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20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2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CE683-9871-4985-8244-628CCB3C856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55213-5F37-4BF4-AA8D-F8F16DD54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在最近的研究中，有的研究者通过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贪婪坐标梯度的方法过越狱提示词进行优化更新，从而绕过大模型的安全对齐功能，并有新的研究者根据遗产算法，从而优化越狱提示符，具体来说，攻击模型需要自动生成语义级别的提示，来攻破目标模型的安全防线，迫使其生成有害内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1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7FFB-AB37-443B-904E-B6D909A23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5E336C-13DD-4D2E-B13C-92A801C6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627C90-04FE-44DA-AA61-5129587B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15E989-DC70-4198-AB30-2185BA24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4E4F5-5248-4995-96AC-7B789411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FAFD9-195A-4DC6-B6B1-761109EA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A10D15-D723-4A31-A4E6-A56493F75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6E137-F73B-43F1-8AB9-208A752A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9020A-70F2-43C2-9CDF-C443AFBE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3293E-05CA-47CB-A384-F8036659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413F5-A4FC-40FA-9180-9AC541A26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D733B-57D7-41E1-91D3-B8EC7BA1C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F49A8-053E-463F-AFA9-9D6F97EA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77FAA0-3281-4638-9F0C-D40FE7E5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C1EA4-138D-4654-895E-FD91F24D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3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74300" y="300276"/>
            <a:ext cx="9203100" cy="348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1" i="0">
                <a:ln>
                  <a:noFill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74300" y="1125968"/>
            <a:ext cx="11081266" cy="47668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13" name="图片 12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4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46557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37187" y="233476"/>
            <a:ext cx="2180685" cy="4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1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AFAE7-2C16-4175-B734-CB45FA7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7609F-A213-405A-9DCD-DDD5FBB3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D06BB1-1B67-4AAB-8F72-F9F7731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8C5648-192D-4314-9500-4FC61C7F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46502-14F6-402A-9897-A9D78159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C6D42-AB2C-4F83-ACE1-D8306652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8F641-AAD6-4AF3-B664-C14043F1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38116-B6C6-420E-BB00-6E3DF204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2656A-056A-4092-AC59-07DACD0A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F1A5-07D9-4867-BF66-6F70AEE4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4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71997-AE96-4E28-AB4B-F80B5AAE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8C08F-0DA6-4418-9F0D-436C964BB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05C565-9ABE-4295-8CE3-D9CB759C4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38225-6418-4414-A5FE-98D1742F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1FA8E5-D176-4873-93B0-1C8407A6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0C91D-2598-48C5-B912-47B94987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7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75FE6-5844-4D48-A22A-4681CDA07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F5054-46AB-418A-B0E2-7F4C34AB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BAAA8-BD84-4400-9542-5E96B3A72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A3098-275C-4EF3-9E86-62C33CB56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9942F6-A939-42E1-A635-C9C26C70A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34CC0A-8D7B-45A8-BE95-891821B8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5C1A4-4B2E-4FE7-94E0-97A2E87A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C31194-50E0-459D-86B3-C95BF2A1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3E08B-70DA-4E0A-832B-FEE32F7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601722-EC7D-480C-A33A-8805AF0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256B1-4312-48D1-B0EA-6744DC5A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A6D9A9-8F45-4360-BEE6-68C84841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A81FA8-D34C-4804-B683-605870DC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BAB2BF-21F0-4725-8258-1808F3C0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38917-C7F2-4A6B-836C-1DF07E62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2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FADF-6A40-46AF-A1BE-B505456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53EA5F-DEA0-4C6A-9EFA-9F6F980A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49C114-129A-4EBB-8B9E-25F44629B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23ED1-D310-4C1C-B361-C70D949C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E752C-2293-482D-BAE9-17211682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392F8-6F3C-4005-B89D-5038AD70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750E0-597D-422E-9707-47A6D05E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2557F-2BA2-4790-BFCD-C8D6482D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6405-4109-48A8-BA43-A2DEBC8B9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1C50F-26CD-4795-9F2D-45EE7592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65DC2-CCF4-484D-8FC3-2D6CC5B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1438D-4BC0-41A0-92D6-439D4FF2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F5FBB-195D-4476-8922-10DEF959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17D9A-9047-4521-8CF1-33122AC1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8413A-C776-404E-91ED-170CC7251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BA1E-52A8-48B6-B644-2A9E31444B99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F7DAB-4FAE-4DA8-86BD-CA9E004F6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C405B-C47C-43EC-949A-1645195C9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BA9CD-CE00-49F7-9718-1497886C6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2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73237" y="75016"/>
            <a:ext cx="234541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安全与攻防</a:t>
            </a:r>
          </a:p>
        </p:txBody>
      </p:sp>
      <p:grpSp>
        <p:nvGrpSpPr>
          <p:cNvPr id="16" name="组合 15"/>
          <p:cNvGrpSpPr/>
          <p:nvPr userDrawn="1"/>
        </p:nvGrpSpPr>
        <p:grpSpPr>
          <a:xfrm flipH="1">
            <a:off x="7174503" y="332826"/>
            <a:ext cx="1958975" cy="82550"/>
            <a:chOff x="1214568" y="328489"/>
            <a:chExt cx="3433632" cy="144660"/>
          </a:xfrm>
        </p:grpSpPr>
        <p:sp>
          <p:nvSpPr>
            <p:cNvPr id="17" name="椭圆 16"/>
            <p:cNvSpPr/>
            <p:nvPr/>
          </p:nvSpPr>
          <p:spPr>
            <a:xfrm flipH="1">
              <a:off x="4503540" y="328489"/>
              <a:ext cx="144660" cy="144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flipH="1">
              <a:off x="4532239" y="357188"/>
              <a:ext cx="87262" cy="87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  <p:sp>
          <p:nvSpPr>
            <p:cNvPr id="19" name="矩形: 圆角 42"/>
            <p:cNvSpPr/>
            <p:nvPr/>
          </p:nvSpPr>
          <p:spPr>
            <a:xfrm>
              <a:off x="1214568" y="369200"/>
              <a:ext cx="3221729" cy="8643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</p:grpSp>
      <p:grpSp>
        <p:nvGrpSpPr>
          <p:cNvPr id="20" name="组合 19"/>
          <p:cNvGrpSpPr/>
          <p:nvPr userDrawn="1"/>
        </p:nvGrpSpPr>
        <p:grpSpPr>
          <a:xfrm>
            <a:off x="2423342" y="331235"/>
            <a:ext cx="1958975" cy="82550"/>
            <a:chOff x="1214568" y="328489"/>
            <a:chExt cx="3433632" cy="144660"/>
          </a:xfrm>
        </p:grpSpPr>
        <p:sp>
          <p:nvSpPr>
            <p:cNvPr id="21" name="椭圆 20"/>
            <p:cNvSpPr/>
            <p:nvPr/>
          </p:nvSpPr>
          <p:spPr>
            <a:xfrm flipH="1">
              <a:off x="4503540" y="328489"/>
              <a:ext cx="144660" cy="144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 flipH="1">
              <a:off x="4532239" y="357188"/>
              <a:ext cx="87262" cy="87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  <p:sp>
          <p:nvSpPr>
            <p:cNvPr id="23" name="矩形: 圆角 42"/>
            <p:cNvSpPr/>
            <p:nvPr/>
          </p:nvSpPr>
          <p:spPr>
            <a:xfrm>
              <a:off x="1214568" y="369200"/>
              <a:ext cx="3221729" cy="86436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字魂58号-创中黑" panose="00000500000000000000" charset="-122"/>
                <a:sym typeface="Arial" panose="020B0604020202020204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6E2522F-3DD0-F821-BB32-86C60830D074}"/>
              </a:ext>
            </a:extLst>
          </p:cNvPr>
          <p:cNvSpPr txBox="1"/>
          <p:nvPr/>
        </p:nvSpPr>
        <p:spPr>
          <a:xfrm>
            <a:off x="3612714" y="506117"/>
            <a:ext cx="4674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0" dirty="0">
                <a:solidFill>
                  <a:srgbClr val="0F0F0F"/>
                </a:solidFill>
                <a:effectLst/>
                <a:latin typeface="Söhne"/>
              </a:rPr>
              <a:t>Security and </a:t>
            </a:r>
            <a:r>
              <a:rPr lang="en-US" altLang="zh-CN" sz="2400" b="1" dirty="0">
                <a:solidFill>
                  <a:srgbClr val="0F0F0F"/>
                </a:solidFill>
                <a:latin typeface="Söhne"/>
              </a:rPr>
              <a:t>A</a:t>
            </a:r>
            <a:r>
              <a:rPr lang="en-US" altLang="zh-CN" sz="2400" b="1" i="0" dirty="0">
                <a:solidFill>
                  <a:srgbClr val="0F0F0F"/>
                </a:solidFill>
                <a:effectLst/>
                <a:latin typeface="Söhne"/>
              </a:rPr>
              <a:t>ttack and Defense</a:t>
            </a:r>
            <a:endParaRPr lang="zh-CN" altLang="en-US" sz="2400" b="1" dirty="0">
              <a:solidFill>
                <a:srgbClr val="0F0F0F"/>
              </a:solidFill>
              <a:latin typeface="Söhne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DD2B208-A476-4675-A835-54452902DD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4300" y="319326"/>
            <a:ext cx="9203100" cy="34822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AI-Sec </a:t>
            </a:r>
            <a:r>
              <a:rPr lang="zh-CN" altLang="en-US" sz="3200" dirty="0"/>
              <a:t>主流方法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EC93BEAF-948E-4098-8851-0E912E7030D4}"/>
              </a:ext>
            </a:extLst>
          </p:cNvPr>
          <p:cNvSpPr/>
          <p:nvPr/>
        </p:nvSpPr>
        <p:spPr>
          <a:xfrm>
            <a:off x="611715" y="2051251"/>
            <a:ext cx="10676031" cy="4489342"/>
          </a:xfrm>
          <a:prstGeom prst="roundRect">
            <a:avLst/>
          </a:prstGeom>
          <a:solidFill>
            <a:srgbClr val="F9F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096E98-462D-489D-B53F-326F5103646E}"/>
              </a:ext>
            </a:extLst>
          </p:cNvPr>
          <p:cNvSpPr txBox="1"/>
          <p:nvPr/>
        </p:nvSpPr>
        <p:spPr>
          <a:xfrm>
            <a:off x="2040834" y="1112356"/>
            <a:ext cx="7712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1C7CD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Impact" panose="020B0806030902050204" charset="0"/>
              </a:rPr>
              <a:t>Aligned-Filter: An Aligned Prompt Filter for Large Vision-Language Model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D16B8BDB-DE3B-4D80-8BB1-E3D24093A293}"/>
              </a:ext>
            </a:extLst>
          </p:cNvPr>
          <p:cNvGrpSpPr/>
          <p:nvPr/>
        </p:nvGrpSpPr>
        <p:grpSpPr>
          <a:xfrm>
            <a:off x="7341754" y="2419310"/>
            <a:ext cx="1543387" cy="390631"/>
            <a:chOff x="6514963" y="5069925"/>
            <a:chExt cx="1543387" cy="390631"/>
          </a:xfrm>
        </p:grpSpPr>
        <p:pic>
          <p:nvPicPr>
            <p:cNvPr id="86" name="Picture 34">
              <a:extLst>
                <a:ext uri="{FF2B5EF4-FFF2-40B4-BE49-F238E27FC236}">
                  <a16:creationId xmlns:a16="http://schemas.microsoft.com/office/drawing/2014/main" id="{345B7351-6DF8-4D65-B927-79BE85620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14963" y="5069925"/>
              <a:ext cx="379215" cy="33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100">
              <a:extLst>
                <a:ext uri="{FF2B5EF4-FFF2-40B4-BE49-F238E27FC236}">
                  <a16:creationId xmlns:a16="http://schemas.microsoft.com/office/drawing/2014/main" id="{F8E708AC-4A65-4117-A8D7-91C68D90417D}"/>
                </a:ext>
              </a:extLst>
            </p:cNvPr>
            <p:cNvSpPr txBox="1"/>
            <p:nvPr/>
          </p:nvSpPr>
          <p:spPr>
            <a:xfrm>
              <a:off x="6744567" y="5091224"/>
              <a:ext cx="131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62626"/>
                  </a:solidFill>
                  <a:cs typeface="+mn-ea"/>
                  <a:sym typeface="+mn-lt"/>
                </a:rPr>
                <a:t>Gemini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F379489-ABBD-4B62-81D4-99DA1B107359}"/>
              </a:ext>
            </a:extLst>
          </p:cNvPr>
          <p:cNvGrpSpPr/>
          <p:nvPr/>
        </p:nvGrpSpPr>
        <p:grpSpPr>
          <a:xfrm>
            <a:off x="7375524" y="2984265"/>
            <a:ext cx="1272777" cy="411315"/>
            <a:chOff x="6514963" y="5049241"/>
            <a:chExt cx="1272777" cy="411315"/>
          </a:xfrm>
        </p:grpSpPr>
        <p:pic>
          <p:nvPicPr>
            <p:cNvPr id="89" name="Picture 34">
              <a:extLst>
                <a:ext uri="{FF2B5EF4-FFF2-40B4-BE49-F238E27FC236}">
                  <a16:creationId xmlns:a16="http://schemas.microsoft.com/office/drawing/2014/main" id="{746B43CD-0B62-4969-904B-7764CD50C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14963" y="5049241"/>
              <a:ext cx="379215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100">
              <a:extLst>
                <a:ext uri="{FF2B5EF4-FFF2-40B4-BE49-F238E27FC236}">
                  <a16:creationId xmlns:a16="http://schemas.microsoft.com/office/drawing/2014/main" id="{552DF3E4-FF67-4E11-8718-6B7A2CF1DA3B}"/>
                </a:ext>
              </a:extLst>
            </p:cNvPr>
            <p:cNvSpPr txBox="1"/>
            <p:nvPr/>
          </p:nvSpPr>
          <p:spPr>
            <a:xfrm>
              <a:off x="6744568" y="5091224"/>
              <a:ext cx="104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62626"/>
                  </a:solidFill>
                  <a:cs typeface="+mn-ea"/>
                  <a:sym typeface="+mn-lt"/>
                </a:rPr>
                <a:t>Sora</a:t>
              </a: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0AC8BD9-F842-4A15-B23C-4314ECAB8C13}"/>
              </a:ext>
            </a:extLst>
          </p:cNvPr>
          <p:cNvCxnSpPr>
            <a:cxnSpLocks/>
            <a:stCxn id="83" idx="1"/>
            <a:endCxn id="83" idx="3"/>
          </p:cNvCxnSpPr>
          <p:nvPr/>
        </p:nvCxnSpPr>
        <p:spPr>
          <a:xfrm>
            <a:off x="611715" y="4295922"/>
            <a:ext cx="10676031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B92B178-C9BF-42A0-A398-ADBD150150E1}"/>
              </a:ext>
            </a:extLst>
          </p:cNvPr>
          <p:cNvGrpSpPr/>
          <p:nvPr/>
        </p:nvGrpSpPr>
        <p:grpSpPr>
          <a:xfrm>
            <a:off x="7341754" y="3558906"/>
            <a:ext cx="1447607" cy="382352"/>
            <a:chOff x="6223000" y="5082089"/>
            <a:chExt cx="1447607" cy="382352"/>
          </a:xfrm>
        </p:grpSpPr>
        <p:pic>
          <p:nvPicPr>
            <p:cNvPr id="95" name="Picture 34">
              <a:extLst>
                <a:ext uri="{FF2B5EF4-FFF2-40B4-BE49-F238E27FC236}">
                  <a16:creationId xmlns:a16="http://schemas.microsoft.com/office/drawing/2014/main" id="{D132EA08-8FDD-4466-BA46-510B8B03D1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3000" y="5082089"/>
              <a:ext cx="389108" cy="38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100">
              <a:extLst>
                <a:ext uri="{FF2B5EF4-FFF2-40B4-BE49-F238E27FC236}">
                  <a16:creationId xmlns:a16="http://schemas.microsoft.com/office/drawing/2014/main" id="{5CEFDE7D-05F8-4A13-97A1-9DF5C74EEB43}"/>
                </a:ext>
              </a:extLst>
            </p:cNvPr>
            <p:cNvSpPr txBox="1"/>
            <p:nvPr/>
          </p:nvSpPr>
          <p:spPr>
            <a:xfrm>
              <a:off x="6612732" y="5088599"/>
              <a:ext cx="105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>
                  <a:solidFill>
                    <a:srgbClr val="262626"/>
                  </a:solidFill>
                  <a:cs typeface="+mn-ea"/>
                  <a:sym typeface="+mn-lt"/>
                </a:rPr>
                <a:t>Claude3</a:t>
              </a:r>
              <a:endParaRPr lang="en-IN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1D770C5-C99F-4B48-9904-148C21A1BA3D}"/>
              </a:ext>
            </a:extLst>
          </p:cNvPr>
          <p:cNvSpPr/>
          <p:nvPr/>
        </p:nvSpPr>
        <p:spPr>
          <a:xfrm>
            <a:off x="1191705" y="2478986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056AAA2B-221B-40DE-A9DE-AB3554579D4B}"/>
              </a:ext>
            </a:extLst>
          </p:cNvPr>
          <p:cNvSpPr/>
          <p:nvPr/>
        </p:nvSpPr>
        <p:spPr>
          <a:xfrm>
            <a:off x="1191704" y="2961858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CCFFA6AB-335E-4389-BE64-31CB53EA23DE}"/>
              </a:ext>
            </a:extLst>
          </p:cNvPr>
          <p:cNvSpPr/>
          <p:nvPr/>
        </p:nvSpPr>
        <p:spPr>
          <a:xfrm>
            <a:off x="1189307" y="3450039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4EFF284A-0A0C-4AC6-BD0E-F500E361A20B}"/>
              </a:ext>
            </a:extLst>
          </p:cNvPr>
          <p:cNvSpPr/>
          <p:nvPr/>
        </p:nvSpPr>
        <p:spPr>
          <a:xfrm>
            <a:off x="3036805" y="2683336"/>
            <a:ext cx="1262980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Uni-Filter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Arrow Connector 13">
            <a:extLst>
              <a:ext uri="{FF2B5EF4-FFF2-40B4-BE49-F238E27FC236}">
                <a16:creationId xmlns:a16="http://schemas.microsoft.com/office/drawing/2014/main" id="{DC8EC10D-B473-481A-B784-F35F4BF191B6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2575252" y="3130781"/>
            <a:ext cx="461553" cy="16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15EEB74B-F628-4D97-91A4-A6CB1BABA022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 flipV="1">
            <a:off x="2572855" y="3147706"/>
            <a:ext cx="463950" cy="4712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4B2FE67D-ED7B-4A65-A743-962B321BC2E1}"/>
              </a:ext>
            </a:extLst>
          </p:cNvPr>
          <p:cNvCxnSpPr>
            <a:cxnSpLocks/>
            <a:stCxn id="99" idx="3"/>
            <a:endCxn id="103" idx="1"/>
          </p:cNvCxnSpPr>
          <p:nvPr/>
        </p:nvCxnSpPr>
        <p:spPr>
          <a:xfrm>
            <a:off x="2575253" y="2647909"/>
            <a:ext cx="461552" cy="4997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">
            <a:extLst>
              <a:ext uri="{FF2B5EF4-FFF2-40B4-BE49-F238E27FC236}">
                <a16:creationId xmlns:a16="http://schemas.microsoft.com/office/drawing/2014/main" id="{53E111C5-099E-4FB1-9A39-89D185827737}"/>
              </a:ext>
            </a:extLst>
          </p:cNvPr>
          <p:cNvCxnSpPr>
            <a:cxnSpLocks/>
            <a:stCxn id="103" idx="3"/>
            <a:endCxn id="144" idx="1"/>
          </p:cNvCxnSpPr>
          <p:nvPr/>
        </p:nvCxnSpPr>
        <p:spPr>
          <a:xfrm>
            <a:off x="4299785" y="3147706"/>
            <a:ext cx="4372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5CBD411E-500D-4099-BACF-85057766CF30}"/>
              </a:ext>
            </a:extLst>
          </p:cNvPr>
          <p:cNvSpPr/>
          <p:nvPr/>
        </p:nvSpPr>
        <p:spPr>
          <a:xfrm>
            <a:off x="4737009" y="2683336"/>
            <a:ext cx="1907604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 Prompt</a:t>
            </a:r>
          </a:p>
        </p:txBody>
      </p:sp>
      <p:sp>
        <p:nvSpPr>
          <p:cNvPr id="63" name="双大括号 62">
            <a:extLst>
              <a:ext uri="{FF2B5EF4-FFF2-40B4-BE49-F238E27FC236}">
                <a16:creationId xmlns:a16="http://schemas.microsoft.com/office/drawing/2014/main" id="{41E5BF78-662F-44F9-8547-702CFE970725}"/>
              </a:ext>
            </a:extLst>
          </p:cNvPr>
          <p:cNvSpPr/>
          <p:nvPr/>
        </p:nvSpPr>
        <p:spPr>
          <a:xfrm>
            <a:off x="6937759" y="2200955"/>
            <a:ext cx="2195719" cy="1957518"/>
          </a:xfrm>
          <a:prstGeom prst="brace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矩形: 圆角 153">
            <a:extLst>
              <a:ext uri="{FF2B5EF4-FFF2-40B4-BE49-F238E27FC236}">
                <a16:creationId xmlns:a16="http://schemas.microsoft.com/office/drawing/2014/main" id="{8BFAE930-13F5-432F-9DED-684BCC9C4D89}"/>
              </a:ext>
            </a:extLst>
          </p:cNvPr>
          <p:cNvSpPr/>
          <p:nvPr/>
        </p:nvSpPr>
        <p:spPr>
          <a:xfrm>
            <a:off x="9446502" y="2683336"/>
            <a:ext cx="1177229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B59F621B-F7CE-442C-8FD6-708542090D0B}"/>
              </a:ext>
            </a:extLst>
          </p:cNvPr>
          <p:cNvGrpSpPr/>
          <p:nvPr/>
        </p:nvGrpSpPr>
        <p:grpSpPr>
          <a:xfrm>
            <a:off x="7341754" y="4663981"/>
            <a:ext cx="1543387" cy="390631"/>
            <a:chOff x="6514963" y="5069925"/>
            <a:chExt cx="1543387" cy="390631"/>
          </a:xfrm>
        </p:grpSpPr>
        <p:pic>
          <p:nvPicPr>
            <p:cNvPr id="175" name="Picture 34">
              <a:extLst>
                <a:ext uri="{FF2B5EF4-FFF2-40B4-BE49-F238E27FC236}">
                  <a16:creationId xmlns:a16="http://schemas.microsoft.com/office/drawing/2014/main" id="{ACE2EDBF-DE86-461C-B520-2169722AE3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14963" y="5069925"/>
              <a:ext cx="379215" cy="33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TextBox 100">
              <a:extLst>
                <a:ext uri="{FF2B5EF4-FFF2-40B4-BE49-F238E27FC236}">
                  <a16:creationId xmlns:a16="http://schemas.microsoft.com/office/drawing/2014/main" id="{1FFEE2B8-FEF7-40DE-A1BB-89701D3BBADB}"/>
                </a:ext>
              </a:extLst>
            </p:cNvPr>
            <p:cNvSpPr txBox="1"/>
            <p:nvPr/>
          </p:nvSpPr>
          <p:spPr>
            <a:xfrm>
              <a:off x="6744567" y="5091224"/>
              <a:ext cx="131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62626"/>
                  </a:solidFill>
                  <a:cs typeface="+mn-ea"/>
                  <a:sym typeface="+mn-lt"/>
                </a:rPr>
                <a:t>Gemini</a:t>
              </a:r>
            </a:p>
          </p:txBody>
        </p:sp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0AE39E07-F3F0-4720-9BE5-A00A70ABBEC7}"/>
              </a:ext>
            </a:extLst>
          </p:cNvPr>
          <p:cNvGrpSpPr/>
          <p:nvPr/>
        </p:nvGrpSpPr>
        <p:grpSpPr>
          <a:xfrm>
            <a:off x="7375524" y="5228936"/>
            <a:ext cx="1272777" cy="411315"/>
            <a:chOff x="6514963" y="5049241"/>
            <a:chExt cx="1272777" cy="411315"/>
          </a:xfrm>
        </p:grpSpPr>
        <p:pic>
          <p:nvPicPr>
            <p:cNvPr id="178" name="Picture 34">
              <a:extLst>
                <a:ext uri="{FF2B5EF4-FFF2-40B4-BE49-F238E27FC236}">
                  <a16:creationId xmlns:a16="http://schemas.microsoft.com/office/drawing/2014/main" id="{8A19081A-7033-47C1-B082-604223E11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14963" y="5049241"/>
              <a:ext cx="379215" cy="379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TextBox 100">
              <a:extLst>
                <a:ext uri="{FF2B5EF4-FFF2-40B4-BE49-F238E27FC236}">
                  <a16:creationId xmlns:a16="http://schemas.microsoft.com/office/drawing/2014/main" id="{6C0370B7-066B-42A1-8452-88EFE530E7D2}"/>
                </a:ext>
              </a:extLst>
            </p:cNvPr>
            <p:cNvSpPr txBox="1"/>
            <p:nvPr/>
          </p:nvSpPr>
          <p:spPr>
            <a:xfrm>
              <a:off x="6744568" y="5091224"/>
              <a:ext cx="1043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262626"/>
                  </a:solidFill>
                  <a:cs typeface="+mn-ea"/>
                  <a:sym typeface="+mn-lt"/>
                </a:rPr>
                <a:t>Sora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65FDDC5-6142-4639-A49D-793946E4AA71}"/>
              </a:ext>
            </a:extLst>
          </p:cNvPr>
          <p:cNvGrpSpPr/>
          <p:nvPr/>
        </p:nvGrpSpPr>
        <p:grpSpPr>
          <a:xfrm>
            <a:off x="7341754" y="5803577"/>
            <a:ext cx="1447607" cy="382352"/>
            <a:chOff x="6223000" y="5082089"/>
            <a:chExt cx="1447607" cy="382352"/>
          </a:xfrm>
        </p:grpSpPr>
        <p:pic>
          <p:nvPicPr>
            <p:cNvPr id="181" name="Picture 34">
              <a:extLst>
                <a:ext uri="{FF2B5EF4-FFF2-40B4-BE49-F238E27FC236}">
                  <a16:creationId xmlns:a16="http://schemas.microsoft.com/office/drawing/2014/main" id="{15047ACF-FBCB-4925-A46C-6E4E1E4386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223000" y="5082089"/>
              <a:ext cx="389108" cy="38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2" name="TextBox 100">
              <a:extLst>
                <a:ext uri="{FF2B5EF4-FFF2-40B4-BE49-F238E27FC236}">
                  <a16:creationId xmlns:a16="http://schemas.microsoft.com/office/drawing/2014/main" id="{3072817B-EB98-42A5-81EE-99F8150243E8}"/>
                </a:ext>
              </a:extLst>
            </p:cNvPr>
            <p:cNvSpPr txBox="1"/>
            <p:nvPr/>
          </p:nvSpPr>
          <p:spPr>
            <a:xfrm>
              <a:off x="6612732" y="5088599"/>
              <a:ext cx="1057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b="1" dirty="0">
                  <a:solidFill>
                    <a:srgbClr val="262626"/>
                  </a:solidFill>
                  <a:cs typeface="+mn-ea"/>
                  <a:sym typeface="+mn-lt"/>
                </a:rPr>
                <a:t>Claude3</a:t>
              </a:r>
              <a:endParaRPr lang="en-IN" b="1" dirty="0">
                <a:solidFill>
                  <a:srgbClr val="262626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83" name="双大括号 182">
            <a:extLst>
              <a:ext uri="{FF2B5EF4-FFF2-40B4-BE49-F238E27FC236}">
                <a16:creationId xmlns:a16="http://schemas.microsoft.com/office/drawing/2014/main" id="{FA07782C-A4B1-4276-BA43-68D6B48E9F0D}"/>
              </a:ext>
            </a:extLst>
          </p:cNvPr>
          <p:cNvSpPr/>
          <p:nvPr/>
        </p:nvSpPr>
        <p:spPr>
          <a:xfrm>
            <a:off x="6937759" y="4445626"/>
            <a:ext cx="2195719" cy="1957518"/>
          </a:xfrm>
          <a:prstGeom prst="brace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4" name="矩形: 圆角 183">
            <a:extLst>
              <a:ext uri="{FF2B5EF4-FFF2-40B4-BE49-F238E27FC236}">
                <a16:creationId xmlns:a16="http://schemas.microsoft.com/office/drawing/2014/main" id="{133CA518-F595-4425-941E-69B53623A6C2}"/>
              </a:ext>
            </a:extLst>
          </p:cNvPr>
          <p:cNvSpPr/>
          <p:nvPr/>
        </p:nvSpPr>
        <p:spPr>
          <a:xfrm>
            <a:off x="9446502" y="4907298"/>
            <a:ext cx="1177229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Output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F861282B-824F-4F15-8D2D-7CFA26A15604}"/>
              </a:ext>
            </a:extLst>
          </p:cNvPr>
          <p:cNvSpPr/>
          <p:nvPr/>
        </p:nvSpPr>
        <p:spPr>
          <a:xfrm>
            <a:off x="1187332" y="4797477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B0BA5508-675E-4541-8B03-5B94EF6DDE58}"/>
              </a:ext>
            </a:extLst>
          </p:cNvPr>
          <p:cNvSpPr/>
          <p:nvPr/>
        </p:nvSpPr>
        <p:spPr>
          <a:xfrm>
            <a:off x="1187331" y="5280349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FFD12D7E-13D9-448B-940A-07D679DB00F7}"/>
              </a:ext>
            </a:extLst>
          </p:cNvPr>
          <p:cNvSpPr/>
          <p:nvPr/>
        </p:nvSpPr>
        <p:spPr>
          <a:xfrm>
            <a:off x="1184934" y="5768530"/>
            <a:ext cx="1383548" cy="337845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Prompt</a:t>
            </a:r>
            <a:endParaRPr lang="en-US" sz="1600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A187071-450E-4CAA-9DE3-42ABA4BB2BC9}"/>
              </a:ext>
            </a:extLst>
          </p:cNvPr>
          <p:cNvSpPr/>
          <p:nvPr/>
        </p:nvSpPr>
        <p:spPr>
          <a:xfrm>
            <a:off x="3032431" y="5001827"/>
            <a:ext cx="2006099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Harmful Prompt</a:t>
            </a:r>
          </a:p>
        </p:txBody>
      </p:sp>
      <p:cxnSp>
        <p:nvCxnSpPr>
          <p:cNvPr id="189" name="Straight Arrow Connector 13">
            <a:extLst>
              <a:ext uri="{FF2B5EF4-FFF2-40B4-BE49-F238E27FC236}">
                <a16:creationId xmlns:a16="http://schemas.microsoft.com/office/drawing/2014/main" id="{559E5380-8C50-4E27-8EFF-6847044CDB96}"/>
              </a:ext>
            </a:extLst>
          </p:cNvPr>
          <p:cNvCxnSpPr>
            <a:cxnSpLocks/>
            <a:stCxn id="186" idx="3"/>
            <a:endCxn id="188" idx="1"/>
          </p:cNvCxnSpPr>
          <p:nvPr/>
        </p:nvCxnSpPr>
        <p:spPr>
          <a:xfrm>
            <a:off x="2570879" y="5449272"/>
            <a:ext cx="461552" cy="169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A0792119-6DC3-4E05-BD4E-C5FAD0DCD883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 flipV="1">
            <a:off x="2568482" y="5466197"/>
            <a:ext cx="463949" cy="4712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连接符: 曲线 192">
            <a:extLst>
              <a:ext uri="{FF2B5EF4-FFF2-40B4-BE49-F238E27FC236}">
                <a16:creationId xmlns:a16="http://schemas.microsoft.com/office/drawing/2014/main" id="{5AFEB764-2A54-45BA-A2BA-487BA01B993E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>
            <a:off x="2570880" y="4966400"/>
            <a:ext cx="461551" cy="49979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>
            <a:extLst>
              <a:ext uri="{FF2B5EF4-FFF2-40B4-BE49-F238E27FC236}">
                <a16:creationId xmlns:a16="http://schemas.microsoft.com/office/drawing/2014/main" id="{EA5060DC-D8C4-449E-BC44-37E37EFAB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724" y="4457654"/>
            <a:ext cx="693776" cy="697609"/>
          </a:xfrm>
          <a:prstGeom prst="rect">
            <a:avLst/>
          </a:prstGeom>
        </p:spPr>
      </p:pic>
      <p:sp>
        <p:nvSpPr>
          <p:cNvPr id="196" name="Rectangle 28">
            <a:extLst>
              <a:ext uri="{FF2B5EF4-FFF2-40B4-BE49-F238E27FC236}">
                <a16:creationId xmlns:a16="http://schemas.microsoft.com/office/drawing/2014/main" id="{525064AE-C146-4DCE-8AC5-38636D102532}"/>
              </a:ext>
            </a:extLst>
          </p:cNvPr>
          <p:cNvSpPr/>
          <p:nvPr/>
        </p:nvSpPr>
        <p:spPr>
          <a:xfrm>
            <a:off x="5038530" y="5211748"/>
            <a:ext cx="1827951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x’: Aligned Adversarial 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Example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14789D98-A00F-4BD0-AA6A-0BA1C97610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7486" y="5743113"/>
            <a:ext cx="1738325" cy="538166"/>
          </a:xfrm>
          <a:prstGeom prst="rect">
            <a:avLst/>
          </a:prstGeom>
        </p:spPr>
      </p:pic>
      <p:sp>
        <p:nvSpPr>
          <p:cNvPr id="201" name="Rectangle 28">
            <a:extLst>
              <a:ext uri="{FF2B5EF4-FFF2-40B4-BE49-F238E27FC236}">
                <a16:creationId xmlns:a16="http://schemas.microsoft.com/office/drawing/2014/main" id="{B7CAE039-C2EA-403E-B8C4-0784B791A732}"/>
              </a:ext>
            </a:extLst>
          </p:cNvPr>
          <p:cNvSpPr/>
          <p:nvPr/>
        </p:nvSpPr>
        <p:spPr>
          <a:xfrm>
            <a:off x="4756957" y="2318208"/>
            <a:ext cx="1827951" cy="261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x:Benign Input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1535C36-30BE-4FCE-BCA5-04EF5F5DC9E3}"/>
              </a:ext>
            </a:extLst>
          </p:cNvPr>
          <p:cNvCxnSpPr>
            <a:cxnSpLocks/>
          </p:cNvCxnSpPr>
          <p:nvPr/>
        </p:nvCxnSpPr>
        <p:spPr>
          <a:xfrm>
            <a:off x="6273800" y="2452973"/>
            <a:ext cx="648779" cy="0"/>
          </a:xfrm>
          <a:prstGeom prst="straightConnector1">
            <a:avLst/>
          </a:prstGeom>
          <a:ln w="15875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FZFangSong-Z02S</vt:lpstr>
      <vt:lpstr>Söhne</vt:lpstr>
      <vt:lpstr>Source Han Sans CN</vt:lpstr>
      <vt:lpstr>微软雅黑</vt:lpstr>
      <vt:lpstr>黑体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墨 许</dc:creator>
  <cp:lastModifiedBy>墨 许</cp:lastModifiedBy>
  <cp:revision>1</cp:revision>
  <dcterms:created xsi:type="dcterms:W3CDTF">2024-04-11T03:11:52Z</dcterms:created>
  <dcterms:modified xsi:type="dcterms:W3CDTF">2024-04-11T03:12:04Z</dcterms:modified>
</cp:coreProperties>
</file>