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notesMasterIdLst>
    <p:notesMasterId r:id="rId16"/>
  </p:notesMasterIdLst>
  <p:sldIdLst>
    <p:sldId id="256" r:id="rId2"/>
    <p:sldId id="264" r:id="rId3"/>
    <p:sldId id="268" r:id="rId4"/>
    <p:sldId id="262" r:id="rId5"/>
    <p:sldId id="265" r:id="rId6"/>
    <p:sldId id="269" r:id="rId7"/>
    <p:sldId id="257" r:id="rId8"/>
    <p:sldId id="258" r:id="rId9"/>
    <p:sldId id="259" r:id="rId10"/>
    <p:sldId id="272" r:id="rId11"/>
    <p:sldId id="266" r:id="rId12"/>
    <p:sldId id="267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51" autoAdjust="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1000万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3"/>
                <c:pt idx="0">
                  <c:v>1000万</c:v>
                </c:pt>
                <c:pt idx="1">
                  <c:v>2亿</c:v>
                </c:pt>
                <c:pt idx="2">
                  <c:v>20亿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30.0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2亿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3"/>
                <c:pt idx="0">
                  <c:v>1000万</c:v>
                </c:pt>
                <c:pt idx="1">
                  <c:v>2亿</c:v>
                </c:pt>
                <c:pt idx="2">
                  <c:v>20亿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20亿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3"/>
                <c:pt idx="0">
                  <c:v>1000万</c:v>
                </c:pt>
                <c:pt idx="1">
                  <c:v>2亿</c:v>
                </c:pt>
                <c:pt idx="2">
                  <c:v>20亿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951192"/>
        <c:axId val="-2133333192"/>
      </c:lineChart>
      <c:catAx>
        <c:axId val="2132951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3333192"/>
        <c:crosses val="autoZero"/>
        <c:auto val="1"/>
        <c:lblAlgn val="ctr"/>
        <c:lblOffset val="100"/>
        <c:noMultiLvlLbl val="0"/>
      </c:catAx>
      <c:valAx>
        <c:axId val="-2133333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2951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400*5</c:v>
                </c:pt>
              </c:strCache>
            </c:strRef>
          </c:tx>
          <c:marker>
            <c:symbol val="none"/>
          </c:marker>
          <c:cat>
            <c:strRef>
              <c:f>工作表1!$A$2:$A$4</c:f>
              <c:strCache>
                <c:ptCount val="3"/>
                <c:pt idx="0">
                  <c:v>1000万</c:v>
                </c:pt>
                <c:pt idx="1">
                  <c:v>2亿</c:v>
                </c:pt>
                <c:pt idx="2">
                  <c:v>20亿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5.0</c:v>
                </c:pt>
                <c:pt idx="1">
                  <c:v>10.0</c:v>
                </c:pt>
                <c:pt idx="2">
                  <c:v>28.0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1000</c:v>
                </c:pt>
              </c:strCache>
            </c:strRef>
          </c:tx>
          <c:marker>
            <c:symbol val="none"/>
          </c:marker>
          <c:cat>
            <c:strRef>
              <c:f>工作表1!$A$2:$A$4</c:f>
              <c:strCache>
                <c:ptCount val="3"/>
                <c:pt idx="0">
                  <c:v>1000万</c:v>
                </c:pt>
                <c:pt idx="1">
                  <c:v>2亿</c:v>
                </c:pt>
                <c:pt idx="2">
                  <c:v>20亿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500</c:v>
                </c:pt>
              </c:strCache>
            </c:strRef>
          </c:tx>
          <c:marker>
            <c:symbol val="none"/>
          </c:marker>
          <c:cat>
            <c:strRef>
              <c:f>工作表1!$A$2:$A$4</c:f>
              <c:strCache>
                <c:ptCount val="3"/>
                <c:pt idx="0">
                  <c:v>1000万</c:v>
                </c:pt>
                <c:pt idx="1">
                  <c:v>2亿</c:v>
                </c:pt>
                <c:pt idx="2">
                  <c:v>20亿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048232"/>
        <c:axId val="-2134045256"/>
      </c:lineChart>
      <c:catAx>
        <c:axId val="-2134048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34045256"/>
        <c:crosses val="autoZero"/>
        <c:auto val="1"/>
        <c:lblAlgn val="ctr"/>
        <c:lblOffset val="100"/>
        <c:noMultiLvlLbl val="0"/>
      </c:catAx>
      <c:valAx>
        <c:axId val="-2134045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4048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CC1A8-8D69-A144-9D95-99BB825914A8}" type="doc">
      <dgm:prSet loTypeId="urn:microsoft.com/office/officeart/2005/8/layout/process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ED1FC55-EA39-8343-94EB-0B8F6690B4CD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0.6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A23D601-F116-2848-9E80-154BC67BEC6A}" type="parTrans" cxnId="{0E09167E-B36B-6641-9CCA-559074C23DE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86C946C-543A-C64D-9097-AF7464E36725}" type="sibTrans" cxnId="{0E09167E-B36B-6641-9CCA-559074C23DE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E865DBF-0318-9245-A5C8-E8F9EBB9C198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Bagel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00DC634B-6F9D-0341-8E50-BCB0FF662172}" type="parTrans" cxnId="{3845ECC1-2178-5A48-87C3-16149FA982C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A20F2E8-FFFF-5C4E-8235-AB1CBA54BEB6}" type="sibTrans" cxnId="{3845ECC1-2178-5A48-87C3-16149FA982C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64B04706-8FA8-2342-943E-51937EE7FB94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0.8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F78AACE-97F1-EC45-ACC8-69CA58BB7D29}" type="parTrans" cxnId="{02156946-D075-9444-B290-4C1B360E5D6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9C23525-6F7A-864E-9FE0-3CE0EAB8F105}" type="sibTrans" cxnId="{02156946-D075-9444-B290-4C1B360E5D6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B558E9B-E0B1-A440-9AFD-841072B96454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2013-09-25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3A3E5588-F565-594D-9155-EF0B725B7ABC}" type="parTrans" cxnId="{80ECF08C-B107-4D44-BE59-B4A0A82ED5C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9E1EC5D-070B-8B41-83D6-C4D0E38E7411}" type="sibTrans" cxnId="{80ECF08C-B107-4D44-BE59-B4A0A82ED5C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3CE38E5-3C9F-A048-9E6E-4A49DFA902F5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0.9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02C6DDBC-E603-E146-9F43-5C8F5F1D4B1A}" type="parTrans" cxnId="{F66D7894-F066-0B4F-933B-CC7A8A9472E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D1665D4-25E4-A44F-ADD4-20E415CF0332}" type="sibTrans" cxnId="{F66D7894-F066-0B4F-933B-CC7A8A9472E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1016388-6CAC-9047-9045-1B07E1CAF131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2</a:t>
          </a:r>
          <a:r>
            <a:rPr lang="en-US" altLang="zh-CN" dirty="0" smtClean="0">
              <a:latin typeface="微软雅黑"/>
              <a:ea typeface="微软雅黑"/>
              <a:cs typeface="微软雅黑"/>
            </a:rPr>
            <a:t>014-03-03</a:t>
          </a:r>
        </a:p>
      </dgm:t>
    </dgm:pt>
    <dgm:pt modelId="{A745287C-5A4F-C343-86A2-82BDB68CDC95}" type="parTrans" cxnId="{74F2B8D7-1EF7-AA43-826A-B1D21055F09E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B84A96D-4CA2-9A4F-9168-C13B13C2557E}" type="sibTrans" cxnId="{74F2B8D7-1EF7-AA43-826A-B1D21055F09E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BD78941-6A43-134A-9172-0E3F0C1133A1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2013-08-23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16BD5274-F874-E549-8FFA-26B588560FEF}" type="parTrans" cxnId="{1E832D40-FD29-2E42-8431-F1ECB102C4F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26C11A2-99DA-D944-A742-B17E0FACE6A6}" type="sibTrans" cxnId="{1E832D40-FD29-2E42-8431-F1ECB102C4F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FF96E284-AF05-564E-9552-5D29914A9963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Graphx-Alpha</a:t>
          </a:r>
        </a:p>
      </dgm:t>
    </dgm:pt>
    <dgm:pt modelId="{C002D198-82F2-984B-8F7B-C172C6B936BF}" type="parTrans" cxnId="{A7443644-66D7-6947-AC6F-6DFAEAA97A6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6E7C526-EDCE-8B47-B73E-18CA5B4719D0}" type="sibTrans" cxnId="{A7443644-66D7-6947-AC6F-6DFAEAA97A6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FD0BD4D0-997A-944D-8AD3-1586D1AF7284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Graphx-Branch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9D2E577-D841-9144-91D6-D0D3BA2BED90}" type="parTrans" cxnId="{C6CF6DE2-CDF1-C143-9943-B8F258D5BDA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2A44CC6-F92C-EF4B-9F96-9ABE5140DA6C}" type="sibTrans" cxnId="{C6CF6DE2-CDF1-C143-9943-B8F258D5BDA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354AABA-0F02-7C4D-A87B-EF068600BCEF}" type="pres">
      <dgm:prSet presAssocID="{2D2CC1A8-8D69-A144-9D95-99BB825914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15EA25-02AB-8A47-93CD-AFCF0E089321}" type="pres">
      <dgm:prSet presAssocID="{FED1FC55-EA39-8343-94EB-0B8F6690B4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033817-3E9D-AC4F-A1BE-A4AE1C506638}" type="pres">
      <dgm:prSet presAssocID="{286C946C-543A-C64D-9097-AF7464E3672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6CDEFA4-E762-834E-91A8-81802C585989}" type="pres">
      <dgm:prSet presAssocID="{286C946C-543A-C64D-9097-AF7464E3672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A36C0B11-6FBE-C24E-8CC6-71E61DE4FC93}" type="pres">
      <dgm:prSet presAssocID="{64B04706-8FA8-2342-943E-51937EE7FB9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05A685-44FB-9447-B70F-6209B7AC3720}" type="pres">
      <dgm:prSet presAssocID="{59C23525-6F7A-864E-9FE0-3CE0EAB8F10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AEADAD6-B9E9-C246-ADAC-9382681C6358}" type="pres">
      <dgm:prSet presAssocID="{59C23525-6F7A-864E-9FE0-3CE0EAB8F10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9A48381-436E-894C-9760-0385F71D044B}" type="pres">
      <dgm:prSet presAssocID="{53CE38E5-3C9F-A048-9E6E-4A49DFA902F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832D40-FD29-2E42-8431-F1ECB102C4FA}" srcId="{FED1FC55-EA39-8343-94EB-0B8F6690B4CD}" destId="{ABD78941-6A43-134A-9172-0E3F0C1133A1}" srcOrd="0" destOrd="0" parTransId="{16BD5274-F874-E549-8FFA-26B588560FEF}" sibTransId="{726C11A2-99DA-D944-A742-B17E0FACE6A6}"/>
    <dgm:cxn modelId="{FD648A35-3FC7-6B4F-ADC9-D82E24E394A5}" type="presOf" srcId="{2E865DBF-0318-9245-A5C8-E8F9EBB9C198}" destId="{DA15EA25-02AB-8A47-93CD-AFCF0E089321}" srcOrd="0" destOrd="2" presId="urn:microsoft.com/office/officeart/2005/8/layout/process1"/>
    <dgm:cxn modelId="{3D284F90-058A-0546-8D02-4D79A693E5FC}" type="presOf" srcId="{286C946C-543A-C64D-9097-AF7464E36725}" destId="{36CDEFA4-E762-834E-91A8-81802C585989}" srcOrd="1" destOrd="0" presId="urn:microsoft.com/office/officeart/2005/8/layout/process1"/>
    <dgm:cxn modelId="{0E09167E-B36B-6641-9CCA-559074C23DE4}" srcId="{2D2CC1A8-8D69-A144-9D95-99BB825914A8}" destId="{FED1FC55-EA39-8343-94EB-0B8F6690B4CD}" srcOrd="0" destOrd="0" parTransId="{6A23D601-F116-2848-9E80-154BC67BEC6A}" sibTransId="{286C946C-543A-C64D-9097-AF7464E36725}"/>
    <dgm:cxn modelId="{F66D7894-F066-0B4F-933B-CC7A8A9472E9}" srcId="{2D2CC1A8-8D69-A144-9D95-99BB825914A8}" destId="{53CE38E5-3C9F-A048-9E6E-4A49DFA902F5}" srcOrd="2" destOrd="0" parTransId="{02C6DDBC-E603-E146-9F43-5C8F5F1D4B1A}" sibTransId="{4D1665D4-25E4-A44F-ADD4-20E415CF0332}"/>
    <dgm:cxn modelId="{80ECF08C-B107-4D44-BE59-B4A0A82ED5C1}" srcId="{64B04706-8FA8-2342-943E-51937EE7FB94}" destId="{EB558E9B-E0B1-A440-9AFD-841072B96454}" srcOrd="0" destOrd="0" parTransId="{3A3E5588-F565-594D-9155-EF0B725B7ABC}" sibTransId="{39E1EC5D-070B-8B41-83D6-C4D0E38E7411}"/>
    <dgm:cxn modelId="{02156946-D075-9444-B290-4C1B360E5D69}" srcId="{2D2CC1A8-8D69-A144-9D95-99BB825914A8}" destId="{64B04706-8FA8-2342-943E-51937EE7FB94}" srcOrd="1" destOrd="0" parTransId="{CF78AACE-97F1-EC45-ACC8-69CA58BB7D29}" sibTransId="{59C23525-6F7A-864E-9FE0-3CE0EAB8F105}"/>
    <dgm:cxn modelId="{A7443644-66D7-6947-AC6F-6DFAEAA97A6A}" srcId="{53CE38E5-3C9F-A048-9E6E-4A49DFA902F5}" destId="{FF96E284-AF05-564E-9552-5D29914A9963}" srcOrd="1" destOrd="0" parTransId="{C002D198-82F2-984B-8F7B-C172C6B936BF}" sibTransId="{56E7C526-EDCE-8B47-B73E-18CA5B4719D0}"/>
    <dgm:cxn modelId="{74F2B8D7-1EF7-AA43-826A-B1D21055F09E}" srcId="{53CE38E5-3C9F-A048-9E6E-4A49DFA902F5}" destId="{91016388-6CAC-9047-9045-1B07E1CAF131}" srcOrd="0" destOrd="0" parTransId="{A745287C-5A4F-C343-86A2-82BDB68CDC95}" sibTransId="{7B84A96D-4CA2-9A4F-9168-C13B13C2557E}"/>
    <dgm:cxn modelId="{AFE0DC92-BE84-0746-9678-3EE2499718EA}" type="presOf" srcId="{59C23525-6F7A-864E-9FE0-3CE0EAB8F105}" destId="{F705A685-44FB-9447-B70F-6209B7AC3720}" srcOrd="0" destOrd="0" presId="urn:microsoft.com/office/officeart/2005/8/layout/process1"/>
    <dgm:cxn modelId="{FD20D743-4C99-474C-9D11-9209D542EE79}" type="presOf" srcId="{EB558E9B-E0B1-A440-9AFD-841072B96454}" destId="{A36C0B11-6FBE-C24E-8CC6-71E61DE4FC93}" srcOrd="0" destOrd="1" presId="urn:microsoft.com/office/officeart/2005/8/layout/process1"/>
    <dgm:cxn modelId="{2D8F166F-0AA1-2945-BC9B-D48B011716AF}" type="presOf" srcId="{64B04706-8FA8-2342-943E-51937EE7FB94}" destId="{A36C0B11-6FBE-C24E-8CC6-71E61DE4FC93}" srcOrd="0" destOrd="0" presId="urn:microsoft.com/office/officeart/2005/8/layout/process1"/>
    <dgm:cxn modelId="{3845ECC1-2178-5A48-87C3-16149FA982C6}" srcId="{FED1FC55-EA39-8343-94EB-0B8F6690B4CD}" destId="{2E865DBF-0318-9245-A5C8-E8F9EBB9C198}" srcOrd="1" destOrd="0" parTransId="{00DC634B-6F9D-0341-8E50-BCB0FF662172}" sibTransId="{9A20F2E8-FFFF-5C4E-8235-AB1CBA54BEB6}"/>
    <dgm:cxn modelId="{C6CF6DE2-CDF1-C143-9943-B8F258D5BDA4}" srcId="{64B04706-8FA8-2342-943E-51937EE7FB94}" destId="{FD0BD4D0-997A-944D-8AD3-1586D1AF7284}" srcOrd="1" destOrd="0" parTransId="{79D2E577-D841-9144-91D6-D0D3BA2BED90}" sibTransId="{D2A44CC6-F92C-EF4B-9F96-9ABE5140DA6C}"/>
    <dgm:cxn modelId="{D7FBE0CB-47D5-AE4F-8657-0952809FC62C}" type="presOf" srcId="{FD0BD4D0-997A-944D-8AD3-1586D1AF7284}" destId="{A36C0B11-6FBE-C24E-8CC6-71E61DE4FC93}" srcOrd="0" destOrd="2" presId="urn:microsoft.com/office/officeart/2005/8/layout/process1"/>
    <dgm:cxn modelId="{70D48ABA-D04C-5C47-8315-F904E8044683}" type="presOf" srcId="{59C23525-6F7A-864E-9FE0-3CE0EAB8F105}" destId="{5AEADAD6-B9E9-C246-ADAC-9382681C6358}" srcOrd="1" destOrd="0" presId="urn:microsoft.com/office/officeart/2005/8/layout/process1"/>
    <dgm:cxn modelId="{D064CDA0-5184-A746-BF88-5AF7EF1E6BB8}" type="presOf" srcId="{286C946C-543A-C64D-9097-AF7464E36725}" destId="{92033817-3E9D-AC4F-A1BE-A4AE1C506638}" srcOrd="0" destOrd="0" presId="urn:microsoft.com/office/officeart/2005/8/layout/process1"/>
    <dgm:cxn modelId="{A3176197-0CBD-824B-978A-5FDD80EB46C9}" type="presOf" srcId="{ABD78941-6A43-134A-9172-0E3F0C1133A1}" destId="{DA15EA25-02AB-8A47-93CD-AFCF0E089321}" srcOrd="0" destOrd="1" presId="urn:microsoft.com/office/officeart/2005/8/layout/process1"/>
    <dgm:cxn modelId="{6A37D1B3-0CF4-4646-A939-2416A0B82413}" type="presOf" srcId="{53CE38E5-3C9F-A048-9E6E-4A49DFA902F5}" destId="{E9A48381-436E-894C-9760-0385F71D044B}" srcOrd="0" destOrd="0" presId="urn:microsoft.com/office/officeart/2005/8/layout/process1"/>
    <dgm:cxn modelId="{6577C247-5C0C-5A4F-93CE-666C9A5C1C34}" type="presOf" srcId="{2D2CC1A8-8D69-A144-9D95-99BB825914A8}" destId="{9354AABA-0F02-7C4D-A87B-EF068600BCEF}" srcOrd="0" destOrd="0" presId="urn:microsoft.com/office/officeart/2005/8/layout/process1"/>
    <dgm:cxn modelId="{9F7C85B2-9668-AD44-B5B5-005F5A41D3EB}" type="presOf" srcId="{FED1FC55-EA39-8343-94EB-0B8F6690B4CD}" destId="{DA15EA25-02AB-8A47-93CD-AFCF0E089321}" srcOrd="0" destOrd="0" presId="urn:microsoft.com/office/officeart/2005/8/layout/process1"/>
    <dgm:cxn modelId="{F6B4BF7B-E46C-C540-BF0E-D9155CAF7004}" type="presOf" srcId="{FF96E284-AF05-564E-9552-5D29914A9963}" destId="{E9A48381-436E-894C-9760-0385F71D044B}" srcOrd="0" destOrd="2" presId="urn:microsoft.com/office/officeart/2005/8/layout/process1"/>
    <dgm:cxn modelId="{02503A6F-CDD0-7041-8CBF-20059F74C91E}" type="presOf" srcId="{91016388-6CAC-9047-9045-1B07E1CAF131}" destId="{E9A48381-436E-894C-9760-0385F71D044B}" srcOrd="0" destOrd="1" presId="urn:microsoft.com/office/officeart/2005/8/layout/process1"/>
    <dgm:cxn modelId="{011A6039-CE28-B741-A317-19AE79FB5859}" type="presParOf" srcId="{9354AABA-0F02-7C4D-A87B-EF068600BCEF}" destId="{DA15EA25-02AB-8A47-93CD-AFCF0E089321}" srcOrd="0" destOrd="0" presId="urn:microsoft.com/office/officeart/2005/8/layout/process1"/>
    <dgm:cxn modelId="{35381844-9D35-734C-AE3A-1495BAFE8063}" type="presParOf" srcId="{9354AABA-0F02-7C4D-A87B-EF068600BCEF}" destId="{92033817-3E9D-AC4F-A1BE-A4AE1C506638}" srcOrd="1" destOrd="0" presId="urn:microsoft.com/office/officeart/2005/8/layout/process1"/>
    <dgm:cxn modelId="{E8BB64AA-CC68-4E48-9576-136318C4850E}" type="presParOf" srcId="{92033817-3E9D-AC4F-A1BE-A4AE1C506638}" destId="{36CDEFA4-E762-834E-91A8-81802C585989}" srcOrd="0" destOrd="0" presId="urn:microsoft.com/office/officeart/2005/8/layout/process1"/>
    <dgm:cxn modelId="{23ADACF2-71CD-F046-AAD3-695105189FD2}" type="presParOf" srcId="{9354AABA-0F02-7C4D-A87B-EF068600BCEF}" destId="{A36C0B11-6FBE-C24E-8CC6-71E61DE4FC93}" srcOrd="2" destOrd="0" presId="urn:microsoft.com/office/officeart/2005/8/layout/process1"/>
    <dgm:cxn modelId="{6124FE81-214F-9746-BAF2-A1BC5BAA67E8}" type="presParOf" srcId="{9354AABA-0F02-7C4D-A87B-EF068600BCEF}" destId="{F705A685-44FB-9447-B70F-6209B7AC3720}" srcOrd="3" destOrd="0" presId="urn:microsoft.com/office/officeart/2005/8/layout/process1"/>
    <dgm:cxn modelId="{585544CC-4D2D-B841-885E-2D8117FCF22D}" type="presParOf" srcId="{F705A685-44FB-9447-B70F-6209B7AC3720}" destId="{5AEADAD6-B9E9-C246-ADAC-9382681C6358}" srcOrd="0" destOrd="0" presId="urn:microsoft.com/office/officeart/2005/8/layout/process1"/>
    <dgm:cxn modelId="{56575EBA-B428-9C41-BB08-94555C82B71F}" type="presParOf" srcId="{9354AABA-0F02-7C4D-A87B-EF068600BCEF}" destId="{E9A48381-436E-894C-9760-0385F71D044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5117D-A247-A341-89E4-E1CE375C7629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E3E775-4B0C-AA41-8862-DBD49A863A9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基本信息接口（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numEdges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，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numVertices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，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degrees(in/out)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）</a:t>
          </a:r>
        </a:p>
      </dgm:t>
    </dgm:pt>
    <dgm:pt modelId="{65BC5858-0F15-3A48-A506-0ED85EAAF7CE}" type="parTrans" cxnId="{9F46DBCF-0679-354E-A11A-5102A5E68E44}">
      <dgm:prSet/>
      <dgm:spPr/>
      <dgm:t>
        <a:bodyPr/>
        <a:lstStyle/>
        <a:p>
          <a:endParaRPr lang="zh-CN" altLang="en-US" sz="1600">
            <a:latin typeface="微软雅黑"/>
            <a:ea typeface="微软雅黑"/>
            <a:cs typeface="微软雅黑"/>
          </a:endParaRPr>
        </a:p>
      </dgm:t>
    </dgm:pt>
    <dgm:pt modelId="{DF5ACD10-B951-0F4A-BA3C-A2388FA7412A}" type="sibTrans" cxnId="{9F46DBCF-0679-354E-A11A-5102A5E68E44}">
      <dgm:prSet custT="1"/>
      <dgm:spPr/>
      <dgm:t>
        <a:bodyPr/>
        <a:lstStyle/>
        <a:p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81052F4A-67EC-1F4E-A818-08CDDD26FCE5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聚合操作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(</a:t>
          </a:r>
          <a:r>
            <a:rPr lang="en-US" altLang="en-US" sz="1600" dirty="0" smtClean="0">
              <a:latin typeface="微软雅黑"/>
              <a:ea typeface="微软雅黑"/>
              <a:cs typeface="微软雅黑"/>
            </a:rPr>
            <a:t>mapVertices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,</a:t>
          </a:r>
          <a:r>
            <a:rPr lang="en-US" altLang="en-US" sz="1600" dirty="0" smtClean="0">
              <a:latin typeface="微软雅黑"/>
              <a:ea typeface="微软雅黑"/>
              <a:cs typeface="微软雅黑"/>
            </a:rPr>
            <a:t>map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Edges,</a:t>
          </a:r>
          <a:r>
            <a:rPr lang="en-US" altLang="en-US" sz="1600" dirty="0" smtClean="0">
              <a:latin typeface="微软雅黑"/>
              <a:ea typeface="微软雅黑"/>
              <a:cs typeface="微软雅黑"/>
            </a:rPr>
            <a:t>mapTriplets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)</a:t>
          </a:r>
          <a:endParaRPr lang="zh-CN" altLang="en-US" sz="1600" dirty="0" smtClean="0">
            <a:latin typeface="微软雅黑"/>
            <a:ea typeface="微软雅黑"/>
            <a:cs typeface="微软雅黑"/>
          </a:endParaRPr>
        </a:p>
      </dgm:t>
    </dgm:pt>
    <dgm:pt modelId="{0AB27296-CDF2-A74D-88E2-20606E6F1261}" type="parTrans" cxnId="{C0AF3B79-7FF6-2648-824C-1B297CCA125C}">
      <dgm:prSet/>
      <dgm:spPr/>
      <dgm:t>
        <a:bodyPr/>
        <a:lstStyle/>
        <a:p>
          <a:endParaRPr lang="zh-CN" altLang="en-US" sz="1600">
            <a:latin typeface="微软雅黑"/>
            <a:ea typeface="微软雅黑"/>
            <a:cs typeface="微软雅黑"/>
          </a:endParaRPr>
        </a:p>
      </dgm:t>
    </dgm:pt>
    <dgm:pt modelId="{3132E358-8B6A-1D41-9769-FA4EBFC7396F}" type="sibTrans" cxnId="{C0AF3B79-7FF6-2648-824C-1B297CCA125C}">
      <dgm:prSet/>
      <dgm:spPr/>
      <dgm:t>
        <a:bodyPr/>
        <a:lstStyle/>
        <a:p>
          <a:endParaRPr lang="zh-CN" altLang="en-US" sz="1600">
            <a:latin typeface="微软雅黑"/>
            <a:ea typeface="微软雅黑"/>
            <a:cs typeface="微软雅黑"/>
          </a:endParaRPr>
        </a:p>
      </dgm:t>
    </dgm:pt>
    <dgm:pt modelId="{B75ED877-1185-A549-952A-D31838991A06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转换接口（</a:t>
          </a:r>
          <a:r>
            <a:rPr lang="en-US" altLang="en-US" sz="1600" dirty="0" smtClean="0">
              <a:latin typeface="微软雅黑"/>
              <a:ea typeface="微软雅黑"/>
              <a:cs typeface="微软雅黑"/>
            </a:rPr>
            <a:t>mapReduceTriplets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，</a:t>
          </a:r>
          <a:r>
            <a:rPr lang="en-US" altLang="en-US" sz="1600" dirty="0" smtClean="0">
              <a:latin typeface="微软雅黑"/>
              <a:ea typeface="微软雅黑"/>
              <a:cs typeface="微软雅黑"/>
            </a:rPr>
            <a:t>collectNeighbor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s)</a:t>
          </a:r>
          <a:endParaRPr lang="zh-CN" altLang="en-US" sz="1600" dirty="0" smtClean="0">
            <a:latin typeface="微软雅黑"/>
            <a:ea typeface="微软雅黑"/>
            <a:cs typeface="微软雅黑"/>
          </a:endParaRPr>
        </a:p>
      </dgm:t>
    </dgm:pt>
    <dgm:pt modelId="{AB02510A-F1BB-D64F-B97E-580DDD6B07B3}" type="parTrans" cxnId="{5AA45A63-C3D9-8042-BB22-ACAB72CB9AFD}">
      <dgm:prSet/>
      <dgm:spPr/>
      <dgm:t>
        <a:bodyPr/>
        <a:lstStyle/>
        <a:p>
          <a:endParaRPr lang="zh-CN" altLang="en-US" sz="1600"/>
        </a:p>
      </dgm:t>
    </dgm:pt>
    <dgm:pt modelId="{317EAD92-B5F8-0D40-A2E9-1F8984CDB025}" type="sibTrans" cxnId="{5AA45A63-C3D9-8042-BB22-ACAB72CB9AFD}">
      <dgm:prSet/>
      <dgm:spPr/>
      <dgm:t>
        <a:bodyPr/>
        <a:lstStyle/>
        <a:p>
          <a:endParaRPr lang="zh-CN" altLang="en-US" sz="1600"/>
        </a:p>
      </dgm:t>
    </dgm:pt>
    <dgm:pt modelId="{46835B68-4E10-F445-9CB8-E6ACD988FC9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缓存操作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(cache,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unpersistVertices)</a:t>
          </a:r>
          <a:endParaRPr lang="zh-CN" altLang="en-US" sz="1600" dirty="0" smtClean="0">
            <a:latin typeface="微软雅黑"/>
            <a:ea typeface="微软雅黑"/>
            <a:cs typeface="微软雅黑"/>
          </a:endParaRPr>
        </a:p>
      </dgm:t>
    </dgm:pt>
    <dgm:pt modelId="{6AAB73B4-E282-0241-A6EC-25BD66DC807D}" type="parTrans" cxnId="{6009B6F8-EF46-5B4F-8C37-5F3EE55A4850}">
      <dgm:prSet/>
      <dgm:spPr/>
      <dgm:t>
        <a:bodyPr/>
        <a:lstStyle/>
        <a:p>
          <a:endParaRPr lang="zh-CN" altLang="en-US" sz="1600"/>
        </a:p>
      </dgm:t>
    </dgm:pt>
    <dgm:pt modelId="{07ECE679-33BD-354E-9C91-114EB5C85429}" type="sibTrans" cxnId="{6009B6F8-EF46-5B4F-8C37-5F3EE55A4850}">
      <dgm:prSet/>
      <dgm:spPr/>
      <dgm:t>
        <a:bodyPr/>
        <a:lstStyle/>
        <a:p>
          <a:endParaRPr lang="zh-CN" altLang="en-US" sz="1600"/>
        </a:p>
      </dgm:t>
    </dgm:pt>
    <dgm:pt modelId="{47876C9B-F532-7242-8209-8E7749E4ED05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结构操作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(r</a:t>
          </a:r>
          <a:r>
            <a:rPr lang="en-US" altLang="en-US" sz="1600" dirty="0" smtClean="0">
              <a:latin typeface="微软雅黑"/>
              <a:ea typeface="微软雅黑"/>
              <a:cs typeface="微软雅黑"/>
            </a:rPr>
            <a:t>everse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,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s</a:t>
          </a:r>
          <a:r>
            <a:rPr lang="en-US" altLang="en-US" sz="1600" dirty="0" smtClean="0">
              <a:latin typeface="微软雅黑"/>
              <a:ea typeface="微软雅黑"/>
              <a:cs typeface="微软雅黑"/>
            </a:rPr>
            <a:t>ubgrap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h,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m</a:t>
          </a:r>
          <a:r>
            <a:rPr lang="en-US" altLang="en-US" sz="1600" dirty="0" smtClean="0">
              <a:latin typeface="微软雅黑"/>
              <a:ea typeface="微软雅黑"/>
              <a:cs typeface="微软雅黑"/>
            </a:rPr>
            <a:t>ask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,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en-US" sz="1600" dirty="0" smtClean="0">
              <a:latin typeface="微软雅黑"/>
              <a:ea typeface="微软雅黑"/>
              <a:cs typeface="微软雅黑"/>
            </a:rPr>
            <a:t>groupEdge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s)</a:t>
          </a:r>
          <a:endParaRPr lang="zh-CN" altLang="en-US" sz="1600" dirty="0" smtClean="0">
            <a:latin typeface="微软雅黑"/>
            <a:ea typeface="微软雅黑"/>
            <a:cs typeface="微软雅黑"/>
          </a:endParaRPr>
        </a:p>
      </dgm:t>
    </dgm:pt>
    <dgm:pt modelId="{2C082409-3A1B-EC4C-BC22-074636E6E6EB}" type="parTrans" cxnId="{5E981DA3-521A-884C-8BD8-8E8FBEBC87B9}">
      <dgm:prSet/>
      <dgm:spPr/>
      <dgm:t>
        <a:bodyPr/>
        <a:lstStyle/>
        <a:p>
          <a:endParaRPr lang="zh-CN" altLang="en-US" sz="1600"/>
        </a:p>
      </dgm:t>
    </dgm:pt>
    <dgm:pt modelId="{2A72ED91-8690-334F-818E-FCA0C287BC00}" type="sibTrans" cxnId="{5E981DA3-521A-884C-8BD8-8E8FBEBC87B9}">
      <dgm:prSet/>
      <dgm:spPr/>
      <dgm:t>
        <a:bodyPr/>
        <a:lstStyle/>
        <a:p>
          <a:endParaRPr lang="zh-CN" altLang="en-US" sz="1600"/>
        </a:p>
      </dgm:t>
    </dgm:pt>
    <dgm:pt modelId="{2B04B6DE-4E16-5E43-8508-62EBC35FC786}" type="pres">
      <dgm:prSet presAssocID="{7F15117D-A247-A341-89E4-E1CE375C762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88E51AB-A527-7141-9589-057E367CBD2B}" type="pres">
      <dgm:prSet presAssocID="{7F15117D-A247-A341-89E4-E1CE375C7629}" presName="Name1" presStyleCnt="0"/>
      <dgm:spPr/>
      <dgm:t>
        <a:bodyPr/>
        <a:lstStyle/>
        <a:p>
          <a:endParaRPr lang="zh-CN" altLang="en-US"/>
        </a:p>
      </dgm:t>
    </dgm:pt>
    <dgm:pt modelId="{45A3DB75-A405-7C47-A612-10EB68509EE9}" type="pres">
      <dgm:prSet presAssocID="{7F15117D-A247-A341-89E4-E1CE375C7629}" presName="cycle" presStyleCnt="0"/>
      <dgm:spPr/>
      <dgm:t>
        <a:bodyPr/>
        <a:lstStyle/>
        <a:p>
          <a:endParaRPr lang="zh-CN" altLang="en-US"/>
        </a:p>
      </dgm:t>
    </dgm:pt>
    <dgm:pt modelId="{39F40973-B0EF-8146-9A7F-58289BB2A613}" type="pres">
      <dgm:prSet presAssocID="{7F15117D-A247-A341-89E4-E1CE375C7629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79AC54A1-4A3D-6A40-9418-B47C4E2BF493}" type="pres">
      <dgm:prSet presAssocID="{7F15117D-A247-A341-89E4-E1CE375C762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1C33A99-3A81-AF42-AC98-B4833A50CBED}" type="pres">
      <dgm:prSet presAssocID="{7F15117D-A247-A341-89E4-E1CE375C7629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4A66E725-5729-9949-B2C1-FCF22EF584AD}" type="pres">
      <dgm:prSet presAssocID="{7F15117D-A247-A341-89E4-E1CE375C7629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31222EF9-0BA1-DA4D-8FDB-A7A9EEBD2FFC}" type="pres">
      <dgm:prSet presAssocID="{2BE3E775-4B0C-AA41-8862-DBD49A863A9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27673-BF71-C24D-B658-9AEF31CC0378}" type="pres">
      <dgm:prSet presAssocID="{2BE3E775-4B0C-AA41-8862-DBD49A863A9E}" presName="accent_1" presStyleCnt="0"/>
      <dgm:spPr/>
      <dgm:t>
        <a:bodyPr/>
        <a:lstStyle/>
        <a:p>
          <a:endParaRPr lang="zh-CN" altLang="en-US"/>
        </a:p>
      </dgm:t>
    </dgm:pt>
    <dgm:pt modelId="{5320B840-3F1D-974C-A389-FCD343195B35}" type="pres">
      <dgm:prSet presAssocID="{2BE3E775-4B0C-AA41-8862-DBD49A863A9E}" presName="accentRepeatNode" presStyleLbl="solidFgAcc1" presStyleIdx="0" presStyleCnt="5"/>
      <dgm:spPr/>
      <dgm:t>
        <a:bodyPr/>
        <a:lstStyle/>
        <a:p>
          <a:endParaRPr lang="zh-CN" altLang="en-US"/>
        </a:p>
      </dgm:t>
    </dgm:pt>
    <dgm:pt modelId="{5BDB4EE5-B4CC-9444-B461-F1AAC1E40450}" type="pres">
      <dgm:prSet presAssocID="{81052F4A-67EC-1F4E-A818-08CDDD26FCE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D2A41-896D-2644-81E0-CDE9ABE9ED01}" type="pres">
      <dgm:prSet presAssocID="{81052F4A-67EC-1F4E-A818-08CDDD26FCE5}" presName="accent_2" presStyleCnt="0"/>
      <dgm:spPr/>
    </dgm:pt>
    <dgm:pt modelId="{F1113D4D-3D37-6F40-8A79-6E7BE0BFCC53}" type="pres">
      <dgm:prSet presAssocID="{81052F4A-67EC-1F4E-A818-08CDDD26FCE5}" presName="accentRepeatNode" presStyleLbl="solidFgAcc1" presStyleIdx="1" presStyleCnt="5"/>
      <dgm:spPr/>
      <dgm:t>
        <a:bodyPr/>
        <a:lstStyle/>
        <a:p>
          <a:endParaRPr lang="zh-CN" altLang="en-US"/>
        </a:p>
      </dgm:t>
    </dgm:pt>
    <dgm:pt modelId="{2A73404F-F845-BE41-85D0-FCC143A1485F}" type="pres">
      <dgm:prSet presAssocID="{B75ED877-1185-A549-952A-D31838991A0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03F611-3A64-D844-89DA-737FB5C71246}" type="pres">
      <dgm:prSet presAssocID="{B75ED877-1185-A549-952A-D31838991A06}" presName="accent_3" presStyleCnt="0"/>
      <dgm:spPr/>
    </dgm:pt>
    <dgm:pt modelId="{1DD14802-2EBB-A04E-A2D7-6069EFFFBF43}" type="pres">
      <dgm:prSet presAssocID="{B75ED877-1185-A549-952A-D31838991A06}" presName="accentRepeatNode" presStyleLbl="solidFgAcc1" presStyleIdx="2" presStyleCnt="5"/>
      <dgm:spPr/>
    </dgm:pt>
    <dgm:pt modelId="{59C23BD0-2719-4F45-BE26-E18EA07749C3}" type="pres">
      <dgm:prSet presAssocID="{47876C9B-F532-7242-8209-8E7749E4ED0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85-F0B2-664F-A999-63EC6C8D5494}" type="pres">
      <dgm:prSet presAssocID="{47876C9B-F532-7242-8209-8E7749E4ED05}" presName="accent_4" presStyleCnt="0"/>
      <dgm:spPr/>
    </dgm:pt>
    <dgm:pt modelId="{6DF88FC6-22E9-5C4C-811B-C30129D21E76}" type="pres">
      <dgm:prSet presAssocID="{47876C9B-F532-7242-8209-8E7749E4ED05}" presName="accentRepeatNode" presStyleLbl="solidFgAcc1" presStyleIdx="3" presStyleCnt="5"/>
      <dgm:spPr/>
    </dgm:pt>
    <dgm:pt modelId="{1A197EA7-35EE-F447-BE80-635CFE7836F5}" type="pres">
      <dgm:prSet presAssocID="{46835B68-4E10-F445-9CB8-E6ACD988FC9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131B2-C4FF-D44B-9795-ED2282184B8A}" type="pres">
      <dgm:prSet presAssocID="{46835B68-4E10-F445-9CB8-E6ACD988FC97}" presName="accent_5" presStyleCnt="0"/>
      <dgm:spPr/>
    </dgm:pt>
    <dgm:pt modelId="{5E2E4C39-D7C5-AF43-BC12-FF942930FB71}" type="pres">
      <dgm:prSet presAssocID="{46835B68-4E10-F445-9CB8-E6ACD988FC97}" presName="accentRepeatNode" presStyleLbl="solidFgAcc1" presStyleIdx="4" presStyleCnt="5"/>
      <dgm:spPr/>
    </dgm:pt>
  </dgm:ptLst>
  <dgm:cxnLst>
    <dgm:cxn modelId="{18108D9C-3B8A-C043-A966-FFFBC8D2E14D}" type="presOf" srcId="{46835B68-4E10-F445-9CB8-E6ACD988FC97}" destId="{1A197EA7-35EE-F447-BE80-635CFE7836F5}" srcOrd="0" destOrd="0" presId="urn:microsoft.com/office/officeart/2008/layout/VerticalCurvedList"/>
    <dgm:cxn modelId="{5E981DA3-521A-884C-8BD8-8E8FBEBC87B9}" srcId="{7F15117D-A247-A341-89E4-E1CE375C7629}" destId="{47876C9B-F532-7242-8209-8E7749E4ED05}" srcOrd="3" destOrd="0" parTransId="{2C082409-3A1B-EC4C-BC22-074636E6E6EB}" sibTransId="{2A72ED91-8690-334F-818E-FCA0C287BC00}"/>
    <dgm:cxn modelId="{96053459-C42A-5A43-8BDE-97FFE2167225}" type="presOf" srcId="{B75ED877-1185-A549-952A-D31838991A06}" destId="{2A73404F-F845-BE41-85D0-FCC143A1485F}" srcOrd="0" destOrd="0" presId="urn:microsoft.com/office/officeart/2008/layout/VerticalCurvedList"/>
    <dgm:cxn modelId="{6009B6F8-EF46-5B4F-8C37-5F3EE55A4850}" srcId="{7F15117D-A247-A341-89E4-E1CE375C7629}" destId="{46835B68-4E10-F445-9CB8-E6ACD988FC97}" srcOrd="4" destOrd="0" parTransId="{6AAB73B4-E282-0241-A6EC-25BD66DC807D}" sibTransId="{07ECE679-33BD-354E-9C91-114EB5C85429}"/>
    <dgm:cxn modelId="{E90451B7-E923-0142-9858-662049BB15EC}" type="presOf" srcId="{2BE3E775-4B0C-AA41-8862-DBD49A863A9E}" destId="{31222EF9-0BA1-DA4D-8FDB-A7A9EEBD2FFC}" srcOrd="0" destOrd="0" presId="urn:microsoft.com/office/officeart/2008/layout/VerticalCurvedList"/>
    <dgm:cxn modelId="{E8DA66DE-B44D-BB41-9086-E2FE05348BAF}" type="presOf" srcId="{47876C9B-F532-7242-8209-8E7749E4ED05}" destId="{59C23BD0-2719-4F45-BE26-E18EA07749C3}" srcOrd="0" destOrd="0" presId="urn:microsoft.com/office/officeart/2008/layout/VerticalCurvedList"/>
    <dgm:cxn modelId="{9F46DBCF-0679-354E-A11A-5102A5E68E44}" srcId="{7F15117D-A247-A341-89E4-E1CE375C7629}" destId="{2BE3E775-4B0C-AA41-8862-DBD49A863A9E}" srcOrd="0" destOrd="0" parTransId="{65BC5858-0F15-3A48-A506-0ED85EAAF7CE}" sibTransId="{DF5ACD10-B951-0F4A-BA3C-A2388FA7412A}"/>
    <dgm:cxn modelId="{E2F53DC8-40B3-624B-A098-63691031700A}" type="presOf" srcId="{7F15117D-A247-A341-89E4-E1CE375C7629}" destId="{2B04B6DE-4E16-5E43-8508-62EBC35FC786}" srcOrd="0" destOrd="0" presId="urn:microsoft.com/office/officeart/2008/layout/VerticalCurvedList"/>
    <dgm:cxn modelId="{C0AF3B79-7FF6-2648-824C-1B297CCA125C}" srcId="{7F15117D-A247-A341-89E4-E1CE375C7629}" destId="{81052F4A-67EC-1F4E-A818-08CDDD26FCE5}" srcOrd="1" destOrd="0" parTransId="{0AB27296-CDF2-A74D-88E2-20606E6F1261}" sibTransId="{3132E358-8B6A-1D41-9769-FA4EBFC7396F}"/>
    <dgm:cxn modelId="{5AA45A63-C3D9-8042-BB22-ACAB72CB9AFD}" srcId="{7F15117D-A247-A341-89E4-E1CE375C7629}" destId="{B75ED877-1185-A549-952A-D31838991A06}" srcOrd="2" destOrd="0" parTransId="{AB02510A-F1BB-D64F-B97E-580DDD6B07B3}" sibTransId="{317EAD92-B5F8-0D40-A2E9-1F8984CDB025}"/>
    <dgm:cxn modelId="{B7CCEEA4-9986-6442-99C3-0B0E7619AB7B}" type="presOf" srcId="{81052F4A-67EC-1F4E-A818-08CDDD26FCE5}" destId="{5BDB4EE5-B4CC-9444-B461-F1AAC1E40450}" srcOrd="0" destOrd="0" presId="urn:microsoft.com/office/officeart/2008/layout/VerticalCurvedList"/>
    <dgm:cxn modelId="{5CFF38CE-0E73-B841-B650-53F0180968E1}" type="presOf" srcId="{DF5ACD10-B951-0F4A-BA3C-A2388FA7412A}" destId="{79AC54A1-4A3D-6A40-9418-B47C4E2BF493}" srcOrd="0" destOrd="0" presId="urn:microsoft.com/office/officeart/2008/layout/VerticalCurvedList"/>
    <dgm:cxn modelId="{306446D1-2C23-AB4A-8EAE-F8D6A21CF426}" type="presParOf" srcId="{2B04B6DE-4E16-5E43-8508-62EBC35FC786}" destId="{088E51AB-A527-7141-9589-057E367CBD2B}" srcOrd="0" destOrd="0" presId="urn:microsoft.com/office/officeart/2008/layout/VerticalCurvedList"/>
    <dgm:cxn modelId="{576910D7-F110-B84A-B39F-6DF74068610B}" type="presParOf" srcId="{088E51AB-A527-7141-9589-057E367CBD2B}" destId="{45A3DB75-A405-7C47-A612-10EB68509EE9}" srcOrd="0" destOrd="0" presId="urn:microsoft.com/office/officeart/2008/layout/VerticalCurvedList"/>
    <dgm:cxn modelId="{6AA2391C-BABC-524D-AB4C-7AB94E187FCE}" type="presParOf" srcId="{45A3DB75-A405-7C47-A612-10EB68509EE9}" destId="{39F40973-B0EF-8146-9A7F-58289BB2A613}" srcOrd="0" destOrd="0" presId="urn:microsoft.com/office/officeart/2008/layout/VerticalCurvedList"/>
    <dgm:cxn modelId="{6C1AF765-4C74-F74C-BCA3-DE269965CEE9}" type="presParOf" srcId="{45A3DB75-A405-7C47-A612-10EB68509EE9}" destId="{79AC54A1-4A3D-6A40-9418-B47C4E2BF493}" srcOrd="1" destOrd="0" presId="urn:microsoft.com/office/officeart/2008/layout/VerticalCurvedList"/>
    <dgm:cxn modelId="{49764297-3CE7-C249-8BA2-BDD64F6AD9DA}" type="presParOf" srcId="{45A3DB75-A405-7C47-A612-10EB68509EE9}" destId="{91C33A99-3A81-AF42-AC98-B4833A50CBED}" srcOrd="2" destOrd="0" presId="urn:microsoft.com/office/officeart/2008/layout/VerticalCurvedList"/>
    <dgm:cxn modelId="{1F739EF2-8ECE-D646-A128-AF149B406A49}" type="presParOf" srcId="{45A3DB75-A405-7C47-A612-10EB68509EE9}" destId="{4A66E725-5729-9949-B2C1-FCF22EF584AD}" srcOrd="3" destOrd="0" presId="urn:microsoft.com/office/officeart/2008/layout/VerticalCurvedList"/>
    <dgm:cxn modelId="{1B928FB0-1F1C-A74F-8E85-29F016B6B7E2}" type="presParOf" srcId="{088E51AB-A527-7141-9589-057E367CBD2B}" destId="{31222EF9-0BA1-DA4D-8FDB-A7A9EEBD2FFC}" srcOrd="1" destOrd="0" presId="urn:microsoft.com/office/officeart/2008/layout/VerticalCurvedList"/>
    <dgm:cxn modelId="{0693313F-4BB9-A54D-902B-561AACABCB83}" type="presParOf" srcId="{088E51AB-A527-7141-9589-057E367CBD2B}" destId="{B0827673-BF71-C24D-B658-9AEF31CC0378}" srcOrd="2" destOrd="0" presId="urn:microsoft.com/office/officeart/2008/layout/VerticalCurvedList"/>
    <dgm:cxn modelId="{189ABF44-D971-9445-8CDC-956C51FD4494}" type="presParOf" srcId="{B0827673-BF71-C24D-B658-9AEF31CC0378}" destId="{5320B840-3F1D-974C-A389-FCD343195B35}" srcOrd="0" destOrd="0" presId="urn:microsoft.com/office/officeart/2008/layout/VerticalCurvedList"/>
    <dgm:cxn modelId="{7D1986C7-0647-4E4D-AD0F-BE17D61DEC97}" type="presParOf" srcId="{088E51AB-A527-7141-9589-057E367CBD2B}" destId="{5BDB4EE5-B4CC-9444-B461-F1AAC1E40450}" srcOrd="3" destOrd="0" presId="urn:microsoft.com/office/officeart/2008/layout/VerticalCurvedList"/>
    <dgm:cxn modelId="{8F2B7408-364D-8143-B556-31C523EB6EF7}" type="presParOf" srcId="{088E51AB-A527-7141-9589-057E367CBD2B}" destId="{C69D2A41-896D-2644-81E0-CDE9ABE9ED01}" srcOrd="4" destOrd="0" presId="urn:microsoft.com/office/officeart/2008/layout/VerticalCurvedList"/>
    <dgm:cxn modelId="{9C912FF2-D302-3D49-BF5E-CFCCAE2B94D4}" type="presParOf" srcId="{C69D2A41-896D-2644-81E0-CDE9ABE9ED01}" destId="{F1113D4D-3D37-6F40-8A79-6E7BE0BFCC53}" srcOrd="0" destOrd="0" presId="urn:microsoft.com/office/officeart/2008/layout/VerticalCurvedList"/>
    <dgm:cxn modelId="{B249B732-8428-8146-A404-85AC2551CCB9}" type="presParOf" srcId="{088E51AB-A527-7141-9589-057E367CBD2B}" destId="{2A73404F-F845-BE41-85D0-FCC143A1485F}" srcOrd="5" destOrd="0" presId="urn:microsoft.com/office/officeart/2008/layout/VerticalCurvedList"/>
    <dgm:cxn modelId="{CAF0F6A7-F8AA-E848-B379-DA4FC299C43D}" type="presParOf" srcId="{088E51AB-A527-7141-9589-057E367CBD2B}" destId="{4B03F611-3A64-D844-89DA-737FB5C71246}" srcOrd="6" destOrd="0" presId="urn:microsoft.com/office/officeart/2008/layout/VerticalCurvedList"/>
    <dgm:cxn modelId="{F9A4B45E-563D-F448-AEB4-1DCCB4D1A601}" type="presParOf" srcId="{4B03F611-3A64-D844-89DA-737FB5C71246}" destId="{1DD14802-2EBB-A04E-A2D7-6069EFFFBF43}" srcOrd="0" destOrd="0" presId="urn:microsoft.com/office/officeart/2008/layout/VerticalCurvedList"/>
    <dgm:cxn modelId="{79F2ED70-140C-7742-90B6-8C5CA8FBECB6}" type="presParOf" srcId="{088E51AB-A527-7141-9589-057E367CBD2B}" destId="{59C23BD0-2719-4F45-BE26-E18EA07749C3}" srcOrd="7" destOrd="0" presId="urn:microsoft.com/office/officeart/2008/layout/VerticalCurvedList"/>
    <dgm:cxn modelId="{1BCCBA19-5553-EA41-B2AB-E9CA12EFF83E}" type="presParOf" srcId="{088E51AB-A527-7141-9589-057E367CBD2B}" destId="{85B71085-F0B2-664F-A999-63EC6C8D5494}" srcOrd="8" destOrd="0" presId="urn:microsoft.com/office/officeart/2008/layout/VerticalCurvedList"/>
    <dgm:cxn modelId="{D9D1B988-FBF4-BD4B-A831-B77CCA94F22C}" type="presParOf" srcId="{85B71085-F0B2-664F-A999-63EC6C8D5494}" destId="{6DF88FC6-22E9-5C4C-811B-C30129D21E76}" srcOrd="0" destOrd="0" presId="urn:microsoft.com/office/officeart/2008/layout/VerticalCurvedList"/>
    <dgm:cxn modelId="{501D323C-B44B-1244-A9CF-B0842467CF5E}" type="presParOf" srcId="{088E51AB-A527-7141-9589-057E367CBD2B}" destId="{1A197EA7-35EE-F447-BE80-635CFE7836F5}" srcOrd="9" destOrd="0" presId="urn:microsoft.com/office/officeart/2008/layout/VerticalCurvedList"/>
    <dgm:cxn modelId="{B2DBE8E4-7563-DE44-8F8E-599EBFBB81CA}" type="presParOf" srcId="{088E51AB-A527-7141-9589-057E367CBD2B}" destId="{673131B2-C4FF-D44B-9795-ED2282184B8A}" srcOrd="10" destOrd="0" presId="urn:microsoft.com/office/officeart/2008/layout/VerticalCurvedList"/>
    <dgm:cxn modelId="{F982FFDF-EFB9-7245-9235-B6B03AD9FF7C}" type="presParOf" srcId="{673131B2-C4FF-D44B-9795-ED2282184B8A}" destId="{5E2E4C39-D7C5-AF43-BC12-FF942930FB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5EA25-02AB-8A47-93CD-AFCF0E089321}">
      <dsp:nvSpPr>
        <dsp:cNvPr id="0" name=""/>
        <dsp:cNvSpPr/>
      </dsp:nvSpPr>
      <dsp:spPr>
        <a:xfrm>
          <a:off x="6427" y="1451655"/>
          <a:ext cx="1921251" cy="11527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/>
              <a:ea typeface="微软雅黑"/>
              <a:cs typeface="微软雅黑"/>
            </a:rPr>
            <a:t>0.6</a:t>
          </a:r>
          <a:endParaRPr lang="zh-CN" altLang="en-US" sz="21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2013-08-23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Bagel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40190" y="1485418"/>
        <a:ext cx="1853725" cy="1085225"/>
      </dsp:txXfrm>
    </dsp:sp>
    <dsp:sp modelId="{92033817-3E9D-AC4F-A1BE-A4AE1C506638}">
      <dsp:nvSpPr>
        <dsp:cNvPr id="0" name=""/>
        <dsp:cNvSpPr/>
      </dsp:nvSpPr>
      <dsp:spPr>
        <a:xfrm>
          <a:off x="2119805" y="1789795"/>
          <a:ext cx="407305" cy="476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>
            <a:latin typeface="微软雅黑"/>
            <a:ea typeface="微软雅黑"/>
            <a:cs typeface="微软雅黑"/>
          </a:endParaRPr>
        </a:p>
      </dsp:txBody>
      <dsp:txXfrm>
        <a:off x="2119805" y="1885089"/>
        <a:ext cx="285114" cy="285882"/>
      </dsp:txXfrm>
    </dsp:sp>
    <dsp:sp modelId="{A36C0B11-6FBE-C24E-8CC6-71E61DE4FC93}">
      <dsp:nvSpPr>
        <dsp:cNvPr id="0" name=""/>
        <dsp:cNvSpPr/>
      </dsp:nvSpPr>
      <dsp:spPr>
        <a:xfrm>
          <a:off x="2696180" y="1451655"/>
          <a:ext cx="1921251" cy="1152751"/>
        </a:xfrm>
        <a:prstGeom prst="roundRect">
          <a:avLst>
            <a:gd name="adj" fmla="val 10000"/>
          </a:avLst>
        </a:prstGeom>
        <a:solidFill>
          <a:schemeClr val="accent4">
            <a:hueOff val="347398"/>
            <a:satOff val="-31134"/>
            <a:lumOff val="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/>
              <a:ea typeface="微软雅黑"/>
              <a:cs typeface="微软雅黑"/>
            </a:rPr>
            <a:t>0.8</a:t>
          </a:r>
          <a:endParaRPr lang="zh-CN" altLang="en-US" sz="21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2013-09-25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Graphx-Branch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2729943" y="1485418"/>
        <a:ext cx="1853725" cy="1085225"/>
      </dsp:txXfrm>
    </dsp:sp>
    <dsp:sp modelId="{F705A685-44FB-9447-B70F-6209B7AC3720}">
      <dsp:nvSpPr>
        <dsp:cNvPr id="0" name=""/>
        <dsp:cNvSpPr/>
      </dsp:nvSpPr>
      <dsp:spPr>
        <a:xfrm>
          <a:off x="4809557" y="1789795"/>
          <a:ext cx="407305" cy="476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4796"/>
            <a:satOff val="-62268"/>
            <a:lumOff val="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>
            <a:latin typeface="微软雅黑"/>
            <a:ea typeface="微软雅黑"/>
            <a:cs typeface="微软雅黑"/>
          </a:endParaRPr>
        </a:p>
      </dsp:txBody>
      <dsp:txXfrm>
        <a:off x="4809557" y="1885089"/>
        <a:ext cx="285114" cy="285882"/>
      </dsp:txXfrm>
    </dsp:sp>
    <dsp:sp modelId="{E9A48381-436E-894C-9760-0385F71D044B}">
      <dsp:nvSpPr>
        <dsp:cNvPr id="0" name=""/>
        <dsp:cNvSpPr/>
      </dsp:nvSpPr>
      <dsp:spPr>
        <a:xfrm>
          <a:off x="5385933" y="1451655"/>
          <a:ext cx="1921251" cy="1152751"/>
        </a:xfrm>
        <a:prstGeom prst="roundRect">
          <a:avLst>
            <a:gd name="adj" fmla="val 10000"/>
          </a:avLst>
        </a:prstGeom>
        <a:solidFill>
          <a:schemeClr val="accent4">
            <a:hueOff val="694796"/>
            <a:satOff val="-62268"/>
            <a:lumOff val="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/>
              <a:ea typeface="微软雅黑"/>
              <a:cs typeface="微软雅黑"/>
            </a:rPr>
            <a:t>0.9</a:t>
          </a:r>
          <a:endParaRPr lang="zh-CN" altLang="en-US" sz="21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2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014-03-03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Graphx-Alpha</a:t>
          </a:r>
        </a:p>
      </dsp:txBody>
      <dsp:txXfrm>
        <a:off x="5419696" y="1485418"/>
        <a:ext cx="1853725" cy="1085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C54A1-4A3D-6A40-9418-B47C4E2BF493}">
      <dsp:nvSpPr>
        <dsp:cNvPr id="0" name=""/>
        <dsp:cNvSpPr/>
      </dsp:nvSpPr>
      <dsp:spPr>
        <a:xfrm>
          <a:off x="-5159619" y="-790346"/>
          <a:ext cx="6144332" cy="6144332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22EF9-0BA1-DA4D-8FDB-A7A9EEBD2FFC}">
      <dsp:nvSpPr>
        <dsp:cNvPr id="0" name=""/>
        <dsp:cNvSpPr/>
      </dsp:nvSpPr>
      <dsp:spPr>
        <a:xfrm>
          <a:off x="430707" y="285136"/>
          <a:ext cx="7167322" cy="570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94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基本信息接口（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numEdges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，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numVertices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，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degrees(in/out)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）</a:t>
          </a:r>
        </a:p>
      </dsp:txBody>
      <dsp:txXfrm>
        <a:off x="430707" y="285136"/>
        <a:ext cx="7167322" cy="570637"/>
      </dsp:txXfrm>
    </dsp:sp>
    <dsp:sp modelId="{5320B840-3F1D-974C-A389-FCD343195B35}">
      <dsp:nvSpPr>
        <dsp:cNvPr id="0" name=""/>
        <dsp:cNvSpPr/>
      </dsp:nvSpPr>
      <dsp:spPr>
        <a:xfrm>
          <a:off x="74059" y="213806"/>
          <a:ext cx="713296" cy="713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B4EE5-B4CC-9444-B461-F1AAC1E40450}">
      <dsp:nvSpPr>
        <dsp:cNvPr id="0" name=""/>
        <dsp:cNvSpPr/>
      </dsp:nvSpPr>
      <dsp:spPr>
        <a:xfrm>
          <a:off x="839610" y="1140818"/>
          <a:ext cx="6758420" cy="570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94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聚合操作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(</a:t>
          </a:r>
          <a:r>
            <a:rPr lang="en-US" altLang="en-US" sz="1600" kern="1200" dirty="0" smtClean="0">
              <a:latin typeface="微软雅黑"/>
              <a:ea typeface="微软雅黑"/>
              <a:cs typeface="微软雅黑"/>
            </a:rPr>
            <a:t>mapVertices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,</a:t>
          </a:r>
          <a:r>
            <a:rPr lang="en-US" altLang="en-US" sz="1600" kern="1200" dirty="0" smtClean="0">
              <a:latin typeface="微软雅黑"/>
              <a:ea typeface="微软雅黑"/>
              <a:cs typeface="微软雅黑"/>
            </a:rPr>
            <a:t>map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Edges,</a:t>
          </a:r>
          <a:r>
            <a:rPr lang="en-US" altLang="en-US" sz="1600" kern="1200" dirty="0" smtClean="0">
              <a:latin typeface="微软雅黑"/>
              <a:ea typeface="微软雅黑"/>
              <a:cs typeface="微软雅黑"/>
            </a:rPr>
            <a:t>mapTriplets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)</a:t>
          </a:r>
          <a:endParaRPr lang="zh-CN" altLang="en-US" sz="1600" kern="1200" dirty="0" smtClean="0">
            <a:latin typeface="微软雅黑"/>
            <a:ea typeface="微软雅黑"/>
            <a:cs typeface="微软雅黑"/>
          </a:endParaRPr>
        </a:p>
      </dsp:txBody>
      <dsp:txXfrm>
        <a:off x="839610" y="1140818"/>
        <a:ext cx="6758420" cy="570637"/>
      </dsp:txXfrm>
    </dsp:sp>
    <dsp:sp modelId="{F1113D4D-3D37-6F40-8A79-6E7BE0BFCC53}">
      <dsp:nvSpPr>
        <dsp:cNvPr id="0" name=""/>
        <dsp:cNvSpPr/>
      </dsp:nvSpPr>
      <dsp:spPr>
        <a:xfrm>
          <a:off x="482961" y="1069489"/>
          <a:ext cx="713296" cy="713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3404F-F845-BE41-85D0-FCC143A1485F}">
      <dsp:nvSpPr>
        <dsp:cNvPr id="0" name=""/>
        <dsp:cNvSpPr/>
      </dsp:nvSpPr>
      <dsp:spPr>
        <a:xfrm>
          <a:off x="965110" y="1996501"/>
          <a:ext cx="6632919" cy="5706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94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转换接口（</a:t>
          </a:r>
          <a:r>
            <a:rPr lang="en-US" altLang="en-US" sz="1600" kern="1200" dirty="0" smtClean="0">
              <a:latin typeface="微软雅黑"/>
              <a:ea typeface="微软雅黑"/>
              <a:cs typeface="微软雅黑"/>
            </a:rPr>
            <a:t>mapReduceTriplets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，</a:t>
          </a:r>
          <a:r>
            <a:rPr lang="en-US" altLang="en-US" sz="1600" kern="1200" dirty="0" smtClean="0">
              <a:latin typeface="微软雅黑"/>
              <a:ea typeface="微软雅黑"/>
              <a:cs typeface="微软雅黑"/>
            </a:rPr>
            <a:t>collectNeighbor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s)</a:t>
          </a:r>
          <a:endParaRPr lang="zh-CN" altLang="en-US" sz="1600" kern="1200" dirty="0" smtClean="0">
            <a:latin typeface="微软雅黑"/>
            <a:ea typeface="微软雅黑"/>
            <a:cs typeface="微软雅黑"/>
          </a:endParaRPr>
        </a:p>
      </dsp:txBody>
      <dsp:txXfrm>
        <a:off x="965110" y="1996501"/>
        <a:ext cx="6632919" cy="570637"/>
      </dsp:txXfrm>
    </dsp:sp>
    <dsp:sp modelId="{1DD14802-2EBB-A04E-A2D7-6069EFFFBF43}">
      <dsp:nvSpPr>
        <dsp:cNvPr id="0" name=""/>
        <dsp:cNvSpPr/>
      </dsp:nvSpPr>
      <dsp:spPr>
        <a:xfrm>
          <a:off x="608461" y="1925171"/>
          <a:ext cx="713296" cy="713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23BD0-2719-4F45-BE26-E18EA07749C3}">
      <dsp:nvSpPr>
        <dsp:cNvPr id="0" name=""/>
        <dsp:cNvSpPr/>
      </dsp:nvSpPr>
      <dsp:spPr>
        <a:xfrm>
          <a:off x="839610" y="2852183"/>
          <a:ext cx="6758420" cy="570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94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结构操作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(r</a:t>
          </a:r>
          <a:r>
            <a:rPr lang="en-US" altLang="en-US" sz="1600" kern="1200" dirty="0" smtClean="0">
              <a:latin typeface="微软雅黑"/>
              <a:ea typeface="微软雅黑"/>
              <a:cs typeface="微软雅黑"/>
            </a:rPr>
            <a:t>everse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,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s</a:t>
          </a:r>
          <a:r>
            <a:rPr lang="en-US" altLang="en-US" sz="1600" kern="1200" dirty="0" smtClean="0">
              <a:latin typeface="微软雅黑"/>
              <a:ea typeface="微软雅黑"/>
              <a:cs typeface="微软雅黑"/>
            </a:rPr>
            <a:t>ubgrap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h,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m</a:t>
          </a:r>
          <a:r>
            <a:rPr lang="en-US" altLang="en-US" sz="1600" kern="1200" dirty="0" smtClean="0">
              <a:latin typeface="微软雅黑"/>
              <a:ea typeface="微软雅黑"/>
              <a:cs typeface="微软雅黑"/>
            </a:rPr>
            <a:t>ask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,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en-US" sz="1600" kern="1200" dirty="0" smtClean="0">
              <a:latin typeface="微软雅黑"/>
              <a:ea typeface="微软雅黑"/>
              <a:cs typeface="微软雅黑"/>
            </a:rPr>
            <a:t>groupEdge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s)</a:t>
          </a:r>
          <a:endParaRPr lang="zh-CN" altLang="en-US" sz="1600" kern="1200" dirty="0" smtClean="0">
            <a:latin typeface="微软雅黑"/>
            <a:ea typeface="微软雅黑"/>
            <a:cs typeface="微软雅黑"/>
          </a:endParaRPr>
        </a:p>
      </dsp:txBody>
      <dsp:txXfrm>
        <a:off x="839610" y="2852183"/>
        <a:ext cx="6758420" cy="570637"/>
      </dsp:txXfrm>
    </dsp:sp>
    <dsp:sp modelId="{6DF88FC6-22E9-5C4C-811B-C30129D21E76}">
      <dsp:nvSpPr>
        <dsp:cNvPr id="0" name=""/>
        <dsp:cNvSpPr/>
      </dsp:nvSpPr>
      <dsp:spPr>
        <a:xfrm>
          <a:off x="482961" y="2780854"/>
          <a:ext cx="713296" cy="713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97EA7-35EE-F447-BE80-635CFE7836F5}">
      <dsp:nvSpPr>
        <dsp:cNvPr id="0" name=""/>
        <dsp:cNvSpPr/>
      </dsp:nvSpPr>
      <dsp:spPr>
        <a:xfrm>
          <a:off x="430707" y="3707866"/>
          <a:ext cx="7167322" cy="5706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94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缓存操作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(cache,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unpersistVertices)</a:t>
          </a:r>
          <a:endParaRPr lang="zh-CN" altLang="en-US" sz="1600" kern="1200" dirty="0" smtClean="0">
            <a:latin typeface="微软雅黑"/>
            <a:ea typeface="微软雅黑"/>
            <a:cs typeface="微软雅黑"/>
          </a:endParaRPr>
        </a:p>
      </dsp:txBody>
      <dsp:txXfrm>
        <a:off x="430707" y="3707866"/>
        <a:ext cx="7167322" cy="570637"/>
      </dsp:txXfrm>
    </dsp:sp>
    <dsp:sp modelId="{5E2E4C39-D7C5-AF43-BC12-FF942930FB71}">
      <dsp:nvSpPr>
        <dsp:cNvPr id="0" name=""/>
        <dsp:cNvSpPr/>
      </dsp:nvSpPr>
      <dsp:spPr>
        <a:xfrm>
          <a:off x="74059" y="3636536"/>
          <a:ext cx="713296" cy="713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image" Target="../media/image12.png"/><Relationship Id="rId2" Type="http://schemas.openxmlformats.org/officeDocument/2006/relationships/image" Target="../media/image1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0.80399</cdr:x>
      <cdr:y>0.89667</cdr:y>
    </cdr:from>
    <cdr:to>
      <cdr:x>0.96006</cdr:x>
      <cdr:y>0.96869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5880100" y="3636962"/>
          <a:ext cx="1141413" cy="292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100" dirty="0" smtClean="0">
              <a:latin typeface="微软雅黑"/>
              <a:ea typeface="微软雅黑"/>
              <a:cs typeface="微软雅黑"/>
            </a:rPr>
            <a:t>Worker</a:t>
          </a:r>
          <a:r>
            <a:rPr lang="zh-CN" altLang="en-US" sz="1100" dirty="0" smtClean="0">
              <a:latin typeface="微软雅黑"/>
              <a:ea typeface="微软雅黑"/>
              <a:cs typeface="微软雅黑"/>
            </a:rPr>
            <a:t> * </a:t>
          </a:r>
          <a:r>
            <a:rPr lang="en-US" altLang="zh-CN" sz="1100" dirty="0" smtClean="0">
              <a:latin typeface="微软雅黑"/>
              <a:ea typeface="微软雅黑"/>
              <a:cs typeface="微软雅黑"/>
            </a:rPr>
            <a:t>Core</a:t>
          </a:r>
          <a:endParaRPr lang="zh-CN" altLang="en-US" sz="1100" dirty="0">
            <a:latin typeface="微软雅黑"/>
            <a:ea typeface="微软雅黑"/>
            <a:cs typeface="微软雅黑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98137-B5FE-894F-8419-C62A1F31323A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88E34-BBF0-C64E-85A0-2C90301A2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59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这里我的标题本来是</a:t>
            </a:r>
            <a:r>
              <a:rPr kumimoji="1" lang="en-US" altLang="zh-CN" dirty="0" smtClean="0"/>
              <a:t>Graphx</a:t>
            </a:r>
            <a:r>
              <a:rPr kumimoji="1" lang="zh-CN" altLang="en-US" dirty="0" smtClean="0"/>
              <a:t>的历史，后来一看，没超过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年，历史不合适，所以改成发展了。</a:t>
            </a:r>
            <a:r>
              <a:rPr kumimoji="1" lang="en-US" altLang="zh-CN" dirty="0" err="1" smtClean="0"/>
              <a:t>Grapxh</a:t>
            </a:r>
            <a:r>
              <a:rPr kumimoji="1" lang="zh-CN" altLang="en-US" dirty="0" smtClean="0"/>
              <a:t>的前身是</a:t>
            </a:r>
            <a:r>
              <a:rPr kumimoji="1" lang="en-US" altLang="zh-CN" dirty="0" smtClean="0"/>
              <a:t>Bagel</a:t>
            </a:r>
            <a:r>
              <a:rPr kumimoji="1" lang="zh-CN" altLang="en-US" dirty="0" smtClean="0"/>
              <a:t>，到现在依然存在，不过已经不建议使用，推荐切换到</a:t>
            </a:r>
            <a:r>
              <a:rPr kumimoji="1" lang="en-US" altLang="zh-CN" dirty="0" smtClean="0"/>
              <a:t>Graphx</a:t>
            </a:r>
            <a:r>
              <a:rPr kumimoji="1" lang="zh-CN" altLang="en-US" dirty="0" smtClean="0"/>
              <a:t>上了，现在看起来，更多的像是一个小玩具，实现了</a:t>
            </a:r>
            <a:r>
              <a:rPr kumimoji="1" lang="en-US" altLang="zh-CN" dirty="0" smtClean="0"/>
              <a:t>Pregel</a:t>
            </a:r>
            <a:r>
              <a:rPr kumimoji="1" lang="zh-CN" altLang="en-US" dirty="0" smtClean="0"/>
              <a:t>功能。</a:t>
            </a:r>
            <a:r>
              <a:rPr kumimoji="1" lang="en-US" altLang="zh-CN" dirty="0" smtClean="0"/>
              <a:t>0.8</a:t>
            </a:r>
            <a:r>
              <a:rPr kumimoji="1" lang="zh-CN" altLang="en-US" dirty="0" smtClean="0"/>
              <a:t>正式发布的时候，已经有一个</a:t>
            </a:r>
            <a:r>
              <a:rPr kumimoji="1" lang="en-US" altLang="zh-CN" dirty="0" smtClean="0"/>
              <a:t>Graphx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了。它对</a:t>
            </a:r>
            <a:r>
              <a:rPr kumimoji="1" lang="en-US" altLang="zh-CN" dirty="0" err="1" smtClean="0"/>
              <a:t>Giraph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GraphLab</a:t>
            </a:r>
            <a:r>
              <a:rPr kumimoji="1" lang="zh-CN" altLang="en-US" dirty="0" smtClean="0"/>
              <a:t>都有一定的借鉴和参考，中间还有过</a:t>
            </a:r>
            <a:r>
              <a:rPr kumimoji="1" lang="en-US" altLang="zh-CN" dirty="0" err="1" smtClean="0"/>
              <a:t>GraphLab</a:t>
            </a:r>
            <a:r>
              <a:rPr kumimoji="1" lang="zh-CN" altLang="en-US" dirty="0" smtClean="0"/>
              <a:t>接口，但是不确定由于什么原因，在最新版中已经消失不见了。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88E34-BBF0-C64E-85A0-2C90301A2FA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78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88E34-BBF0-C64E-85A0-2C90301A2FA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48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对于研究图和复杂网络的同学来说，这些接口有些很熟悉，有些可能比较陌生，但是稍微研究之后，应该都很对上号。基本上需要的接口都有了。可以自己构建需要的复杂算法。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88E34-BBF0-C64E-85A0-2C90301A2FA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72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069C06D-4ED8-42C6-905D-CA84CA1B6CBF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2014年5月19日星期一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2014年5月19日星期一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B385921-A91A-409C-921C-0E0EC1E750EC}" type="datetime2">
              <a:rPr lang="en-US" smtClean="0"/>
              <a:t>2014年5月19日星期一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  <p:sldLayoutId id="2147484153" r:id="rId18"/>
    <p:sldLayoutId id="2147484154" r:id="rId19"/>
    <p:sldLayoutId id="2147484155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oleObject" Target="../embeddings/oleObject4.bin"/><Relationship Id="rId13" Type="http://schemas.openxmlformats.org/officeDocument/2006/relationships/package" Target="../embeddings/Microsoft_Word___4.docx"/><Relationship Id="rId14" Type="http://schemas.openxmlformats.org/officeDocument/2006/relationships/image" Target="../media/image15.png"/><Relationship Id="rId15" Type="http://schemas.openxmlformats.org/officeDocument/2006/relationships/oleObject" Target="../embeddings/oleObject5.bin"/><Relationship Id="rId16" Type="http://schemas.openxmlformats.org/officeDocument/2006/relationships/package" Target="../embeddings/Microsoft_Word___5.docx"/><Relationship Id="rId17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12.png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Microsoft_Word___2.docx"/><Relationship Id="rId8" Type="http://schemas.openxmlformats.org/officeDocument/2006/relationships/image" Target="../media/image13.png"/><Relationship Id="rId9" Type="http://schemas.openxmlformats.org/officeDocument/2006/relationships/oleObject" Target="../embeddings/oleObject3.bin"/><Relationship Id="rId10" Type="http://schemas.openxmlformats.org/officeDocument/2006/relationships/package" Target="../embeddings/Microsoft_Word___3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347" y="2681666"/>
            <a:ext cx="7882653" cy="820640"/>
          </a:xfrm>
        </p:spPr>
        <p:txBody>
          <a:bodyPr/>
          <a:lstStyle/>
          <a:p>
            <a:pPr algn="ctr"/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基于</a:t>
            </a:r>
            <a:r>
              <a:rPr kumimoji="1" lang="en-US" altLang="zh-CN" sz="4000" b="1" dirty="0" smtClean="0">
                <a:latin typeface="微软雅黑"/>
                <a:ea typeface="微软雅黑"/>
                <a:cs typeface="微软雅黑"/>
              </a:rPr>
              <a:t>Graphx</a:t>
            </a:r>
            <a:r>
              <a:rPr kumimoji="1" lang="zh-CN" altLang="en-US" sz="4000" b="1" dirty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大规模用户图计算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8683" y="3930977"/>
            <a:ext cx="6172200" cy="685800"/>
          </a:xfrm>
        </p:spPr>
        <p:txBody>
          <a:bodyPr>
            <a:noAutofit/>
          </a:bodyPr>
          <a:lstStyle/>
          <a:p>
            <a:pPr algn="r"/>
            <a:r>
              <a:rPr kumimoji="1" lang="zh-CN" altLang="en-US" sz="1800" dirty="0" smtClean="0">
                <a:solidFill>
                  <a:schemeClr val="tx1">
                    <a:lumMod val="85000"/>
                  </a:schemeClr>
                </a:solidFill>
                <a:latin typeface="微软雅黑"/>
                <a:ea typeface="微软雅黑"/>
                <a:cs typeface="微软雅黑"/>
              </a:rPr>
              <a:t>淘宝技术部</a:t>
            </a:r>
            <a:r>
              <a:rPr kumimoji="1" lang="en-US" altLang="zh-CN" sz="1800" dirty="0" smtClean="0">
                <a:solidFill>
                  <a:schemeClr val="tx1">
                    <a:lumMod val="85000"/>
                  </a:schemeClr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1800" dirty="0" smtClean="0">
                <a:solidFill>
                  <a:schemeClr val="tx1">
                    <a:lumMod val="85000"/>
                  </a:schemeClr>
                </a:solidFill>
                <a:latin typeface="微软雅黑"/>
                <a:ea typeface="微软雅黑"/>
                <a:cs typeface="微软雅黑"/>
              </a:rPr>
              <a:t>数据挖掘与计算</a:t>
            </a:r>
          </a:p>
          <a:p>
            <a:pPr algn="r"/>
            <a:r>
              <a:rPr kumimoji="1" lang="zh-CN" altLang="en-US" sz="1800" dirty="0" smtClean="0">
                <a:solidFill>
                  <a:schemeClr val="tx1">
                    <a:lumMod val="85000"/>
                  </a:schemeClr>
                </a:solidFill>
                <a:latin typeface="微软雅黑"/>
                <a:ea typeface="微软雅黑"/>
                <a:cs typeface="微软雅黑"/>
              </a:rPr>
              <a:t>吴炜（</a:t>
            </a:r>
            <a:r>
              <a:rPr kumimoji="1" lang="zh-CN" altLang="en-US" sz="1800" dirty="0" smtClean="0">
                <a:solidFill>
                  <a:schemeClr val="tx1">
                    <a:lumMod val="85000"/>
                  </a:schemeClr>
                </a:solidFill>
                <a:latin typeface="微软雅黑"/>
                <a:ea typeface="微软雅黑"/>
                <a:cs typeface="微软雅黑"/>
              </a:rPr>
              <a:t>梧苇</a:t>
            </a:r>
            <a:r>
              <a:rPr kumimoji="1" lang="zh-CN" altLang="en-US" sz="1800" dirty="0" smtClean="0">
                <a:solidFill>
                  <a:schemeClr val="tx1">
                    <a:lumMod val="85000"/>
                  </a:schemeClr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800" dirty="0" smtClean="0">
              <a:solidFill>
                <a:schemeClr val="tx1">
                  <a:lumMod val="8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r"/>
            <a:endParaRPr kumimoji="1" lang="en-US" altLang="zh-CN" sz="1800" dirty="0" smtClean="0">
              <a:solidFill>
                <a:schemeClr val="tx1">
                  <a:lumMod val="8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4234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基于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Pregel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的随机游走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43232" y="1950980"/>
            <a:ext cx="384021" cy="38402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100" dirty="0" smtClean="0">
                <a:latin typeface="微软雅黑"/>
                <a:ea typeface="微软雅黑"/>
                <a:cs typeface="微软雅黑"/>
              </a:rPr>
              <a:t>g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62882" y="1983982"/>
            <a:ext cx="940074" cy="289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message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70216" y="2561504"/>
            <a:ext cx="4407243" cy="3013676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901514" y="4849699"/>
            <a:ext cx="761586" cy="38402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newMessage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13811" y="3903468"/>
            <a:ext cx="940074" cy="38402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newVerts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50296" y="4849699"/>
            <a:ext cx="693353" cy="38402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newG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29461" y="3075827"/>
            <a:ext cx="384021" cy="38402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100" dirty="0" smtClean="0">
                <a:latin typeface="微软雅黑"/>
                <a:ea typeface="微软雅黑"/>
                <a:cs typeface="微软雅黑"/>
              </a:rPr>
              <a:t>g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27253" y="2664477"/>
            <a:ext cx="2345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latin typeface="微软雅黑"/>
                <a:ea typeface="微软雅黑"/>
                <a:cs typeface="微软雅黑"/>
              </a:rPr>
              <a:t>i&lt;MaxIter &amp;&amp; activeMessage&gt;0</a:t>
            </a:r>
            <a:endParaRPr kumimoji="1"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直线连接符 19"/>
          <p:cNvCxnSpPr>
            <a:stCxn id="8" idx="6"/>
            <a:endCxn id="9" idx="1"/>
          </p:cNvCxnSpPr>
          <p:nvPr/>
        </p:nvCxnSpPr>
        <p:spPr>
          <a:xfrm flipV="1">
            <a:off x="2727253" y="2128582"/>
            <a:ext cx="2235629" cy="1440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162121" y="1827869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mapReduceTriplets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772819" y="3061913"/>
            <a:ext cx="940074" cy="289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message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0" name="曲线连接符 29"/>
          <p:cNvCxnSpPr>
            <a:stCxn id="18" idx="4"/>
            <a:endCxn id="14" idx="0"/>
          </p:cNvCxnSpPr>
          <p:nvPr/>
        </p:nvCxnSpPr>
        <p:spPr>
          <a:xfrm rot="16200000" flipH="1">
            <a:off x="3380850" y="3100470"/>
            <a:ext cx="443620" cy="1162376"/>
          </a:xfrm>
          <a:prstGeom prst="curvedConnector3">
            <a:avLst>
              <a:gd name="adj1" fmla="val 50000"/>
            </a:avLst>
          </a:prstGeom>
          <a:ln>
            <a:headEnd type="none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8" idx="6"/>
            <a:endCxn id="18" idx="6"/>
          </p:cNvCxnSpPr>
          <p:nvPr/>
        </p:nvCxnSpPr>
        <p:spPr>
          <a:xfrm>
            <a:off x="3213482" y="326783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29" idx="2"/>
            <a:endCxn id="14" idx="0"/>
          </p:cNvCxnSpPr>
          <p:nvPr/>
        </p:nvCxnSpPr>
        <p:spPr>
          <a:xfrm rot="5400000">
            <a:off x="4437175" y="3097786"/>
            <a:ext cx="552355" cy="1059008"/>
          </a:xfrm>
          <a:prstGeom prst="curvedConnector3">
            <a:avLst>
              <a:gd name="adj1" fmla="val 5000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713811" y="3429457"/>
            <a:ext cx="799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innerJoin</a:t>
            </a:r>
            <a:endParaRPr kumimoji="1" lang="zh-CN" altLang="en-US" sz="105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4" name="曲线连接符 43"/>
          <p:cNvCxnSpPr>
            <a:stCxn id="14" idx="2"/>
            <a:endCxn id="16" idx="0"/>
          </p:cNvCxnSpPr>
          <p:nvPr/>
        </p:nvCxnSpPr>
        <p:spPr>
          <a:xfrm rot="5400000">
            <a:off x="3259306" y="3925157"/>
            <a:ext cx="562210" cy="1286875"/>
          </a:xfrm>
          <a:prstGeom prst="curvedConnector3">
            <a:avLst>
              <a:gd name="adj1" fmla="val 5000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413455" y="4326165"/>
            <a:ext cx="1300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outerJoinVertices</a:t>
            </a:r>
            <a:endParaRPr kumimoji="1" lang="zh-CN" altLang="en-US" sz="105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0" name="直线连接符 49"/>
          <p:cNvCxnSpPr>
            <a:stCxn id="16" idx="6"/>
            <a:endCxn id="13" idx="1"/>
          </p:cNvCxnSpPr>
          <p:nvPr/>
        </p:nvCxnSpPr>
        <p:spPr>
          <a:xfrm>
            <a:off x="3243649" y="5041710"/>
            <a:ext cx="165786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57645" y="4792171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mapReduceTriplets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1" name="肘形连接符 60"/>
          <p:cNvCxnSpPr>
            <a:stCxn id="16" idx="2"/>
            <a:endCxn id="18" idx="2"/>
          </p:cNvCxnSpPr>
          <p:nvPr/>
        </p:nvCxnSpPr>
        <p:spPr>
          <a:xfrm rot="10800000" flipH="1">
            <a:off x="2550295" y="3267838"/>
            <a:ext cx="279165" cy="1773872"/>
          </a:xfrm>
          <a:prstGeom prst="bentConnector3">
            <a:avLst>
              <a:gd name="adj1" fmla="val -81887"/>
            </a:avLst>
          </a:prstGeom>
          <a:ln w="6350" cmpd="sng"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13" idx="3"/>
            <a:endCxn id="29" idx="3"/>
          </p:cNvCxnSpPr>
          <p:nvPr/>
        </p:nvCxnSpPr>
        <p:spPr>
          <a:xfrm flipV="1">
            <a:off x="5663100" y="3206513"/>
            <a:ext cx="49793" cy="1835197"/>
          </a:xfrm>
          <a:prstGeom prst="bentConnector3">
            <a:avLst>
              <a:gd name="adj1" fmla="val 889985"/>
            </a:avLst>
          </a:prstGeom>
          <a:ln w="6350" cmpd="sng">
            <a:solidFill>
              <a:schemeClr val="accent4"/>
            </a:solidFill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5110685" y="3896603"/>
            <a:ext cx="744216" cy="3840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diffVerts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4" name="右箭头 123"/>
          <p:cNvSpPr/>
          <p:nvPr/>
        </p:nvSpPr>
        <p:spPr>
          <a:xfrm>
            <a:off x="4695568" y="3989312"/>
            <a:ext cx="377568" cy="20289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3789406" y="2644791"/>
            <a:ext cx="1592649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diffPer 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&lt; threshold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5324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4" grpId="0" animBg="1"/>
      <p:bldP spid="1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Graphx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的生产性能指标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52957"/>
              </p:ext>
            </p:extLst>
          </p:nvPr>
        </p:nvGraphicFramePr>
        <p:xfrm>
          <a:off x="914400" y="1735138"/>
          <a:ext cx="7313613" cy="4056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8902" y="34935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秒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206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233110"/>
              </p:ext>
            </p:extLst>
          </p:nvPr>
        </p:nvGraphicFramePr>
        <p:xfrm>
          <a:off x="914400" y="1735138"/>
          <a:ext cx="7313613" cy="4056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Graphx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的生产性能指标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1071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Graphx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使用技巧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不要过多的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Count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，但是要适当的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Count</a:t>
            </a: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大型的图，可以适当的在大迭代后，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checkpoint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，彻底释放干净内存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mtClean="0">
                <a:latin typeface="微软雅黑"/>
                <a:ea typeface="微软雅黑"/>
                <a:cs typeface="微软雅黑"/>
              </a:rPr>
              <a:t>也就是重新再开新的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SparkContext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6304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加入我们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We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Need</a:t>
            </a: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复杂网络算法研究师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攻程师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联系方式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微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博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@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吴炜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_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机器学习数据挖掘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9910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hiShangZhongHeiJianTi"/>
                <a:ea typeface="微软雅黑"/>
                <a:cs typeface="ShiShangZhongHeiJianTi"/>
              </a:rPr>
              <a:t>目录</a:t>
            </a:r>
            <a:endParaRPr kumimoji="1" lang="zh-CN" altLang="en-US" dirty="0">
              <a:latin typeface="ShiShangZhongHeiJianTi"/>
              <a:ea typeface="微软雅黑"/>
              <a:cs typeface="ShiShangZhongHeiJianTi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Graphx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简介和特性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图计算场景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整体模型，流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程和算法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调优与改进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性能和技巧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总结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901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Graphx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的发展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860038"/>
              </p:ext>
            </p:extLst>
          </p:nvPr>
        </p:nvGraphicFramePr>
        <p:xfrm>
          <a:off x="914400" y="1735138"/>
          <a:ext cx="7313613" cy="40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16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Graphx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架构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39057" y="2971728"/>
            <a:ext cx="681662" cy="3203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Pregel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55019" y="2971728"/>
            <a:ext cx="943013" cy="320322"/>
          </a:xfrm>
          <a:prstGeom prst="roundRect">
            <a:avLst/>
          </a:prstGeom>
          <a:noFill/>
          <a:ln w="12700" cmpd="sng"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GraphLab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4138802" y="3718949"/>
            <a:ext cx="882174" cy="33127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Graph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20681" y="1747881"/>
            <a:ext cx="1141254" cy="3810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100" dirty="0">
                <a:latin typeface="微软雅黑"/>
                <a:ea typeface="微软雅黑"/>
                <a:cs typeface="微软雅黑"/>
              </a:rPr>
              <a:t>ConnectedComponents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10235" y="1747881"/>
            <a:ext cx="1101605" cy="3810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100" dirty="0">
                <a:latin typeface="微软雅黑"/>
                <a:ea typeface="微软雅黑"/>
                <a:cs typeface="微软雅黑"/>
              </a:rPr>
              <a:t>SVDPlusPlus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8529" y="1747881"/>
            <a:ext cx="1101605" cy="3810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100" dirty="0">
                <a:latin typeface="微软雅黑"/>
                <a:ea typeface="微软雅黑"/>
                <a:cs typeface="微软雅黑"/>
              </a:rPr>
              <a:t>PageRank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89725" y="1738958"/>
            <a:ext cx="1365294" cy="3810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100" dirty="0">
                <a:latin typeface="微软雅黑"/>
                <a:ea typeface="微软雅黑"/>
                <a:cs typeface="微软雅黑"/>
              </a:rPr>
              <a:t>TriangleCount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510235" y="4535079"/>
            <a:ext cx="1167966" cy="305007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9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900" dirty="0">
                <a:latin typeface="微软雅黑"/>
                <a:ea typeface="微软雅黑"/>
                <a:cs typeface="微软雅黑"/>
              </a:rPr>
              <a:t>VertexRDD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995906" y="4522485"/>
            <a:ext cx="1167966" cy="305007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9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EdgeRDD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47089" y="4522485"/>
            <a:ext cx="1704020" cy="305007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9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900" dirty="0">
                <a:latin typeface="微软雅黑"/>
                <a:ea typeface="微软雅黑"/>
                <a:cs typeface="微软雅黑"/>
              </a:rPr>
              <a:t>RDD[</a:t>
            </a:r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EdgeTriplet]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7224055" y="4481845"/>
            <a:ext cx="1148739" cy="305007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latin typeface="微软雅黑"/>
                <a:ea typeface="微软雅黑"/>
                <a:cs typeface="微软雅黑"/>
              </a:rPr>
              <a:t>RoutingTable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同侧圆角矩形 27"/>
          <p:cNvSpPr/>
          <p:nvPr/>
        </p:nvSpPr>
        <p:spPr>
          <a:xfrm>
            <a:off x="7036411" y="5018642"/>
            <a:ext cx="1524027" cy="381059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latin typeface="微软雅黑"/>
                <a:ea typeface="微软雅黑"/>
                <a:cs typeface="微软雅黑"/>
              </a:rPr>
              <a:t>ReplicatedVertexView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同侧圆角矩形 29"/>
          <p:cNvSpPr/>
          <p:nvPr/>
        </p:nvSpPr>
        <p:spPr>
          <a:xfrm>
            <a:off x="7224055" y="3744709"/>
            <a:ext cx="1135358" cy="275090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GraphImpl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932166" y="1746563"/>
            <a:ext cx="1732515" cy="38237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100" dirty="0" smtClean="0">
                <a:latin typeface="微软雅黑"/>
                <a:ea typeface="微软雅黑"/>
                <a:cs typeface="微软雅黑"/>
              </a:rPr>
              <a:t>StronglyConnectedComponents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2" name="曲线连接符 31"/>
          <p:cNvCxnSpPr>
            <a:stCxn id="19" idx="2"/>
          </p:cNvCxnSpPr>
          <p:nvPr/>
        </p:nvCxnSpPr>
        <p:spPr>
          <a:xfrm rot="16200000" flipH="1">
            <a:off x="2934265" y="864007"/>
            <a:ext cx="373175" cy="2903040"/>
          </a:xfrm>
          <a:prstGeom prst="curvedConnector2">
            <a:avLst/>
          </a:prstGeom>
          <a:ln w="12700" cmpd="sng">
            <a:solidFill>
              <a:srgbClr val="4F81BD"/>
            </a:solidFill>
            <a:headEnd type="none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8" idx="2"/>
          </p:cNvCxnSpPr>
          <p:nvPr/>
        </p:nvCxnSpPr>
        <p:spPr>
          <a:xfrm rot="16200000" flipH="1">
            <a:off x="3630118" y="1559860"/>
            <a:ext cx="373175" cy="1511334"/>
          </a:xfrm>
          <a:prstGeom prst="curvedConnector2">
            <a:avLst/>
          </a:prstGeom>
          <a:ln w="12700" cmpd="sng">
            <a:solidFill>
              <a:srgbClr val="4F81BD"/>
            </a:solidFill>
            <a:headEnd type="none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0" idx="2"/>
            <a:endCxn id="7" idx="0"/>
          </p:cNvCxnSpPr>
          <p:nvPr/>
        </p:nvCxnSpPr>
        <p:spPr>
          <a:xfrm rot="16200000" flipH="1">
            <a:off x="4150275" y="2542114"/>
            <a:ext cx="851711" cy="7516"/>
          </a:xfrm>
          <a:prstGeom prst="curvedConnector3">
            <a:avLst/>
          </a:prstGeom>
          <a:ln w="12700" cmpd="sng">
            <a:solidFill>
              <a:srgbClr val="4F81BD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7" idx="2"/>
          </p:cNvCxnSpPr>
          <p:nvPr/>
        </p:nvCxnSpPr>
        <p:spPr>
          <a:xfrm rot="5400000">
            <a:off x="5145253" y="1556059"/>
            <a:ext cx="373175" cy="1518936"/>
          </a:xfrm>
          <a:prstGeom prst="curvedConnector2">
            <a:avLst/>
          </a:prstGeom>
          <a:ln w="1270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1" idx="2"/>
          </p:cNvCxnSpPr>
          <p:nvPr/>
        </p:nvCxnSpPr>
        <p:spPr>
          <a:xfrm rot="5400000">
            <a:off x="5998810" y="702502"/>
            <a:ext cx="373177" cy="3226052"/>
          </a:xfrm>
          <a:prstGeom prst="curvedConnector2">
            <a:avLst/>
          </a:prstGeom>
          <a:ln w="1270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7" idx="2"/>
            <a:endCxn id="4" idx="3"/>
          </p:cNvCxnSpPr>
          <p:nvPr/>
        </p:nvCxnSpPr>
        <p:spPr>
          <a:xfrm>
            <a:off x="4579888" y="3292049"/>
            <a:ext cx="1" cy="426900"/>
          </a:xfrm>
          <a:prstGeom prst="line">
            <a:avLst/>
          </a:prstGeom>
          <a:ln w="12700" cmpd="sng">
            <a:solidFill>
              <a:srgbClr val="4F81BD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" idx="1"/>
            <a:endCxn id="21" idx="0"/>
          </p:cNvCxnSpPr>
          <p:nvPr/>
        </p:nvCxnSpPr>
        <p:spPr>
          <a:xfrm rot="5400000">
            <a:off x="3594624" y="3549814"/>
            <a:ext cx="484860" cy="1485671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4F81BD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" idx="1"/>
            <a:endCxn id="24" idx="0"/>
          </p:cNvCxnSpPr>
          <p:nvPr/>
        </p:nvCxnSpPr>
        <p:spPr>
          <a:xfrm rot="16200000" flipH="1">
            <a:off x="5153361" y="3476747"/>
            <a:ext cx="472266" cy="16192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4F81BD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endCxn id="23" idx="0"/>
          </p:cNvCxnSpPr>
          <p:nvPr/>
        </p:nvCxnSpPr>
        <p:spPr>
          <a:xfrm>
            <a:off x="4579889" y="4274129"/>
            <a:ext cx="0" cy="248356"/>
          </a:xfrm>
          <a:prstGeom prst="line">
            <a:avLst/>
          </a:prstGeom>
          <a:ln w="12700" cmpd="sng">
            <a:solidFill>
              <a:srgbClr val="4F81BD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/>
          <p:cNvCxnSpPr>
            <a:stCxn id="4" idx="0"/>
            <a:endCxn id="30" idx="2"/>
          </p:cNvCxnSpPr>
          <p:nvPr/>
        </p:nvCxnSpPr>
        <p:spPr>
          <a:xfrm flipV="1">
            <a:off x="5020976" y="3882254"/>
            <a:ext cx="2203079" cy="2330"/>
          </a:xfrm>
          <a:prstGeom prst="line">
            <a:avLst/>
          </a:prstGeom>
          <a:ln w="9525" cmpd="sng">
            <a:solidFill>
              <a:srgbClr val="4F81BD"/>
            </a:solidFill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连接器 86"/>
          <p:cNvSpPr/>
          <p:nvPr/>
        </p:nvSpPr>
        <p:spPr>
          <a:xfrm>
            <a:off x="1118529" y="3661554"/>
            <a:ext cx="844962" cy="41148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GraphOps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8" name="直线连接符 87"/>
          <p:cNvCxnSpPr>
            <a:stCxn id="4" idx="2"/>
            <a:endCxn id="87" idx="6"/>
          </p:cNvCxnSpPr>
          <p:nvPr/>
        </p:nvCxnSpPr>
        <p:spPr>
          <a:xfrm flipH="1" flipV="1">
            <a:off x="1963491" y="3867294"/>
            <a:ext cx="2175311" cy="17290"/>
          </a:xfrm>
          <a:prstGeom prst="line">
            <a:avLst/>
          </a:prstGeom>
          <a:ln w="9525" cmpd="sng">
            <a:solidFill>
              <a:srgbClr val="4F81BD"/>
            </a:solidFill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14400" y="4912967"/>
            <a:ext cx="1374690" cy="3422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latin typeface="微软雅黑"/>
                <a:ea typeface="微软雅黑"/>
                <a:cs typeface="微软雅黑"/>
              </a:rPr>
              <a:t>MessageToPartition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14399" y="4481845"/>
            <a:ext cx="1374691" cy="30500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latin typeface="微软雅黑"/>
                <a:ea typeface="微软雅黑"/>
                <a:cs typeface="微软雅黑"/>
              </a:rPr>
              <a:t>PartitionStrategy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14400" y="5399701"/>
            <a:ext cx="1374690" cy="3422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latin typeface="微软雅黑"/>
                <a:ea typeface="微软雅黑"/>
                <a:cs typeface="微软雅黑"/>
              </a:rPr>
              <a:t>EdgePartition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14399" y="5894336"/>
            <a:ext cx="1374690" cy="3422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latin typeface="微软雅黑"/>
                <a:ea typeface="微软雅黑"/>
                <a:cs typeface="微软雅黑"/>
              </a:rPr>
              <a:t>VertexPartition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061043" y="5018642"/>
            <a:ext cx="1102829" cy="23655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Edge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646617" y="5052762"/>
            <a:ext cx="1102829" cy="23655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EdgeTriplet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68068" y="1762268"/>
            <a:ext cx="543739" cy="307777"/>
          </a:xfrm>
          <a:prstGeom prst="rect">
            <a:avLst/>
          </a:prstGeom>
          <a:noFill/>
          <a:ln w="12700" cmpd="sng">
            <a:noFill/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算法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68068" y="2802451"/>
            <a:ext cx="543739" cy="307777"/>
          </a:xfrm>
          <a:prstGeom prst="rect">
            <a:avLst/>
          </a:prstGeom>
          <a:noFill/>
          <a:ln w="12700" cmpd="sng">
            <a:noFill/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模型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45777" y="4381613"/>
            <a:ext cx="400110" cy="810478"/>
          </a:xfrm>
          <a:prstGeom prst="rect">
            <a:avLst/>
          </a:prstGeom>
          <a:noFill/>
          <a:ln w="12700" cmpd="sng">
            <a:noFill/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kumimoji="1" sz="1400">
                <a:solidFill>
                  <a:schemeClr val="dk1"/>
                </a:solidFill>
                <a:latin typeface="微软雅黑"/>
                <a:ea typeface="微软雅黑"/>
                <a:cs typeface="微软雅黑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核心实现</a:t>
            </a:r>
          </a:p>
        </p:txBody>
      </p:sp>
    </p:spTree>
    <p:extLst>
      <p:ext uri="{BB962C8B-B14F-4D97-AF65-F5344CB8AC3E}">
        <p14:creationId xmlns:p14="http://schemas.microsoft.com/office/powerpoint/2010/main" val="370964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Graphx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主要的接口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333465659"/>
              </p:ext>
            </p:extLst>
          </p:nvPr>
        </p:nvGraphicFramePr>
        <p:xfrm>
          <a:off x="1051092" y="1748260"/>
          <a:ext cx="7661108" cy="456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53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Graphx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中设计的几个要点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个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RDD</a:t>
            </a: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边分割和点分割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8360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用户图计算的场景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基于最大连通图的社区发现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基于三角形计数的关系衡量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基于随机游走的用户属性传播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2490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用户信誉度模型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14400" y="1349630"/>
            <a:ext cx="544975" cy="24213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10285" y="3435350"/>
            <a:ext cx="306017" cy="13596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41550" y="2917190"/>
            <a:ext cx="358909" cy="159462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97250" y="1751330"/>
            <a:ext cx="358909" cy="15946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65550" y="3605530"/>
            <a:ext cx="358909" cy="159462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90813" y="4380230"/>
            <a:ext cx="358909" cy="159462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十边形 13"/>
          <p:cNvSpPr/>
          <p:nvPr/>
        </p:nvSpPr>
        <p:spPr>
          <a:xfrm>
            <a:off x="1023480" y="2688590"/>
            <a:ext cx="211567" cy="93999"/>
          </a:xfrm>
          <a:prstGeom prst="decag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十边形 14"/>
          <p:cNvSpPr/>
          <p:nvPr/>
        </p:nvSpPr>
        <p:spPr>
          <a:xfrm>
            <a:off x="2195893" y="1911795"/>
            <a:ext cx="268237" cy="119177"/>
          </a:xfrm>
          <a:prstGeom prst="decag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7" name="直线连接符 16"/>
          <p:cNvCxnSpPr>
            <a:stCxn id="4" idx="4"/>
            <a:endCxn id="14" idx="9"/>
          </p:cNvCxnSpPr>
          <p:nvPr/>
        </p:nvCxnSpPr>
        <p:spPr>
          <a:xfrm flipH="1">
            <a:off x="1161952" y="1591760"/>
            <a:ext cx="24936" cy="109683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5" idx="0"/>
            <a:endCxn id="14" idx="4"/>
          </p:cNvCxnSpPr>
          <p:nvPr/>
        </p:nvCxnSpPr>
        <p:spPr>
          <a:xfrm flipV="1">
            <a:off x="863294" y="2782589"/>
            <a:ext cx="233281" cy="65276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4" idx="5"/>
            <a:endCxn id="15" idx="6"/>
          </p:cNvCxnSpPr>
          <p:nvPr/>
        </p:nvCxnSpPr>
        <p:spPr>
          <a:xfrm>
            <a:off x="1379565" y="1556301"/>
            <a:ext cx="816328" cy="415083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15" idx="1"/>
            <a:endCxn id="9" idx="2"/>
          </p:cNvCxnSpPr>
          <p:nvPr/>
        </p:nvCxnSpPr>
        <p:spPr>
          <a:xfrm flipV="1">
            <a:off x="2464130" y="1831061"/>
            <a:ext cx="633120" cy="14032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十边形 36"/>
          <p:cNvSpPr/>
          <p:nvPr/>
        </p:nvSpPr>
        <p:spPr>
          <a:xfrm>
            <a:off x="2522131" y="3710661"/>
            <a:ext cx="211567" cy="93999"/>
          </a:xfrm>
          <a:prstGeom prst="decago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38" name="直线连接符 37"/>
          <p:cNvCxnSpPr>
            <a:stCxn id="7" idx="5"/>
            <a:endCxn id="37" idx="8"/>
          </p:cNvCxnSpPr>
          <p:nvPr/>
        </p:nvCxnSpPr>
        <p:spPr>
          <a:xfrm>
            <a:off x="2247898" y="3053299"/>
            <a:ext cx="347328" cy="65736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37" idx="0"/>
            <a:endCxn id="10" idx="2"/>
          </p:cNvCxnSpPr>
          <p:nvPr/>
        </p:nvCxnSpPr>
        <p:spPr>
          <a:xfrm flipV="1">
            <a:off x="2713495" y="3685261"/>
            <a:ext cx="752055" cy="4335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37" idx="5"/>
            <a:endCxn id="11" idx="0"/>
          </p:cNvCxnSpPr>
          <p:nvPr/>
        </p:nvCxnSpPr>
        <p:spPr>
          <a:xfrm flipH="1">
            <a:off x="2370268" y="3786708"/>
            <a:ext cx="172066" cy="59352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15" idx="4"/>
            <a:endCxn id="7" idx="0"/>
          </p:cNvCxnSpPr>
          <p:nvPr/>
        </p:nvCxnSpPr>
        <p:spPr>
          <a:xfrm flipH="1">
            <a:off x="2121005" y="2030972"/>
            <a:ext cx="167562" cy="88621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>
            <a:stCxn id="14" idx="1"/>
            <a:endCxn id="7" idx="2"/>
          </p:cNvCxnSpPr>
          <p:nvPr/>
        </p:nvCxnSpPr>
        <p:spPr>
          <a:xfrm>
            <a:off x="1235047" y="2735590"/>
            <a:ext cx="706503" cy="26133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>
            <a:stCxn id="14" idx="0"/>
            <a:endCxn id="15" idx="5"/>
          </p:cNvCxnSpPr>
          <p:nvPr/>
        </p:nvCxnSpPr>
        <p:spPr>
          <a:xfrm flipV="1">
            <a:off x="1214844" y="2008211"/>
            <a:ext cx="1006663" cy="6983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/>
          <p:cNvCxnSpPr>
            <a:stCxn id="9" idx="4"/>
            <a:endCxn id="37" idx="9"/>
          </p:cNvCxnSpPr>
          <p:nvPr/>
        </p:nvCxnSpPr>
        <p:spPr>
          <a:xfrm flipH="1">
            <a:off x="2660603" y="1910792"/>
            <a:ext cx="616102" cy="1799869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00069"/>
              </p:ext>
            </p:extLst>
          </p:nvPr>
        </p:nvGraphicFramePr>
        <p:xfrm>
          <a:off x="3465550" y="4114958"/>
          <a:ext cx="4922265" cy="164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文档" r:id="rId4" imgW="4813300" imgH="685800" progId="Word.Document.12">
                  <p:embed/>
                </p:oleObj>
              </mc:Choice>
              <mc:Fallback>
                <p:oleObj name="文档" r:id="rId4" imgW="4813300" imgH="68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5550" y="4114958"/>
                        <a:ext cx="4922265" cy="1646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465550" y="2365889"/>
            <a:ext cx="452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正能量，负能量都会向周边的点传播。对于从点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的边来说，“能量”传播的比例是它在点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的所有边的权重和的占比</a:t>
            </a:r>
            <a:endParaRPr kumimoji="1" lang="zh-CN" altLang="en-US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072419"/>
              </p:ext>
            </p:extLst>
          </p:nvPr>
        </p:nvGraphicFramePr>
        <p:xfrm>
          <a:off x="3456158" y="4539692"/>
          <a:ext cx="5188661" cy="15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文档" r:id="rId7" imgW="4813300" imgH="457200" progId="Word.Document.12">
                  <p:embed/>
                </p:oleObj>
              </mc:Choice>
              <mc:Fallback>
                <p:oleObj name="文档" r:id="rId7" imgW="4813300" imgH="45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6158" y="4539692"/>
                        <a:ext cx="5188661" cy="159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379688" y="4114958"/>
            <a:ext cx="452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每个边的权重：</a:t>
            </a:r>
            <a:endParaRPr kumimoji="1"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110045"/>
              </p:ext>
            </p:extLst>
          </p:nvPr>
        </p:nvGraphicFramePr>
        <p:xfrm>
          <a:off x="2379688" y="4728373"/>
          <a:ext cx="4813300" cy="142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文档" r:id="rId10" imgW="4813300" imgH="457200" progId="Word.Document.12">
                  <p:embed/>
                </p:oleObj>
              </mc:Choice>
              <mc:Fallback>
                <p:oleObj name="文档" r:id="rId10" imgW="4813300" imgH="45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79688" y="4728373"/>
                        <a:ext cx="4813300" cy="1420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941550" y="3571312"/>
            <a:ext cx="528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标签集能量传播完之后，可以在训练集上计算</a:t>
            </a:r>
            <a:r>
              <a:rPr kumimoji="1" lang="en-US" altLang="zh-CN" dirty="0" smtClean="0"/>
              <a:t>AUC</a:t>
            </a:r>
            <a:endParaRPr kumimoji="1"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63087"/>
              </p:ext>
            </p:extLst>
          </p:nvPr>
        </p:nvGraphicFramePr>
        <p:xfrm>
          <a:off x="3574515" y="4539692"/>
          <a:ext cx="4813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文档" r:id="rId13" imgW="4813300" imgH="1371600" progId="Word.Document.12">
                  <p:embed/>
                </p:oleObj>
              </mc:Choice>
              <mc:Fallback>
                <p:oleObj name="文档" r:id="rId13" imgW="48133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74515" y="4539692"/>
                        <a:ext cx="48133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824460" y="3435350"/>
            <a:ext cx="4563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最优化过程，求使得</a:t>
            </a:r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最大的参数配置，对</a:t>
            </a:r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求偏导，，得到我们想要的每个维度的权重和偏移量</a:t>
            </a:r>
            <a:endParaRPr kumimoji="1"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69796"/>
              </p:ext>
            </p:extLst>
          </p:nvPr>
        </p:nvGraphicFramePr>
        <p:xfrm>
          <a:off x="3276705" y="3076652"/>
          <a:ext cx="48133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文档" r:id="rId16" imgW="4813300" imgH="2971800" progId="Word.Document.12">
                  <p:embed/>
                </p:oleObj>
              </mc:Choice>
              <mc:Fallback>
                <p:oleObj name="文档" r:id="rId16" imgW="4813300" imgH="297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76705" y="3076652"/>
                        <a:ext cx="48133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3574515" y="214193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求偏导的过程最终也类似于</a:t>
            </a:r>
            <a:r>
              <a:rPr kumimoji="1" lang="en-US" altLang="zh-CN" dirty="0" err="1" smtClean="0"/>
              <a:t>pageRank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98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30" grpId="0"/>
      <p:bldP spid="30" grpId="1"/>
      <p:bldP spid="20" grpId="0"/>
      <p:bldP spid="20" grpId="1"/>
      <p:bldP spid="22" grpId="0"/>
      <p:bldP spid="24" grpId="0"/>
      <p:bldP spid="2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直线连接符 166"/>
          <p:cNvCxnSpPr>
            <a:endCxn id="159" idx="3"/>
          </p:cNvCxnSpPr>
          <p:nvPr/>
        </p:nvCxnSpPr>
        <p:spPr>
          <a:xfrm>
            <a:off x="8339332" y="4418330"/>
            <a:ext cx="24381" cy="1652270"/>
          </a:xfrm>
          <a:prstGeom prst="line">
            <a:avLst/>
          </a:prstGeom>
          <a:ln>
            <a:solidFill>
              <a:schemeClr val="accent5"/>
            </a:solidFill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/>
          <p:cNvCxnSpPr>
            <a:stCxn id="31" idx="4"/>
            <a:endCxn id="158" idx="3"/>
          </p:cNvCxnSpPr>
          <p:nvPr/>
        </p:nvCxnSpPr>
        <p:spPr>
          <a:xfrm flipH="1">
            <a:off x="7218426" y="4418330"/>
            <a:ext cx="6350" cy="1210310"/>
          </a:xfrm>
          <a:prstGeom prst="line">
            <a:avLst/>
          </a:prstGeom>
          <a:ln>
            <a:solidFill>
              <a:schemeClr val="accent5"/>
            </a:solidFill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/>
          <p:cNvCxnSpPr>
            <a:stCxn id="30" idx="4"/>
            <a:endCxn id="157" idx="3"/>
          </p:cNvCxnSpPr>
          <p:nvPr/>
        </p:nvCxnSpPr>
        <p:spPr>
          <a:xfrm>
            <a:off x="6116320" y="4418330"/>
            <a:ext cx="360" cy="1687830"/>
          </a:xfrm>
          <a:prstGeom prst="line">
            <a:avLst/>
          </a:prstGeom>
          <a:ln>
            <a:solidFill>
              <a:schemeClr val="accent5"/>
            </a:solidFill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/>
          <p:cNvCxnSpPr>
            <a:stCxn id="29" idx="4"/>
            <a:endCxn id="156" idx="3"/>
          </p:cNvCxnSpPr>
          <p:nvPr/>
        </p:nvCxnSpPr>
        <p:spPr>
          <a:xfrm>
            <a:off x="5007864" y="4418330"/>
            <a:ext cx="0" cy="1210310"/>
          </a:xfrm>
          <a:prstGeom prst="line">
            <a:avLst/>
          </a:prstGeom>
          <a:ln>
            <a:solidFill>
              <a:schemeClr val="accent5"/>
            </a:solidFill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/>
          <p:cNvCxnSpPr>
            <a:stCxn id="28" idx="4"/>
            <a:endCxn id="155" idx="3"/>
          </p:cNvCxnSpPr>
          <p:nvPr/>
        </p:nvCxnSpPr>
        <p:spPr>
          <a:xfrm>
            <a:off x="3899408" y="4418330"/>
            <a:ext cx="0" cy="1677670"/>
          </a:xfrm>
          <a:prstGeom prst="line">
            <a:avLst/>
          </a:prstGeom>
          <a:ln>
            <a:solidFill>
              <a:schemeClr val="accent5"/>
            </a:solidFill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/>
          <p:cNvCxnSpPr>
            <a:stCxn id="19" idx="4"/>
            <a:endCxn id="154" idx="3"/>
          </p:cNvCxnSpPr>
          <p:nvPr/>
        </p:nvCxnSpPr>
        <p:spPr>
          <a:xfrm>
            <a:off x="2790952" y="4418330"/>
            <a:ext cx="0" cy="1210310"/>
          </a:xfrm>
          <a:prstGeom prst="line">
            <a:avLst/>
          </a:prstGeom>
          <a:ln>
            <a:solidFill>
              <a:schemeClr val="accent5"/>
            </a:solidFill>
            <a:prstDash val="dash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模型训练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727200" y="1802389"/>
            <a:ext cx="924560" cy="889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init</a:t>
            </a:r>
          </a:p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Graph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05428" y="1445260"/>
            <a:ext cx="665480" cy="675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zh-CN" sz="1600" dirty="0">
                <a:latin typeface="微软雅黑"/>
                <a:ea typeface="微软雅黑"/>
                <a:cs typeface="微软雅黑"/>
              </a:rPr>
              <a:t>t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r</a:t>
            </a:r>
          </a:p>
        </p:txBody>
      </p:sp>
      <p:sp>
        <p:nvSpPr>
          <p:cNvPr id="19" name="椭圆 18"/>
          <p:cNvSpPr/>
          <p:nvPr/>
        </p:nvSpPr>
        <p:spPr>
          <a:xfrm>
            <a:off x="2430272" y="3689609"/>
            <a:ext cx="721360" cy="72872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cw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15588" y="2353569"/>
            <a:ext cx="665480" cy="675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zh-CN" sz="1600" dirty="0" smtClean="0">
                <a:latin typeface="微软雅黑"/>
                <a:ea typeface="微软雅黑"/>
                <a:cs typeface="微软雅黑"/>
              </a:rPr>
              <a:t>b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r</a:t>
            </a:r>
          </a:p>
        </p:txBody>
      </p:sp>
      <p:sp>
        <p:nvSpPr>
          <p:cNvPr id="26" name="椭圆 25"/>
          <p:cNvSpPr/>
          <p:nvPr/>
        </p:nvSpPr>
        <p:spPr>
          <a:xfrm>
            <a:off x="5368545" y="1802389"/>
            <a:ext cx="665480" cy="6756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zh-CN" sz="1600" dirty="0" smtClean="0">
                <a:latin typeface="微软雅黑"/>
                <a:ea typeface="微软雅黑"/>
                <a:cs typeface="微软雅黑"/>
              </a:rPr>
              <a:t>f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r</a:t>
            </a:r>
          </a:p>
        </p:txBody>
      </p:sp>
      <p:sp>
        <p:nvSpPr>
          <p:cNvPr id="28" name="椭圆 27"/>
          <p:cNvSpPr/>
          <p:nvPr/>
        </p:nvSpPr>
        <p:spPr>
          <a:xfrm>
            <a:off x="3538728" y="3689609"/>
            <a:ext cx="721360" cy="72872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cs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47184" y="3689609"/>
            <a:ext cx="721360" cy="72872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pw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755640" y="3689609"/>
            <a:ext cx="721360" cy="72872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ps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864096" y="3689609"/>
            <a:ext cx="721360" cy="72872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sw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972552" y="3689609"/>
            <a:ext cx="721360" cy="72872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ss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正五边形 32"/>
          <p:cNvSpPr/>
          <p:nvPr/>
        </p:nvSpPr>
        <p:spPr>
          <a:xfrm>
            <a:off x="368300" y="3689609"/>
            <a:ext cx="1092200" cy="685800"/>
          </a:xfrm>
          <a:prstGeom prst="pentagon">
            <a:avLst/>
          </a:prstGeom>
          <a:solidFill>
            <a:srgbClr val="B5BB83"/>
          </a:solidFill>
          <a:ln>
            <a:solidFill>
              <a:srgbClr val="626738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Weight</a:t>
            </a:r>
          </a:p>
          <a:p>
            <a:pPr algn="ctr"/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Adjustor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1" name="肘形连接符 70"/>
          <p:cNvCxnSpPr>
            <a:stCxn id="26" idx="4"/>
            <a:endCxn id="19" idx="0"/>
          </p:cNvCxnSpPr>
          <p:nvPr/>
        </p:nvCxnSpPr>
        <p:spPr>
          <a:xfrm rot="5400000">
            <a:off x="3640329" y="1628653"/>
            <a:ext cx="1211580" cy="2910333"/>
          </a:xfrm>
          <a:prstGeom prst="bentConnector3">
            <a:avLst>
              <a:gd name="adj1" fmla="val 55870"/>
            </a:avLst>
          </a:prstGeom>
          <a:ln>
            <a:solidFill>
              <a:schemeClr val="accent5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6" idx="4"/>
            <a:endCxn id="32" idx="0"/>
          </p:cNvCxnSpPr>
          <p:nvPr/>
        </p:nvCxnSpPr>
        <p:spPr>
          <a:xfrm rot="16200000" flipH="1">
            <a:off x="6411468" y="1767845"/>
            <a:ext cx="1211580" cy="2631947"/>
          </a:xfrm>
          <a:prstGeom prst="bentConnector3">
            <a:avLst>
              <a:gd name="adj1" fmla="val 55870"/>
            </a:avLst>
          </a:prstGeom>
          <a:ln>
            <a:solidFill>
              <a:schemeClr val="accent5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06320" y="4800600"/>
            <a:ext cx="6593840" cy="5537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partialDerivativeAUC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8" name="可选流程 87"/>
          <p:cNvSpPr/>
          <p:nvPr/>
        </p:nvSpPr>
        <p:spPr>
          <a:xfrm>
            <a:off x="5120640" y="4886960"/>
            <a:ext cx="635000" cy="36068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PT</a:t>
            </a:r>
            <a:endParaRPr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5961380" y="4881880"/>
            <a:ext cx="635000" cy="36068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</a:t>
            </a:r>
            <a:endParaRPr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0" name="可选流程 89"/>
          <p:cNvSpPr/>
          <p:nvPr/>
        </p:nvSpPr>
        <p:spPr>
          <a:xfrm>
            <a:off x="6864096" y="4881880"/>
            <a:ext cx="635000" cy="36068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PTT</a:t>
            </a:r>
            <a:endParaRPr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1" name="可选流程 90"/>
          <p:cNvSpPr/>
          <p:nvPr/>
        </p:nvSpPr>
        <p:spPr>
          <a:xfrm>
            <a:off x="7728713" y="4881880"/>
            <a:ext cx="635000" cy="36068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NTT</a:t>
            </a:r>
            <a:endParaRPr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3" name="肘形连接符 92"/>
          <p:cNvCxnSpPr>
            <a:endCxn id="28" idx="0"/>
          </p:cNvCxnSpPr>
          <p:nvPr/>
        </p:nvCxnSpPr>
        <p:spPr>
          <a:xfrm rot="5400000">
            <a:off x="3625089" y="3415289"/>
            <a:ext cx="548640" cy="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endCxn id="29" idx="0"/>
          </p:cNvCxnSpPr>
          <p:nvPr/>
        </p:nvCxnSpPr>
        <p:spPr>
          <a:xfrm rot="5400000">
            <a:off x="4733546" y="3415287"/>
            <a:ext cx="548640" cy="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endCxn id="30" idx="0"/>
          </p:cNvCxnSpPr>
          <p:nvPr/>
        </p:nvCxnSpPr>
        <p:spPr>
          <a:xfrm rot="5400000">
            <a:off x="5842001" y="3415289"/>
            <a:ext cx="548640" cy="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4" idx="6"/>
            <a:endCxn id="6" idx="2"/>
          </p:cNvCxnSpPr>
          <p:nvPr/>
        </p:nvCxnSpPr>
        <p:spPr>
          <a:xfrm flipV="1">
            <a:off x="2651760" y="1783080"/>
            <a:ext cx="1153668" cy="46380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4" idx="6"/>
            <a:endCxn id="25" idx="2"/>
          </p:cNvCxnSpPr>
          <p:nvPr/>
        </p:nvCxnSpPr>
        <p:spPr>
          <a:xfrm>
            <a:off x="2651760" y="2246889"/>
            <a:ext cx="1163828" cy="4445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6" idx="6"/>
            <a:endCxn id="26" idx="2"/>
          </p:cNvCxnSpPr>
          <p:nvPr/>
        </p:nvCxnSpPr>
        <p:spPr>
          <a:xfrm>
            <a:off x="4470908" y="1783080"/>
            <a:ext cx="897637" cy="357129"/>
          </a:xfrm>
          <a:prstGeom prst="bentConnector3">
            <a:avLst/>
          </a:prstGeom>
          <a:ln>
            <a:solidFill>
              <a:srgbClr val="C4781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stCxn id="25" idx="6"/>
            <a:endCxn id="26" idx="2"/>
          </p:cNvCxnSpPr>
          <p:nvPr/>
        </p:nvCxnSpPr>
        <p:spPr>
          <a:xfrm flipV="1">
            <a:off x="4481068" y="2140209"/>
            <a:ext cx="887477" cy="551180"/>
          </a:xfrm>
          <a:prstGeom prst="bentConnector3">
            <a:avLst/>
          </a:prstGeom>
          <a:ln>
            <a:solidFill>
              <a:srgbClr val="C4781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对角圆角矩形 153"/>
          <p:cNvSpPr/>
          <p:nvPr/>
        </p:nvSpPr>
        <p:spPr>
          <a:xfrm>
            <a:off x="2115566" y="5628640"/>
            <a:ext cx="1350772" cy="360680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derivative_AUC_cw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5" name="对角圆角矩形 154"/>
          <p:cNvSpPr/>
          <p:nvPr/>
        </p:nvSpPr>
        <p:spPr>
          <a:xfrm>
            <a:off x="3296412" y="6096000"/>
            <a:ext cx="1205992" cy="360680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latin typeface="微软雅黑"/>
                <a:ea typeface="微软雅黑"/>
                <a:cs typeface="微软雅黑"/>
              </a:rPr>
              <a:t>derivative_AUC_cs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6" name="对角圆角矩形 155"/>
          <p:cNvSpPr/>
          <p:nvPr/>
        </p:nvSpPr>
        <p:spPr>
          <a:xfrm>
            <a:off x="4359658" y="5628640"/>
            <a:ext cx="1296412" cy="360680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derivative_AUC_pw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7" name="对角圆角矩形 156"/>
          <p:cNvSpPr/>
          <p:nvPr/>
        </p:nvSpPr>
        <p:spPr>
          <a:xfrm>
            <a:off x="5426564" y="6106160"/>
            <a:ext cx="1380232" cy="360680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derivative_AUC_ps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8" name="对角圆角矩形 157"/>
          <p:cNvSpPr/>
          <p:nvPr/>
        </p:nvSpPr>
        <p:spPr>
          <a:xfrm>
            <a:off x="6551575" y="5628640"/>
            <a:ext cx="1333702" cy="360680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derivative_AUC_sw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9" name="对角圆角矩形 158"/>
          <p:cNvSpPr/>
          <p:nvPr/>
        </p:nvSpPr>
        <p:spPr>
          <a:xfrm>
            <a:off x="7760717" y="6070600"/>
            <a:ext cx="1205992" cy="360680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 smtClean="0">
                <a:latin typeface="微软雅黑"/>
                <a:ea typeface="微软雅黑"/>
                <a:cs typeface="微软雅黑"/>
              </a:rPr>
              <a:t>derivative_AUC_ss</a:t>
            </a:r>
            <a:endParaRPr lang="zh-CN" altLang="en-US" sz="9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7" name="圆角右箭头 186"/>
          <p:cNvSpPr/>
          <p:nvPr/>
        </p:nvSpPr>
        <p:spPr>
          <a:xfrm rot="5400000" flipH="1" flipV="1">
            <a:off x="353695" y="4958715"/>
            <a:ext cx="1570990" cy="723900"/>
          </a:xfrm>
          <a:prstGeom prst="bentArrow">
            <a:avLst>
              <a:gd name="adj1" fmla="val 25000"/>
              <a:gd name="adj2" fmla="val 25617"/>
              <a:gd name="adj3" fmla="val 25000"/>
              <a:gd name="adj4" fmla="val 4375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7" name="圆角右箭头 196"/>
          <p:cNvSpPr/>
          <p:nvPr/>
        </p:nvSpPr>
        <p:spPr>
          <a:xfrm rot="10800000" flipH="1" flipV="1">
            <a:off x="798195" y="2120900"/>
            <a:ext cx="702945" cy="1308735"/>
          </a:xfrm>
          <a:prstGeom prst="bentArrow">
            <a:avLst>
              <a:gd name="adj1" fmla="val 25000"/>
              <a:gd name="adj2" fmla="val 29126"/>
              <a:gd name="adj3" fmla="val 25000"/>
              <a:gd name="adj4" fmla="val 4375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2" name="十六角星 201"/>
          <p:cNvSpPr/>
          <p:nvPr/>
        </p:nvSpPr>
        <p:spPr>
          <a:xfrm>
            <a:off x="1454912" y="6149340"/>
            <a:ext cx="975360" cy="635000"/>
          </a:xfrm>
          <a:prstGeom prst="star16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AUC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16" name="肘形连接符 215"/>
          <p:cNvCxnSpPr/>
          <p:nvPr/>
        </p:nvCxnSpPr>
        <p:spPr>
          <a:xfrm rot="5400000">
            <a:off x="6933947" y="3415290"/>
            <a:ext cx="548640" cy="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8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730</TotalTime>
  <Words>439</Words>
  <Application>Microsoft Macintosh PowerPoint</Application>
  <PresentationFormat>全屏显示(4:3)</PresentationFormat>
  <Paragraphs>125</Paragraphs>
  <Slides>14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墨水池</vt:lpstr>
      <vt:lpstr>文档</vt:lpstr>
      <vt:lpstr>基于Graphx的大规模用户图计算</vt:lpstr>
      <vt:lpstr>目录</vt:lpstr>
      <vt:lpstr>Graphx的发展</vt:lpstr>
      <vt:lpstr>Graphx架构</vt:lpstr>
      <vt:lpstr>Graphx主要的接口</vt:lpstr>
      <vt:lpstr>Graphx中设计的几个要点</vt:lpstr>
      <vt:lpstr>用户图计算的场景</vt:lpstr>
      <vt:lpstr>用户信誉度模型</vt:lpstr>
      <vt:lpstr>模型训练</vt:lpstr>
      <vt:lpstr>基于Pregel的随机游走</vt:lpstr>
      <vt:lpstr>Graphx的生产性能指标1</vt:lpstr>
      <vt:lpstr>Graphx的生产性能指标2</vt:lpstr>
      <vt:lpstr>Graphx使用技巧</vt:lpstr>
      <vt:lpstr>加入我们</vt:lpstr>
    </vt:vector>
  </TitlesOfParts>
  <Company>淘宝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明 风</dc:creator>
  <cp:lastModifiedBy>wei wei</cp:lastModifiedBy>
  <cp:revision>287</cp:revision>
  <dcterms:created xsi:type="dcterms:W3CDTF">2014-04-09T16:35:35Z</dcterms:created>
  <dcterms:modified xsi:type="dcterms:W3CDTF">2014-05-19T04:55:14Z</dcterms:modified>
</cp:coreProperties>
</file>