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475" r:id="rId3"/>
    <p:sldId id="319" r:id="rId4"/>
    <p:sldId id="320" r:id="rId5"/>
    <p:sldId id="506" r:id="rId6"/>
    <p:sldId id="507" r:id="rId7"/>
    <p:sldId id="505" r:id="rId8"/>
    <p:sldId id="481" r:id="rId9"/>
    <p:sldId id="483" r:id="rId10"/>
    <p:sldId id="298" r:id="rId11"/>
    <p:sldId id="514" r:id="rId12"/>
    <p:sldId id="515" r:id="rId13"/>
    <p:sldId id="324" r:id="rId14"/>
    <p:sldId id="516" r:id="rId15"/>
    <p:sldId id="517" r:id="rId16"/>
    <p:sldId id="360" r:id="rId17"/>
    <p:sldId id="285" r:id="rId18"/>
    <p:sldId id="288" r:id="rId19"/>
    <p:sldId id="501" r:id="rId2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F9E9C8-D7E0-4736-AF41-41FBAFE93DEB}">
          <p14:sldIdLst>
            <p14:sldId id="256"/>
            <p14:sldId id="475"/>
            <p14:sldId id="319"/>
            <p14:sldId id="320"/>
            <p14:sldId id="506"/>
            <p14:sldId id="507"/>
            <p14:sldId id="505"/>
            <p14:sldId id="481"/>
            <p14:sldId id="483"/>
            <p14:sldId id="298"/>
            <p14:sldId id="514"/>
            <p14:sldId id="515"/>
            <p14:sldId id="324"/>
            <p14:sldId id="516"/>
            <p14:sldId id="517"/>
            <p14:sldId id="360"/>
            <p14:sldId id="285"/>
            <p14:sldId id="288"/>
            <p14:sldId id="5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1" autoAdjust="0"/>
    <p:restoredTop sz="87321" autoAdjust="0"/>
  </p:normalViewPr>
  <p:slideViewPr>
    <p:cSldViewPr snapToGrid="0">
      <p:cViewPr varScale="1">
        <p:scale>
          <a:sx n="104" d="100"/>
          <a:sy n="104" d="100"/>
        </p:scale>
        <p:origin x="66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44" cy="480710"/>
          </a:xfrm>
          <a:prstGeom prst="rect">
            <a:avLst/>
          </a:prstGeom>
        </p:spPr>
        <p:txBody>
          <a:bodyPr vert="horz" lIns="93415" tIns="46708" rIns="93415" bIns="4670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38" y="0"/>
            <a:ext cx="3170244" cy="480710"/>
          </a:xfrm>
          <a:prstGeom prst="rect">
            <a:avLst/>
          </a:prstGeom>
        </p:spPr>
        <p:txBody>
          <a:bodyPr vert="horz" lIns="93415" tIns="46708" rIns="93415" bIns="46708" rtlCol="0"/>
          <a:lstStyle>
            <a:lvl1pPr algn="r">
              <a:defRPr sz="1200"/>
            </a:lvl1pPr>
          </a:lstStyle>
          <a:p>
            <a:fld id="{40E6BA15-E163-4423-8402-457AB5128923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490"/>
            <a:ext cx="3170244" cy="480710"/>
          </a:xfrm>
          <a:prstGeom prst="rect">
            <a:avLst/>
          </a:prstGeom>
        </p:spPr>
        <p:txBody>
          <a:bodyPr vert="horz" lIns="93415" tIns="46708" rIns="93415" bIns="4670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38" y="9120490"/>
            <a:ext cx="3170244" cy="480710"/>
          </a:xfrm>
          <a:prstGeom prst="rect">
            <a:avLst/>
          </a:prstGeom>
        </p:spPr>
        <p:txBody>
          <a:bodyPr vert="horz" lIns="93415" tIns="46708" rIns="93415" bIns="46708" rtlCol="0" anchor="b"/>
          <a:lstStyle>
            <a:lvl1pPr algn="r">
              <a:defRPr sz="1200"/>
            </a:lvl1pPr>
          </a:lstStyle>
          <a:p>
            <a:fld id="{7C85E440-3C21-4465-A763-BB191D56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29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1" cy="481727"/>
          </a:xfrm>
          <a:prstGeom prst="rect">
            <a:avLst/>
          </a:prstGeom>
        </p:spPr>
        <p:txBody>
          <a:bodyPr vert="horz" lIns="96657" tIns="48328" rIns="96657" bIns="483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1" cy="481727"/>
          </a:xfrm>
          <a:prstGeom prst="rect">
            <a:avLst/>
          </a:prstGeom>
        </p:spPr>
        <p:txBody>
          <a:bodyPr vert="horz" lIns="96657" tIns="48328" rIns="96657" bIns="48328" rtlCol="0"/>
          <a:lstStyle>
            <a:lvl1pPr algn="r">
              <a:defRPr sz="1200"/>
            </a:lvl1pPr>
          </a:lstStyle>
          <a:p>
            <a:fld id="{B4558BFC-944D-49E4-BD72-A803B8B3DEE8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7" tIns="48328" rIns="96657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7" tIns="48328" rIns="96657" bIns="4832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1" cy="481726"/>
          </a:xfrm>
          <a:prstGeom prst="rect">
            <a:avLst/>
          </a:prstGeom>
        </p:spPr>
        <p:txBody>
          <a:bodyPr vert="horz" lIns="96657" tIns="48328" rIns="96657" bIns="483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1" cy="481726"/>
          </a:xfrm>
          <a:prstGeom prst="rect">
            <a:avLst/>
          </a:prstGeom>
        </p:spPr>
        <p:txBody>
          <a:bodyPr vert="horz" lIns="96657" tIns="48328" rIns="96657" bIns="48328" rtlCol="0" anchor="b"/>
          <a:lstStyle>
            <a:lvl1pPr algn="r">
              <a:defRPr sz="1200"/>
            </a:lvl1pPr>
          </a:lstStyle>
          <a:p>
            <a:fld id="{B90520EB-D546-4517-BC40-283B2544C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29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avage.nps.edu/EthicalControl/license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4151">
              <a:defRPr/>
            </a:pPr>
            <a:r>
              <a:rPr lang="en-US" dirty="0"/>
              <a:t>Distribution is unrestricted.</a:t>
            </a:r>
            <a:r>
              <a:rPr lang="en-US" baseline="0" dirty="0"/>
              <a:t>  </a:t>
            </a:r>
            <a:r>
              <a:rPr lang="en-US" dirty="0"/>
              <a:t>See</a:t>
            </a:r>
            <a:r>
              <a:rPr lang="en-US" baseline="0" dirty="0"/>
              <a:t> </a:t>
            </a:r>
            <a:r>
              <a:rPr lang="en-US" dirty="0">
                <a:hlinkClick r:id="" action="ppaction://noaction"/>
              </a:rPr>
              <a:t>Open-Source License for Ethical Control</a:t>
            </a:r>
            <a:r>
              <a:rPr lang="en-US" dirty="0"/>
              <a:t> for details controlling this work.</a:t>
            </a:r>
            <a:endParaRPr lang="en-US" dirty="0">
              <a:hlinkClick r:id="rId3"/>
            </a:endParaRPr>
          </a:p>
          <a:p>
            <a:pPr defTabSz="934151">
              <a:defRPr/>
            </a:pPr>
            <a:endParaRPr lang="en-US" dirty="0"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520EB-D546-4517-BC40-283B2544C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4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520EB-D546-4517-BC40-283B2544C9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69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520EB-D546-4517-BC40-283B2544C9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74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520EB-D546-4517-BC40-283B2544C9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89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Laws of Armed Conflict (LOAC) are also referred to as International</a:t>
            </a:r>
            <a:r>
              <a:rPr lang="en-US" baseline="0" dirty="0"/>
              <a:t> H</a:t>
            </a:r>
            <a:r>
              <a:rPr lang="en-US" dirty="0"/>
              <a:t>umanitarian</a:t>
            </a:r>
            <a:r>
              <a:rPr lang="en-US" baseline="0" dirty="0"/>
              <a:t> L</a:t>
            </a:r>
            <a:r>
              <a:rPr lang="en-US" dirty="0"/>
              <a:t>aw (IHL).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520EB-D546-4517-BC40-283B2544C9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29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520EB-D546-4517-BC40-283B2544C9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38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520EB-D546-4517-BC40-283B2544C9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59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C061B97-FC62-4933-AA89-3AC1A96B8F7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and feedback are always welcome.</a:t>
            </a:r>
            <a:r>
              <a:rPr lang="en-US" baseline="0" dirty="0"/>
              <a:t>  Thanks for considering the possibilities.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549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520EB-D546-4517-BC40-283B2544C9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54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520EB-D546-4517-BC40-283B2544C9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71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4FB17-C6C1-4FCC-9A1A-FCF5A5AE165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50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4FB17-C6C1-4FCC-9A1A-FCF5A5AE165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59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520EB-D546-4517-BC40-283B2544C9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66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520EB-D546-4517-BC40-283B2544C9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06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4FB17-C6C1-4FCC-9A1A-FCF5A5AE165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03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520EB-D546-4517-BC40-283B2544C9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68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520EB-D546-4517-BC40-283B2544C9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35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323C-D51E-4069-925A-BF7D5A679976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39DF-61A9-4ACA-B734-536BAC9BE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2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323C-D51E-4069-925A-BF7D5A679976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39DF-61A9-4ACA-B734-536BAC9BE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7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323C-D51E-4069-925A-BF7D5A679976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39DF-61A9-4ACA-B734-536BAC9BE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8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323C-D51E-4069-925A-BF7D5A679976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39DF-61A9-4ACA-B734-536BAC9BE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4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323C-D51E-4069-925A-BF7D5A679976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39DF-61A9-4ACA-B734-536BAC9BE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0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323C-D51E-4069-925A-BF7D5A679976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39DF-61A9-4ACA-B734-536BAC9BE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4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323C-D51E-4069-925A-BF7D5A679976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39DF-61A9-4ACA-B734-536BAC9BE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19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323C-D51E-4069-925A-BF7D5A679976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39DF-61A9-4ACA-B734-536BAC9BE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323C-D51E-4069-925A-BF7D5A679976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39DF-61A9-4ACA-B734-536BAC9BE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9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323C-D51E-4069-925A-BF7D5A679976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39DF-61A9-4ACA-B734-536BAC9BE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9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323C-D51E-4069-925A-BF7D5A679976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39DF-61A9-4ACA-B734-536BAC9BE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8323C-D51E-4069-925A-BF7D5A679976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A39DF-61A9-4ACA-B734-536BAC9BE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4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eapowermagazine.org/navy-requests-information-for-unmanned-maritime-autonomy-architecture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avysbir.com/n20_1/N201-059.htm" TargetMode="External"/><Relationship Id="rId4" Type="http://schemas.openxmlformats.org/officeDocument/2006/relationships/hyperlink" Target="https://www.navsea.navy.mil/Portals/103/Documents/Exhibits/SNA2019/UnmannedMaritimeSys-Small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ules_of_engagement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lab.nps.edu/Savage/EthicalControl/raw/master/documents/presentations/EthicalMissionTaskingExecutionForMaritimeRobots.2016July14.pdf?inline=false" TargetMode="External"/><Relationship Id="rId5" Type="http://schemas.openxmlformats.org/officeDocument/2006/relationships/hyperlink" Target="https://gitlab.nps.edu/Savage/EthicalControl/tree/master/documents/presentations" TargetMode="External"/><Relationship Id="rId4" Type="http://schemas.openxmlformats.org/officeDocument/2006/relationships/hyperlink" Target="https://en.wikipedia.org/wiki/International_humanitarian_law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brutzman@nps.edu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hyperlink" Target="http://faculty.nps.edu/brutzman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avage.nps.edu/EthicalContro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avage.nps.edu/Savage/AuvWorkbench/AVCL/AVCL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170" y="465995"/>
            <a:ext cx="11205555" cy="2546445"/>
          </a:xfrm>
        </p:spPr>
        <p:txBody>
          <a:bodyPr>
            <a:normAutofit fontScale="90000"/>
          </a:bodyPr>
          <a:lstStyle/>
          <a:p>
            <a:r>
              <a:rPr lang="en-US" sz="6200" dirty="0"/>
              <a:t>Ethical Control of Unmanned Systems</a:t>
            </a:r>
            <a:br>
              <a:rPr lang="en-US" sz="4400" dirty="0"/>
            </a:br>
            <a:br>
              <a:rPr lang="en-US" sz="4000" dirty="0"/>
            </a:br>
            <a:r>
              <a:rPr lang="en-US" sz="4200" dirty="0"/>
              <a:t>Mission Design and Semantic Web Exemplars for</a:t>
            </a:r>
            <a:br>
              <a:rPr lang="en-US" sz="4200" dirty="0"/>
            </a:br>
            <a:r>
              <a:rPr lang="en-US" sz="4200" dirty="0"/>
              <a:t>Human Supervision of Lethal/Lifesaving Autonomy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8188" y="3695700"/>
            <a:ext cx="10739437" cy="2948939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/>
              <a:t>Don Brutzman</a:t>
            </a:r>
          </a:p>
          <a:p>
            <a:r>
              <a:rPr lang="en-US" sz="2800" dirty="0"/>
              <a:t>Information Sciences, Undersea Warfare Academic Group, Modeling Virtual Environments Simulation (MOVES)</a:t>
            </a:r>
          </a:p>
          <a:p>
            <a:endParaRPr lang="en-US" sz="2800" dirty="0"/>
          </a:p>
          <a:p>
            <a:r>
              <a:rPr lang="en-US" sz="2800" dirty="0"/>
              <a:t>CRUSER, Naval Postgraduate School (NPS)</a:t>
            </a:r>
          </a:p>
          <a:p>
            <a:endParaRPr lang="en-US" sz="1300" dirty="0"/>
          </a:p>
          <a:p>
            <a:r>
              <a:rPr lang="en-US" dirty="0"/>
              <a:t>12 July 2021</a:t>
            </a:r>
          </a:p>
        </p:txBody>
      </p:sp>
    </p:spTree>
    <p:extLst>
      <p:ext uri="{BB962C8B-B14F-4D97-AF65-F5344CB8AC3E}">
        <p14:creationId xmlns:p14="http://schemas.microsoft.com/office/powerpoint/2010/main" val="1040372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3407" y="365125"/>
            <a:ext cx="7414954" cy="1325563"/>
          </a:xfrm>
        </p:spPr>
        <p:txBody>
          <a:bodyPr/>
          <a:lstStyle/>
          <a:p>
            <a:r>
              <a:rPr lang="en-US" dirty="0"/>
              <a:t>Ship response dilemma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1931" y="41564"/>
            <a:ext cx="10612656" cy="6634514"/>
          </a:xfrm>
          <a:prstGeom prst="rect">
            <a:avLst/>
          </a:prstGeom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1A39DF-61A9-4ACA-B734-536BAC9BE4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14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064"/>
          </a:xfrm>
        </p:spPr>
        <p:txBody>
          <a:bodyPr>
            <a:normAutofit/>
          </a:bodyPr>
          <a:lstStyle/>
          <a:p>
            <a:r>
              <a:rPr lang="en-US" sz="4000" dirty="0"/>
              <a:t>OODA Loops for Ethical Control Canonical Missions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317566"/>
          <a:ext cx="10515600" cy="4816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592">
                  <a:extLst>
                    <a:ext uri="{9D8B030D-6E8A-4147-A177-3AD203B41FA5}">
                      <a16:colId xmlns:a16="http://schemas.microsoft.com/office/drawing/2014/main" val="145091262"/>
                    </a:ext>
                  </a:extLst>
                </a:gridCol>
                <a:gridCol w="1725993">
                  <a:extLst>
                    <a:ext uri="{9D8B030D-6E8A-4147-A177-3AD203B41FA5}">
                      <a16:colId xmlns:a16="http://schemas.microsoft.com/office/drawing/2014/main" val="106949891"/>
                    </a:ext>
                  </a:extLst>
                </a:gridCol>
                <a:gridCol w="2132215">
                  <a:extLst>
                    <a:ext uri="{9D8B030D-6E8A-4147-A177-3AD203B41FA5}">
                      <a16:colId xmlns:a16="http://schemas.microsoft.com/office/drawing/2014/main" val="1535127715"/>
                    </a:ext>
                  </a:extLst>
                </a:gridCol>
                <a:gridCol w="2392680">
                  <a:extLst>
                    <a:ext uri="{9D8B030D-6E8A-4147-A177-3AD203B41FA5}">
                      <a16:colId xmlns:a16="http://schemas.microsoft.com/office/drawing/2014/main" val="7205846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70044749"/>
                    </a:ext>
                  </a:extLst>
                </a:gridCol>
              </a:tblGrid>
              <a:tr h="7932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Ethical Control OODA Loops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Observe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Orient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Decide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537313"/>
                  </a:ext>
                </a:extLst>
              </a:tr>
              <a:tr h="459568">
                <a:tc>
                  <a:txBody>
                    <a:bodyPr/>
                    <a:lstStyle/>
                    <a:p>
                      <a:r>
                        <a:rPr lang="en-US" dirty="0"/>
                        <a:t>Sailor Overboard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Sailor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Avoid</a:t>
                      </a:r>
                      <a:r>
                        <a:rPr lang="en-US" baseline="0" dirty="0"/>
                        <a:t> interference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Track sailor</a:t>
                      </a:r>
                      <a:r>
                        <a:rPr lang="en-US" baseline="0" dirty="0"/>
                        <a:t> until rescued or relieved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625694"/>
                  </a:ext>
                </a:extLst>
              </a:tr>
              <a:tr h="459568">
                <a:tc>
                  <a:txBody>
                    <a:bodyPr/>
                    <a:lstStyle/>
                    <a:p>
                      <a:r>
                        <a:rPr lang="en-US" dirty="0"/>
                        <a:t>Lifeboat Rescue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Lifeboat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Report status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Two-way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Track life raft until relieved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52467"/>
                  </a:ext>
                </a:extLst>
              </a:tr>
              <a:tr h="459568">
                <a:tc>
                  <a:txBody>
                    <a:bodyPr/>
                    <a:lstStyle/>
                    <a:p>
                      <a:r>
                        <a:rPr lang="en-US" dirty="0"/>
                        <a:t>Pirate Seizure of Merchant</a:t>
                      </a:r>
                      <a:r>
                        <a:rPr lang="en-US" baseline="0" dirty="0"/>
                        <a:t> 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merchant ship, pirate small boats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Identity</a:t>
                      </a:r>
                      <a:r>
                        <a:rPr lang="en-US" baseline="0" dirty="0"/>
                        <a:t> Friend Foe Neutral Unknown (</a:t>
                      </a:r>
                      <a:r>
                        <a:rPr lang="en-US" dirty="0"/>
                        <a:t>IFFNU)</a:t>
                      </a:r>
                    </a:p>
                    <a:p>
                      <a:r>
                        <a:rPr lang="en-US" dirty="0"/>
                        <a:t>Issue warnings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 commander authorization to use lethal 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Attack to defend ship if provoked, stay with merchant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567700"/>
                  </a:ext>
                </a:extLst>
              </a:tr>
              <a:tr h="459568">
                <a:tc>
                  <a:txBody>
                    <a:bodyPr/>
                    <a:lstStyle/>
                    <a:p>
                      <a:r>
                        <a:rPr lang="en-US" dirty="0"/>
                        <a:t>Hospital Ship </a:t>
                      </a:r>
                    </a:p>
                    <a:p>
                      <a:r>
                        <a:rPr lang="en-US" baseline="0" dirty="0"/>
                        <a:t>Swarm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 threat signals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(no orientation step</a:t>
                      </a:r>
                      <a:r>
                        <a:rPr lang="en-US" baseline="0" dirty="0"/>
                        <a:t> in Sense Decide Act)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Reflex-response weapons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Mistaken attack on friendly =</a:t>
                      </a:r>
                      <a:r>
                        <a:rPr lang="en-US" baseline="0" dirty="0"/>
                        <a:t> war crime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330361"/>
                  </a:ext>
                </a:extLst>
              </a:tr>
              <a:tr h="4595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Hospital Ship Defense detects  spoofing anti-pattern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 threat signals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IFFNU </a:t>
                      </a:r>
                    </a:p>
                    <a:p>
                      <a:r>
                        <a:rPr lang="en-US" dirty="0"/>
                        <a:t>including 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 requirement for lethal force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unmet, attack avoided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 threat alert, commence search for hostile 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70816"/>
                  </a:ext>
                </a:extLst>
              </a:tr>
            </a:tbl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1A39DF-61A9-4ACA-B734-536BAC9BE4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76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65" y="34480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Unmanned Maritime Autonomy Architecture (UMAA)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5" y="1584554"/>
            <a:ext cx="11646130" cy="50323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Richard R. Burgess, “</a:t>
            </a:r>
            <a:r>
              <a:rPr lang="en-US" sz="2600" dirty="0">
                <a:hlinkClick r:id="rId3"/>
              </a:rPr>
              <a:t>Navy Requests Information for Unmanned Maritime Autonomy Architecture</a:t>
            </a:r>
            <a:r>
              <a:rPr lang="en-US" dirty="0"/>
              <a:t>,” SEA POWER, 20 FEB 19</a:t>
            </a:r>
          </a:p>
          <a:p>
            <a:r>
              <a:rPr lang="en-US" dirty="0"/>
              <a:t>“The intent of UMAA is to provide overarching standards that various UUVs and USVs can be built to in order to avoid creating multiple conflicting systems in the future”</a:t>
            </a:r>
          </a:p>
          <a:p>
            <a:r>
              <a:rPr lang="en-US" dirty="0"/>
              <a:t>“The UMAA is being established to enable autonomy commonality and reduce acquisition costs across both surface and undersea unmanned vehicles.”</a:t>
            </a:r>
          </a:p>
          <a:p>
            <a:r>
              <a:rPr lang="en-US" dirty="0"/>
              <a:t>Topics of interest include Situational Awareness, Sensor and Effector Management, Processing Management, Communications Management, Vehicle Maneuver Management, Vehicle Engineering Management, Vehicle Computing Management, Support Operations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dirty="0"/>
              <a:t>Multiple public NAVSEA documents refer to autonomy efforts and UMAA.</a:t>
            </a:r>
          </a:p>
          <a:p>
            <a:r>
              <a:rPr lang="en-US" sz="2400" dirty="0"/>
              <a:t>NAVSEA PMS 406 is Program Office for Unmanned Maritime Systems</a:t>
            </a:r>
          </a:p>
          <a:p>
            <a:r>
              <a:rPr lang="en-US" sz="2400" dirty="0"/>
              <a:t>NAVSEA Fact Sheet:  Unmanned Maritime Systems Program Office (PMS 406)  </a:t>
            </a:r>
            <a:r>
              <a:rPr lang="en-US" sz="1800" dirty="0">
                <a:hlinkClick r:id="rId4"/>
              </a:rPr>
              <a:t>https://www.navsea.navy.mil/Portals/103/Documents/Exhibits/SNA2019/UnmannedMaritimeSys-Small.pdf</a:t>
            </a:r>
            <a:r>
              <a:rPr lang="en-US" sz="1800" dirty="0"/>
              <a:t> </a:t>
            </a:r>
          </a:p>
          <a:p>
            <a:r>
              <a:rPr lang="en-US" sz="2400" dirty="0"/>
              <a:t>Automated Management of Maritime Navigation Safety </a:t>
            </a:r>
            <a:br>
              <a:rPr lang="en-US" sz="2400" dirty="0"/>
            </a:br>
            <a:r>
              <a:rPr lang="en-US" sz="2400" dirty="0"/>
              <a:t>Navy SBIR 2020.1 - Topic N201-059, </a:t>
            </a:r>
            <a:r>
              <a:rPr lang="en-US" sz="2000" dirty="0">
                <a:hlinkClick r:id="rId5"/>
              </a:rPr>
              <a:t>https://www.navysbir.com/n20_1/N201-059.htm</a:t>
            </a:r>
            <a:r>
              <a:rPr lang="en-US" sz="2000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1A39DF-61A9-4ACA-B734-536BAC9BE44A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0005348" y="4595670"/>
            <a:ext cx="1656144" cy="1156948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FCF2A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FCF2A"/>
                </a:solidFill>
                <a:latin typeface="Tahoma" pitchFamily="34" charset="0"/>
                <a:ea typeface="ＭＳ Ｐゴシック" pitchFamily="1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FCF2A"/>
                </a:solidFill>
                <a:latin typeface="Tahoma" pitchFamily="34" charset="0"/>
                <a:ea typeface="ＭＳ Ｐゴシック" pitchFamily="1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FCF2A"/>
                </a:solidFill>
                <a:latin typeface="Tahoma" pitchFamily="34" charset="0"/>
                <a:ea typeface="ＭＳ Ｐゴシック" pitchFamily="1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FCF2A"/>
                </a:solidFill>
                <a:latin typeface="Tahoma" pitchFamily="34" charset="0"/>
                <a:ea typeface="ＭＳ Ｐゴシック" pitchFamily="1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FCF2A"/>
                </a:solidFill>
                <a:latin typeface="Tahoma" pitchFamily="34" charset="0"/>
                <a:ea typeface="ＭＳ Ｐゴシック" pitchFamily="1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FCF2A"/>
                </a:solidFill>
                <a:latin typeface="Tahoma" pitchFamily="34" charset="0"/>
                <a:ea typeface="ＭＳ Ｐゴシック" pitchFamily="1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FCF2A"/>
                </a:solidFill>
                <a:latin typeface="Tahoma" pitchFamily="34" charset="0"/>
                <a:ea typeface="ＭＳ Ｐゴシック" pitchFamily="1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FCF2A"/>
                </a:solidFill>
                <a:latin typeface="Tahoma" pitchFamily="34" charset="0"/>
                <a:ea typeface="ＭＳ Ｐゴシック" pitchFamily="1" charset="-128"/>
              </a:defRPr>
            </a:lvl9pPr>
          </a:lstStyle>
          <a:p>
            <a:r>
              <a:rPr lang="en-US" sz="2400" b="1" kern="0" dirty="0">
                <a:solidFill>
                  <a:schemeClr val="accent1">
                    <a:lumMod val="50000"/>
                  </a:schemeClr>
                </a:solidFill>
              </a:rPr>
              <a:t>Proposed Critical Path Forward</a:t>
            </a:r>
          </a:p>
        </p:txBody>
      </p:sp>
    </p:spTree>
    <p:extLst>
      <p:ext uri="{BB962C8B-B14F-4D97-AF65-F5344CB8AC3E}">
        <p14:creationId xmlns:p14="http://schemas.microsoft.com/office/powerpoint/2010/main" val="65016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48651" cy="1325563"/>
          </a:xfrm>
        </p:spPr>
        <p:txBody>
          <a:bodyPr>
            <a:normAutofit/>
          </a:bodyPr>
          <a:lstStyle/>
          <a:p>
            <a:r>
              <a:rPr lang="en-US" sz="3800" dirty="0"/>
              <a:t>Key Insights regarding Human Ethical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9764"/>
            <a:ext cx="10278687" cy="4351338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Humans in military units are able to deal with moral challenges without ethical quandaries,</a:t>
            </a:r>
          </a:p>
          <a:p>
            <a:pPr lvl="1"/>
            <a:r>
              <a:rPr lang="en-US" b="1" dirty="0"/>
              <a:t>by using formally qualified experience, and by following mission orders that comply with </a:t>
            </a:r>
            <a:r>
              <a:rPr lang="en-US" b="1" dirty="0">
                <a:hlinkClick r:id="rId3"/>
              </a:rPr>
              <a:t>Rules of Engagement (ROE)</a:t>
            </a:r>
            <a:r>
              <a:rPr lang="en-US" b="1" dirty="0"/>
              <a:t> and </a:t>
            </a:r>
            <a:r>
              <a:rPr lang="en-US" b="1" dirty="0">
                <a:hlinkClick r:id="rId4"/>
              </a:rPr>
              <a:t>Laws of Armed Conflict (LOAC)</a:t>
            </a:r>
            <a:r>
              <a:rPr lang="en-US" dirty="0"/>
              <a:t>.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Ethical behaviors don’t define the mission plan.  Instead, </a:t>
            </a:r>
            <a:r>
              <a:rPr lang="en-US" sz="3000" b="1" dirty="0"/>
              <a:t>ethical</a:t>
            </a:r>
            <a:r>
              <a:rPr lang="en-US" sz="3000" dirty="0"/>
              <a:t> </a:t>
            </a:r>
            <a:r>
              <a:rPr lang="en-US" sz="3000" b="1" dirty="0"/>
              <a:t>constraints inform the mission plan</a:t>
            </a:r>
            <a:r>
              <a:rPr lang="en-US" sz="30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Naval forces can only command mission orders that are</a:t>
            </a:r>
          </a:p>
          <a:p>
            <a:pPr lvl="1"/>
            <a:r>
              <a:rPr lang="en-US" b="1" dirty="0"/>
              <a:t>Understandable by (legally culpable) humans, then </a:t>
            </a:r>
          </a:p>
          <a:p>
            <a:pPr lvl="1"/>
            <a:r>
              <a:rPr lang="en-US" b="1" dirty="0"/>
              <a:t>Reliably and safely executed by robots</a:t>
            </a:r>
            <a:r>
              <a:rPr lang="en-US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4706" y="6060585"/>
            <a:ext cx="91218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Reference: </a:t>
            </a:r>
            <a:r>
              <a:rPr lang="en-US" dirty="0"/>
              <a:t>CRUSER TechCon Overview 2016</a:t>
            </a:r>
            <a:endParaRPr lang="en-US" dirty="0">
              <a:hlinkClick r:id="rId5"/>
            </a:endParaRPr>
          </a:p>
          <a:p>
            <a:pPr algn="ctr"/>
            <a:r>
              <a:rPr lang="en-US" dirty="0">
                <a:hlinkClick r:id="rId5"/>
              </a:rPr>
              <a:t>https://gitlab.nps.edu/Savage/EthicalControl/tree/master/documents/presentations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19379" y="365125"/>
            <a:ext cx="1588616" cy="1205157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1A39DF-61A9-4ACA-B734-536BAC9BE4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54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of Current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Human supervision of potentially lethal autonomous systems is a matter of serious global importance.</a:t>
            </a:r>
          </a:p>
          <a:p>
            <a:r>
              <a:rPr lang="en-US" dirty="0"/>
              <a:t>Wide consensus is emerging on principles, aspects of the problem, elements of solutions, and need to achieve better capabilities.</a:t>
            </a:r>
          </a:p>
          <a:p>
            <a:r>
              <a:rPr lang="en-US" dirty="0"/>
              <a:t>Much philosophical concern, flurry of top-level interest in AI ethics, but few concrete activities are yet evident… hoping to change that.</a:t>
            </a:r>
          </a:p>
          <a:p>
            <a:r>
              <a:rPr lang="en-US" dirty="0"/>
              <a:t>Cross disciplinary engagement: establishing an NPS Ethics Center can help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Ethical Control of Unmanned Systems project appears to provide a needed path towards practice, with the historic role of warfighting professionals more central than ever as weapons autonomy grows.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1A39DF-61A9-4ACA-B734-536BAC9BE4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96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10AA-9633-4122-B87F-7E375498C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domains and thesis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6A363-BBD3-40F7-805F-FDD6A1733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0121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Plain language and Semantic Web mission representations</a:t>
            </a:r>
          </a:p>
          <a:p>
            <a:pPr lvl="1"/>
            <a:r>
              <a:rPr lang="en-US" sz="2800" dirty="0"/>
              <a:t>Develop scenario for Warfare Innovation Continuum (WIC)</a:t>
            </a:r>
          </a:p>
          <a:p>
            <a:r>
              <a:rPr lang="en-US" sz="3200" dirty="0"/>
              <a:t>Modeling, Simulation, Virtual Environments</a:t>
            </a:r>
          </a:p>
          <a:p>
            <a:pPr lvl="1"/>
            <a:r>
              <a:rPr lang="en-US" sz="2800" dirty="0"/>
              <a:t>UMAA RAIL </a:t>
            </a:r>
            <a:r>
              <a:rPr lang="en-US" sz="2800" dirty="0" err="1"/>
              <a:t>SecDevOps</a:t>
            </a:r>
            <a:r>
              <a:rPr lang="en-US" sz="2800" dirty="0"/>
              <a:t>, SPIDERS3D Virtual Sand Table</a:t>
            </a:r>
          </a:p>
          <a:p>
            <a:r>
              <a:rPr lang="en-US" sz="3200" dirty="0"/>
              <a:t>Expeditionary missions, tri-service strategy USN-USMC-USCG</a:t>
            </a:r>
          </a:p>
          <a:p>
            <a:pPr lvl="1"/>
            <a:r>
              <a:rPr lang="en-US" sz="2800" dirty="0"/>
              <a:t>Show military impact, compare with ethical control and without</a:t>
            </a:r>
          </a:p>
          <a:p>
            <a:r>
              <a:rPr lang="en-US" sz="3200" dirty="0"/>
              <a:t>Legal relationships</a:t>
            </a:r>
          </a:p>
          <a:p>
            <a:pPr lvl="1"/>
            <a:r>
              <a:rPr lang="en-US" sz="2800" dirty="0" err="1"/>
              <a:t>DoDD</a:t>
            </a:r>
            <a:r>
              <a:rPr lang="en-US" sz="2800" dirty="0"/>
              <a:t> 3000.09, NATO Targeting guidance, Laws of Armed Conflict (LOAC), Law of Sea (UNCLOS), International Humanitarian Law (IHL)</a:t>
            </a:r>
          </a:p>
          <a:p>
            <a:r>
              <a:rPr lang="en-US" sz="3200" dirty="0"/>
              <a:t>Your question here ??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61532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88440"/>
            <a:ext cx="10696575" cy="5161741"/>
          </a:xfrm>
        </p:spPr>
        <p:txBody>
          <a:bodyPr>
            <a:normAutofit/>
          </a:bodyPr>
          <a:lstStyle/>
          <a:p>
            <a:r>
              <a:rPr lang="en-US" dirty="0"/>
              <a:t>Human supervision is required for any unmanned systems holding potential for lethal force.</a:t>
            </a:r>
          </a:p>
          <a:p>
            <a:pPr lvl="1"/>
            <a:r>
              <a:rPr lang="en-US" dirty="0"/>
              <a:t>Cannot push “big red shiny AI button” and hope for best – immoral, unlawful.</a:t>
            </a:r>
          </a:p>
          <a:p>
            <a:pPr lvl="1"/>
            <a:r>
              <a:rPr lang="en-US" dirty="0"/>
              <a:t>Similar imperatives exist for supervising systems holding life-saving potential.</a:t>
            </a:r>
          </a:p>
          <a:p>
            <a:r>
              <a:rPr lang="en-US" dirty="0"/>
              <a:t>Human control of unmanned systems is possible at long ranges of time-duration and distance through well-defined mission orders.</a:t>
            </a:r>
          </a:p>
          <a:p>
            <a:pPr lvl="1"/>
            <a:r>
              <a:rPr lang="en-US" dirty="0"/>
              <a:t>Readable and sharable by both humans and unmanned systems.</a:t>
            </a:r>
          </a:p>
          <a:p>
            <a:pPr lvl="1"/>
            <a:r>
              <a:rPr lang="en-US" dirty="0"/>
              <a:t>Validatable syntax and semantics through understandable logical constraints.</a:t>
            </a:r>
          </a:p>
          <a:p>
            <a:pPr lvl="1"/>
            <a:r>
              <a:rPr lang="en-US" dirty="0"/>
              <a:t>Testable and confirmable using simulation, visualization, perhaps qualification.</a:t>
            </a:r>
          </a:p>
          <a:p>
            <a:r>
              <a:rPr lang="en-US" dirty="0"/>
              <a:t>Coherent human-system team approach is feasible and repeatable.</a:t>
            </a:r>
          </a:p>
          <a:p>
            <a:pPr lvl="1"/>
            <a:r>
              <a:rPr lang="en-US" dirty="0"/>
              <a:t>Semantic Web confirmation can ensure orders are comprehensive, consistent.</a:t>
            </a:r>
          </a:p>
          <a:p>
            <a:pPr lvl="1"/>
            <a:r>
              <a:rPr lang="en-US" dirty="0"/>
              <a:t>Human role remains essential for life-saving and potentially lethal scenarios.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1A39DF-61A9-4ACA-B734-536BAC9BE4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48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47914" y="1729047"/>
            <a:ext cx="7272337" cy="477335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"/>
              </a:lnSpc>
            </a:pPr>
            <a:endParaRPr lang="en-US" dirty="0"/>
          </a:p>
          <a:p>
            <a:pPr marL="0" indent="0" algn="ctr">
              <a:lnSpc>
                <a:spcPct val="80000"/>
              </a:lnSpc>
              <a:buNone/>
            </a:pPr>
            <a:r>
              <a:rPr lang="en-US" sz="3900" b="1" dirty="0"/>
              <a:t>Don Brutzman</a:t>
            </a:r>
          </a:p>
          <a:p>
            <a:pPr marL="0" indent="0" algn="ctr">
              <a:lnSpc>
                <a:spcPct val="80000"/>
              </a:lnSpc>
              <a:buNone/>
            </a:pPr>
            <a:endParaRPr lang="en-US" sz="3600" b="1" dirty="0"/>
          </a:p>
          <a:p>
            <a:pPr marL="0" indent="0" algn="ctr">
              <a:lnSpc>
                <a:spcPct val="10000"/>
              </a:lnSpc>
              <a:buNone/>
            </a:pPr>
            <a:endParaRPr lang="en-US" b="1" dirty="0"/>
          </a:p>
          <a:p>
            <a:pPr marL="0" indent="0" algn="ctr">
              <a:lnSpc>
                <a:spcPct val="10000"/>
              </a:lnSpc>
              <a:buNone/>
            </a:pPr>
            <a:endParaRPr lang="en-US" dirty="0"/>
          </a:p>
          <a:p>
            <a:pPr marL="0" indent="0" algn="ctr">
              <a:lnSpc>
                <a:spcPct val="10000"/>
              </a:lnSpc>
              <a:buNone/>
            </a:pPr>
            <a:r>
              <a:rPr lang="en-US" sz="2400" i="1" dirty="0">
                <a:hlinkClick r:id="rId3"/>
              </a:rPr>
              <a:t>brutzman@nps.edu</a:t>
            </a:r>
            <a:r>
              <a:rPr lang="en-US" sz="2400" i="1" dirty="0"/>
              <a:t> </a:t>
            </a:r>
            <a:endParaRPr lang="en-US" sz="2400" dirty="0"/>
          </a:p>
          <a:p>
            <a:pPr marL="0" indent="0" algn="ctr">
              <a:lnSpc>
                <a:spcPct val="80000"/>
              </a:lnSpc>
              <a:buNone/>
            </a:pPr>
            <a:r>
              <a:rPr lang="en-US" sz="2400" i="1" dirty="0">
                <a:hlinkClick r:id="rId4"/>
              </a:rPr>
              <a:t>http://faculty.nps.edu/brutzman</a:t>
            </a:r>
            <a:r>
              <a:rPr lang="en-US" sz="2400" i="1" dirty="0"/>
              <a:t> </a:t>
            </a:r>
            <a:endParaRPr lang="en-US" i="1" dirty="0"/>
          </a:p>
          <a:p>
            <a:pPr marL="0" indent="0" algn="ctr">
              <a:lnSpc>
                <a:spcPct val="40000"/>
              </a:lnSpc>
              <a:buNone/>
            </a:pPr>
            <a:endParaRPr lang="en-US" dirty="0"/>
          </a:p>
          <a:p>
            <a:pPr marL="0" indent="0" algn="ctr">
              <a:lnSpc>
                <a:spcPct val="80000"/>
              </a:lnSpc>
              <a:buNone/>
            </a:pPr>
            <a:r>
              <a:rPr lang="en-US" sz="2400" dirty="0"/>
              <a:t>Code USW/Br, Naval Postgraduate School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n-US" sz="2400" dirty="0"/>
              <a:t>Monterey California 93943-5000 USA</a:t>
            </a:r>
            <a:endParaRPr lang="en-US" dirty="0"/>
          </a:p>
          <a:p>
            <a:pPr marL="0" indent="0" algn="ctr">
              <a:lnSpc>
                <a:spcPct val="80000"/>
              </a:lnSpc>
              <a:buNone/>
            </a:pPr>
            <a:r>
              <a:rPr lang="en-US" sz="2400" dirty="0"/>
              <a:t>1.831.656.2149 work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n-US" sz="2400" dirty="0"/>
              <a:t>1.831.402.4809   cell</a:t>
            </a:r>
            <a:r>
              <a:rPr lang="en-US" dirty="0">
                <a:hlinkClick r:id="" action="ppaction://noaction"/>
              </a:rPr>
              <a:t>    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4" name="Action Button: End 3">
            <a:hlinkClick r:id="rId5" action="ppaction://hlinksldjump" highlightClick="1"/>
          </p:cNvPr>
          <p:cNvSpPr/>
          <p:nvPr/>
        </p:nvSpPr>
        <p:spPr>
          <a:xfrm rot="16200000">
            <a:off x="11130742" y="403170"/>
            <a:ext cx="569422" cy="627611"/>
          </a:xfrm>
          <a:prstGeom prst="actionButtonE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1A39DF-61A9-4ACA-B734-536BAC9BE4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64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2652" y="365125"/>
            <a:ext cx="7721083" cy="1325563"/>
          </a:xfrm>
        </p:spPr>
        <p:txBody>
          <a:bodyPr/>
          <a:lstStyle/>
          <a:p>
            <a:r>
              <a:rPr lang="en-US" dirty="0"/>
              <a:t>Ethical Control flyer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05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6290" y="365125"/>
            <a:ext cx="9459885" cy="1325563"/>
          </a:xfrm>
        </p:spPr>
        <p:txBody>
          <a:bodyPr/>
          <a:lstStyle/>
          <a:p>
            <a:r>
              <a:rPr lang="en-US" dirty="0"/>
              <a:t>Ethical Control quad chart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2091" y="6356350"/>
            <a:ext cx="2743200" cy="365125"/>
          </a:xfrm>
        </p:spPr>
        <p:txBody>
          <a:bodyPr/>
          <a:lstStyle/>
          <a:p>
            <a:fld id="{B31A39DF-61A9-4ACA-B734-536BAC9BE44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1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4325"/>
            <a:ext cx="10622280" cy="1041093"/>
          </a:xfrm>
        </p:spPr>
        <p:txBody>
          <a:bodyPr>
            <a:normAutofit/>
          </a:bodyPr>
          <a:lstStyle/>
          <a:p>
            <a:pPr algn="ctr"/>
            <a:r>
              <a:rPr lang="en-US" sz="4200" dirty="0"/>
              <a:t>Synopsis: Ethical Control of Unmanned Systems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64945"/>
            <a:ext cx="10572751" cy="453072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Project Motivation</a:t>
            </a:r>
            <a:r>
              <a:rPr lang="en-US" dirty="0"/>
              <a:t>: ethically constrained control of unmanned systems and robot missions by human supervisors and warfighters. </a:t>
            </a:r>
          </a:p>
          <a:p>
            <a:r>
              <a:rPr lang="en-US" b="1" dirty="0"/>
              <a:t>Precept:</a:t>
            </a:r>
            <a:r>
              <a:rPr lang="en-US" dirty="0"/>
              <a:t> well-structured mission orders can be syntactically and semantically validated to give human commanders confidence that offboard systems  </a:t>
            </a:r>
          </a:p>
          <a:p>
            <a:pPr lvl="1"/>
            <a:r>
              <a:rPr lang="en-US" sz="2600" i="1" dirty="0"/>
              <a:t>will </a:t>
            </a:r>
            <a:r>
              <a:rPr lang="en-US" sz="2600" b="1" i="1" dirty="0"/>
              <a:t>do</a:t>
            </a:r>
            <a:r>
              <a:rPr lang="en-US" sz="2600" i="1" dirty="0"/>
              <a:t> what they are told to </a:t>
            </a:r>
            <a:r>
              <a:rPr lang="en-US" sz="2600" b="1" i="1" dirty="0"/>
              <a:t>do</a:t>
            </a:r>
            <a:r>
              <a:rPr lang="en-US" dirty="0"/>
              <a:t>, and further </a:t>
            </a:r>
          </a:p>
          <a:p>
            <a:pPr lvl="1"/>
            <a:r>
              <a:rPr lang="en-US" sz="2600" i="1" dirty="0"/>
              <a:t>will </a:t>
            </a:r>
            <a:r>
              <a:rPr lang="en-US" sz="2600" b="1" i="1" dirty="0"/>
              <a:t>not do</a:t>
            </a:r>
            <a:r>
              <a:rPr lang="en-US" sz="2600" i="1" dirty="0"/>
              <a:t> what they are </a:t>
            </a:r>
            <a:r>
              <a:rPr lang="en-US" sz="2600" b="1" i="1" dirty="0"/>
              <a:t>forbidden to do</a:t>
            </a:r>
            <a:r>
              <a:rPr lang="en-US" dirty="0"/>
              <a:t>. </a:t>
            </a:r>
          </a:p>
          <a:p>
            <a:r>
              <a:rPr lang="en-US" b="1" dirty="0"/>
              <a:t>Project Goal:</a:t>
            </a:r>
            <a:r>
              <a:rPr lang="en-US" dirty="0"/>
              <a:t> apply Semantic Web ontology to scenario goals and constraints for logical validation that human-approved mission orders for robots are semantically coherent, precise, unambiguous, and without internal contradictions. </a:t>
            </a:r>
          </a:p>
          <a:p>
            <a:r>
              <a:rPr lang="en-US" b="1" dirty="0"/>
              <a:t>Long-term Objective:</a:t>
            </a:r>
            <a:r>
              <a:rPr lang="en-US" dirty="0"/>
              <a:t> demonstrate that no technological limitations exist that prevent applying the same kind of ethical constraints on robots and unmanned vehicles that already apply to human beings.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1A39DF-61A9-4ACA-B734-536BAC9BE44A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29475" y="3036351"/>
            <a:ext cx="3462338" cy="646331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Paraphrase: can qualified robots correctly follow human orders?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20644" y="6105197"/>
            <a:ext cx="49899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https://savage.nps.edu/EthicalControl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558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/>
              <a:t>Autonomous Vehicle Command Language (AVCL)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83078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AVCL is a command and control language for humans supervising autonomous unmanned vehicles.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Clarity arises from close correspondence to human naval terminology.</a:t>
            </a:r>
          </a:p>
          <a:p>
            <a:r>
              <a:rPr lang="en-US" dirty="0"/>
              <a:t>Structured vocabulary defining terms and relationships for mission planning, execution, conduct, recording and replay across diverse robot types.</a:t>
            </a:r>
          </a:p>
          <a:p>
            <a:r>
              <a:rPr lang="en-US" dirty="0"/>
              <a:t>Common-ground XML representations for </a:t>
            </a:r>
          </a:p>
          <a:p>
            <a:pPr lvl="1"/>
            <a:r>
              <a:rPr lang="en-US" dirty="0"/>
              <a:t>Mission agenda plans, mission scripts, and post-mission recorded telemetry results.</a:t>
            </a:r>
          </a:p>
          <a:p>
            <a:pPr lvl="1"/>
            <a:r>
              <a:rPr lang="en-US" b="1" i="1" dirty="0"/>
              <a:t>Future work: </a:t>
            </a:r>
            <a:r>
              <a:rPr lang="en-US" dirty="0"/>
              <a:t>defining unit tests and expected results for verification and validation.</a:t>
            </a:r>
          </a:p>
          <a:p>
            <a:r>
              <a:rPr lang="en-US" dirty="0"/>
              <a:t>Operators have single archivable, validatable format for robot tasking, results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directly convertible to and from a wide variety of different robot command languages.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25138" y="6165854"/>
            <a:ext cx="880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https://savage.nps.edu/Savage/AuvWorkbench/AVCL/AVCL.html</a:t>
            </a:r>
            <a:r>
              <a:rPr lang="en-US" sz="2400" dirty="0"/>
              <a:t>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1A39DF-61A9-4ACA-B734-536BAC9BE44A}" type="slidenum">
              <a:rPr lang="en-US" smtClean="0"/>
              <a:t>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0428316" y="2008505"/>
            <a:ext cx="1140715" cy="763145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FCF2A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FCF2A"/>
                </a:solidFill>
                <a:latin typeface="Tahoma" pitchFamily="34" charset="0"/>
                <a:ea typeface="ＭＳ Ｐゴシック" pitchFamily="1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FCF2A"/>
                </a:solidFill>
                <a:latin typeface="Tahoma" pitchFamily="34" charset="0"/>
                <a:ea typeface="ＭＳ Ｐゴシック" pitchFamily="1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FCF2A"/>
                </a:solidFill>
                <a:latin typeface="Tahoma" pitchFamily="34" charset="0"/>
                <a:ea typeface="ＭＳ Ｐゴシック" pitchFamily="1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FCF2A"/>
                </a:solidFill>
                <a:latin typeface="Tahoma" pitchFamily="34" charset="0"/>
                <a:ea typeface="ＭＳ Ｐゴシック" pitchFamily="1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FCF2A"/>
                </a:solidFill>
                <a:latin typeface="Tahoma" pitchFamily="34" charset="0"/>
                <a:ea typeface="ＭＳ Ｐゴシック" pitchFamily="1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FCF2A"/>
                </a:solidFill>
                <a:latin typeface="Tahoma" pitchFamily="34" charset="0"/>
                <a:ea typeface="ＭＳ Ｐゴシック" pitchFamily="1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FCF2A"/>
                </a:solidFill>
                <a:latin typeface="Tahoma" pitchFamily="34" charset="0"/>
                <a:ea typeface="ＭＳ Ｐゴシック" pitchFamily="1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FCF2A"/>
                </a:solidFill>
                <a:latin typeface="Tahoma" pitchFamily="34" charset="0"/>
                <a:ea typeface="ＭＳ Ｐゴシック" pitchFamily="1" charset="-128"/>
              </a:defRPr>
            </a:lvl9pPr>
          </a:lstStyle>
          <a:p>
            <a:r>
              <a:rPr lang="en-US" sz="2000" b="1" kern="0" dirty="0">
                <a:solidFill>
                  <a:schemeClr val="accent1">
                    <a:lumMod val="50000"/>
                  </a:schemeClr>
                </a:solidFill>
              </a:rPr>
              <a:t>Mission Tasking</a:t>
            </a:r>
          </a:p>
        </p:txBody>
      </p:sp>
    </p:spTree>
    <p:extLst>
      <p:ext uri="{BB962C8B-B14F-4D97-AF65-F5344CB8AC3E}">
        <p14:creationId xmlns:p14="http://schemas.microsoft.com/office/powerpoint/2010/main" val="89188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6993" y="-115687"/>
            <a:ext cx="11072552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AVCL mission agenda, as pseudo-code XML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8519" y="1089493"/>
            <a:ext cx="6106594" cy="571612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500" dirty="0"/>
              <a:t>&lt;?xml version="1.0" encoding="UTF-8"?&gt;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500" dirty="0"/>
              <a:t>&lt;</a:t>
            </a:r>
            <a:r>
              <a:rPr lang="en-US" sz="1500" dirty="0" err="1"/>
              <a:t>UUVMission</a:t>
            </a:r>
            <a:r>
              <a:rPr lang="en-US" sz="15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500" dirty="0"/>
              <a:t>    &lt;</a:t>
            </a:r>
            <a:r>
              <a:rPr lang="en-US" sz="1500" dirty="0" err="1"/>
              <a:t>GoalSet</a:t>
            </a:r>
            <a:r>
              <a:rPr lang="en-US" sz="15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500" dirty="0"/>
              <a:t>        &lt;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Goal</a:t>
            </a:r>
            <a:r>
              <a:rPr lang="en-US" sz="1500" dirty="0"/>
              <a:t> area=”A” </a:t>
            </a:r>
            <a:r>
              <a:rPr lang="en-US" sz="1500" dirty="0">
                <a:solidFill>
                  <a:schemeClr val="accent4">
                    <a:lumMod val="50000"/>
                  </a:schemeClr>
                </a:solidFill>
              </a:rPr>
              <a:t>id=”goal1”&gt;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500" dirty="0"/>
              <a:t>            &lt;</a:t>
            </a:r>
            <a:r>
              <a:rPr lang="en-US" sz="1500" b="1" dirty="0">
                <a:solidFill>
                  <a:srgbClr val="00CC00"/>
                </a:solidFill>
              </a:rPr>
              <a:t>Search</a:t>
            </a:r>
            <a:r>
              <a:rPr lang="en-US" sz="1500" dirty="0">
                <a:solidFill>
                  <a:srgbClr val="00CC00"/>
                </a:solidFill>
              </a:rPr>
              <a:t> </a:t>
            </a:r>
            <a:r>
              <a:rPr lang="en-US" sz="1500" dirty="0"/>
              <a:t>nextOnSuccess=”goal2” nextOnFailure=”goal3”/&gt;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500" dirty="0"/>
              <a:t>        &lt;/Goal&gt;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500" dirty="0"/>
              <a:t>        &lt;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Goal</a:t>
            </a:r>
            <a:r>
              <a:rPr lang="en-US" sz="1500" dirty="0"/>
              <a:t> area=”A”</a:t>
            </a:r>
            <a:r>
              <a:rPr lang="en-US" sz="1500" dirty="0">
                <a:solidFill>
                  <a:schemeClr val="accent4">
                    <a:lumMod val="50000"/>
                  </a:schemeClr>
                </a:solidFill>
              </a:rPr>
              <a:t> id=”goal2”&gt;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500" dirty="0"/>
              <a:t>            &lt;</a:t>
            </a:r>
            <a:r>
              <a:rPr lang="en-US" sz="1500" b="1" dirty="0" err="1">
                <a:solidFill>
                  <a:srgbClr val="00CC00"/>
                </a:solidFill>
              </a:rPr>
              <a:t>SampleEnvironment</a:t>
            </a:r>
            <a:r>
              <a:rPr lang="en-US" sz="1500" dirty="0">
                <a:solidFill>
                  <a:srgbClr val="00CC00"/>
                </a:solidFill>
              </a:rPr>
              <a:t> </a:t>
            </a:r>
            <a:r>
              <a:rPr lang="en-US" sz="1500" dirty="0"/>
              <a:t>nextOnSuccess=”goal3”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500" dirty="0"/>
              <a:t>	nextOnFailure=”recover”/&gt;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500" dirty="0"/>
              <a:t>        &lt;/Goal&gt;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500" dirty="0"/>
              <a:t>        &lt;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Goal</a:t>
            </a:r>
            <a:r>
              <a:rPr lang="en-US" sz="1500" dirty="0"/>
              <a:t> area=”B”</a:t>
            </a:r>
            <a:r>
              <a:rPr lang="en-US" sz="1500" dirty="0">
                <a:solidFill>
                  <a:schemeClr val="accent4">
                    <a:lumMod val="50000"/>
                  </a:schemeClr>
                </a:solidFill>
              </a:rPr>
              <a:t> id=”goal3”&gt;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500" dirty="0"/>
              <a:t>            &lt;</a:t>
            </a:r>
            <a:r>
              <a:rPr lang="en-US" sz="1500" b="1" dirty="0">
                <a:solidFill>
                  <a:srgbClr val="00CC00"/>
                </a:solidFill>
              </a:rPr>
              <a:t>Search</a:t>
            </a:r>
            <a:r>
              <a:rPr lang="en-US" sz="1500" dirty="0"/>
              <a:t> nextOnSuccess=”goal4” nextOnFailure=”goal4”/&gt;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500" dirty="0"/>
              <a:t>        &lt;/Goal&gt;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500" dirty="0"/>
              <a:t>        &lt;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Goal</a:t>
            </a:r>
            <a:r>
              <a:rPr lang="en-US" sz="1500" dirty="0"/>
              <a:t> area=”C”</a:t>
            </a:r>
            <a:r>
              <a:rPr lang="en-US" sz="1500" dirty="0">
                <a:solidFill>
                  <a:schemeClr val="accent4">
                    <a:lumMod val="50000"/>
                  </a:schemeClr>
                </a:solidFill>
              </a:rPr>
              <a:t> id=”goal4”&gt;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500" dirty="0"/>
              <a:t>            &lt;</a:t>
            </a:r>
            <a:r>
              <a:rPr lang="en-US" sz="1500" b="1" dirty="0">
                <a:solidFill>
                  <a:srgbClr val="00CC00"/>
                </a:solidFill>
              </a:rPr>
              <a:t>Rendezvous</a:t>
            </a:r>
            <a:r>
              <a:rPr lang="en-US" sz="1500" dirty="0">
                <a:solidFill>
                  <a:srgbClr val="00CC00"/>
                </a:solidFill>
              </a:rPr>
              <a:t> </a:t>
            </a:r>
            <a:r>
              <a:rPr lang="en-US" sz="1500" dirty="0"/>
              <a:t>nextOnSuccess=”recover” nextOnFailure=”recover”/&gt;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500" dirty="0"/>
              <a:t>        &lt;/Goal&gt;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500" dirty="0"/>
              <a:t>        &lt;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Goal</a:t>
            </a:r>
            <a:r>
              <a:rPr lang="en-US" sz="1500" dirty="0"/>
              <a:t> area=”</a:t>
            </a:r>
            <a:r>
              <a:rPr lang="en-US" sz="1500" dirty="0" err="1"/>
              <a:t>recoveryPosition</a:t>
            </a:r>
            <a:r>
              <a:rPr lang="en-US" sz="1500" dirty="0"/>
              <a:t>” </a:t>
            </a:r>
            <a:r>
              <a:rPr lang="en-US" sz="1500" dirty="0">
                <a:solidFill>
                  <a:schemeClr val="accent4">
                    <a:lumMod val="50000"/>
                  </a:schemeClr>
                </a:solidFill>
              </a:rPr>
              <a:t>id=”recover”&gt;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500" dirty="0"/>
              <a:t>            &lt;</a:t>
            </a:r>
            <a:r>
              <a:rPr lang="en-US" sz="1500" b="1" dirty="0">
                <a:solidFill>
                  <a:srgbClr val="00CC00"/>
                </a:solidFill>
              </a:rPr>
              <a:t>Transit</a:t>
            </a:r>
            <a:r>
              <a:rPr lang="en-US" sz="1500" dirty="0">
                <a:solidFill>
                  <a:srgbClr val="00CC00"/>
                </a:solidFill>
              </a:rPr>
              <a:t> </a:t>
            </a:r>
            <a:r>
              <a:rPr lang="en-US" sz="1500" dirty="0"/>
              <a:t>nextOnSuccess=”</a:t>
            </a:r>
            <a:r>
              <a:rPr lang="en-US" sz="1500" dirty="0" err="1"/>
              <a:t>missionComplete</a:t>
            </a:r>
            <a:r>
              <a:rPr lang="en-US" sz="1500" dirty="0"/>
              <a:t>” 	nextOnFailure=”</a:t>
            </a:r>
            <a:r>
              <a:rPr lang="en-US" sz="1500" dirty="0" err="1"/>
              <a:t>missionAbort</a:t>
            </a:r>
            <a:r>
              <a:rPr lang="en-US" sz="1500" dirty="0"/>
              <a:t>”/&gt;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500" dirty="0"/>
              <a:t>        &lt;/Goal&gt;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500" dirty="0"/>
              <a:t>    &lt;/</a:t>
            </a:r>
            <a:r>
              <a:rPr lang="en-US" sz="1500" dirty="0" err="1"/>
              <a:t>GoalSet</a:t>
            </a:r>
            <a:r>
              <a:rPr lang="en-US" sz="15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500" dirty="0"/>
              <a:t>&lt;/</a:t>
            </a:r>
            <a:r>
              <a:rPr lang="en-US" sz="1500" dirty="0" err="1"/>
              <a:t>UUVMission</a:t>
            </a:r>
            <a:r>
              <a:rPr lang="en-US" sz="1500" dirty="0"/>
              <a:t>&gt;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sz="1500" dirty="0"/>
          </a:p>
        </p:txBody>
      </p:sp>
      <p:sp>
        <p:nvSpPr>
          <p:cNvPr id="4" name="Content Placeholder 12"/>
          <p:cNvSpPr txBox="1">
            <a:spLocks/>
          </p:cNvSpPr>
          <p:nvPr/>
        </p:nvSpPr>
        <p:spPr bwMode="auto">
          <a:xfrm>
            <a:off x="5739937" y="1570411"/>
            <a:ext cx="6209608" cy="1205346"/>
          </a:xfrm>
          <a:prstGeom prst="rect">
            <a:avLst/>
          </a:prstGeom>
          <a:noFill/>
          <a:ln w="190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5A"/>
              </a:buClr>
              <a:buFont typeface="Times"/>
              <a:buChar char="•"/>
              <a:defRPr sz="2400">
                <a:solidFill>
                  <a:srgbClr val="CCCCCC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5A"/>
              </a:buClr>
              <a:buFont typeface="Times"/>
              <a:buChar char="•"/>
              <a:defRPr sz="2000">
                <a:solidFill>
                  <a:srgbClr val="CCCCCC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5A"/>
              </a:buClr>
              <a:buFont typeface="Times"/>
              <a:buChar char="•"/>
              <a:defRPr sz="1800">
                <a:solidFill>
                  <a:srgbClr val="CCCCCC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5A"/>
              </a:buClr>
              <a:buFont typeface="Times"/>
              <a:buChar char="•"/>
              <a:defRPr sz="1800">
                <a:solidFill>
                  <a:srgbClr val="CCCCCC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5A"/>
              </a:buClr>
              <a:buFont typeface="Times"/>
              <a:buChar char="•"/>
              <a:defRPr sz="1800">
                <a:solidFill>
                  <a:srgbClr val="CCCCCC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5A"/>
              </a:buClr>
              <a:buFont typeface="Times"/>
              <a:buChar char="•"/>
              <a:defRPr sz="1800">
                <a:solidFill>
                  <a:srgbClr val="CCCCCC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5A"/>
              </a:buClr>
              <a:buFont typeface="Times"/>
              <a:buChar char="•"/>
              <a:defRPr sz="1800">
                <a:solidFill>
                  <a:srgbClr val="CCCCCC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5A"/>
              </a:buClr>
              <a:buFont typeface="Times"/>
              <a:buChar char="•"/>
              <a:defRPr sz="1800">
                <a:solidFill>
                  <a:srgbClr val="CCCCCC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lang="en-US" sz="3200" dirty="0">
                <a:solidFill>
                  <a:schemeClr val="tx2"/>
                </a:solidFill>
              </a:rPr>
              <a:t>AVCL is readable by human or robot,</a:t>
            </a:r>
          </a:p>
          <a:p>
            <a:pPr algn="ctr"/>
            <a:r>
              <a:rPr lang="en-US" sz="3200" dirty="0">
                <a:solidFill>
                  <a:schemeClr val="tx2"/>
                </a:solidFill>
              </a:rPr>
              <a:t>captures logic of mission tasking</a:t>
            </a:r>
          </a:p>
        </p:txBody>
      </p:sp>
      <p:sp>
        <p:nvSpPr>
          <p:cNvPr id="7" name="Content Placeholder 12"/>
          <p:cNvSpPr txBox="1">
            <a:spLocks/>
          </p:cNvSpPr>
          <p:nvPr/>
        </p:nvSpPr>
        <p:spPr bwMode="auto">
          <a:xfrm>
            <a:off x="5739937" y="3318855"/>
            <a:ext cx="6217921" cy="1205346"/>
          </a:xfrm>
          <a:prstGeom prst="rect">
            <a:avLst/>
          </a:prstGeom>
          <a:noFill/>
          <a:ln w="190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5A"/>
              </a:buClr>
              <a:buFont typeface="Times"/>
              <a:buChar char="•"/>
              <a:defRPr sz="2400">
                <a:solidFill>
                  <a:srgbClr val="CCCCCC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5A"/>
              </a:buClr>
              <a:buFont typeface="Times"/>
              <a:buChar char="•"/>
              <a:defRPr sz="2000">
                <a:solidFill>
                  <a:srgbClr val="CCCCCC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5A"/>
              </a:buClr>
              <a:buFont typeface="Times"/>
              <a:buChar char="•"/>
              <a:defRPr sz="1800">
                <a:solidFill>
                  <a:srgbClr val="CCCCCC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5A"/>
              </a:buClr>
              <a:buFont typeface="Times"/>
              <a:buChar char="•"/>
              <a:defRPr sz="1800">
                <a:solidFill>
                  <a:srgbClr val="CCCCCC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5A"/>
              </a:buClr>
              <a:buFont typeface="Times"/>
              <a:buChar char="•"/>
              <a:defRPr sz="1800">
                <a:solidFill>
                  <a:srgbClr val="CCCCCC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5A"/>
              </a:buClr>
              <a:buFont typeface="Times"/>
              <a:buChar char="•"/>
              <a:defRPr sz="1800">
                <a:solidFill>
                  <a:srgbClr val="CCCCCC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5A"/>
              </a:buClr>
              <a:buFont typeface="Times"/>
              <a:buChar char="•"/>
              <a:defRPr sz="1800">
                <a:solidFill>
                  <a:srgbClr val="CCCCCC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5A"/>
              </a:buClr>
              <a:buFont typeface="Times"/>
              <a:buChar char="•"/>
              <a:defRPr sz="1800">
                <a:solidFill>
                  <a:srgbClr val="CCCCCC"/>
                </a:solidFill>
                <a:latin typeface="+mn-lt"/>
                <a:ea typeface="+mn-ea"/>
              </a:defRPr>
            </a:lvl9pPr>
          </a:lstStyle>
          <a:p>
            <a:pPr marL="0" algn="ctr">
              <a:spcBef>
                <a:spcPts val="0"/>
              </a:spcBef>
            </a:pPr>
            <a:r>
              <a:rPr lang="en-US" sz="3200" dirty="0">
                <a:solidFill>
                  <a:schemeClr val="tx2"/>
                </a:solidFill>
              </a:rPr>
              <a:t>XML ensures syntactically correct, well-defined, numerically valid</a:t>
            </a:r>
          </a:p>
        </p:txBody>
      </p:sp>
      <p:sp>
        <p:nvSpPr>
          <p:cNvPr id="8" name="Content Placeholder 12"/>
          <p:cNvSpPr txBox="1">
            <a:spLocks/>
          </p:cNvSpPr>
          <p:nvPr/>
        </p:nvSpPr>
        <p:spPr bwMode="auto">
          <a:xfrm>
            <a:off x="5739937" y="5067299"/>
            <a:ext cx="6217921" cy="1205346"/>
          </a:xfrm>
          <a:prstGeom prst="rect">
            <a:avLst/>
          </a:prstGeom>
          <a:noFill/>
          <a:ln w="190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5A"/>
              </a:buClr>
              <a:buFont typeface="Times"/>
              <a:buChar char="•"/>
              <a:defRPr sz="2400">
                <a:solidFill>
                  <a:srgbClr val="CCCCCC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5A"/>
              </a:buClr>
              <a:buFont typeface="Times"/>
              <a:buChar char="•"/>
              <a:defRPr sz="2000">
                <a:solidFill>
                  <a:srgbClr val="CCCCCC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5A"/>
              </a:buClr>
              <a:buFont typeface="Times"/>
              <a:buChar char="•"/>
              <a:defRPr sz="1800">
                <a:solidFill>
                  <a:srgbClr val="CCCCCC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5A"/>
              </a:buClr>
              <a:buFont typeface="Times"/>
              <a:buChar char="•"/>
              <a:defRPr sz="1800">
                <a:solidFill>
                  <a:srgbClr val="CCCCCC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5A"/>
              </a:buClr>
              <a:buFont typeface="Times"/>
              <a:buChar char="•"/>
              <a:defRPr sz="1800">
                <a:solidFill>
                  <a:srgbClr val="CCCCCC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5A"/>
              </a:buClr>
              <a:buFont typeface="Times"/>
              <a:buChar char="•"/>
              <a:defRPr sz="1800">
                <a:solidFill>
                  <a:srgbClr val="CCCCCC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5A"/>
              </a:buClr>
              <a:buFont typeface="Times"/>
              <a:buChar char="•"/>
              <a:defRPr sz="1800">
                <a:solidFill>
                  <a:srgbClr val="CCCCCC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5A"/>
              </a:buClr>
              <a:buFont typeface="Times"/>
              <a:buChar char="•"/>
              <a:defRPr sz="1800">
                <a:solidFill>
                  <a:srgbClr val="CCCCCC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lang="en-US" sz="3200" dirty="0">
                <a:solidFill>
                  <a:schemeClr val="tx2"/>
                </a:solidFill>
              </a:rPr>
              <a:t>Needed: semantic representation </a:t>
            </a:r>
          </a:p>
          <a:p>
            <a:pPr algn="ctr"/>
            <a:r>
              <a:rPr lang="en-US" sz="3200" dirty="0">
                <a:solidFill>
                  <a:schemeClr val="tx2"/>
                </a:solidFill>
              </a:rPr>
              <a:t>to check ethical, logical consistency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1A39DF-61A9-4ACA-B734-536BAC9BE4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6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clarity for humans – and robots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22573" cy="47642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Simplicity of success, failure, and (rare) exception outcomes encourages well-defined tasks and unambiguous, measurable criteria for continuation.</a:t>
            </a:r>
          </a:p>
          <a:p>
            <a:pPr marL="0" indent="0">
              <a:buNone/>
            </a:pPr>
            <a:r>
              <a:rPr lang="en-US" dirty="0"/>
              <a:t>Confirmable beforehand: can a tactical officer (or commanding officer) review such a mission and then confidently say</a:t>
            </a:r>
          </a:p>
          <a:p>
            <a:pPr lvl="1"/>
            <a:r>
              <a:rPr lang="en-US" dirty="0"/>
              <a:t>“yes I understand and approve this human-robot mission” or, equivalently,</a:t>
            </a:r>
          </a:p>
          <a:p>
            <a:pPr lvl="1"/>
            <a:r>
              <a:rPr lang="en-US" dirty="0"/>
              <a:t>“yes I understand this mission and my team can carry it out themselves.”</a:t>
            </a:r>
          </a:p>
          <a:p>
            <a:pPr marL="0" indent="0">
              <a:buNone/>
            </a:pPr>
            <a:r>
              <a:rPr lang="en-US" dirty="0"/>
              <a:t>Converse:</a:t>
            </a:r>
          </a:p>
          <a:p>
            <a:r>
              <a:rPr lang="en-US" dirty="0"/>
              <a:t>if an officer can’t fully review/understand/approve such a mission, then likely it is </a:t>
            </a:r>
            <a:r>
              <a:rPr lang="en-US" b="1" dirty="0"/>
              <a:t>ill-defined</a:t>
            </a:r>
            <a:r>
              <a:rPr lang="en-US" dirty="0"/>
              <a:t> and needs further clarification anyway.</a:t>
            </a:r>
          </a:p>
          <a:p>
            <a:pPr marL="0" indent="0">
              <a:buNone/>
            </a:pPr>
            <a:r>
              <a:rPr lang="en-US" dirty="0"/>
              <a:t>Added benefit: missions that are clearly readable/runnable by humans and robots can be further composed and checked by C2 planning tools to test for group operational-space management, avoiding mutual interference, etc.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1A39DF-61A9-4ACA-B734-536BAC9BE44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26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Wrong question, right question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Wrong question to ask first when planning a tactical operation:</a:t>
            </a:r>
          </a:p>
          <a:p>
            <a:r>
              <a:rPr lang="en-US" dirty="0"/>
              <a:t>“What are my </a:t>
            </a:r>
            <a:r>
              <a:rPr lang="en-US" i="1" dirty="0"/>
              <a:t>robots</a:t>
            </a:r>
            <a:r>
              <a:rPr lang="en-US" dirty="0"/>
              <a:t> doing out there?”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Right question to ask first when planning a tactical operation:</a:t>
            </a:r>
          </a:p>
          <a:p>
            <a:r>
              <a:rPr lang="en-US" dirty="0"/>
              <a:t>“What is my </a:t>
            </a:r>
            <a:r>
              <a:rPr lang="en-US" i="1" dirty="0"/>
              <a:t>human-robot team </a:t>
            </a:r>
            <a:r>
              <a:rPr lang="en-US" dirty="0"/>
              <a:t>doing out there?”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Human-robot team mission has to be understood first!</a:t>
            </a:r>
          </a:p>
          <a:p>
            <a:r>
              <a:rPr lang="en-US" dirty="0"/>
              <a:t>Robots complement humans, who must remain in charge throughout.</a:t>
            </a:r>
          </a:p>
          <a:p>
            <a:r>
              <a:rPr lang="en-US" dirty="0"/>
              <a:t>If you don’t have an OODA loop, you don’t have a competent plan.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1A39DF-61A9-4ACA-B734-536BAC9BE4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64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1A39DF-61A9-4ACA-B734-536BAC9BE44A}" type="slidenum">
              <a:rPr lang="en-US" smtClean="0"/>
              <a:t>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68" y="0"/>
            <a:ext cx="8077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6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Sailor Overboard Mission: Description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82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Purpose</a:t>
            </a:r>
          </a:p>
          <a:p>
            <a:r>
              <a:rPr lang="en-US" sz="2600" dirty="0"/>
              <a:t>Life saving: single unmanned air/surface vehicle actions to complement human responses when performing </a:t>
            </a:r>
            <a:r>
              <a:rPr lang="en-US" sz="2600" i="1" dirty="0"/>
              <a:t>“SAILOR OVERBOARD” </a:t>
            </a:r>
            <a:r>
              <a:rPr lang="en-US" sz="2600" dirty="0"/>
              <a:t>operations.</a:t>
            </a:r>
          </a:p>
          <a:p>
            <a:r>
              <a:rPr lang="en-US" sz="2600" dirty="0"/>
              <a:t>Carried out in direct concert with formal </a:t>
            </a:r>
            <a:r>
              <a:rPr lang="en-US" sz="2600" i="1" dirty="0"/>
              <a:t>shipboard emergency procedures</a:t>
            </a:r>
            <a:r>
              <a:rPr lang="en-US" sz="2600" dirty="0"/>
              <a:t>. </a:t>
            </a:r>
          </a:p>
          <a:p>
            <a:r>
              <a:rPr lang="en-US" sz="2600" dirty="0"/>
              <a:t>Multiple UAVs/USVs might be employed in parallel with ships and aircraft, avoid mutual interference by each following </a:t>
            </a:r>
            <a:r>
              <a:rPr lang="en-US" sz="2600" dirty="0" err="1"/>
              <a:t>deconflicted</a:t>
            </a:r>
            <a:r>
              <a:rPr lang="en-US" sz="2600" dirty="0"/>
              <a:t> mission orders.</a:t>
            </a:r>
          </a:p>
          <a:p>
            <a:pPr marL="0" indent="0">
              <a:buNone/>
            </a:pPr>
            <a:r>
              <a:rPr lang="en-US" b="1" dirty="0"/>
              <a:t>Phases</a:t>
            </a:r>
          </a:p>
          <a:p>
            <a:r>
              <a:rPr lang="en-US" dirty="0"/>
              <a:t>Deploy/Launch, Rendezvous, Track Sailor until Safe, Return/Recovery.</a:t>
            </a:r>
          </a:p>
          <a:p>
            <a:pPr marL="0" indent="0">
              <a:buNone/>
            </a:pPr>
            <a:r>
              <a:rPr lang="en-US" b="1" dirty="0"/>
              <a:t>Human Supervisory Role</a:t>
            </a:r>
          </a:p>
          <a:p>
            <a:r>
              <a:rPr lang="en-US" dirty="0"/>
              <a:t>Order standoff if interfering, manual control is possible due to proximity, can communicate to sailor via loudspeaker or beacon light.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1A39DF-61A9-4ACA-B734-536BAC9BE4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75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08018" y="365125"/>
            <a:ext cx="8769927" cy="1325563"/>
          </a:xfrm>
        </p:spPr>
        <p:txBody>
          <a:bodyPr/>
          <a:lstStyle/>
          <a:p>
            <a:r>
              <a:rPr lang="en-US" dirty="0"/>
              <a:t>Sailor overboard mission diagram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1A39DF-61A9-4ACA-B734-536BAC9BE44A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13" y="0"/>
            <a:ext cx="92341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0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9882</TotalTime>
  <Words>1751</Words>
  <Application>Microsoft Office PowerPoint</Application>
  <PresentationFormat>Widescreen</PresentationFormat>
  <Paragraphs>223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Ethical Control of Unmanned Systems  Mission Design and Semantic Web Exemplars for Human Supervision of Lethal/Lifesaving Autonomy</vt:lpstr>
      <vt:lpstr>Synopsis: Ethical Control of Unmanned Systems</vt:lpstr>
      <vt:lpstr>Autonomous Vehicle Command Language (AVCL)</vt:lpstr>
      <vt:lpstr>Example AVCL mission agenda, as pseudo-code XML</vt:lpstr>
      <vt:lpstr>Mission clarity for humans – and robots</vt:lpstr>
      <vt:lpstr>Wrong question, right question </vt:lpstr>
      <vt:lpstr>PowerPoint Presentation</vt:lpstr>
      <vt:lpstr>Sailor Overboard Mission: Description</vt:lpstr>
      <vt:lpstr>Sailor overboard mission diagram</vt:lpstr>
      <vt:lpstr>Ship response dilemma</vt:lpstr>
      <vt:lpstr>OODA Loops for Ethical Control Canonical Missions</vt:lpstr>
      <vt:lpstr>Unmanned Maritime Autonomy Architecture (UMAA)</vt:lpstr>
      <vt:lpstr>Key Insights regarding Human Ethical Control</vt:lpstr>
      <vt:lpstr>Assessment of Current Thinking</vt:lpstr>
      <vt:lpstr>Possible domains and thesis topics</vt:lpstr>
      <vt:lpstr>Conclusions</vt:lpstr>
      <vt:lpstr>Contact</vt:lpstr>
      <vt:lpstr>Ethical Control flyer</vt:lpstr>
      <vt:lpstr>Ethical Control quad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Control of Unmanned Systems  Exemplar Mission Definitions,</dc:title>
  <dc:creator>brutzman</dc:creator>
  <dc:description>Open-source license https://savage.nps.edu/EthicalControl/license.html</dc:description>
  <cp:lastModifiedBy>Brutzman, Donald (Don) (CIV)</cp:lastModifiedBy>
  <cp:revision>1330</cp:revision>
  <cp:lastPrinted>2020-03-09T18:21:34Z</cp:lastPrinted>
  <dcterms:created xsi:type="dcterms:W3CDTF">2019-12-08T23:17:12Z</dcterms:created>
  <dcterms:modified xsi:type="dcterms:W3CDTF">2021-07-12T17:03:08Z</dcterms:modified>
</cp:coreProperties>
</file>