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25" r:id="rId3"/>
    <p:sldId id="481" r:id="rId4"/>
    <p:sldId id="320" r:id="rId5"/>
    <p:sldId id="316" r:id="rId6"/>
    <p:sldId id="475" r:id="rId7"/>
    <p:sldId id="335" r:id="rId8"/>
    <p:sldId id="337" r:id="rId9"/>
    <p:sldId id="339" r:id="rId10"/>
    <p:sldId id="343" r:id="rId11"/>
    <p:sldId id="483" r:id="rId12"/>
    <p:sldId id="484" r:id="rId13"/>
    <p:sldId id="344" r:id="rId14"/>
    <p:sldId id="273" r:id="rId15"/>
    <p:sldId id="434" r:id="rId16"/>
    <p:sldId id="298" r:id="rId17"/>
    <p:sldId id="283" r:id="rId18"/>
    <p:sldId id="296" r:id="rId19"/>
    <p:sldId id="408" r:id="rId20"/>
    <p:sldId id="329" r:id="rId21"/>
    <p:sldId id="330" r:id="rId22"/>
    <p:sldId id="493" r:id="rId23"/>
    <p:sldId id="513" r:id="rId24"/>
    <p:sldId id="361" r:id="rId25"/>
    <p:sldId id="526" r:id="rId26"/>
    <p:sldId id="285" r:id="rId27"/>
    <p:sldId id="514" r:id="rId28"/>
  </p:sldIdLst>
  <p:sldSz cx="12192000" cy="6858000"/>
  <p:notesSz cx="7172325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9E9C8-D7E0-4736-AF41-41FBAFE93DEB}">
          <p14:sldIdLst>
            <p14:sldId id="256"/>
            <p14:sldId id="525"/>
            <p14:sldId id="481"/>
            <p14:sldId id="320"/>
            <p14:sldId id="316"/>
            <p14:sldId id="475"/>
            <p14:sldId id="335"/>
            <p14:sldId id="337"/>
            <p14:sldId id="339"/>
            <p14:sldId id="343"/>
            <p14:sldId id="483"/>
            <p14:sldId id="484"/>
            <p14:sldId id="344"/>
            <p14:sldId id="273"/>
            <p14:sldId id="434"/>
            <p14:sldId id="298"/>
            <p14:sldId id="283"/>
            <p14:sldId id="296"/>
            <p14:sldId id="408"/>
            <p14:sldId id="329"/>
            <p14:sldId id="330"/>
            <p14:sldId id="493"/>
            <p14:sldId id="513"/>
            <p14:sldId id="361"/>
            <p14:sldId id="526"/>
            <p14:sldId id="285"/>
            <p14:sldId id="5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7558" autoAdjust="0"/>
  </p:normalViewPr>
  <p:slideViewPr>
    <p:cSldViewPr snapToGrid="0">
      <p:cViewPr varScale="1">
        <p:scale>
          <a:sx n="69" d="100"/>
          <a:sy n="69" d="100"/>
        </p:scale>
        <p:origin x="305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83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62413" y="0"/>
            <a:ext cx="31083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BA15-E163-4423-8402-457AB512892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5400"/>
            <a:ext cx="31083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62413" y="8915400"/>
            <a:ext cx="31083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E440-3C21-4465-A763-BB191D56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8008" cy="470895"/>
          </a:xfrm>
          <a:prstGeom prst="rect">
            <a:avLst/>
          </a:prstGeom>
        </p:spPr>
        <p:txBody>
          <a:bodyPr vert="horz" lIns="94613" tIns="47306" rIns="94613" bIns="47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62658" y="0"/>
            <a:ext cx="3108008" cy="470895"/>
          </a:xfrm>
          <a:prstGeom prst="rect">
            <a:avLst/>
          </a:prstGeom>
        </p:spPr>
        <p:txBody>
          <a:bodyPr vert="horz" lIns="94613" tIns="47306" rIns="94613" bIns="47306" rtlCol="0"/>
          <a:lstStyle>
            <a:lvl1pPr algn="r">
              <a:defRPr sz="1200"/>
            </a:lvl1pPr>
          </a:lstStyle>
          <a:p>
            <a:fld id="{B4558BFC-944D-49E4-BD72-A803B8B3DEE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13" tIns="47306" rIns="94613" bIns="473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7233" y="4516676"/>
            <a:ext cx="5737860" cy="3695462"/>
          </a:xfrm>
          <a:prstGeom prst="rect">
            <a:avLst/>
          </a:prstGeom>
        </p:spPr>
        <p:txBody>
          <a:bodyPr vert="horz" lIns="94613" tIns="47306" rIns="94613" bIns="4730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108008" cy="470894"/>
          </a:xfrm>
          <a:prstGeom prst="rect">
            <a:avLst/>
          </a:prstGeom>
        </p:spPr>
        <p:txBody>
          <a:bodyPr vert="horz" lIns="94613" tIns="47306" rIns="94613" bIns="47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62658" y="8914407"/>
            <a:ext cx="3108008" cy="470894"/>
          </a:xfrm>
          <a:prstGeom prst="rect">
            <a:avLst/>
          </a:prstGeom>
        </p:spPr>
        <p:txBody>
          <a:bodyPr vert="horz" lIns="94613" tIns="47306" rIns="94613" bIns="47306" rtlCol="0" anchor="b"/>
          <a:lstStyle>
            <a:lvl1pPr algn="r">
              <a:defRPr sz="1200"/>
            </a:lvl1pPr>
          </a:lstStyle>
          <a:p>
            <a:fld id="{B90520EB-D546-4517-BC40-283B2544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EthicalControl/licens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Distribution is unrestricted.</a:t>
            </a:r>
            <a:r>
              <a:rPr lang="en-US" baseline="0" dirty="0" smtClean="0"/>
              <a:t>  </a:t>
            </a:r>
            <a:r>
              <a:rPr lang="en-US" dirty="0" smtClean="0"/>
              <a:t>See</a:t>
            </a:r>
            <a:r>
              <a:rPr lang="en-US" baseline="0" dirty="0" smtClean="0"/>
              <a:t> </a:t>
            </a:r>
            <a:r>
              <a:rPr lang="en-US" sz="1200" dirty="0" smtClean="0">
                <a:hlinkClick r:id="" action="ppaction://noaction"/>
              </a:rPr>
              <a:t>Open-Source License for Ethical Control</a:t>
            </a:r>
            <a:r>
              <a:rPr lang="en-US" sz="1200" baseline="0" dirty="0" smtClean="0"/>
              <a:t> for</a:t>
            </a:r>
            <a:r>
              <a:rPr lang="en-US" dirty="0" smtClean="0"/>
              <a:t> details controlling this work.</a:t>
            </a:r>
            <a:endParaRPr lang="en-US" dirty="0" smtClean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9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3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2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4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8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7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061B97-FC62-4933-AA89-3AC1A96B8F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and feedback are always welcome.</a:t>
            </a:r>
            <a:r>
              <a:rPr lang="en-US" baseline="0" dirty="0" smtClean="0"/>
              <a:t>  Thanks for considering the possibilities.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Laws of Armed Conflict (LOAC) are also referred to as International</a:t>
            </a:r>
            <a:r>
              <a:rPr lang="en-US" baseline="0" dirty="0" smtClean="0"/>
              <a:t> H</a:t>
            </a:r>
            <a:r>
              <a:rPr lang="en-US" dirty="0" smtClean="0"/>
              <a:t>umanitarian</a:t>
            </a:r>
            <a:r>
              <a:rPr lang="en-US" baseline="0" dirty="0" smtClean="0"/>
              <a:t> L</a:t>
            </a:r>
            <a:r>
              <a:rPr lang="en-US" dirty="0" smtClean="0"/>
              <a:t>aw (IHL).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4FB17-C6C1-4FCC-9A1A-FCF5A5AE16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520EB-D546-4517-BC40-283B2544C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84" y="1041400"/>
            <a:ext cx="560832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4FA1-E53E-429C-9AE8-7C699F1FC59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75917" y="1041400"/>
            <a:ext cx="560832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2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323C-D51E-4069-925A-BF7D5A67997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39DF-61A9-4ACA-B734-536BAC9B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Ethical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lab.nps.edu/Savage/EthicalControl/blob/master/ontologies/MissionExecutionOntology3.0.tt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i.org/press/books/fleet-tactics-and-naval-operations-third-edi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my.nps.edu/-/in-memorium-legendary-strategist-and-fleet-tactics-author-wayne-p-hughes" TargetMode="Externa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iki.nps.edu/display/NOW/Efficient+Messaging" TargetMode="External"/><Relationship Id="rId7" Type="http://schemas.openxmlformats.org/officeDocument/2006/relationships/hyperlink" Target="https://wiki.nps.edu/display/NOW/Network+Optional+Warfa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nps.edu/display/NOW/2017/12/06/Ethical+Mission+Definition+and+Execution+for+Maritime+Robots+under+Human+Supervision" TargetMode="External"/><Relationship Id="rId5" Type="http://schemas.openxmlformats.org/officeDocument/2006/relationships/hyperlink" Target="https://wiki.nps.edu/display/NOW/Semantic+Coherence" TargetMode="External"/><Relationship Id="rId4" Type="http://schemas.openxmlformats.org/officeDocument/2006/relationships/hyperlink" Target="https://wiki.nps.edu/display/NOW/Optical+Signal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ps.edu/download/attachments/1082228797/Blais_Defense_RichSemanticTrackJuly2018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nps.edu/pages/viewpage.action?pageId=1082228797" TargetMode="External"/><Relationship Id="rId5" Type="http://schemas.openxmlformats.org/officeDocument/2006/relationships/hyperlink" Target="https://wiki.nps.edu/display/NOW/Semantic+Coherence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brutzman@nps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://faculty.nps.edu/brutzma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les_of_engagemen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nps.edu/Savage/EthicalControl/raw/master/documents/presentations/EthicalMissionTaskingExecutionForMaritimeRobots.2016July14.pdf?inline=false" TargetMode="External"/><Relationship Id="rId5" Type="http://schemas.openxmlformats.org/officeDocument/2006/relationships/hyperlink" Target="https://gitlab.nps.edu/Savage/EthicalControl/tree/master/documents/presentations" TargetMode="External"/><Relationship Id="rId4" Type="http://schemas.openxmlformats.org/officeDocument/2006/relationships/hyperlink" Target="https://en.wikipedia.org/wiki/International_humanitarian_la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houn.nps.edu/handle/10945/1015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mantic_Web_S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169" y="482621"/>
            <a:ext cx="11205555" cy="24490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Ethical Control of Unmanned Systems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Repeatable </a:t>
            </a:r>
            <a:r>
              <a:rPr lang="en-US" sz="3200" dirty="0" smtClean="0"/>
              <a:t>Mission Logic and Scenario Simulation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will lead to </a:t>
            </a:r>
            <a:r>
              <a:rPr lang="en-US" sz="3200" dirty="0" smtClean="0"/>
              <a:t>Future </a:t>
            </a:r>
            <a:r>
              <a:rPr lang="en-US" sz="3600" dirty="0" smtClean="0"/>
              <a:t>Analytic Framework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946" y="3607724"/>
            <a:ext cx="9144000" cy="3250276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Don </a:t>
            </a:r>
            <a:r>
              <a:rPr lang="en-US" sz="3500" dirty="0" smtClean="0"/>
              <a:t>Brutzman</a:t>
            </a:r>
            <a:endParaRPr lang="en-US" sz="3500" dirty="0" smtClean="0"/>
          </a:p>
          <a:p>
            <a:r>
              <a:rPr lang="en-US" sz="3500" dirty="0" smtClean="0"/>
              <a:t>Naval </a:t>
            </a:r>
            <a:r>
              <a:rPr lang="en-US" sz="3500" dirty="0" smtClean="0"/>
              <a:t>Postgraduate School (NPS</a:t>
            </a:r>
            <a:r>
              <a:rPr lang="en-US" sz="3500" dirty="0" smtClean="0"/>
              <a:t>)</a:t>
            </a:r>
          </a:p>
          <a:p>
            <a:endParaRPr lang="en-US" sz="3500" dirty="0"/>
          </a:p>
          <a:p>
            <a:r>
              <a:rPr lang="en-US" sz="3300" dirty="0" smtClean="0"/>
              <a:t>88</a:t>
            </a:r>
            <a:r>
              <a:rPr lang="en-US" sz="3300" baseline="30000" dirty="0" smtClean="0"/>
              <a:t>th</a:t>
            </a:r>
            <a:r>
              <a:rPr lang="en-US" sz="3300" dirty="0" smtClean="0"/>
              <a:t> </a:t>
            </a:r>
            <a:r>
              <a:rPr lang="en-US" sz="3300" dirty="0"/>
              <a:t>MORS Symposium, M+S Community of </a:t>
            </a:r>
            <a:r>
              <a:rPr lang="en-US" sz="3300" dirty="0" smtClean="0"/>
              <a:t>Practice</a:t>
            </a:r>
            <a:endParaRPr lang="en-US" sz="3300" dirty="0" smtClean="0"/>
          </a:p>
          <a:p>
            <a:endParaRPr lang="en-US" sz="100" dirty="0" smtClean="0"/>
          </a:p>
          <a:p>
            <a:r>
              <a:rPr lang="en-US" dirty="0" smtClean="0"/>
              <a:t>17 </a:t>
            </a:r>
            <a:r>
              <a:rPr lang="en-US" dirty="0" smtClean="0"/>
              <a:t>June </a:t>
            </a:r>
            <a:r>
              <a:rPr lang="en-US" dirty="0" smtClean="0"/>
              <a:t>2020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savage.nps.edu/EthicalControl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521"/>
            <a:ext cx="9040792" cy="124968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Mission </a:t>
            </a:r>
            <a:r>
              <a:rPr lang="en-US" sz="3200" dirty="0">
                <a:solidFill>
                  <a:srgbClr val="000000"/>
                </a:solidFill>
              </a:rPr>
              <a:t>Execution Ontology (MEO) for Ethical Control of Unmanned Systems in </a:t>
            </a:r>
            <a:r>
              <a:rPr lang="en-US" sz="3200" dirty="0" smtClean="0">
                <a:solidFill>
                  <a:srgbClr val="000000"/>
                </a:solidFill>
              </a:rPr>
              <a:t>Surrogate Scenarios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94" y="1536955"/>
            <a:ext cx="6333825" cy="5321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Autonomous Vehicle Command Language (AVCL) for Missions.</a:t>
            </a:r>
          </a:p>
          <a:p>
            <a:pPr lvl="1"/>
            <a:r>
              <a:rPr lang="en-US" sz="2000" dirty="0" smtClean="0"/>
              <a:t>Declarative XML, years of NPS research.</a:t>
            </a:r>
          </a:p>
          <a:p>
            <a:r>
              <a:rPr lang="en-US" sz="2200" b="1" dirty="0" smtClean="0"/>
              <a:t>Multiple Mission Representations.</a:t>
            </a:r>
          </a:p>
          <a:p>
            <a:pPr lvl="1"/>
            <a:r>
              <a:rPr lang="en-US" sz="2000" dirty="0" smtClean="0"/>
              <a:t>Imperative commands (orders/waypoints/etc.).</a:t>
            </a:r>
          </a:p>
          <a:p>
            <a:pPr lvl="1"/>
            <a:r>
              <a:rPr lang="en-US" sz="2000" dirty="0" smtClean="0"/>
              <a:t>Declarative commands (mission goals).</a:t>
            </a:r>
          </a:p>
          <a:p>
            <a:pPr lvl="1"/>
            <a:r>
              <a:rPr lang="en-US" sz="2000" dirty="0" smtClean="0"/>
              <a:t>Mission results (order log, telemetry etc.).</a:t>
            </a:r>
          </a:p>
          <a:p>
            <a:pPr lvl="1"/>
            <a:r>
              <a:rPr lang="en-US" sz="2000" dirty="0" smtClean="0"/>
              <a:t>Mission metadata for parameters, settings.</a:t>
            </a:r>
          </a:p>
          <a:p>
            <a:pPr lvl="1"/>
            <a:r>
              <a:rPr lang="en-US" sz="2000" dirty="0"/>
              <a:t>Lisp and Prolog examples (Bob McGhee, NPS</a:t>
            </a:r>
            <a:r>
              <a:rPr lang="en-US" sz="2000" dirty="0" smtClean="0"/>
              <a:t>).</a:t>
            </a:r>
          </a:p>
          <a:p>
            <a:r>
              <a:rPr lang="en-US" sz="2200" b="1" dirty="0" smtClean="0"/>
              <a:t>Autonomous Unmanned Vehicle (AUV) Workbench Simulation and Visualization Support</a:t>
            </a:r>
          </a:p>
          <a:p>
            <a:pPr lvl="1"/>
            <a:r>
              <a:rPr lang="en-US" sz="2000" dirty="0" smtClean="0"/>
              <a:t>Recently restored, debug testing commenced.</a:t>
            </a:r>
          </a:p>
          <a:p>
            <a:pPr lvl="1"/>
            <a:r>
              <a:rPr lang="en-US" sz="2000" dirty="0" smtClean="0"/>
              <a:t>AVCL 2.1 is prior published version, centered on </a:t>
            </a:r>
            <a:r>
              <a:rPr lang="en-US" sz="2000" i="1" dirty="0" smtClean="0"/>
              <a:t>syntactic validation</a:t>
            </a:r>
            <a:r>
              <a:rPr lang="en-US" sz="2000" dirty="0" smtClean="0"/>
              <a:t>, solo robot operations.</a:t>
            </a:r>
          </a:p>
          <a:p>
            <a:pPr lvl="1"/>
            <a:r>
              <a:rPr lang="en-US" sz="2000" dirty="0" smtClean="0"/>
              <a:t>AVCL 3.0 is new working version for testing range of multi-participant missions.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663861" y="1533463"/>
            <a:ext cx="5386996" cy="5005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/>
              <a:t>Mission Execution Ontology (MEO) for Semantic Validation</a:t>
            </a:r>
          </a:p>
          <a:p>
            <a:pPr lvl="1"/>
            <a:r>
              <a:rPr lang="en-US" dirty="0" smtClean="0"/>
              <a:t>Semantic Web framework of rules, relationships for </a:t>
            </a:r>
            <a:r>
              <a:rPr lang="en-US" i="1" dirty="0" smtClean="0"/>
              <a:t>ethical validation.</a:t>
            </a:r>
          </a:p>
          <a:p>
            <a:pPr lvl="1"/>
            <a:r>
              <a:rPr lang="en-US" dirty="0" smtClean="0"/>
              <a:t>Initial examples in IEEE JOE paper.</a:t>
            </a:r>
          </a:p>
          <a:p>
            <a:pPr lvl="1"/>
            <a:r>
              <a:rPr lang="en-US" dirty="0" smtClean="0"/>
              <a:t>Retested using current Protégé, Jena tools.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600" b="1" dirty="0" smtClean="0"/>
              <a:t>Sailor Overboard and Other Missions</a:t>
            </a:r>
          </a:p>
          <a:p>
            <a:pPr lvl="1"/>
            <a:r>
              <a:rPr lang="en-US" dirty="0" smtClean="0"/>
              <a:t>Hand-crafted triples using Turtle syntax.</a:t>
            </a:r>
          </a:p>
          <a:p>
            <a:pPr lvl="1"/>
            <a:r>
              <a:rPr lang="en-US" dirty="0" smtClean="0"/>
              <a:t>Beginning to build unit testing framework.</a:t>
            </a:r>
          </a:p>
          <a:p>
            <a:pPr lvl="1"/>
            <a:r>
              <a:rPr lang="en-US" dirty="0" smtClean="0"/>
              <a:t>Confirming correlation of AVCL information model to existing MEO ontology.</a:t>
            </a:r>
          </a:p>
          <a:p>
            <a:pPr lvl="1"/>
            <a:r>
              <a:rPr lang="en-US" dirty="0" smtClean="0"/>
              <a:t>Automatic conversion of AVCL missions to match, thus accelerating multiple-mission testing on diverse systems.</a:t>
            </a:r>
          </a:p>
          <a:p>
            <a:pPr lvl="1"/>
            <a:r>
              <a:rPr lang="en-US" dirty="0" smtClean="0"/>
              <a:t>Visualization, reporting via AUV Workbench can aid understanding, mission planning and further progress.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522719" y="1361440"/>
            <a:ext cx="0" cy="5496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346200"/>
            <a:ext cx="12192000" cy="1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9982200" y="141665"/>
            <a:ext cx="2037806" cy="10668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9pPr>
          </a:lstStyle>
          <a:p>
            <a:r>
              <a:rPr lang="en-US" sz="2000" b="1" kern="0" dirty="0" smtClean="0">
                <a:solidFill>
                  <a:schemeClr val="accent1">
                    <a:lumMod val="50000"/>
                  </a:schemeClr>
                </a:solidFill>
              </a:rPr>
              <a:t>Summary of relationships</a:t>
            </a:r>
            <a:endParaRPr lang="en-US" sz="20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94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8" y="0"/>
            <a:ext cx="8077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107286" y="4310646"/>
            <a:ext cx="2974582" cy="135318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hlinkClick r:id="rId4"/>
              </a:rPr>
              <a:t>Mission Execution Ontology (MEO) source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2400" dirty="0" smtClean="0"/>
              <a:t>implemented, tested </a:t>
            </a:r>
            <a:br>
              <a:rPr lang="en-US" sz="2400" dirty="0" smtClean="0"/>
            </a:br>
            <a:r>
              <a:rPr lang="en-US" sz="2400" dirty="0" smtClean="0"/>
              <a:t>using Protégé tool 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1576713"/>
            <a:ext cx="10163977" cy="5127584"/>
            <a:chOff x="554183" y="1572174"/>
            <a:chExt cx="10058400" cy="4853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4183" y="1572174"/>
              <a:ext cx="10058400" cy="48534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9351034" y="3804249"/>
              <a:ext cx="1076935" cy="491706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BE6-A6EC-44DD-A690-28101BD4548D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6743"/>
            <a:ext cx="11879484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Ethical </a:t>
            </a:r>
            <a:r>
              <a:rPr lang="en-US" sz="3600" dirty="0">
                <a:solidFill>
                  <a:srgbClr val="000000"/>
                </a:solidFill>
              </a:rPr>
              <a:t>Control of Unmanned Systems in a </a:t>
            </a:r>
            <a:r>
              <a:rPr lang="en-US" sz="3600" dirty="0" smtClean="0">
                <a:solidFill>
                  <a:srgbClr val="000000"/>
                </a:solidFill>
              </a:rPr>
              <a:t>Surrogate Scenario: </a:t>
            </a:r>
            <a:r>
              <a:rPr lang="en-US" sz="3600" dirty="0" smtClean="0"/>
              <a:t>Sailor Overboard Mission defined using the MEO Ontology</a:t>
            </a:r>
            <a:endParaRPr lang="en-US" sz="36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838200" y="4912838"/>
            <a:ext cx="3813418" cy="127383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Current work is designing,</a:t>
            </a:r>
          </a:p>
          <a:p>
            <a:pPr algn="ctr"/>
            <a:r>
              <a:rPr lang="en-US" sz="2400" dirty="0" smtClean="0"/>
              <a:t>building and testing a</a:t>
            </a:r>
            <a:r>
              <a:rPr lang="en-US" sz="2400" dirty="0"/>
              <a:t> </a:t>
            </a:r>
            <a:r>
              <a:rPr lang="en-US" sz="2400" dirty="0" smtClean="0"/>
              <a:t>set </a:t>
            </a:r>
          </a:p>
          <a:p>
            <a:pPr algn="ctr"/>
            <a:r>
              <a:rPr lang="en-US" sz="2400" dirty="0" smtClean="0"/>
              <a:t>of exemplar missions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</a:t>
            </a:r>
            <a:r>
              <a:rPr lang="en-US" sz="4000" dirty="0" smtClean="0"/>
              <a:t>Considerations for Artificial Intelligence (AI)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7526" cy="4822826"/>
          </a:xfrm>
        </p:spPr>
        <p:txBody>
          <a:bodyPr>
            <a:normAutofit/>
          </a:bodyPr>
          <a:lstStyle/>
          <a:p>
            <a:r>
              <a:rPr lang="en-US" dirty="0"/>
              <a:t>Effective AI turns data into information for use by humans.</a:t>
            </a:r>
          </a:p>
          <a:p>
            <a:r>
              <a:rPr lang="en-US" dirty="0" smtClean="0"/>
              <a:t>AI systems do not have capacity for rational thought or morality.</a:t>
            </a:r>
          </a:p>
          <a:p>
            <a:r>
              <a:rPr lang="en-US" dirty="0" smtClean="0"/>
              <a:t>Unmanned systems require sophisticated control across time, space.</a:t>
            </a:r>
          </a:p>
          <a:p>
            <a:r>
              <a:rPr lang="en-US" dirty="0" smtClean="0"/>
              <a:t>A large and involved body of internationally accepted law comprises Law of Armed Conflict (LOAC), bounding Rules of Engagement (ROE).</a:t>
            </a:r>
          </a:p>
          <a:p>
            <a:r>
              <a:rPr lang="en-US" dirty="0" smtClean="0"/>
              <a:t>Only professional warfighters have moral capacity, legal culpability, and societal authority to direct actions applying lethal force.</a:t>
            </a:r>
          </a:p>
          <a:p>
            <a:r>
              <a:rPr lang="en-US" dirty="0" smtClean="0"/>
              <a:t>Humans must be able to trust that systems under their direction will </a:t>
            </a:r>
            <a:r>
              <a:rPr lang="en-US" i="1" u="sng" dirty="0" smtClean="0"/>
              <a:t>do what they are told to do</a:t>
            </a:r>
            <a:r>
              <a:rPr lang="en-US" dirty="0" smtClean="0"/>
              <a:t>, and </a:t>
            </a:r>
            <a:r>
              <a:rPr lang="en-US" i="1" u="sng" dirty="0" smtClean="0"/>
              <a:t>not do what they are forbidden to 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Successful Ethical Control of unmanned systems must be testable.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clarity for humans – and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2573" cy="47642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Simplicity of success, failure, and (rare) exception outcomes encourages well-defined tasks and unambiguous, measurable criteria for continuation.</a:t>
            </a:r>
          </a:p>
          <a:p>
            <a:pPr marL="0" indent="0">
              <a:buNone/>
            </a:pPr>
            <a:r>
              <a:rPr lang="en-US" dirty="0" smtClean="0"/>
              <a:t>Confirmable beforehand: can a tactical officer (or commanding officer) review such a mission and then confidently say</a:t>
            </a:r>
          </a:p>
          <a:p>
            <a:pPr lvl="1"/>
            <a:r>
              <a:rPr lang="en-US" dirty="0" smtClean="0"/>
              <a:t>“yes I understand and approve this human-robot mission” or, equivalently,</a:t>
            </a:r>
          </a:p>
          <a:p>
            <a:pPr lvl="1"/>
            <a:r>
              <a:rPr lang="en-US" dirty="0" smtClean="0"/>
              <a:t>“yes I understand this </a:t>
            </a:r>
            <a:r>
              <a:rPr lang="en-US" dirty="0"/>
              <a:t>mission </a:t>
            </a:r>
            <a:r>
              <a:rPr lang="en-US" dirty="0" smtClean="0"/>
              <a:t>and my team can carry it out themselves.”</a:t>
            </a:r>
          </a:p>
          <a:p>
            <a:pPr marL="0" indent="0">
              <a:buNone/>
            </a:pPr>
            <a:r>
              <a:rPr lang="en-US" dirty="0" smtClean="0"/>
              <a:t>Converse:</a:t>
            </a:r>
          </a:p>
          <a:p>
            <a:r>
              <a:rPr lang="en-US" dirty="0" smtClean="0"/>
              <a:t>if an officer can’t fully review/understand/approve such a mission, then likely it is </a:t>
            </a:r>
            <a:r>
              <a:rPr lang="en-US" b="1" dirty="0" smtClean="0"/>
              <a:t>ill-defined</a:t>
            </a:r>
            <a:r>
              <a:rPr lang="en-US" dirty="0" smtClean="0"/>
              <a:t> and needs further clarification anyway.</a:t>
            </a:r>
          </a:p>
          <a:p>
            <a:pPr marL="0" indent="0">
              <a:buNone/>
            </a:pPr>
            <a:r>
              <a:rPr lang="en-US" dirty="0" smtClean="0"/>
              <a:t>Added benefit: missions that are clearly readable/runnable by humans and robots can be further composed and checked by C2 planning tools to test for group operational-space management, avoiding mutual interference, etc.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07" y="365125"/>
            <a:ext cx="7414954" cy="1325563"/>
          </a:xfrm>
        </p:spPr>
        <p:txBody>
          <a:bodyPr/>
          <a:lstStyle/>
          <a:p>
            <a:r>
              <a:rPr lang="en-US" dirty="0" smtClean="0"/>
              <a:t>Ship response dilemma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931" y="41564"/>
            <a:ext cx="10612656" cy="663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064"/>
          </a:xfrm>
        </p:spPr>
        <p:txBody>
          <a:bodyPr>
            <a:normAutofit/>
          </a:bodyPr>
          <a:lstStyle/>
          <a:p>
            <a:r>
              <a:rPr lang="en-US" sz="4000" dirty="0"/>
              <a:t>OODA </a:t>
            </a:r>
            <a:r>
              <a:rPr lang="en-US" sz="4000" dirty="0" smtClean="0"/>
              <a:t>Loops for Ethical Control Canonical Missions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711715"/>
              </p:ext>
            </p:extLst>
          </p:nvPr>
        </p:nvGraphicFramePr>
        <p:xfrm>
          <a:off x="838200" y="1317566"/>
          <a:ext cx="10515600" cy="481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592">
                  <a:extLst>
                    <a:ext uri="{9D8B030D-6E8A-4147-A177-3AD203B41FA5}">
                      <a16:colId xmlns:a16="http://schemas.microsoft.com/office/drawing/2014/main" val="145091262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06949891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535127715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720584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0044749"/>
                    </a:ext>
                  </a:extLst>
                </a:gridCol>
              </a:tblGrid>
              <a:tr h="7932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Ethical Control OODA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Orient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Decide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37313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 smtClean="0"/>
                        <a:t>Sailor Overboard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Sailor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</a:t>
                      </a:r>
                      <a:r>
                        <a:rPr lang="en-US" baseline="0" dirty="0" smtClean="0"/>
                        <a:t> interference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 sailor</a:t>
                      </a:r>
                      <a:r>
                        <a:rPr lang="en-US" baseline="0" dirty="0" smtClean="0"/>
                        <a:t> until rescued or relieved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25694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 smtClean="0"/>
                        <a:t>Lifeboat Rescue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Lifeboat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Report status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Two-way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 life raft until relieved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67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 smtClean="0"/>
                        <a:t>Pirate Seizure of Merchant</a:t>
                      </a:r>
                      <a:r>
                        <a:rPr lang="en-US" baseline="0" dirty="0" smtClean="0"/>
                        <a:t>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merchant ship, pirate small boats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r>
                        <a:rPr lang="en-US" baseline="0" dirty="0" smtClean="0"/>
                        <a:t> Friend Foe Neutral Unknown (</a:t>
                      </a:r>
                      <a:r>
                        <a:rPr lang="en-US" dirty="0" smtClean="0"/>
                        <a:t>IFFNU)</a:t>
                      </a:r>
                    </a:p>
                    <a:p>
                      <a:r>
                        <a:rPr lang="en-US" dirty="0" smtClean="0"/>
                        <a:t>Issue warnings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commander authorization to use lethal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 to defend ship if provoked, stay with merchant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67700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 Ship </a:t>
                      </a:r>
                    </a:p>
                    <a:p>
                      <a:r>
                        <a:rPr lang="en-US" baseline="0" dirty="0" smtClean="0"/>
                        <a:t>Swarm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 threat signals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 orientation step</a:t>
                      </a:r>
                      <a:r>
                        <a:rPr lang="en-US" baseline="0" dirty="0" smtClean="0"/>
                        <a:t> in Sense Decide Act)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Reflex-response weapons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Mistaken attack on friendly =</a:t>
                      </a:r>
                      <a:r>
                        <a:rPr lang="en-US" baseline="0" dirty="0" smtClean="0"/>
                        <a:t> war crime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0361"/>
                  </a:ext>
                </a:extLst>
              </a:tr>
              <a:tr h="459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Hospital Ship Defense detects  spoofing anti-pattern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 threat signals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IFFNU </a:t>
                      </a:r>
                    </a:p>
                    <a:p>
                      <a:r>
                        <a:rPr lang="en-US" dirty="0" smtClean="0"/>
                        <a:t>including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requirement for lethal force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unmet, attack avoided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threat alert, commence search for hostile actors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70816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60" y="-1"/>
            <a:ext cx="12102092" cy="68247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7438" y="369916"/>
            <a:ext cx="7812577" cy="7772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Sailor overboard simulation AUVW</a:t>
            </a:r>
            <a:endParaRPr lang="en-US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9887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106" y="2221637"/>
            <a:ext cx="133419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 IN</a:t>
            </a:r>
          </a:p>
          <a:p>
            <a:pPr algn="ctr"/>
            <a:r>
              <a:rPr lang="en-US" b="1" dirty="0" smtClean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7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19258" cy="1325563"/>
          </a:xfrm>
        </p:spPr>
        <p:txBody>
          <a:bodyPr/>
          <a:lstStyle/>
          <a:p>
            <a:r>
              <a:rPr lang="en-US" dirty="0"/>
              <a:t>Fleet Tactics and Naval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424160" cy="49450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Wayne </a:t>
            </a:r>
            <a:r>
              <a:rPr lang="en-US" dirty="0"/>
              <a:t>P. Hughes, Jr. and Robert P. </a:t>
            </a:r>
            <a:r>
              <a:rPr lang="en-US" dirty="0" err="1"/>
              <a:t>Girrier</a:t>
            </a:r>
            <a:r>
              <a:rPr lang="en-US" dirty="0"/>
              <a:t>, </a:t>
            </a:r>
            <a:r>
              <a:rPr lang="en-US" i="1" dirty="0"/>
              <a:t>Fleet Tactics and Naval Operations</a:t>
            </a:r>
            <a:r>
              <a:rPr lang="en-US" dirty="0"/>
              <a:t>, Third Edition, Naval Institute Press, Annapolis Maryland, June 2018. </a:t>
            </a:r>
            <a:endParaRPr lang="en-US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www.usni.org/press/books/fleet-tactics-and-naval-operations-third-edition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dirty="0"/>
              <a:t>From newly added Chapter 12, A Twenty-First-Century </a:t>
            </a:r>
            <a:r>
              <a:rPr lang="en-US" dirty="0" smtClean="0"/>
              <a:t>Revolution: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At the most fundamental level, </a:t>
            </a:r>
            <a:r>
              <a:rPr lang="en-US" dirty="0" smtClean="0"/>
              <a:t>[Information Warfare] IW </a:t>
            </a:r>
            <a:r>
              <a:rPr lang="en-US" dirty="0"/>
              <a:t>is about how to employ and protect the ability to sense, assimilate, decide, communicate, and act – while confounding those same processes that support the adversary.” </a:t>
            </a:r>
          </a:p>
          <a:p>
            <a:r>
              <a:rPr lang="en-US" dirty="0" smtClean="0"/>
              <a:t>“</a:t>
            </a:r>
            <a:r>
              <a:rPr lang="en-US" dirty="0"/>
              <a:t>Information Warfare broadly conceived is orthogonal to naval tactics. As a consequence, IW is having major effects on all six processes of naval tactics used in fleet combat – scouting and antiscouting, command-and-control, C2 countermeasures, delivery of fire, and confounding enemy fire.” </a:t>
            </a:r>
          </a:p>
          <a:p>
            <a:r>
              <a:rPr lang="en-US" dirty="0" smtClean="0"/>
              <a:t>“</a:t>
            </a:r>
            <a:r>
              <a:rPr lang="en-US" dirty="0"/>
              <a:t>Indeed there is a mounting wave of concern about how far automation will expand and what its impact will be on the continuum of cognition from data to information to knowledge. […] Navies are facing similar uncertainties.”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Wayne Hughes coined the term “Network Optional Warfare” after many discussion sessions, directly contrasting it to Network Centric Warfare.  Thank you sir.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22" y="394855"/>
            <a:ext cx="863889" cy="1295833"/>
          </a:xfrm>
          <a:prstGeom prst="rect">
            <a:avLst/>
          </a:prstGeom>
        </p:spPr>
      </p:pic>
      <p:pic>
        <p:nvPicPr>
          <p:cNvPr id="5" name="Picture 4">
            <a:hlinkClick r:id="rId5" tooltip="In Memoriam: Legendary Strategist and Fleet Tactics Author Wayne P. Hughes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92" y="394855"/>
            <a:ext cx="2159723" cy="12958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Topic Abstract … </a:t>
            </a:r>
            <a:r>
              <a:rPr lang="en-US" dirty="0" smtClean="0"/>
              <a:t>and analytic underpinnings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153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Ethical control of unmanned systems can be accomplished through structured mission definitions that are consistently readable, validatable and understandable by humans and robots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/>
              <a:t>Structured data models for syntactically valid, well-defined mission orders.</a:t>
            </a:r>
          </a:p>
          <a:p>
            <a:pPr lvl="1"/>
            <a:r>
              <a:rPr lang="en-US" dirty="0" smtClean="0"/>
              <a:t>Semantic Web representations and queries to ascertain semantic correctness.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Modeling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 scenarios and simulations that test ethical constraints can lead to visualization of outcomes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/>
              <a:t>Readable by humans, conduct probabilistic analysis, Web-based visualization.</a:t>
            </a:r>
          </a:p>
          <a:p>
            <a:pPr lvl="1"/>
            <a:r>
              <a:rPr lang="en-US" dirty="0" smtClean="0"/>
              <a:t>Repeatable in any programming language or robot dialect for scalability.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foresee analytic foresight and assessment leading to human-driven qualification of systems possessing lethal/lifesaving force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/>
              <a:t>All about the data!  Can we read, repeat, replay, review, remix, understand?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Optional Warfare (NOW)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9409"/>
            <a:ext cx="10442171" cy="3043065"/>
          </a:xfrm>
        </p:spPr>
        <p:txBody>
          <a:bodyPr>
            <a:normAutofit/>
          </a:bodyPr>
          <a:lstStyle/>
          <a:p>
            <a:r>
              <a:rPr lang="en-US" dirty="0" smtClean="0"/>
              <a:t>Littoral </a:t>
            </a:r>
            <a:r>
              <a:rPr lang="en-US" dirty="0"/>
              <a:t>operations, deployable unmanned systems, and a refactored force mix for surface ships pose a growing set of naval challenges and opportunities.  Network-optional warfare (NOW) precepts include </a:t>
            </a:r>
            <a:r>
              <a:rPr lang="en-US" dirty="0">
                <a:hlinkClick r:id="rId3"/>
              </a:rPr>
              <a:t>Efficient Messaging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Optical Signaling</a:t>
            </a:r>
            <a:r>
              <a:rPr lang="en-US" dirty="0"/>
              <a:t>,  </a:t>
            </a:r>
            <a:r>
              <a:rPr lang="en-US" dirty="0">
                <a:hlinkClick r:id="rId5"/>
              </a:rPr>
              <a:t>Semantic Coherence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Ethical Human Supervision of Autonomy</a:t>
            </a:r>
            <a:r>
              <a:rPr lang="en-US" dirty="0"/>
              <a:t> for deliberate, stealthy, minimalist tactical communications.</a:t>
            </a:r>
          </a:p>
          <a:p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wiki.nps.edu/display/NOW/Network+Optional+Warfare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504461" y="677810"/>
            <a:ext cx="108802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Concept</a:t>
            </a:r>
            <a:endParaRPr lang="en-US" dirty="0"/>
          </a:p>
        </p:txBody>
      </p:sp>
      <p:pic>
        <p:nvPicPr>
          <p:cNvPr id="5" name="Content Placeholder 1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742" y="1636826"/>
            <a:ext cx="1677458" cy="100822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52942" y="1546164"/>
            <a:ext cx="92091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Naval forces do not have to be engaged in constant centralized communication. </a:t>
            </a:r>
            <a:r>
              <a:rPr lang="en-US" sz="3200" dirty="0"/>
              <a:t> Deployed Navy vessels have demonstrated independence of action in stealthy coordinated operations for hundreds of years. </a:t>
            </a:r>
          </a:p>
          <a:p>
            <a:endParaRPr lang="en-US" sz="36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43081" cy="1325563"/>
          </a:xfrm>
        </p:spPr>
        <p:txBody>
          <a:bodyPr/>
          <a:lstStyle/>
          <a:p>
            <a:r>
              <a:rPr lang="en-US" dirty="0" smtClean="0"/>
              <a:t>Rich Semantic Track (RST)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181"/>
            <a:ext cx="10728960" cy="2230986"/>
          </a:xfrm>
        </p:spPr>
        <p:txBody>
          <a:bodyPr>
            <a:normAutofit/>
          </a:bodyPr>
          <a:lstStyle/>
          <a:p>
            <a:r>
              <a:rPr lang="en-US" dirty="0"/>
              <a:t>DoD mandates data sharing practices, but practices have been mixed and uneven, resulting in perpetuation of system-centric data practices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Sharing and collective understanding of track data - collections of time-stamped perceptions of the state of objects of interest — are critical to warfighting systems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0" y="658582"/>
            <a:ext cx="91440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628" y="3412375"/>
            <a:ext cx="3668937" cy="197687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3514" y="3729395"/>
            <a:ext cx="7491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Shared understanding requires common semantics.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The Rich Semantic Track (RST) ontology provides a </a:t>
            </a:r>
            <a:r>
              <a:rPr lang="en-US" sz="2600" dirty="0" smtClean="0"/>
              <a:t> </a:t>
            </a:r>
            <a:r>
              <a:rPr lang="en-US" sz="2600" dirty="0"/>
              <a:t>foundation for shared understanding of track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It is time to change the way DoD manages data and engineers systems, starting with adoption of the RST ontology and moving toward the vision of </a:t>
            </a:r>
            <a:r>
              <a:rPr lang="en-US" sz="2600" dirty="0" smtClean="0"/>
              <a:t>a Web </a:t>
            </a:r>
            <a:r>
              <a:rPr lang="en-US" sz="2600" dirty="0"/>
              <a:t>of linked track data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83627" y="5532091"/>
            <a:ext cx="3668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5"/>
              </a:rPr>
              <a:t>Network Optional Warfare (NOW) Semantic Coherence 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>
                <a:hlinkClick r:id="rId6"/>
              </a:rPr>
              <a:t>Rich Semantic Track (RST)</a:t>
            </a:r>
            <a:endParaRPr lang="en-US" b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15601" y="658582"/>
            <a:ext cx="1371600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Curt Blais Dissertation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Current </a:t>
            </a:r>
            <a:r>
              <a:rPr lang="en-US" dirty="0" smtClean="0"/>
              <a:t>Thinking in Ethical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supervision of potentially lethal autonomous systems is a matter of serious global importance.</a:t>
            </a:r>
          </a:p>
          <a:p>
            <a:r>
              <a:rPr lang="en-US" dirty="0" smtClean="0"/>
              <a:t>Wide consensus is emerging on principles, aspects of the problem, elements of solutions, and need to achieve better capabilities.</a:t>
            </a:r>
          </a:p>
          <a:p>
            <a:r>
              <a:rPr lang="en-US" dirty="0" smtClean="0"/>
              <a:t>Much philosophical concern but few concrete activities are evident.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Ethical Control of Unmanned Systems project appears to provide a needed path towards practice, with the historic role of warfighting professionals more central than ever as weapons autonomy grows.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8440"/>
            <a:ext cx="10696575" cy="5161741"/>
          </a:xfrm>
        </p:spPr>
        <p:txBody>
          <a:bodyPr>
            <a:normAutofit/>
          </a:bodyPr>
          <a:lstStyle/>
          <a:p>
            <a:r>
              <a:rPr lang="en-US" dirty="0" smtClean="0"/>
              <a:t>Human supervision is required for any unmanned systems holding potential for lethal force.</a:t>
            </a:r>
          </a:p>
          <a:p>
            <a:pPr lvl="1"/>
            <a:r>
              <a:rPr lang="en-US" dirty="0" smtClean="0"/>
              <a:t>Cannot push “big red shiny AI button” and hope for best – immoral, unlawful.</a:t>
            </a:r>
          </a:p>
          <a:p>
            <a:pPr lvl="1"/>
            <a:r>
              <a:rPr lang="en-US" dirty="0" smtClean="0"/>
              <a:t>Similar imperatives exist for supervising systems holding life-saving potential.</a:t>
            </a:r>
          </a:p>
          <a:p>
            <a:r>
              <a:rPr lang="en-US" dirty="0" smtClean="0"/>
              <a:t>Human control of unmanned systems is possible at </a:t>
            </a:r>
            <a:r>
              <a:rPr lang="en-US" b="1" dirty="0" smtClean="0"/>
              <a:t>long ranges of time-duration and distance</a:t>
            </a:r>
            <a:r>
              <a:rPr lang="en-US" dirty="0" smtClean="0"/>
              <a:t> through well-defined mission orders.</a:t>
            </a:r>
          </a:p>
          <a:p>
            <a:pPr lvl="1"/>
            <a:r>
              <a:rPr lang="en-US" dirty="0" smtClean="0"/>
              <a:t>Readable and sharable by both humans and unmanned systems.</a:t>
            </a:r>
          </a:p>
          <a:p>
            <a:pPr lvl="1"/>
            <a:r>
              <a:rPr lang="en-US" dirty="0" smtClean="0"/>
              <a:t>Validatable syntax and semantics through </a:t>
            </a:r>
            <a:r>
              <a:rPr lang="en-US" dirty="0"/>
              <a:t>understandable logical </a:t>
            </a:r>
            <a:r>
              <a:rPr lang="en-US" dirty="0" smtClean="0"/>
              <a:t>constraints.</a:t>
            </a:r>
          </a:p>
          <a:p>
            <a:pPr lvl="1"/>
            <a:r>
              <a:rPr lang="en-US" dirty="0" smtClean="0"/>
              <a:t>Testable and confirmable using simulation, visualization, perhaps qualification.</a:t>
            </a:r>
          </a:p>
          <a:p>
            <a:r>
              <a:rPr lang="en-US" dirty="0" smtClean="0"/>
              <a:t>Coherent human-system team approach is feasible and repeatable.</a:t>
            </a:r>
          </a:p>
          <a:p>
            <a:pPr lvl="1"/>
            <a:r>
              <a:rPr lang="en-US" dirty="0" smtClean="0"/>
              <a:t>Semantic Web confirmation can ensure orders are comprehensive, consistent.</a:t>
            </a:r>
          </a:p>
          <a:p>
            <a:pPr lvl="1"/>
            <a:r>
              <a:rPr lang="en-US" dirty="0" smtClean="0"/>
              <a:t>Human role remains essential for life-saving and potentially lethal scenarios.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1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Continued development</a:t>
            </a:r>
          </a:p>
          <a:p>
            <a:r>
              <a:rPr lang="en-US" dirty="0" smtClean="0"/>
              <a:t>Diverse mission exemplars</a:t>
            </a:r>
          </a:p>
          <a:p>
            <a:r>
              <a:rPr lang="en-US" dirty="0" smtClean="0"/>
              <a:t>Software implementations</a:t>
            </a:r>
          </a:p>
          <a:p>
            <a:r>
              <a:rPr lang="en-US" dirty="0" smtClean="0"/>
              <a:t>2D, 3D visualization of 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Future capabilities</a:t>
            </a:r>
          </a:p>
          <a:p>
            <a:r>
              <a:rPr lang="en-US" dirty="0"/>
              <a:t>Automatable testing</a:t>
            </a:r>
          </a:p>
          <a:p>
            <a:r>
              <a:rPr lang="en-US" dirty="0" smtClean="0"/>
              <a:t>Field experimentation (FX)</a:t>
            </a:r>
          </a:p>
          <a:p>
            <a:r>
              <a:rPr lang="en-US" dirty="0" smtClean="0"/>
              <a:t>“Qualification” of unmanned systems in virtual environments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15989" cy="4521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Outreach</a:t>
            </a:r>
          </a:p>
          <a:p>
            <a:r>
              <a:rPr lang="en-US" dirty="0" smtClean="0"/>
              <a:t>Presentations, publication review</a:t>
            </a:r>
          </a:p>
          <a:p>
            <a:r>
              <a:rPr lang="en-US" dirty="0" smtClean="0"/>
              <a:t>Engagement in key ethical forums</a:t>
            </a:r>
          </a:p>
          <a:p>
            <a:r>
              <a:rPr lang="en-US" dirty="0" smtClean="0"/>
              <a:t>NPS wargame and course support</a:t>
            </a:r>
          </a:p>
          <a:p>
            <a:r>
              <a:rPr lang="en-US" dirty="0" smtClean="0"/>
              <a:t>NPS thesis and dissertation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Adoption</a:t>
            </a:r>
          </a:p>
          <a:p>
            <a:r>
              <a:rPr lang="en-US" dirty="0" smtClean="0"/>
              <a:t>Support for developmental system</a:t>
            </a:r>
          </a:p>
          <a:p>
            <a:r>
              <a:rPr lang="en-US" dirty="0" smtClean="0"/>
              <a:t>Influence campaign for both C4I and robotics communities of interest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9972" y="110205"/>
            <a:ext cx="9088582" cy="1325563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Analytic questions of interest – to warfighters</a:t>
            </a:r>
            <a:endParaRPr lang="en-US" sz="3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507376"/>
            <a:ext cx="11082251" cy="5350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i="1" dirty="0" smtClean="0"/>
              <a:t>Repeatability</a:t>
            </a:r>
          </a:p>
          <a:p>
            <a:r>
              <a:rPr lang="en-US" sz="3000" dirty="0" smtClean="0"/>
              <a:t>What happened? </a:t>
            </a:r>
            <a:r>
              <a:rPr lang="en-US" sz="3000" dirty="0"/>
              <a:t>W</a:t>
            </a:r>
            <a:r>
              <a:rPr lang="en-US" sz="3000" dirty="0" smtClean="0"/>
              <a:t>hat changed? What’s next? What will happen?</a:t>
            </a:r>
          </a:p>
          <a:p>
            <a:r>
              <a:rPr lang="en-US" sz="3000" dirty="0" smtClean="0"/>
              <a:t>What can we learn from all data + all operations? … Will we prevail?</a:t>
            </a:r>
          </a:p>
          <a:p>
            <a:pPr marL="0" indent="0">
              <a:buNone/>
            </a:pPr>
            <a:r>
              <a:rPr lang="en-US" sz="3000" i="1" dirty="0" smtClean="0"/>
              <a:t>Understandability</a:t>
            </a:r>
          </a:p>
          <a:p>
            <a:r>
              <a:rPr lang="en-US" sz="3000" dirty="0" smtClean="0"/>
              <a:t>Do I entrust this robot with authority for lethal or lifesaving force?</a:t>
            </a:r>
          </a:p>
          <a:p>
            <a:r>
              <a:rPr lang="en-US" sz="3000" dirty="0" smtClean="0"/>
              <a:t>Do these combined human-machine actions make sense to team? </a:t>
            </a:r>
          </a:p>
          <a:p>
            <a:pPr marL="0" indent="0">
              <a:buNone/>
            </a:pPr>
            <a:r>
              <a:rPr lang="en-US" sz="3000" i="1" dirty="0" smtClean="0"/>
              <a:t>Trust and Verification, Validation, Accreditation (V V+A)</a:t>
            </a:r>
          </a:p>
          <a:p>
            <a:r>
              <a:rPr lang="en-US" sz="3000" dirty="0"/>
              <a:t>Is a robot system (hardware, software, sensors) qualified to deploy</a:t>
            </a:r>
            <a:r>
              <a:rPr lang="en-US" sz="3000" dirty="0" smtClean="0"/>
              <a:t>?</a:t>
            </a:r>
          </a:p>
          <a:p>
            <a:r>
              <a:rPr lang="en-US" sz="3000" dirty="0" smtClean="0"/>
              <a:t>What is Modeling + Simulation basis for analysis-development loop?</a:t>
            </a:r>
          </a:p>
          <a:p>
            <a:endParaRPr lang="en-US" sz="3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41" y="379965"/>
            <a:ext cx="2769860" cy="7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7914" y="1729047"/>
            <a:ext cx="7272337" cy="47733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3900" b="1" dirty="0" smtClean="0"/>
              <a:t>Don Brutzman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3600" b="1" dirty="0"/>
          </a:p>
          <a:p>
            <a:pPr marL="0" indent="0" algn="ctr">
              <a:lnSpc>
                <a:spcPct val="10000"/>
              </a:lnSpc>
              <a:buNone/>
            </a:pP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 smtClean="0">
                <a:hlinkClick r:id="rId3"/>
              </a:rPr>
              <a:t>brutzman@nps.edu</a:t>
            </a:r>
            <a:r>
              <a:rPr lang="en-US" sz="2400" i="1" dirty="0" smtClean="0"/>
              <a:t> </a:t>
            </a:r>
            <a:endParaRPr lang="en-US" sz="24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i="1" dirty="0" smtClean="0">
                <a:hlinkClick r:id="rId4"/>
              </a:rPr>
              <a:t>http</a:t>
            </a:r>
            <a:r>
              <a:rPr lang="en-US" sz="2400" i="1" dirty="0">
                <a:hlinkClick r:id="rId4"/>
              </a:rPr>
              <a:t>://faculty.nps.edu/brutzman</a:t>
            </a:r>
            <a:r>
              <a:rPr lang="en-US" sz="2400" i="1" dirty="0"/>
              <a:t> </a:t>
            </a:r>
            <a:endParaRPr lang="en-US" i="1" dirty="0"/>
          </a:p>
          <a:p>
            <a:pPr marL="0" indent="0" algn="ctr">
              <a:lnSpc>
                <a:spcPct val="4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Code USW/Br, Naval Postgraduate School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Monterey California 93943-5000 USA</a:t>
            </a: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1.831.656.2149 work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1.831.402.4809   cell</a:t>
            </a:r>
            <a:r>
              <a:rPr lang="en-US" dirty="0" smtClean="0">
                <a:hlinkClick r:id="" action="ppaction://noaction"/>
              </a:rPr>
              <a:t>    </a:t>
            </a:r>
            <a:endParaRPr lang="en-US" dirty="0">
              <a:hlinkClick r:id="" action="ppaction://noaction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" name="Action Button: End 3">
            <a:hlinkClick r:id="rId5" action="ppaction://hlinksldjump" highlightClick="1"/>
          </p:cNvPr>
          <p:cNvSpPr/>
          <p:nvPr/>
        </p:nvSpPr>
        <p:spPr>
          <a:xfrm rot="16200000">
            <a:off x="11130742" y="403170"/>
            <a:ext cx="569422" cy="627611"/>
          </a:xfrm>
          <a:prstGeom prst="actionButtonE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2652" y="365125"/>
            <a:ext cx="7721083" cy="1325563"/>
          </a:xfrm>
        </p:spPr>
        <p:txBody>
          <a:bodyPr/>
          <a:lstStyle/>
          <a:p>
            <a:r>
              <a:rPr lang="en-US" dirty="0" smtClean="0"/>
              <a:t>Ethical Control flyer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2091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48651" cy="1325563"/>
          </a:xfrm>
        </p:spPr>
        <p:txBody>
          <a:bodyPr>
            <a:normAutofit/>
          </a:bodyPr>
          <a:lstStyle/>
          <a:p>
            <a:r>
              <a:rPr lang="en-US" sz="3800" dirty="0"/>
              <a:t>Key </a:t>
            </a:r>
            <a:r>
              <a:rPr lang="en-US" sz="3800" dirty="0" smtClean="0"/>
              <a:t>Insights regarding Human </a:t>
            </a:r>
            <a:r>
              <a:rPr lang="en-US" sz="3800" dirty="0"/>
              <a:t>E</a:t>
            </a:r>
            <a:r>
              <a:rPr lang="en-US" sz="3800" dirty="0" smtClean="0"/>
              <a:t>thical Control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764"/>
            <a:ext cx="10278687" cy="435133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Humans in military units are able to deal with moral challenges without ethical quandaries,</a:t>
            </a:r>
          </a:p>
          <a:p>
            <a:pPr lvl="1"/>
            <a:r>
              <a:rPr lang="en-US" b="1" dirty="0" smtClean="0"/>
              <a:t>by using formally qualified experience, and by following mission orders that comply with </a:t>
            </a:r>
            <a:r>
              <a:rPr lang="en-US" b="1" dirty="0" smtClean="0">
                <a:hlinkClick r:id="rId3"/>
              </a:rPr>
              <a:t>Rules of Engagement (ROE)</a:t>
            </a:r>
            <a:r>
              <a:rPr lang="en-US" b="1" dirty="0" smtClean="0"/>
              <a:t> and </a:t>
            </a:r>
            <a:r>
              <a:rPr lang="en-US" b="1" dirty="0" smtClean="0">
                <a:hlinkClick r:id="rId4"/>
              </a:rPr>
              <a:t>Laws of Armed Conflict (LOAC)</a:t>
            </a:r>
            <a:r>
              <a:rPr lang="en-US" dirty="0" smtClean="0"/>
              <a:t>.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Ethical behaviors don’t define the mission plan.  Instead, </a:t>
            </a:r>
            <a:r>
              <a:rPr lang="en-US" sz="3000" b="1" dirty="0" smtClean="0"/>
              <a:t>ethical</a:t>
            </a:r>
            <a:r>
              <a:rPr lang="en-US" sz="3000" dirty="0"/>
              <a:t> </a:t>
            </a:r>
            <a:r>
              <a:rPr lang="en-US" sz="3000" b="1" dirty="0" smtClean="0"/>
              <a:t>constraints inform the mission plan</a:t>
            </a:r>
            <a:r>
              <a:rPr lang="en-US" sz="3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Naval </a:t>
            </a:r>
            <a:r>
              <a:rPr lang="en-US" b="1" dirty="0"/>
              <a:t>forces can only command mission orders that </a:t>
            </a:r>
            <a:r>
              <a:rPr lang="en-US" b="1" dirty="0" smtClean="0"/>
              <a:t>are</a:t>
            </a:r>
            <a:endParaRPr lang="en-US" b="1" dirty="0"/>
          </a:p>
          <a:p>
            <a:pPr lvl="1"/>
            <a:r>
              <a:rPr lang="en-US" b="1" dirty="0" smtClean="0"/>
              <a:t>Understandable </a:t>
            </a:r>
            <a:r>
              <a:rPr lang="en-US" b="1" dirty="0"/>
              <a:t>by (legally culpable) </a:t>
            </a:r>
            <a:r>
              <a:rPr lang="en-US" b="1" dirty="0" smtClean="0"/>
              <a:t>humans, then </a:t>
            </a:r>
            <a:endParaRPr lang="en-US" b="1" dirty="0"/>
          </a:p>
          <a:p>
            <a:pPr lvl="1"/>
            <a:r>
              <a:rPr lang="en-US" b="1" dirty="0"/>
              <a:t>Reliably and safely </a:t>
            </a:r>
            <a:r>
              <a:rPr lang="en-US" b="1" dirty="0" smtClean="0"/>
              <a:t>executed </a:t>
            </a:r>
            <a:r>
              <a:rPr lang="en-US" b="1" dirty="0"/>
              <a:t>by </a:t>
            </a:r>
            <a:r>
              <a:rPr lang="en-US" b="1" dirty="0" smtClean="0"/>
              <a:t>robots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4706" y="6060585"/>
            <a:ext cx="9121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Reference: </a:t>
            </a:r>
            <a:r>
              <a:rPr lang="en-US" dirty="0"/>
              <a:t>CRUSER TechCon Overview 2016</a:t>
            </a:r>
            <a:endParaRPr lang="en-US" dirty="0" smtClean="0">
              <a:hlinkClick r:id="rId5"/>
            </a:endParaRPr>
          </a:p>
          <a:p>
            <a:pPr algn="ctr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gitlab.nps.edu/Savage/EthicalControl/tree/master/documents/presentations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699" y="365125"/>
            <a:ext cx="1588616" cy="120515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6993" y="-115687"/>
            <a:ext cx="110725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AVCL mission agenda, as pseudo-code </a:t>
            </a:r>
            <a:r>
              <a:rPr lang="en-US" dirty="0"/>
              <a:t>XML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519" y="1089493"/>
            <a:ext cx="6106594" cy="57161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&lt;?xml version="1.0" encoding="UTF-8"?&gt;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</a:t>
            </a:r>
            <a:r>
              <a:rPr lang="en-US" sz="1500" dirty="0" err="1"/>
              <a:t>UUVMission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&lt;</a:t>
            </a:r>
            <a:r>
              <a:rPr lang="en-US" sz="1500" dirty="0" err="1"/>
              <a:t>GoalSet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area=”A” 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id=”goal1”&gt;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Search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 smtClean="0"/>
              <a:t>nextOnSuccess=”</a:t>
            </a:r>
            <a:r>
              <a:rPr lang="en-US" sz="1500" dirty="0"/>
              <a:t>goal2” </a:t>
            </a:r>
            <a:r>
              <a:rPr lang="en-US" sz="1500" dirty="0" smtClean="0"/>
              <a:t>nextOnFailure=”</a:t>
            </a:r>
            <a:r>
              <a:rPr lang="en-US" sz="1500" dirty="0"/>
              <a:t>goal3”/&gt;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area=”A”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id=”goal2”&gt;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 err="1">
                <a:solidFill>
                  <a:srgbClr val="00CC00"/>
                </a:solidFill>
              </a:rPr>
              <a:t>SampleEnvironment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 smtClean="0"/>
              <a:t>nextOnSuccess=”</a:t>
            </a:r>
            <a:r>
              <a:rPr lang="en-US" sz="1500" dirty="0"/>
              <a:t>goal3” </a:t>
            </a:r>
            <a:endParaRPr lang="en-US" sz="1500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 smtClean="0"/>
              <a:t>	nextOnFailure</a:t>
            </a:r>
            <a:r>
              <a:rPr lang="en-US" sz="1500" dirty="0"/>
              <a:t>=”recover”/&gt;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area=”B”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id=”goal3”&gt;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Search</a:t>
            </a:r>
            <a:r>
              <a:rPr lang="en-US" sz="1500" dirty="0"/>
              <a:t> </a:t>
            </a:r>
            <a:r>
              <a:rPr lang="en-US" sz="1500" dirty="0" smtClean="0"/>
              <a:t>nextOnSuccess=”</a:t>
            </a:r>
            <a:r>
              <a:rPr lang="en-US" sz="1500" dirty="0"/>
              <a:t>goal4” nextOnFailure=”goal4”/&gt;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area=”C”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id=”goal4”&gt;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Rendezvous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 smtClean="0"/>
              <a:t>nextOnSuccess=”</a:t>
            </a:r>
            <a:r>
              <a:rPr lang="en-US" sz="1500" dirty="0"/>
              <a:t>recover” nextOnFailure=”recover”/&gt;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sz="1500" dirty="0"/>
              <a:t> area=”</a:t>
            </a:r>
            <a:r>
              <a:rPr lang="en-US" sz="1500" dirty="0" err="1"/>
              <a:t>recoveryPosition</a:t>
            </a:r>
            <a:r>
              <a:rPr lang="en-US" sz="1500" dirty="0"/>
              <a:t>” 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id=”recover”&gt;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    &lt;</a:t>
            </a:r>
            <a:r>
              <a:rPr lang="en-US" sz="1500" b="1" dirty="0">
                <a:solidFill>
                  <a:srgbClr val="00CC00"/>
                </a:solidFill>
              </a:rPr>
              <a:t>Transit</a:t>
            </a:r>
            <a:r>
              <a:rPr lang="en-US" sz="1500" dirty="0">
                <a:solidFill>
                  <a:srgbClr val="00CC00"/>
                </a:solidFill>
              </a:rPr>
              <a:t> </a:t>
            </a:r>
            <a:r>
              <a:rPr lang="en-US" sz="1500" dirty="0" smtClean="0"/>
              <a:t>nextOnSuccess=”</a:t>
            </a:r>
            <a:r>
              <a:rPr lang="en-US" sz="1500" dirty="0" err="1"/>
              <a:t>missionComplete</a:t>
            </a:r>
            <a:r>
              <a:rPr lang="en-US" sz="1500" dirty="0"/>
              <a:t>” </a:t>
            </a:r>
            <a:r>
              <a:rPr lang="en-US" sz="1500" dirty="0" smtClean="0"/>
              <a:t>	nextOnFailure</a:t>
            </a:r>
            <a:r>
              <a:rPr lang="en-US" sz="1500" dirty="0"/>
              <a:t>=”</a:t>
            </a:r>
            <a:r>
              <a:rPr lang="en-US" sz="1500" dirty="0" err="1"/>
              <a:t>missionAbort</a:t>
            </a:r>
            <a:r>
              <a:rPr lang="en-US" sz="1500" dirty="0"/>
              <a:t>”/&gt;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    &lt;/Goal&gt;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    &lt;/</a:t>
            </a:r>
            <a:r>
              <a:rPr lang="en-US" sz="1500" dirty="0" err="1"/>
              <a:t>GoalSet</a:t>
            </a:r>
            <a:r>
              <a:rPr lang="en-US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500" dirty="0"/>
              <a:t>&lt;/</a:t>
            </a:r>
            <a:r>
              <a:rPr lang="en-US" sz="1500" dirty="0" err="1"/>
              <a:t>UUVMission</a:t>
            </a:r>
            <a:r>
              <a:rPr lang="en-US" sz="1500" dirty="0"/>
              <a:t>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1500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5739937" y="1570411"/>
            <a:ext cx="6209608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AVCL </a:t>
            </a:r>
            <a:r>
              <a:rPr lang="en-US" sz="3200" dirty="0">
                <a:solidFill>
                  <a:schemeClr val="tx2"/>
                </a:solidFill>
              </a:rPr>
              <a:t>is readable by human or robot,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captures logic of </a:t>
            </a:r>
            <a:r>
              <a:rPr lang="en-US" sz="3200" dirty="0" smtClean="0">
                <a:solidFill>
                  <a:schemeClr val="tx2"/>
                </a:solidFill>
              </a:rPr>
              <a:t>mission tasking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 txBox="1">
            <a:spLocks/>
          </p:cNvSpPr>
          <p:nvPr/>
        </p:nvSpPr>
        <p:spPr bwMode="auto">
          <a:xfrm>
            <a:off x="5739937" y="3318855"/>
            <a:ext cx="6217921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marL="0" algn="ctr">
              <a:spcBef>
                <a:spcPts val="0"/>
              </a:spcBef>
            </a:pPr>
            <a:r>
              <a:rPr lang="en-US" sz="3200" dirty="0">
                <a:solidFill>
                  <a:schemeClr val="tx2"/>
                </a:solidFill>
              </a:rPr>
              <a:t>XML </a:t>
            </a:r>
            <a:r>
              <a:rPr lang="en-US" sz="3200" dirty="0" smtClean="0">
                <a:solidFill>
                  <a:schemeClr val="tx2"/>
                </a:solidFill>
              </a:rPr>
              <a:t>ensures syntactically correct, well-defined, numerically valid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Content Placeholder 12"/>
          <p:cNvSpPr txBox="1">
            <a:spLocks/>
          </p:cNvSpPr>
          <p:nvPr/>
        </p:nvSpPr>
        <p:spPr bwMode="auto">
          <a:xfrm>
            <a:off x="5739937" y="5067299"/>
            <a:ext cx="6217921" cy="120534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400">
                <a:solidFill>
                  <a:srgbClr val="CCCC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2000">
                <a:solidFill>
                  <a:srgbClr val="CCCCCC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5A"/>
              </a:buClr>
              <a:buFont typeface="Times"/>
              <a:buChar char="•"/>
              <a:defRPr sz="1800">
                <a:solidFill>
                  <a:srgbClr val="CCCCCC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Needed: semantic representation 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to check ethical, logical consistency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9163" y="0"/>
            <a:ext cx="8569237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AVCL mission goals vocabulary (</a:t>
            </a:r>
            <a:r>
              <a:rPr lang="en-US" sz="4000" dirty="0" smtClean="0">
                <a:hlinkClick r:id="rId3"/>
              </a:rPr>
              <a:t>Davis 2015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76238"/>
              </p:ext>
            </p:extLst>
          </p:nvPr>
        </p:nvGraphicFramePr>
        <p:xfrm>
          <a:off x="1489163" y="795316"/>
          <a:ext cx="9296400" cy="600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AVCL mission goals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Define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Used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Attack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partial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 √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conduct a type of offensive action characterized by employment of firepower and maneuver to close with and destroy an enemy.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Decontaminate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provide purification making an area safe by absorbing, destroying, neutralizing, making harmless, or removing chemical, biological, or nuclear contamination.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Demolish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 destroy structures, facilities, or material by any available means.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IlluminateArea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provide locale lighting by searchlight or pyrotechnics.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Jam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deliberately radiate, re-radiate or reflect electromagnetic energy with the object of impairing the use of electronic devices or systems.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MarkTarget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make visible (by the use of light, infrared, laser, smoke, etc.) of an object in order to allow its identification by another object.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MonitorTransmissions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conduct electronic warfare support operations with a view to searching, locating, recording and analyzing radiated electromagnetic energy.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Patrol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 gather information or carry out a security mission.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Rendezvous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Partial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Achieve a meeting at a specified time and place.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Reposition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To change position from one location to another.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0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SampleEnvironment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Partial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Collect environmental samples for testing for chemical compounds, biological creatures, or nuclear hazards.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 look for lost or unlocated objects or persons.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551" marR="5855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2321" y="5574048"/>
            <a:ext cx="1149329" cy="84235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FCF2A"/>
                </a:solidFill>
                <a:latin typeface="Tahoma" pitchFamily="34" charset="0"/>
                <a:ea typeface="ＭＳ Ｐゴシック" pitchFamily="1" charset="-128"/>
              </a:defRPr>
            </a:lvl9pPr>
          </a:lstStyle>
          <a:p>
            <a:r>
              <a:rPr lang="en-US" sz="1600" b="1" kern="0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More </a:t>
            </a:r>
          </a:p>
          <a:p>
            <a:r>
              <a:rPr lang="en-US" sz="1600" b="1" kern="0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Goal Types Foreseen</a:t>
            </a:r>
            <a:endParaRPr lang="en-US" sz="16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228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Synopsis: Ethical Control of Unmanned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2751" cy="48085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Project Motivation</a:t>
            </a:r>
            <a:r>
              <a:rPr lang="en-US" dirty="0"/>
              <a:t>: ethically constrained control of unmanned systems and robot missions by human supervisors and warfighters. </a:t>
            </a:r>
          </a:p>
          <a:p>
            <a:r>
              <a:rPr lang="en-US" b="1" dirty="0"/>
              <a:t>Precept:</a:t>
            </a:r>
            <a:r>
              <a:rPr lang="en-US" dirty="0"/>
              <a:t> well-structured mission orders can be syntactically and semantically validated to give human commanders confidence that offboard </a:t>
            </a:r>
            <a:r>
              <a:rPr lang="en-US" dirty="0" smtClean="0"/>
              <a:t>systems  </a:t>
            </a:r>
          </a:p>
          <a:p>
            <a:pPr lvl="1"/>
            <a:r>
              <a:rPr lang="en-US" sz="2600" i="1" dirty="0" smtClean="0"/>
              <a:t>will </a:t>
            </a:r>
            <a:r>
              <a:rPr lang="en-US" sz="2600" b="1" i="1" dirty="0"/>
              <a:t>do</a:t>
            </a:r>
            <a:r>
              <a:rPr lang="en-US" sz="2600" i="1" dirty="0"/>
              <a:t> what they are told to </a:t>
            </a:r>
            <a:r>
              <a:rPr lang="en-US" sz="2600" b="1" i="1" dirty="0"/>
              <a:t>do</a:t>
            </a:r>
            <a:r>
              <a:rPr lang="en-US" dirty="0"/>
              <a:t>, and further </a:t>
            </a:r>
            <a:endParaRPr lang="en-US" dirty="0" smtClean="0"/>
          </a:p>
          <a:p>
            <a:pPr lvl="1"/>
            <a:r>
              <a:rPr lang="en-US" sz="2600" i="1" dirty="0" smtClean="0"/>
              <a:t>will </a:t>
            </a:r>
            <a:r>
              <a:rPr lang="en-US" sz="2600" b="1" i="1" dirty="0"/>
              <a:t>not do</a:t>
            </a:r>
            <a:r>
              <a:rPr lang="en-US" sz="2600" i="1" dirty="0"/>
              <a:t> what they are </a:t>
            </a:r>
            <a:r>
              <a:rPr lang="en-US" sz="2600" b="1" i="1" dirty="0" smtClean="0"/>
              <a:t>forbidden to do</a:t>
            </a:r>
            <a:r>
              <a:rPr lang="en-US" dirty="0"/>
              <a:t>. </a:t>
            </a:r>
          </a:p>
          <a:p>
            <a:r>
              <a:rPr lang="en-US" b="1" dirty="0"/>
              <a:t>Project Goal:</a:t>
            </a:r>
            <a:r>
              <a:rPr lang="en-US" dirty="0"/>
              <a:t> apply Semantic Web ontology to scenario goals and constraints for logical validation that human-approved mission orders for robots are semantically coherent, precise, unambiguous, and without internal contradictions. </a:t>
            </a:r>
          </a:p>
          <a:p>
            <a:r>
              <a:rPr lang="en-US" b="1" dirty="0"/>
              <a:t>Long-term Objective:</a:t>
            </a:r>
            <a:r>
              <a:rPr lang="en-US" dirty="0"/>
              <a:t> demonstrate that no technological limitations exist that prevent applying the same kind of ethical constraints on robots and unmanned vehicles that already apply to human beings.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1A39DF-61A9-4ACA-B734-536BAC9BE44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29475" y="3397031"/>
            <a:ext cx="3243263" cy="646331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Paraphrase: can qualified robots correctly follow human orders?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525" y="365125"/>
            <a:ext cx="8712680" cy="1325563"/>
          </a:xfrm>
        </p:spPr>
        <p:txBody>
          <a:bodyPr/>
          <a:lstStyle/>
          <a:p>
            <a:r>
              <a:rPr lang="en-US" dirty="0" smtClean="0"/>
              <a:t>Ontology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BE6-A6EC-44DD-A690-28101BD4548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1" y="1"/>
            <a:ext cx="956336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9434286" y="246744"/>
            <a:ext cx="2757714" cy="150948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Improving Semantic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84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272" y="365125"/>
            <a:ext cx="9100868" cy="1325563"/>
          </a:xfrm>
        </p:spPr>
        <p:txBody>
          <a:bodyPr/>
          <a:lstStyle/>
          <a:p>
            <a:r>
              <a:rPr lang="en-US" dirty="0" smtClean="0"/>
              <a:t>Levels of Conceptual Interoperability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BE6-A6EC-44DD-A690-28101BD4548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87384" y="624083"/>
            <a:ext cx="8830408" cy="6460148"/>
            <a:chOff x="0" y="0"/>
            <a:chExt cx="9144000" cy="6858000"/>
          </a:xfrm>
        </p:grpSpPr>
        <p:pic>
          <p:nvPicPr>
            <p:cNvPr id="6" name="Picture 5" descr="LC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>
            <a:xfrm rot="19580712">
              <a:off x="197442" y="4941501"/>
              <a:ext cx="1925592" cy="461665"/>
              <a:chOff x="-27408" y="4671681"/>
              <a:chExt cx="1925592" cy="4616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-27408" y="4671681"/>
                <a:ext cx="1925592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27408" y="4671681"/>
                <a:ext cx="192559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Integratability</a:t>
                </a:r>
              </a:p>
            </p:txBody>
          </p:sp>
        </p:grpSp>
      </p:grpSp>
      <p:sp>
        <p:nvSpPr>
          <p:cNvPr id="10" name="Title 3"/>
          <p:cNvSpPr txBox="1">
            <a:spLocks/>
          </p:cNvSpPr>
          <p:nvPr/>
        </p:nvSpPr>
        <p:spPr>
          <a:xfrm>
            <a:off x="1474950" y="130002"/>
            <a:ext cx="9255276" cy="72920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Improving Interoperability: Levels of Conceptual Interoperability Model</a:t>
            </a:r>
          </a:p>
        </p:txBody>
      </p:sp>
    </p:spTree>
    <p:extLst>
      <p:ext uri="{BB962C8B-B14F-4D97-AF65-F5344CB8AC3E}">
        <p14:creationId xmlns:p14="http://schemas.microsoft.com/office/powerpoint/2010/main" val="3943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21" y="17813"/>
            <a:ext cx="6816681" cy="6840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0" y="17813"/>
            <a:ext cx="4860241" cy="826366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Semantic Web Stack</a:t>
            </a:r>
            <a:endParaRPr lang="en-US" sz="42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83580" y="936432"/>
            <a:ext cx="4745620" cy="5877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Extends larger Web architecture</a:t>
            </a:r>
          </a:p>
          <a:p>
            <a:r>
              <a:rPr lang="en-US" dirty="0" smtClean="0"/>
              <a:t>All of these data languages are approved W3C standards</a:t>
            </a:r>
          </a:p>
          <a:p>
            <a:r>
              <a:rPr lang="en-US" dirty="0" smtClean="0"/>
              <a:t>Proof and unifying logic are mathematically well defined</a:t>
            </a:r>
          </a:p>
          <a:p>
            <a:pPr marL="0" indent="0">
              <a:buNone/>
            </a:pPr>
            <a:r>
              <a:rPr lang="en-US" dirty="0" smtClean="0"/>
              <a:t>Trusting derived (composed) statements arises from </a:t>
            </a:r>
          </a:p>
          <a:p>
            <a:r>
              <a:rPr lang="en-US" dirty="0" smtClean="0"/>
              <a:t>Encryption + digital signature confirms trusted data sources</a:t>
            </a:r>
          </a:p>
          <a:p>
            <a:r>
              <a:rPr lang="en-US" dirty="0" smtClean="0"/>
              <a:t>Formal </a:t>
            </a:r>
            <a:r>
              <a:rPr lang="en-US" dirty="0"/>
              <a:t>logic </a:t>
            </a:r>
            <a:r>
              <a:rPr lang="en-US" dirty="0" smtClean="0"/>
              <a:t>is basis for </a:t>
            </a:r>
            <a:r>
              <a:rPr lang="en-US" dirty="0"/>
              <a:t>deriving new </a:t>
            </a:r>
            <a:r>
              <a:rPr lang="en-US" dirty="0" smtClean="0"/>
              <a:t>information</a:t>
            </a:r>
          </a:p>
          <a:p>
            <a:r>
              <a:rPr lang="en-US" sz="2700" dirty="0" smtClean="0"/>
              <a:t>Wikipedia: </a:t>
            </a:r>
            <a:r>
              <a:rPr lang="en-US" sz="2700" dirty="0" smtClean="0">
                <a:hlinkClick r:id="rId4"/>
              </a:rPr>
              <a:t>Semantic Web Stack</a:t>
            </a:r>
            <a:r>
              <a:rPr lang="en-US" sz="27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700" dirty="0" smtClean="0"/>
              <a:t>Of note: this project is exercising every layer of Semantic Web stack.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72914" y="6356350"/>
            <a:ext cx="2743200" cy="365125"/>
          </a:xfrm>
        </p:spPr>
        <p:txBody>
          <a:bodyPr/>
          <a:lstStyle/>
          <a:p>
            <a:fld id="{8F304BE6-A6EC-44DD-A690-28101BD45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2572</Words>
  <Application>Microsoft Office PowerPoint</Application>
  <PresentationFormat>Widescreen</PresentationFormat>
  <Paragraphs>363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Ethical Control of Unmanned Systems  Repeatable Mission Logic and Scenario Simulation  will lead to Future Analytic Framework</vt:lpstr>
      <vt:lpstr>Topic Abstract … and analytic underpinnings</vt:lpstr>
      <vt:lpstr>Key Insights regarding Human Ethical Control</vt:lpstr>
      <vt:lpstr>Example AVCL mission agenda, as pseudo-code XML</vt:lpstr>
      <vt:lpstr>AVCL mission goals vocabulary (Davis 2015)</vt:lpstr>
      <vt:lpstr>Synopsis: Ethical Control of Unmanned Systems</vt:lpstr>
      <vt:lpstr>Ontology Spectrum</vt:lpstr>
      <vt:lpstr>Levels of Conceptual Interoperability</vt:lpstr>
      <vt:lpstr>Semantic Web Stack</vt:lpstr>
      <vt:lpstr>Mission Execution Ontology (MEO) for Ethical Control of Unmanned Systems in Surrogate Scenarios</vt:lpstr>
      <vt:lpstr>PowerPoint Presentation</vt:lpstr>
      <vt:lpstr>PowerPoint Presentation</vt:lpstr>
      <vt:lpstr>Ethical Control of Unmanned Systems in a Surrogate Scenario: Sailor Overboard Mission defined using the MEO Ontology</vt:lpstr>
      <vt:lpstr>Core Considerations for Artificial Intelligence (AI)</vt:lpstr>
      <vt:lpstr>Mission clarity for humans – and robots</vt:lpstr>
      <vt:lpstr>Ship response dilemma</vt:lpstr>
      <vt:lpstr>OODA Loops for Ethical Control Canonical Missions</vt:lpstr>
      <vt:lpstr>Sailor overboard simulation AUVW</vt:lpstr>
      <vt:lpstr>Fleet Tactics and Naval Operations</vt:lpstr>
      <vt:lpstr>Network Optional Warfare (NOW)</vt:lpstr>
      <vt:lpstr>Rich Semantic Track (RST)</vt:lpstr>
      <vt:lpstr>Assessment of Current Thinking in Ethical AI</vt:lpstr>
      <vt:lpstr>Conclusions</vt:lpstr>
      <vt:lpstr>Recommendations for Future Work</vt:lpstr>
      <vt:lpstr>Analytic questions of interest – to warfighters</vt:lpstr>
      <vt:lpstr>Contact</vt:lpstr>
      <vt:lpstr>Ethical Control flyer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Control of Unmanned Systems  Exemplar Mission Definitions,</dc:title>
  <dc:creator>brutzman</dc:creator>
  <dc:description>Open-source license https://savage.nps.edu/EthicalControl/license.html</dc:description>
  <cp:lastModifiedBy>brutzman</cp:lastModifiedBy>
  <cp:revision>1565</cp:revision>
  <cp:lastPrinted>2020-01-09T21:36:46Z</cp:lastPrinted>
  <dcterms:created xsi:type="dcterms:W3CDTF">2019-12-08T23:17:12Z</dcterms:created>
  <dcterms:modified xsi:type="dcterms:W3CDTF">2020-06-16T04:42:59Z</dcterms:modified>
</cp:coreProperties>
</file>