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18"/>
  </p:notesMasterIdLst>
  <p:handoutMasterIdLst>
    <p:handoutMasterId r:id="rId19"/>
  </p:handoutMasterIdLst>
  <p:sldIdLst>
    <p:sldId id="367" r:id="rId2"/>
    <p:sldId id="386" r:id="rId3"/>
    <p:sldId id="391" r:id="rId4"/>
    <p:sldId id="395" r:id="rId5"/>
    <p:sldId id="387" r:id="rId6"/>
    <p:sldId id="378" r:id="rId7"/>
    <p:sldId id="389" r:id="rId8"/>
    <p:sldId id="382" r:id="rId9"/>
    <p:sldId id="383" r:id="rId10"/>
    <p:sldId id="388" r:id="rId11"/>
    <p:sldId id="393" r:id="rId12"/>
    <p:sldId id="394" r:id="rId13"/>
    <p:sldId id="384" r:id="rId14"/>
    <p:sldId id="396" r:id="rId15"/>
    <p:sldId id="397" r:id="rId16"/>
    <p:sldId id="369" r:id="rId17"/>
  </p:sldIdLst>
  <p:sldSz cx="9144000" cy="6858000" type="letter"/>
  <p:notesSz cx="7086600" cy="9429750"/>
  <p:defaultTextStyle>
    <a:defPPr>
      <a:defRPr lang="en-US"/>
    </a:defPPr>
    <a:lvl1pPr algn="ctr" rtl="0" fontAlgn="base">
      <a:lnSpc>
        <a:spcPct val="95000"/>
      </a:lnSpc>
      <a:spcBef>
        <a:spcPct val="50000"/>
      </a:spcBef>
      <a:spcAft>
        <a:spcPct val="0"/>
      </a:spcAft>
      <a:buClr>
        <a:schemeClr val="accent2"/>
      </a:buClr>
      <a:defRPr sz="2000" kern="1200">
        <a:solidFill>
          <a:schemeClr val="tx1"/>
        </a:solidFill>
        <a:latin typeface="Arial" charset="0"/>
        <a:ea typeface="+mn-ea"/>
        <a:cs typeface="+mn-cs"/>
      </a:defRPr>
    </a:lvl1pPr>
    <a:lvl2pPr marL="457200" algn="ctr" rtl="0" fontAlgn="base">
      <a:lnSpc>
        <a:spcPct val="95000"/>
      </a:lnSpc>
      <a:spcBef>
        <a:spcPct val="50000"/>
      </a:spcBef>
      <a:spcAft>
        <a:spcPct val="0"/>
      </a:spcAft>
      <a:buClr>
        <a:schemeClr val="accent2"/>
      </a:buClr>
      <a:defRPr sz="2000" kern="1200">
        <a:solidFill>
          <a:schemeClr val="tx1"/>
        </a:solidFill>
        <a:latin typeface="Arial" charset="0"/>
        <a:ea typeface="+mn-ea"/>
        <a:cs typeface="+mn-cs"/>
      </a:defRPr>
    </a:lvl2pPr>
    <a:lvl3pPr marL="914400" algn="ctr" rtl="0" fontAlgn="base">
      <a:lnSpc>
        <a:spcPct val="95000"/>
      </a:lnSpc>
      <a:spcBef>
        <a:spcPct val="50000"/>
      </a:spcBef>
      <a:spcAft>
        <a:spcPct val="0"/>
      </a:spcAft>
      <a:buClr>
        <a:schemeClr val="accent2"/>
      </a:buClr>
      <a:defRPr sz="2000" kern="1200">
        <a:solidFill>
          <a:schemeClr val="tx1"/>
        </a:solidFill>
        <a:latin typeface="Arial" charset="0"/>
        <a:ea typeface="+mn-ea"/>
        <a:cs typeface="+mn-cs"/>
      </a:defRPr>
    </a:lvl3pPr>
    <a:lvl4pPr marL="1371600" algn="ctr" rtl="0" fontAlgn="base">
      <a:lnSpc>
        <a:spcPct val="95000"/>
      </a:lnSpc>
      <a:spcBef>
        <a:spcPct val="50000"/>
      </a:spcBef>
      <a:spcAft>
        <a:spcPct val="0"/>
      </a:spcAft>
      <a:buClr>
        <a:schemeClr val="accent2"/>
      </a:buClr>
      <a:defRPr sz="2000" kern="1200">
        <a:solidFill>
          <a:schemeClr val="tx1"/>
        </a:solidFill>
        <a:latin typeface="Arial" charset="0"/>
        <a:ea typeface="+mn-ea"/>
        <a:cs typeface="+mn-cs"/>
      </a:defRPr>
    </a:lvl4pPr>
    <a:lvl5pPr marL="1828800" algn="ctr" rtl="0" fontAlgn="base">
      <a:lnSpc>
        <a:spcPct val="95000"/>
      </a:lnSpc>
      <a:spcBef>
        <a:spcPct val="50000"/>
      </a:spcBef>
      <a:spcAft>
        <a:spcPct val="0"/>
      </a:spcAft>
      <a:buClr>
        <a:schemeClr val="accent2"/>
      </a:buCl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a:srgbClr val="CCE37F"/>
    <a:srgbClr val="127BC0"/>
    <a:srgbClr val="FFFFFF"/>
    <a:srgbClr val="D7D7D7"/>
    <a:srgbClr val="CE92F6"/>
    <a:srgbClr val="FBD09F"/>
    <a:srgbClr val="525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3510" autoAdjust="0"/>
  </p:normalViewPr>
  <p:slideViewPr>
    <p:cSldViewPr snapToGrid="0">
      <p:cViewPr varScale="1">
        <p:scale>
          <a:sx n="48" d="100"/>
          <a:sy n="48" d="100"/>
        </p:scale>
        <p:origin x="156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262" y="114"/>
      </p:cViewPr>
      <p:guideLst>
        <p:guide orient="horz" pos="2970"/>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bwMode="auto">
          <a:xfrm>
            <a:off x="0" y="0"/>
            <a:ext cx="3070646"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endParaRPr lang="en-US"/>
          </a:p>
        </p:txBody>
      </p:sp>
      <p:sp>
        <p:nvSpPr>
          <p:cNvPr id="274435" name="Rectangle 3"/>
          <p:cNvSpPr>
            <a:spLocks noGrp="1" noChangeArrowheads="1"/>
          </p:cNvSpPr>
          <p:nvPr>
            <p:ph type="dt" sz="quarter" idx="1"/>
          </p:nvPr>
        </p:nvSpPr>
        <p:spPr bwMode="auto">
          <a:xfrm>
            <a:off x="4014348" y="0"/>
            <a:ext cx="3070646"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endParaRPr lang="en-US"/>
          </a:p>
        </p:txBody>
      </p:sp>
      <p:sp>
        <p:nvSpPr>
          <p:cNvPr id="274436" name="Rectangle 4"/>
          <p:cNvSpPr>
            <a:spLocks noGrp="1" noChangeArrowheads="1"/>
          </p:cNvSpPr>
          <p:nvPr>
            <p:ph type="ftr" sz="quarter" idx="2"/>
          </p:nvPr>
        </p:nvSpPr>
        <p:spPr bwMode="auto">
          <a:xfrm>
            <a:off x="0" y="8956648"/>
            <a:ext cx="3070646"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endParaRPr lang="en-US"/>
          </a:p>
        </p:txBody>
      </p:sp>
      <p:sp>
        <p:nvSpPr>
          <p:cNvPr id="274437" name="Rectangle 5"/>
          <p:cNvSpPr>
            <a:spLocks noGrp="1" noChangeArrowheads="1"/>
          </p:cNvSpPr>
          <p:nvPr>
            <p:ph type="sldNum" sz="quarter" idx="3"/>
          </p:nvPr>
        </p:nvSpPr>
        <p:spPr bwMode="auto">
          <a:xfrm>
            <a:off x="4014348" y="8956648"/>
            <a:ext cx="3070646"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fld id="{97FB09CE-1E2C-427B-AD30-0A89FBCF8AA9}" type="slidenum">
              <a:rPr lang="en-US"/>
              <a:pPr/>
              <a:t>‹#›</a:t>
            </a:fld>
            <a:endParaRPr lang="en-US"/>
          </a:p>
        </p:txBody>
      </p:sp>
    </p:spTree>
    <p:extLst>
      <p:ext uri="{BB962C8B-B14F-4D97-AF65-F5344CB8AC3E}">
        <p14:creationId xmlns:p14="http://schemas.microsoft.com/office/powerpoint/2010/main" val="94968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Rot="1" noChangeAspect="1" noChangeArrowheads="1" noTextEdit="1"/>
          </p:cNvSpPr>
          <p:nvPr>
            <p:ph type="sldImg" idx="2"/>
          </p:nvPr>
        </p:nvSpPr>
        <p:spPr bwMode="auto">
          <a:xfrm>
            <a:off x="1186656" y="705644"/>
            <a:ext cx="4711700" cy="35353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512064" y="4479131"/>
            <a:ext cx="6089904" cy="4243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71" tIns="47185" rIns="94371" bIns="4718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5"/>
          </p:nvPr>
        </p:nvSpPr>
        <p:spPr>
          <a:xfrm>
            <a:off x="0" y="8956675"/>
            <a:ext cx="7085013" cy="471488"/>
          </a:xfrm>
          <a:prstGeom prst="rect">
            <a:avLst/>
          </a:prstGeom>
        </p:spPr>
        <p:txBody>
          <a:bodyPr vert="horz" lIns="91440" tIns="45720" rIns="91440" bIns="45720" rtlCol="0" anchor="ctr"/>
          <a:lstStyle>
            <a:lvl1pPr algn="ctr">
              <a:lnSpc>
                <a:spcPct val="100000"/>
              </a:lnSpc>
              <a:defRPr sz="1100">
                <a:latin typeface="Times New Roman" pitchFamily="18" charset="0"/>
                <a:cs typeface="Times New Roman" pitchFamily="18" charset="0"/>
              </a:defRPr>
            </a:lvl1pPr>
          </a:lstStyle>
          <a:p>
            <a:pPr>
              <a:spcBef>
                <a:spcPts val="0"/>
              </a:spcBef>
            </a:pPr>
            <a:fld id="{E7D4CAD5-9246-4B65-918C-613455E9F5C6}" type="slidenum">
              <a:rPr lang="en-US" smtClean="0"/>
              <a:pPr>
                <a:spcBef>
                  <a:spcPts val="0"/>
                </a:spcBef>
              </a:pPr>
              <a:t>‹#›</a:t>
            </a:fld>
            <a:endParaRPr lang="en-US" dirty="0"/>
          </a:p>
        </p:txBody>
      </p:sp>
      <p:sp>
        <p:nvSpPr>
          <p:cNvPr id="2" name="Header Placeholder 1"/>
          <p:cNvSpPr>
            <a:spLocks noGrp="1"/>
          </p:cNvSpPr>
          <p:nvPr>
            <p:ph type="hdr" sz="quarter"/>
          </p:nvPr>
        </p:nvSpPr>
        <p:spPr>
          <a:xfrm>
            <a:off x="472281" y="230982"/>
            <a:ext cx="3070225" cy="473075"/>
          </a:xfrm>
          <a:prstGeom prst="rect">
            <a:avLst/>
          </a:prstGeom>
        </p:spPr>
        <p:txBody>
          <a:bodyPr vert="horz" lIns="91440" tIns="45720" rIns="91440" bIns="45720" rtlCol="0"/>
          <a:lstStyle>
            <a:lvl1pPr algn="l">
              <a:defRPr sz="1800">
                <a:latin typeface="+mj-lt"/>
              </a:defRPr>
            </a:lvl1pPr>
          </a:lstStyle>
          <a:p>
            <a:endParaRPr lang="en-US" dirty="0"/>
          </a:p>
        </p:txBody>
      </p:sp>
      <p:sp>
        <p:nvSpPr>
          <p:cNvPr id="4" name="Footer Placeholder 3"/>
          <p:cNvSpPr>
            <a:spLocks noGrp="1"/>
          </p:cNvSpPr>
          <p:nvPr>
            <p:ph type="ftr" sz="quarter" idx="4"/>
          </p:nvPr>
        </p:nvSpPr>
        <p:spPr>
          <a:xfrm>
            <a:off x="4014789" y="8853490"/>
            <a:ext cx="2587180" cy="473075"/>
          </a:xfrm>
          <a:prstGeom prst="rect">
            <a:avLst/>
          </a:prstGeom>
        </p:spPr>
        <p:txBody>
          <a:bodyPr vert="horz" lIns="91440" tIns="45720" rIns="91440" bIns="45720" rtlCol="0" anchor="b"/>
          <a:lstStyle>
            <a:lvl1pPr algn="r">
              <a:defRPr sz="1800">
                <a:latin typeface="+mj-lt"/>
              </a:defRPr>
            </a:lvl1pPr>
          </a:lstStyle>
          <a:p>
            <a:endParaRPr lang="en-US" dirty="0"/>
          </a:p>
        </p:txBody>
      </p:sp>
    </p:spTree>
    <p:extLst>
      <p:ext uri="{BB962C8B-B14F-4D97-AF65-F5344CB8AC3E}">
        <p14:creationId xmlns:p14="http://schemas.microsoft.com/office/powerpoint/2010/main" val="7832462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Segoe UI" panose="020B0502040204020203" pitchFamily="34" charset="0"/>
        <a:ea typeface="+mn-ea"/>
        <a:cs typeface="Segoe UI" panose="020B0502040204020203" pitchFamily="34" charset="0"/>
      </a:defRPr>
    </a:lvl1pPr>
    <a:lvl2pPr marL="457200" algn="l" rtl="0" fontAlgn="base">
      <a:spcBef>
        <a:spcPct val="30000"/>
      </a:spcBef>
      <a:spcAft>
        <a:spcPct val="0"/>
      </a:spcAft>
      <a:defRPr sz="1100" kern="1200">
        <a:solidFill>
          <a:schemeClr val="tx1"/>
        </a:solidFill>
        <a:latin typeface="Segoe UI" panose="020B0502040204020203" pitchFamily="34" charset="0"/>
        <a:ea typeface="+mn-ea"/>
        <a:cs typeface="Segoe UI" panose="020B0502040204020203" pitchFamily="34" charset="0"/>
      </a:defRPr>
    </a:lvl2pPr>
    <a:lvl3pPr marL="914400" algn="l" rtl="0" fontAlgn="base">
      <a:spcBef>
        <a:spcPct val="30000"/>
      </a:spcBef>
      <a:spcAft>
        <a:spcPct val="0"/>
      </a:spcAft>
      <a:defRPr sz="1100" kern="1200">
        <a:solidFill>
          <a:schemeClr val="tx1"/>
        </a:solidFill>
        <a:latin typeface="Segoe UI" panose="020B0502040204020203" pitchFamily="34" charset="0"/>
        <a:ea typeface="+mn-ea"/>
        <a:cs typeface="Segoe UI" panose="020B0502040204020203" pitchFamily="34" charset="0"/>
      </a:defRPr>
    </a:lvl3pPr>
    <a:lvl4pPr marL="1371600" algn="l" rtl="0" fontAlgn="base">
      <a:spcBef>
        <a:spcPct val="30000"/>
      </a:spcBef>
      <a:spcAft>
        <a:spcPct val="0"/>
      </a:spcAft>
      <a:defRPr sz="1100" kern="1200">
        <a:solidFill>
          <a:schemeClr val="tx1"/>
        </a:solidFill>
        <a:latin typeface="Segoe UI" panose="020B0502040204020203" pitchFamily="34" charset="0"/>
        <a:ea typeface="+mn-ea"/>
        <a:cs typeface="Segoe UI" panose="020B0502040204020203" pitchFamily="34" charset="0"/>
      </a:defRPr>
    </a:lvl4pPr>
    <a:lvl5pPr marL="1828800" algn="l" rtl="0" fontAlgn="base">
      <a:spcBef>
        <a:spcPct val="30000"/>
      </a:spcBef>
      <a:spcAft>
        <a:spcPct val="0"/>
      </a:spcAft>
      <a:defRPr sz="110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2</a:t>
            </a:fld>
            <a:endParaRPr lang="en-US" dirty="0"/>
          </a:p>
        </p:txBody>
      </p:sp>
    </p:spTree>
    <p:extLst>
      <p:ext uri="{BB962C8B-B14F-4D97-AF65-F5344CB8AC3E}">
        <p14:creationId xmlns:p14="http://schemas.microsoft.com/office/powerpoint/2010/main" val="16061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11</a:t>
            </a:fld>
            <a:endParaRPr lang="en-US" dirty="0"/>
          </a:p>
        </p:txBody>
      </p:sp>
    </p:spTree>
    <p:extLst>
      <p:ext uri="{BB962C8B-B14F-4D97-AF65-F5344CB8AC3E}">
        <p14:creationId xmlns:p14="http://schemas.microsoft.com/office/powerpoint/2010/main" val="4009698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16</a:t>
            </a:fld>
            <a:endParaRPr lang="en-US" dirty="0"/>
          </a:p>
        </p:txBody>
      </p:sp>
    </p:spTree>
    <p:extLst>
      <p:ext uri="{BB962C8B-B14F-4D97-AF65-F5344CB8AC3E}">
        <p14:creationId xmlns:p14="http://schemas.microsoft.com/office/powerpoint/2010/main" val="398547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3</a:t>
            </a:fld>
            <a:endParaRPr lang="en-US" dirty="0"/>
          </a:p>
        </p:txBody>
      </p:sp>
    </p:spTree>
    <p:extLst>
      <p:ext uri="{BB962C8B-B14F-4D97-AF65-F5344CB8AC3E}">
        <p14:creationId xmlns:p14="http://schemas.microsoft.com/office/powerpoint/2010/main" val="15671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4</a:t>
            </a:fld>
            <a:endParaRPr lang="en-US" dirty="0"/>
          </a:p>
        </p:txBody>
      </p:sp>
    </p:spTree>
    <p:extLst>
      <p:ext uri="{BB962C8B-B14F-4D97-AF65-F5344CB8AC3E}">
        <p14:creationId xmlns:p14="http://schemas.microsoft.com/office/powerpoint/2010/main" val="384106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5</a:t>
            </a:fld>
            <a:endParaRPr lang="en-US" dirty="0"/>
          </a:p>
        </p:txBody>
      </p:sp>
    </p:spTree>
    <p:extLst>
      <p:ext uri="{BB962C8B-B14F-4D97-AF65-F5344CB8AC3E}">
        <p14:creationId xmlns:p14="http://schemas.microsoft.com/office/powerpoint/2010/main" val="75665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6</a:t>
            </a:fld>
            <a:endParaRPr lang="en-US" dirty="0"/>
          </a:p>
        </p:txBody>
      </p:sp>
    </p:spTree>
    <p:extLst>
      <p:ext uri="{BB962C8B-B14F-4D97-AF65-F5344CB8AC3E}">
        <p14:creationId xmlns:p14="http://schemas.microsoft.com/office/powerpoint/2010/main" val="135584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7</a:t>
            </a:fld>
            <a:endParaRPr lang="en-US" dirty="0"/>
          </a:p>
        </p:txBody>
      </p:sp>
    </p:spTree>
    <p:extLst>
      <p:ext uri="{BB962C8B-B14F-4D97-AF65-F5344CB8AC3E}">
        <p14:creationId xmlns:p14="http://schemas.microsoft.com/office/powerpoint/2010/main" val="98915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8</a:t>
            </a:fld>
            <a:endParaRPr lang="en-US" dirty="0"/>
          </a:p>
        </p:txBody>
      </p:sp>
    </p:spTree>
    <p:extLst>
      <p:ext uri="{BB962C8B-B14F-4D97-AF65-F5344CB8AC3E}">
        <p14:creationId xmlns:p14="http://schemas.microsoft.com/office/powerpoint/2010/main" val="80601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9</a:t>
            </a:fld>
            <a:endParaRPr lang="en-US" dirty="0"/>
          </a:p>
        </p:txBody>
      </p:sp>
    </p:spTree>
    <p:extLst>
      <p:ext uri="{BB962C8B-B14F-4D97-AF65-F5344CB8AC3E}">
        <p14:creationId xmlns:p14="http://schemas.microsoft.com/office/powerpoint/2010/main" val="68157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706438"/>
            <a:ext cx="4711700" cy="3535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spcBef>
                <a:spcPts val="0"/>
              </a:spcBef>
            </a:pPr>
            <a:fld id="{E7D4CAD5-9246-4B65-918C-613455E9F5C6}" type="slidenum">
              <a:rPr lang="en-US" smtClean="0"/>
              <a:pPr>
                <a:spcBef>
                  <a:spcPts val="0"/>
                </a:spcBef>
              </a:pPr>
              <a:t>10</a:t>
            </a:fld>
            <a:endParaRPr lang="en-US" dirty="0"/>
          </a:p>
        </p:txBody>
      </p:sp>
    </p:spTree>
    <p:extLst>
      <p:ext uri="{BB962C8B-B14F-4D97-AF65-F5344CB8AC3E}">
        <p14:creationId xmlns:p14="http://schemas.microsoft.com/office/powerpoint/2010/main" val="2409248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914400" y="2667000"/>
            <a:ext cx="7772400" cy="609600"/>
          </a:xfrm>
        </p:spPr>
        <p:txBody>
          <a:bodyPr/>
          <a:lstStyle>
            <a:lvl1pPr algn="r">
              <a:defRPr b="1">
                <a:solidFill>
                  <a:srgbClr val="010101"/>
                </a:solidFill>
                <a:latin typeface="Segoe UI" panose="020B0502040204020203" pitchFamily="34" charset="0"/>
                <a:cs typeface="Segoe UI" panose="020B0502040204020203" pitchFamily="34" charset="0"/>
              </a:defRPr>
            </a:lvl1pPr>
          </a:lstStyle>
          <a:p>
            <a:pPr lvl="0"/>
            <a:r>
              <a:rPr lang="en-US" noProof="0"/>
              <a:t>Click to edit Master title style</a:t>
            </a:r>
            <a:endParaRPr lang="en-US" noProof="0" dirty="0"/>
          </a:p>
        </p:txBody>
      </p:sp>
      <p:sp>
        <p:nvSpPr>
          <p:cNvPr id="228355" name="Rectangle 3"/>
          <p:cNvSpPr>
            <a:spLocks noGrp="1" noChangeArrowheads="1"/>
          </p:cNvSpPr>
          <p:nvPr>
            <p:ph type="subTitle" idx="1" hasCustomPrompt="1"/>
          </p:nvPr>
        </p:nvSpPr>
        <p:spPr>
          <a:xfrm>
            <a:off x="2286000" y="3684224"/>
            <a:ext cx="6400800" cy="414051"/>
          </a:xfrm>
          <a:extLst>
            <a:ext uri="{909E8E84-426E-40DD-AFC4-6F175D3DCCD1}">
              <a14:hiddenFill xmlns:a14="http://schemas.microsoft.com/office/drawing/2010/main">
                <a:solidFill>
                  <a:srgbClr val="525759"/>
                </a:solidFill>
              </a14:hiddenFill>
            </a:ext>
          </a:extLst>
        </p:spPr>
        <p:txBody>
          <a:bodyPr/>
          <a:lstStyle>
            <a:lvl1pPr marL="0" indent="0" algn="r">
              <a:buFontTx/>
              <a:buNone/>
              <a:defRPr sz="1800">
                <a:solidFill>
                  <a:srgbClr val="010101"/>
                </a:solidFill>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noProof="0" dirty="0"/>
              <a:t>Click to edit Authors</a:t>
            </a:r>
          </a:p>
        </p:txBody>
      </p:sp>
      <p:pic>
        <p:nvPicPr>
          <p:cNvPr id="228365" name="Picture 13" descr="cna_color1"/>
          <p:cNvPicPr>
            <a:picLocks noChangeAspect="1" noChangeArrowheads="1"/>
          </p:cNvPicPr>
          <p:nvPr/>
        </p:nvPicPr>
        <p:blipFill rotWithShape="1">
          <a:blip r:embed="rId2">
            <a:extLst>
              <a:ext uri="{28A0092B-C50C-407E-A947-70E740481C1C}">
                <a14:useLocalDpi xmlns:a14="http://schemas.microsoft.com/office/drawing/2010/main" val="0"/>
              </a:ext>
            </a:extLst>
          </a:blip>
          <a:srcRect b="21664"/>
          <a:stretch/>
        </p:blipFill>
        <p:spPr bwMode="auto">
          <a:xfrm>
            <a:off x="365760" y="5548686"/>
            <a:ext cx="1313536" cy="4884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p:nvPr userDrawn="1"/>
        </p:nvSpPr>
        <p:spPr>
          <a:xfrm>
            <a:off x="0" y="0"/>
            <a:ext cx="2505270" cy="219813"/>
          </a:xfrm>
          <a:custGeom>
            <a:avLst/>
            <a:gdLst>
              <a:gd name="connsiteX0" fmla="*/ 0 w 3881535"/>
              <a:gd name="connsiteY0" fmla="*/ 0 h 734008"/>
              <a:gd name="connsiteX1" fmla="*/ 3881535 w 3881535"/>
              <a:gd name="connsiteY1" fmla="*/ 0 h 734008"/>
              <a:gd name="connsiteX2" fmla="*/ 3881535 w 3881535"/>
              <a:gd name="connsiteY2" fmla="*/ 734008 h 734008"/>
              <a:gd name="connsiteX3" fmla="*/ 0 w 3881535"/>
              <a:gd name="connsiteY3" fmla="*/ 734008 h 734008"/>
              <a:gd name="connsiteX4" fmla="*/ 0 w 3881535"/>
              <a:gd name="connsiteY4" fmla="*/ 0 h 734008"/>
              <a:gd name="connsiteX0" fmla="*/ 0 w 3881535"/>
              <a:gd name="connsiteY0" fmla="*/ 0 h 734008"/>
              <a:gd name="connsiteX1" fmla="*/ 2774302 w 3881535"/>
              <a:gd name="connsiteY1" fmla="*/ 0 h 734008"/>
              <a:gd name="connsiteX2" fmla="*/ 3881535 w 3881535"/>
              <a:gd name="connsiteY2" fmla="*/ 734008 h 734008"/>
              <a:gd name="connsiteX3" fmla="*/ 0 w 3881535"/>
              <a:gd name="connsiteY3" fmla="*/ 734008 h 734008"/>
              <a:gd name="connsiteX4" fmla="*/ 0 w 3881535"/>
              <a:gd name="connsiteY4" fmla="*/ 0 h 734008"/>
              <a:gd name="connsiteX0" fmla="*/ 0 w 3340360"/>
              <a:gd name="connsiteY0" fmla="*/ 0 h 734008"/>
              <a:gd name="connsiteX1" fmla="*/ 2774302 w 3340360"/>
              <a:gd name="connsiteY1" fmla="*/ 0 h 734008"/>
              <a:gd name="connsiteX2" fmla="*/ 3340360 w 3340360"/>
              <a:gd name="connsiteY2" fmla="*/ 734008 h 734008"/>
              <a:gd name="connsiteX3" fmla="*/ 0 w 3340360"/>
              <a:gd name="connsiteY3" fmla="*/ 734008 h 734008"/>
              <a:gd name="connsiteX4" fmla="*/ 0 w 3340360"/>
              <a:gd name="connsiteY4" fmla="*/ 0 h 73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360" h="734008">
                <a:moveTo>
                  <a:pt x="0" y="0"/>
                </a:moveTo>
                <a:lnTo>
                  <a:pt x="2774302" y="0"/>
                </a:lnTo>
                <a:lnTo>
                  <a:pt x="3340360" y="734008"/>
                </a:lnTo>
                <a:lnTo>
                  <a:pt x="0" y="734008"/>
                </a:lnTo>
                <a:lnTo>
                  <a:pt x="0" y="0"/>
                </a:lnTo>
                <a:close/>
              </a:path>
            </a:pathLst>
          </a:custGeom>
          <a:solidFill>
            <a:srgbClr val="80C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7"/>
          <p:cNvSpPr/>
          <p:nvPr userDrawn="1"/>
        </p:nvSpPr>
        <p:spPr>
          <a:xfrm>
            <a:off x="2183364" y="0"/>
            <a:ext cx="6960637" cy="219813"/>
          </a:xfrm>
          <a:custGeom>
            <a:avLst/>
            <a:gdLst>
              <a:gd name="connsiteX0" fmla="*/ 0 w 8758335"/>
              <a:gd name="connsiteY0" fmla="*/ 0 h 734008"/>
              <a:gd name="connsiteX1" fmla="*/ 8758335 w 8758335"/>
              <a:gd name="connsiteY1" fmla="*/ 0 h 734008"/>
              <a:gd name="connsiteX2" fmla="*/ 8758335 w 8758335"/>
              <a:gd name="connsiteY2" fmla="*/ 734008 h 734008"/>
              <a:gd name="connsiteX3" fmla="*/ 0 w 8758335"/>
              <a:gd name="connsiteY3" fmla="*/ 734008 h 734008"/>
              <a:gd name="connsiteX4" fmla="*/ 0 w 8758335"/>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22514 w 9280849"/>
              <a:gd name="connsiteY3" fmla="*/ 734008 h 734008"/>
              <a:gd name="connsiteX4" fmla="*/ 0 w 9280849"/>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78497 w 9280849"/>
              <a:gd name="connsiteY3" fmla="*/ 734008 h 734008"/>
              <a:gd name="connsiteX4" fmla="*/ 0 w 9280849"/>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65971 w 9280849"/>
              <a:gd name="connsiteY3" fmla="*/ 734008 h 734008"/>
              <a:gd name="connsiteX4" fmla="*/ 0 w 9280849"/>
              <a:gd name="connsiteY4" fmla="*/ 0 h 73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0849" h="734008">
                <a:moveTo>
                  <a:pt x="0" y="0"/>
                </a:moveTo>
                <a:lnTo>
                  <a:pt x="9280849" y="0"/>
                </a:lnTo>
                <a:lnTo>
                  <a:pt x="9280849" y="734008"/>
                </a:lnTo>
                <a:lnTo>
                  <a:pt x="565971" y="734008"/>
                </a:lnTo>
                <a:lnTo>
                  <a:pt x="0" y="0"/>
                </a:lnTo>
                <a:close/>
              </a:path>
            </a:pathLst>
          </a:custGeom>
          <a:solidFill>
            <a:srgbClr val="095A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6"/>
          <p:cNvSpPr/>
          <p:nvPr userDrawn="1"/>
        </p:nvSpPr>
        <p:spPr>
          <a:xfrm flipH="1">
            <a:off x="6638730" y="6327852"/>
            <a:ext cx="2505270" cy="530150"/>
          </a:xfrm>
          <a:custGeom>
            <a:avLst/>
            <a:gdLst>
              <a:gd name="connsiteX0" fmla="*/ 0 w 3881535"/>
              <a:gd name="connsiteY0" fmla="*/ 0 h 734008"/>
              <a:gd name="connsiteX1" fmla="*/ 3881535 w 3881535"/>
              <a:gd name="connsiteY1" fmla="*/ 0 h 734008"/>
              <a:gd name="connsiteX2" fmla="*/ 3881535 w 3881535"/>
              <a:gd name="connsiteY2" fmla="*/ 734008 h 734008"/>
              <a:gd name="connsiteX3" fmla="*/ 0 w 3881535"/>
              <a:gd name="connsiteY3" fmla="*/ 734008 h 734008"/>
              <a:gd name="connsiteX4" fmla="*/ 0 w 3881535"/>
              <a:gd name="connsiteY4" fmla="*/ 0 h 734008"/>
              <a:gd name="connsiteX0" fmla="*/ 0 w 3881535"/>
              <a:gd name="connsiteY0" fmla="*/ 0 h 734008"/>
              <a:gd name="connsiteX1" fmla="*/ 2774302 w 3881535"/>
              <a:gd name="connsiteY1" fmla="*/ 0 h 734008"/>
              <a:gd name="connsiteX2" fmla="*/ 3881535 w 3881535"/>
              <a:gd name="connsiteY2" fmla="*/ 734008 h 734008"/>
              <a:gd name="connsiteX3" fmla="*/ 0 w 3881535"/>
              <a:gd name="connsiteY3" fmla="*/ 734008 h 734008"/>
              <a:gd name="connsiteX4" fmla="*/ 0 w 3881535"/>
              <a:gd name="connsiteY4" fmla="*/ 0 h 734008"/>
              <a:gd name="connsiteX0" fmla="*/ 0 w 3340360"/>
              <a:gd name="connsiteY0" fmla="*/ 0 h 734008"/>
              <a:gd name="connsiteX1" fmla="*/ 2774302 w 3340360"/>
              <a:gd name="connsiteY1" fmla="*/ 0 h 734008"/>
              <a:gd name="connsiteX2" fmla="*/ 3340360 w 3340360"/>
              <a:gd name="connsiteY2" fmla="*/ 734008 h 734008"/>
              <a:gd name="connsiteX3" fmla="*/ 0 w 3340360"/>
              <a:gd name="connsiteY3" fmla="*/ 734008 h 734008"/>
              <a:gd name="connsiteX4" fmla="*/ 0 w 3340360"/>
              <a:gd name="connsiteY4" fmla="*/ 0 h 73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360" h="734008">
                <a:moveTo>
                  <a:pt x="0" y="0"/>
                </a:moveTo>
                <a:lnTo>
                  <a:pt x="2774302" y="0"/>
                </a:lnTo>
                <a:lnTo>
                  <a:pt x="3340360" y="734008"/>
                </a:lnTo>
                <a:lnTo>
                  <a:pt x="0" y="734008"/>
                </a:lnTo>
                <a:lnTo>
                  <a:pt x="0" y="0"/>
                </a:lnTo>
                <a:close/>
              </a:path>
            </a:pathLst>
          </a:custGeom>
          <a:solidFill>
            <a:srgbClr val="80C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7"/>
          <p:cNvSpPr/>
          <p:nvPr userDrawn="1"/>
        </p:nvSpPr>
        <p:spPr>
          <a:xfrm flipH="1">
            <a:off x="-2" y="6327851"/>
            <a:ext cx="6960637" cy="532028"/>
          </a:xfrm>
          <a:custGeom>
            <a:avLst/>
            <a:gdLst>
              <a:gd name="connsiteX0" fmla="*/ 0 w 8758335"/>
              <a:gd name="connsiteY0" fmla="*/ 0 h 734008"/>
              <a:gd name="connsiteX1" fmla="*/ 8758335 w 8758335"/>
              <a:gd name="connsiteY1" fmla="*/ 0 h 734008"/>
              <a:gd name="connsiteX2" fmla="*/ 8758335 w 8758335"/>
              <a:gd name="connsiteY2" fmla="*/ 734008 h 734008"/>
              <a:gd name="connsiteX3" fmla="*/ 0 w 8758335"/>
              <a:gd name="connsiteY3" fmla="*/ 734008 h 734008"/>
              <a:gd name="connsiteX4" fmla="*/ 0 w 8758335"/>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22514 w 9280849"/>
              <a:gd name="connsiteY3" fmla="*/ 734008 h 734008"/>
              <a:gd name="connsiteX4" fmla="*/ 0 w 9280849"/>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78497 w 9280849"/>
              <a:gd name="connsiteY3" fmla="*/ 734008 h 734008"/>
              <a:gd name="connsiteX4" fmla="*/ 0 w 9280849"/>
              <a:gd name="connsiteY4" fmla="*/ 0 h 734008"/>
              <a:gd name="connsiteX0" fmla="*/ 0 w 9280849"/>
              <a:gd name="connsiteY0" fmla="*/ 0 h 734008"/>
              <a:gd name="connsiteX1" fmla="*/ 9280849 w 9280849"/>
              <a:gd name="connsiteY1" fmla="*/ 0 h 734008"/>
              <a:gd name="connsiteX2" fmla="*/ 9280849 w 9280849"/>
              <a:gd name="connsiteY2" fmla="*/ 734008 h 734008"/>
              <a:gd name="connsiteX3" fmla="*/ 565971 w 9280849"/>
              <a:gd name="connsiteY3" fmla="*/ 734008 h 734008"/>
              <a:gd name="connsiteX4" fmla="*/ 0 w 9280849"/>
              <a:gd name="connsiteY4" fmla="*/ 0 h 73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0849" h="734008">
                <a:moveTo>
                  <a:pt x="0" y="0"/>
                </a:moveTo>
                <a:lnTo>
                  <a:pt x="9280849" y="0"/>
                </a:lnTo>
                <a:lnTo>
                  <a:pt x="9280849" y="734008"/>
                </a:lnTo>
                <a:lnTo>
                  <a:pt x="565971" y="734008"/>
                </a:lnTo>
                <a:lnTo>
                  <a:pt x="0" y="0"/>
                </a:lnTo>
                <a:close/>
              </a:path>
            </a:pathLst>
          </a:custGeom>
          <a:solidFill>
            <a:srgbClr val="095A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Box 13"/>
          <p:cNvSpPr txBox="1"/>
          <p:nvPr userDrawn="1"/>
        </p:nvSpPr>
        <p:spPr>
          <a:xfrm>
            <a:off x="7092682" y="6429805"/>
            <a:ext cx="1779704" cy="355482"/>
          </a:xfrm>
          <a:prstGeom prst="rect">
            <a:avLst/>
          </a:prstGeom>
          <a:noFill/>
        </p:spPr>
        <p:txBody>
          <a:bodyPr wrap="square" rtlCol="0">
            <a:spAutoFit/>
          </a:bodyPr>
          <a:lstStyle/>
          <a:p>
            <a:pPr algn="ctr">
              <a:spcBef>
                <a:spcPts val="0"/>
              </a:spcBef>
            </a:pPr>
            <a:r>
              <a:rPr lang="en-US" sz="900" b="1" dirty="0">
                <a:solidFill>
                  <a:schemeClr val="bg1"/>
                </a:solidFill>
                <a:latin typeface="Segoe UI Semilight" panose="020B0402040204020203" pitchFamily="34" charset="0"/>
                <a:cs typeface="Segoe UI Semilight" panose="020B0402040204020203" pitchFamily="34" charset="0"/>
              </a:rPr>
              <a:t>Copyright © CNA 2021</a:t>
            </a:r>
          </a:p>
          <a:p>
            <a:pPr algn="ctr">
              <a:spcBef>
                <a:spcPts val="0"/>
              </a:spcBef>
            </a:pPr>
            <a:endParaRPr lang="en-US" sz="900" b="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4989497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192" y="310896"/>
            <a:ext cx="8229600" cy="512064"/>
          </a:xfrm>
        </p:spPr>
        <p:txBody>
          <a:bodyPr/>
          <a:lstStyle>
            <a:lvl1pPr>
              <a:defRPr b="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SzPct val="120000"/>
              <a:defRPr sz="2400">
                <a:latin typeface="Segoe UI" panose="020B0502040204020203" pitchFamily="34" charset="0"/>
                <a:cs typeface="Segoe UI" panose="020B0502040204020203" pitchFamily="34" charset="0"/>
              </a:defRPr>
            </a:lvl1pPr>
            <a:lvl2pPr>
              <a:buSzPct val="90000"/>
              <a:defRPr sz="22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6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78408"/>
            <a:ext cx="4038600" cy="534924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78407"/>
            <a:ext cx="4038600" cy="534924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53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0579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34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191" y="310896"/>
            <a:ext cx="8229600" cy="512064"/>
          </a:xfrm>
        </p:spPr>
        <p:txBody>
          <a:bodyPr anchor="b"/>
          <a:lstStyle>
            <a:lvl1pPr algn="l">
              <a:defRPr sz="2800" b="1"/>
            </a:lvl1pPr>
          </a:lstStyle>
          <a:p>
            <a:r>
              <a:rPr lang="en-US"/>
              <a:t>Click to edit Master title style</a:t>
            </a:r>
            <a:endParaRPr lang="en-US" dirty="0"/>
          </a:p>
        </p:txBody>
      </p:sp>
      <p:sp>
        <p:nvSpPr>
          <p:cNvPr id="3" name="Picture Placeholder 2"/>
          <p:cNvSpPr>
            <a:spLocks noGrp="1"/>
          </p:cNvSpPr>
          <p:nvPr>
            <p:ph type="pic" idx="1"/>
          </p:nvPr>
        </p:nvSpPr>
        <p:spPr>
          <a:xfrm>
            <a:off x="393191" y="978408"/>
            <a:ext cx="8229600" cy="534924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639114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bwMode="auto">
          <a:xfrm>
            <a:off x="394235" y="310896"/>
            <a:ext cx="8229600" cy="510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27331" name="Rectangle 3"/>
          <p:cNvSpPr>
            <a:spLocks noGrp="1" noChangeArrowheads="1"/>
          </p:cNvSpPr>
          <p:nvPr>
            <p:ph type="body" idx="1"/>
          </p:nvPr>
        </p:nvSpPr>
        <p:spPr bwMode="auto">
          <a:xfrm>
            <a:off x="394235" y="978408"/>
            <a:ext cx="8377189" cy="523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7336" name="Line 8"/>
          <p:cNvSpPr>
            <a:spLocks noChangeShapeType="1"/>
          </p:cNvSpPr>
          <p:nvPr/>
        </p:nvSpPr>
        <p:spPr bwMode="auto">
          <a:xfrm>
            <a:off x="393192" y="841248"/>
            <a:ext cx="8229600" cy="0"/>
          </a:xfrm>
          <a:prstGeom prst="line">
            <a:avLst/>
          </a:prstGeom>
          <a:noFill/>
          <a:ln w="28575">
            <a:solidFill>
              <a:srgbClr val="8CC7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7338" name="Oval 10"/>
          <p:cNvSpPr>
            <a:spLocks noChangeArrowheads="1"/>
          </p:cNvSpPr>
          <p:nvPr/>
        </p:nvSpPr>
        <p:spPr bwMode="auto">
          <a:xfrm>
            <a:off x="8695225" y="810426"/>
            <a:ext cx="76200" cy="76200"/>
          </a:xfrm>
          <a:prstGeom prst="ellipse">
            <a:avLst/>
          </a:prstGeom>
          <a:solidFill>
            <a:srgbClr val="8CC741"/>
          </a:solidFill>
          <a:ln w="12700" algn="ctr">
            <a:solidFill>
              <a:srgbClr val="8CC74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TextBox 7"/>
          <p:cNvSpPr txBox="1"/>
          <p:nvPr/>
        </p:nvSpPr>
        <p:spPr>
          <a:xfrm>
            <a:off x="82296" y="6537960"/>
            <a:ext cx="2516078" cy="209288"/>
          </a:xfrm>
          <a:prstGeom prst="rect">
            <a:avLst/>
          </a:prstGeom>
          <a:noFill/>
        </p:spPr>
        <p:txBody>
          <a:bodyPr wrap="square" rtlCol="0">
            <a:spAutoFit/>
          </a:bodyPr>
          <a:lstStyle/>
          <a:p>
            <a:pPr algn="l">
              <a:spcBef>
                <a:spcPts val="0"/>
              </a:spcBef>
            </a:pPr>
            <a:r>
              <a:rPr lang="en-US" sz="800" dirty="0">
                <a:solidFill>
                  <a:schemeClr val="tx1"/>
                </a:solidFill>
                <a:latin typeface="Segoe UI" panose="020B0502040204020203" pitchFamily="34" charset="0"/>
                <a:ea typeface="Segoe UI" panose="020B0502040204020203" pitchFamily="34" charset="0"/>
                <a:cs typeface="Segoe UI" panose="020B0502040204020203" pitchFamily="34" charset="0"/>
              </a:rPr>
              <a:t>Copyright © CNA 2021 </a:t>
            </a:r>
          </a:p>
        </p:txBody>
      </p:sp>
      <p:sp>
        <p:nvSpPr>
          <p:cNvPr id="9" name="Rectangle 8"/>
          <p:cNvSpPr/>
          <p:nvPr/>
        </p:nvSpPr>
        <p:spPr>
          <a:xfrm>
            <a:off x="8537534" y="6574536"/>
            <a:ext cx="340157" cy="238527"/>
          </a:xfrm>
          <a:prstGeom prst="rect">
            <a:avLst/>
          </a:prstGeom>
        </p:spPr>
        <p:txBody>
          <a:bodyPr wrap="none">
            <a:spAutoFit/>
          </a:bodyPr>
          <a:lstStyle/>
          <a:p>
            <a:pPr algn="r"/>
            <a:fld id="{86909A1B-1656-F542-9835-9AA97EDBDCE7}" type="slidenum">
              <a:rPr lang="en-US" sz="1000" smtClean="0">
                <a:solidFill>
                  <a:schemeClr val="tx1"/>
                </a:solidFill>
                <a:latin typeface="Segoe UI" panose="020B0502040204020203" pitchFamily="34" charset="0"/>
                <a:cs typeface="Segoe UI" panose="020B0502040204020203" pitchFamily="34" charset="0"/>
              </a:rPr>
              <a:pPr algn="r"/>
              <a:t>‹#›</a:t>
            </a:fld>
            <a:endParaRPr lang="en-US" sz="1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79707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8" r:id="rId4"/>
    <p:sldLayoutId id="2147483669" r:id="rId5"/>
    <p:sldLayoutId id="2147483671" r:id="rId6"/>
  </p:sldLayoutIdLst>
  <p:hf sldNum="0" hdr="0" ftr="0"/>
  <p:txStyles>
    <p:titleStyle>
      <a:lvl1pPr algn="l" rtl="0" eaLnBrk="1" fontAlgn="base" hangingPunct="1">
        <a:spcBef>
          <a:spcPct val="0"/>
        </a:spcBef>
        <a:spcAft>
          <a:spcPct val="0"/>
        </a:spcAft>
        <a:defRPr sz="2800">
          <a:solidFill>
            <a:schemeClr val="tx1">
              <a:lumMod val="50000"/>
            </a:schemeClr>
          </a:solidFill>
          <a:latin typeface="Segoe UI Semibold" panose="020B0702040204020203" pitchFamily="34" charset="0"/>
          <a:ea typeface="+mj-ea"/>
          <a:cs typeface="Segoe UI Semibold" panose="020B0702040204020203" pitchFamily="34" charset="0"/>
        </a:defRPr>
      </a:lvl1pPr>
      <a:lvl2pPr algn="l" rtl="0" eaLnBrk="1" fontAlgn="base" hangingPunct="1">
        <a:spcBef>
          <a:spcPct val="0"/>
        </a:spcBef>
        <a:spcAft>
          <a:spcPct val="0"/>
        </a:spcAft>
        <a:defRPr sz="2800">
          <a:solidFill>
            <a:srgbClr val="525759"/>
          </a:solidFill>
          <a:latin typeface="Arial" charset="0"/>
          <a:ea typeface="ＭＳ Ｐゴシック" pitchFamily="-32" charset="-128"/>
        </a:defRPr>
      </a:lvl2pPr>
      <a:lvl3pPr algn="l" rtl="0" eaLnBrk="1" fontAlgn="base" hangingPunct="1">
        <a:spcBef>
          <a:spcPct val="0"/>
        </a:spcBef>
        <a:spcAft>
          <a:spcPct val="0"/>
        </a:spcAft>
        <a:defRPr sz="2800">
          <a:solidFill>
            <a:srgbClr val="525759"/>
          </a:solidFill>
          <a:latin typeface="Arial" charset="0"/>
          <a:ea typeface="ＭＳ Ｐゴシック" pitchFamily="-32" charset="-128"/>
        </a:defRPr>
      </a:lvl3pPr>
      <a:lvl4pPr algn="l" rtl="0" eaLnBrk="1" fontAlgn="base" hangingPunct="1">
        <a:spcBef>
          <a:spcPct val="0"/>
        </a:spcBef>
        <a:spcAft>
          <a:spcPct val="0"/>
        </a:spcAft>
        <a:defRPr sz="2800">
          <a:solidFill>
            <a:srgbClr val="525759"/>
          </a:solidFill>
          <a:latin typeface="Arial" charset="0"/>
          <a:ea typeface="ＭＳ Ｐゴシック" pitchFamily="-32" charset="-128"/>
        </a:defRPr>
      </a:lvl4pPr>
      <a:lvl5pPr algn="l" rtl="0" eaLnBrk="1" fontAlgn="base" hangingPunct="1">
        <a:spcBef>
          <a:spcPct val="0"/>
        </a:spcBef>
        <a:spcAft>
          <a:spcPct val="0"/>
        </a:spcAft>
        <a:defRPr sz="2800">
          <a:solidFill>
            <a:srgbClr val="525759"/>
          </a:solidFill>
          <a:latin typeface="Arial" charset="0"/>
          <a:ea typeface="ＭＳ Ｐゴシック" pitchFamily="-32" charset="-128"/>
        </a:defRPr>
      </a:lvl5pPr>
      <a:lvl6pPr marL="457200" algn="l" rtl="0" eaLnBrk="1" fontAlgn="base" hangingPunct="1">
        <a:spcBef>
          <a:spcPct val="0"/>
        </a:spcBef>
        <a:spcAft>
          <a:spcPct val="0"/>
        </a:spcAft>
        <a:defRPr sz="2800">
          <a:solidFill>
            <a:srgbClr val="525759"/>
          </a:solidFill>
          <a:latin typeface="Arial" charset="0"/>
          <a:ea typeface="ＭＳ Ｐゴシック" pitchFamily="-32" charset="-128"/>
        </a:defRPr>
      </a:lvl6pPr>
      <a:lvl7pPr marL="914400" algn="l" rtl="0" eaLnBrk="1" fontAlgn="base" hangingPunct="1">
        <a:spcBef>
          <a:spcPct val="0"/>
        </a:spcBef>
        <a:spcAft>
          <a:spcPct val="0"/>
        </a:spcAft>
        <a:defRPr sz="2800">
          <a:solidFill>
            <a:srgbClr val="525759"/>
          </a:solidFill>
          <a:latin typeface="Arial" charset="0"/>
          <a:ea typeface="ＭＳ Ｐゴシック" pitchFamily="-32" charset="-128"/>
        </a:defRPr>
      </a:lvl7pPr>
      <a:lvl8pPr marL="1371600" algn="l" rtl="0" eaLnBrk="1" fontAlgn="base" hangingPunct="1">
        <a:spcBef>
          <a:spcPct val="0"/>
        </a:spcBef>
        <a:spcAft>
          <a:spcPct val="0"/>
        </a:spcAft>
        <a:defRPr sz="2800">
          <a:solidFill>
            <a:srgbClr val="525759"/>
          </a:solidFill>
          <a:latin typeface="Arial" charset="0"/>
          <a:ea typeface="ＭＳ Ｐゴシック" pitchFamily="-32" charset="-128"/>
        </a:defRPr>
      </a:lvl8pPr>
      <a:lvl9pPr marL="1828800" algn="l" rtl="0" eaLnBrk="1" fontAlgn="base" hangingPunct="1">
        <a:spcBef>
          <a:spcPct val="0"/>
        </a:spcBef>
        <a:spcAft>
          <a:spcPct val="0"/>
        </a:spcAft>
        <a:defRPr sz="2800">
          <a:solidFill>
            <a:srgbClr val="525759"/>
          </a:solidFill>
          <a:latin typeface="Arial" charset="0"/>
          <a:ea typeface="ＭＳ Ｐゴシック" pitchFamily="-32" charset="-128"/>
        </a:defRPr>
      </a:lvl9pPr>
    </p:titleStyle>
    <p:bodyStyle>
      <a:lvl1pPr marL="342900" indent="-342900" algn="l" rtl="0" eaLnBrk="1" fontAlgn="base" hangingPunct="1">
        <a:spcBef>
          <a:spcPct val="20000"/>
        </a:spcBef>
        <a:spcAft>
          <a:spcPct val="0"/>
        </a:spcAft>
        <a:buClr>
          <a:srgbClr val="8CC741"/>
        </a:buClr>
        <a:buChar char="•"/>
        <a:defRPr sz="2400">
          <a:solidFill>
            <a:srgbClr val="010101"/>
          </a:solidFill>
          <a:latin typeface="Segoe UI" panose="020B0502040204020203" pitchFamily="34" charset="0"/>
          <a:ea typeface="+mn-ea"/>
          <a:cs typeface="Segoe UI" panose="020B0502040204020203" pitchFamily="34" charset="0"/>
        </a:defRPr>
      </a:lvl1pPr>
      <a:lvl2pPr marL="742950" indent="-285750" algn="l" rtl="0" eaLnBrk="1" fontAlgn="base" hangingPunct="1">
        <a:spcBef>
          <a:spcPct val="20000"/>
        </a:spcBef>
        <a:spcAft>
          <a:spcPct val="0"/>
        </a:spcAft>
        <a:buClr>
          <a:srgbClr val="8CC741"/>
        </a:buClr>
        <a:buFont typeface="Wingdings" panose="05000000000000000000" pitchFamily="2" charset="2"/>
        <a:buChar char="§"/>
        <a:defRPr sz="2200">
          <a:solidFill>
            <a:srgbClr val="010101"/>
          </a:solidFill>
          <a:latin typeface="Segoe UI" panose="020B0502040204020203" pitchFamily="34" charset="0"/>
          <a:cs typeface="Segoe UI" panose="020B0502040204020203" pitchFamily="34" charset="0"/>
        </a:defRPr>
      </a:lvl2pPr>
      <a:lvl3pPr marL="1257300" indent="-342900" algn="l" rtl="0" eaLnBrk="1" fontAlgn="base" hangingPunct="1">
        <a:spcBef>
          <a:spcPct val="20000"/>
        </a:spcBef>
        <a:spcAft>
          <a:spcPct val="0"/>
        </a:spcAft>
        <a:buClr>
          <a:srgbClr val="8CC741"/>
        </a:buClr>
        <a:buFont typeface="Segoe UI" panose="020B0502040204020203" pitchFamily="34" charset="0"/>
        <a:buChar char="–"/>
        <a:defRPr sz="2000">
          <a:solidFill>
            <a:srgbClr val="010101"/>
          </a:solidFill>
          <a:latin typeface="Segoe UI" panose="020B0502040204020203" pitchFamily="34" charset="0"/>
          <a:cs typeface="Segoe UI" panose="020B0502040204020203" pitchFamily="34" charset="0"/>
        </a:defRPr>
      </a:lvl3pPr>
      <a:lvl4pPr marL="1600200" indent="-228600" algn="l" rtl="0" eaLnBrk="1" fontAlgn="base" hangingPunct="1">
        <a:spcBef>
          <a:spcPct val="20000"/>
        </a:spcBef>
        <a:spcAft>
          <a:spcPct val="0"/>
        </a:spcAft>
        <a:buClr>
          <a:srgbClr val="8CC741"/>
        </a:buClr>
        <a:buSzPct val="80000"/>
        <a:buFont typeface="Courier New" panose="02070309020205020404" pitchFamily="49" charset="0"/>
        <a:buChar char="o"/>
        <a:defRPr sz="1800">
          <a:solidFill>
            <a:srgbClr val="010101"/>
          </a:solidFill>
          <a:latin typeface="Segoe UI" panose="020B0502040204020203" pitchFamily="34" charset="0"/>
          <a:cs typeface="Segoe UI" panose="020B0502040204020203" pitchFamily="34" charset="0"/>
        </a:defRPr>
      </a:lvl4pPr>
      <a:lvl5pPr marL="2057400" indent="-228600" algn="l" rtl="0" eaLnBrk="1" fontAlgn="base" hangingPunct="1">
        <a:spcBef>
          <a:spcPct val="20000"/>
        </a:spcBef>
        <a:spcAft>
          <a:spcPct val="0"/>
        </a:spcAft>
        <a:buClr>
          <a:srgbClr val="8CC741"/>
        </a:buClr>
        <a:buFont typeface="Segoe UI" panose="020B0502040204020203" pitchFamily="34" charset="0"/>
        <a:buChar char="-"/>
        <a:defRPr sz="1600">
          <a:solidFill>
            <a:srgbClr val="010101"/>
          </a:solidFill>
          <a:latin typeface="Segoe UI" panose="020B0502040204020203" pitchFamily="34" charset="0"/>
          <a:cs typeface="Segoe UI" panose="020B0502040204020203" pitchFamily="34" charset="0"/>
        </a:defRPr>
      </a:lvl5pPr>
      <a:lvl6pPr marL="2514600" indent="-228600" algn="l" rtl="0" eaLnBrk="1" fontAlgn="base" hangingPunct="1">
        <a:spcBef>
          <a:spcPct val="20000"/>
        </a:spcBef>
        <a:spcAft>
          <a:spcPct val="0"/>
        </a:spcAft>
        <a:buClr>
          <a:srgbClr val="8CC741"/>
        </a:buClr>
        <a:buChar char="»"/>
        <a:defRPr sz="1200">
          <a:solidFill>
            <a:srgbClr val="525759"/>
          </a:solidFill>
          <a:latin typeface="+mn-lt"/>
        </a:defRPr>
      </a:lvl6pPr>
      <a:lvl7pPr marL="2971800" indent="-228600" algn="l" rtl="0" eaLnBrk="1" fontAlgn="base" hangingPunct="1">
        <a:spcBef>
          <a:spcPct val="20000"/>
        </a:spcBef>
        <a:spcAft>
          <a:spcPct val="0"/>
        </a:spcAft>
        <a:buClr>
          <a:srgbClr val="8CC741"/>
        </a:buClr>
        <a:buChar char="»"/>
        <a:defRPr sz="1200">
          <a:solidFill>
            <a:srgbClr val="525759"/>
          </a:solidFill>
          <a:latin typeface="+mn-lt"/>
        </a:defRPr>
      </a:lvl7pPr>
      <a:lvl8pPr marL="3429000" indent="-228600" algn="l" rtl="0" eaLnBrk="1" fontAlgn="base" hangingPunct="1">
        <a:spcBef>
          <a:spcPct val="20000"/>
        </a:spcBef>
        <a:spcAft>
          <a:spcPct val="0"/>
        </a:spcAft>
        <a:buClr>
          <a:srgbClr val="8CC741"/>
        </a:buClr>
        <a:buChar char="»"/>
        <a:defRPr sz="1200">
          <a:solidFill>
            <a:srgbClr val="525759"/>
          </a:solidFill>
          <a:latin typeface="+mn-lt"/>
        </a:defRPr>
      </a:lvl8pPr>
      <a:lvl9pPr marL="3886200" indent="-228600" algn="l" rtl="0" eaLnBrk="1" fontAlgn="base" hangingPunct="1">
        <a:spcBef>
          <a:spcPct val="20000"/>
        </a:spcBef>
        <a:spcAft>
          <a:spcPct val="0"/>
        </a:spcAft>
        <a:buClr>
          <a:srgbClr val="8CC741"/>
        </a:buClr>
        <a:buChar char="»"/>
        <a:defRPr sz="1200">
          <a:solidFill>
            <a:srgbClr val="52575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483EAD-4C70-4037-A56E-2CAC54C0751D}"/>
              </a:ext>
            </a:extLst>
          </p:cNvPr>
          <p:cNvSpPr>
            <a:spLocks noGrp="1"/>
          </p:cNvSpPr>
          <p:nvPr>
            <p:ph type="ctrTitle"/>
          </p:nvPr>
        </p:nvSpPr>
        <p:spPr/>
        <p:txBody>
          <a:bodyPr/>
          <a:lstStyle/>
          <a:p>
            <a:r>
              <a:rPr lang="en-US" dirty="0"/>
              <a:t>Dimensions of Autonomous Decision-making</a:t>
            </a:r>
            <a:br>
              <a:rPr lang="en-US" dirty="0"/>
            </a:br>
            <a:r>
              <a:rPr lang="en-US" sz="1800" b="0" i="1" dirty="0"/>
              <a:t>A First Step in Transforming the Policies and Ethics Principles Regarding Autonomous Systems into Practical System Engineering Requirements</a:t>
            </a:r>
            <a:r>
              <a:rPr lang="en-US" sz="2400" b="0" i="1" dirty="0"/>
              <a:t> </a:t>
            </a:r>
            <a:endParaRPr lang="en-US" b="0" i="1" dirty="0"/>
          </a:p>
        </p:txBody>
      </p:sp>
      <p:sp>
        <p:nvSpPr>
          <p:cNvPr id="5" name="Subtitle 2">
            <a:extLst>
              <a:ext uri="{FF2B5EF4-FFF2-40B4-BE49-F238E27FC236}">
                <a16:creationId xmlns:a16="http://schemas.microsoft.com/office/drawing/2014/main" id="{C98176A6-A894-4B5F-8CB1-CF7941E0BFA8}"/>
              </a:ext>
            </a:extLst>
          </p:cNvPr>
          <p:cNvSpPr>
            <a:spLocks noGrp="1"/>
          </p:cNvSpPr>
          <p:nvPr>
            <p:ph type="subTitle" idx="1"/>
          </p:nvPr>
        </p:nvSpPr>
        <p:spPr/>
        <p:txBody>
          <a:bodyPr/>
          <a:lstStyle/>
          <a:p>
            <a:r>
              <a:rPr lang="en-US" dirty="0"/>
              <a:t>Michael F. Stumborg, Becky Roh, Mark Rosen</a:t>
            </a:r>
          </a:p>
          <a:p>
            <a:r>
              <a:rPr lang="en-US" sz="1400" b="1" dirty="0"/>
              <a:t>with contributions from Sam Bendett, Kevin Pollpeter</a:t>
            </a:r>
            <a:r>
              <a:rPr lang="en-US" b="1" dirty="0"/>
              <a:t> </a:t>
            </a:r>
          </a:p>
        </p:txBody>
      </p:sp>
      <p:sp>
        <p:nvSpPr>
          <p:cNvPr id="6" name="Rectangle 3">
            <a:extLst>
              <a:ext uri="{FF2B5EF4-FFF2-40B4-BE49-F238E27FC236}">
                <a16:creationId xmlns:a16="http://schemas.microsoft.com/office/drawing/2014/main" id="{58B8B846-8B36-4FE2-86C9-EF090DA2EEE7}"/>
              </a:ext>
            </a:extLst>
          </p:cNvPr>
          <p:cNvSpPr txBox="1">
            <a:spLocks noChangeArrowheads="1"/>
          </p:cNvSpPr>
          <p:nvPr/>
        </p:nvSpPr>
        <p:spPr bwMode="auto">
          <a:xfrm>
            <a:off x="331304" y="4475533"/>
            <a:ext cx="8355496" cy="414051"/>
          </a:xfrm>
          <a:prstGeom prst="rect">
            <a:avLst/>
          </a:prstGeom>
          <a:noFill/>
          <a:ln>
            <a:noFill/>
          </a:ln>
          <a:effectLst/>
          <a:extLst>
            <a:ext uri="{909E8E84-426E-40DD-AFC4-6F175D3DCCD1}">
              <a14:hiddenFill xmlns:a14="http://schemas.microsoft.com/office/drawing/2010/main">
                <a:solidFill>
                  <a:srgbClr val="52575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rgbClr val="8CC741"/>
              </a:buClr>
              <a:buFontTx/>
              <a:buNone/>
              <a:defRPr sz="1600">
                <a:solidFill>
                  <a:srgbClr val="525759"/>
                </a:solidFill>
                <a:latin typeface="Segoe UI Semibold" panose="020B0702040204020203" pitchFamily="34" charset="0"/>
                <a:ea typeface="+mn-ea"/>
                <a:cs typeface="Segoe UI Semibold" panose="020B0702040204020203" pitchFamily="34" charset="0"/>
              </a:defRPr>
            </a:lvl1pPr>
            <a:lvl2pPr marL="742950" indent="-285750" algn="l" rtl="0" eaLnBrk="1" fontAlgn="base" hangingPunct="1">
              <a:spcBef>
                <a:spcPct val="20000"/>
              </a:spcBef>
              <a:spcAft>
                <a:spcPct val="0"/>
              </a:spcAft>
              <a:buClr>
                <a:srgbClr val="8CC741"/>
              </a:buClr>
              <a:buFont typeface="Arial" charset="0"/>
              <a:buChar char="–"/>
              <a:defRPr>
                <a:solidFill>
                  <a:srgbClr val="525759"/>
                </a:solidFill>
                <a:latin typeface="Lucida Bright" panose="02040602050505020304" pitchFamily="18" charset="0"/>
              </a:defRPr>
            </a:lvl2pPr>
            <a:lvl3pPr marL="1143000" indent="-228600" algn="l" rtl="0" eaLnBrk="1" fontAlgn="base" hangingPunct="1">
              <a:spcBef>
                <a:spcPct val="20000"/>
              </a:spcBef>
              <a:spcAft>
                <a:spcPct val="0"/>
              </a:spcAft>
              <a:buClr>
                <a:srgbClr val="8CC741"/>
              </a:buClr>
              <a:buFont typeface="Wingdings" pitchFamily="2" charset="2"/>
              <a:buChar char="§"/>
              <a:defRPr sz="1600">
                <a:solidFill>
                  <a:srgbClr val="525759"/>
                </a:solidFill>
                <a:latin typeface="Lucida Bright" panose="02040602050505020304" pitchFamily="18" charset="0"/>
              </a:defRPr>
            </a:lvl3pPr>
            <a:lvl4pPr marL="1600200" indent="-228600" algn="l" rtl="0" eaLnBrk="1" fontAlgn="base" hangingPunct="1">
              <a:spcBef>
                <a:spcPct val="20000"/>
              </a:spcBef>
              <a:spcAft>
                <a:spcPct val="0"/>
              </a:spcAft>
              <a:buClr>
                <a:srgbClr val="8CC741"/>
              </a:buClr>
              <a:buFont typeface="Wingdings" pitchFamily="2" charset="2"/>
              <a:buChar char="Ø"/>
              <a:defRPr sz="1400">
                <a:solidFill>
                  <a:srgbClr val="525759"/>
                </a:solidFill>
                <a:latin typeface="Lucida Bright" panose="02040602050505020304" pitchFamily="18" charset="0"/>
              </a:defRPr>
            </a:lvl4pPr>
            <a:lvl5pPr marL="2057400" indent="-228600" algn="l" rtl="0" eaLnBrk="1" fontAlgn="base" hangingPunct="1">
              <a:spcBef>
                <a:spcPct val="20000"/>
              </a:spcBef>
              <a:spcAft>
                <a:spcPct val="0"/>
              </a:spcAft>
              <a:buClr>
                <a:srgbClr val="8CC741"/>
              </a:buClr>
              <a:buChar char="»"/>
              <a:defRPr sz="1200">
                <a:solidFill>
                  <a:srgbClr val="525759"/>
                </a:solidFill>
                <a:latin typeface="Lucida Bright" panose="02040602050505020304" pitchFamily="18" charset="0"/>
              </a:defRPr>
            </a:lvl5pPr>
            <a:lvl6pPr marL="2514600" indent="-228600" algn="l" rtl="0" eaLnBrk="1" fontAlgn="base" hangingPunct="1">
              <a:spcBef>
                <a:spcPct val="20000"/>
              </a:spcBef>
              <a:spcAft>
                <a:spcPct val="0"/>
              </a:spcAft>
              <a:buClr>
                <a:srgbClr val="8CC741"/>
              </a:buClr>
              <a:buChar char="»"/>
              <a:defRPr sz="1200">
                <a:solidFill>
                  <a:srgbClr val="525759"/>
                </a:solidFill>
                <a:latin typeface="+mn-lt"/>
              </a:defRPr>
            </a:lvl6pPr>
            <a:lvl7pPr marL="2971800" indent="-228600" algn="l" rtl="0" eaLnBrk="1" fontAlgn="base" hangingPunct="1">
              <a:spcBef>
                <a:spcPct val="20000"/>
              </a:spcBef>
              <a:spcAft>
                <a:spcPct val="0"/>
              </a:spcAft>
              <a:buClr>
                <a:srgbClr val="8CC741"/>
              </a:buClr>
              <a:buChar char="»"/>
              <a:defRPr sz="1200">
                <a:solidFill>
                  <a:srgbClr val="525759"/>
                </a:solidFill>
                <a:latin typeface="+mn-lt"/>
              </a:defRPr>
            </a:lvl7pPr>
            <a:lvl8pPr marL="3429000" indent="-228600" algn="l" rtl="0" eaLnBrk="1" fontAlgn="base" hangingPunct="1">
              <a:spcBef>
                <a:spcPct val="20000"/>
              </a:spcBef>
              <a:spcAft>
                <a:spcPct val="0"/>
              </a:spcAft>
              <a:buClr>
                <a:srgbClr val="8CC741"/>
              </a:buClr>
              <a:buChar char="»"/>
              <a:defRPr sz="1200">
                <a:solidFill>
                  <a:srgbClr val="525759"/>
                </a:solidFill>
                <a:latin typeface="+mn-lt"/>
              </a:defRPr>
            </a:lvl8pPr>
            <a:lvl9pPr marL="3886200" indent="-228600" algn="l" rtl="0" eaLnBrk="1" fontAlgn="base" hangingPunct="1">
              <a:spcBef>
                <a:spcPct val="20000"/>
              </a:spcBef>
              <a:spcAft>
                <a:spcPct val="0"/>
              </a:spcAft>
              <a:buClr>
                <a:srgbClr val="8CC741"/>
              </a:buClr>
              <a:buChar char="»"/>
              <a:defRPr sz="1200">
                <a:solidFill>
                  <a:srgbClr val="525759"/>
                </a:solidFill>
                <a:latin typeface="+mn-lt"/>
              </a:defRPr>
            </a:lvl9pPr>
          </a:lstStyle>
          <a:p>
            <a:pPr>
              <a:lnSpc>
                <a:spcPct val="100000"/>
              </a:lnSpc>
            </a:pPr>
            <a:r>
              <a:rPr lang="en-US" kern="0" dirty="0">
                <a:solidFill>
                  <a:srgbClr val="010101"/>
                </a:solidFill>
              </a:rPr>
              <a:t>Presented to the Unmanned Vehicles and Autonomous Systems Working Group</a:t>
            </a:r>
          </a:p>
          <a:p>
            <a:pPr>
              <a:lnSpc>
                <a:spcPct val="100000"/>
              </a:lnSpc>
            </a:pPr>
            <a:r>
              <a:rPr lang="en-US" kern="0" dirty="0">
                <a:solidFill>
                  <a:srgbClr val="010101"/>
                </a:solidFill>
              </a:rPr>
              <a:t>January 9, 2022</a:t>
            </a:r>
          </a:p>
        </p:txBody>
      </p:sp>
    </p:spTree>
    <p:extLst>
      <p:ext uri="{BB962C8B-B14F-4D97-AF65-F5344CB8AC3E}">
        <p14:creationId xmlns:p14="http://schemas.microsoft.com/office/powerpoint/2010/main" val="340047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sz="3200" dirty="0"/>
              <a:t>Presentation outline</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r>
              <a:rPr lang="en-US" sz="3200" dirty="0">
                <a:solidFill>
                  <a:schemeClr val="bg1">
                    <a:lumMod val="65000"/>
                  </a:schemeClr>
                </a:solidFill>
              </a:rPr>
              <a:t>Study questions and objectives</a:t>
            </a:r>
          </a:p>
          <a:p>
            <a:endParaRPr lang="en-US" sz="3200" dirty="0">
              <a:solidFill>
                <a:schemeClr val="bg1">
                  <a:lumMod val="65000"/>
                </a:schemeClr>
              </a:solidFill>
            </a:endParaRPr>
          </a:p>
          <a:p>
            <a:r>
              <a:rPr lang="en-US" sz="3200" dirty="0">
                <a:solidFill>
                  <a:schemeClr val="bg1">
                    <a:lumMod val="65000"/>
                  </a:schemeClr>
                </a:solidFill>
              </a:rPr>
              <a:t>The 13 DADs</a:t>
            </a:r>
          </a:p>
          <a:p>
            <a:endParaRPr lang="en-US" sz="3200" b="1" dirty="0"/>
          </a:p>
          <a:p>
            <a:r>
              <a:rPr lang="en-US" sz="3200" b="1" dirty="0"/>
              <a:t>Implementation</a:t>
            </a:r>
          </a:p>
        </p:txBody>
      </p:sp>
    </p:spTree>
    <p:extLst>
      <p:ext uri="{BB962C8B-B14F-4D97-AF65-F5344CB8AC3E}">
        <p14:creationId xmlns:p14="http://schemas.microsoft.com/office/powerpoint/2010/main" val="139382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sz="3200" dirty="0"/>
              <a:t>Six implementation recommendations</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pPr marL="514350" indent="-514350">
              <a:buFont typeface="+mj-lt"/>
              <a:buAutoNum type="arabicPeriod"/>
            </a:pPr>
            <a:r>
              <a:rPr lang="en-US" sz="2800" dirty="0"/>
              <a:t>Mandate a KPP for the presence of ethical use enablers for IAS</a:t>
            </a:r>
          </a:p>
          <a:p>
            <a:pPr marL="514350" indent="-514350">
              <a:buFont typeface="+mj-lt"/>
              <a:buAutoNum type="arabicPeriod"/>
            </a:pPr>
            <a:r>
              <a:rPr lang="en-US" sz="2600" dirty="0"/>
              <a:t>Reimagine the approach to “defining” standard terminology</a:t>
            </a:r>
          </a:p>
          <a:p>
            <a:pPr marL="514350" indent="-514350">
              <a:buFont typeface="+mj-lt"/>
              <a:buAutoNum type="arabicPeriod"/>
            </a:pPr>
            <a:r>
              <a:rPr lang="en-US" sz="2600" dirty="0"/>
              <a:t>Incorporate risk mitigation checklists into doctrine and planning</a:t>
            </a:r>
          </a:p>
          <a:p>
            <a:pPr marL="514350" indent="-514350">
              <a:buFont typeface="+mj-lt"/>
              <a:buAutoNum type="arabicPeriod"/>
            </a:pPr>
            <a:r>
              <a:rPr lang="en-US" sz="2600" dirty="0"/>
              <a:t>Maintain an authoritative and standardized joint autonomy risk elements list (JAREL)</a:t>
            </a:r>
          </a:p>
          <a:p>
            <a:pPr marL="514350" indent="-514350">
              <a:buFont typeface="+mj-lt"/>
              <a:buAutoNum type="arabicPeriod"/>
            </a:pPr>
            <a:r>
              <a:rPr lang="en-US" sz="2600" dirty="0"/>
              <a:t>Make the JAREL publicly available to the greatest extent possible</a:t>
            </a:r>
          </a:p>
          <a:p>
            <a:pPr marL="514350" indent="-514350">
              <a:buFont typeface="+mj-lt"/>
              <a:buAutoNum type="arabicPeriod"/>
            </a:pPr>
            <a:r>
              <a:rPr lang="en-US" sz="2600" dirty="0"/>
              <a:t>Create a research and development portfolio for ethically conforming IAS</a:t>
            </a:r>
          </a:p>
        </p:txBody>
      </p:sp>
    </p:spTree>
    <p:extLst>
      <p:ext uri="{BB962C8B-B14F-4D97-AF65-F5344CB8AC3E}">
        <p14:creationId xmlns:p14="http://schemas.microsoft.com/office/powerpoint/2010/main" val="51868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6AC-AF2F-40DC-8FD7-A87EEE6017CD}"/>
              </a:ext>
            </a:extLst>
          </p:cNvPr>
          <p:cNvSpPr>
            <a:spLocks noGrp="1"/>
          </p:cNvSpPr>
          <p:nvPr>
            <p:ph type="title"/>
          </p:nvPr>
        </p:nvSpPr>
        <p:spPr/>
        <p:txBody>
          <a:bodyPr/>
          <a:lstStyle/>
          <a:p>
            <a:r>
              <a:rPr lang="en-US" dirty="0"/>
              <a:t>Sample conversion to a shall statement</a:t>
            </a:r>
          </a:p>
        </p:txBody>
      </p:sp>
      <p:sp>
        <p:nvSpPr>
          <p:cNvPr id="3" name="Content Placeholder 2">
            <a:extLst>
              <a:ext uri="{FF2B5EF4-FFF2-40B4-BE49-F238E27FC236}">
                <a16:creationId xmlns:a16="http://schemas.microsoft.com/office/drawing/2014/main" id="{6B5EF1E7-C6E0-4428-93B2-755F903AF7DB}"/>
              </a:ext>
            </a:extLst>
          </p:cNvPr>
          <p:cNvSpPr>
            <a:spLocks noGrp="1"/>
          </p:cNvSpPr>
          <p:nvPr>
            <p:ph idx="1"/>
          </p:nvPr>
        </p:nvSpPr>
        <p:spPr/>
        <p:txBody>
          <a:bodyPr/>
          <a:lstStyle/>
          <a:p>
            <a:r>
              <a:rPr lang="en-US" sz="2800" dirty="0"/>
              <a:t>From:</a:t>
            </a:r>
          </a:p>
          <a:p>
            <a:pPr lvl="1"/>
            <a:r>
              <a:rPr lang="en-US" sz="2400" i="1" dirty="0"/>
              <a:t>Can the IAS recognize symbols that designate persons and objects protected from the use of force, such as a Red Cross or Red Crescent?</a:t>
            </a:r>
          </a:p>
          <a:p>
            <a:endParaRPr lang="en-US" sz="2800" dirty="0"/>
          </a:p>
          <a:p>
            <a:r>
              <a:rPr lang="en-US" sz="2800" dirty="0"/>
              <a:t>To:</a:t>
            </a:r>
          </a:p>
          <a:p>
            <a:pPr lvl="1"/>
            <a:r>
              <a:rPr lang="en-US" sz="2400" i="1" dirty="0"/>
              <a:t>The IAS shall recognize symbols that designate persons and objects protected from the use of force, such as a Red Cross or Red Crescent.</a:t>
            </a:r>
          </a:p>
        </p:txBody>
      </p:sp>
    </p:spTree>
    <p:extLst>
      <p:ext uri="{BB962C8B-B14F-4D97-AF65-F5344CB8AC3E}">
        <p14:creationId xmlns:p14="http://schemas.microsoft.com/office/powerpoint/2010/main" val="229068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6AC-AF2F-40DC-8FD7-A87EEE6017CD}"/>
              </a:ext>
            </a:extLst>
          </p:cNvPr>
          <p:cNvSpPr>
            <a:spLocks noGrp="1"/>
          </p:cNvSpPr>
          <p:nvPr>
            <p:ph type="title"/>
          </p:nvPr>
        </p:nvSpPr>
        <p:spPr/>
        <p:txBody>
          <a:bodyPr/>
          <a:lstStyle/>
          <a:p>
            <a:r>
              <a:rPr lang="en-US" dirty="0"/>
              <a:t>Example: redefining “Traceable AI”</a:t>
            </a:r>
          </a:p>
        </p:txBody>
      </p:sp>
      <p:sp>
        <p:nvSpPr>
          <p:cNvPr id="3" name="Content Placeholder 2">
            <a:extLst>
              <a:ext uri="{FF2B5EF4-FFF2-40B4-BE49-F238E27FC236}">
                <a16:creationId xmlns:a16="http://schemas.microsoft.com/office/drawing/2014/main" id="{6B5EF1E7-C6E0-4428-93B2-755F903AF7DB}"/>
              </a:ext>
            </a:extLst>
          </p:cNvPr>
          <p:cNvSpPr>
            <a:spLocks noGrp="1"/>
          </p:cNvSpPr>
          <p:nvPr>
            <p:ph idx="1"/>
          </p:nvPr>
        </p:nvSpPr>
        <p:spPr>
          <a:xfrm>
            <a:off x="394235" y="978408"/>
            <a:ext cx="8471469" cy="5237990"/>
          </a:xfrm>
        </p:spPr>
        <p:txBody>
          <a:bodyPr/>
          <a:lstStyle/>
          <a:p>
            <a:pPr marL="0" indent="0">
              <a:buNone/>
            </a:pPr>
            <a:r>
              <a:rPr lang="en-US" sz="2000" dirty="0"/>
              <a:t>Threshold requirements</a:t>
            </a:r>
          </a:p>
          <a:p>
            <a:pPr marL="457200" indent="-457200">
              <a:buFont typeface="+mj-lt"/>
              <a:buAutoNum type="arabicPeriod"/>
            </a:pPr>
            <a:r>
              <a:rPr lang="en-US" sz="2000" dirty="0"/>
              <a:t>Positive control of the individual IAS and all of its subcomponents shall be documented as they move from one organization to the next in the research, development, and test and evaluation process.</a:t>
            </a:r>
          </a:p>
          <a:p>
            <a:pPr marL="457200" indent="-457200">
              <a:buFont typeface="+mj-lt"/>
              <a:buAutoNum type="arabicPeriod"/>
            </a:pPr>
            <a:r>
              <a:rPr lang="en-US" sz="2000" dirty="0"/>
              <a:t>The chain of custody for all IAS training data shall be documented from creation to final use.</a:t>
            </a:r>
          </a:p>
          <a:p>
            <a:pPr marL="457200" indent="-457200">
              <a:buFont typeface="+mj-lt"/>
              <a:buAutoNum type="arabicPeriod"/>
            </a:pPr>
            <a:r>
              <a:rPr lang="en-US" sz="2000" dirty="0"/>
              <a:t>Access controls and processes shall be in place to ensure that only authorized persons may make modifications to IAS algorithms.</a:t>
            </a:r>
          </a:p>
          <a:p>
            <a:pPr marL="457200" indent="-457200">
              <a:buFont typeface="+mj-lt"/>
              <a:buAutoNum type="arabicPeriod"/>
            </a:pPr>
            <a:r>
              <a:rPr lang="en-US" sz="2000" dirty="0"/>
              <a:t>All modification and repairs to the IAS computer hardware components shall be documented</a:t>
            </a:r>
          </a:p>
          <a:p>
            <a:pPr marL="0" indent="0">
              <a:buNone/>
            </a:pPr>
            <a:r>
              <a:rPr lang="en-US" sz="2000" dirty="0"/>
              <a:t>Objective requirements</a:t>
            </a:r>
          </a:p>
          <a:p>
            <a:pPr marL="457200" indent="-457200">
              <a:buFont typeface="+mj-lt"/>
              <a:buAutoNum type="arabicPeriod"/>
            </a:pPr>
            <a:r>
              <a:rPr lang="en-US" sz="2000" dirty="0"/>
              <a:t>The IAS shall be acquired without using waivers that allow circumvention of safety policies or regulations.</a:t>
            </a:r>
          </a:p>
          <a:p>
            <a:pPr marL="457200" indent="-457200">
              <a:buFont typeface="+mj-lt"/>
              <a:buAutoNum type="arabicPeriod"/>
            </a:pPr>
            <a:r>
              <a:rPr lang="en-US" sz="2000" dirty="0"/>
              <a:t>Conflict of interest screenings shall be conducted for all persons involved in the research, development, test and evaluation processes.</a:t>
            </a:r>
          </a:p>
          <a:p>
            <a:pPr marL="0" indent="0">
              <a:buNone/>
            </a:pPr>
            <a:r>
              <a:rPr lang="en-US" sz="2000" b="1" dirty="0"/>
              <a:t>Repeat for Responsible, Equitable, Governable and Reliable AI.</a:t>
            </a:r>
          </a:p>
          <a:p>
            <a:pPr marL="0" indent="0">
              <a:buNone/>
            </a:pPr>
            <a:endParaRPr lang="en-US" sz="2000" dirty="0"/>
          </a:p>
        </p:txBody>
      </p:sp>
    </p:spTree>
    <p:extLst>
      <p:ext uri="{BB962C8B-B14F-4D97-AF65-F5344CB8AC3E}">
        <p14:creationId xmlns:p14="http://schemas.microsoft.com/office/powerpoint/2010/main" val="91200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6AC-AF2F-40DC-8FD7-A87EEE6017CD}"/>
              </a:ext>
            </a:extLst>
          </p:cNvPr>
          <p:cNvSpPr>
            <a:spLocks noGrp="1"/>
          </p:cNvSpPr>
          <p:nvPr>
            <p:ph type="title"/>
          </p:nvPr>
        </p:nvSpPr>
        <p:spPr/>
        <p:txBody>
          <a:bodyPr/>
          <a:lstStyle/>
          <a:p>
            <a:r>
              <a:rPr lang="en-US" dirty="0"/>
              <a:t>Benefits of public dissemination and discussion</a:t>
            </a:r>
          </a:p>
        </p:txBody>
      </p:sp>
      <p:sp>
        <p:nvSpPr>
          <p:cNvPr id="3" name="Content Placeholder 2">
            <a:extLst>
              <a:ext uri="{FF2B5EF4-FFF2-40B4-BE49-F238E27FC236}">
                <a16:creationId xmlns:a16="http://schemas.microsoft.com/office/drawing/2014/main" id="{6B5EF1E7-C6E0-4428-93B2-755F903AF7DB}"/>
              </a:ext>
            </a:extLst>
          </p:cNvPr>
          <p:cNvSpPr>
            <a:spLocks noGrp="1"/>
          </p:cNvSpPr>
          <p:nvPr>
            <p:ph idx="1"/>
          </p:nvPr>
        </p:nvSpPr>
        <p:spPr/>
        <p:txBody>
          <a:bodyPr/>
          <a:lstStyle/>
          <a:p>
            <a:pPr marL="457200" indent="-457200">
              <a:buFont typeface="+mj-lt"/>
              <a:buAutoNum type="arabicPeriod"/>
            </a:pPr>
            <a:r>
              <a:rPr lang="en-US" sz="2000" dirty="0"/>
              <a:t>Reduce misinformation, miscommunication, and/or misinterpretation</a:t>
            </a:r>
          </a:p>
          <a:p>
            <a:pPr marL="457200" indent="-457200">
              <a:buFont typeface="+mj-lt"/>
              <a:buAutoNum type="arabicPeriod"/>
            </a:pPr>
            <a:r>
              <a:rPr lang="en-US" sz="2000" dirty="0"/>
              <a:t>Increase public </a:t>
            </a:r>
            <a:r>
              <a:rPr lang="en-US" sz="2000"/>
              <a:t>trust in </a:t>
            </a:r>
            <a:r>
              <a:rPr lang="en-US" sz="2000" dirty="0"/>
              <a:t>the military use of autonomy technology </a:t>
            </a:r>
          </a:p>
          <a:p>
            <a:pPr marL="457200" indent="-457200">
              <a:buFont typeface="+mj-lt"/>
              <a:buAutoNum type="arabicPeriod"/>
            </a:pPr>
            <a:r>
              <a:rPr lang="en-US" sz="2000" dirty="0"/>
              <a:t>Encourage vendor (and DOD employee) participation in autonomy development </a:t>
            </a:r>
          </a:p>
          <a:p>
            <a:pPr marL="457200" indent="-457200">
              <a:buFont typeface="+mj-lt"/>
              <a:buAutoNum type="arabicPeriod"/>
            </a:pPr>
            <a:r>
              <a:rPr lang="en-US" sz="2000" dirty="0"/>
              <a:t>Engage/collaborate with industry, academia, and the public </a:t>
            </a:r>
          </a:p>
          <a:p>
            <a:pPr marL="457200" indent="-457200">
              <a:buFont typeface="+mj-lt"/>
              <a:buAutoNum type="arabicPeriod"/>
            </a:pPr>
            <a:r>
              <a:rPr lang="en-US" sz="2000" dirty="0"/>
              <a:t>Non-DOD use of measurable and testable functional requirements and risk mitigation checklists for their own products</a:t>
            </a:r>
          </a:p>
          <a:p>
            <a:pPr marL="457200" indent="-457200">
              <a:buFont typeface="+mj-lt"/>
              <a:buAutoNum type="arabicPeriod"/>
            </a:pPr>
            <a:r>
              <a:rPr lang="en-US" sz="2000" dirty="0"/>
              <a:t>Increase of bi-directional lessons learned </a:t>
            </a:r>
          </a:p>
          <a:p>
            <a:pPr marL="457200" indent="-457200">
              <a:buFont typeface="+mj-lt"/>
              <a:buAutoNum type="arabicPeriod"/>
            </a:pPr>
            <a:r>
              <a:rPr lang="en-US" sz="2000" dirty="0"/>
              <a:t>Reduce administrative, organizational, and contractual “friction”</a:t>
            </a:r>
          </a:p>
          <a:p>
            <a:pPr marL="457200" indent="-457200">
              <a:buFont typeface="+mj-lt"/>
              <a:buAutoNum type="arabicPeriod"/>
            </a:pPr>
            <a:r>
              <a:rPr lang="en-US" sz="2000" dirty="0"/>
              <a:t>DOD as intellectual leader helps us win the war for talent</a:t>
            </a:r>
          </a:p>
          <a:p>
            <a:pPr marL="457200" indent="-457200">
              <a:buFont typeface="+mj-lt"/>
              <a:buAutoNum type="arabicPeriod"/>
            </a:pPr>
            <a:r>
              <a:rPr lang="en-US" sz="2000" dirty="0"/>
              <a:t>Demonstrable commitment to ethical AI helps the US attract allies and partners</a:t>
            </a:r>
          </a:p>
        </p:txBody>
      </p:sp>
    </p:spTree>
    <p:extLst>
      <p:ext uri="{BB962C8B-B14F-4D97-AF65-F5344CB8AC3E}">
        <p14:creationId xmlns:p14="http://schemas.microsoft.com/office/powerpoint/2010/main" val="392670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6AC-AF2F-40DC-8FD7-A87EEE6017CD}"/>
              </a:ext>
            </a:extLst>
          </p:cNvPr>
          <p:cNvSpPr>
            <a:spLocks noGrp="1"/>
          </p:cNvSpPr>
          <p:nvPr>
            <p:ph type="title"/>
          </p:nvPr>
        </p:nvSpPr>
        <p:spPr/>
        <p:txBody>
          <a:bodyPr/>
          <a:lstStyle/>
          <a:p>
            <a:r>
              <a:rPr lang="en-US" dirty="0"/>
              <a:t>Questions and Discussion</a:t>
            </a:r>
          </a:p>
        </p:txBody>
      </p:sp>
      <p:sp>
        <p:nvSpPr>
          <p:cNvPr id="3" name="Content Placeholder 2">
            <a:extLst>
              <a:ext uri="{FF2B5EF4-FFF2-40B4-BE49-F238E27FC236}">
                <a16:creationId xmlns:a16="http://schemas.microsoft.com/office/drawing/2014/main" id="{6B5EF1E7-C6E0-4428-93B2-755F903AF7DB}"/>
              </a:ext>
            </a:extLst>
          </p:cNvPr>
          <p:cNvSpPr>
            <a:spLocks noGrp="1"/>
          </p:cNvSpPr>
          <p:nvPr>
            <p:ph idx="1"/>
          </p:nvPr>
        </p:nvSpPr>
        <p:spPr/>
        <p:txBody>
          <a:bodyPr/>
          <a:lstStyle/>
          <a:p>
            <a:r>
              <a:rPr lang="en-US" dirty="0"/>
              <a:t>Our report is written with two audiences in mind: each must mitigate the risk associated with IAS use</a:t>
            </a:r>
          </a:p>
          <a:p>
            <a:pPr lvl="1"/>
            <a:r>
              <a:rPr lang="en-US" sz="2000" dirty="0"/>
              <a:t>Acquisition professionals (broadly speaking)</a:t>
            </a:r>
          </a:p>
          <a:p>
            <a:pPr lvl="1"/>
            <a:r>
              <a:rPr lang="en-US" sz="2000" dirty="0"/>
              <a:t>Operations commanders</a:t>
            </a:r>
          </a:p>
          <a:p>
            <a:r>
              <a:rPr lang="en-US" dirty="0"/>
              <a:t>What do you (the acquisition community) need in the way of tools to help you ensure that the systems you develop are ethically conforming?</a:t>
            </a:r>
          </a:p>
          <a:p>
            <a:r>
              <a:rPr lang="en-US" dirty="0"/>
              <a:t>Have we given you that sort of tool?</a:t>
            </a:r>
          </a:p>
          <a:p>
            <a:r>
              <a:rPr lang="en-US" dirty="0"/>
              <a:t>How would you use what we have provided (i.e. a JAREL) to ensure </a:t>
            </a:r>
            <a:r>
              <a:rPr lang="en-US"/>
              <a:t>ethical conformity?</a:t>
            </a:r>
            <a:endParaRPr lang="en-US" dirty="0"/>
          </a:p>
          <a:p>
            <a:r>
              <a:rPr lang="en-US" dirty="0"/>
              <a:t>Note: The JAIC is soon to publish a Responsible AI Strategy and Implementation Plan</a:t>
            </a:r>
          </a:p>
          <a:p>
            <a:pPr lvl="1"/>
            <a:r>
              <a:rPr lang="en-US" sz="2000" dirty="0"/>
              <a:t>We recently briefed them and believe that the tools we’ve provided will enable their envisioned implementation.</a:t>
            </a:r>
          </a:p>
        </p:txBody>
      </p:sp>
    </p:spTree>
    <p:extLst>
      <p:ext uri="{BB962C8B-B14F-4D97-AF65-F5344CB8AC3E}">
        <p14:creationId xmlns:p14="http://schemas.microsoft.com/office/powerpoint/2010/main" val="4000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B4A91-B64E-48D0-9817-D58D6F06C006}"/>
              </a:ext>
            </a:extLst>
          </p:cNvPr>
          <p:cNvSpPr txBox="1"/>
          <p:nvPr/>
        </p:nvSpPr>
        <p:spPr>
          <a:xfrm>
            <a:off x="275023" y="122378"/>
            <a:ext cx="5519460" cy="618631"/>
          </a:xfrm>
          <a:prstGeom prst="rect">
            <a:avLst/>
          </a:prstGeom>
          <a:noFill/>
        </p:spPr>
        <p:txBody>
          <a:bodyPr wrap="none" rtlCol="0">
            <a:spAutoFit/>
          </a:bodyPr>
          <a:lstStyle/>
          <a:p>
            <a:r>
              <a:rPr lang="en-US" sz="3600" dirty="0"/>
              <a:t>Questions and Discussion</a:t>
            </a:r>
          </a:p>
        </p:txBody>
      </p:sp>
      <p:pic>
        <p:nvPicPr>
          <p:cNvPr id="10" name="Picture 9">
            <a:extLst>
              <a:ext uri="{FF2B5EF4-FFF2-40B4-BE49-F238E27FC236}">
                <a16:creationId xmlns:a16="http://schemas.microsoft.com/office/drawing/2014/main" id="{41A97DF2-BB1C-4AF9-A021-87266931FA35}"/>
              </a:ext>
            </a:extLst>
          </p:cNvPr>
          <p:cNvPicPr>
            <a:picLocks noChangeAspect="1"/>
          </p:cNvPicPr>
          <p:nvPr/>
        </p:nvPicPr>
        <p:blipFill>
          <a:blip r:embed="rId3"/>
          <a:stretch>
            <a:fillRect/>
          </a:stretch>
        </p:blipFill>
        <p:spPr>
          <a:xfrm>
            <a:off x="432922" y="1357565"/>
            <a:ext cx="8278155" cy="4575187"/>
          </a:xfrm>
          <a:prstGeom prst="rect">
            <a:avLst/>
          </a:prstGeom>
        </p:spPr>
      </p:pic>
    </p:spTree>
    <p:extLst>
      <p:ext uri="{BB962C8B-B14F-4D97-AF65-F5344CB8AC3E}">
        <p14:creationId xmlns:p14="http://schemas.microsoft.com/office/powerpoint/2010/main" val="70259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sz="3200" dirty="0"/>
              <a:t>Presentation outline</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r>
              <a:rPr lang="en-US" sz="3200" b="1" dirty="0"/>
              <a:t>Study questions and objectives</a:t>
            </a:r>
          </a:p>
          <a:p>
            <a:endParaRPr lang="en-US" sz="3200" dirty="0">
              <a:solidFill>
                <a:schemeClr val="bg1">
                  <a:lumMod val="65000"/>
                </a:schemeClr>
              </a:solidFill>
            </a:endParaRPr>
          </a:p>
          <a:p>
            <a:r>
              <a:rPr lang="en-US" sz="3200" dirty="0">
                <a:solidFill>
                  <a:schemeClr val="bg1">
                    <a:lumMod val="65000"/>
                  </a:schemeClr>
                </a:solidFill>
              </a:rPr>
              <a:t>The 13 DADs</a:t>
            </a:r>
          </a:p>
          <a:p>
            <a:endParaRPr lang="en-US" sz="3200" dirty="0">
              <a:solidFill>
                <a:schemeClr val="bg1">
                  <a:lumMod val="65000"/>
                </a:schemeClr>
              </a:solidFill>
            </a:endParaRPr>
          </a:p>
          <a:p>
            <a:r>
              <a:rPr lang="en-US" sz="3200" dirty="0">
                <a:solidFill>
                  <a:schemeClr val="bg1">
                    <a:lumMod val="65000"/>
                  </a:schemeClr>
                </a:solidFill>
              </a:rPr>
              <a:t>Implementation</a:t>
            </a:r>
          </a:p>
        </p:txBody>
      </p:sp>
      <p:sp>
        <p:nvSpPr>
          <p:cNvPr id="4" name="TextBox 3">
            <a:extLst>
              <a:ext uri="{FF2B5EF4-FFF2-40B4-BE49-F238E27FC236}">
                <a16:creationId xmlns:a16="http://schemas.microsoft.com/office/drawing/2014/main" id="{75AD28EB-B953-4ECB-ABF9-0E329FCBE1FB}"/>
              </a:ext>
            </a:extLst>
          </p:cNvPr>
          <p:cNvSpPr txBox="1"/>
          <p:nvPr/>
        </p:nvSpPr>
        <p:spPr>
          <a:xfrm>
            <a:off x="656185" y="4605397"/>
            <a:ext cx="7853288" cy="1274195"/>
          </a:xfrm>
          <a:prstGeom prst="rect">
            <a:avLst/>
          </a:prstGeom>
          <a:solidFill>
            <a:schemeClr val="accent1"/>
          </a:solidFill>
          <a:ln>
            <a:solidFill>
              <a:srgbClr val="010101"/>
            </a:solidFill>
          </a:ln>
        </p:spPr>
        <p:txBody>
          <a:bodyPr wrap="square" rtlCol="0">
            <a:spAutoFit/>
          </a:bodyPr>
          <a:lstStyle/>
          <a:p>
            <a:r>
              <a:rPr lang="en-US" sz="3200" b="1" dirty="0">
                <a:solidFill>
                  <a:schemeClr val="bg1"/>
                </a:solidFill>
              </a:rPr>
              <a:t>But first…</a:t>
            </a:r>
          </a:p>
          <a:p>
            <a:r>
              <a:rPr lang="en-US" sz="3200" b="1" dirty="0">
                <a:solidFill>
                  <a:schemeClr val="bg1"/>
                </a:solidFill>
              </a:rPr>
              <a:t>Thank You to the UVAS Working Group!</a:t>
            </a:r>
          </a:p>
        </p:txBody>
      </p:sp>
    </p:spTree>
    <p:extLst>
      <p:ext uri="{BB962C8B-B14F-4D97-AF65-F5344CB8AC3E}">
        <p14:creationId xmlns:p14="http://schemas.microsoft.com/office/powerpoint/2010/main" val="35590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a:xfrm>
            <a:off x="394235" y="284392"/>
            <a:ext cx="8229600" cy="512064"/>
          </a:xfrm>
        </p:spPr>
        <p:txBody>
          <a:bodyPr/>
          <a:lstStyle/>
          <a:p>
            <a:r>
              <a:rPr lang="en-US" sz="3200" dirty="0"/>
              <a:t>Enable the objectives of these documents</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a:xfrm>
            <a:off x="394234" y="978408"/>
            <a:ext cx="4674783" cy="5595200"/>
          </a:xfrm>
        </p:spPr>
        <p:txBody>
          <a:bodyPr/>
          <a:lstStyle/>
          <a:p>
            <a:r>
              <a:rPr lang="en-US" dirty="0"/>
              <a:t>Detail the degree to which an unmanned system may operate autonomously</a:t>
            </a:r>
          </a:p>
          <a:p>
            <a:endParaRPr lang="en-US" sz="1400" dirty="0"/>
          </a:p>
          <a:p>
            <a:r>
              <a:rPr lang="en-US" sz="2400" dirty="0"/>
              <a:t>Ensure clarity in ethical principles for unmanned systems</a:t>
            </a:r>
          </a:p>
          <a:p>
            <a:endParaRPr lang="en-US" sz="2400" dirty="0"/>
          </a:p>
          <a:p>
            <a:endParaRPr lang="en-US" sz="2400" dirty="0"/>
          </a:p>
          <a:p>
            <a:endParaRPr lang="en-US" sz="2400" dirty="0"/>
          </a:p>
        </p:txBody>
      </p:sp>
      <p:pic>
        <p:nvPicPr>
          <p:cNvPr id="10" name="Picture 9">
            <a:extLst>
              <a:ext uri="{FF2B5EF4-FFF2-40B4-BE49-F238E27FC236}">
                <a16:creationId xmlns:a16="http://schemas.microsoft.com/office/drawing/2014/main" id="{EB687F50-01CB-4804-AE77-16CAD3C29529}"/>
              </a:ext>
            </a:extLst>
          </p:cNvPr>
          <p:cNvPicPr>
            <a:picLocks noChangeAspect="1"/>
          </p:cNvPicPr>
          <p:nvPr/>
        </p:nvPicPr>
        <p:blipFill>
          <a:blip r:embed="rId3"/>
          <a:stretch>
            <a:fillRect/>
          </a:stretch>
        </p:blipFill>
        <p:spPr>
          <a:xfrm>
            <a:off x="6779225" y="3551206"/>
            <a:ext cx="2145364" cy="2767032"/>
          </a:xfrm>
          <a:prstGeom prst="rect">
            <a:avLst/>
          </a:prstGeom>
          <a:ln>
            <a:solidFill>
              <a:schemeClr val="tx1"/>
            </a:solidFill>
          </a:ln>
        </p:spPr>
      </p:pic>
      <p:pic>
        <p:nvPicPr>
          <p:cNvPr id="9" name="Picture 8">
            <a:extLst>
              <a:ext uri="{FF2B5EF4-FFF2-40B4-BE49-F238E27FC236}">
                <a16:creationId xmlns:a16="http://schemas.microsoft.com/office/drawing/2014/main" id="{8E51B2FA-5B84-40B2-9092-291B4DCA186D}"/>
              </a:ext>
            </a:extLst>
          </p:cNvPr>
          <p:cNvPicPr>
            <a:picLocks noChangeAspect="1"/>
          </p:cNvPicPr>
          <p:nvPr/>
        </p:nvPicPr>
        <p:blipFill>
          <a:blip r:embed="rId4"/>
          <a:stretch>
            <a:fillRect/>
          </a:stretch>
        </p:blipFill>
        <p:spPr>
          <a:xfrm>
            <a:off x="5347314" y="1008976"/>
            <a:ext cx="2120280" cy="2767032"/>
          </a:xfrm>
          <a:prstGeom prst="rect">
            <a:avLst/>
          </a:prstGeom>
          <a:ln>
            <a:solidFill>
              <a:schemeClr val="tx1"/>
            </a:solidFill>
          </a:ln>
        </p:spPr>
      </p:pic>
      <p:sp>
        <p:nvSpPr>
          <p:cNvPr id="11" name="Content Placeholder 2">
            <a:extLst>
              <a:ext uri="{FF2B5EF4-FFF2-40B4-BE49-F238E27FC236}">
                <a16:creationId xmlns:a16="http://schemas.microsoft.com/office/drawing/2014/main" id="{8E228076-AF43-425C-8A89-A8D462B0F24F}"/>
              </a:ext>
            </a:extLst>
          </p:cNvPr>
          <p:cNvSpPr txBox="1">
            <a:spLocks/>
          </p:cNvSpPr>
          <p:nvPr/>
        </p:nvSpPr>
        <p:spPr bwMode="auto">
          <a:xfrm>
            <a:off x="394234" y="3267038"/>
            <a:ext cx="6384992" cy="377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8CC741"/>
              </a:buClr>
              <a:buSzPct val="120000"/>
              <a:buChar char="•"/>
              <a:defRPr sz="2400">
                <a:solidFill>
                  <a:srgbClr val="010101"/>
                </a:solidFill>
                <a:latin typeface="Segoe UI" panose="020B0502040204020203" pitchFamily="34" charset="0"/>
                <a:ea typeface="+mn-ea"/>
                <a:cs typeface="Segoe UI" panose="020B0502040204020203" pitchFamily="34" charset="0"/>
              </a:defRPr>
            </a:lvl1pPr>
            <a:lvl2pPr marL="742950" indent="-285750" algn="l" rtl="0" eaLnBrk="1" fontAlgn="base" hangingPunct="1">
              <a:spcBef>
                <a:spcPct val="20000"/>
              </a:spcBef>
              <a:spcAft>
                <a:spcPct val="0"/>
              </a:spcAft>
              <a:buClr>
                <a:srgbClr val="8CC741"/>
              </a:buClr>
              <a:buSzPct val="90000"/>
              <a:buFont typeface="Wingdings" panose="05000000000000000000" pitchFamily="2" charset="2"/>
              <a:buChar char="§"/>
              <a:defRPr sz="2200">
                <a:solidFill>
                  <a:srgbClr val="010101"/>
                </a:solidFill>
                <a:latin typeface="Segoe UI" panose="020B0502040204020203" pitchFamily="34" charset="0"/>
                <a:cs typeface="Segoe UI" panose="020B0502040204020203" pitchFamily="34" charset="0"/>
              </a:defRPr>
            </a:lvl2pPr>
            <a:lvl3pPr marL="1257300" indent="-342900" algn="l" rtl="0" eaLnBrk="1" fontAlgn="base" hangingPunct="1">
              <a:spcBef>
                <a:spcPct val="20000"/>
              </a:spcBef>
              <a:spcAft>
                <a:spcPct val="0"/>
              </a:spcAft>
              <a:buClr>
                <a:srgbClr val="8CC741"/>
              </a:buClr>
              <a:buFont typeface="Segoe UI" panose="020B0502040204020203" pitchFamily="34" charset="0"/>
              <a:buChar char="–"/>
              <a:defRPr sz="2000">
                <a:solidFill>
                  <a:srgbClr val="010101"/>
                </a:solidFill>
                <a:latin typeface="Segoe UI" panose="020B0502040204020203" pitchFamily="34" charset="0"/>
                <a:cs typeface="Segoe UI" panose="020B0502040204020203" pitchFamily="34" charset="0"/>
              </a:defRPr>
            </a:lvl3pPr>
            <a:lvl4pPr marL="1600200" indent="-228600" algn="l" rtl="0" eaLnBrk="1" fontAlgn="base" hangingPunct="1">
              <a:spcBef>
                <a:spcPct val="20000"/>
              </a:spcBef>
              <a:spcAft>
                <a:spcPct val="0"/>
              </a:spcAft>
              <a:buClr>
                <a:srgbClr val="8CC741"/>
              </a:buClr>
              <a:buSzPct val="80000"/>
              <a:buFont typeface="Courier New" panose="02070309020205020404" pitchFamily="49" charset="0"/>
              <a:buChar char="o"/>
              <a:defRPr sz="1800">
                <a:solidFill>
                  <a:srgbClr val="010101"/>
                </a:solidFill>
                <a:latin typeface="Segoe UI" panose="020B0502040204020203" pitchFamily="34" charset="0"/>
                <a:cs typeface="Segoe UI" panose="020B0502040204020203" pitchFamily="34" charset="0"/>
              </a:defRPr>
            </a:lvl4pPr>
            <a:lvl5pPr marL="2057400" indent="-228600" algn="l" rtl="0" eaLnBrk="1" fontAlgn="base" hangingPunct="1">
              <a:spcBef>
                <a:spcPct val="20000"/>
              </a:spcBef>
              <a:spcAft>
                <a:spcPct val="0"/>
              </a:spcAft>
              <a:buClr>
                <a:srgbClr val="8CC741"/>
              </a:buClr>
              <a:buFont typeface="Segoe UI" panose="020B0502040204020203" pitchFamily="34" charset="0"/>
              <a:buChar char="-"/>
              <a:defRPr sz="1600">
                <a:solidFill>
                  <a:srgbClr val="010101"/>
                </a:solidFill>
                <a:latin typeface="Segoe UI" panose="020B0502040204020203" pitchFamily="34" charset="0"/>
                <a:cs typeface="Segoe UI" panose="020B0502040204020203" pitchFamily="34" charset="0"/>
              </a:defRPr>
            </a:lvl5pPr>
            <a:lvl6pPr marL="2514600" indent="-228600" algn="l" rtl="0" eaLnBrk="1" fontAlgn="base" hangingPunct="1">
              <a:spcBef>
                <a:spcPct val="20000"/>
              </a:spcBef>
              <a:spcAft>
                <a:spcPct val="0"/>
              </a:spcAft>
              <a:buClr>
                <a:srgbClr val="8CC741"/>
              </a:buClr>
              <a:buChar char="»"/>
              <a:defRPr sz="1200">
                <a:solidFill>
                  <a:srgbClr val="525759"/>
                </a:solidFill>
                <a:latin typeface="+mn-lt"/>
              </a:defRPr>
            </a:lvl6pPr>
            <a:lvl7pPr marL="2971800" indent="-228600" algn="l" rtl="0" eaLnBrk="1" fontAlgn="base" hangingPunct="1">
              <a:spcBef>
                <a:spcPct val="20000"/>
              </a:spcBef>
              <a:spcAft>
                <a:spcPct val="0"/>
              </a:spcAft>
              <a:buClr>
                <a:srgbClr val="8CC741"/>
              </a:buClr>
              <a:buChar char="»"/>
              <a:defRPr sz="1200">
                <a:solidFill>
                  <a:srgbClr val="525759"/>
                </a:solidFill>
                <a:latin typeface="+mn-lt"/>
              </a:defRPr>
            </a:lvl7pPr>
            <a:lvl8pPr marL="3429000" indent="-228600" algn="l" rtl="0" eaLnBrk="1" fontAlgn="base" hangingPunct="1">
              <a:spcBef>
                <a:spcPct val="20000"/>
              </a:spcBef>
              <a:spcAft>
                <a:spcPct val="0"/>
              </a:spcAft>
              <a:buClr>
                <a:srgbClr val="8CC741"/>
              </a:buClr>
              <a:buChar char="»"/>
              <a:defRPr sz="1200">
                <a:solidFill>
                  <a:srgbClr val="525759"/>
                </a:solidFill>
                <a:latin typeface="+mn-lt"/>
              </a:defRPr>
            </a:lvl8pPr>
            <a:lvl9pPr marL="3886200" indent="-228600" algn="l" rtl="0" eaLnBrk="1" fontAlgn="base" hangingPunct="1">
              <a:spcBef>
                <a:spcPct val="20000"/>
              </a:spcBef>
              <a:spcAft>
                <a:spcPct val="0"/>
              </a:spcAft>
              <a:buClr>
                <a:srgbClr val="8CC741"/>
              </a:buClr>
              <a:buChar char="»"/>
              <a:defRPr sz="1200">
                <a:solidFill>
                  <a:srgbClr val="525759"/>
                </a:solidFill>
                <a:latin typeface="+mn-lt"/>
              </a:defRPr>
            </a:lvl9pPr>
          </a:lstStyle>
          <a:p>
            <a:pPr>
              <a:lnSpc>
                <a:spcPct val="100000"/>
              </a:lnSpc>
            </a:pPr>
            <a:endParaRPr lang="en-US" kern="0" dirty="0"/>
          </a:p>
          <a:p>
            <a:pPr>
              <a:lnSpc>
                <a:spcPct val="100000"/>
              </a:lnSpc>
            </a:pPr>
            <a:r>
              <a:rPr lang="en-US" kern="0" dirty="0"/>
              <a:t>Develop and field IAS-based capabilities that preserve and maximize warfighting effectiveness while conforming to law, policy, and ethical principles.</a:t>
            </a:r>
          </a:p>
          <a:p>
            <a:pPr>
              <a:lnSpc>
                <a:spcPct val="100000"/>
              </a:lnSpc>
            </a:pPr>
            <a:endParaRPr lang="en-US" sz="1400" kern="0" dirty="0"/>
          </a:p>
          <a:p>
            <a:pPr>
              <a:lnSpc>
                <a:spcPct val="100000"/>
              </a:lnSpc>
            </a:pPr>
            <a:r>
              <a:rPr lang="en-US" kern="0" dirty="0"/>
              <a:t>Equip members of the Naval Enterprise to constructively engage in the ethics conversation.</a:t>
            </a:r>
          </a:p>
          <a:p>
            <a:pPr>
              <a:lnSpc>
                <a:spcPct val="100000"/>
              </a:lnSpc>
            </a:pPr>
            <a:endParaRPr lang="en-US" kern="0" dirty="0"/>
          </a:p>
          <a:p>
            <a:pPr>
              <a:lnSpc>
                <a:spcPct val="100000"/>
              </a:lnSpc>
            </a:pPr>
            <a:endParaRPr lang="en-US" kern="0" dirty="0"/>
          </a:p>
          <a:p>
            <a:pPr>
              <a:lnSpc>
                <a:spcPct val="100000"/>
              </a:lnSpc>
            </a:pPr>
            <a:endParaRPr lang="en-US" kern="0" dirty="0"/>
          </a:p>
        </p:txBody>
      </p:sp>
    </p:spTree>
    <p:extLst>
      <p:ext uri="{BB962C8B-B14F-4D97-AF65-F5344CB8AC3E}">
        <p14:creationId xmlns:p14="http://schemas.microsoft.com/office/powerpoint/2010/main" val="173023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a:xfrm>
            <a:off x="394235" y="284392"/>
            <a:ext cx="8229600" cy="512064"/>
          </a:xfrm>
        </p:spPr>
        <p:txBody>
          <a:bodyPr/>
          <a:lstStyle/>
          <a:p>
            <a:r>
              <a:rPr lang="en-US" sz="3200" dirty="0"/>
              <a:t>Two study questions </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pPr marL="457200" indent="-457200">
              <a:buFont typeface="+mj-lt"/>
              <a:buAutoNum type="arabicPeriod"/>
            </a:pPr>
            <a:r>
              <a:rPr lang="en-US" dirty="0"/>
              <a:t>Transferring decision-making capabilities to an  IAS </a:t>
            </a:r>
            <a:r>
              <a:rPr lang="en-US" b="1" dirty="0"/>
              <a:t>incurs a risk of </a:t>
            </a:r>
            <a:r>
              <a:rPr lang="en-US" dirty="0"/>
              <a:t>unintended negative consequences. </a:t>
            </a:r>
          </a:p>
          <a:p>
            <a:pPr marL="857250" lvl="1" indent="-457200"/>
            <a:r>
              <a:rPr lang="en-US" i="1" dirty="0"/>
              <a:t>What attributes of the IAS, the operational environment, friendly forces, and enemy forces must commanders consider and evaluate during the military planning process to prevent or minimize the risks created by transferring decision-making capabilities to an IAS?</a:t>
            </a:r>
          </a:p>
          <a:p>
            <a:pPr marL="857250" lvl="1" indent="-457200"/>
            <a:r>
              <a:rPr lang="en-US" b="1" i="1" dirty="0">
                <a:solidFill>
                  <a:srgbClr val="FF0000"/>
                </a:solidFill>
              </a:rPr>
              <a:t>In a similar vain, what must acquisition professionals consider during development?</a:t>
            </a:r>
          </a:p>
          <a:p>
            <a:pPr marL="457200" indent="-457200">
              <a:buFont typeface="+mj-lt"/>
              <a:buAutoNum type="arabicPeriod"/>
            </a:pPr>
            <a:r>
              <a:rPr lang="en-US" dirty="0"/>
              <a:t>The second question asked us for implementation recommendations:</a:t>
            </a:r>
          </a:p>
          <a:p>
            <a:pPr marL="857250" lvl="1" indent="-457200"/>
            <a:r>
              <a:rPr lang="en-US" i="1" dirty="0"/>
              <a:t>How can DOD incorporate the DADs into a framework to guide the development, fielding, integration, and employment of militarily effective, legally compliant, and ethically conforming IAS?</a:t>
            </a:r>
          </a:p>
          <a:p>
            <a:pPr lvl="1"/>
            <a:endParaRPr lang="en-US" sz="3000" dirty="0">
              <a:solidFill>
                <a:schemeClr val="bg1">
                  <a:lumMod val="65000"/>
                </a:schemeClr>
              </a:solidFill>
            </a:endParaRPr>
          </a:p>
        </p:txBody>
      </p:sp>
    </p:spTree>
    <p:extLst>
      <p:ext uri="{BB962C8B-B14F-4D97-AF65-F5344CB8AC3E}">
        <p14:creationId xmlns:p14="http://schemas.microsoft.com/office/powerpoint/2010/main" val="118749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sz="3200" dirty="0"/>
              <a:t>Presentation outline</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r>
              <a:rPr lang="en-US" sz="3200" dirty="0">
                <a:solidFill>
                  <a:schemeClr val="bg1">
                    <a:lumMod val="65000"/>
                  </a:schemeClr>
                </a:solidFill>
              </a:rPr>
              <a:t>Study questions and objectives</a:t>
            </a:r>
          </a:p>
          <a:p>
            <a:endParaRPr lang="en-US" sz="3200" b="1" dirty="0"/>
          </a:p>
          <a:p>
            <a:r>
              <a:rPr lang="en-US" sz="3200" b="1" dirty="0"/>
              <a:t>The 13 DADs</a:t>
            </a:r>
          </a:p>
          <a:p>
            <a:endParaRPr lang="en-US" sz="3200" dirty="0">
              <a:solidFill>
                <a:schemeClr val="bg1">
                  <a:lumMod val="65000"/>
                </a:schemeClr>
              </a:solidFill>
            </a:endParaRPr>
          </a:p>
          <a:p>
            <a:r>
              <a:rPr lang="en-US" sz="3200" dirty="0">
                <a:solidFill>
                  <a:schemeClr val="bg1">
                    <a:lumMod val="65000"/>
                  </a:schemeClr>
                </a:solidFill>
              </a:rPr>
              <a:t>Implementation</a:t>
            </a:r>
          </a:p>
        </p:txBody>
      </p:sp>
    </p:spTree>
    <p:extLst>
      <p:ext uri="{BB962C8B-B14F-4D97-AF65-F5344CB8AC3E}">
        <p14:creationId xmlns:p14="http://schemas.microsoft.com/office/powerpoint/2010/main" val="318778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dirty="0"/>
              <a:t>Evolution of the 13 DADs</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r>
              <a:rPr lang="en-US" sz="2800" dirty="0"/>
              <a:t>We took a bottom-up literature review approach to capture concerns with autonomy technology </a:t>
            </a:r>
          </a:p>
          <a:p>
            <a:pPr lvl="1"/>
            <a:r>
              <a:rPr lang="en-US" dirty="0"/>
              <a:t>Reviewed 177+ documents from a wide range of countries, industries, and governmental activities </a:t>
            </a:r>
            <a:r>
              <a:rPr lang="en-US" i="1" dirty="0"/>
              <a:t>to include civil society groups opposed to autonomy in weapons systems </a:t>
            </a:r>
          </a:p>
          <a:p>
            <a:pPr lvl="1"/>
            <a:r>
              <a:rPr lang="en-US" dirty="0"/>
              <a:t>Our original “raw data” list of 4,641 reduced to 480</a:t>
            </a:r>
            <a:endParaRPr lang="en-US" dirty="0">
              <a:highlight>
                <a:srgbClr val="FFFF00"/>
              </a:highlight>
            </a:endParaRPr>
          </a:p>
          <a:p>
            <a:pPr lvl="1"/>
            <a:r>
              <a:rPr lang="en-US" dirty="0"/>
              <a:t>Sent those out for review by a diverse SME cadre and the list grew to 565</a:t>
            </a:r>
          </a:p>
          <a:p>
            <a:r>
              <a:rPr lang="en-US" dirty="0"/>
              <a:t>Our final list of “autonomy risk elements” fell naturally into the following 13 affinity groups – these became our </a:t>
            </a:r>
            <a:r>
              <a:rPr lang="en-US" i="1" dirty="0"/>
              <a:t>Dimensions of Autonomous Decision-making</a:t>
            </a:r>
            <a:r>
              <a:rPr lang="en-US" dirty="0"/>
              <a:t>…</a:t>
            </a:r>
          </a:p>
        </p:txBody>
      </p:sp>
    </p:spTree>
    <p:extLst>
      <p:ext uri="{BB962C8B-B14F-4D97-AF65-F5344CB8AC3E}">
        <p14:creationId xmlns:p14="http://schemas.microsoft.com/office/powerpoint/2010/main" val="160890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dirty="0"/>
              <a:t>Brief description of each DAD</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pPr>
              <a:buFont typeface="+mj-lt"/>
              <a:buAutoNum type="arabicPeriod"/>
            </a:pPr>
            <a:r>
              <a:rPr lang="en-US" sz="1800" dirty="0"/>
              <a:t>Standard semantics and concepts</a:t>
            </a:r>
          </a:p>
          <a:p>
            <a:pPr lvl="1"/>
            <a:r>
              <a:rPr lang="en-US" sz="1600" dirty="0"/>
              <a:t>Are all parties using a common and agreed-upon IAS lexicon so as not to inadvertently introduce risk via miscommunication?</a:t>
            </a:r>
          </a:p>
          <a:p>
            <a:pPr>
              <a:buFont typeface="+mj-lt"/>
              <a:buAutoNum type="arabicPeriod"/>
            </a:pPr>
            <a:r>
              <a:rPr lang="en-US" sz="1800" dirty="0"/>
              <a:t>Continuity of legal accountability</a:t>
            </a:r>
          </a:p>
          <a:p>
            <a:pPr lvl="1"/>
            <a:r>
              <a:rPr lang="en-US" sz="1600" dirty="0"/>
              <a:t>Is there a human who understands how the component functions, is aware of any autonomous functionality, understands the risks, and is legally accountable for authorizing its use?  </a:t>
            </a:r>
          </a:p>
          <a:p>
            <a:pPr>
              <a:buFont typeface="+mj-lt"/>
              <a:buAutoNum type="arabicPeriod"/>
            </a:pPr>
            <a:r>
              <a:rPr lang="en-US" sz="1800" dirty="0"/>
              <a:t>Degree of autonomy</a:t>
            </a:r>
          </a:p>
          <a:p>
            <a:pPr lvl="1"/>
            <a:r>
              <a:rPr lang="en-US" sz="1600" dirty="0"/>
              <a:t>Can the degree of autonomous functionality be adjusted to accommodate different or changing degrees of risk tolerance? </a:t>
            </a:r>
          </a:p>
          <a:p>
            <a:pPr>
              <a:buFont typeface="+mj-lt"/>
              <a:buAutoNum type="arabicPeriod"/>
            </a:pPr>
            <a:r>
              <a:rPr lang="en-US" sz="1800" dirty="0"/>
              <a:t>Necessity of autonomy</a:t>
            </a:r>
          </a:p>
          <a:p>
            <a:pPr lvl="1"/>
            <a:r>
              <a:rPr lang="en-US" sz="1600" dirty="0"/>
              <a:t>Does IAS use impart military advantage over a non-autonomous alternative system? </a:t>
            </a:r>
          </a:p>
          <a:p>
            <a:pPr>
              <a:buFont typeface="+mj-lt"/>
              <a:buAutoNum type="arabicPeriod"/>
            </a:pPr>
            <a:r>
              <a:rPr lang="en-US" sz="1800" dirty="0"/>
              <a:t>Command and control</a:t>
            </a:r>
          </a:p>
          <a:p>
            <a:pPr lvl="1"/>
            <a:r>
              <a:rPr lang="en-US" sz="1600" dirty="0"/>
              <a:t>Has every available and practicable measure been taken by the commander to prevent loss of command and control, relinquish C2 (but not accountability), ensure transfer of C2 without its loss, detect and prevent unintended behaviors, and deactivate systems that demonstrate unintended behavior (e.g. failsafe)? </a:t>
            </a:r>
          </a:p>
        </p:txBody>
      </p:sp>
    </p:spTree>
    <p:extLst>
      <p:ext uri="{BB962C8B-B14F-4D97-AF65-F5344CB8AC3E}">
        <p14:creationId xmlns:p14="http://schemas.microsoft.com/office/powerpoint/2010/main" val="390366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B2A1-0E51-485C-9A47-25C607E84E5F}"/>
              </a:ext>
            </a:extLst>
          </p:cNvPr>
          <p:cNvSpPr>
            <a:spLocks noGrp="1"/>
          </p:cNvSpPr>
          <p:nvPr>
            <p:ph type="title"/>
          </p:nvPr>
        </p:nvSpPr>
        <p:spPr/>
        <p:txBody>
          <a:bodyPr/>
          <a:lstStyle/>
          <a:p>
            <a:r>
              <a:rPr lang="en-US" dirty="0"/>
              <a:t>Brief description of each DAD (continued)</a:t>
            </a:r>
          </a:p>
        </p:txBody>
      </p:sp>
      <p:sp>
        <p:nvSpPr>
          <p:cNvPr id="3" name="Content Placeholder 2">
            <a:extLst>
              <a:ext uri="{FF2B5EF4-FFF2-40B4-BE49-F238E27FC236}">
                <a16:creationId xmlns:a16="http://schemas.microsoft.com/office/drawing/2014/main" id="{5081AC07-1DF6-455C-A0FA-33F738CEFACE}"/>
              </a:ext>
            </a:extLst>
          </p:cNvPr>
          <p:cNvSpPr>
            <a:spLocks noGrp="1"/>
          </p:cNvSpPr>
          <p:nvPr>
            <p:ph idx="1"/>
          </p:nvPr>
        </p:nvSpPr>
        <p:spPr/>
        <p:txBody>
          <a:bodyPr/>
          <a:lstStyle/>
          <a:p>
            <a:pPr>
              <a:buFont typeface="+mj-lt"/>
              <a:buAutoNum type="arabicPeriod" startAt="6"/>
            </a:pPr>
            <a:r>
              <a:rPr lang="en-US" sz="1800" dirty="0"/>
              <a:t>Presence of persons and objects protected from the use of force</a:t>
            </a:r>
          </a:p>
          <a:p>
            <a:pPr lvl="1"/>
            <a:r>
              <a:rPr lang="en-US" sz="1600" dirty="0"/>
              <a:t>Will there be persons/objects present that cannot be subjected to the effects of the IAS, or that require justification in accordance with applicable laws, policies, and rules of engagement beforehand? </a:t>
            </a:r>
            <a:endParaRPr lang="en-US" sz="1800" dirty="0"/>
          </a:p>
          <a:p>
            <a:pPr>
              <a:buFont typeface="+mj-lt"/>
              <a:buAutoNum type="arabicPeriod" startAt="6"/>
            </a:pPr>
            <a:r>
              <a:rPr lang="en-US" sz="1800" dirty="0"/>
              <a:t>Pre-operational audit logs</a:t>
            </a:r>
          </a:p>
          <a:p>
            <a:pPr lvl="1"/>
            <a:r>
              <a:rPr lang="en-US" sz="1600" dirty="0"/>
              <a:t>Has positive control been retained over all components and process, from pre-acquisition to delivery to fleet? </a:t>
            </a:r>
          </a:p>
          <a:p>
            <a:pPr>
              <a:buFont typeface="+mj-lt"/>
              <a:buAutoNum type="arabicPeriod" startAt="6"/>
            </a:pPr>
            <a:r>
              <a:rPr lang="en-US" sz="1800" dirty="0"/>
              <a:t>Operational audit logs</a:t>
            </a:r>
          </a:p>
          <a:p>
            <a:pPr lvl="1"/>
            <a:r>
              <a:rPr lang="en-US" sz="1600" dirty="0"/>
              <a:t>Are all environmental conditions, sensor inputs, operator interactions, internal processes, IAS actions, and operational outcomes recorded for post-operation reconstruction and analyses? For accountability and improvements to TTP and technology? </a:t>
            </a:r>
          </a:p>
          <a:p>
            <a:pPr>
              <a:buFont typeface="+mj-lt"/>
              <a:buAutoNum type="arabicPeriod" startAt="6"/>
            </a:pPr>
            <a:r>
              <a:rPr lang="en-US" sz="1800" dirty="0"/>
              <a:t>Human-machine teaming</a:t>
            </a:r>
          </a:p>
          <a:p>
            <a:pPr lvl="1"/>
            <a:r>
              <a:rPr lang="en-US" sz="1600" dirty="0"/>
              <a:t>Does design of the human-machine team leverage human’s superior ability to exercise judgment in the IAS use to reduce risks associated with its use? </a:t>
            </a:r>
          </a:p>
        </p:txBody>
      </p:sp>
    </p:spTree>
    <p:extLst>
      <p:ext uri="{BB962C8B-B14F-4D97-AF65-F5344CB8AC3E}">
        <p14:creationId xmlns:p14="http://schemas.microsoft.com/office/powerpoint/2010/main" val="27184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62DB-4AD2-4A99-9AB5-73AF7C81DCD4}"/>
              </a:ext>
            </a:extLst>
          </p:cNvPr>
          <p:cNvSpPr>
            <a:spLocks noGrp="1"/>
          </p:cNvSpPr>
          <p:nvPr>
            <p:ph type="title"/>
          </p:nvPr>
        </p:nvSpPr>
        <p:spPr/>
        <p:txBody>
          <a:bodyPr/>
          <a:lstStyle/>
          <a:p>
            <a:r>
              <a:rPr lang="en-US" dirty="0"/>
              <a:t>Brief description of each DAD (continued)</a:t>
            </a:r>
          </a:p>
        </p:txBody>
      </p:sp>
      <p:sp>
        <p:nvSpPr>
          <p:cNvPr id="3" name="Content Placeholder 2">
            <a:extLst>
              <a:ext uri="{FF2B5EF4-FFF2-40B4-BE49-F238E27FC236}">
                <a16:creationId xmlns:a16="http://schemas.microsoft.com/office/drawing/2014/main" id="{65674BE3-B262-4B3C-A9CE-42D5FC0D6B5D}"/>
              </a:ext>
            </a:extLst>
          </p:cNvPr>
          <p:cNvSpPr>
            <a:spLocks noGrp="1"/>
          </p:cNvSpPr>
          <p:nvPr>
            <p:ph idx="1"/>
          </p:nvPr>
        </p:nvSpPr>
        <p:spPr/>
        <p:txBody>
          <a:bodyPr/>
          <a:lstStyle/>
          <a:p>
            <a:pPr>
              <a:buFont typeface="+mj-lt"/>
              <a:buAutoNum type="arabicPeriod" startAt="10"/>
            </a:pPr>
            <a:r>
              <a:rPr lang="en-US" sz="1800" dirty="0"/>
              <a:t> Test and evaluation adequacy</a:t>
            </a:r>
          </a:p>
          <a:p>
            <a:pPr lvl="1"/>
            <a:r>
              <a:rPr lang="en-US" sz="1600" dirty="0"/>
              <a:t>Will/did the IAS test and evaluation procedure reflect breath, depth, and complexity of the contemplated operational environment? </a:t>
            </a:r>
          </a:p>
          <a:p>
            <a:pPr>
              <a:buFont typeface="+mj-lt"/>
              <a:buAutoNum type="arabicPeriod" startAt="10"/>
            </a:pPr>
            <a:r>
              <a:rPr lang="en-US" sz="1800" dirty="0"/>
              <a:t> Autonomy training and education</a:t>
            </a:r>
          </a:p>
          <a:p>
            <a:pPr lvl="1"/>
            <a:r>
              <a:rPr lang="en-US" sz="1600" dirty="0"/>
              <a:t>Do developers, civilian and military leaders, and operators (everyone associated with IAS use) understand the attributes of IAS enough to avoid illegal or unethical use? </a:t>
            </a:r>
          </a:p>
          <a:p>
            <a:pPr>
              <a:buFont typeface="+mj-lt"/>
              <a:buAutoNum type="arabicPeriod" startAt="10"/>
            </a:pPr>
            <a:r>
              <a:rPr lang="en-US" sz="1800" dirty="0"/>
              <a:t> Mission duration and geographic extent</a:t>
            </a:r>
          </a:p>
          <a:p>
            <a:pPr lvl="1"/>
            <a:r>
              <a:rPr lang="en-US" sz="1600" dirty="0"/>
              <a:t>Will the time required to conduct the contemplated mission be so long, and/or the geographic extent of the IAS’ operating envelope so extensive, that pre-mission risk mitigation conditions and planning factors will change to an extent that might increase risk? </a:t>
            </a:r>
          </a:p>
          <a:p>
            <a:pPr>
              <a:buFont typeface="+mj-lt"/>
              <a:buAutoNum type="arabicPeriod" startAt="10"/>
            </a:pPr>
            <a:r>
              <a:rPr lang="en-US" sz="1800"/>
              <a:t> Civil </a:t>
            </a:r>
            <a:r>
              <a:rPr lang="en-US" sz="1800" dirty="0"/>
              <a:t>and natural rights</a:t>
            </a:r>
          </a:p>
          <a:p>
            <a:pPr lvl="1"/>
            <a:r>
              <a:rPr lang="en-US" sz="1600" dirty="0"/>
              <a:t>Have all available measures been taken to ensure that the IAS algorithms and/or machine learning (ML) training data employed in automated and autonomous decision aids do not contain any biases that might incorrectly, disproportionately, or otherwise unfairly affect an individual or a group of persons? </a:t>
            </a:r>
          </a:p>
        </p:txBody>
      </p:sp>
    </p:spTree>
    <p:extLst>
      <p:ext uri="{BB962C8B-B14F-4D97-AF65-F5344CB8AC3E}">
        <p14:creationId xmlns:p14="http://schemas.microsoft.com/office/powerpoint/2010/main" val="2093778201"/>
      </p:ext>
    </p:extLst>
  </p:cSld>
  <p:clrMapOvr>
    <a:masterClrMapping/>
  </p:clrMapOvr>
</p:sld>
</file>

<file path=ppt/theme/theme1.xml><?xml version="1.0" encoding="utf-8"?>
<a:theme xmlns:a="http://schemas.openxmlformats.org/drawingml/2006/main" name="DAB Simple No Marking">
  <a:themeElements>
    <a:clrScheme name="">
      <a:dk1>
        <a:srgbClr val="4D4D4D"/>
      </a:dk1>
      <a:lt1>
        <a:srgbClr val="FFFFFF"/>
      </a:lt1>
      <a:dk2>
        <a:srgbClr val="4D4D4D"/>
      </a:dk2>
      <a:lt2>
        <a:srgbClr val="A1A1A1"/>
      </a:lt2>
      <a:accent1>
        <a:srgbClr val="8ECCF6"/>
      </a:accent1>
      <a:accent2>
        <a:srgbClr val="F0776A"/>
      </a:accent2>
      <a:accent3>
        <a:srgbClr val="FFFFFF"/>
      </a:accent3>
      <a:accent4>
        <a:srgbClr val="404040"/>
      </a:accent4>
      <a:accent5>
        <a:srgbClr val="C6E2FA"/>
      </a:accent5>
      <a:accent6>
        <a:srgbClr val="D96B5F"/>
      </a:accent6>
      <a:hlink>
        <a:srgbClr val="C6B396"/>
      </a:hlink>
      <a:folHlink>
        <a:srgbClr val="CBE5A9"/>
      </a:folHlink>
    </a:clrScheme>
    <a:fontScheme name="CNA_White_No Line">
      <a:majorFont>
        <a:latin typeface="Arial"/>
        <a:ea typeface="ＭＳ Ｐゴシック"/>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95000"/>
          </a:lnSpc>
          <a:spcBef>
            <a:spcPct val="50000"/>
          </a:spcBef>
          <a:spcAft>
            <a:spcPct val="0"/>
          </a:spcAft>
          <a:buClr>
            <a:schemeClr val="accent2"/>
          </a:buClr>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95000"/>
          </a:lnSpc>
          <a:spcBef>
            <a:spcPct val="50000"/>
          </a:spcBef>
          <a:spcAft>
            <a:spcPct val="0"/>
          </a:spcAft>
          <a:buClr>
            <a:schemeClr val="accent2"/>
          </a:buClr>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CNA_White_No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NA_White_No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NA_White_No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NA_White_No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NA_White_No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NA_White_No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NA_White_No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NA_White_No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NA_White_No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NA_White_No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NA_White_No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NA_White_No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B Simple Annotated Brief U 2021 Template" id="{07ECBA4C-E0EA-4325-B8D4-7DF79EF4CE33}" vid="{B4AC0224-3129-435E-BA62-BE8CD75441D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NA">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DAB Simple Annotated Brief U 2021 Template</Template>
  <TotalTime>1280</TotalTime>
  <Words>1355</Words>
  <Application>Microsoft Office PowerPoint</Application>
  <PresentationFormat>Letter Paper (8.5x11 in)</PresentationFormat>
  <Paragraphs>130</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Courier New</vt:lpstr>
      <vt:lpstr>Segoe UI</vt:lpstr>
      <vt:lpstr>Segoe UI Semibold</vt:lpstr>
      <vt:lpstr>Segoe UI Semilight</vt:lpstr>
      <vt:lpstr>Times</vt:lpstr>
      <vt:lpstr>Times New Roman</vt:lpstr>
      <vt:lpstr>Wingdings</vt:lpstr>
      <vt:lpstr>DAB Simple No Marking</vt:lpstr>
      <vt:lpstr>Dimensions of Autonomous Decision-making A First Step in Transforming the Policies and Ethics Principles Regarding Autonomous Systems into Practical System Engineering Requirements </vt:lpstr>
      <vt:lpstr>Presentation outline</vt:lpstr>
      <vt:lpstr>Enable the objectives of these documents</vt:lpstr>
      <vt:lpstr>Two study questions </vt:lpstr>
      <vt:lpstr>Presentation outline</vt:lpstr>
      <vt:lpstr>Evolution of the 13 DADs</vt:lpstr>
      <vt:lpstr>Brief description of each DAD</vt:lpstr>
      <vt:lpstr>Brief description of each DAD (continued)</vt:lpstr>
      <vt:lpstr>Brief description of each DAD (continued)</vt:lpstr>
      <vt:lpstr>Presentation outline</vt:lpstr>
      <vt:lpstr>Six implementation recommendations</vt:lpstr>
      <vt:lpstr>Sample conversion to a shall statement</vt:lpstr>
      <vt:lpstr>Example: redefining “Traceable AI”</vt:lpstr>
      <vt:lpstr>Benefits of public dissemination and discussion</vt:lpstr>
      <vt:lpstr>Questions and Discussion</vt:lpstr>
      <vt:lpstr>PowerPoint Presentation</vt:lpstr>
    </vt:vector>
  </TitlesOfParts>
  <Company>CNA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 Becky</dc:creator>
  <cp:lastModifiedBy>Stumborg, Michael</cp:lastModifiedBy>
  <cp:revision>390</cp:revision>
  <cp:lastPrinted>2012-03-21T12:09:14Z</cp:lastPrinted>
  <dcterms:created xsi:type="dcterms:W3CDTF">2021-12-06T18:16:36Z</dcterms:created>
  <dcterms:modified xsi:type="dcterms:W3CDTF">2022-02-07T18:50:45Z</dcterms:modified>
</cp:coreProperties>
</file>