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49A1A-72C4-4F51-B667-5D79C09053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B7EAC-D404-4D9E-BA89-02D86558D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9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26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3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1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6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7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01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4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1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B7EAC-D404-4D9E-BA89-02D86558D1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65F9-B8FB-4108-93DB-3BE1932AF3DC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1581-3963-478F-B5D9-F1DCA5E22BBB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EB5D-EFC3-493B-BE14-50F090243706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CDC8-1400-4AF6-A8A5-D5CC2211D790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4B04-2C62-44C0-B68D-2BFC5A7B69E2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2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F9EB-D838-4648-97F6-526A79E06053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2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EA8B-8CDA-4CA7-A0D7-273C10536A8C}" type="datetime1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8F0-F700-4167-A9E4-27276F706A73}" type="datetime1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0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2EBB-0D93-400F-9EBD-A160C8E36E98}" type="datetime1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1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E21-E4A0-4B7C-BF89-01AC6479FFC1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4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30AF-95F5-4ED5-A123-2EB5CF43EFC3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0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A6C-484A-4E28-BEF4-007FDE967C2F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E2C2-2675-42EA-8377-591FB9A1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avage.nps.edu/EthicalControl/#Queri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nps.edu/Savage/EthicalControl/tree/master/queri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258" y="1081723"/>
            <a:ext cx="97028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Reasoning </a:t>
            </a:r>
            <a:r>
              <a:rPr lang="en-US" dirty="0"/>
              <a:t>and querying </a:t>
            </a:r>
            <a:r>
              <a:rPr lang="en-US" dirty="0" smtClean="0"/>
              <a:t>examples </a:t>
            </a:r>
            <a:r>
              <a:rPr lang="en-US" dirty="0" smtClean="0"/>
              <a:t>using Protégé tool with </a:t>
            </a:r>
            <a:r>
              <a:rPr lang="en-US" dirty="0" smtClean="0"/>
              <a:t>transformed AVCL 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658" y="4291994"/>
            <a:ext cx="9144000" cy="210880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Curt Blais and Don Brutzman</a:t>
            </a:r>
          </a:p>
          <a:p>
            <a:r>
              <a:rPr lang="en-US" sz="3000" dirty="0" smtClean="0"/>
              <a:t>Naval Postgraduate School (NPS)</a:t>
            </a:r>
          </a:p>
          <a:p>
            <a:endParaRPr lang="en-US" dirty="0"/>
          </a:p>
          <a:p>
            <a:r>
              <a:rPr lang="en-US" dirty="0" smtClean="0"/>
              <a:t>1 March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65" y="244176"/>
            <a:ext cx="10870270" cy="100851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SPARQL query: check </a:t>
            </a:r>
            <a:r>
              <a:rPr lang="en-US" i="1" dirty="0" smtClean="0"/>
              <a:t>Mission</a:t>
            </a:r>
            <a:r>
              <a:rPr lang="en-US" dirty="0" smtClean="0"/>
              <a:t> to find </a:t>
            </a:r>
            <a:r>
              <a:rPr lang="en-US" dirty="0" smtClean="0"/>
              <a:t>initial </a:t>
            </a:r>
            <a:r>
              <a:rPr lang="en-US" i="1" dirty="0" smtClean="0"/>
              <a:t>Goal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5" y="1189797"/>
            <a:ext cx="10870270" cy="52367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76" y="249244"/>
            <a:ext cx="111712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SPARQL query: Find </a:t>
            </a:r>
            <a:r>
              <a:rPr lang="en-US" i="1" dirty="0" smtClean="0"/>
              <a:t>Goal</a:t>
            </a:r>
            <a:r>
              <a:rPr lang="en-US" dirty="0" smtClean="0"/>
              <a:t> individuals </a:t>
            </a:r>
            <a:r>
              <a:rPr lang="en-US" dirty="0" smtClean="0"/>
              <a:t>linked </a:t>
            </a:r>
            <a:r>
              <a:rPr lang="en-US" dirty="0" smtClean="0"/>
              <a:t>to other </a:t>
            </a:r>
            <a:r>
              <a:rPr lang="en-US" i="1" dirty="0" smtClean="0"/>
              <a:t>Goal</a:t>
            </a:r>
            <a:r>
              <a:rPr lang="en-US" dirty="0" smtClean="0"/>
              <a:t> individuals </a:t>
            </a:r>
            <a:r>
              <a:rPr lang="en-US" dirty="0" smtClean="0"/>
              <a:t>through </a:t>
            </a:r>
            <a:r>
              <a:rPr lang="en-US" i="1" dirty="0" err="1" smtClean="0"/>
              <a:t>hasNextOnSucceed</a:t>
            </a:r>
            <a:r>
              <a:rPr lang="en-US" dirty="0" smtClean="0"/>
              <a:t> property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40673"/>
            <a:ext cx="9296400" cy="50982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77" y="0"/>
            <a:ext cx="924179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1598" y="4207412"/>
            <a:ext cx="8117379" cy="175432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 discussed with Rich </a:t>
            </a:r>
            <a:r>
              <a:rPr lang="en-US" dirty="0" err="1" smtClean="0"/>
              <a:t>Markeloff</a:t>
            </a:r>
            <a:r>
              <a:rPr lang="en-US" dirty="0" smtClean="0"/>
              <a:t>, proper construction of this query </a:t>
            </a:r>
            <a:r>
              <a:rPr lang="en-US" dirty="0" smtClean="0"/>
              <a:t>can </a:t>
            </a:r>
            <a:r>
              <a:rPr lang="en-US" dirty="0" smtClean="0"/>
              <a:t>be difficult.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Alternatively, and perhaps better, if we make the </a:t>
            </a:r>
            <a:r>
              <a:rPr lang="en-US" dirty="0" err="1" smtClean="0"/>
              <a:t>startsWith</a:t>
            </a:r>
            <a:r>
              <a:rPr lang="en-US" dirty="0" smtClean="0"/>
              <a:t> property functional (a Mission can only relate to a single Goal individual through the </a:t>
            </a:r>
            <a:r>
              <a:rPr lang="en-US" dirty="0" err="1" smtClean="0"/>
              <a:t>startsWith</a:t>
            </a:r>
            <a:r>
              <a:rPr lang="en-US" dirty="0" smtClean="0"/>
              <a:t> property), then a mission with two distinct individuals related to the mission by the </a:t>
            </a:r>
            <a:r>
              <a:rPr lang="en-US" dirty="0" err="1" smtClean="0"/>
              <a:t>startsWith</a:t>
            </a:r>
            <a:r>
              <a:rPr lang="en-US" dirty="0" smtClean="0"/>
              <a:t> property causes the reasoner to infer the ontology is inconsistent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93" y="0"/>
            <a:ext cx="9241797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6001" y="5019496"/>
            <a:ext cx="8117379" cy="120032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objective… but here is an alternate formulation that finds follow-on Goals.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are working through ontology design to ensure that all constructs are testable, unambiguous and widely implementable</a:t>
            </a:r>
            <a:r>
              <a:rPr lang="en-US" dirty="0" smtClean="0"/>
              <a:t>.  Unit testing of missions is essential.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additional queries are possible and planned as </a:t>
            </a:r>
            <a:r>
              <a:rPr lang="en-US" dirty="0" smtClean="0"/>
              <a:t>work continues.  </a:t>
            </a:r>
            <a:r>
              <a:rPr lang="en-US" dirty="0" smtClean="0"/>
              <a:t>Future u</a:t>
            </a:r>
            <a:r>
              <a:rPr lang="en-US" dirty="0" smtClean="0"/>
              <a:t>pdates to this </a:t>
            </a:r>
            <a:r>
              <a:rPr lang="en-US" dirty="0" smtClean="0"/>
              <a:t>slideset will </a:t>
            </a:r>
            <a:r>
              <a:rPr lang="en-US" dirty="0" smtClean="0"/>
              <a:t>continue to explore </a:t>
            </a:r>
            <a:r>
              <a:rPr lang="en-US" dirty="0" smtClean="0"/>
              <a:t>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results </a:t>
            </a:r>
            <a:r>
              <a:rPr lang="en-US" dirty="0" smtClean="0"/>
              <a:t>remain repeatable and </a:t>
            </a:r>
            <a:r>
              <a:rPr lang="en-US" dirty="0" smtClean="0"/>
              <a:t>online at</a:t>
            </a:r>
          </a:p>
          <a:p>
            <a:r>
              <a:rPr lang="en-US" sz="2400" dirty="0">
                <a:hlinkClick r:id="rId3"/>
              </a:rPr>
              <a:t>https://savage.nps.edu/EthicalControl/#</a:t>
            </a:r>
            <a:r>
              <a:rPr lang="en-US" sz="2400" dirty="0" smtClean="0">
                <a:hlinkClick r:id="rId3"/>
              </a:rPr>
              <a:t>Queries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gitlab.nps.edu/Savage/EthicalControl/tree/master/queries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PiratesSeizingMerchantDefense</a:t>
            </a:r>
            <a:r>
              <a:rPr lang="en-US" dirty="0" smtClean="0"/>
              <a:t> mission: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Turtle </a:t>
            </a:r>
            <a:r>
              <a:rPr lang="en-US" dirty="0" smtClean="0"/>
              <a:t>syntax read into the Protégé ontology tool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77" y="1543698"/>
            <a:ext cx="7007165" cy="519976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47940" y="1915064"/>
            <a:ext cx="4345940" cy="1477328"/>
            <a:chOff x="7647940" y="1915064"/>
            <a:chExt cx="4345940" cy="1477328"/>
          </a:xfrm>
        </p:grpSpPr>
        <p:sp>
          <p:nvSpPr>
            <p:cNvPr id="4" name="TextBox 3"/>
            <p:cNvSpPr txBox="1"/>
            <p:nvPr/>
          </p:nvSpPr>
          <p:spPr>
            <a:xfrm>
              <a:off x="8244983" y="1915064"/>
              <a:ext cx="3748897" cy="14773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Note: The base </a:t>
              </a:r>
              <a:r>
                <a:rPr lang="en-US" dirty="0"/>
                <a:t>relationships ontology </a:t>
              </a:r>
              <a:r>
                <a:rPr lang="en-US" dirty="0" smtClean="0"/>
                <a:t>(</a:t>
              </a:r>
              <a:r>
                <a:rPr lang="en-US" dirty="0" err="1" smtClean="0"/>
                <a:t>MissionExecutionOntology</a:t>
              </a:r>
              <a:r>
                <a:rPr lang="en-US" dirty="0" smtClean="0"/>
                <a:t>) has </a:t>
              </a:r>
              <a:endParaRPr lang="en-US" dirty="0" smtClean="0"/>
            </a:p>
            <a:p>
              <a:r>
                <a:rPr lang="en-US" dirty="0" smtClean="0"/>
                <a:t>133 </a:t>
              </a:r>
              <a:r>
                <a:rPr lang="en-US" dirty="0" smtClean="0"/>
                <a:t>axioms, so the other 270 are from the </a:t>
              </a:r>
              <a:r>
                <a:rPr lang="en-US" dirty="0" err="1" smtClean="0"/>
                <a:t>PiratesSeizingMerchantDefense</a:t>
              </a:r>
              <a:r>
                <a:rPr lang="en-US" dirty="0" smtClean="0"/>
                <a:t> mission expressed in the ontology.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7647940" y="2702560"/>
              <a:ext cx="576823" cy="13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PiratesSeizingMerchantDefense</a:t>
            </a:r>
            <a:r>
              <a:rPr lang="en-US" dirty="0" smtClean="0"/>
              <a:t> mission: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Turtle </a:t>
            </a:r>
            <a:r>
              <a:rPr lang="en-US" dirty="0" smtClean="0"/>
              <a:t>syntax read </a:t>
            </a:r>
            <a:r>
              <a:rPr lang="en-US" dirty="0" smtClean="0"/>
              <a:t>using Protégé </a:t>
            </a:r>
            <a:r>
              <a:rPr lang="en-US" dirty="0" smtClean="0"/>
              <a:t>ontology tool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47" y="1384358"/>
            <a:ext cx="8809616" cy="540462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438400" y="3992880"/>
            <a:ext cx="4871962" cy="2316480"/>
            <a:chOff x="2438400" y="3992880"/>
            <a:chExt cx="4871962" cy="2316480"/>
          </a:xfrm>
        </p:grpSpPr>
        <p:sp>
          <p:nvSpPr>
            <p:cNvPr id="5" name="TextBox 4"/>
            <p:cNvSpPr txBox="1"/>
            <p:nvPr/>
          </p:nvSpPr>
          <p:spPr>
            <a:xfrm>
              <a:off x="2821329" y="4048664"/>
              <a:ext cx="1792855" cy="2031325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Protégé lists the individuals (e.g., goals, mission) and associated axioms asserted in the mission ontology.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504440" y="3992880"/>
              <a:ext cx="316889" cy="5327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614184" y="4668762"/>
              <a:ext cx="2696178" cy="30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438400" y="5734781"/>
              <a:ext cx="352449" cy="5745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12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Start a reasoner (here, </a:t>
            </a:r>
            <a:r>
              <a:rPr lang="en-US" sz="3200" dirty="0" err="1" smtClean="0"/>
              <a:t>HermiT</a:t>
            </a:r>
            <a:r>
              <a:rPr lang="en-US" sz="3200" dirty="0" smtClean="0"/>
              <a:t>) to check validity of the </a:t>
            </a:r>
            <a:r>
              <a:rPr lang="en-US" sz="3200" i="1" dirty="0"/>
              <a:t>M</a:t>
            </a:r>
            <a:r>
              <a:rPr lang="en-US" sz="3200" i="1" dirty="0" smtClean="0"/>
              <a:t>ission</a:t>
            </a:r>
            <a:r>
              <a:rPr lang="en-US" sz="3200" dirty="0" smtClean="0"/>
              <a:t> </a:t>
            </a:r>
            <a:r>
              <a:rPr lang="en-US" sz="3200" dirty="0" smtClean="0"/>
              <a:t>against the </a:t>
            </a:r>
            <a:r>
              <a:rPr lang="en-US" sz="3200" dirty="0" err="1" smtClean="0"/>
              <a:t>MissionExecutionOntology</a:t>
            </a:r>
            <a:r>
              <a:rPr lang="en-US" sz="3200" dirty="0" smtClean="0"/>
              <a:t> base ontology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37" y="1496493"/>
            <a:ext cx="8516788" cy="52249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1691640"/>
            <a:ext cx="3307080" cy="182372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665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Reasoner indicates </a:t>
            </a:r>
            <a:r>
              <a:rPr lang="en-US" dirty="0" smtClean="0"/>
              <a:t>that </a:t>
            </a:r>
            <a:r>
              <a:rPr lang="en-US" dirty="0" smtClean="0"/>
              <a:t>ontology </a:t>
            </a:r>
            <a:r>
              <a:rPr lang="en-US" dirty="0" smtClean="0"/>
              <a:t>has inconsistencies, provides path to </a:t>
            </a:r>
            <a:r>
              <a:rPr lang="en-US" dirty="0" smtClean="0"/>
              <a:t>check </a:t>
            </a:r>
            <a:r>
              <a:rPr lang="en-US" dirty="0" smtClean="0"/>
              <a:t>explanation </a:t>
            </a:r>
            <a:r>
              <a:rPr lang="en-US" dirty="0" smtClean="0"/>
              <a:t>of </a:t>
            </a:r>
            <a:r>
              <a:rPr lang="en-US" dirty="0" smtClean="0"/>
              <a:t>those findings.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65" y="2114056"/>
            <a:ext cx="6022074" cy="41902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20527" y="2124992"/>
            <a:ext cx="4559993" cy="36933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next </a:t>
            </a:r>
            <a:r>
              <a:rPr lang="en-US" dirty="0" smtClean="0"/>
              <a:t>slide shows even further diagnostic detail provided by Protégé.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Not receiving any </a:t>
            </a:r>
            <a:r>
              <a:rPr lang="en-US" dirty="0" smtClean="0"/>
              <a:t>warnings is </a:t>
            </a:r>
            <a:r>
              <a:rPr lang="en-US" dirty="0" smtClean="0"/>
              <a:t>good!</a:t>
            </a:r>
          </a:p>
          <a:p>
            <a:endParaRPr lang="en-US" dirty="0"/>
          </a:p>
          <a:p>
            <a:r>
              <a:rPr lang="en-US" dirty="0" smtClean="0"/>
              <a:t>Corollary:</a:t>
            </a:r>
          </a:p>
          <a:p>
            <a:r>
              <a:rPr lang="en-US" dirty="0" smtClean="0"/>
              <a:t> the worst-case error is an undiscovered error.</a:t>
            </a:r>
          </a:p>
          <a:p>
            <a:endParaRPr lang="en-US" dirty="0"/>
          </a:p>
          <a:p>
            <a:r>
              <a:rPr lang="en-US" dirty="0" smtClean="0"/>
              <a:t>Even worse: later repeating that previously corrected error, without detecting recurrence.</a:t>
            </a:r>
          </a:p>
          <a:p>
            <a:endParaRPr lang="en-US" dirty="0" smtClean="0"/>
          </a:p>
          <a:p>
            <a:r>
              <a:rPr lang="en-US" dirty="0" smtClean="0"/>
              <a:t>TODO</a:t>
            </a:r>
            <a:r>
              <a:rPr lang="en-US" dirty="0" smtClean="0"/>
              <a:t>: figure out </a:t>
            </a:r>
            <a:r>
              <a:rPr lang="en-US" dirty="0" smtClean="0"/>
              <a:t>why offline </a:t>
            </a:r>
            <a:r>
              <a:rPr lang="en-US" dirty="0" smtClean="0"/>
              <a:t>ARQ validation isn’t identifying </a:t>
            </a:r>
            <a:r>
              <a:rPr lang="en-US" dirty="0" smtClean="0"/>
              <a:t>every problem </a:t>
            </a:r>
            <a:r>
              <a:rPr lang="en-US" dirty="0" smtClean="0"/>
              <a:t>as expected.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49" y="2108803"/>
            <a:ext cx="8602638" cy="4749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18" y="111760"/>
            <a:ext cx="10096500" cy="1947433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/>
              <a:t>Reasoner</a:t>
            </a:r>
            <a:r>
              <a:rPr lang="en-US" sz="3600" dirty="0" smtClean="0"/>
              <a:t> </a:t>
            </a:r>
            <a:r>
              <a:rPr lang="en-US" sz="3600" dirty="0" smtClean="0"/>
              <a:t>explanations indicate that </a:t>
            </a:r>
            <a:r>
              <a:rPr lang="en-US" sz="3600" dirty="0" smtClean="0"/>
              <a:t>two goals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(id PMSD35.2 </a:t>
            </a:r>
            <a:r>
              <a:rPr lang="en-US" sz="3600" dirty="0" smtClean="0"/>
              <a:t>and PSMD90.0) have </a:t>
            </a:r>
            <a:r>
              <a:rPr lang="en-US" sz="3600" dirty="0" smtClean="0"/>
              <a:t>properties</a:t>
            </a:r>
            <a:br>
              <a:rPr lang="en-US" sz="3600" dirty="0" smtClean="0"/>
            </a:br>
            <a:r>
              <a:rPr lang="en-US" sz="3600" dirty="0" smtClean="0"/>
              <a:t>that violated the irreflexive </a:t>
            </a:r>
            <a:r>
              <a:rPr lang="en-US" sz="3600" dirty="0" smtClean="0"/>
              <a:t>condition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(a goal cannot immediately </a:t>
            </a:r>
            <a:r>
              <a:rPr lang="en-US" sz="3600" dirty="0" smtClean="0"/>
              <a:t>follow itself)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993718" y="5455920"/>
            <a:ext cx="10096500" cy="1295400"/>
            <a:chOff x="993718" y="5406140"/>
            <a:chExt cx="10096500" cy="1329113"/>
          </a:xfrm>
        </p:grpSpPr>
        <p:sp>
          <p:nvSpPr>
            <p:cNvPr id="6" name="Rectangle 5"/>
            <p:cNvSpPr/>
            <p:nvPr/>
          </p:nvSpPr>
          <p:spPr>
            <a:xfrm>
              <a:off x="993718" y="5406140"/>
              <a:ext cx="10096500" cy="1329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3718" y="5451534"/>
              <a:ext cx="10096500" cy="123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The reasoner identified two errors for correction in the original AVCL mission that were not diagnosed otherwise!  This is important milestone of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progress. The original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mission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mistakes causing these errors have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since been corrected.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Consider the </a:t>
            </a:r>
            <a:r>
              <a:rPr lang="en-US" dirty="0" err="1" smtClean="0"/>
              <a:t>SailorOverboard</a:t>
            </a:r>
            <a:r>
              <a:rPr lang="en-US" dirty="0" smtClean="0"/>
              <a:t> </a:t>
            </a:r>
            <a:r>
              <a:rPr lang="en-US" i="1" dirty="0" smtClean="0"/>
              <a:t>Mission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here </a:t>
            </a:r>
            <a:r>
              <a:rPr lang="en-US" dirty="0" smtClean="0"/>
              <a:t>it has been loaded into Protégé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81" y="1371600"/>
            <a:ext cx="7393438" cy="548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… now run </a:t>
            </a:r>
            <a:r>
              <a:rPr lang="en-US" dirty="0" err="1" smtClean="0"/>
              <a:t>Reasoner</a:t>
            </a:r>
            <a:r>
              <a:rPr lang="en-US" dirty="0" smtClean="0"/>
              <a:t> </a:t>
            </a:r>
            <a:r>
              <a:rPr lang="en-US" dirty="0" smtClean="0"/>
              <a:t>to see what can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inferred </a:t>
            </a:r>
            <a:r>
              <a:rPr lang="en-US" dirty="0" smtClean="0"/>
              <a:t>from the </a:t>
            </a:r>
            <a:r>
              <a:rPr lang="en-US" dirty="0" smtClean="0"/>
              <a:t>formal </a:t>
            </a:r>
            <a:r>
              <a:rPr lang="en-US" i="1" dirty="0" smtClean="0"/>
              <a:t>Mission</a:t>
            </a:r>
            <a:r>
              <a:rPr lang="en-US" dirty="0" smtClean="0"/>
              <a:t> definition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98" y="1568421"/>
            <a:ext cx="7128203" cy="528957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258560" y="4324350"/>
            <a:ext cx="5419911" cy="646331"/>
            <a:chOff x="6243320" y="4400550"/>
            <a:chExt cx="5419911" cy="646331"/>
          </a:xfrm>
        </p:grpSpPr>
        <p:sp>
          <p:nvSpPr>
            <p:cNvPr id="4" name="TextBox 3"/>
            <p:cNvSpPr txBox="1"/>
            <p:nvPr/>
          </p:nvSpPr>
          <p:spPr>
            <a:xfrm>
              <a:off x="9963150" y="4400550"/>
              <a:ext cx="1700081" cy="646331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Inferred </a:t>
              </a:r>
              <a:r>
                <a:rPr lang="en-US" dirty="0" smtClean="0"/>
                <a:t>axioms </a:t>
              </a:r>
            </a:p>
            <a:p>
              <a:pPr algn="ctr"/>
              <a:r>
                <a:rPr lang="en-US" dirty="0" smtClean="0"/>
                <a:t>are highlighted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4" idx="1"/>
            </p:cNvCxnSpPr>
            <p:nvPr/>
          </p:nvCxnSpPr>
          <p:spPr>
            <a:xfrm flipH="1">
              <a:off x="8486776" y="4723716"/>
              <a:ext cx="1476374" cy="1816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243320" y="4703395"/>
              <a:ext cx="371983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15640" y="1725901"/>
            <a:ext cx="411480" cy="18925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41360" y="6721475"/>
            <a:ext cx="558800" cy="12764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831" y="222659"/>
            <a:ext cx="9861969" cy="1325563"/>
          </a:xfrm>
        </p:spPr>
        <p:txBody>
          <a:bodyPr/>
          <a:lstStyle/>
          <a:p>
            <a:r>
              <a:rPr lang="en-US" dirty="0" smtClean="0"/>
              <a:t>With the reasoner running, can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DLQuery</a:t>
            </a:r>
            <a:r>
              <a:rPr lang="en-US" dirty="0" smtClean="0"/>
              <a:t> </a:t>
            </a:r>
            <a:r>
              <a:rPr lang="en-US" dirty="0" smtClean="0"/>
              <a:t>to interrogate the ontology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31" y="1676810"/>
            <a:ext cx="6870579" cy="5098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14604" y="1915064"/>
            <a:ext cx="2758296" cy="480131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Here, none of the Goal individuals in the mission ontology satisfy the property constraint “</a:t>
            </a:r>
            <a:r>
              <a:rPr lang="en-US" dirty="0" err="1" smtClean="0"/>
              <a:t>hasEndCondition</a:t>
            </a:r>
            <a:r>
              <a:rPr lang="en-US" dirty="0" smtClean="0"/>
              <a:t> some </a:t>
            </a:r>
            <a:r>
              <a:rPr lang="en-US" dirty="0" err="1" smtClean="0"/>
              <a:t>EndCondition</a:t>
            </a:r>
            <a:r>
              <a:rPr lang="en-US" dirty="0" smtClean="0"/>
              <a:t>”. The mission definition does not satisfy some of the initial design ideas encoded into the base ontology rules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TODO: review, fix!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also use SPARQL for such queries, which can be executed inside or outside a tool like Protégé.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86507" y="2714625"/>
            <a:ext cx="4452668" cy="1475006"/>
            <a:chOff x="4186507" y="2714625"/>
            <a:chExt cx="4452668" cy="1475006"/>
          </a:xfrm>
        </p:grpSpPr>
        <p:sp>
          <p:nvSpPr>
            <p:cNvPr id="6" name="Rectangle 5"/>
            <p:cNvSpPr/>
            <p:nvPr/>
          </p:nvSpPr>
          <p:spPr>
            <a:xfrm>
              <a:off x="4810125" y="2714625"/>
              <a:ext cx="38195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8701" y="2714625"/>
              <a:ext cx="3800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i.e., find any individuals in the mission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that have an </a:t>
              </a:r>
              <a:r>
                <a:rPr lang="en-US" dirty="0" err="1" smtClean="0">
                  <a:solidFill>
                    <a:schemeClr val="bg1"/>
                  </a:solidFill>
                </a:rPr>
                <a:t>EndCondition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4210050" y="2886075"/>
              <a:ext cx="600075" cy="157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810125" y="3532406"/>
              <a:ext cx="38195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38701" y="3532406"/>
              <a:ext cx="3800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</a:t>
              </a:r>
              <a:r>
                <a:rPr lang="en-US" dirty="0" smtClean="0">
                  <a:solidFill>
                    <a:schemeClr val="bg1"/>
                  </a:solidFill>
                </a:rPr>
                <a:t>o individuals </a:t>
              </a:r>
              <a:r>
                <a:rPr lang="en-US" dirty="0" smtClean="0">
                  <a:solidFill>
                    <a:schemeClr val="bg1"/>
                  </a:solidFill>
                </a:rPr>
                <a:t>(i.e. “instances</a:t>
              </a:r>
              <a:r>
                <a:rPr lang="en-US" dirty="0" smtClean="0">
                  <a:solidFill>
                    <a:schemeClr val="bg1"/>
                  </a:solidFill>
                </a:rPr>
                <a:t>”) 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were found meeting this condition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1"/>
            </p:cNvCxnSpPr>
            <p:nvPr/>
          </p:nvCxnSpPr>
          <p:spPr>
            <a:xfrm flipH="1" flipV="1">
              <a:off x="4186507" y="3629025"/>
              <a:ext cx="623618" cy="2319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E2C2-2675-42EA-8377-591FB9A1AF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590</Words>
  <Application>Microsoft Office PowerPoint</Application>
  <PresentationFormat>Widescreen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Reasoning and querying examples using Protégé tool with transformed AVCL missions</vt:lpstr>
      <vt:lpstr>PiratesSeizingMerchantDefense mission:  Turtle syntax read into the Protégé ontology tool</vt:lpstr>
      <vt:lpstr>PiratesSeizingMerchantDefense mission:  Turtle syntax read using Protégé ontology tool</vt:lpstr>
      <vt:lpstr>Start a reasoner (here, HermiT) to check validity of the Mission against the MissionExecutionOntology base ontology</vt:lpstr>
      <vt:lpstr>Reasoner indicates that ontology has inconsistencies, provides path to check explanation of those findings.</vt:lpstr>
      <vt:lpstr>Reasoner explanations indicate that two goals  (id PMSD35.2 and PSMD90.0) have properties that violated the irreflexive condition  (a goal cannot immediately follow itself)</vt:lpstr>
      <vt:lpstr>Consider the SailorOverboard Mission:  here it has been loaded into Protégé </vt:lpstr>
      <vt:lpstr>… now run Reasoner to see what can be  inferred from the formal Mission definition</vt:lpstr>
      <vt:lpstr>With the reasoner running, can use  DLQuery to interrogate the ontology</vt:lpstr>
      <vt:lpstr>SPARQL query: check Mission to find initial Goal</vt:lpstr>
      <vt:lpstr>SPARQL query: Find Goal individuals linked to other Goal individuals through hasNextOnSucceed property</vt:lpstr>
      <vt:lpstr>PowerPoint Presentation</vt:lpstr>
      <vt:lpstr>PowerPoint Presentation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examples of reasoning and querying in Protégé with transformed AVCL missions</dc:title>
  <dc:creator>Blais, Curtis (Curt) (CIV)</dc:creator>
  <cp:lastModifiedBy>brutzman</cp:lastModifiedBy>
  <cp:revision>52</cp:revision>
  <dcterms:created xsi:type="dcterms:W3CDTF">2020-02-24T02:40:29Z</dcterms:created>
  <dcterms:modified xsi:type="dcterms:W3CDTF">2020-03-01T19:43:48Z</dcterms:modified>
</cp:coreProperties>
</file>