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Varela Round"/>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VarelaRou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22db4aaa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22db4aaa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22db4aaa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22db4aaa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22db4aaa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22db4aaa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24965688e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24965688e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22db4aaa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22db4aaa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ce4a6352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ce4a6352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22db4aaa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22db4aaa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2496568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2496568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22db4aaa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22db4aaa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2c69f5b8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2c69f5b8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22db4aaa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22db4aaa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22db4aaa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22db4aaa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vip91prd.hkmu.edu.hk/psc/p91prd/EMPLOYEE/EMPL/s/WEBLIB_MYOUHK.ISCRIPT_INDEX.FieldFormula.IScript_Index?mymode=PTD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xiv.org/abs/1904.08398v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67177"/>
            <a:ext cx="8222100" cy="134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HK"/>
              <a:t>COMPS450 Applied Computing Project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HK"/>
              <a:t>A DOCUMENT PROCESSING SOLUTION FOR THE LOGISTICS INDUSTRY</a:t>
            </a:r>
            <a:endParaRPr/>
          </a:p>
        </p:txBody>
      </p:sp>
      <p:sp>
        <p:nvSpPr>
          <p:cNvPr id="87" name="Google Shape;87;p13"/>
          <p:cNvSpPr txBox="1"/>
          <p:nvPr/>
        </p:nvSpPr>
        <p:spPr>
          <a:xfrm>
            <a:off x="598100" y="3329725"/>
            <a:ext cx="5492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solidFill>
                  <a:schemeClr val="lt1"/>
                </a:solidFill>
              </a:rPr>
              <a:t>Group members: </a:t>
            </a:r>
            <a:endParaRPr>
              <a:solidFill>
                <a:schemeClr val="lt1"/>
              </a:solidFill>
            </a:endParaRPr>
          </a:p>
          <a:p>
            <a:pPr indent="0" lvl="0" marL="0" rtl="0" algn="l">
              <a:spcBef>
                <a:spcPts val="0"/>
              </a:spcBef>
              <a:spcAft>
                <a:spcPts val="0"/>
              </a:spcAft>
              <a:buNone/>
            </a:pPr>
            <a:r>
              <a:rPr lang="zh-HK">
                <a:solidFill>
                  <a:schemeClr val="lt1"/>
                </a:solidFill>
              </a:rPr>
              <a:t>115</a:t>
            </a:r>
            <a:r>
              <a:rPr lang="zh-HK">
                <a:solidFill>
                  <a:schemeClr val="lt1"/>
                </a:solidFill>
              </a:rPr>
              <a:t>5180 (</a:t>
            </a:r>
            <a:r>
              <a:rPr lang="zh-HK">
                <a:solidFill>
                  <a:schemeClr val="lt1"/>
                </a:solidFill>
                <a:uFill>
                  <a:noFill/>
                </a:uFill>
                <a:hlinkClick r:id="rId3">
                  <a:extLst>
                    <a:ext uri="{A12FA001-AC4F-418D-AE19-62706E023703}">
                      <ahyp:hlinkClr val="tx"/>
                    </a:ext>
                  </a:extLst>
                </a:hlinkClick>
              </a:rPr>
              <a:t>BCOMPHIT1</a:t>
            </a:r>
            <a:r>
              <a:rPr lang="zh-HK">
                <a:solidFill>
                  <a:schemeClr val="lt1"/>
                </a:solidFill>
              </a:rPr>
              <a:t> - Yip Pik Ying) </a:t>
            </a:r>
            <a:endParaRPr>
              <a:solidFill>
                <a:schemeClr val="lt1"/>
              </a:solidFill>
            </a:endParaRPr>
          </a:p>
          <a:p>
            <a:pPr indent="0" lvl="0" marL="0" rtl="0" algn="l">
              <a:spcBef>
                <a:spcPts val="0"/>
              </a:spcBef>
              <a:spcAft>
                <a:spcPts val="0"/>
              </a:spcAft>
              <a:buNone/>
            </a:pPr>
            <a:r>
              <a:rPr lang="zh-HK">
                <a:solidFill>
                  <a:schemeClr val="lt1"/>
                </a:solidFill>
              </a:rPr>
              <a:t>1265005 (BSCHCN - Chan Chi Hung)</a:t>
            </a:r>
            <a:r>
              <a:rPr lang="zh-HK">
                <a:solidFill>
                  <a:schemeClr val="lt1"/>
                </a:solidFill>
              </a:rPr>
              <a:t> </a:t>
            </a:r>
            <a:endParaRPr>
              <a:solidFill>
                <a:schemeClr val="lt1"/>
              </a:solidFill>
            </a:endParaRPr>
          </a:p>
          <a:p>
            <a:pPr indent="0" lvl="0" marL="0" rtl="0" algn="l">
              <a:spcBef>
                <a:spcPts val="0"/>
              </a:spcBef>
              <a:spcAft>
                <a:spcPts val="0"/>
              </a:spcAft>
              <a:buNone/>
            </a:pPr>
            <a:r>
              <a:rPr lang="zh-HK">
                <a:solidFill>
                  <a:schemeClr val="lt1"/>
                </a:solidFill>
              </a:rPr>
              <a:t>1284810 (BCOMPHIT1 - Andy Lau)</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311700" y="288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None/>
            </a:pPr>
            <a:r>
              <a:rPr lang="zh-HK" sz="4400">
                <a:solidFill>
                  <a:srgbClr val="000000"/>
                </a:solidFill>
                <a:latin typeface="Calibri"/>
                <a:ea typeface="Calibri"/>
                <a:cs typeface="Calibri"/>
                <a:sym typeface="Calibri"/>
              </a:rPr>
              <a:t>Project Objectives</a:t>
            </a:r>
            <a:endParaRPr/>
          </a:p>
        </p:txBody>
      </p:sp>
      <p:sp>
        <p:nvSpPr>
          <p:cNvPr id="181" name="Google Shape;181;p22"/>
          <p:cNvSpPr txBox="1"/>
          <p:nvPr>
            <p:ph idx="1" type="body"/>
          </p:nvPr>
        </p:nvSpPr>
        <p:spPr>
          <a:xfrm>
            <a:off x="311700" y="1229875"/>
            <a:ext cx="36975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HK"/>
              <a:t>Document Classification</a:t>
            </a:r>
            <a:endParaRPr/>
          </a:p>
          <a:p>
            <a:pPr indent="-317500" lvl="1" marL="914400" rtl="0" algn="l">
              <a:spcBef>
                <a:spcPts val="0"/>
              </a:spcBef>
              <a:spcAft>
                <a:spcPts val="0"/>
              </a:spcAft>
              <a:buSzPts val="1400"/>
              <a:buChar char="○"/>
            </a:pPr>
            <a:r>
              <a:rPr lang="zh-HK"/>
              <a:t>Verifying the document</a:t>
            </a:r>
            <a:endParaRPr/>
          </a:p>
          <a:p>
            <a:pPr indent="-317500" lvl="2" marL="1371600" rtl="0" algn="l">
              <a:spcBef>
                <a:spcPts val="0"/>
              </a:spcBef>
              <a:spcAft>
                <a:spcPts val="0"/>
              </a:spcAft>
              <a:buSzPts val="1400"/>
              <a:buChar char="■"/>
            </a:pPr>
            <a:r>
              <a:rPr lang="zh-HK"/>
              <a:t>data security</a:t>
            </a:r>
            <a:endParaRPr/>
          </a:p>
          <a:p>
            <a:pPr indent="-317500" lvl="1" marL="914400" rtl="0" algn="l">
              <a:spcBef>
                <a:spcPts val="0"/>
              </a:spcBef>
              <a:spcAft>
                <a:spcPts val="0"/>
              </a:spcAft>
              <a:buSzPts val="1400"/>
              <a:buChar char="○"/>
            </a:pPr>
            <a:r>
              <a:rPr lang="zh-HK"/>
              <a:t>Determining </a:t>
            </a:r>
            <a:r>
              <a:rPr lang="zh-HK"/>
              <a:t>the</a:t>
            </a:r>
            <a:r>
              <a:rPr lang="zh-HK"/>
              <a:t> format of the document</a:t>
            </a:r>
            <a:endParaRPr/>
          </a:p>
          <a:p>
            <a:pPr indent="-317500" lvl="1" marL="914400" rtl="0" algn="l">
              <a:spcBef>
                <a:spcPts val="0"/>
              </a:spcBef>
              <a:spcAft>
                <a:spcPts val="0"/>
              </a:spcAft>
              <a:buSzPts val="1400"/>
              <a:buChar char="○"/>
            </a:pPr>
            <a:r>
              <a:rPr lang="zh-HK"/>
              <a:t>5 &lt;= n &lt;= 10</a:t>
            </a:r>
            <a:endParaRPr/>
          </a:p>
          <a:p>
            <a:pPr indent="-317500" lvl="1" marL="914400" rtl="0" algn="l">
              <a:spcBef>
                <a:spcPts val="0"/>
              </a:spcBef>
              <a:spcAft>
                <a:spcPts val="0"/>
              </a:spcAft>
              <a:buSzPts val="1400"/>
              <a:buChar char="○"/>
            </a:pPr>
            <a:r>
              <a:rPr lang="zh-HK"/>
              <a:t>Classified by the characteristics</a:t>
            </a:r>
            <a:endParaRPr/>
          </a:p>
          <a:p>
            <a:pPr indent="-317500" lvl="2" marL="1371600" rtl="0" algn="l">
              <a:spcBef>
                <a:spcPts val="0"/>
              </a:spcBef>
              <a:spcAft>
                <a:spcPts val="0"/>
              </a:spcAft>
              <a:buSzPts val="1400"/>
              <a:buChar char="■"/>
            </a:pPr>
            <a:r>
              <a:rPr lang="zh-HK"/>
              <a:t>Company Logo</a:t>
            </a:r>
            <a:br>
              <a:rPr lang="zh-HK"/>
            </a:br>
            <a:r>
              <a:rPr lang="zh-HK"/>
              <a:t>- YOLOv8</a:t>
            </a:r>
            <a:endParaRPr/>
          </a:p>
          <a:p>
            <a:pPr indent="-317500" lvl="2" marL="1371600" rtl="0" algn="l">
              <a:spcBef>
                <a:spcPts val="0"/>
              </a:spcBef>
              <a:spcAft>
                <a:spcPts val="0"/>
              </a:spcAft>
              <a:buSzPts val="1400"/>
              <a:buChar char="■"/>
            </a:pPr>
            <a:r>
              <a:rPr lang="zh-HK"/>
              <a:t>Content</a:t>
            </a:r>
            <a:br>
              <a:rPr lang="zh-HK"/>
            </a:br>
            <a:r>
              <a:rPr lang="zh-HK"/>
              <a:t>- DocBert</a:t>
            </a:r>
            <a:br>
              <a:rPr lang="zh-HK"/>
            </a:br>
            <a:endParaRPr/>
          </a:p>
        </p:txBody>
      </p:sp>
      <p:pic>
        <p:nvPicPr>
          <p:cNvPr id="182" name="Google Shape;182;p22"/>
          <p:cNvPicPr preferRelativeResize="0"/>
          <p:nvPr/>
        </p:nvPicPr>
        <p:blipFill>
          <a:blip r:embed="rId3">
            <a:alphaModFix/>
          </a:blip>
          <a:stretch>
            <a:fillRect/>
          </a:stretch>
        </p:blipFill>
        <p:spPr>
          <a:xfrm>
            <a:off x="4457850" y="577725"/>
            <a:ext cx="4227687"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288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None/>
            </a:pPr>
            <a:r>
              <a:rPr lang="zh-HK" sz="4400">
                <a:solidFill>
                  <a:srgbClr val="000000"/>
                </a:solidFill>
                <a:latin typeface="Calibri"/>
                <a:ea typeface="Calibri"/>
                <a:cs typeface="Calibri"/>
                <a:sym typeface="Calibri"/>
              </a:rPr>
              <a:t>Project Objectives</a:t>
            </a:r>
            <a:endParaRPr/>
          </a:p>
        </p:txBody>
      </p:sp>
      <p:sp>
        <p:nvSpPr>
          <p:cNvPr id="188" name="Google Shape;188;p23"/>
          <p:cNvSpPr txBox="1"/>
          <p:nvPr>
            <p:ph idx="1" type="body"/>
          </p:nvPr>
        </p:nvSpPr>
        <p:spPr>
          <a:xfrm>
            <a:off x="311700" y="1229875"/>
            <a:ext cx="36975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HK"/>
              <a:t>Key-value Pair Data Extraction from Document</a:t>
            </a:r>
            <a:endParaRPr/>
          </a:p>
          <a:p>
            <a:pPr indent="-317500" lvl="1" marL="914400" rtl="0" algn="l">
              <a:spcBef>
                <a:spcPts val="0"/>
              </a:spcBef>
              <a:spcAft>
                <a:spcPts val="0"/>
              </a:spcAft>
              <a:buSzPts val="1400"/>
              <a:buChar char="○"/>
            </a:pPr>
            <a:r>
              <a:rPr lang="zh-HK"/>
              <a:t>Simular with Documnet AI solutions of huge IT companies</a:t>
            </a:r>
            <a:endParaRPr/>
          </a:p>
          <a:p>
            <a:pPr indent="-317500" lvl="1" marL="914400" rtl="0" algn="l">
              <a:spcBef>
                <a:spcPts val="0"/>
              </a:spcBef>
              <a:spcAft>
                <a:spcPts val="0"/>
              </a:spcAft>
              <a:buSzPts val="1400"/>
              <a:buChar char="○"/>
            </a:pPr>
            <a:r>
              <a:rPr lang="zh-HK"/>
              <a:t>Essential information in document</a:t>
            </a:r>
            <a:endParaRPr/>
          </a:p>
          <a:p>
            <a:pPr indent="-317500" lvl="2" marL="1371600" rtl="0" algn="l">
              <a:spcBef>
                <a:spcPts val="0"/>
              </a:spcBef>
              <a:spcAft>
                <a:spcPts val="0"/>
              </a:spcAft>
              <a:buSzPts val="1400"/>
              <a:buChar char="■"/>
            </a:pPr>
            <a:r>
              <a:rPr lang="zh-HK"/>
              <a:t>booking number</a:t>
            </a:r>
            <a:endParaRPr/>
          </a:p>
          <a:p>
            <a:pPr indent="-317500" lvl="1" marL="914400" rtl="0" algn="l">
              <a:spcBef>
                <a:spcPts val="0"/>
              </a:spcBef>
              <a:spcAft>
                <a:spcPts val="0"/>
              </a:spcAft>
              <a:buSzPts val="1400"/>
              <a:buChar char="○"/>
            </a:pPr>
            <a:r>
              <a:rPr lang="zh-HK"/>
              <a:t>Pre-trained models</a:t>
            </a:r>
            <a:endParaRPr/>
          </a:p>
          <a:p>
            <a:pPr indent="-317500" lvl="2" marL="1371600" rtl="0" algn="l">
              <a:spcBef>
                <a:spcPts val="0"/>
              </a:spcBef>
              <a:spcAft>
                <a:spcPts val="0"/>
              </a:spcAft>
              <a:buSzPts val="1400"/>
              <a:buChar char="■"/>
            </a:pPr>
            <a:r>
              <a:rPr lang="zh-HK"/>
              <a:t>LayoutLM </a:t>
            </a:r>
            <a:endParaRPr/>
          </a:p>
          <a:p>
            <a:pPr indent="-317500" lvl="2" marL="1371600" rtl="0" algn="l">
              <a:spcBef>
                <a:spcPts val="0"/>
              </a:spcBef>
              <a:spcAft>
                <a:spcPts val="0"/>
              </a:spcAft>
              <a:buSzPts val="1400"/>
              <a:buChar char="■"/>
            </a:pPr>
            <a:r>
              <a:rPr lang="zh-HK"/>
              <a:t>Dount</a:t>
            </a:r>
            <a:endParaRPr/>
          </a:p>
        </p:txBody>
      </p:sp>
      <p:pic>
        <p:nvPicPr>
          <p:cNvPr id="189" name="Google Shape;189;p23"/>
          <p:cNvPicPr preferRelativeResize="0"/>
          <p:nvPr/>
        </p:nvPicPr>
        <p:blipFill>
          <a:blip r:embed="rId3">
            <a:alphaModFix/>
          </a:blip>
          <a:stretch>
            <a:fillRect/>
          </a:stretch>
        </p:blipFill>
        <p:spPr>
          <a:xfrm>
            <a:off x="4457850" y="577725"/>
            <a:ext cx="4227687" cy="382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t>END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References</a:t>
            </a:r>
            <a:endParaRPr/>
          </a:p>
        </p:txBody>
      </p:sp>
      <p:sp>
        <p:nvSpPr>
          <p:cNvPr id="200" name="Google Shape;20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HK" sz="1000">
                <a:solidFill>
                  <a:srgbClr val="222222"/>
                </a:solidFill>
                <a:highlight>
                  <a:schemeClr val="lt1"/>
                </a:highlight>
                <a:latin typeface="Arial"/>
                <a:ea typeface="Arial"/>
                <a:cs typeface="Arial"/>
                <a:sym typeface="Arial"/>
              </a:rPr>
              <a:t>Adhikari, A., Ram, A., Tang, R., &amp; Lin, J. (2019). Docbert: Bert for document classification. </a:t>
            </a:r>
            <a:r>
              <a:rPr i="1" lang="zh-HK" sz="1000">
                <a:solidFill>
                  <a:srgbClr val="222222"/>
                </a:solidFill>
                <a:highlight>
                  <a:schemeClr val="lt1"/>
                </a:highlight>
                <a:latin typeface="Arial"/>
                <a:ea typeface="Arial"/>
                <a:cs typeface="Arial"/>
                <a:sym typeface="Arial"/>
              </a:rPr>
              <a:t>arXiv preprint arXiv:1904.08398</a:t>
            </a:r>
            <a:r>
              <a:rPr lang="zh-HK" sz="1000">
                <a:solidFill>
                  <a:srgbClr val="222222"/>
                </a:solidFill>
                <a:highlight>
                  <a:schemeClr val="lt1"/>
                </a:highlight>
                <a:latin typeface="Arial"/>
                <a:ea typeface="Arial"/>
                <a:cs typeface="Arial"/>
                <a:sym typeface="Arial"/>
              </a:rPr>
              <a:t>.</a:t>
            </a:r>
            <a:endParaRPr sz="1000">
              <a:solidFill>
                <a:srgbClr val="222222"/>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zh-HK" sz="1000">
                <a:solidFill>
                  <a:srgbClr val="222222"/>
                </a:solidFill>
                <a:highlight>
                  <a:schemeClr val="lt1"/>
                </a:highlight>
                <a:latin typeface="Arial"/>
                <a:ea typeface="Arial"/>
                <a:cs typeface="Arial"/>
                <a:sym typeface="Arial"/>
              </a:rPr>
              <a:t>Bhatt, A. (2022) Document Automation Using Artificial Intelligence.</a:t>
            </a:r>
            <a:endParaRPr sz="1000">
              <a:solidFill>
                <a:srgbClr val="222222"/>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zh-HK" sz="1000">
                <a:solidFill>
                  <a:srgbClr val="222222"/>
                </a:solidFill>
                <a:highlight>
                  <a:schemeClr val="lt1"/>
                </a:highlight>
                <a:latin typeface="Arial"/>
                <a:ea typeface="Arial"/>
                <a:cs typeface="Arial"/>
                <a:sym typeface="Arial"/>
              </a:rPr>
              <a:t>Kim, G., Hong, T., Yim, M., Park, J., Yim, J., Hwang, W., ... &amp; Park, S. (2021). Donut: Document understanding transformer without ocr. </a:t>
            </a:r>
            <a:r>
              <a:rPr i="1" lang="zh-HK" sz="1000">
                <a:solidFill>
                  <a:srgbClr val="222222"/>
                </a:solidFill>
                <a:highlight>
                  <a:schemeClr val="lt1"/>
                </a:highlight>
                <a:latin typeface="Arial"/>
                <a:ea typeface="Arial"/>
                <a:cs typeface="Arial"/>
                <a:sym typeface="Arial"/>
              </a:rPr>
              <a:t>arXiv preprint arXiv:2111.15664</a:t>
            </a:r>
            <a:r>
              <a:rPr lang="zh-HK" sz="1000">
                <a:solidFill>
                  <a:srgbClr val="222222"/>
                </a:solidFill>
                <a:highlight>
                  <a:schemeClr val="lt1"/>
                </a:highlight>
                <a:latin typeface="Arial"/>
                <a:ea typeface="Arial"/>
                <a:cs typeface="Arial"/>
                <a:sym typeface="Arial"/>
              </a:rPr>
              <a:t>, </a:t>
            </a:r>
            <a:r>
              <a:rPr i="1" lang="zh-HK" sz="1000">
                <a:solidFill>
                  <a:srgbClr val="222222"/>
                </a:solidFill>
                <a:highlight>
                  <a:schemeClr val="lt1"/>
                </a:highlight>
                <a:latin typeface="Arial"/>
                <a:ea typeface="Arial"/>
                <a:cs typeface="Arial"/>
                <a:sym typeface="Arial"/>
              </a:rPr>
              <a:t>7</a:t>
            </a:r>
            <a:r>
              <a:rPr lang="zh-HK" sz="1000">
                <a:solidFill>
                  <a:srgbClr val="222222"/>
                </a:solidFill>
                <a:highlight>
                  <a:schemeClr val="lt1"/>
                </a:highlight>
                <a:latin typeface="Arial"/>
                <a:ea typeface="Arial"/>
                <a:cs typeface="Arial"/>
                <a:sym typeface="Arial"/>
              </a:rPr>
              <a:t>, 15.</a:t>
            </a:r>
            <a:endParaRPr sz="1000">
              <a:solidFill>
                <a:srgbClr val="222222"/>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zh-HK" sz="1000">
                <a:solidFill>
                  <a:srgbClr val="222222"/>
                </a:solidFill>
                <a:highlight>
                  <a:srgbClr val="FFFFFF"/>
                </a:highlight>
                <a:latin typeface="Arial"/>
                <a:ea typeface="Arial"/>
                <a:cs typeface="Arial"/>
                <a:sym typeface="Arial"/>
              </a:rPr>
              <a:t>Vaswani, A., Shazeer, N., Parmar, N., Uszkoreit, J., Jones, L., Gomez, A. N., ... &amp; Polosukhin, I. (2017). Attention is all you need. </a:t>
            </a:r>
            <a:r>
              <a:rPr i="1" lang="zh-HK" sz="1000">
                <a:solidFill>
                  <a:srgbClr val="222222"/>
                </a:solidFill>
                <a:highlight>
                  <a:srgbClr val="FFFFFF"/>
                </a:highlight>
                <a:latin typeface="Arial"/>
                <a:ea typeface="Arial"/>
                <a:cs typeface="Arial"/>
                <a:sym typeface="Arial"/>
              </a:rPr>
              <a:t>Advances in neural information processing systems</a:t>
            </a:r>
            <a:r>
              <a:rPr lang="zh-HK" sz="1000">
                <a:solidFill>
                  <a:srgbClr val="222222"/>
                </a:solidFill>
                <a:highlight>
                  <a:srgbClr val="FFFFFF"/>
                </a:highlight>
                <a:latin typeface="Arial"/>
                <a:ea typeface="Arial"/>
                <a:cs typeface="Arial"/>
                <a:sym typeface="Arial"/>
              </a:rPr>
              <a:t>, </a:t>
            </a:r>
            <a:r>
              <a:rPr i="1" lang="zh-HK" sz="1000">
                <a:solidFill>
                  <a:srgbClr val="222222"/>
                </a:solidFill>
                <a:highlight>
                  <a:srgbClr val="FFFFFF"/>
                </a:highlight>
                <a:latin typeface="Arial"/>
                <a:ea typeface="Arial"/>
                <a:cs typeface="Arial"/>
                <a:sym typeface="Arial"/>
              </a:rPr>
              <a:t>30</a:t>
            </a:r>
            <a:r>
              <a:rPr lang="zh-HK" sz="1000">
                <a:solidFill>
                  <a:srgbClr val="222222"/>
                </a:solidFill>
                <a:highlight>
                  <a:srgbClr val="FFFFFF"/>
                </a:highlight>
                <a:latin typeface="Arial"/>
                <a:ea typeface="Arial"/>
                <a:cs typeface="Arial"/>
                <a:sym typeface="Arial"/>
              </a:rPr>
              <a:t>.</a:t>
            </a:r>
            <a:endParaRPr sz="1000">
              <a:solidFill>
                <a:srgbClr val="222222"/>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222222"/>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zh-HK" sz="1000">
                <a:solidFill>
                  <a:srgbClr val="222222"/>
                </a:solidFill>
                <a:highlight>
                  <a:schemeClr val="lt1"/>
                </a:highlight>
                <a:latin typeface="Arial"/>
                <a:ea typeface="Arial"/>
                <a:cs typeface="Arial"/>
                <a:sym typeface="Arial"/>
              </a:rPr>
              <a:t>Xu, Y., Li, M., Cui, L., Huang, S., Wei, F., &amp; Zhou, M. (2020, August). Layoutlm: Pre-training of text and layout for document image understanding. In </a:t>
            </a:r>
            <a:r>
              <a:rPr i="1" lang="zh-HK" sz="1000">
                <a:solidFill>
                  <a:srgbClr val="222222"/>
                </a:solidFill>
                <a:highlight>
                  <a:schemeClr val="lt1"/>
                </a:highlight>
                <a:latin typeface="Arial"/>
                <a:ea typeface="Arial"/>
                <a:cs typeface="Arial"/>
                <a:sym typeface="Arial"/>
              </a:rPr>
              <a:t>Proceedings of the 26th ACM SIGKDD International Conference on Knowledge Discovery &amp; Data Mining</a:t>
            </a:r>
            <a:r>
              <a:rPr lang="zh-HK" sz="1000">
                <a:solidFill>
                  <a:srgbClr val="222222"/>
                </a:solidFill>
                <a:highlight>
                  <a:schemeClr val="lt1"/>
                </a:highlight>
                <a:latin typeface="Arial"/>
                <a:ea typeface="Arial"/>
                <a:cs typeface="Arial"/>
                <a:sym typeface="Arial"/>
              </a:rPr>
              <a:t> (pp. 1192-1200).</a:t>
            </a:r>
            <a:endParaRPr sz="14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288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00000"/>
              </a:buClr>
              <a:buSzPct val="100000"/>
              <a:buFont typeface="Calibri"/>
              <a:buNone/>
            </a:pPr>
            <a:r>
              <a:rPr lang="zh-HK" sz="4400">
                <a:solidFill>
                  <a:srgbClr val="000000"/>
                </a:solidFill>
                <a:latin typeface="Calibri"/>
                <a:ea typeface="Calibri"/>
                <a:cs typeface="Calibri"/>
                <a:sym typeface="Calibri"/>
              </a:rPr>
              <a:t>The Problem and the Project Aim</a:t>
            </a:r>
            <a:endParaRPr sz="44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b="1" lang="zh-HK"/>
              <a:t>Domain</a:t>
            </a:r>
            <a:endParaRPr b="1"/>
          </a:p>
          <a:p>
            <a:pPr indent="-316547" lvl="1" marL="914400" rtl="0" algn="l">
              <a:spcBef>
                <a:spcPts val="0"/>
              </a:spcBef>
              <a:spcAft>
                <a:spcPts val="0"/>
              </a:spcAft>
              <a:buSzPct val="100000"/>
              <a:buChar char="○"/>
            </a:pPr>
            <a:r>
              <a:rPr lang="zh-HK" sz="1787"/>
              <a:t>Import &amp; Export Logistics</a:t>
            </a:r>
            <a:br>
              <a:rPr lang="zh-HK" sz="1787"/>
            </a:br>
            <a:endParaRPr sz="1787"/>
          </a:p>
          <a:p>
            <a:pPr indent="-317182" lvl="0" marL="457200" rtl="0" algn="l">
              <a:spcBef>
                <a:spcPts val="0"/>
              </a:spcBef>
              <a:spcAft>
                <a:spcPts val="0"/>
              </a:spcAft>
              <a:buSzPct val="100000"/>
              <a:buChar char="●"/>
            </a:pPr>
            <a:r>
              <a:rPr b="1" lang="zh-HK"/>
              <a:t>Background</a:t>
            </a:r>
            <a:endParaRPr b="1"/>
          </a:p>
          <a:p>
            <a:pPr indent="-316547" lvl="1" marL="914400" rtl="0" algn="l">
              <a:spcBef>
                <a:spcPts val="0"/>
              </a:spcBef>
              <a:spcAft>
                <a:spcPts val="0"/>
              </a:spcAft>
              <a:buSzPct val="100000"/>
              <a:buChar char="○"/>
            </a:pPr>
            <a:r>
              <a:rPr lang="zh-HK" sz="1787"/>
              <a:t>Data security is important for business platforms. Only based on sequential booking number to extract booking data is highly security risk. Manual Input also increase security risk due to wrong input.</a:t>
            </a:r>
            <a:br>
              <a:rPr lang="zh-HK" sz="1787"/>
            </a:br>
            <a:endParaRPr sz="1787"/>
          </a:p>
          <a:p>
            <a:pPr indent="-317182" lvl="0" marL="457200" rtl="0" algn="l">
              <a:spcBef>
                <a:spcPts val="0"/>
              </a:spcBef>
              <a:spcAft>
                <a:spcPts val="0"/>
              </a:spcAft>
              <a:buSzPct val="100000"/>
              <a:buChar char="●"/>
            </a:pPr>
            <a:r>
              <a:rPr b="1" lang="zh-HK"/>
              <a:t>Problem</a:t>
            </a:r>
            <a:endParaRPr/>
          </a:p>
          <a:p>
            <a:pPr indent="-317182" lvl="1" marL="914400" rtl="0" algn="l">
              <a:spcBef>
                <a:spcPts val="0"/>
              </a:spcBef>
              <a:spcAft>
                <a:spcPts val="0"/>
              </a:spcAft>
              <a:buSzPct val="100000"/>
              <a:buChar char="○"/>
            </a:pPr>
            <a:r>
              <a:rPr lang="zh-HK" sz="1800"/>
              <a:t>Low Data Security on Booking Data Extraction in Logistics Electronic Import/Export Platform</a:t>
            </a:r>
            <a:br>
              <a:rPr lang="zh-HK" sz="1800"/>
            </a:br>
            <a:endParaRPr/>
          </a:p>
          <a:p>
            <a:pPr indent="-317182" lvl="0" marL="457200" rtl="0" algn="l">
              <a:spcBef>
                <a:spcPts val="0"/>
              </a:spcBef>
              <a:spcAft>
                <a:spcPts val="0"/>
              </a:spcAft>
              <a:buSzPct val="100000"/>
              <a:buChar char="●"/>
            </a:pPr>
            <a:r>
              <a:rPr b="1" lang="zh-HK"/>
              <a:t>Project Aim</a:t>
            </a:r>
            <a:endParaRPr b="1"/>
          </a:p>
          <a:p>
            <a:pPr indent="-317182" lvl="1" marL="914400" rtl="0" algn="l">
              <a:spcBef>
                <a:spcPts val="0"/>
              </a:spcBef>
              <a:spcAft>
                <a:spcPts val="0"/>
              </a:spcAft>
              <a:buSzPct val="100000"/>
              <a:buChar char="○"/>
            </a:pPr>
            <a:r>
              <a:rPr lang="zh-HK" sz="1800"/>
              <a:t>Develop a document processing solution to reduce manual, repetitive input tasks among collaborating parties and enhance data security.</a:t>
            </a:r>
            <a:endParaRPr sz="1800"/>
          </a:p>
          <a:p>
            <a:pPr indent="0" lvl="0" marL="914400" rtl="0" algn="l">
              <a:spcBef>
                <a:spcPts val="120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288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None/>
            </a:pPr>
            <a:r>
              <a:rPr lang="zh-HK" sz="4400">
                <a:solidFill>
                  <a:srgbClr val="000000"/>
                </a:solidFill>
                <a:latin typeface="Calibri"/>
                <a:ea typeface="Calibri"/>
                <a:cs typeface="Calibri"/>
                <a:sym typeface="Calibri"/>
              </a:rPr>
              <a:t>Justification 1: Background</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311700" y="1017800"/>
            <a:ext cx="8033025" cy="3785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288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None/>
            </a:pPr>
            <a:r>
              <a:rPr lang="zh-HK" sz="4400">
                <a:solidFill>
                  <a:srgbClr val="000000"/>
                </a:solidFill>
                <a:latin typeface="Calibri"/>
                <a:ea typeface="Calibri"/>
                <a:cs typeface="Calibri"/>
                <a:sym typeface="Calibri"/>
              </a:rPr>
              <a:t>Justification 1: Background</a:t>
            </a:r>
            <a:endParaRPr/>
          </a:p>
          <a:p>
            <a:pPr indent="0" lvl="0" marL="0" rtl="0" algn="l">
              <a:lnSpc>
                <a:spcPct val="90000"/>
              </a:lnSpc>
              <a:spcBef>
                <a:spcPts val="0"/>
              </a:spcBef>
              <a:spcAft>
                <a:spcPts val="0"/>
              </a:spcAft>
              <a:buNone/>
            </a:pPr>
            <a:r>
              <a:t/>
            </a:r>
            <a:endParaRPr sz="4400">
              <a:solidFill>
                <a:srgbClr val="000000"/>
              </a:solidFill>
              <a:latin typeface="Calibri"/>
              <a:ea typeface="Calibri"/>
              <a:cs typeface="Calibri"/>
              <a:sym typeface="Calibri"/>
            </a:endParaRPr>
          </a:p>
        </p:txBody>
      </p:sp>
      <p:sp>
        <p:nvSpPr>
          <p:cNvPr id="106" name="Google Shape;106;p16"/>
          <p:cNvSpPr txBox="1"/>
          <p:nvPr>
            <p:ph idx="1" type="body"/>
          </p:nvPr>
        </p:nvSpPr>
        <p:spPr>
          <a:xfrm>
            <a:off x="162200" y="1229875"/>
            <a:ext cx="4677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zh-HK"/>
              <a:t>User </a:t>
            </a:r>
            <a:r>
              <a:rPr lang="zh-HK"/>
              <a:t>manual</a:t>
            </a:r>
            <a:r>
              <a:rPr lang="zh-HK"/>
              <a:t> input the key information</a:t>
            </a:r>
            <a:endParaRPr/>
          </a:p>
          <a:p>
            <a:pPr indent="-317500" lvl="1" marL="914400" rtl="0" algn="l">
              <a:spcBef>
                <a:spcPts val="0"/>
              </a:spcBef>
              <a:spcAft>
                <a:spcPts val="0"/>
              </a:spcAft>
              <a:buSzPts val="1400"/>
              <a:buChar char="○"/>
            </a:pPr>
            <a:r>
              <a:rPr lang="zh-HK"/>
              <a:t>Pros:</a:t>
            </a:r>
            <a:endParaRPr/>
          </a:p>
          <a:p>
            <a:pPr indent="-317500" lvl="2" marL="1371600" rtl="0" algn="l">
              <a:spcBef>
                <a:spcPts val="0"/>
              </a:spcBef>
              <a:spcAft>
                <a:spcPts val="0"/>
              </a:spcAft>
              <a:buSzPts val="1400"/>
              <a:buChar char="■"/>
            </a:pPr>
            <a:r>
              <a:rPr lang="zh-HK"/>
              <a:t>No need other parties involved</a:t>
            </a:r>
            <a:endParaRPr/>
          </a:p>
          <a:p>
            <a:pPr indent="-317500" lvl="2" marL="1371600" rtl="0" algn="l">
              <a:spcBef>
                <a:spcPts val="0"/>
              </a:spcBef>
              <a:spcAft>
                <a:spcPts val="0"/>
              </a:spcAft>
              <a:buSzPts val="1400"/>
              <a:buChar char="■"/>
            </a:pPr>
            <a:r>
              <a:rPr lang="zh-HK"/>
              <a:t>Easy to use</a:t>
            </a:r>
            <a:br>
              <a:rPr lang="zh-HK"/>
            </a:br>
            <a:endParaRPr/>
          </a:p>
          <a:p>
            <a:pPr indent="-317500" lvl="1" marL="914400" rtl="0" algn="l">
              <a:spcBef>
                <a:spcPts val="0"/>
              </a:spcBef>
              <a:spcAft>
                <a:spcPts val="0"/>
              </a:spcAft>
              <a:buSzPts val="1400"/>
              <a:buChar char="○"/>
            </a:pPr>
            <a:r>
              <a:rPr lang="zh-HK"/>
              <a:t>Cons:</a:t>
            </a:r>
            <a:endParaRPr/>
          </a:p>
          <a:p>
            <a:pPr indent="-317500" lvl="2" marL="1371600" rtl="0" algn="l">
              <a:spcBef>
                <a:spcPts val="0"/>
              </a:spcBef>
              <a:spcAft>
                <a:spcPts val="0"/>
              </a:spcAft>
              <a:buSzPts val="1400"/>
              <a:buChar char="■"/>
            </a:pPr>
            <a:r>
              <a:rPr lang="zh-HK"/>
              <a:t>Data security issue </a:t>
            </a:r>
            <a:br>
              <a:rPr lang="zh-HK"/>
            </a:br>
            <a:r>
              <a:rPr lang="zh-HK"/>
              <a:t>Since booking no. is sequential, so user can guess other valid booking no.</a:t>
            </a:r>
            <a:br>
              <a:rPr lang="zh-HK"/>
            </a:br>
            <a:endParaRPr/>
          </a:p>
          <a:p>
            <a:pPr indent="-317500" lvl="2" marL="1371600" rtl="0" algn="l">
              <a:spcBef>
                <a:spcPts val="0"/>
              </a:spcBef>
              <a:spcAft>
                <a:spcPts val="0"/>
              </a:spcAft>
              <a:buSzPts val="1400"/>
              <a:buChar char="■"/>
            </a:pPr>
            <a:r>
              <a:rPr lang="zh-HK"/>
              <a:t>Poor error handling</a:t>
            </a:r>
            <a:br>
              <a:rPr lang="zh-HK"/>
            </a:br>
            <a:r>
              <a:rPr lang="zh-HK"/>
              <a:t>Human mistakes may require repetitive input</a:t>
            </a:r>
            <a:endParaRPr/>
          </a:p>
        </p:txBody>
      </p:sp>
      <p:pic>
        <p:nvPicPr>
          <p:cNvPr id="107" name="Google Shape;107;p16"/>
          <p:cNvPicPr preferRelativeResize="0"/>
          <p:nvPr/>
        </p:nvPicPr>
        <p:blipFill>
          <a:blip r:embed="rId3">
            <a:alphaModFix/>
          </a:blip>
          <a:stretch>
            <a:fillRect/>
          </a:stretch>
        </p:blipFill>
        <p:spPr>
          <a:xfrm>
            <a:off x="5001000" y="1989800"/>
            <a:ext cx="3790950" cy="69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69625" y="144000"/>
            <a:ext cx="8520600" cy="5193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None/>
            </a:pPr>
            <a:r>
              <a:rPr lang="zh-HK" sz="4400">
                <a:solidFill>
                  <a:srgbClr val="000000"/>
                </a:solidFill>
                <a:latin typeface="Calibri"/>
                <a:ea typeface="Calibri"/>
                <a:cs typeface="Calibri"/>
                <a:sym typeface="Calibri"/>
              </a:rPr>
              <a:t>Justification 2: Existing Solutions</a:t>
            </a:r>
            <a:endParaRPr/>
          </a:p>
        </p:txBody>
      </p:sp>
      <p:grpSp>
        <p:nvGrpSpPr>
          <p:cNvPr id="113" name="Google Shape;113;p17"/>
          <p:cNvGrpSpPr/>
          <p:nvPr/>
        </p:nvGrpSpPr>
        <p:grpSpPr>
          <a:xfrm>
            <a:off x="4611500" y="792287"/>
            <a:ext cx="1980999" cy="4003326"/>
            <a:chOff x="5794225" y="845687"/>
            <a:chExt cx="1980999" cy="4003326"/>
          </a:xfrm>
        </p:grpSpPr>
        <p:sp>
          <p:nvSpPr>
            <p:cNvPr id="114" name="Google Shape;114;p17"/>
            <p:cNvSpPr/>
            <p:nvPr/>
          </p:nvSpPr>
          <p:spPr>
            <a:xfrm>
              <a:off x="5794725" y="845738"/>
              <a:ext cx="1980000" cy="4003200"/>
            </a:xfrm>
            <a:prstGeom prst="roundRect">
              <a:avLst>
                <a:gd fmla="val 9268"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15" name="Google Shape;115;p17"/>
            <p:cNvPicPr preferRelativeResize="0"/>
            <p:nvPr/>
          </p:nvPicPr>
          <p:blipFill>
            <a:blip r:embed="rId3">
              <a:alphaModFix/>
            </a:blip>
            <a:stretch>
              <a:fillRect/>
            </a:stretch>
          </p:blipFill>
          <p:spPr>
            <a:xfrm>
              <a:off x="5794225" y="845687"/>
              <a:ext cx="1980999" cy="4003326"/>
            </a:xfrm>
            <a:prstGeom prst="rect">
              <a:avLst/>
            </a:prstGeom>
            <a:noFill/>
            <a:ln>
              <a:noFill/>
            </a:ln>
            <a:effectLst>
              <a:outerShdw blurRad="57150" rotWithShape="0" algn="bl" dir="5400000" dist="19050">
                <a:srgbClr val="000000">
                  <a:alpha val="42000"/>
                </a:srgbClr>
              </a:outerShdw>
            </a:effectLst>
          </p:spPr>
        </p:pic>
      </p:grpSp>
      <p:grpSp>
        <p:nvGrpSpPr>
          <p:cNvPr id="116" name="Google Shape;116;p17"/>
          <p:cNvGrpSpPr/>
          <p:nvPr/>
        </p:nvGrpSpPr>
        <p:grpSpPr>
          <a:xfrm>
            <a:off x="2440563" y="792287"/>
            <a:ext cx="1980999" cy="4003326"/>
            <a:chOff x="5794225" y="845687"/>
            <a:chExt cx="1980999" cy="4003326"/>
          </a:xfrm>
        </p:grpSpPr>
        <p:sp>
          <p:nvSpPr>
            <p:cNvPr id="117" name="Google Shape;117;p17"/>
            <p:cNvSpPr/>
            <p:nvPr/>
          </p:nvSpPr>
          <p:spPr>
            <a:xfrm>
              <a:off x="5794725" y="845738"/>
              <a:ext cx="1980000" cy="4003200"/>
            </a:xfrm>
            <a:prstGeom prst="roundRect">
              <a:avLst>
                <a:gd fmla="val 9268"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18" name="Google Shape;118;p17"/>
            <p:cNvPicPr preferRelativeResize="0"/>
            <p:nvPr/>
          </p:nvPicPr>
          <p:blipFill>
            <a:blip r:embed="rId3">
              <a:alphaModFix/>
            </a:blip>
            <a:stretch>
              <a:fillRect/>
            </a:stretch>
          </p:blipFill>
          <p:spPr>
            <a:xfrm>
              <a:off x="5794225" y="845687"/>
              <a:ext cx="1980999" cy="4003326"/>
            </a:xfrm>
            <a:prstGeom prst="rect">
              <a:avLst/>
            </a:prstGeom>
            <a:noFill/>
            <a:ln>
              <a:noFill/>
            </a:ln>
            <a:effectLst>
              <a:outerShdw blurRad="57150" rotWithShape="0" algn="bl" dir="5400000" dist="19050">
                <a:srgbClr val="000000">
                  <a:alpha val="42000"/>
                </a:srgbClr>
              </a:outerShdw>
            </a:effectLst>
          </p:spPr>
        </p:pic>
      </p:grpSp>
      <p:grpSp>
        <p:nvGrpSpPr>
          <p:cNvPr id="119" name="Google Shape;119;p17"/>
          <p:cNvGrpSpPr/>
          <p:nvPr/>
        </p:nvGrpSpPr>
        <p:grpSpPr>
          <a:xfrm>
            <a:off x="269625" y="792287"/>
            <a:ext cx="1980999" cy="4003326"/>
            <a:chOff x="5794225" y="845687"/>
            <a:chExt cx="1980999" cy="4003326"/>
          </a:xfrm>
        </p:grpSpPr>
        <p:sp>
          <p:nvSpPr>
            <p:cNvPr id="120" name="Google Shape;120;p17"/>
            <p:cNvSpPr/>
            <p:nvPr/>
          </p:nvSpPr>
          <p:spPr>
            <a:xfrm>
              <a:off x="5794725" y="845738"/>
              <a:ext cx="1980000" cy="4003200"/>
            </a:xfrm>
            <a:prstGeom prst="roundRect">
              <a:avLst>
                <a:gd fmla="val 9268"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21" name="Google Shape;121;p17"/>
            <p:cNvPicPr preferRelativeResize="0"/>
            <p:nvPr/>
          </p:nvPicPr>
          <p:blipFill>
            <a:blip r:embed="rId3">
              <a:alphaModFix/>
            </a:blip>
            <a:stretch>
              <a:fillRect/>
            </a:stretch>
          </p:blipFill>
          <p:spPr>
            <a:xfrm>
              <a:off x="5794225" y="845687"/>
              <a:ext cx="1980999" cy="4003326"/>
            </a:xfrm>
            <a:prstGeom prst="rect">
              <a:avLst/>
            </a:prstGeom>
            <a:noFill/>
            <a:ln>
              <a:noFill/>
            </a:ln>
            <a:effectLst>
              <a:outerShdw blurRad="57150" rotWithShape="0" algn="bl" dir="5400000" dist="19050">
                <a:srgbClr val="000000">
                  <a:alpha val="42000"/>
                </a:srgbClr>
              </a:outerShdw>
            </a:effectLst>
          </p:spPr>
        </p:pic>
      </p:grpSp>
      <p:sp>
        <p:nvSpPr>
          <p:cNvPr id="122" name="Google Shape;122;p17"/>
          <p:cNvSpPr txBox="1"/>
          <p:nvPr/>
        </p:nvSpPr>
        <p:spPr>
          <a:xfrm>
            <a:off x="534425" y="862213"/>
            <a:ext cx="14514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HK">
                <a:solidFill>
                  <a:schemeClr val="accent3"/>
                </a:solidFill>
                <a:latin typeface="Varela Round"/>
                <a:ea typeface="Varela Round"/>
                <a:cs typeface="Varela Round"/>
                <a:sym typeface="Varela Round"/>
              </a:rPr>
              <a:t>Solution 1</a:t>
            </a:r>
            <a:endParaRPr b="1">
              <a:solidFill>
                <a:schemeClr val="accent3"/>
              </a:solidFill>
              <a:latin typeface="Varela Round"/>
              <a:ea typeface="Varela Round"/>
              <a:cs typeface="Varela Round"/>
              <a:sym typeface="Varela Round"/>
            </a:endParaRPr>
          </a:p>
        </p:txBody>
      </p:sp>
      <p:sp>
        <p:nvSpPr>
          <p:cNvPr id="123" name="Google Shape;123;p17"/>
          <p:cNvSpPr txBox="1"/>
          <p:nvPr/>
        </p:nvSpPr>
        <p:spPr>
          <a:xfrm>
            <a:off x="2705350" y="862213"/>
            <a:ext cx="14514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HK">
                <a:solidFill>
                  <a:schemeClr val="accent3"/>
                </a:solidFill>
                <a:latin typeface="Varela Round"/>
                <a:ea typeface="Varela Round"/>
                <a:cs typeface="Varela Round"/>
                <a:sym typeface="Varela Round"/>
              </a:rPr>
              <a:t>Solution </a:t>
            </a:r>
            <a:r>
              <a:rPr b="1" lang="zh-HK">
                <a:solidFill>
                  <a:schemeClr val="accent3"/>
                </a:solidFill>
                <a:latin typeface="Varela Round"/>
                <a:ea typeface="Varela Round"/>
                <a:cs typeface="Varela Round"/>
                <a:sym typeface="Varela Round"/>
              </a:rPr>
              <a:t>2</a:t>
            </a:r>
            <a:endParaRPr b="1">
              <a:solidFill>
                <a:schemeClr val="accent3"/>
              </a:solidFill>
              <a:latin typeface="Varela Round"/>
              <a:ea typeface="Varela Round"/>
              <a:cs typeface="Varela Round"/>
              <a:sym typeface="Varela Round"/>
            </a:endParaRPr>
          </a:p>
        </p:txBody>
      </p:sp>
      <p:sp>
        <p:nvSpPr>
          <p:cNvPr id="124" name="Google Shape;124;p17"/>
          <p:cNvSpPr txBox="1"/>
          <p:nvPr/>
        </p:nvSpPr>
        <p:spPr>
          <a:xfrm>
            <a:off x="4876300" y="862213"/>
            <a:ext cx="14514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HK">
                <a:solidFill>
                  <a:schemeClr val="accent3"/>
                </a:solidFill>
                <a:latin typeface="Varela Round"/>
                <a:ea typeface="Varela Round"/>
                <a:cs typeface="Varela Round"/>
                <a:sym typeface="Varela Round"/>
              </a:rPr>
              <a:t>Solution </a:t>
            </a:r>
            <a:r>
              <a:rPr b="1" lang="zh-HK">
                <a:solidFill>
                  <a:schemeClr val="accent3"/>
                </a:solidFill>
                <a:latin typeface="Varela Round"/>
                <a:ea typeface="Varela Round"/>
                <a:cs typeface="Varela Round"/>
                <a:sym typeface="Varela Round"/>
              </a:rPr>
              <a:t>3</a:t>
            </a:r>
            <a:endParaRPr b="1">
              <a:solidFill>
                <a:schemeClr val="accent3"/>
              </a:solidFill>
              <a:latin typeface="Varela Round"/>
              <a:ea typeface="Varela Round"/>
              <a:cs typeface="Varela Round"/>
              <a:sym typeface="Varela Round"/>
            </a:endParaRPr>
          </a:p>
        </p:txBody>
      </p:sp>
      <p:sp>
        <p:nvSpPr>
          <p:cNvPr id="125" name="Google Shape;125;p17"/>
          <p:cNvSpPr txBox="1"/>
          <p:nvPr/>
        </p:nvSpPr>
        <p:spPr>
          <a:xfrm>
            <a:off x="379700" y="1162525"/>
            <a:ext cx="1772700" cy="10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solidFill>
                  <a:schemeClr val="accent3"/>
                </a:solidFill>
                <a:latin typeface="Calibri"/>
                <a:ea typeface="Calibri"/>
                <a:cs typeface="Calibri"/>
                <a:sym typeface="Calibri"/>
              </a:rPr>
              <a:t>Request shipping line to send unique ID to both shipper and terminal.</a:t>
            </a:r>
            <a:endParaRPr>
              <a:solidFill>
                <a:schemeClr val="accent3"/>
              </a:solidFill>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p:txBody>
      </p:sp>
      <p:sp>
        <p:nvSpPr>
          <p:cNvPr id="126" name="Google Shape;126;p17"/>
          <p:cNvSpPr txBox="1"/>
          <p:nvPr/>
        </p:nvSpPr>
        <p:spPr>
          <a:xfrm>
            <a:off x="2544700" y="1108375"/>
            <a:ext cx="1772700" cy="12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solidFill>
                  <a:schemeClr val="accent3"/>
                </a:solidFill>
                <a:latin typeface="Calibri"/>
                <a:ea typeface="Calibri"/>
                <a:cs typeface="Calibri"/>
                <a:sym typeface="Calibri"/>
              </a:rPr>
              <a:t>Request shipping line to provide a field for shipper input their company ID </a:t>
            </a:r>
            <a:r>
              <a:rPr lang="zh-HK">
                <a:solidFill>
                  <a:schemeClr val="accent3"/>
                </a:solidFill>
                <a:latin typeface="Calibri"/>
                <a:ea typeface="Calibri"/>
                <a:cs typeface="Calibri"/>
                <a:sym typeface="Calibri"/>
              </a:rPr>
              <a:t>when request booking and send to the terminal.</a:t>
            </a:r>
            <a:endParaRPr sz="1100">
              <a:solidFill>
                <a:schemeClr val="accent3"/>
              </a:solidFill>
              <a:latin typeface="Calibri"/>
              <a:ea typeface="Calibri"/>
              <a:cs typeface="Calibri"/>
              <a:sym typeface="Calibri"/>
            </a:endParaRPr>
          </a:p>
        </p:txBody>
      </p:sp>
      <p:sp>
        <p:nvSpPr>
          <p:cNvPr id="127" name="Google Shape;127;p17"/>
          <p:cNvSpPr txBox="1"/>
          <p:nvPr/>
        </p:nvSpPr>
        <p:spPr>
          <a:xfrm>
            <a:off x="4709725" y="1162525"/>
            <a:ext cx="1772700" cy="10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solidFill>
                  <a:schemeClr val="accent3"/>
                </a:solidFill>
                <a:latin typeface="Calibri"/>
                <a:ea typeface="Calibri"/>
                <a:cs typeface="Calibri"/>
                <a:sym typeface="Calibri"/>
              </a:rPr>
              <a:t>Request shipper to input more information to retrieve booking.</a:t>
            </a:r>
            <a:endParaRPr>
              <a:solidFill>
                <a:schemeClr val="accent3"/>
              </a:solidFill>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p:txBody>
      </p:sp>
      <p:sp>
        <p:nvSpPr>
          <p:cNvPr id="128" name="Google Shape;128;p17"/>
          <p:cNvSpPr txBox="1"/>
          <p:nvPr/>
        </p:nvSpPr>
        <p:spPr>
          <a:xfrm>
            <a:off x="477325" y="2571750"/>
            <a:ext cx="1618200" cy="3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HK" sz="1200">
                <a:solidFill>
                  <a:srgbClr val="38761D"/>
                </a:solidFill>
              </a:rPr>
              <a:t>Most secure data</a:t>
            </a:r>
            <a:endParaRPr sz="1200">
              <a:solidFill>
                <a:srgbClr val="38761D"/>
              </a:solidFill>
            </a:endParaRPr>
          </a:p>
        </p:txBody>
      </p:sp>
      <p:pic>
        <p:nvPicPr>
          <p:cNvPr id="129" name="Google Shape;129;p17"/>
          <p:cNvPicPr preferRelativeResize="0"/>
          <p:nvPr/>
        </p:nvPicPr>
        <p:blipFill>
          <a:blip r:embed="rId4">
            <a:alphaModFix/>
          </a:blip>
          <a:stretch>
            <a:fillRect/>
          </a:stretch>
        </p:blipFill>
        <p:spPr>
          <a:xfrm>
            <a:off x="311700" y="2571750"/>
            <a:ext cx="300300" cy="300300"/>
          </a:xfrm>
          <a:prstGeom prst="rect">
            <a:avLst/>
          </a:prstGeom>
          <a:noFill/>
          <a:ln>
            <a:noFill/>
          </a:ln>
        </p:spPr>
      </p:pic>
      <p:pic>
        <p:nvPicPr>
          <p:cNvPr id="130" name="Google Shape;130;p17"/>
          <p:cNvPicPr preferRelativeResize="0"/>
          <p:nvPr/>
        </p:nvPicPr>
        <p:blipFill>
          <a:blip r:embed="rId5">
            <a:alphaModFix/>
          </a:blip>
          <a:stretch>
            <a:fillRect/>
          </a:stretch>
        </p:blipFill>
        <p:spPr>
          <a:xfrm>
            <a:off x="311701" y="3048375"/>
            <a:ext cx="222725" cy="222725"/>
          </a:xfrm>
          <a:prstGeom prst="rect">
            <a:avLst/>
          </a:prstGeom>
          <a:noFill/>
          <a:ln>
            <a:noFill/>
          </a:ln>
        </p:spPr>
      </p:pic>
      <p:pic>
        <p:nvPicPr>
          <p:cNvPr id="131" name="Google Shape;131;p17"/>
          <p:cNvPicPr preferRelativeResize="0"/>
          <p:nvPr/>
        </p:nvPicPr>
        <p:blipFill>
          <a:blip r:embed="rId4">
            <a:alphaModFix/>
          </a:blip>
          <a:stretch>
            <a:fillRect/>
          </a:stretch>
        </p:blipFill>
        <p:spPr>
          <a:xfrm>
            <a:off x="2506625" y="2571750"/>
            <a:ext cx="300300" cy="300300"/>
          </a:xfrm>
          <a:prstGeom prst="rect">
            <a:avLst/>
          </a:prstGeom>
          <a:noFill/>
          <a:ln>
            <a:noFill/>
          </a:ln>
        </p:spPr>
      </p:pic>
      <p:sp>
        <p:nvSpPr>
          <p:cNvPr id="132" name="Google Shape;132;p17"/>
          <p:cNvSpPr txBox="1"/>
          <p:nvPr/>
        </p:nvSpPr>
        <p:spPr>
          <a:xfrm>
            <a:off x="2690325" y="2571750"/>
            <a:ext cx="1618200" cy="5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HK" sz="1200">
                <a:solidFill>
                  <a:srgbClr val="38761D"/>
                </a:solidFill>
              </a:rPr>
              <a:t>Company ID also secure data</a:t>
            </a:r>
            <a:endParaRPr sz="1200">
              <a:solidFill>
                <a:srgbClr val="38761D"/>
              </a:solidFill>
            </a:endParaRPr>
          </a:p>
        </p:txBody>
      </p:sp>
      <p:pic>
        <p:nvPicPr>
          <p:cNvPr id="133" name="Google Shape;133;p17"/>
          <p:cNvPicPr preferRelativeResize="0"/>
          <p:nvPr/>
        </p:nvPicPr>
        <p:blipFill>
          <a:blip r:embed="rId4">
            <a:alphaModFix/>
          </a:blip>
          <a:stretch>
            <a:fillRect/>
          </a:stretch>
        </p:blipFill>
        <p:spPr>
          <a:xfrm>
            <a:off x="4658300" y="2596650"/>
            <a:ext cx="300300" cy="300300"/>
          </a:xfrm>
          <a:prstGeom prst="rect">
            <a:avLst/>
          </a:prstGeom>
          <a:noFill/>
          <a:ln>
            <a:noFill/>
          </a:ln>
        </p:spPr>
      </p:pic>
      <p:sp>
        <p:nvSpPr>
          <p:cNvPr id="134" name="Google Shape;134;p17"/>
          <p:cNvSpPr txBox="1"/>
          <p:nvPr/>
        </p:nvSpPr>
        <p:spPr>
          <a:xfrm>
            <a:off x="4903325" y="2487150"/>
            <a:ext cx="1618200" cy="5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HK" sz="1200">
                <a:solidFill>
                  <a:srgbClr val="38761D"/>
                </a:solidFill>
              </a:rPr>
              <a:t>Increase data security</a:t>
            </a:r>
            <a:endParaRPr sz="1200">
              <a:solidFill>
                <a:srgbClr val="38761D"/>
              </a:solidFill>
            </a:endParaRPr>
          </a:p>
        </p:txBody>
      </p:sp>
      <p:sp>
        <p:nvSpPr>
          <p:cNvPr id="135" name="Google Shape;135;p17"/>
          <p:cNvSpPr txBox="1"/>
          <p:nvPr/>
        </p:nvSpPr>
        <p:spPr>
          <a:xfrm>
            <a:off x="477325" y="2982525"/>
            <a:ext cx="1726500" cy="47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HK" sz="1200">
                <a:solidFill>
                  <a:srgbClr val="FF0000"/>
                </a:solidFill>
              </a:rPr>
              <a:t>Require shipping line system change</a:t>
            </a:r>
            <a:endParaRPr sz="1200">
              <a:solidFill>
                <a:srgbClr val="FF0000"/>
              </a:solidFill>
            </a:endParaRPr>
          </a:p>
        </p:txBody>
      </p:sp>
      <p:pic>
        <p:nvPicPr>
          <p:cNvPr id="136" name="Google Shape;136;p17"/>
          <p:cNvPicPr preferRelativeResize="0"/>
          <p:nvPr/>
        </p:nvPicPr>
        <p:blipFill>
          <a:blip r:embed="rId5">
            <a:alphaModFix/>
          </a:blip>
          <a:stretch>
            <a:fillRect/>
          </a:stretch>
        </p:blipFill>
        <p:spPr>
          <a:xfrm>
            <a:off x="311701" y="3570900"/>
            <a:ext cx="222725" cy="222725"/>
          </a:xfrm>
          <a:prstGeom prst="rect">
            <a:avLst/>
          </a:prstGeom>
          <a:noFill/>
          <a:ln>
            <a:noFill/>
          </a:ln>
        </p:spPr>
      </p:pic>
      <p:sp>
        <p:nvSpPr>
          <p:cNvPr id="137" name="Google Shape;137;p17"/>
          <p:cNvSpPr txBox="1"/>
          <p:nvPr/>
        </p:nvSpPr>
        <p:spPr>
          <a:xfrm>
            <a:off x="477325" y="3498450"/>
            <a:ext cx="1726500" cy="70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HK" sz="1200">
                <a:solidFill>
                  <a:srgbClr val="FF0000"/>
                </a:solidFill>
              </a:rPr>
              <a:t>Require education shipper to use new unique ID</a:t>
            </a:r>
            <a:endParaRPr sz="1200">
              <a:solidFill>
                <a:srgbClr val="FF0000"/>
              </a:solidFill>
            </a:endParaRPr>
          </a:p>
        </p:txBody>
      </p:sp>
      <p:pic>
        <p:nvPicPr>
          <p:cNvPr id="138" name="Google Shape;138;p17"/>
          <p:cNvPicPr preferRelativeResize="0"/>
          <p:nvPr/>
        </p:nvPicPr>
        <p:blipFill>
          <a:blip r:embed="rId5">
            <a:alphaModFix/>
          </a:blip>
          <a:stretch>
            <a:fillRect/>
          </a:stretch>
        </p:blipFill>
        <p:spPr>
          <a:xfrm>
            <a:off x="2504401" y="3110113"/>
            <a:ext cx="222725" cy="222725"/>
          </a:xfrm>
          <a:prstGeom prst="rect">
            <a:avLst/>
          </a:prstGeom>
          <a:noFill/>
          <a:ln>
            <a:noFill/>
          </a:ln>
        </p:spPr>
      </p:pic>
      <p:sp>
        <p:nvSpPr>
          <p:cNvPr id="139" name="Google Shape;139;p17"/>
          <p:cNvSpPr txBox="1"/>
          <p:nvPr/>
        </p:nvSpPr>
        <p:spPr>
          <a:xfrm>
            <a:off x="2679175" y="3048375"/>
            <a:ext cx="1726500" cy="47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HK" sz="1200">
                <a:solidFill>
                  <a:srgbClr val="FF0000"/>
                </a:solidFill>
              </a:rPr>
              <a:t>Require shipping line system change</a:t>
            </a:r>
            <a:endParaRPr sz="1200">
              <a:solidFill>
                <a:srgbClr val="FF0000"/>
              </a:solidFill>
            </a:endParaRPr>
          </a:p>
        </p:txBody>
      </p:sp>
      <p:pic>
        <p:nvPicPr>
          <p:cNvPr id="140" name="Google Shape;140;p17"/>
          <p:cNvPicPr preferRelativeResize="0"/>
          <p:nvPr/>
        </p:nvPicPr>
        <p:blipFill>
          <a:blip r:embed="rId5">
            <a:alphaModFix/>
          </a:blip>
          <a:stretch>
            <a:fillRect/>
          </a:stretch>
        </p:blipFill>
        <p:spPr>
          <a:xfrm>
            <a:off x="2504388" y="3625575"/>
            <a:ext cx="222725" cy="222725"/>
          </a:xfrm>
          <a:prstGeom prst="rect">
            <a:avLst/>
          </a:prstGeom>
          <a:noFill/>
          <a:ln>
            <a:noFill/>
          </a:ln>
        </p:spPr>
      </p:pic>
      <p:sp>
        <p:nvSpPr>
          <p:cNvPr id="141" name="Google Shape;141;p17"/>
          <p:cNvSpPr txBox="1"/>
          <p:nvPr/>
        </p:nvSpPr>
        <p:spPr>
          <a:xfrm>
            <a:off x="2676800" y="3570925"/>
            <a:ext cx="1726500" cy="70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HK" sz="1200">
                <a:solidFill>
                  <a:srgbClr val="FF0000"/>
                </a:solidFill>
              </a:rPr>
              <a:t>Difficult to handle if user input wrong company ID</a:t>
            </a:r>
            <a:endParaRPr sz="1200">
              <a:solidFill>
                <a:srgbClr val="FF0000"/>
              </a:solidFill>
            </a:endParaRPr>
          </a:p>
        </p:txBody>
      </p:sp>
      <p:pic>
        <p:nvPicPr>
          <p:cNvPr id="142" name="Google Shape;142;p17"/>
          <p:cNvPicPr preferRelativeResize="0"/>
          <p:nvPr/>
        </p:nvPicPr>
        <p:blipFill>
          <a:blip r:embed="rId4">
            <a:alphaModFix/>
          </a:blip>
          <a:stretch>
            <a:fillRect/>
          </a:stretch>
        </p:blipFill>
        <p:spPr>
          <a:xfrm>
            <a:off x="4658300" y="3097650"/>
            <a:ext cx="300300" cy="300300"/>
          </a:xfrm>
          <a:prstGeom prst="rect">
            <a:avLst/>
          </a:prstGeom>
          <a:noFill/>
          <a:ln>
            <a:noFill/>
          </a:ln>
        </p:spPr>
      </p:pic>
      <p:sp>
        <p:nvSpPr>
          <p:cNvPr id="143" name="Google Shape;143;p17"/>
          <p:cNvSpPr txBox="1"/>
          <p:nvPr/>
        </p:nvSpPr>
        <p:spPr>
          <a:xfrm>
            <a:off x="4881025" y="2980713"/>
            <a:ext cx="1579200" cy="61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HK" sz="1200">
                <a:solidFill>
                  <a:srgbClr val="38761D"/>
                </a:solidFill>
              </a:rPr>
              <a:t>No need shipping line system change</a:t>
            </a:r>
            <a:endParaRPr sz="1200">
              <a:solidFill>
                <a:srgbClr val="38761D"/>
              </a:solidFill>
            </a:endParaRPr>
          </a:p>
        </p:txBody>
      </p:sp>
      <p:pic>
        <p:nvPicPr>
          <p:cNvPr id="144" name="Google Shape;144;p17"/>
          <p:cNvPicPr preferRelativeResize="0"/>
          <p:nvPr/>
        </p:nvPicPr>
        <p:blipFill>
          <a:blip r:embed="rId5">
            <a:alphaModFix/>
          </a:blip>
          <a:stretch>
            <a:fillRect/>
          </a:stretch>
        </p:blipFill>
        <p:spPr>
          <a:xfrm>
            <a:off x="4697063" y="3753163"/>
            <a:ext cx="222725" cy="222725"/>
          </a:xfrm>
          <a:prstGeom prst="rect">
            <a:avLst/>
          </a:prstGeom>
          <a:noFill/>
          <a:ln>
            <a:noFill/>
          </a:ln>
        </p:spPr>
      </p:pic>
      <p:sp>
        <p:nvSpPr>
          <p:cNvPr id="145" name="Google Shape;145;p17"/>
          <p:cNvSpPr txBox="1"/>
          <p:nvPr/>
        </p:nvSpPr>
        <p:spPr>
          <a:xfrm>
            <a:off x="4876300" y="3625563"/>
            <a:ext cx="1726500" cy="47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HK" sz="1200">
                <a:solidFill>
                  <a:srgbClr val="FF0000"/>
                </a:solidFill>
              </a:rPr>
              <a:t>Require shipper more knowledge</a:t>
            </a:r>
            <a:endParaRPr sz="1200">
              <a:solidFill>
                <a:srgbClr val="FF0000"/>
              </a:solidFill>
            </a:endParaRPr>
          </a:p>
        </p:txBody>
      </p:sp>
      <p:pic>
        <p:nvPicPr>
          <p:cNvPr id="146" name="Google Shape;146;p17"/>
          <p:cNvPicPr preferRelativeResize="0"/>
          <p:nvPr/>
        </p:nvPicPr>
        <p:blipFill>
          <a:blip r:embed="rId5">
            <a:alphaModFix/>
          </a:blip>
          <a:stretch>
            <a:fillRect/>
          </a:stretch>
        </p:blipFill>
        <p:spPr>
          <a:xfrm>
            <a:off x="4697076" y="4331100"/>
            <a:ext cx="222725" cy="222725"/>
          </a:xfrm>
          <a:prstGeom prst="rect">
            <a:avLst/>
          </a:prstGeom>
          <a:noFill/>
          <a:ln>
            <a:noFill/>
          </a:ln>
        </p:spPr>
      </p:pic>
      <p:sp>
        <p:nvSpPr>
          <p:cNvPr id="147" name="Google Shape;147;p17"/>
          <p:cNvSpPr txBox="1"/>
          <p:nvPr/>
        </p:nvSpPr>
        <p:spPr>
          <a:xfrm>
            <a:off x="4876300" y="4203488"/>
            <a:ext cx="1726500" cy="47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HK" sz="1200">
                <a:solidFill>
                  <a:srgbClr val="FF0000"/>
                </a:solidFill>
              </a:rPr>
              <a:t>Poor user experience</a:t>
            </a:r>
            <a:endParaRPr sz="12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311700" y="288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None/>
            </a:pPr>
            <a:r>
              <a:rPr lang="zh-HK" sz="4400">
                <a:solidFill>
                  <a:srgbClr val="000000"/>
                </a:solidFill>
                <a:latin typeface="Calibri"/>
                <a:ea typeface="Calibri"/>
                <a:cs typeface="Calibri"/>
                <a:sym typeface="Calibri"/>
              </a:rPr>
              <a:t>Justification 3: Existing Technologies</a:t>
            </a:r>
            <a:endParaRPr sz="44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t/>
            </a:r>
            <a:endParaRPr sz="4400">
              <a:solidFill>
                <a:srgbClr val="000000"/>
              </a:solidFill>
              <a:latin typeface="Calibri"/>
              <a:ea typeface="Calibri"/>
              <a:cs typeface="Calibri"/>
              <a:sym typeface="Calibri"/>
            </a:endParaRPr>
          </a:p>
        </p:txBody>
      </p:sp>
      <p:sp>
        <p:nvSpPr>
          <p:cNvPr id="153" name="Google Shape;153;p18"/>
          <p:cNvSpPr txBox="1"/>
          <p:nvPr>
            <p:ph idx="1" type="body"/>
          </p:nvPr>
        </p:nvSpPr>
        <p:spPr>
          <a:xfrm>
            <a:off x="311700" y="1229875"/>
            <a:ext cx="5879700" cy="319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HK"/>
              <a:t>Automated Document Processing SaaS / software</a:t>
            </a:r>
            <a:endParaRPr/>
          </a:p>
          <a:p>
            <a:pPr indent="-317500" lvl="1" marL="914400" rtl="0" algn="l">
              <a:spcBef>
                <a:spcPts val="0"/>
              </a:spcBef>
              <a:spcAft>
                <a:spcPts val="0"/>
              </a:spcAft>
              <a:buSzPts val="1400"/>
              <a:buChar char="○"/>
            </a:pPr>
            <a:r>
              <a:rPr lang="zh-HK"/>
              <a:t>Document processing SaaS - The </a:t>
            </a:r>
            <a:r>
              <a:rPr lang="zh-HK"/>
              <a:t>Big-three public cloud providers</a:t>
            </a:r>
            <a:endParaRPr/>
          </a:p>
          <a:p>
            <a:pPr indent="-317500" lvl="2" marL="1371600" marR="0" rtl="0" algn="l">
              <a:lnSpc>
                <a:spcPct val="115000"/>
              </a:lnSpc>
              <a:spcBef>
                <a:spcPts val="0"/>
              </a:spcBef>
              <a:spcAft>
                <a:spcPts val="0"/>
              </a:spcAft>
              <a:buSzPts val="1400"/>
              <a:buChar char="■"/>
            </a:pPr>
            <a:r>
              <a:rPr lang="zh-HK"/>
              <a:t>G</a:t>
            </a:r>
            <a:r>
              <a:rPr lang="zh-HK"/>
              <a:t>oogle Cloud -  Document AI</a:t>
            </a:r>
            <a:endParaRPr/>
          </a:p>
          <a:p>
            <a:pPr indent="-317500" lvl="2" marL="1371600" marR="0" rtl="0" algn="l">
              <a:lnSpc>
                <a:spcPct val="115000"/>
              </a:lnSpc>
              <a:spcBef>
                <a:spcPts val="0"/>
              </a:spcBef>
              <a:spcAft>
                <a:spcPts val="0"/>
              </a:spcAft>
              <a:buSzPts val="1400"/>
              <a:buChar char="■"/>
            </a:pPr>
            <a:r>
              <a:rPr lang="zh-HK"/>
              <a:t>Microsoft Azure - AI Document Intelligence</a:t>
            </a:r>
            <a:endParaRPr/>
          </a:p>
          <a:p>
            <a:pPr indent="-317500" lvl="2" marL="1371600" marR="0" rtl="0" algn="l">
              <a:lnSpc>
                <a:spcPct val="100000"/>
              </a:lnSpc>
              <a:spcBef>
                <a:spcPts val="0"/>
              </a:spcBef>
              <a:spcAft>
                <a:spcPts val="0"/>
              </a:spcAft>
              <a:buSzPts val="1400"/>
              <a:buChar char="■"/>
            </a:pPr>
            <a:r>
              <a:rPr lang="zh-HK"/>
              <a:t>Amazon AWS - Intelligent Document Processing</a:t>
            </a:r>
            <a:endParaRPr/>
          </a:p>
          <a:p>
            <a:pPr indent="0" lvl="0" marL="914400" marR="0" rtl="0" algn="l">
              <a:lnSpc>
                <a:spcPct val="100000"/>
              </a:lnSpc>
              <a:spcBef>
                <a:spcPts val="0"/>
              </a:spcBef>
              <a:spcAft>
                <a:spcPts val="0"/>
              </a:spcAft>
              <a:buNone/>
            </a:pPr>
            <a:r>
              <a:t/>
            </a:r>
            <a:endParaRPr sz="1100"/>
          </a:p>
          <a:p>
            <a:pPr indent="-317500" lvl="1" marL="914400" rtl="0" algn="l">
              <a:spcBef>
                <a:spcPts val="0"/>
              </a:spcBef>
              <a:spcAft>
                <a:spcPts val="0"/>
              </a:spcAft>
              <a:buSzPts val="1400"/>
              <a:buChar char="○"/>
            </a:pPr>
            <a:r>
              <a:rPr lang="zh-HK"/>
              <a:t>AI Powered OCR software - e.g. </a:t>
            </a:r>
            <a:r>
              <a:rPr lang="zh-HK"/>
              <a:t>vDigiDocr (</a:t>
            </a:r>
            <a:r>
              <a:rPr lang="zh-HK"/>
              <a:t>Bhatt, 2022)</a:t>
            </a:r>
            <a:endParaRPr/>
          </a:p>
          <a:p>
            <a:pPr indent="-317500" lvl="2" marL="1371600" rtl="0" algn="l">
              <a:spcBef>
                <a:spcPts val="0"/>
              </a:spcBef>
              <a:spcAft>
                <a:spcPts val="0"/>
              </a:spcAft>
              <a:buSzPts val="1400"/>
              <a:buChar char="■"/>
            </a:pPr>
            <a:r>
              <a:rPr lang="zh-HK"/>
              <a:t>mixture of existing AI techniques</a:t>
            </a:r>
            <a:endParaRPr/>
          </a:p>
          <a:p>
            <a:pPr indent="-317500" lvl="2" marL="1371600" rtl="0" algn="l">
              <a:spcBef>
                <a:spcPts val="0"/>
              </a:spcBef>
              <a:spcAft>
                <a:spcPts val="0"/>
              </a:spcAft>
              <a:buSzPts val="1400"/>
              <a:buChar char="■"/>
            </a:pPr>
            <a:r>
              <a:rPr lang="zh-HK"/>
              <a:t>process all kinds of documents, the software surpasses most of the current models and software in the market.</a:t>
            </a:r>
            <a:endParaRPr/>
          </a:p>
        </p:txBody>
      </p:sp>
      <p:sp>
        <p:nvSpPr>
          <p:cNvPr id="154" name="Google Shape;154;p18"/>
          <p:cNvSpPr txBox="1"/>
          <p:nvPr/>
        </p:nvSpPr>
        <p:spPr>
          <a:xfrm>
            <a:off x="592475" y="4512750"/>
            <a:ext cx="7218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000">
                <a:solidFill>
                  <a:srgbClr val="222222"/>
                </a:solidFill>
                <a:highlight>
                  <a:srgbClr val="FFFFFF"/>
                </a:highlight>
              </a:rPr>
              <a:t>Bhatt, A. (2022) Document Automation Using Artificial Intelligence.</a:t>
            </a:r>
            <a:endParaRPr>
              <a:latin typeface="Roboto"/>
              <a:ea typeface="Roboto"/>
              <a:cs typeface="Roboto"/>
              <a:sym typeface="Roboto"/>
            </a:endParaRPr>
          </a:p>
        </p:txBody>
      </p:sp>
      <p:pic>
        <p:nvPicPr>
          <p:cNvPr id="155" name="Google Shape;155;p18"/>
          <p:cNvPicPr preferRelativeResize="0"/>
          <p:nvPr/>
        </p:nvPicPr>
        <p:blipFill>
          <a:blip r:embed="rId3">
            <a:alphaModFix/>
          </a:blip>
          <a:stretch>
            <a:fillRect/>
          </a:stretch>
        </p:blipFill>
        <p:spPr>
          <a:xfrm>
            <a:off x="6272924" y="1650175"/>
            <a:ext cx="2209875" cy="132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288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None/>
            </a:pPr>
            <a:r>
              <a:rPr lang="zh-HK" sz="4400">
                <a:solidFill>
                  <a:srgbClr val="000000"/>
                </a:solidFill>
                <a:latin typeface="Calibri"/>
                <a:ea typeface="Calibri"/>
                <a:cs typeface="Calibri"/>
                <a:sym typeface="Calibri"/>
              </a:rPr>
              <a:t>Justification 3: Existing Technologies</a:t>
            </a:r>
            <a:endParaRPr sz="44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t/>
            </a:r>
            <a:endParaRPr sz="4400">
              <a:solidFill>
                <a:srgbClr val="000000"/>
              </a:solidFill>
              <a:latin typeface="Calibri"/>
              <a:ea typeface="Calibri"/>
              <a:cs typeface="Calibri"/>
              <a:sym typeface="Calibri"/>
            </a:endParaRPr>
          </a:p>
        </p:txBody>
      </p:sp>
      <p:sp>
        <p:nvSpPr>
          <p:cNvPr id="161" name="Google Shape;161;p19"/>
          <p:cNvSpPr txBox="1"/>
          <p:nvPr>
            <p:ph idx="1" type="body"/>
          </p:nvPr>
        </p:nvSpPr>
        <p:spPr>
          <a:xfrm>
            <a:off x="311700" y="1229875"/>
            <a:ext cx="6168300" cy="319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HK"/>
              <a:t>Reasons for not choosing these </a:t>
            </a:r>
            <a:r>
              <a:rPr lang="zh-HK"/>
              <a:t>market </a:t>
            </a:r>
            <a:r>
              <a:rPr lang="zh-HK"/>
              <a:t>available software / SaaS</a:t>
            </a:r>
            <a:endParaRPr/>
          </a:p>
          <a:p>
            <a:pPr indent="-317500" lvl="1" marL="914400" rtl="0" algn="l">
              <a:spcBef>
                <a:spcPts val="0"/>
              </a:spcBef>
              <a:spcAft>
                <a:spcPts val="0"/>
              </a:spcAft>
              <a:buSzPts val="1400"/>
              <a:buChar char="○"/>
            </a:pPr>
            <a:r>
              <a:rPr lang="zh-HK"/>
              <a:t>Commericial, Low-code/No-code solutions</a:t>
            </a:r>
            <a:endParaRPr/>
          </a:p>
          <a:p>
            <a:pPr indent="-317500" lvl="1" marL="914400" rtl="0" algn="l">
              <a:spcBef>
                <a:spcPts val="0"/>
              </a:spcBef>
              <a:spcAft>
                <a:spcPts val="0"/>
              </a:spcAft>
              <a:buSzPts val="1400"/>
              <a:buChar char="○"/>
            </a:pPr>
            <a:r>
              <a:rPr lang="zh-HK"/>
              <a:t>Against data governance policy</a:t>
            </a:r>
            <a:endParaRPr/>
          </a:p>
          <a:p>
            <a:pPr indent="-317500" lvl="1" marL="914400" rtl="0" algn="l">
              <a:spcBef>
                <a:spcPts val="0"/>
              </a:spcBef>
              <a:spcAft>
                <a:spcPts val="0"/>
              </a:spcAft>
              <a:buSzPts val="1400"/>
              <a:buChar char="○"/>
            </a:pPr>
            <a:r>
              <a:rPr lang="zh-HK"/>
              <a:t>Black-box. We can’t figure out the details of their hidden models</a:t>
            </a:r>
            <a:endParaRPr/>
          </a:p>
          <a:p>
            <a:pPr indent="-317500" lvl="1" marL="914400" rtl="0" algn="l">
              <a:spcBef>
                <a:spcPts val="0"/>
              </a:spcBef>
              <a:spcAft>
                <a:spcPts val="0"/>
              </a:spcAft>
              <a:buSzPts val="1400"/>
              <a:buChar char="○"/>
            </a:pPr>
            <a:r>
              <a:rPr lang="zh-HK"/>
              <a:t>Expect greater flexibility on tuning and learning opportunity </a:t>
            </a:r>
            <a:endParaRPr/>
          </a:p>
          <a:p>
            <a:pPr indent="0" lvl="0" marL="0" rtl="0" algn="l">
              <a:spcBef>
                <a:spcPts val="1200"/>
              </a:spcBef>
              <a:spcAft>
                <a:spcPts val="0"/>
              </a:spcAft>
              <a:buNone/>
            </a:pPr>
            <a:r>
              <a:t/>
            </a:r>
            <a:endParaRPr/>
          </a:p>
          <a:p>
            <a:pPr indent="0" lvl="0" marL="914400" marR="0" rtl="0" algn="l">
              <a:lnSpc>
                <a:spcPct val="100000"/>
              </a:lnSpc>
              <a:spcBef>
                <a:spcPts val="1200"/>
              </a:spcBef>
              <a:spcAft>
                <a:spcPts val="0"/>
              </a:spcAft>
              <a:buNone/>
            </a:pPr>
            <a:r>
              <a:t/>
            </a:r>
            <a:endParaRPr sz="1100"/>
          </a:p>
          <a:p>
            <a:pPr indent="0" lvl="0" marL="91440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311700" y="288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None/>
            </a:pPr>
            <a:r>
              <a:rPr lang="zh-HK" sz="4400">
                <a:solidFill>
                  <a:srgbClr val="000000"/>
                </a:solidFill>
                <a:latin typeface="Calibri"/>
                <a:ea typeface="Calibri"/>
                <a:cs typeface="Calibri"/>
                <a:sym typeface="Calibri"/>
              </a:rPr>
              <a:t>Justification 3: Existing Technologies</a:t>
            </a:r>
            <a:endParaRPr sz="44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t/>
            </a:r>
            <a:endParaRPr sz="4400">
              <a:solidFill>
                <a:srgbClr val="000000"/>
              </a:solidFill>
              <a:latin typeface="Calibri"/>
              <a:ea typeface="Calibri"/>
              <a:cs typeface="Calibri"/>
              <a:sym typeface="Calibri"/>
            </a:endParaRPr>
          </a:p>
        </p:txBody>
      </p:sp>
      <p:sp>
        <p:nvSpPr>
          <p:cNvPr id="167" name="Google Shape;167;p20"/>
          <p:cNvSpPr txBox="1"/>
          <p:nvPr>
            <p:ph idx="1" type="body"/>
          </p:nvPr>
        </p:nvSpPr>
        <p:spPr>
          <a:xfrm>
            <a:off x="311700" y="895800"/>
            <a:ext cx="7677000" cy="385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HK"/>
              <a:t>Machine learning - deep learning</a:t>
            </a:r>
            <a:endParaRPr/>
          </a:p>
          <a:p>
            <a:pPr indent="-317500" lvl="1" marL="914400" rtl="0" algn="l">
              <a:spcBef>
                <a:spcPts val="0"/>
              </a:spcBef>
              <a:spcAft>
                <a:spcPts val="0"/>
              </a:spcAft>
              <a:buSzPts val="1400"/>
              <a:buChar char="○"/>
            </a:pPr>
            <a:r>
              <a:rPr lang="zh-HK"/>
              <a:t>Use of </a:t>
            </a:r>
            <a:r>
              <a:rPr lang="zh-HK"/>
              <a:t>deep learning model </a:t>
            </a:r>
            <a:r>
              <a:rPr lang="zh-HK"/>
              <a:t>(CNN, RNN) to build our model from scratch</a:t>
            </a:r>
            <a:endParaRPr/>
          </a:p>
          <a:p>
            <a:pPr indent="-317500" lvl="2" marL="1371600" rtl="0" algn="l">
              <a:spcBef>
                <a:spcPts val="0"/>
              </a:spcBef>
              <a:spcAft>
                <a:spcPts val="0"/>
              </a:spcAft>
              <a:buSzPts val="1400"/>
              <a:buChar char="■"/>
            </a:pPr>
            <a:r>
              <a:rPr lang="zh-HK"/>
              <a:t>Constraints - dataset, training time, GPU…etc.</a:t>
            </a:r>
            <a:endParaRPr/>
          </a:p>
          <a:p>
            <a:pPr indent="-317500" lvl="2" marL="1371600" rtl="0" algn="l">
              <a:spcBef>
                <a:spcPts val="0"/>
              </a:spcBef>
              <a:spcAft>
                <a:spcPts val="0"/>
              </a:spcAft>
              <a:buSzPts val="1400"/>
              <a:buChar char="■"/>
            </a:pPr>
            <a:r>
              <a:rPr lang="zh-HK"/>
              <a:t>If you can’t beat them, join them → Tuning a pre-trained transformer-based models from Big Tech</a:t>
            </a:r>
            <a:endParaRPr/>
          </a:p>
          <a:p>
            <a:pPr indent="-317500" lvl="1" marL="914400" rtl="0" algn="l">
              <a:spcBef>
                <a:spcPts val="0"/>
              </a:spcBef>
              <a:spcAft>
                <a:spcPts val="0"/>
              </a:spcAft>
              <a:buSzPts val="1400"/>
              <a:buChar char="○"/>
            </a:pPr>
            <a:r>
              <a:rPr lang="zh-HK"/>
              <a:t>Existing AI models or </a:t>
            </a:r>
            <a:r>
              <a:rPr lang="zh-HK"/>
              <a:t>techniques</a:t>
            </a:r>
            <a:r>
              <a:rPr lang="zh-HK"/>
              <a:t> related to our projects</a:t>
            </a:r>
            <a:endParaRPr/>
          </a:p>
          <a:p>
            <a:pPr indent="-317500" lvl="2" marL="1371600" marR="0" rtl="0" algn="l">
              <a:lnSpc>
                <a:spcPct val="115000"/>
              </a:lnSpc>
              <a:spcBef>
                <a:spcPts val="0"/>
              </a:spcBef>
              <a:spcAft>
                <a:spcPts val="0"/>
              </a:spcAft>
              <a:buSzPts val="1400"/>
              <a:buChar char="■"/>
            </a:pPr>
            <a:r>
              <a:rPr lang="zh-HK"/>
              <a:t>YOLOv8 - AI model for image detection</a:t>
            </a:r>
            <a:endParaRPr/>
          </a:p>
          <a:p>
            <a:pPr indent="-317500" lvl="2" marL="1371600" marR="0" rtl="0" algn="l">
              <a:lnSpc>
                <a:spcPct val="115000"/>
              </a:lnSpc>
              <a:spcBef>
                <a:spcPts val="0"/>
              </a:spcBef>
              <a:spcAft>
                <a:spcPts val="0"/>
              </a:spcAft>
              <a:buSzPts val="1400"/>
              <a:buChar char="■"/>
            </a:pPr>
            <a:r>
              <a:rPr lang="zh-HK"/>
              <a:t>DocBERT - AI model for document classification </a:t>
            </a:r>
            <a:r>
              <a:rPr lang="zh-HK">
                <a:uFill>
                  <a:noFill/>
                </a:uFill>
                <a:hlinkClick r:id="rId3"/>
              </a:rPr>
              <a:t>(Adhikari et al., 2019)</a:t>
            </a:r>
            <a:endParaRPr/>
          </a:p>
          <a:p>
            <a:pPr indent="-317500" lvl="2" marL="1371600" marR="0" rtl="0" algn="l">
              <a:lnSpc>
                <a:spcPct val="115000"/>
              </a:lnSpc>
              <a:spcBef>
                <a:spcPts val="0"/>
              </a:spcBef>
              <a:spcAft>
                <a:spcPts val="0"/>
              </a:spcAft>
              <a:buSzPts val="1400"/>
              <a:buChar char="■"/>
            </a:pPr>
            <a:r>
              <a:rPr lang="zh-HK"/>
              <a:t>LayoutLM - AI model for document understanding with OCR (Xu et al., 2020)</a:t>
            </a:r>
            <a:endParaRPr/>
          </a:p>
          <a:p>
            <a:pPr indent="-317500" lvl="2" marL="1371600" marR="0" rtl="0" algn="l">
              <a:lnSpc>
                <a:spcPct val="115000"/>
              </a:lnSpc>
              <a:spcBef>
                <a:spcPts val="0"/>
              </a:spcBef>
              <a:spcAft>
                <a:spcPts val="0"/>
              </a:spcAft>
              <a:buSzPts val="1400"/>
              <a:buChar char="■"/>
            </a:pPr>
            <a:r>
              <a:rPr lang="zh-HK"/>
              <a:t>Donut - AI model for document understanding without OCR (Kim et al., 2021)</a:t>
            </a:r>
            <a:endParaRPr/>
          </a:p>
          <a:p>
            <a:pPr indent="0" lvl="0" marL="1371600" marR="0" rtl="0" algn="l">
              <a:lnSpc>
                <a:spcPct val="115000"/>
              </a:lnSpc>
              <a:spcBef>
                <a:spcPts val="1200"/>
              </a:spcBef>
              <a:spcAft>
                <a:spcPts val="1200"/>
              </a:spcAft>
              <a:buNone/>
            </a:pPr>
            <a:r>
              <a:t/>
            </a:r>
            <a:endParaRPr/>
          </a:p>
        </p:txBody>
      </p:sp>
      <p:sp>
        <p:nvSpPr>
          <p:cNvPr id="168" name="Google Shape;168;p20"/>
          <p:cNvSpPr txBox="1"/>
          <p:nvPr/>
        </p:nvSpPr>
        <p:spPr>
          <a:xfrm>
            <a:off x="311700" y="3624025"/>
            <a:ext cx="7218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000">
                <a:solidFill>
                  <a:srgbClr val="222222"/>
                </a:solidFill>
                <a:highlight>
                  <a:srgbClr val="FFFFFF"/>
                </a:highlight>
              </a:rPr>
              <a:t>Adhikari, A., Ram, A., Tang, R., &amp; Lin, J. (2019). Docbert: Bert for document classification. </a:t>
            </a:r>
            <a:r>
              <a:rPr i="1" lang="zh-HK" sz="1000">
                <a:solidFill>
                  <a:srgbClr val="222222"/>
                </a:solidFill>
                <a:highlight>
                  <a:srgbClr val="FFFFFF"/>
                </a:highlight>
              </a:rPr>
              <a:t>arXiv preprint arXiv:1904.08398</a:t>
            </a:r>
            <a:r>
              <a:rPr lang="zh-HK" sz="1000">
                <a:solidFill>
                  <a:srgbClr val="222222"/>
                </a:solidFill>
                <a:highlight>
                  <a:srgbClr val="FFFFFF"/>
                </a:highlight>
              </a:rPr>
              <a:t>.</a:t>
            </a:r>
            <a:endParaRPr sz="1000">
              <a:solidFill>
                <a:srgbClr val="222222"/>
              </a:solidFill>
              <a:highlight>
                <a:srgbClr val="FFFFFF"/>
              </a:highlight>
            </a:endParaRPr>
          </a:p>
          <a:p>
            <a:pPr indent="0" lvl="0" marL="0" rtl="0" algn="l">
              <a:spcBef>
                <a:spcPts val="0"/>
              </a:spcBef>
              <a:spcAft>
                <a:spcPts val="0"/>
              </a:spcAft>
              <a:buNone/>
            </a:pPr>
            <a:r>
              <a:rPr lang="zh-HK" sz="1000">
                <a:solidFill>
                  <a:srgbClr val="222222"/>
                </a:solidFill>
                <a:highlight>
                  <a:srgbClr val="FFFFFF"/>
                </a:highlight>
              </a:rPr>
              <a:t>Kim, G., Hong, T., Yim, M., Park, J., Yim, J., Hwang, W., ... &amp; Park, S. (2021). Donut: Document understanding transformer without ocr. </a:t>
            </a:r>
            <a:r>
              <a:rPr i="1" lang="zh-HK" sz="1000">
                <a:solidFill>
                  <a:srgbClr val="222222"/>
                </a:solidFill>
                <a:highlight>
                  <a:srgbClr val="FFFFFF"/>
                </a:highlight>
              </a:rPr>
              <a:t>arXiv preprint arXiv:2111.15664</a:t>
            </a:r>
            <a:r>
              <a:rPr lang="zh-HK" sz="1000">
                <a:solidFill>
                  <a:srgbClr val="222222"/>
                </a:solidFill>
                <a:highlight>
                  <a:srgbClr val="FFFFFF"/>
                </a:highlight>
              </a:rPr>
              <a:t>, </a:t>
            </a:r>
            <a:r>
              <a:rPr i="1" lang="zh-HK" sz="1000">
                <a:solidFill>
                  <a:srgbClr val="222222"/>
                </a:solidFill>
                <a:highlight>
                  <a:srgbClr val="FFFFFF"/>
                </a:highlight>
              </a:rPr>
              <a:t>7</a:t>
            </a:r>
            <a:r>
              <a:rPr lang="zh-HK" sz="1000">
                <a:solidFill>
                  <a:srgbClr val="222222"/>
                </a:solidFill>
                <a:highlight>
                  <a:srgbClr val="FFFFFF"/>
                </a:highlight>
              </a:rPr>
              <a:t>, 15.</a:t>
            </a:r>
            <a:endParaRPr sz="1000">
              <a:solidFill>
                <a:srgbClr val="222222"/>
              </a:solidFill>
              <a:highlight>
                <a:srgbClr val="FFFFFF"/>
              </a:highlight>
            </a:endParaRPr>
          </a:p>
          <a:p>
            <a:pPr indent="0" lvl="0" marL="0" rtl="0" algn="l">
              <a:spcBef>
                <a:spcPts val="0"/>
              </a:spcBef>
              <a:spcAft>
                <a:spcPts val="0"/>
              </a:spcAft>
              <a:buNone/>
            </a:pPr>
            <a:r>
              <a:rPr lang="zh-HK" sz="1000">
                <a:solidFill>
                  <a:srgbClr val="222222"/>
                </a:solidFill>
                <a:highlight>
                  <a:srgbClr val="FFFFFF"/>
                </a:highlight>
              </a:rPr>
              <a:t>Xu, Y., Li, M., Cui, L., Huang, S., Wei, F., &amp; Zhou, M. (2020, August). Layoutlm: Pre-training of text and layout for document image understanding. In </a:t>
            </a:r>
            <a:r>
              <a:rPr i="1" lang="zh-HK" sz="1000">
                <a:solidFill>
                  <a:srgbClr val="222222"/>
                </a:solidFill>
                <a:highlight>
                  <a:srgbClr val="FFFFFF"/>
                </a:highlight>
              </a:rPr>
              <a:t>Proceedings of the 26th ACM SIGKDD International Conference on Knowledge Discovery &amp; Data Mining</a:t>
            </a:r>
            <a:r>
              <a:rPr lang="zh-HK" sz="1000">
                <a:solidFill>
                  <a:srgbClr val="222222"/>
                </a:solidFill>
                <a:highlight>
                  <a:srgbClr val="FFFFFF"/>
                </a:highlight>
              </a:rPr>
              <a:t> (pp. 1192-1200).</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311700" y="288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None/>
            </a:pPr>
            <a:r>
              <a:rPr lang="zh-HK" sz="4400">
                <a:solidFill>
                  <a:srgbClr val="000000"/>
                </a:solidFill>
                <a:latin typeface="Calibri"/>
                <a:ea typeface="Calibri"/>
                <a:cs typeface="Calibri"/>
                <a:sym typeface="Calibri"/>
              </a:rPr>
              <a:t>Project Objectives</a:t>
            </a:r>
            <a:endParaRPr/>
          </a:p>
        </p:txBody>
      </p:sp>
      <p:sp>
        <p:nvSpPr>
          <p:cNvPr id="174" name="Google Shape;174;p21"/>
          <p:cNvSpPr txBox="1"/>
          <p:nvPr>
            <p:ph idx="1" type="body"/>
          </p:nvPr>
        </p:nvSpPr>
        <p:spPr>
          <a:xfrm>
            <a:off x="311700" y="1229875"/>
            <a:ext cx="36975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HK"/>
              <a:t>Develop a new </a:t>
            </a:r>
            <a:r>
              <a:rPr lang="zh-HK"/>
              <a:t>document</a:t>
            </a:r>
            <a:r>
              <a:rPr lang="zh-HK"/>
              <a:t> processing system, which provides :</a:t>
            </a:r>
            <a:endParaRPr/>
          </a:p>
          <a:p>
            <a:pPr indent="-330200" lvl="1" marL="914400" rtl="0" algn="l">
              <a:spcBef>
                <a:spcPts val="0"/>
              </a:spcBef>
              <a:spcAft>
                <a:spcPts val="0"/>
              </a:spcAft>
              <a:buSzPts val="1600"/>
              <a:buChar char="○"/>
            </a:pPr>
            <a:r>
              <a:rPr lang="zh-HK" sz="1600"/>
              <a:t>Document Classification</a:t>
            </a:r>
            <a:endParaRPr sz="1600"/>
          </a:p>
          <a:p>
            <a:pPr indent="-330200" lvl="1" marL="914400" rtl="0" algn="l">
              <a:spcBef>
                <a:spcPts val="0"/>
              </a:spcBef>
              <a:spcAft>
                <a:spcPts val="0"/>
              </a:spcAft>
              <a:buSzPts val="1600"/>
              <a:buChar char="○"/>
            </a:pPr>
            <a:r>
              <a:rPr lang="zh-HK" sz="1600"/>
              <a:t>Key-value Pair Data Extraction from Document</a:t>
            </a:r>
            <a:endParaRPr sz="1600"/>
          </a:p>
          <a:p>
            <a:pPr indent="-342900" lvl="0" marL="457200" rtl="0" algn="l">
              <a:spcBef>
                <a:spcPts val="0"/>
              </a:spcBef>
              <a:spcAft>
                <a:spcPts val="0"/>
              </a:spcAft>
              <a:buSzPts val="1800"/>
              <a:buChar char="●"/>
            </a:pPr>
            <a:r>
              <a:rPr lang="zh-HK"/>
              <a:t>Result: input essential information to existing logistic procedure</a:t>
            </a:r>
            <a:endParaRPr sz="1800"/>
          </a:p>
        </p:txBody>
      </p:sp>
      <p:pic>
        <p:nvPicPr>
          <p:cNvPr id="175" name="Google Shape;175;p21"/>
          <p:cNvPicPr preferRelativeResize="0"/>
          <p:nvPr/>
        </p:nvPicPr>
        <p:blipFill>
          <a:blip r:embed="rId3">
            <a:alphaModFix/>
          </a:blip>
          <a:stretch>
            <a:fillRect/>
          </a:stretch>
        </p:blipFill>
        <p:spPr>
          <a:xfrm>
            <a:off x="4457850" y="577725"/>
            <a:ext cx="4227687" cy="382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