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62"/>
  </p:normalViewPr>
  <p:slideViewPr>
    <p:cSldViewPr snapToGrid="0">
      <p:cViewPr>
        <p:scale>
          <a:sx n="90" d="100"/>
          <a:sy n="90" d="100"/>
        </p:scale>
        <p:origin x="152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AA5F-944B-8060-045B-1649C529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4EF2-2DC0-FC33-31B7-B40F18DA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2D24-CCCC-7F65-FA19-4CAB4DA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2D3E-9A03-647C-747A-C214F531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F1E0-982A-7FBF-0400-775A1067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3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1004-E1A5-76D1-F7C6-C3B5A73E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4BAE6-3E98-305E-CA2A-A46DE04C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408C-6CD6-2E7C-BD19-8362F795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1544D-962F-E25E-404C-2EB18901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37CC-2671-A6DB-65CB-4D5F16F7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051F9-F452-D9D5-599E-5508E5855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6AF30-AA2B-4536-FA47-005F8622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730E-882E-AA77-5209-B479688A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D46F-9DCC-E3C2-F5A4-57132B9F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152E-D2D7-B6A1-54A4-D3F59FE2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1E5B-31E4-9B08-7B4B-C0059628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4FD9-D566-7083-5D42-20B6F188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43E6-6EEC-4B83-282A-BE59BB4F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BB7B-4143-46B2-BC3A-86A765DD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5E30-37CA-3330-8C82-D9F23B79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7294-7A94-6F29-3998-FD0B51B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DE83-A765-976F-3E07-61558A6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8B55-A6B7-8968-B1D1-97E5B74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8259-FB16-0C92-483E-C8847DE1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37D9-413E-2791-9CBC-7B983531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D7A0-42AF-EA7C-8BE7-25A947DF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141E-E839-4B27-DCB2-17060C797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6C03-56E6-85E8-46C3-095363F1D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AEAB-D177-0BDA-8C0B-ECA39CD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0F2E6-5056-77BA-DD1C-EC50D90F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646B-8DB5-ED58-EE85-47CBEF7F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199C-362B-F4E5-9B0E-D6F80E4F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50CC-0555-06C9-657F-29505644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3AB8F-BB29-22D6-9983-61B8682E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4EFCE-5E78-A10B-4047-6238EF19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DC411-1D47-EFFE-88EB-4285DE137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53A28-ABA9-2088-E088-F820D93D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61650-E02D-0C3C-7296-7A6A88E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580C-B8D4-B5A2-9FF8-C6407FD1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D07-98B5-9D02-252A-E1DF6CE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6A5D8-F4FD-DD17-AC60-54E40862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4199-BEB1-5F81-D9BA-B26AF9C5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AD93-3113-B7FC-583B-98C9B016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A2825-E1EB-0D7D-0492-D30B7DB6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7FAB5-6D97-ABA9-F508-F7D0106D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BD17-C7F2-AB1D-E57D-CF0FA828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880F-DC0A-53C6-110A-7E4CC04E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D424-5849-8FA6-7C4A-586E5298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058A-D7B0-94B8-65F5-E41474B0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AAE5-7AD5-2DDC-8C2F-EB67951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D8BF4-2A21-FE5E-8208-7238EBA7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536F-B0F3-81D2-2E54-052771C7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36BC-28A4-B039-D81C-D7F6F251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43930-BC91-0F25-F1A8-BFBD0DF0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0275-BD91-707C-AD6D-114408FE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6071-8B8F-9EF7-50FD-DEEF0B1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283AB-4E1B-1933-878B-301DCC90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9A36-F43A-97FC-38C1-4C3BE9A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2EB64-12FB-C11F-6FDE-AFCD546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9E845-C06A-AD5E-8951-0208E0F5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95C8-9143-8F88-72CE-3710DE65D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A5DAB-EB8B-C345-A062-C3CF8243084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6480-EC1A-0497-708D-E6CAA4E6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3681-C5D5-3872-09FD-D0C0A62B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6F57D-5F3D-A343-A01D-5A01F9ECF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sal/config_pearl_esc" TargetMode="External"/><Relationship Id="rId2" Type="http://schemas.openxmlformats.org/officeDocument/2006/relationships/hyperlink" Target="https://github.com/uasal/config_pearl_wc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00F7B-0907-9E14-BE6B-5374D7F85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A07340B-022E-BB63-4552-82C151B22ECA}"/>
              </a:ext>
            </a:extLst>
          </p:cNvPr>
          <p:cNvGrpSpPr>
            <a:grpSpLocks noChangeAspect="1"/>
          </p:cNvGrpSpPr>
          <p:nvPr/>
        </p:nvGrpSpPr>
        <p:grpSpPr>
          <a:xfrm>
            <a:off x="48696" y="171453"/>
            <a:ext cx="12086151" cy="6643687"/>
            <a:chOff x="3251560" y="2064580"/>
            <a:chExt cx="13888455" cy="8300881"/>
          </a:xfrm>
        </p:grpSpPr>
        <p:sp>
          <p:nvSpPr>
            <p:cNvPr id="35" name="Rectangle: Rounded Corners 11">
              <a:extLst>
                <a:ext uri="{FF2B5EF4-FFF2-40B4-BE49-F238E27FC236}">
                  <a16:creationId xmlns:a16="http://schemas.microsoft.com/office/drawing/2014/main" id="{0EFFDC07-3608-B1FF-7776-CEEBDDA0E0FA}"/>
                </a:ext>
              </a:extLst>
            </p:cNvPr>
            <p:cNvSpPr/>
            <p:nvPr/>
          </p:nvSpPr>
          <p:spPr>
            <a:xfrm>
              <a:off x="3251560" y="2064580"/>
              <a:ext cx="13888455" cy="8300881"/>
            </a:xfrm>
            <a:prstGeom prst="roundRect">
              <a:avLst/>
            </a:prstGeom>
            <a:noFill/>
            <a:ln>
              <a:prstDash val="sys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 sz="12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1C35ACA-B246-43FB-7172-34675E4785B4}"/>
                </a:ext>
              </a:extLst>
            </p:cNvPr>
            <p:cNvGrpSpPr/>
            <p:nvPr/>
          </p:nvGrpSpPr>
          <p:grpSpPr>
            <a:xfrm>
              <a:off x="12234031" y="2319631"/>
              <a:ext cx="4597790" cy="7790654"/>
              <a:chOff x="2156072" y="2269701"/>
              <a:chExt cx="4597790" cy="7790654"/>
            </a:xfrm>
          </p:grpSpPr>
          <p:sp>
            <p:nvSpPr>
              <p:cNvPr id="60" name="Rectangle: Rounded Corners 4">
                <a:extLst>
                  <a:ext uri="{FF2B5EF4-FFF2-40B4-BE49-F238E27FC236}">
                    <a16:creationId xmlns:a16="http://schemas.microsoft.com/office/drawing/2014/main" id="{E5593935-A2E2-A6A2-09F7-C3CDE5D54BEB}"/>
                  </a:ext>
                </a:extLst>
              </p:cNvPr>
              <p:cNvSpPr/>
              <p:nvPr/>
            </p:nvSpPr>
            <p:spPr>
              <a:xfrm>
                <a:off x="2252273" y="3056178"/>
                <a:ext cx="4370121" cy="3138262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Observatory Configurations</a:t>
                </a:r>
              </a:p>
              <a:p>
                <a:pPr algn="ctr"/>
                <a:endParaRPr lang="en-US" sz="20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b="1" dirty="0" err="1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config_stp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&amp;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config_um</a:t>
                </a:r>
                <a:endParaRPr lang="en-US" sz="16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telescope.toml</a:t>
                </a:r>
                <a:r>
                  <a:rPr lang="en-US" sz="1800" dirty="0">
                    <a:solidFill>
                      <a:schemeClr val="tx1"/>
                    </a:solidFill>
                    <a:latin typeface="Arial"/>
                    <a:cs typeface="Arial"/>
                  </a:rPr>
                  <a:t> - Mirror diameters</a:t>
                </a: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observatory.toml</a:t>
                </a:r>
                <a:r>
                  <a:rPr lang="en-US" sz="1800" dirty="0">
                    <a:solidFill>
                      <a:schemeClr val="tx1"/>
                    </a:solidFill>
                    <a:latin typeface="Arial"/>
                    <a:cs typeface="Arial"/>
                  </a:rPr>
                  <a:t> - Slew rates</a:t>
                </a:r>
              </a:p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astrophysics.toml</a:t>
                </a:r>
                <a:r>
                  <a:rPr lang="en-US" sz="1800" dirty="0">
                    <a:solidFill>
                      <a:schemeClr val="tx1"/>
                    </a:solidFill>
                    <a:latin typeface="Arial"/>
                    <a:cs typeface="Arial"/>
                  </a:rPr>
                  <a:t> - Constants</a:t>
                </a:r>
              </a:p>
              <a:p>
                <a:pPr algn="ctr"/>
                <a:endParaRPr lang="en-US" sz="18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1" name="Rectangle: Rounded Corners 5">
                <a:extLst>
                  <a:ext uri="{FF2B5EF4-FFF2-40B4-BE49-F238E27FC236}">
                    <a16:creationId xmlns:a16="http://schemas.microsoft.com/office/drawing/2014/main" id="{4DEE742A-0218-3306-905D-04D4B06FC8EA}"/>
                  </a:ext>
                </a:extLst>
              </p:cNvPr>
              <p:cNvSpPr/>
              <p:nvPr/>
            </p:nvSpPr>
            <p:spPr>
              <a:xfrm>
                <a:off x="2303751" y="7129966"/>
                <a:ext cx="4318643" cy="2930389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Instrument Configurations</a:t>
                </a:r>
              </a:p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config_stp_wcc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&amp;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b="1" dirty="0" err="1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config_um_wcc</a:t>
                </a:r>
                <a:endParaRPr lang="en-US" sz="16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config_stp_esc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&amp;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config_um_esc</a:t>
                </a:r>
                <a:endParaRPr lang="en-US" sz="16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br>
                  <a:rPr lang="en-US" b="1" dirty="0">
                    <a:latin typeface="Arial"/>
                    <a:cs typeface="Arial"/>
                  </a:rPr>
                </a:br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wcc.toml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&amp; </a:t>
                </a:r>
                <a:r>
                  <a:rPr lang="en-US" sz="16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esc.toml</a:t>
                </a:r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 - Filters, Sensor Properties, Instrument Optic params</a:t>
                </a:r>
              </a:p>
            </p:txBody>
          </p:sp>
          <p:sp>
            <p:nvSpPr>
              <p:cNvPr id="62" name="Rectangle: Rounded Corners 43">
                <a:extLst>
                  <a:ext uri="{FF2B5EF4-FFF2-40B4-BE49-F238E27FC236}">
                    <a16:creationId xmlns:a16="http://schemas.microsoft.com/office/drawing/2014/main" id="{0D8B707F-96AC-5942-FD9C-7D18A8A79151}"/>
                  </a:ext>
                </a:extLst>
              </p:cNvPr>
              <p:cNvSpPr/>
              <p:nvPr/>
            </p:nvSpPr>
            <p:spPr>
              <a:xfrm>
                <a:off x="2156072" y="2269701"/>
                <a:ext cx="4597790" cy="4095153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63" name="TextBox 44">
                <a:extLst>
                  <a:ext uri="{FF2B5EF4-FFF2-40B4-BE49-F238E27FC236}">
                    <a16:creationId xmlns:a16="http://schemas.microsoft.com/office/drawing/2014/main" id="{0C2BADA2-D05F-E136-3478-499B91C0E578}"/>
                  </a:ext>
                </a:extLst>
              </p:cNvPr>
              <p:cNvSpPr txBox="1"/>
              <p:nvPr/>
            </p:nvSpPr>
            <p:spPr>
              <a:xfrm>
                <a:off x="2166648" y="2278044"/>
                <a:ext cx="4455748" cy="73064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Mission Level </a:t>
                </a:r>
                <a:r>
                  <a:rPr lang="en-US" sz="1600" dirty="0">
                    <a:solidFill>
                      <a:schemeClr val="accent5"/>
                    </a:solidFill>
                  </a:rPr>
                  <a:t>version controlled </a:t>
                </a:r>
              </a:p>
              <a:p>
                <a:pPr algn="ctr"/>
                <a:r>
                  <a:rPr lang="en-US" sz="1600" dirty="0">
                    <a:solidFill>
                      <a:schemeClr val="accent5"/>
                    </a:solidFill>
                  </a:rPr>
                  <a:t>Configuration GitHub Repo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5144AE9-E20F-0D1F-92BE-529B239D03DF}"/>
                </a:ext>
              </a:extLst>
            </p:cNvPr>
            <p:cNvGrpSpPr/>
            <p:nvPr/>
          </p:nvGrpSpPr>
          <p:grpSpPr>
            <a:xfrm>
              <a:off x="3569590" y="2538461"/>
              <a:ext cx="4675293" cy="7222878"/>
              <a:chOff x="11835941" y="2238883"/>
              <a:chExt cx="4675293" cy="7222878"/>
            </a:xfrm>
          </p:grpSpPr>
          <p:sp>
            <p:nvSpPr>
              <p:cNvPr id="50" name="Rectangle: Rounded Corners 7">
                <a:extLst>
                  <a:ext uri="{FF2B5EF4-FFF2-40B4-BE49-F238E27FC236}">
                    <a16:creationId xmlns:a16="http://schemas.microsoft.com/office/drawing/2014/main" id="{509D3116-EAEA-588F-779B-AF82CAAB5591}"/>
                  </a:ext>
                </a:extLst>
              </p:cNvPr>
              <p:cNvSpPr/>
              <p:nvPr/>
            </p:nvSpPr>
            <p:spPr>
              <a:xfrm>
                <a:off x="11835941" y="3699191"/>
                <a:ext cx="2813275" cy="3821265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Analysis Scripts/Notebooks</a:t>
                </a:r>
              </a:p>
              <a:p>
                <a:pPr algn="ctr"/>
                <a:endParaRPr lang="en-US" sz="1800" b="1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Example use cases: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- SNR vs mirror coatings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"/>
                    <a:cs typeface="Arial"/>
                  </a:rPr>
                  <a:t>- Science Yield vs Instrument performance</a:t>
                </a:r>
              </a:p>
            </p:txBody>
          </p:sp>
          <p:sp>
            <p:nvSpPr>
              <p:cNvPr id="51" name="Arrow: Down 8">
                <a:extLst>
                  <a:ext uri="{FF2B5EF4-FFF2-40B4-BE49-F238E27FC236}">
                    <a16:creationId xmlns:a16="http://schemas.microsoft.com/office/drawing/2014/main" id="{99F3A0C4-CA42-E239-1E2D-00D9E20C08BA}"/>
                  </a:ext>
                </a:extLst>
              </p:cNvPr>
              <p:cNvSpPr/>
              <p:nvPr/>
            </p:nvSpPr>
            <p:spPr>
              <a:xfrm rot="5400000" flipH="1">
                <a:off x="15446703" y="4601792"/>
                <a:ext cx="277115" cy="17800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1ABDB0FB-B20D-1BEE-A4FC-EDBE8A4D88AB}"/>
                  </a:ext>
                </a:extLst>
              </p:cNvPr>
              <p:cNvSpPr/>
              <p:nvPr/>
            </p:nvSpPr>
            <p:spPr>
              <a:xfrm>
                <a:off x="12077779" y="8696303"/>
                <a:ext cx="2395831" cy="76545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/>
                    <a:cs typeface="Arial"/>
                  </a:rPr>
                  <a:t>Analysis Artifacts</a:t>
                </a:r>
              </a:p>
            </p:txBody>
          </p:sp>
          <p:sp>
            <p:nvSpPr>
              <p:cNvPr id="53" name="Arrow: Down 37">
                <a:extLst>
                  <a:ext uri="{FF2B5EF4-FFF2-40B4-BE49-F238E27FC236}">
                    <a16:creationId xmlns:a16="http://schemas.microsoft.com/office/drawing/2014/main" id="{4E980D38-0A98-8D80-1CFF-29DF83D14105}"/>
                  </a:ext>
                </a:extLst>
              </p:cNvPr>
              <p:cNvSpPr/>
              <p:nvPr/>
            </p:nvSpPr>
            <p:spPr>
              <a:xfrm flipH="1">
                <a:off x="13122490" y="7544087"/>
                <a:ext cx="319949" cy="113033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4" name="TextBox 38">
                <a:extLst>
                  <a:ext uri="{FF2B5EF4-FFF2-40B4-BE49-F238E27FC236}">
                    <a16:creationId xmlns:a16="http://schemas.microsoft.com/office/drawing/2014/main" id="{9151356B-46F5-FBC3-7E4C-E3A4C0D0CBAE}"/>
                  </a:ext>
                </a:extLst>
              </p:cNvPr>
              <p:cNvSpPr txBox="1"/>
              <p:nvPr/>
            </p:nvSpPr>
            <p:spPr>
              <a:xfrm>
                <a:off x="13476911" y="7633798"/>
                <a:ext cx="1970781" cy="103828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200"/>
                  <a:t>Option to automatically</a:t>
                </a:r>
              </a:p>
              <a:p>
                <a:r>
                  <a:rPr lang="en-US" sz="1200"/>
                  <a:t>reproduce for</a:t>
                </a:r>
              </a:p>
              <a:p>
                <a:r>
                  <a:rPr lang="en-US" sz="1200"/>
                  <a:t>new versions</a:t>
                </a:r>
              </a:p>
            </p:txBody>
          </p:sp>
          <p:sp>
            <p:nvSpPr>
              <p:cNvPr id="55" name="Arrow: Down 39">
                <a:extLst>
                  <a:ext uri="{FF2B5EF4-FFF2-40B4-BE49-F238E27FC236}">
                    <a16:creationId xmlns:a16="http://schemas.microsoft.com/office/drawing/2014/main" id="{95E4DDBC-5CA5-D799-988B-F160B25736FD}"/>
                  </a:ext>
                </a:extLst>
              </p:cNvPr>
              <p:cNvSpPr/>
              <p:nvPr/>
            </p:nvSpPr>
            <p:spPr>
              <a:xfrm rot="16200000" flipH="1">
                <a:off x="15447633" y="5550554"/>
                <a:ext cx="277115" cy="178005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6" name="TextBox 40">
                <a:extLst>
                  <a:ext uri="{FF2B5EF4-FFF2-40B4-BE49-F238E27FC236}">
                    <a16:creationId xmlns:a16="http://schemas.microsoft.com/office/drawing/2014/main" id="{3AB62B55-7344-B038-E478-19443070DC8A}"/>
                  </a:ext>
                </a:extLst>
              </p:cNvPr>
              <p:cNvSpPr txBox="1"/>
              <p:nvPr/>
            </p:nvSpPr>
            <p:spPr>
              <a:xfrm>
                <a:off x="14703336" y="4785523"/>
                <a:ext cx="1792768" cy="65373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Specified Configuration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B9ABCB32-25EC-600C-0084-472518CCF675}"/>
                  </a:ext>
                </a:extLst>
              </p:cNvPr>
              <p:cNvSpPr/>
              <p:nvPr/>
            </p:nvSpPr>
            <p:spPr>
              <a:xfrm>
                <a:off x="12092057" y="2238883"/>
                <a:ext cx="2381553" cy="779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Arial"/>
                    <a:cs typeface="Arial"/>
                  </a:rPr>
                  <a:t>Analysis Request</a:t>
                </a:r>
                <a:endParaRPr lang="en-US" sz="1200"/>
              </a:p>
            </p:txBody>
          </p:sp>
          <p:sp>
            <p:nvSpPr>
              <p:cNvPr id="58" name="Arrow: Down 42">
                <a:extLst>
                  <a:ext uri="{FF2B5EF4-FFF2-40B4-BE49-F238E27FC236}">
                    <a16:creationId xmlns:a16="http://schemas.microsoft.com/office/drawing/2014/main" id="{4BE660DB-73CB-6AC8-13A3-65535AFC983E}"/>
                  </a:ext>
                </a:extLst>
              </p:cNvPr>
              <p:cNvSpPr/>
              <p:nvPr/>
            </p:nvSpPr>
            <p:spPr>
              <a:xfrm flipH="1">
                <a:off x="13122858" y="3084053"/>
                <a:ext cx="319949" cy="61627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59" name="TextBox 45">
                <a:extLst>
                  <a:ext uri="{FF2B5EF4-FFF2-40B4-BE49-F238E27FC236}">
                    <a16:creationId xmlns:a16="http://schemas.microsoft.com/office/drawing/2014/main" id="{5E370F21-C20D-2509-C57D-3C71422339B0}"/>
                  </a:ext>
                </a:extLst>
              </p:cNvPr>
              <p:cNvSpPr txBox="1"/>
              <p:nvPr/>
            </p:nvSpPr>
            <p:spPr>
              <a:xfrm>
                <a:off x="14668490" y="6526020"/>
                <a:ext cx="1842744" cy="38454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Output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A040CF4-1CCC-EB71-F20A-904A801561B0}"/>
                </a:ext>
              </a:extLst>
            </p:cNvPr>
            <p:cNvGrpSpPr/>
            <p:nvPr/>
          </p:nvGrpSpPr>
          <p:grpSpPr>
            <a:xfrm>
              <a:off x="7815657" y="2319742"/>
              <a:ext cx="4775063" cy="7677490"/>
              <a:chOff x="6645957" y="2262679"/>
              <a:chExt cx="4775063" cy="7677490"/>
            </a:xfrm>
          </p:grpSpPr>
          <p:sp>
            <p:nvSpPr>
              <p:cNvPr id="39" name="Rectangle: Rounded Corners 6">
                <a:extLst>
                  <a:ext uri="{FF2B5EF4-FFF2-40B4-BE49-F238E27FC236}">
                    <a16:creationId xmlns:a16="http://schemas.microsoft.com/office/drawing/2014/main" id="{A7B9127D-3209-0001-515F-874F7DEBDF8C}"/>
                  </a:ext>
                </a:extLst>
              </p:cNvPr>
              <p:cNvSpPr/>
              <p:nvPr/>
            </p:nvSpPr>
            <p:spPr>
              <a:xfrm>
                <a:off x="7225695" y="5351718"/>
                <a:ext cx="3534366" cy="1707902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</a:rPr>
                  <a:t>Simulation Tools</a:t>
                </a:r>
              </a:p>
              <a:p>
                <a:pPr algn="ctr"/>
                <a:endParaRPr lang="en-US" sz="1800" b="1" dirty="0">
                  <a:solidFill>
                    <a:schemeClr val="accent2">
                      <a:lumMod val="76000"/>
                    </a:schemeClr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US" sz="1600" b="1" dirty="0" err="1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STP_ETC_Imaging</a:t>
                </a:r>
                <a:r>
                  <a:rPr lang="en-US" sz="1600" b="1" dirty="0">
                    <a:solidFill>
                      <a:schemeClr val="accent2">
                        <a:lumMod val="76000"/>
                      </a:schemeClr>
                    </a:solidFill>
                    <a:latin typeface="Arial"/>
                    <a:cs typeface="Arial"/>
                  </a:rPr>
                  <a:t> &amp; STP_ETC_ESC</a:t>
                </a:r>
                <a:br>
                  <a:rPr lang="en-US" b="1" dirty="0">
                    <a:latin typeface="Arial"/>
                    <a:cs typeface="Arial"/>
                  </a:rPr>
                </a:br>
                <a:br>
                  <a:rPr lang="en-US" b="1" dirty="0">
                    <a:latin typeface="Arial"/>
                    <a:cs typeface="Arial"/>
                  </a:rPr>
                </a:br>
                <a:endParaRPr lang="en-US" sz="16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8100EB37-D237-96A5-6DE8-B41224179CF3}"/>
                  </a:ext>
                </a:extLst>
              </p:cNvPr>
              <p:cNvSpPr txBox="1"/>
              <p:nvPr/>
            </p:nvSpPr>
            <p:spPr>
              <a:xfrm>
                <a:off x="8768483" y="3950923"/>
                <a:ext cx="2235403" cy="57682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200" dirty="0"/>
                  <a:t>Default configuration </a:t>
                </a:r>
              </a:p>
              <a:p>
                <a:pPr algn="ctr"/>
                <a:r>
                  <a:rPr lang="en-US" sz="1200" dirty="0"/>
                  <a:t>(If config not specified)</a:t>
                </a:r>
              </a:p>
            </p:txBody>
          </p:sp>
          <p:sp>
            <p:nvSpPr>
              <p:cNvPr id="41" name="Rectangle: Rounded Corners 46">
                <a:extLst>
                  <a:ext uri="{FF2B5EF4-FFF2-40B4-BE49-F238E27FC236}">
                    <a16:creationId xmlns:a16="http://schemas.microsoft.com/office/drawing/2014/main" id="{D59A5F7A-6C18-D9EF-22CE-5833B54312FE}"/>
                  </a:ext>
                </a:extLst>
              </p:cNvPr>
              <p:cNvSpPr/>
              <p:nvPr/>
            </p:nvSpPr>
            <p:spPr>
              <a:xfrm>
                <a:off x="7042315" y="2262679"/>
                <a:ext cx="3901126" cy="767749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TextBox 47">
                <a:extLst>
                  <a:ext uri="{FF2B5EF4-FFF2-40B4-BE49-F238E27FC236}">
                    <a16:creationId xmlns:a16="http://schemas.microsoft.com/office/drawing/2014/main" id="{C7A8AC92-CFAF-E166-7DC2-43403523760E}"/>
                  </a:ext>
                </a:extLst>
              </p:cNvPr>
              <p:cNvSpPr txBox="1"/>
              <p:nvPr/>
            </p:nvSpPr>
            <p:spPr>
              <a:xfrm>
                <a:off x="6645957" y="2277624"/>
                <a:ext cx="4270128" cy="730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rgbClr val="215E99"/>
                    </a:solidFill>
                  </a:rPr>
                  <a:t>Version controlled </a:t>
                </a:r>
              </a:p>
              <a:p>
                <a:pPr algn="ctr"/>
                <a:r>
                  <a:rPr lang="en-US" sz="1600" b="1" dirty="0">
                    <a:solidFill>
                      <a:srgbClr val="215E99"/>
                    </a:solidFill>
                  </a:rPr>
                  <a:t>Simulation GitHub Repos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3E109C7-CF58-6395-F80E-5326646B6112}"/>
                  </a:ext>
                </a:extLst>
              </p:cNvPr>
              <p:cNvGrpSpPr/>
              <p:nvPr/>
            </p:nvGrpSpPr>
            <p:grpSpPr>
              <a:xfrm>
                <a:off x="8999162" y="4516115"/>
                <a:ext cx="2161370" cy="814038"/>
                <a:chOff x="8999162" y="4516115"/>
                <a:chExt cx="2161370" cy="814038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8CCBC3A-B9D7-B9FD-3528-D897C1ECDF34}"/>
                    </a:ext>
                  </a:extLst>
                </p:cNvPr>
                <p:cNvCxnSpPr/>
                <p:nvPr/>
              </p:nvCxnSpPr>
              <p:spPr>
                <a:xfrm>
                  <a:off x="8999162" y="4673275"/>
                  <a:ext cx="5415" cy="656878"/>
                </a:xfrm>
                <a:prstGeom prst="straightConnector1">
                  <a:avLst/>
                </a:prstGeom>
                <a:ln w="28575"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E2796E-4306-E355-7A3C-8195C9BE7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157" y="4516115"/>
                  <a:ext cx="2117375" cy="0"/>
                </a:xfrm>
                <a:prstGeom prst="straightConnector1">
                  <a:avLst/>
                </a:prstGeom>
                <a:ln w="2857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52">
                <a:extLst>
                  <a:ext uri="{FF2B5EF4-FFF2-40B4-BE49-F238E27FC236}">
                    <a16:creationId xmlns:a16="http://schemas.microsoft.com/office/drawing/2014/main" id="{AF0FF5CC-C16E-6A38-AFD0-D9C8450E31DC}"/>
                  </a:ext>
                </a:extLst>
              </p:cNvPr>
              <p:cNvSpPr txBox="1"/>
              <p:nvPr/>
            </p:nvSpPr>
            <p:spPr>
              <a:xfrm>
                <a:off x="8717754" y="7682199"/>
                <a:ext cx="2235403" cy="57682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-US" sz="1200" dirty="0"/>
                  <a:t>Default configuration </a:t>
                </a:r>
              </a:p>
              <a:p>
                <a:pPr algn="ctr"/>
                <a:r>
                  <a:rPr lang="en-US" sz="1200" dirty="0"/>
                  <a:t>(If config not specified)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F88D667-1785-9CDB-E165-6486BDD4DACA}"/>
                  </a:ext>
                </a:extLst>
              </p:cNvPr>
              <p:cNvGrpSpPr/>
              <p:nvPr/>
            </p:nvGrpSpPr>
            <p:grpSpPr>
              <a:xfrm>
                <a:off x="8976607" y="7120588"/>
                <a:ext cx="2444413" cy="599716"/>
                <a:chOff x="8990299" y="4003450"/>
                <a:chExt cx="2444413" cy="59971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DDCCAAA-00A4-C1BB-D778-FD42DB774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90299" y="4003450"/>
                  <a:ext cx="1724" cy="599716"/>
                </a:xfrm>
                <a:prstGeom prst="straightConnector1">
                  <a:avLst/>
                </a:prstGeom>
                <a:ln w="28575"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B156AFC-8F64-6034-EADA-8B0D69D7E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0674" y="4596741"/>
                  <a:ext cx="2414038" cy="0"/>
                </a:xfrm>
                <a:prstGeom prst="straightConnector1">
                  <a:avLst/>
                </a:prstGeom>
                <a:ln w="28575"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Rectangle: Rounded Corners 43">
            <a:extLst>
              <a:ext uri="{FF2B5EF4-FFF2-40B4-BE49-F238E27FC236}">
                <a16:creationId xmlns:a16="http://schemas.microsoft.com/office/drawing/2014/main" id="{18031992-0B60-2D2E-8A44-20933790630A}"/>
              </a:ext>
            </a:extLst>
          </p:cNvPr>
          <p:cNvSpPr/>
          <p:nvPr/>
        </p:nvSpPr>
        <p:spPr>
          <a:xfrm>
            <a:off x="7885434" y="3709679"/>
            <a:ext cx="4001134" cy="2944093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7554ED-D81B-C076-5846-73F9DCDA32CB}"/>
              </a:ext>
            </a:extLst>
          </p:cNvPr>
          <p:cNvSpPr txBox="1"/>
          <p:nvPr/>
        </p:nvSpPr>
        <p:spPr>
          <a:xfrm>
            <a:off x="7391114" y="3711190"/>
            <a:ext cx="48447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Instrument Team </a:t>
            </a:r>
            <a:r>
              <a:rPr lang="en-US" sz="1600" dirty="0">
                <a:solidFill>
                  <a:schemeClr val="accent5"/>
                </a:solidFill>
              </a:rPr>
              <a:t>version controlled 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Configuration GitHub Repo</a:t>
            </a:r>
          </a:p>
        </p:txBody>
      </p:sp>
    </p:spTree>
    <p:extLst>
      <p:ext uri="{BB962C8B-B14F-4D97-AF65-F5344CB8AC3E}">
        <p14:creationId xmlns:p14="http://schemas.microsoft.com/office/powerpoint/2010/main" val="4371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150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Ingraham, Patrick - (pingraham)</dc:creator>
  <cp:lastModifiedBy>Ingraham, Patrick - (pingraham)</cp:lastModifiedBy>
  <cp:revision>5</cp:revision>
  <dcterms:created xsi:type="dcterms:W3CDTF">2025-02-24T22:06:25Z</dcterms:created>
  <dcterms:modified xsi:type="dcterms:W3CDTF">2025-06-16T20:56:47Z</dcterms:modified>
</cp:coreProperties>
</file>