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37"/>
  </p:normalViewPr>
  <p:slideViewPr>
    <p:cSldViewPr snapToGrid="0">
      <p:cViewPr>
        <p:scale>
          <a:sx n="110" d="100"/>
          <a:sy n="110" d="100"/>
        </p:scale>
        <p:origin x="7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AA5F-944B-8060-045B-1649C529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4EF2-2DC0-FC33-31B7-B40F18DA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2D24-CCCC-7F65-FA19-4CAB4DA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2D3E-9A03-647C-747A-C214F531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F1E0-982A-7FBF-0400-775A1067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1004-E1A5-76D1-F7C6-C3B5A73E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4BAE6-3E98-305E-CA2A-A46DE04C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408C-6CD6-2E7C-BD19-8362F795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544D-962F-E25E-404C-2EB18901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37CC-2671-A6DB-65CB-4D5F16F7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051F9-F452-D9D5-599E-5508E5855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6AF30-AA2B-4536-FA47-005F86228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730E-882E-AA77-5209-B479688A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D46F-9DCC-E3C2-F5A4-57132B9F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152E-D2D7-B6A1-54A4-D3F59FE2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1E5B-31E4-9B08-7B4B-C0059628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4FD9-D566-7083-5D42-20B6F188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43E6-6EEC-4B83-282A-BE59BB4F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BB7B-4143-46B2-BC3A-86A765DD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5E30-37CA-3330-8C82-D9F23B79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7294-7A94-6F29-3998-FD0B51B9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DE83-A765-976F-3E07-61558A6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8B55-A6B7-8968-B1D1-97E5B742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8259-FB16-0C92-483E-C8847DE1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37D9-413E-2791-9CBC-7B983531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D7A0-42AF-EA7C-8BE7-25A947DF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141E-E839-4B27-DCB2-17060C797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6C03-56E6-85E8-46C3-095363F1D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AEAB-D177-0BDA-8C0B-ECA39CDA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F2E6-5056-77BA-DD1C-EC50D90F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7646B-8DB5-ED58-EE85-47CBEF7F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199C-362B-F4E5-9B0E-D6F80E4F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50CC-0555-06C9-657F-29505644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3AB8F-BB29-22D6-9983-61B8682E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4EFCE-5E78-A10B-4047-6238EF19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DC411-1D47-EFFE-88EB-4285DE13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53A28-ABA9-2088-E088-F820D93D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61650-E02D-0C3C-7296-7A6A88E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580C-B8D4-B5A2-9FF8-C6407FD1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9D07-98B5-9D02-252A-E1DF6CE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6A5D8-F4FD-DD17-AC60-54E40862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84199-BEB1-5F81-D9BA-B26AF9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AD93-3113-B7FC-583B-98C9B016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A2825-E1EB-0D7D-0492-D30B7DB6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7FAB5-6D97-ABA9-F508-F7D0106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BD17-C7F2-AB1D-E57D-CF0FA828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880F-DC0A-53C6-110A-7E4CC04E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D424-5849-8FA6-7C4A-586E5298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058A-D7B0-94B8-65F5-E41474B0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EAAE5-7AD5-2DDC-8C2F-EB67951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D8BF4-2A21-FE5E-8208-7238EBA7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536F-B0F3-81D2-2E54-052771C7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36BC-28A4-B039-D81C-D7F6F251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43930-BC91-0F25-F1A8-BFBD0DF02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80275-BD91-707C-AD6D-114408FE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6071-8B8F-9EF7-50FD-DEEF0B1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283AB-4E1B-1933-878B-301DCC9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69A36-F43A-97FC-38C1-4C3BE9A3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2EB64-12FB-C11F-6FDE-AFCD546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E845-C06A-AD5E-8951-0208E0F5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95C8-9143-8F88-72CE-3710DE65D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A5DAB-EB8B-C345-A062-C3CF8243084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6480-EC1A-0497-708D-E6CAA4E6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3681-C5D5-3872-09FD-D0C0A62BE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sal/config_pearl_esc" TargetMode="External"/><Relationship Id="rId2" Type="http://schemas.openxmlformats.org/officeDocument/2006/relationships/hyperlink" Target="https://github.com/uasal/config_pearl_wc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9E3B3E-D543-BC67-CE96-9EB02A991C50}"/>
              </a:ext>
            </a:extLst>
          </p:cNvPr>
          <p:cNvGrpSpPr>
            <a:grpSpLocks noChangeAspect="1"/>
          </p:cNvGrpSpPr>
          <p:nvPr/>
        </p:nvGrpSpPr>
        <p:grpSpPr>
          <a:xfrm>
            <a:off x="105849" y="204227"/>
            <a:ext cx="11978640" cy="6509089"/>
            <a:chOff x="3251561" y="2105529"/>
            <a:chExt cx="13764912" cy="8132709"/>
          </a:xfrm>
        </p:grpSpPr>
        <p:sp>
          <p:nvSpPr>
            <p:cNvPr id="35" name="Rectangle: Rounded Corners 11">
              <a:extLst>
                <a:ext uri="{FF2B5EF4-FFF2-40B4-BE49-F238E27FC236}">
                  <a16:creationId xmlns:a16="http://schemas.microsoft.com/office/drawing/2014/main" id="{23E1B1C8-1BF7-CE25-1702-6C926F3ECD8D}"/>
                </a:ext>
              </a:extLst>
            </p:cNvPr>
            <p:cNvSpPr/>
            <p:nvPr/>
          </p:nvSpPr>
          <p:spPr>
            <a:xfrm>
              <a:off x="3251561" y="2105529"/>
              <a:ext cx="13764912" cy="8132709"/>
            </a:xfrm>
            <a:prstGeom prst="roundRect">
              <a:avLst/>
            </a:prstGeom>
            <a:noFill/>
            <a:ln>
              <a:prstDash val="sys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B001C7A-C6A5-40F5-B635-79E9201548A1}"/>
                </a:ext>
              </a:extLst>
            </p:cNvPr>
            <p:cNvGrpSpPr/>
            <p:nvPr/>
          </p:nvGrpSpPr>
          <p:grpSpPr>
            <a:xfrm>
              <a:off x="12234032" y="2319631"/>
              <a:ext cx="4479406" cy="7607006"/>
              <a:chOff x="2156073" y="2269701"/>
              <a:chExt cx="4479406" cy="7607006"/>
            </a:xfrm>
          </p:grpSpPr>
          <p:sp>
            <p:nvSpPr>
              <p:cNvPr id="60" name="Rectangle: Rounded Corners 4">
                <a:extLst>
                  <a:ext uri="{FF2B5EF4-FFF2-40B4-BE49-F238E27FC236}">
                    <a16:creationId xmlns:a16="http://schemas.microsoft.com/office/drawing/2014/main" id="{DDA8BF4E-7F44-0880-6786-6513D1EF0DA4}"/>
                  </a:ext>
                </a:extLst>
              </p:cNvPr>
              <p:cNvSpPr/>
              <p:nvPr/>
            </p:nvSpPr>
            <p:spPr>
              <a:xfrm>
                <a:off x="2462302" y="3056179"/>
                <a:ext cx="3948173" cy="2914519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18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Observatory Configurations</a:t>
                </a:r>
              </a:p>
              <a:p>
                <a:pPr algn="ctr"/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800" b="1" dirty="0" err="1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config_stp</a:t>
                </a:r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telescope.toml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 - Mirror diameters</a:t>
                </a:r>
              </a:p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observatory.toml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 - Slew rates</a:t>
                </a:r>
              </a:p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astrophysics.toml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 - Constants</a:t>
                </a:r>
              </a:p>
              <a:p>
                <a:pPr algn="ctr"/>
                <a:endParaRPr lang="en-US" sz="18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Rectangle: Rounded Corners 5">
                <a:extLst>
                  <a:ext uri="{FF2B5EF4-FFF2-40B4-BE49-F238E27FC236}">
                    <a16:creationId xmlns:a16="http://schemas.microsoft.com/office/drawing/2014/main" id="{B9C6D8EB-BC7A-BF0E-FAB7-DB4903ACFC04}"/>
                  </a:ext>
                </a:extLst>
              </p:cNvPr>
              <p:cNvSpPr/>
              <p:nvPr/>
            </p:nvSpPr>
            <p:spPr>
              <a:xfrm>
                <a:off x="2462303" y="7183521"/>
                <a:ext cx="3948172" cy="269318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18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Instrument Configurations</a:t>
                </a:r>
              </a:p>
              <a:p>
                <a:pPr algn="ctr"/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8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config_stp_wcc</a:t>
                </a:r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8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config_stp_esc</a:t>
                </a:r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br>
                  <a:rPr lang="en-US" b="1" dirty="0">
                    <a:latin typeface="Arial"/>
                    <a:cs typeface="Arial"/>
                  </a:rPr>
                </a:br>
                <a:r>
                  <a:rPr lang="en-US" sz="16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wcc.toml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 &amp; </a:t>
                </a:r>
                <a:r>
                  <a:rPr lang="en-US" sz="16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esc.toml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 - Filters, Sensor Properties, Instrument Optic params</a:t>
                </a:r>
              </a:p>
            </p:txBody>
          </p:sp>
          <p:sp>
            <p:nvSpPr>
              <p:cNvPr id="62" name="Rectangle: Rounded Corners 43">
                <a:extLst>
                  <a:ext uri="{FF2B5EF4-FFF2-40B4-BE49-F238E27FC236}">
                    <a16:creationId xmlns:a16="http://schemas.microsoft.com/office/drawing/2014/main" id="{C63242F1-B798-BEE6-60FB-E78141981C01}"/>
                  </a:ext>
                </a:extLst>
              </p:cNvPr>
              <p:cNvSpPr/>
              <p:nvPr/>
            </p:nvSpPr>
            <p:spPr>
              <a:xfrm>
                <a:off x="2156073" y="2269701"/>
                <a:ext cx="4479406" cy="3815055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63" name="TextBox 44">
                <a:extLst>
                  <a:ext uri="{FF2B5EF4-FFF2-40B4-BE49-F238E27FC236}">
                    <a16:creationId xmlns:a16="http://schemas.microsoft.com/office/drawing/2014/main" id="{DCBFABFA-8E93-2D4A-BB31-F01DD333655F}"/>
                  </a:ext>
                </a:extLst>
              </p:cNvPr>
              <p:cNvSpPr txBox="1"/>
              <p:nvPr/>
            </p:nvSpPr>
            <p:spPr>
              <a:xfrm>
                <a:off x="2166648" y="2278044"/>
                <a:ext cx="4455748" cy="73064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Mission Level 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version controlled </a:t>
                </a:r>
              </a:p>
              <a:p>
                <a:pPr algn="ctr"/>
                <a:r>
                  <a:rPr lang="en-US" sz="1600" dirty="0">
                    <a:solidFill>
                      <a:schemeClr val="accent5"/>
                    </a:solidFill>
                  </a:rPr>
                  <a:t>Configuration GitHub Repo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0608412-3A70-CF6A-67E9-6CB14FBBA77D}"/>
                </a:ext>
              </a:extLst>
            </p:cNvPr>
            <p:cNvGrpSpPr/>
            <p:nvPr/>
          </p:nvGrpSpPr>
          <p:grpSpPr>
            <a:xfrm>
              <a:off x="3569590" y="2538461"/>
              <a:ext cx="4675293" cy="7222878"/>
              <a:chOff x="11835941" y="2238883"/>
              <a:chExt cx="4675293" cy="7222878"/>
            </a:xfrm>
          </p:grpSpPr>
          <p:sp>
            <p:nvSpPr>
              <p:cNvPr id="50" name="Rectangle: Rounded Corners 7">
                <a:extLst>
                  <a:ext uri="{FF2B5EF4-FFF2-40B4-BE49-F238E27FC236}">
                    <a16:creationId xmlns:a16="http://schemas.microsoft.com/office/drawing/2014/main" id="{F14DA4EE-22D4-729C-581B-CBB3DBB2304D}"/>
                  </a:ext>
                </a:extLst>
              </p:cNvPr>
              <p:cNvSpPr/>
              <p:nvPr/>
            </p:nvSpPr>
            <p:spPr>
              <a:xfrm>
                <a:off x="11835941" y="3699191"/>
                <a:ext cx="2813275" cy="3821265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Analysis Scripts/Notebooks</a:t>
                </a:r>
              </a:p>
              <a:p>
                <a:pPr algn="ctr"/>
                <a:endParaRPr lang="en-US" sz="18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Example use cases: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- SNR vs mirror coatings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- Science Yield vs Instrument performance</a:t>
                </a:r>
              </a:p>
            </p:txBody>
          </p:sp>
          <p:sp>
            <p:nvSpPr>
              <p:cNvPr id="51" name="Arrow: Down 8">
                <a:extLst>
                  <a:ext uri="{FF2B5EF4-FFF2-40B4-BE49-F238E27FC236}">
                    <a16:creationId xmlns:a16="http://schemas.microsoft.com/office/drawing/2014/main" id="{F542C846-7135-EFE5-F965-D576CA10B7B3}"/>
                  </a:ext>
                </a:extLst>
              </p:cNvPr>
              <p:cNvSpPr/>
              <p:nvPr/>
            </p:nvSpPr>
            <p:spPr>
              <a:xfrm rot="5400000" flipH="1">
                <a:off x="15446703" y="4601792"/>
                <a:ext cx="277115" cy="17800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BF618921-08AA-3FF2-1B49-CD7CF0D16DDD}"/>
                  </a:ext>
                </a:extLst>
              </p:cNvPr>
              <p:cNvSpPr/>
              <p:nvPr/>
            </p:nvSpPr>
            <p:spPr>
              <a:xfrm>
                <a:off x="12077779" y="8696303"/>
                <a:ext cx="2395831" cy="76545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Arial"/>
                    <a:cs typeface="Arial"/>
                  </a:rPr>
                  <a:t>Analysis Artifacts</a:t>
                </a:r>
              </a:p>
            </p:txBody>
          </p:sp>
          <p:sp>
            <p:nvSpPr>
              <p:cNvPr id="53" name="Arrow: Down 37">
                <a:extLst>
                  <a:ext uri="{FF2B5EF4-FFF2-40B4-BE49-F238E27FC236}">
                    <a16:creationId xmlns:a16="http://schemas.microsoft.com/office/drawing/2014/main" id="{47155DB5-0144-51BE-07AE-F57F7333159C}"/>
                  </a:ext>
                </a:extLst>
              </p:cNvPr>
              <p:cNvSpPr/>
              <p:nvPr/>
            </p:nvSpPr>
            <p:spPr>
              <a:xfrm flipH="1">
                <a:off x="13122490" y="7544087"/>
                <a:ext cx="319949" cy="113033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4" name="TextBox 38">
                <a:extLst>
                  <a:ext uri="{FF2B5EF4-FFF2-40B4-BE49-F238E27FC236}">
                    <a16:creationId xmlns:a16="http://schemas.microsoft.com/office/drawing/2014/main" id="{D9D9F06E-DAC7-F7BB-0E3C-A606C910B980}"/>
                  </a:ext>
                </a:extLst>
              </p:cNvPr>
              <p:cNvSpPr txBox="1"/>
              <p:nvPr/>
            </p:nvSpPr>
            <p:spPr>
              <a:xfrm>
                <a:off x="13476911" y="7633798"/>
                <a:ext cx="1970781" cy="103828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200"/>
                  <a:t>Option to automatically</a:t>
                </a:r>
              </a:p>
              <a:p>
                <a:r>
                  <a:rPr lang="en-US" sz="1200"/>
                  <a:t>reproduce for</a:t>
                </a:r>
              </a:p>
              <a:p>
                <a:r>
                  <a:rPr lang="en-US" sz="1200"/>
                  <a:t>new versions</a:t>
                </a:r>
              </a:p>
            </p:txBody>
          </p:sp>
          <p:sp>
            <p:nvSpPr>
              <p:cNvPr id="55" name="Arrow: Down 39">
                <a:extLst>
                  <a:ext uri="{FF2B5EF4-FFF2-40B4-BE49-F238E27FC236}">
                    <a16:creationId xmlns:a16="http://schemas.microsoft.com/office/drawing/2014/main" id="{9F6E178E-2DAC-A526-A96F-93BDB6656CF1}"/>
                  </a:ext>
                </a:extLst>
              </p:cNvPr>
              <p:cNvSpPr/>
              <p:nvPr/>
            </p:nvSpPr>
            <p:spPr>
              <a:xfrm rot="16200000" flipH="1">
                <a:off x="15447633" y="5550554"/>
                <a:ext cx="277115" cy="17800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6" name="TextBox 40">
                <a:extLst>
                  <a:ext uri="{FF2B5EF4-FFF2-40B4-BE49-F238E27FC236}">
                    <a16:creationId xmlns:a16="http://schemas.microsoft.com/office/drawing/2014/main" id="{1950F117-1D5F-5056-378B-C5C2274663DB}"/>
                  </a:ext>
                </a:extLst>
              </p:cNvPr>
              <p:cNvSpPr txBox="1"/>
              <p:nvPr/>
            </p:nvSpPr>
            <p:spPr>
              <a:xfrm>
                <a:off x="14703336" y="4865231"/>
                <a:ext cx="1792768" cy="65373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/>
                  <a:t>Specified Configuration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00FC1A4D-7870-5082-566B-35FA93688312}"/>
                  </a:ext>
                </a:extLst>
              </p:cNvPr>
              <p:cNvSpPr/>
              <p:nvPr/>
            </p:nvSpPr>
            <p:spPr>
              <a:xfrm>
                <a:off x="12092057" y="2238883"/>
                <a:ext cx="2381553" cy="779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Arial"/>
                    <a:cs typeface="Arial"/>
                  </a:rPr>
                  <a:t>Analysis Request</a:t>
                </a:r>
                <a:endParaRPr lang="en-US" sz="1200"/>
              </a:p>
            </p:txBody>
          </p:sp>
          <p:sp>
            <p:nvSpPr>
              <p:cNvPr id="58" name="Arrow: Down 42">
                <a:extLst>
                  <a:ext uri="{FF2B5EF4-FFF2-40B4-BE49-F238E27FC236}">
                    <a16:creationId xmlns:a16="http://schemas.microsoft.com/office/drawing/2014/main" id="{F8DF29B5-2D89-4BB8-A0B9-FF72125A0FA7}"/>
                  </a:ext>
                </a:extLst>
              </p:cNvPr>
              <p:cNvSpPr/>
              <p:nvPr/>
            </p:nvSpPr>
            <p:spPr>
              <a:xfrm flipH="1">
                <a:off x="13122858" y="3084053"/>
                <a:ext cx="319949" cy="61627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9" name="TextBox 45">
                <a:extLst>
                  <a:ext uri="{FF2B5EF4-FFF2-40B4-BE49-F238E27FC236}">
                    <a16:creationId xmlns:a16="http://schemas.microsoft.com/office/drawing/2014/main" id="{7B1D1682-348E-FECD-E734-E1DDEBE407CE}"/>
                  </a:ext>
                </a:extLst>
              </p:cNvPr>
              <p:cNvSpPr txBox="1"/>
              <p:nvPr/>
            </p:nvSpPr>
            <p:spPr>
              <a:xfrm>
                <a:off x="14668490" y="6605728"/>
                <a:ext cx="1842744" cy="38454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/>
                  <a:t>Output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7960A49-39C8-9343-64EC-EC67624FC62D}"/>
                </a:ext>
              </a:extLst>
            </p:cNvPr>
            <p:cNvGrpSpPr/>
            <p:nvPr/>
          </p:nvGrpSpPr>
          <p:grpSpPr>
            <a:xfrm>
              <a:off x="7815657" y="2319742"/>
              <a:ext cx="4775063" cy="7677490"/>
              <a:chOff x="6645957" y="2262679"/>
              <a:chExt cx="4775063" cy="7677490"/>
            </a:xfrm>
          </p:grpSpPr>
          <p:sp>
            <p:nvSpPr>
              <p:cNvPr id="39" name="Rectangle: Rounded Corners 6">
                <a:extLst>
                  <a:ext uri="{FF2B5EF4-FFF2-40B4-BE49-F238E27FC236}">
                    <a16:creationId xmlns:a16="http://schemas.microsoft.com/office/drawing/2014/main" id="{88C4A534-62AC-AA23-30B8-58A5F4B79D89}"/>
                  </a:ext>
                </a:extLst>
              </p:cNvPr>
              <p:cNvSpPr/>
              <p:nvPr/>
            </p:nvSpPr>
            <p:spPr>
              <a:xfrm>
                <a:off x="7225695" y="5351718"/>
                <a:ext cx="3534366" cy="1707902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8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ETC_WCC, ETC_ESC</a:t>
                </a:r>
              </a:p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Performance Simulators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/>
                    <a:cs typeface="Arial"/>
                  </a:rPr>
                  <a:t>(WCC ETC, ESC ETC, WCC E2ES)</a:t>
                </a:r>
                <a:br>
                  <a:rPr lang="en-US" b="1" dirty="0">
                    <a:latin typeface="Arial"/>
                    <a:cs typeface="Arial"/>
                  </a:rPr>
                </a:br>
                <a:br>
                  <a:rPr lang="en-US" b="1" dirty="0">
                    <a:latin typeface="Arial"/>
                    <a:cs typeface="Arial"/>
                  </a:rPr>
                </a:br>
                <a:endParaRPr 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1F65BFCD-790A-7AB6-C277-1F3873DD0841}"/>
                  </a:ext>
                </a:extLst>
              </p:cNvPr>
              <p:cNvSpPr txBox="1"/>
              <p:nvPr/>
            </p:nvSpPr>
            <p:spPr>
              <a:xfrm>
                <a:off x="8768483" y="3950923"/>
                <a:ext cx="2235403" cy="57682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200" dirty="0"/>
                  <a:t>Default configuration </a:t>
                </a:r>
              </a:p>
              <a:p>
                <a:pPr algn="ctr"/>
                <a:r>
                  <a:rPr lang="en-US" sz="1200" dirty="0"/>
                  <a:t>(If config not specified)</a:t>
                </a:r>
              </a:p>
            </p:txBody>
          </p:sp>
          <p:sp>
            <p:nvSpPr>
              <p:cNvPr id="41" name="Rectangle: Rounded Corners 46">
                <a:extLst>
                  <a:ext uri="{FF2B5EF4-FFF2-40B4-BE49-F238E27FC236}">
                    <a16:creationId xmlns:a16="http://schemas.microsoft.com/office/drawing/2014/main" id="{505F4FE9-9003-A798-85B5-2047E44E1C0F}"/>
                  </a:ext>
                </a:extLst>
              </p:cNvPr>
              <p:cNvSpPr/>
              <p:nvPr/>
            </p:nvSpPr>
            <p:spPr>
              <a:xfrm>
                <a:off x="7042315" y="2262679"/>
                <a:ext cx="3901126" cy="767749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TextBox 47">
                <a:extLst>
                  <a:ext uri="{FF2B5EF4-FFF2-40B4-BE49-F238E27FC236}">
                    <a16:creationId xmlns:a16="http://schemas.microsoft.com/office/drawing/2014/main" id="{DD3A144F-8B28-5E53-A7D2-515F68A18F48}"/>
                  </a:ext>
                </a:extLst>
              </p:cNvPr>
              <p:cNvSpPr txBox="1"/>
              <p:nvPr/>
            </p:nvSpPr>
            <p:spPr>
              <a:xfrm>
                <a:off x="6645957" y="2277624"/>
                <a:ext cx="4270128" cy="730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rgbClr val="215E99"/>
                    </a:solidFill>
                  </a:rPr>
                  <a:t>Version controlled </a:t>
                </a:r>
              </a:p>
              <a:p>
                <a:pPr algn="ctr"/>
                <a:r>
                  <a:rPr lang="en-US" sz="1600" b="1" dirty="0">
                    <a:solidFill>
                      <a:srgbClr val="215E99"/>
                    </a:solidFill>
                  </a:rPr>
                  <a:t>Simulation GitHub Repos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E6B6DD9-AEEC-753D-30FD-18C55A69D808}"/>
                  </a:ext>
                </a:extLst>
              </p:cNvPr>
              <p:cNvGrpSpPr/>
              <p:nvPr/>
            </p:nvGrpSpPr>
            <p:grpSpPr>
              <a:xfrm>
                <a:off x="8969849" y="4506309"/>
                <a:ext cx="2400712" cy="823844"/>
                <a:chOff x="8969849" y="4506309"/>
                <a:chExt cx="2400712" cy="823844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2AB1F7EF-8709-C64C-B30F-E9A10819817B}"/>
                    </a:ext>
                  </a:extLst>
                </p:cNvPr>
                <p:cNvCxnSpPr/>
                <p:nvPr/>
              </p:nvCxnSpPr>
              <p:spPr>
                <a:xfrm>
                  <a:off x="8999162" y="4673275"/>
                  <a:ext cx="5415" cy="656878"/>
                </a:xfrm>
                <a:prstGeom prst="straightConnector1">
                  <a:avLst/>
                </a:prstGeom>
                <a:ln w="28575"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F091278-C825-171B-6108-D9F53C069C9C}"/>
                    </a:ext>
                  </a:extLst>
                </p:cNvPr>
                <p:cNvCxnSpPr>
                  <a:cxnSpLocks/>
                  <a:endCxn id="60" idx="1"/>
                </p:cNvCxnSpPr>
                <p:nvPr/>
              </p:nvCxnSpPr>
              <p:spPr>
                <a:xfrm flipV="1">
                  <a:off x="8969849" y="4506309"/>
                  <a:ext cx="2400712" cy="9806"/>
                </a:xfrm>
                <a:prstGeom prst="straightConnector1">
                  <a:avLst/>
                </a:prstGeom>
                <a:ln w="28575"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52">
                <a:extLst>
                  <a:ext uri="{FF2B5EF4-FFF2-40B4-BE49-F238E27FC236}">
                    <a16:creationId xmlns:a16="http://schemas.microsoft.com/office/drawing/2014/main" id="{00D3D4E6-738E-7387-258D-CC254A1D420C}"/>
                  </a:ext>
                </a:extLst>
              </p:cNvPr>
              <p:cNvSpPr txBox="1"/>
              <p:nvPr/>
            </p:nvSpPr>
            <p:spPr>
              <a:xfrm>
                <a:off x="8717754" y="7682199"/>
                <a:ext cx="2235403" cy="57682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200" dirty="0"/>
                  <a:t>Default configuration </a:t>
                </a:r>
              </a:p>
              <a:p>
                <a:pPr algn="ctr"/>
                <a:r>
                  <a:rPr lang="en-US" sz="1200" dirty="0"/>
                  <a:t>(If config not specified)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18AA6A9-53BE-5A99-5A7C-80371484B0F0}"/>
                  </a:ext>
                </a:extLst>
              </p:cNvPr>
              <p:cNvGrpSpPr/>
              <p:nvPr/>
            </p:nvGrpSpPr>
            <p:grpSpPr>
              <a:xfrm>
                <a:off x="8976607" y="7120588"/>
                <a:ext cx="2444413" cy="599716"/>
                <a:chOff x="8990299" y="4003450"/>
                <a:chExt cx="2444413" cy="599716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73A3027-9A41-A508-D41B-721EDC5A6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90299" y="4003450"/>
                  <a:ext cx="1724" cy="599716"/>
                </a:xfrm>
                <a:prstGeom prst="straightConnector1">
                  <a:avLst/>
                </a:prstGeom>
                <a:ln w="28575"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C2573505-AF61-EA30-59AC-520842CD6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20674" y="4596741"/>
                  <a:ext cx="2414038" cy="0"/>
                </a:xfrm>
                <a:prstGeom prst="straightConnector1">
                  <a:avLst/>
                </a:prstGeom>
                <a:ln w="28575"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4" name="Rectangle: Rounded Corners 43">
            <a:extLst>
              <a:ext uri="{FF2B5EF4-FFF2-40B4-BE49-F238E27FC236}">
                <a16:creationId xmlns:a16="http://schemas.microsoft.com/office/drawing/2014/main" id="{57F35492-FAC7-D07A-A98F-8CD9AAB197A9}"/>
              </a:ext>
            </a:extLst>
          </p:cNvPr>
          <p:cNvSpPr/>
          <p:nvPr/>
        </p:nvSpPr>
        <p:spPr>
          <a:xfrm>
            <a:off x="7942586" y="3709680"/>
            <a:ext cx="3866808" cy="2810744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086CDD-CCDA-24F1-473C-B8B94093AC87}"/>
              </a:ext>
            </a:extLst>
          </p:cNvPr>
          <p:cNvSpPr txBox="1"/>
          <p:nvPr/>
        </p:nvSpPr>
        <p:spPr>
          <a:xfrm>
            <a:off x="7448266" y="3711190"/>
            <a:ext cx="48447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Instrument Team </a:t>
            </a:r>
            <a:r>
              <a:rPr lang="en-US" sz="1600" dirty="0">
                <a:solidFill>
                  <a:schemeClr val="accent5"/>
                </a:solidFill>
              </a:rPr>
              <a:t>version controlled 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Configuration GitHub Repo</a:t>
            </a:r>
          </a:p>
        </p:txBody>
      </p:sp>
    </p:spTree>
    <p:extLst>
      <p:ext uri="{BB962C8B-B14F-4D97-AF65-F5344CB8AC3E}">
        <p14:creationId xmlns:p14="http://schemas.microsoft.com/office/powerpoint/2010/main" val="410913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140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Ingraham, Patrick - (pingraham)</dc:creator>
  <cp:lastModifiedBy>Ingraham, Patrick - (pingraham)</cp:lastModifiedBy>
  <cp:revision>3</cp:revision>
  <dcterms:created xsi:type="dcterms:W3CDTF">2025-02-24T22:06:25Z</dcterms:created>
  <dcterms:modified xsi:type="dcterms:W3CDTF">2025-02-25T01:42:19Z</dcterms:modified>
</cp:coreProperties>
</file>