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6" r:id="rId18"/>
    <p:sldId id="271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3BBA-9226-4786-AC31-2BF66ACE1AC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212F-EA43-47DC-B520-793964CA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Schoen, TNO &amp;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Nog </a:t>
            </a:r>
            <a:r>
              <a:rPr lang="en-US" dirty="0" err="1" smtClean="0"/>
              <a:t>een</a:t>
            </a:r>
            <a:r>
              <a:rPr lang="en-US" dirty="0" smtClean="0"/>
              <a:t> P </a:t>
            </a:r>
            <a:r>
              <a:rPr lang="en-US" dirty="0" err="1" smtClean="0"/>
              <a:t>waarde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de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5 </a:t>
            </a:r>
            <a:r>
              <a:rPr lang="en-US" dirty="0" err="1" smtClean="0"/>
              <a:t>curven</a:t>
            </a:r>
            <a:r>
              <a:rPr lang="en-US" dirty="0" smtClean="0"/>
              <a:t> door </a:t>
            </a:r>
            <a:r>
              <a:rPr lang="en-US" dirty="0" err="1" smtClean="0"/>
              <a:t>toeval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geheel</a:t>
            </a:r>
            <a:r>
              <a:rPr lang="en-US" dirty="0" smtClean="0"/>
              <a:t> parallel </a:t>
            </a:r>
            <a:r>
              <a:rPr lang="en-US" dirty="0" err="1" smtClean="0"/>
              <a:t>lopen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Voor</a:t>
            </a:r>
            <a:r>
              <a:rPr lang="en-US" dirty="0" smtClean="0"/>
              <a:t> CK is </a:t>
            </a:r>
            <a:r>
              <a:rPr lang="en-US" dirty="0" err="1" smtClean="0"/>
              <a:t>dat</a:t>
            </a:r>
            <a:r>
              <a:rPr lang="en-US" dirty="0" smtClean="0"/>
              <a:t> 0.18</a:t>
            </a:r>
            <a:endParaRPr lang="en-US" baseline="30000" dirty="0" smtClean="0"/>
          </a:p>
          <a:p>
            <a:endParaRPr lang="en-US" dirty="0"/>
          </a:p>
          <a:p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geloven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geval</a:t>
            </a:r>
            <a:r>
              <a:rPr lang="en-US" dirty="0" smtClean="0"/>
              <a:t> in </a:t>
            </a:r>
            <a:r>
              <a:rPr lang="en-US" dirty="0" err="1" smtClean="0"/>
              <a:t>toeval</a:t>
            </a:r>
            <a:r>
              <a:rPr lang="en-US" dirty="0" smtClean="0"/>
              <a:t>.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6018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53 P </a:t>
            </a:r>
            <a:r>
              <a:rPr lang="en-US" dirty="0" err="1" smtClean="0"/>
              <a:t>waarden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7"/>
          <a:stretch/>
        </p:blipFill>
        <p:spPr>
          <a:xfrm>
            <a:off x="1253331" y="1825625"/>
            <a:ext cx="4351338" cy="3828415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7600950" y="2995454"/>
          <a:ext cx="23241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900"/>
                <a:gridCol w="1092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RETI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0.01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his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0.01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ASAT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0.01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MCHC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0.03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>
                          <a:effectLst/>
                        </a:rPr>
                        <a:t>MCV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0.03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ALAT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0.04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ICTERISCH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0.05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HEMOLYTISCH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CK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GGT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0.18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RDW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 dirty="0">
                          <a:effectLst/>
                        </a:rPr>
                        <a:t>0.95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3787140" y="2377440"/>
            <a:ext cx="324000" cy="29794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4305300" y="324612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 P </a:t>
            </a:r>
            <a:r>
              <a:rPr lang="en-US" sz="2400" dirty="0" err="1" smtClean="0"/>
              <a:t>waarden</a:t>
            </a:r>
            <a:r>
              <a:rPr lang="en-US" sz="2400" dirty="0" smtClean="0"/>
              <a:t> ≥ 0.01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572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uitdaging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 de 53 parameters </a:t>
            </a:r>
            <a:r>
              <a:rPr lang="en-US" dirty="0" err="1" smtClean="0"/>
              <a:t>vertonen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42 </a:t>
            </a:r>
            <a:r>
              <a:rPr lang="en-US" dirty="0" err="1" smtClean="0"/>
              <a:t>sterke</a:t>
            </a:r>
            <a:r>
              <a:rPr lang="en-US" dirty="0" smtClean="0"/>
              <a:t> </a:t>
            </a:r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curven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Hoe </a:t>
            </a:r>
            <a:r>
              <a:rPr lang="en-US" dirty="0" err="1" smtClean="0"/>
              <a:t>brengen</a:t>
            </a:r>
            <a:r>
              <a:rPr lang="en-US" dirty="0" smtClean="0"/>
              <a:t> we die het best in </a:t>
            </a:r>
            <a:r>
              <a:rPr lang="en-US" dirty="0" err="1" smtClean="0"/>
              <a:t>beeld</a:t>
            </a:r>
            <a:r>
              <a:rPr lang="en-US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85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vergelijkingen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marR="0" lvl="0" indent="-4572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dirty="0"/>
              <a:t>Rest</a:t>
            </a:r>
          </a:p>
          <a:p>
            <a:pPr marL="457200" marR="0" lvl="0" indent="-4572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dirty="0"/>
              <a:t>60 min </a:t>
            </a:r>
            <a:r>
              <a:rPr lang="nl-NL" dirty="0" smtClean="0"/>
              <a:t>at </a:t>
            </a:r>
            <a:r>
              <a:rPr lang="nl-NL" dirty="0"/>
              <a:t>70% of </a:t>
            </a:r>
            <a:r>
              <a:rPr lang="nl-NL" dirty="0" err="1"/>
              <a:t>Wmax</a:t>
            </a:r>
            <a:r>
              <a:rPr lang="nl-NL" dirty="0"/>
              <a:t> in </a:t>
            </a:r>
            <a:r>
              <a:rPr lang="nl-NL" dirty="0" err="1"/>
              <a:t>euhydrated</a:t>
            </a:r>
            <a:r>
              <a:rPr lang="nl-NL" dirty="0"/>
              <a:t> state (EU)</a:t>
            </a:r>
          </a:p>
          <a:p>
            <a:pPr marL="457200" marR="0" lvl="0" indent="-4572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dirty="0"/>
              <a:t>60 min </a:t>
            </a:r>
            <a:r>
              <a:rPr lang="nl-NL" dirty="0" smtClean="0"/>
              <a:t>at </a:t>
            </a:r>
            <a:r>
              <a:rPr lang="nl-NL" dirty="0"/>
              <a:t>70% of </a:t>
            </a:r>
            <a:r>
              <a:rPr lang="nl-NL" dirty="0" err="1"/>
              <a:t>Wmax</a:t>
            </a:r>
            <a:r>
              <a:rPr lang="nl-NL" dirty="0"/>
              <a:t> in </a:t>
            </a:r>
            <a:r>
              <a:rPr lang="nl-NL" dirty="0" err="1"/>
              <a:t>dehydrated</a:t>
            </a:r>
            <a:r>
              <a:rPr lang="nl-NL" dirty="0"/>
              <a:t> state (DH)</a:t>
            </a:r>
          </a:p>
          <a:p>
            <a:pPr marL="457200" marR="0" lvl="0" indent="-4572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dirty="0"/>
              <a:t>60  min </a:t>
            </a:r>
            <a:r>
              <a:rPr lang="nl-NL" dirty="0" smtClean="0"/>
              <a:t>at </a:t>
            </a:r>
            <a:r>
              <a:rPr lang="nl-NL" dirty="0"/>
              <a:t>50% of </a:t>
            </a:r>
            <a:r>
              <a:rPr lang="nl-NL" dirty="0" err="1"/>
              <a:t>Wmax</a:t>
            </a:r>
            <a:endParaRPr lang="nl-NL" dirty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nl-NL" dirty="0"/>
              <a:t>60  min </a:t>
            </a:r>
            <a:r>
              <a:rPr lang="nl-NL" dirty="0" smtClean="0"/>
              <a:t>at </a:t>
            </a:r>
            <a:r>
              <a:rPr lang="nl-NL" dirty="0"/>
              <a:t>55/85% of </a:t>
            </a:r>
            <a:r>
              <a:rPr lang="nl-NL" dirty="0" err="1"/>
              <a:t>Wmax</a:t>
            </a:r>
            <a:endParaRPr lang="nl-NL" dirty="0"/>
          </a:p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versus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versus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versus 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versus 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versus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versus 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versus 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760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vergelijkingen</a:t>
            </a:r>
            <a:endParaRPr lang="nl-NL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1464320"/>
              </p:ext>
            </p:extLst>
          </p:nvPr>
        </p:nvGraphicFramePr>
        <p:xfrm>
          <a:off x="6172200" y="1825625"/>
          <a:ext cx="14401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vergelijking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4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 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</a:t>
                      </a:r>
                      <a:r>
                        <a:rPr lang="en-US" baseline="0" dirty="0" smtClean="0"/>
                        <a:t> 4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 5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F </a:t>
            </a:r>
            <a:r>
              <a:rPr lang="en-US" dirty="0" err="1" smtClean="0"/>
              <a:t>waarden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3"/>
          <a:stretch/>
        </p:blipFill>
        <p:spPr>
          <a:xfrm>
            <a:off x="6587331" y="1825625"/>
            <a:ext cx="4351338" cy="3820795"/>
          </a:xfrm>
        </p:spPr>
      </p:pic>
    </p:spTree>
    <p:extLst>
      <p:ext uri="{BB962C8B-B14F-4D97-AF65-F5344CB8AC3E}">
        <p14:creationId xmlns:p14="http://schemas.microsoft.com/office/powerpoint/2010/main" val="4281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F </a:t>
            </a:r>
            <a:r>
              <a:rPr lang="en-US" dirty="0" err="1" smtClean="0"/>
              <a:t>waarden</a:t>
            </a:r>
            <a:endParaRPr lang="nl-NL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3"/>
          <a:stretch/>
        </p:blipFill>
        <p:spPr>
          <a:xfrm>
            <a:off x="6587331" y="1825625"/>
            <a:ext cx="4351338" cy="3820795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 </a:t>
            </a:r>
            <a:r>
              <a:rPr lang="en-US" dirty="0" err="1" smtClean="0"/>
              <a:t>waarde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preiding</a:t>
            </a:r>
            <a:r>
              <a:rPr lang="en-US" dirty="0" smtClean="0"/>
              <a:t> </a:t>
            </a:r>
            <a:r>
              <a:rPr lang="en-US" dirty="0" err="1" smtClean="0"/>
              <a:t>doordat</a:t>
            </a:r>
            <a:r>
              <a:rPr lang="en-US" dirty="0" smtClean="0"/>
              <a:t> </a:t>
            </a:r>
            <a:r>
              <a:rPr lang="en-US" dirty="0" err="1" smtClean="0"/>
              <a:t>curven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parallel </a:t>
            </a:r>
            <a:r>
              <a:rPr lang="en-US" dirty="0" err="1" smtClean="0"/>
              <a:t>lopen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edeeld</a:t>
            </a:r>
            <a:r>
              <a:rPr lang="en-US" dirty="0" smtClean="0">
                <a:solidFill>
                  <a:srgbClr val="FF0000"/>
                </a:solidFill>
              </a:rPr>
              <a:t> door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toevalspreiding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82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F </a:t>
            </a:r>
            <a:r>
              <a:rPr lang="en-US" dirty="0" err="1" smtClean="0"/>
              <a:t>waarden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 </a:t>
            </a:r>
            <a:r>
              <a:rPr lang="en-US" dirty="0" err="1" smtClean="0"/>
              <a:t>waarde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preiding</a:t>
            </a:r>
            <a:r>
              <a:rPr lang="en-US" dirty="0" smtClean="0"/>
              <a:t> </a:t>
            </a:r>
            <a:r>
              <a:rPr lang="en-US" dirty="0" err="1" smtClean="0"/>
              <a:t>doordat</a:t>
            </a:r>
            <a:r>
              <a:rPr lang="en-US" dirty="0" smtClean="0"/>
              <a:t> </a:t>
            </a:r>
            <a:r>
              <a:rPr lang="en-US" dirty="0" err="1" smtClean="0"/>
              <a:t>curven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parallel </a:t>
            </a:r>
            <a:r>
              <a:rPr lang="en-US" dirty="0" err="1" smtClean="0"/>
              <a:t>lopen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edeeld</a:t>
            </a:r>
            <a:r>
              <a:rPr lang="en-US" dirty="0" smtClean="0">
                <a:solidFill>
                  <a:srgbClr val="FF0000"/>
                </a:solidFill>
              </a:rPr>
              <a:t> door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toevalspreiding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Grote F </a:t>
            </a:r>
            <a:r>
              <a:rPr lang="en-US" dirty="0" err="1" smtClean="0"/>
              <a:t>waarden</a:t>
            </a:r>
            <a:r>
              <a:rPr lang="en-US" dirty="0" smtClean="0"/>
              <a:t> </a:t>
            </a:r>
            <a:r>
              <a:rPr lang="en-US" dirty="0" err="1" smtClean="0"/>
              <a:t>corresponderen</a:t>
            </a:r>
            <a:r>
              <a:rPr lang="en-US" dirty="0" smtClean="0"/>
              <a:t> met </a:t>
            </a:r>
            <a:r>
              <a:rPr lang="en-US" dirty="0" err="1" smtClean="0"/>
              <a:t>kleine</a:t>
            </a:r>
            <a:r>
              <a:rPr lang="en-US" dirty="0" smtClean="0"/>
              <a:t> P </a:t>
            </a:r>
            <a:r>
              <a:rPr lang="en-US" dirty="0" err="1" smtClean="0"/>
              <a:t>waarden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0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F </a:t>
            </a:r>
            <a:r>
              <a:rPr lang="en-US" dirty="0" err="1" smtClean="0"/>
              <a:t>waarden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citrulline</a:t>
            </a:r>
            <a:endParaRPr lang="nl-NL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5721393"/>
              </p:ext>
            </p:extLst>
          </p:nvPr>
        </p:nvGraphicFramePr>
        <p:xfrm>
          <a:off x="6172200" y="1825625"/>
          <a:ext cx="30022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220"/>
                <a:gridCol w="1623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vergelijking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waarde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</a:t>
                      </a:r>
                      <a:r>
                        <a:rPr lang="en-US" baseline="0" dirty="0" smtClean="0"/>
                        <a:t>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F </a:t>
            </a:r>
            <a:r>
              <a:rPr lang="en-US" dirty="0" err="1" smtClean="0"/>
              <a:t>waarden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CK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2477702"/>
              </p:ext>
            </p:extLst>
          </p:nvPr>
        </p:nvGraphicFramePr>
        <p:xfrm>
          <a:off x="6172200" y="1825625"/>
          <a:ext cx="30022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220"/>
                <a:gridCol w="1623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vergelijking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waarde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</a:t>
                      </a:r>
                      <a:r>
                        <a:rPr lang="en-US" baseline="0" dirty="0" smtClean="0"/>
                        <a:t>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5887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Vooruitblik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Overzicht</a:t>
            </a:r>
            <a:r>
              <a:rPr lang="en-US" dirty="0" smtClean="0"/>
              <a:t> van de parameters</a:t>
            </a:r>
          </a:p>
          <a:p>
            <a:r>
              <a:rPr lang="en-US" dirty="0" err="1" smtClean="0"/>
              <a:t>Statistisch</a:t>
            </a:r>
            <a:r>
              <a:rPr lang="en-US" dirty="0" smtClean="0"/>
              <a:t> model</a:t>
            </a:r>
          </a:p>
          <a:p>
            <a:r>
              <a:rPr lang="en-US" dirty="0" err="1" smtClean="0"/>
              <a:t>Zichtbaar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van de </a:t>
            </a:r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5 </a:t>
            </a:r>
            <a:r>
              <a:rPr lang="en-US" dirty="0" err="1" smtClean="0"/>
              <a:t>protocollen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0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color </a:t>
            </a:r>
            <a:r>
              <a:rPr lang="en-US" dirty="0" err="1" smtClean="0"/>
              <a:t>weergave</a:t>
            </a:r>
            <a:r>
              <a:rPr lang="en-US" dirty="0" smtClean="0"/>
              <a:t> van CK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citrulline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7402967"/>
              </p:ext>
            </p:extLst>
          </p:nvPr>
        </p:nvGraphicFramePr>
        <p:xfrm>
          <a:off x="6172200" y="1825625"/>
          <a:ext cx="3002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220"/>
                <a:gridCol w="1051560"/>
                <a:gridCol w="57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vergelijking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citrulline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CK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versus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</a:t>
                      </a:r>
                      <a:r>
                        <a:rPr lang="en-US" baseline="0" dirty="0" smtClean="0"/>
                        <a:t>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versus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324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check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08691"/>
            <a:ext cx="5181600" cy="4351338"/>
          </a:xfrm>
        </p:spPr>
        <p:txBody>
          <a:bodyPr/>
          <a:lstStyle/>
          <a:p>
            <a:r>
              <a:rPr lang="en-US" dirty="0" smtClean="0"/>
              <a:t>19 </a:t>
            </a:r>
            <a:r>
              <a:rPr lang="en-US" dirty="0" err="1" smtClean="0"/>
              <a:t>aminozuren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ym typeface="Wingdings" panose="05000000000000000000" pitchFamily="2" charset="2"/>
              </a:rPr>
              <a:t>Plaatje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aseline="30000" dirty="0" smtClean="0">
                <a:sym typeface="Wingdings" panose="05000000000000000000" pitchFamily="2" charset="2"/>
              </a:rPr>
              <a:t>10</a:t>
            </a:r>
            <a:r>
              <a:rPr lang="en-US" dirty="0" smtClean="0">
                <a:sym typeface="Wingdings" panose="05000000000000000000" pitchFamily="2" charset="2"/>
              </a:rPr>
              <a:t>log </a:t>
            </a:r>
            <a:r>
              <a:rPr lang="en-US" dirty="0" err="1" smtClean="0">
                <a:sym typeface="Wingdings" panose="05000000000000000000" pitchFamily="2" charset="2"/>
              </a:rPr>
              <a:t>waarden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zien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Mogelijke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uitbijter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voor</a:t>
            </a:r>
            <a:r>
              <a:rPr lang="en-US" dirty="0" smtClean="0">
                <a:sym typeface="Wingdings" panose="05000000000000000000" pitchFamily="2" charset="2"/>
              </a:rPr>
              <a:t> methionine.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7" name="Oval 6"/>
          <p:cNvSpPr/>
          <p:nvPr/>
        </p:nvSpPr>
        <p:spPr>
          <a:xfrm>
            <a:off x="4301061" y="5079998"/>
            <a:ext cx="508000" cy="42333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0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check (</a:t>
            </a:r>
            <a:r>
              <a:rPr lang="en-US" dirty="0" err="1" smtClean="0"/>
              <a:t>vervolg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34 parameters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aminozuren</a:t>
            </a:r>
            <a:endParaRPr lang="en-US" dirty="0" smtClean="0"/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Evidente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uitbijters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verwijderd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68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per parameter?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</a:t>
            </a:r>
            <a:r>
              <a:rPr lang="en-US" dirty="0" err="1" smtClean="0"/>
              <a:t>proefpersonen</a:t>
            </a:r>
            <a:endParaRPr lang="en-US" dirty="0" smtClean="0"/>
          </a:p>
          <a:p>
            <a:r>
              <a:rPr lang="en-US" dirty="0" smtClean="0"/>
              <a:t>5 </a:t>
            </a:r>
            <a:r>
              <a:rPr lang="en-US" dirty="0" err="1" smtClean="0"/>
              <a:t>protocollen</a:t>
            </a:r>
            <a:endParaRPr lang="en-US" dirty="0" smtClean="0"/>
          </a:p>
          <a:p>
            <a:r>
              <a:rPr lang="en-US" dirty="0" smtClean="0"/>
              <a:t>8 </a:t>
            </a:r>
            <a:r>
              <a:rPr lang="en-US" dirty="0" err="1" smtClean="0"/>
              <a:t>tijdpunten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600 </a:t>
            </a:r>
            <a:r>
              <a:rPr lang="en-US" dirty="0" err="1" smtClean="0"/>
              <a:t>waarden</a:t>
            </a:r>
            <a:r>
              <a:rPr lang="en-US" dirty="0" smtClean="0"/>
              <a:t> per parameter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maximaal</a:t>
            </a:r>
            <a:r>
              <a:rPr lang="en-US" dirty="0" smtClean="0">
                <a:sym typeface="Wingdings" panose="05000000000000000000" pitchFamily="2" charset="2"/>
              </a:rPr>
              <a:t> 575 </a:t>
            </a:r>
            <a:r>
              <a:rPr lang="en-US" dirty="0" err="1" smtClean="0">
                <a:sym typeface="Wingdings" panose="05000000000000000000" pitchFamily="2" charset="2"/>
              </a:rPr>
              <a:t>aanwezig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vanwege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ontbrekende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waarden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7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statistisch</a:t>
            </a:r>
            <a:r>
              <a:rPr lang="en-US" dirty="0" smtClean="0"/>
              <a:t> model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Variatie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575 </a:t>
            </a:r>
            <a:r>
              <a:rPr lang="en-US" dirty="0" err="1" smtClean="0"/>
              <a:t>getallen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Systematische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Toevalscomponenten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0054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Systematische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Tijdeffect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erschillen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protocollen</a:t>
            </a:r>
            <a:endParaRPr lang="en-US" dirty="0" smtClean="0"/>
          </a:p>
          <a:p>
            <a:r>
              <a:rPr lang="en-US" dirty="0" err="1" smtClean="0"/>
              <a:t>Tijdeffect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afhangt</a:t>
            </a:r>
            <a:r>
              <a:rPr lang="en-US" dirty="0" smtClean="0"/>
              <a:t> van de </a:t>
            </a:r>
            <a:r>
              <a:rPr lang="en-US" dirty="0" err="1" smtClean="0"/>
              <a:t>protocollen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de </a:t>
            </a:r>
            <a:r>
              <a:rPr lang="en-US" dirty="0" err="1" smtClean="0">
                <a:sym typeface="Wingdings" panose="05000000000000000000" pitchFamily="2" charset="2"/>
              </a:rPr>
              <a:t>curven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lopen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niet</a:t>
            </a:r>
            <a:r>
              <a:rPr lang="en-US" dirty="0" smtClean="0">
                <a:sym typeface="Wingdings" panose="05000000000000000000" pitchFamily="2" charset="2"/>
              </a:rPr>
              <a:t> parallel.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0376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Toevalscomponenten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15 </a:t>
            </a:r>
            <a:r>
              <a:rPr lang="en-US" dirty="0" err="1" smtClean="0"/>
              <a:t>proefpersonen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Toevalsvariatie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meetsessies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Restvariatie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de </a:t>
            </a:r>
            <a:r>
              <a:rPr lang="en-US" dirty="0" err="1" smtClean="0"/>
              <a:t>meetsessies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Nodig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bepalen</a:t>
            </a:r>
            <a:r>
              <a:rPr lang="en-US" dirty="0" smtClean="0"/>
              <a:t> in </a:t>
            </a:r>
            <a:r>
              <a:rPr lang="en-US" dirty="0" err="1" smtClean="0"/>
              <a:t>hoeverre</a:t>
            </a:r>
            <a:r>
              <a:rPr lang="en-US" dirty="0" smtClean="0"/>
              <a:t> de </a:t>
            </a:r>
            <a:r>
              <a:rPr lang="en-US" dirty="0" err="1" smtClean="0"/>
              <a:t>tijdcurven</a:t>
            </a:r>
            <a:r>
              <a:rPr lang="en-US" dirty="0" smtClean="0"/>
              <a:t> </a:t>
            </a:r>
            <a:r>
              <a:rPr lang="en-US" dirty="0" err="1" smtClean="0"/>
              <a:t>puur</a:t>
            </a:r>
            <a:r>
              <a:rPr lang="en-US" dirty="0" smtClean="0"/>
              <a:t> door </a:t>
            </a:r>
            <a:r>
              <a:rPr lang="en-US" dirty="0" err="1" smtClean="0"/>
              <a:t>toeval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verschillen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1842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P </a:t>
            </a:r>
            <a:r>
              <a:rPr lang="en-US" dirty="0" err="1" smtClean="0"/>
              <a:t>waarde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de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5 </a:t>
            </a:r>
            <a:r>
              <a:rPr lang="en-US" dirty="0" err="1" smtClean="0"/>
              <a:t>curven</a:t>
            </a:r>
            <a:r>
              <a:rPr lang="en-US" dirty="0" smtClean="0"/>
              <a:t> door </a:t>
            </a:r>
            <a:r>
              <a:rPr lang="en-US" dirty="0" err="1" smtClean="0"/>
              <a:t>toeval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geheel</a:t>
            </a:r>
            <a:r>
              <a:rPr lang="en-US" dirty="0" smtClean="0"/>
              <a:t> parallel </a:t>
            </a:r>
            <a:r>
              <a:rPr lang="en-US" dirty="0" err="1" smtClean="0"/>
              <a:t>lopen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citrulline</a:t>
            </a:r>
            <a:r>
              <a:rPr lang="en-US" dirty="0" smtClean="0"/>
              <a:t> is </a:t>
            </a:r>
            <a:r>
              <a:rPr lang="en-US" dirty="0" err="1" smtClean="0"/>
              <a:t>dat</a:t>
            </a:r>
            <a:r>
              <a:rPr lang="en-US" dirty="0" smtClean="0"/>
              <a:t> 1.32 x 10</a:t>
            </a:r>
            <a:r>
              <a:rPr lang="en-US" baseline="30000" dirty="0" smtClean="0"/>
              <a:t>-46</a:t>
            </a:r>
          </a:p>
          <a:p>
            <a:endParaRPr lang="en-US" dirty="0"/>
          </a:p>
          <a:p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geloven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geval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in </a:t>
            </a:r>
            <a:r>
              <a:rPr lang="en-US" dirty="0" err="1" smtClean="0"/>
              <a:t>toeval</a:t>
            </a:r>
            <a:r>
              <a:rPr lang="en-US" dirty="0" smtClean="0"/>
              <a:t>.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8690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514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Statistische analyse Diagrams</vt:lpstr>
      <vt:lpstr>Vooruitblik</vt:lpstr>
      <vt:lpstr>Data check</vt:lpstr>
      <vt:lpstr>Data check (vervolg)</vt:lpstr>
      <vt:lpstr>Hoeveel gegevens per parameter?</vt:lpstr>
      <vt:lpstr>Een statistisch model</vt:lpstr>
      <vt:lpstr>Systematische componenten</vt:lpstr>
      <vt:lpstr>Toevalscomponenten</vt:lpstr>
      <vt:lpstr>Een P waarde</vt:lpstr>
      <vt:lpstr>Nog een P waarde</vt:lpstr>
      <vt:lpstr>53 P waarden</vt:lpstr>
      <vt:lpstr>Een uitdaging</vt:lpstr>
      <vt:lpstr>7 interessante vergelijkingen</vt:lpstr>
      <vt:lpstr>7 interessante vergelijkingen</vt:lpstr>
      <vt:lpstr>Intermezzo: F waarden</vt:lpstr>
      <vt:lpstr>Intermezzo: F waarden</vt:lpstr>
      <vt:lpstr>Intermezzo: F waarden</vt:lpstr>
      <vt:lpstr>7 F waarden voor citrulline</vt:lpstr>
      <vt:lpstr>7 F waarden voor CK</vt:lpstr>
      <vt:lpstr>Full color weergave van CK en citrulline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for Grinta data</dc:title>
  <dc:creator>Eric Schoen</dc:creator>
  <cp:lastModifiedBy>Shirley Kartaram</cp:lastModifiedBy>
  <cp:revision>18</cp:revision>
  <dcterms:created xsi:type="dcterms:W3CDTF">2015-12-04T08:05:17Z</dcterms:created>
  <dcterms:modified xsi:type="dcterms:W3CDTF">2016-02-23T13:50:27Z</dcterms:modified>
</cp:coreProperties>
</file>