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.nl/onderzoek/onderzoekers/marc-teun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rybench.org/getting-started-with-tidyverse-in-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shogeschoolutrecht.github.io/" TargetMode="External"/><Relationship Id="rId2" Type="http://schemas.openxmlformats.org/officeDocument/2006/relationships/hyperlink" Target="https://github.com/uashogeschoolutrecht/work_flo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piegel29/ArtofStatist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shogeschoolutrecht" TargetMode="External"/><Relationship Id="rId2" Type="http://schemas.openxmlformats.org/officeDocument/2006/relationships/hyperlink" Target="https://github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nnybc/here_he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" TargetMode="External"/><Relationship Id="rId2" Type="http://schemas.openxmlformats.org/officeDocument/2006/relationships/hyperlink" Target="https://bibliotheek.hu.nl/onderzoekers/datamanagemen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webinars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ashogeschoolutrecht.github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Part 3; Tools for Reproducible (Open)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Why, What and How in a series of three webinars</a:t>
            </a:r>
            <a:br/>
            <a:br/>
            <a:r>
              <a:rPr>
                <a:hlinkClick r:id="rId2"/>
              </a:rPr>
              <a:t>Marc</a:t>
            </a:r>
            <a:r>
              <a:rPr>
                <a:hlinkClick r:id="rId2"/>
              </a:rPr>
              <a:t> </a:t>
            </a:r>
            <a:r>
              <a:rPr>
                <a:hlinkClick r:id="rId2"/>
              </a:rPr>
              <a:t>A.T.</a:t>
            </a:r>
            <a:r>
              <a:rPr>
                <a:hlinkClick r:id="rId2"/>
              </a:rPr>
              <a:t> </a:t>
            </a:r>
            <a:r>
              <a:rPr>
                <a:hlinkClick r:id="rId2"/>
              </a:rPr>
              <a:t>Teunis,</a:t>
            </a:r>
            <a:r>
              <a:rPr>
                <a:hlinkClick r:id="rId2"/>
              </a:rPr>
              <a:t> </a:t>
            </a:r>
            <a:r>
              <a:rPr>
                <a:hlinkClick r:id="rId2"/>
              </a:rPr>
              <a:t>PhD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2020-07-06 10:14:58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Data-formats - Non-Proprietary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File format source code is open and maintained by open source community or core development team.</a:t>
            </a:r>
          </a:p>
          <a:p>
            <a:pPr lvl="1"/>
            <a:r>
              <a:rPr sz="1800">
                <a:latin typeface="Courier"/>
              </a:rPr>
              <a:t>.netCDF</a:t>
            </a:r>
            <a:r>
              <a:t> (Geo, proteomics, array-oriented scientific data)</a:t>
            </a:r>
            <a:br/>
            <a:endParaRPr/>
          </a:p>
          <a:p>
            <a:pPr lvl="1"/>
            <a:r>
              <a:rPr sz="1800">
                <a:latin typeface="Courier"/>
              </a:rPr>
              <a:t>.xml</a:t>
            </a:r>
            <a:r>
              <a:t> / </a:t>
            </a:r>
            <a:r>
              <a:rPr sz="1800">
                <a:latin typeface="Courier"/>
              </a:rPr>
              <a:t>.mzXML</a:t>
            </a:r>
            <a:r>
              <a:t> (Markup language, human and machine readable, metadata + data together)</a:t>
            </a:r>
          </a:p>
          <a:p>
            <a:pPr lvl="1"/>
            <a:r>
              <a:rPr sz="1800">
                <a:latin typeface="Courier"/>
              </a:rPr>
              <a:t>.txt</a:t>
            </a:r>
            <a:r>
              <a:t> / </a:t>
            </a:r>
            <a:r>
              <a:rPr sz="1800">
                <a:latin typeface="Courier"/>
              </a:rPr>
              <a:t>.csv</a:t>
            </a:r>
            <a:r>
              <a:t> (flat text file, usually tab, comma or semi colon (</a:t>
            </a:r>
            <a:r>
              <a:rPr sz="1800">
                <a:latin typeface="Courier"/>
              </a:rPr>
              <a:t>;</a:t>
            </a:r>
            <a:r>
              <a:t>) seperated)</a:t>
            </a:r>
          </a:p>
          <a:p>
            <a:pPr lvl="1"/>
            <a:r>
              <a:rPr sz="1800">
                <a:latin typeface="Courier"/>
              </a:rPr>
              <a:t>.json</a:t>
            </a:r>
            <a:r>
              <a:t> (text format that is completely language independent)</a:t>
            </a:r>
          </a:p>
          <a:p>
            <a:pPr marL="0" lvl="0" indent="0">
              <a:buNone/>
            </a:pPr>
            <a:r>
              <a:rPr i="1"/>
              <a:t>Will remain readable, even if format becomes obsolete</a:t>
            </a:r>
          </a:p>
          <a:p>
            <a:pPr marL="0" lvl="0" indent="0">
              <a:buNone/>
            </a:pPr>
            <a:r>
              <a:rPr b="1"/>
              <a:t>When storing a curated dataset for sharing or archiving it is always better to choose a non-proprietary format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Look at these two tables, what do you notice?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3 x 4
##   country      year type          count
##   &lt;chr&gt;       &lt;int&gt; &lt;chr&gt;         &lt;int&gt;
## 1 Afghanistan  1999 cases           745
## 2 Afghanistan  1999 population 19987071
## 3 Afghanistan  2000 cases          2666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3 x 3
##   country      year rate           
##   &lt;chr&gt;       &lt;int&gt; &lt;chr&gt;          
## 1 Afghanistan  1999 745/19987071   
## 2 Afghanistan  2000 2666/20595360  
## 3 Brazil       1999 37737/172006362</a:t>
            </a:r>
          </a:p>
          <a:p>
            <a:pPr marL="0" lvl="0" indent="0">
              <a:buNone/>
            </a:pPr>
            <a:r>
              <a:t>Both tables are build-in datasets from the {tidyr} package belonging to the </a:t>
            </a:r>
            <a:r>
              <a:rPr>
                <a:hlinkClick r:id="rId2"/>
              </a:rPr>
              <a:t>{tidyverse}</a:t>
            </a:r>
            <a:r>
              <a:t> suite of Data Science R packages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sz="1800">
                <a:latin typeface="Courier"/>
              </a:rPr>
              <a:t>{tidyverse}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Suite of R-packages for Data Science and functional programming</a:t>
            </a:r>
          </a:p>
          <a:p>
            <a:pPr lvl="1"/>
            <a:r>
              <a:rPr>
                <a:hlinkClick r:id="rId2"/>
              </a:rPr>
              <a:t>https://www.tidyverse.org/</a:t>
            </a:r>
          </a:p>
          <a:p>
            <a:pPr lvl="1"/>
            <a:r>
              <a:t>Connect to many other tools in 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/r_projects/work_flows/images/tidyvers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97100"/>
            <a:ext cx="82296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From: </a:t>
            </a:r>
            <a:r>
              <a:rPr>
                <a:hlinkClick r:id="rId2"/>
              </a:rPr>
              <a:t>Storybench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Tidy data</a:t>
            </a:r>
          </a:p>
        </p:txBody>
      </p:sp>
      <p:pic>
        <p:nvPicPr>
          <p:cNvPr id="3" name="Picture 1" descr="D:/r_projects/work_flows/images/tid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1">
              <a:buAutoNum type="arabicPeriod"/>
            </a:pPr>
            <a:r>
              <a:t>Each variable goes in its own column</a:t>
            </a:r>
          </a:p>
          <a:p>
            <a:pPr lvl="1">
              <a:buAutoNum type="arabicPeriod"/>
            </a:pPr>
            <a:r>
              <a:t>Each observation goes in its own row</a:t>
            </a:r>
          </a:p>
          <a:p>
            <a:pPr lvl="1">
              <a:buAutoNum type="arabicPeriod"/>
            </a:pPr>
            <a:r>
              <a:t>Each cell contains only one value</a:t>
            </a:r>
          </a:p>
          <a:p>
            <a:pPr marL="0" lvl="0" indent="0">
              <a:buNone/>
            </a:pPr>
            <a:r>
              <a:t>From: </a:t>
            </a:r>
            <a:r>
              <a:rPr>
                <a:hlinkClick r:id="rId2"/>
              </a:rPr>
              <a:t>“R for Data Science”, Grolemund and Wickham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Are these dataframes tidy?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## [[1]]
## # A tibble: 3 x 4
##   country     century year  rate           
##   &lt;chr&gt;       &lt;chr&gt;   &lt;chr&gt; &lt;chr&gt;          
## 1 Afghanistan 19      99    745/19987071   
## 2 Afghanistan 20      00    2666/20595360  
## 3 Brazil      19      99    37737/172006362
## 
## [[2]]
## # A tibble: 3 x 3
##   country     `1999` `2000`
##   &lt;chr&gt;        &lt;int&gt;  &lt;int&gt;
## 1 Afghanistan    745   2666
## 2 Brazil       37737  80488
## 3 China       212258 213766</a:t>
            </a:r>
          </a:p>
          <a:p>
            <a:pPr marL="0" lvl="0" indent="0">
              <a:buNone/>
            </a:pPr>
            <a:r>
              <a:rPr i="1"/>
              <a:t>What steps would we need to tidy them?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pivot_longer()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table4a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1999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2000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br/>
            <a:r>
              <a:rPr sz="1800">
                <a:latin typeface="Courier"/>
              </a:rPr>
              <a:t>  ) -&gt;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table4a_tidy</a:t>
            </a:r>
            <a:br/>
            <a:r>
              <a:rPr sz="1800">
                <a:latin typeface="Courier"/>
              </a:rPr>
              <a:t>table4a_tidy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6 x 3
##   country     year   cases
##   &lt;chr&gt;       &lt;chr&gt;  &lt;int&gt;
## 1 Afghanistan 1999     745
## 2 Afghanistan 2000    2666
## 3 Brazil      1999   37737
## 4 Brazil      2000   80488
## 5 China       1999  212258
## 6 China       2000  213766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>
                <a:latin typeface="Courier"/>
              </a:rPr>
              <a:t>separate()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table5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separate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rate,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into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"population"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remove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) -&gt;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table5_tidy</a:t>
            </a:r>
            <a:br/>
            <a:r>
              <a:rPr sz="1800">
                <a:latin typeface="Courier"/>
              </a:rPr>
              <a:t>table5_tidy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6 x 5
##   country     century year  cases  population
##   &lt;chr&gt;       &lt;chr&gt;   &lt;chr&gt; &lt;chr&gt;  &lt;chr&gt;     
## 1 Afghanistan 19      99    745    19987071  
## 2 Afghanistan 20      00    2666   20595360  
## 3 Brazil      19      99    37737  172006362 
## 4 Brazil      20      00    80488  174504898 
## 5 China       19      99    212258 1272915272
## 6 China       20      00    213766 1280428583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Get these slides at:</a:t>
            </a:r>
          </a:p>
          <a:p>
            <a:pPr lvl="1"/>
            <a:r>
              <a:rPr>
                <a:hlinkClick r:id="rId2"/>
              </a:rPr>
              <a:t>https://github.com/uashogeschoolutrecht/work_flows</a:t>
            </a:r>
            <a:r>
              <a:t>" (source code)</a:t>
            </a:r>
          </a:p>
          <a:p>
            <a:pPr lvl="1"/>
            <a:r>
              <a:rPr>
                <a:hlinkClick r:id="rId3"/>
              </a:rPr>
              <a:t>https://uashogeschoolutrecht.github.io/</a:t>
            </a:r>
            <a:r>
              <a:t> (slides only)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git/Github.com workflow; segregating data from compute infrastructure from code</a:t>
            </a:r>
          </a:p>
        </p:txBody>
      </p:sp>
      <p:pic>
        <p:nvPicPr>
          <p:cNvPr id="3" name="Picture 1" descr="D:/r_projects/work_flows/images/git_workflow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Just for kicks, a graph</a:t>
            </a:r>
          </a:p>
        </p:txBody>
      </p:sp>
      <p:pic>
        <p:nvPicPr>
          <p:cNvPr id="3" name="Picture 1" descr="webinar_part_3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>
                <a:hlinkClick r:id="rId2"/>
              </a:rPr>
              <a:t>Spiegelhalter, 2020, “The Art of Statistics”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the code for all webinars into your RStudio environment; introducing the jargon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Get an Rstudio installation or account (via me)</a:t>
            </a:r>
          </a:p>
          <a:p>
            <a:pPr lvl="1"/>
            <a:r>
              <a:rPr b="1"/>
              <a:t>Clone the repo to your RStudio Env.</a:t>
            </a:r>
          </a:p>
          <a:p>
            <a:pPr lvl="1"/>
            <a:r>
              <a:rPr b="1"/>
              <a:t>Install any code dependencies in your Env.</a:t>
            </a:r>
          </a:p>
          <a:p>
            <a:pPr lvl="1"/>
            <a:r>
              <a:rPr b="1"/>
              <a:t>Run the code, and adapt if you want</a:t>
            </a:r>
          </a:p>
          <a:p>
            <a:pPr lvl="1"/>
            <a:r>
              <a:rPr i="1"/>
              <a:t>Work on the code</a:t>
            </a:r>
          </a:p>
          <a:p>
            <a:pPr lvl="1"/>
            <a:r>
              <a:rPr i="1"/>
              <a:t>Create a commit</a:t>
            </a:r>
          </a:p>
          <a:p>
            <a:pPr lvl="1"/>
            <a:r>
              <a:rPr i="1"/>
              <a:t>Create a pull request</a:t>
            </a:r>
          </a:p>
          <a:p>
            <a:pPr marL="0" lvl="0" indent="0">
              <a:buNone/>
            </a:pPr>
            <a:r>
              <a:rPr b="1"/>
              <a:t>LIVE DEMO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Github user-account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</a:t>
            </a:r>
          </a:p>
          <a:p>
            <a:pPr lvl="1"/>
            <a:r>
              <a:t>You can create personal and private repos</a:t>
            </a:r>
          </a:p>
          <a:p>
            <a:pPr lvl="1"/>
            <a:r>
              <a:t>Adding a README.md to each repo is a good idea</a:t>
            </a:r>
          </a:p>
          <a:p>
            <a:pPr lvl="1"/>
            <a:r>
              <a:t>The HU Github Data Science repos: </a:t>
            </a:r>
            <a:r>
              <a:rPr>
                <a:hlinkClick r:id="rId3"/>
              </a:rPr>
              <a:t>https://github.com/uashogeschoolutrecht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Integrated Development for R (and Python, Stan, C++, D3, SQL)</a:t>
            </a:r>
          </a:p>
          <a:p>
            <a:pPr lvl="1"/>
            <a:r>
              <a:t>Favorite IDE for using R</a:t>
            </a:r>
          </a:p>
          <a:p>
            <a:pPr lvl="1"/>
            <a:r>
              <a:t>Many integrated productivity tools (auto-completion, syntax highlighting, code-formatting, git-integrations, building tools)</a:t>
            </a:r>
          </a:p>
          <a:p>
            <a:pPr lvl="1"/>
            <a:r>
              <a:t>Send me an email if you want to use R/RStudio yourself!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Github-repo content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Copied url to Github repo on clipboard</a:t>
            </a:r>
          </a:p>
          <a:p>
            <a:pPr lvl="1"/>
            <a:r>
              <a:t>Open new RStudio Project</a:t>
            </a:r>
          </a:p>
          <a:p>
            <a:pPr lvl="1"/>
            <a:r>
              <a:t>Choose ‘Version Control’ Option</a:t>
            </a:r>
          </a:p>
          <a:p>
            <a:pPr lvl="1"/>
            <a:r>
              <a:t>Paste url from clipboard in url field</a:t>
            </a:r>
          </a:p>
          <a:p>
            <a:pPr lvl="1"/>
            <a:r>
              <a:t>Let the clone finish</a:t>
            </a:r>
          </a:p>
          <a:p>
            <a:pPr lvl="1"/>
            <a:r>
              <a:t>Start using the code!</a:t>
            </a:r>
          </a:p>
          <a:p>
            <a:pPr lvl="1"/>
            <a:r>
              <a:t>My code will work from a cloned github repo in an RStudio Project because of the </a:t>
            </a:r>
            <a:r>
              <a:rPr sz="1800">
                <a:hlinkClick r:id="rId2"/>
              </a:rPr>
              <a:t>{here}</a:t>
            </a:r>
            <a:r>
              <a:rPr>
                <a:hlinkClick r:id="rId2"/>
              </a:rPr>
              <a:t> package!</a:t>
            </a:r>
          </a:p>
          <a:p>
            <a:pPr marL="0" lvl="0" indent="0">
              <a:buNone/>
            </a:pPr>
            <a:r>
              <a:rPr i="1"/>
              <a:t>Stop using </a:t>
            </a:r>
            <a:r>
              <a:rPr sz="1800" i="1">
                <a:latin typeface="Courier"/>
              </a:rPr>
              <a:t>setwd()</a:t>
            </a:r>
            <a:r>
              <a:rPr i="1"/>
              <a:t>!!!</a:t>
            </a:r>
          </a:p>
          <a:p>
            <a:pPr marL="0" lvl="0" indent="0">
              <a:buNone/>
            </a:pPr>
            <a:r>
              <a:rPr b="1"/>
              <a:t>LIVE 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HU ResearchDrive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Service brought to HU by SURF</a:t>
            </a:r>
          </a:p>
          <a:p>
            <a:pPr lvl="1"/>
            <a:r>
              <a:t>Application: </a:t>
            </a:r>
            <a:r>
              <a:rPr>
                <a:hlinkClick r:id="rId2"/>
              </a:rPr>
              <a:t>https://bibliotheek.hu.nl/onderzoekers/datamanagement/</a:t>
            </a:r>
          </a:p>
          <a:p>
            <a:pPr lvl="1"/>
            <a:r>
              <a:t>Access though webinterfacte and other software</a:t>
            </a:r>
          </a:p>
          <a:p>
            <a:pPr lvl="1"/>
            <a:r>
              <a:t>SFTP software </a:t>
            </a:r>
            <a:r>
              <a:rPr>
                <a:hlinkClick r:id="rId3"/>
              </a:rPr>
              <a:t>CyberDuck</a:t>
            </a:r>
            <a:r>
              <a:t> (you need admin rights)</a:t>
            </a:r>
          </a:p>
          <a:p>
            <a:pPr lvl="1"/>
            <a:r>
              <a:t>Rclone (commandline interface)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Which tool for what?</a:t>
            </a:r>
          </a:p>
        </p:txBody>
      </p:sp>
      <p:pic>
        <p:nvPicPr>
          <p:cNvPr id="3" name="Picture 1" descr="D:/r_projects/work_flows/images/Presentatie1/Dia26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Access HU-ResearchDrive from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 make this work you will need a WebDav token from HU ResearchDrive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Profile -&gt; Security -&gt; Create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Tools to enable Open Science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1 - Data Science programming languages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/r_projects/work_flows/images/Presentatie1/Dia17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820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 </a:t>
            </a:r>
            <a:r>
              <a:rPr b="1"/>
              <a:t>Live Demo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 for your attention!</a:t>
            </a:r>
          </a:p>
        </p:txBody>
      </p:sp>
      <p:pic>
        <p:nvPicPr>
          <p:cNvPr id="3" name="Picture 1" descr="D:/r_projects/work_flows/images/Pepp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00200"/>
            <a:ext cx="7467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b="1"/>
              <a:t>Ejoy the summer &amp; Sta</a:t>
            </a:r>
            <a:r>
              <a:rPr b="1" i="1"/>
              <a:t>R</a:t>
            </a:r>
            <a:r>
              <a:rPr b="1"/>
              <a:t>t lea</a:t>
            </a:r>
            <a:r>
              <a:rPr b="1" i="1"/>
              <a:t>R</a:t>
            </a:r>
            <a:r>
              <a:rPr b="1"/>
              <a:t>ning: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https://r4ds.had.co.nz/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https://rstudio.com/resources/webinars/</a:t>
            </a:r>
          </a:p>
          <a:p>
            <a:pPr marL="0" lvl="0" indent="0">
              <a:buNone/>
            </a:pPr>
            <a:r>
              <a:t>Find all the slides on: </a:t>
            </a:r>
            <a:r>
              <a:rPr>
                <a:hlinkClick r:id="rId4"/>
              </a:rPr>
              <a:t>https://uashogeschoolutrecht.github.io/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/r_projects/work_flows/images/data_science_languages/InkedDia1_LI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Tools to enable Open Science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2 - Data Science infrastructure &amp;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/r_projects/work_flows/images/data_science_languages/Dia2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Tools to enable Open Science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3 - Data Science learning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/r_projects/work_flows/images/data_science_languages/Dia3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Exploring the tools to do (Open) Data Science at 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 little introduction to data formats and shapes</a:t>
            </a:r>
          </a:p>
          <a:p>
            <a:pPr lvl="1"/>
            <a:r>
              <a:t>Introducing the tools; Github + RStudio + HU ResearchDRive</a:t>
            </a:r>
          </a:p>
          <a:p>
            <a:pPr lvl="1"/>
            <a:r>
              <a:t>Introducing RStudio and the </a:t>
            </a:r>
            <a:r>
              <a:rPr sz="1800">
                <a:latin typeface="Courier"/>
              </a:rPr>
              <a:t>{tidyverse}</a:t>
            </a:r>
          </a:p>
          <a:p>
            <a:pPr lvl="1"/>
            <a:r>
              <a:t>Getting materials from Github </a:t>
            </a:r>
            <a:r>
              <a:rPr b="1"/>
              <a:t>LIVE DEMO</a:t>
            </a:r>
          </a:p>
          <a:p>
            <a:pPr lvl="1"/>
            <a:r>
              <a:t>Getting access to HU ResearchDrive </a:t>
            </a:r>
            <a:r>
              <a:rPr b="1"/>
              <a:t>LIVE DEMO</a:t>
            </a:r>
          </a:p>
          <a:p>
            <a:pPr lvl="1"/>
            <a:r>
              <a:t>(Getting access to HU ResearchDrive from within RStudio </a:t>
            </a:r>
            <a:r>
              <a:rPr b="1"/>
              <a:t>LIVE DEMO</a:t>
            </a:r>
            <a: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Diavoorstelling (4:3)</PresentationFormat>
  <Paragraphs>104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</vt:lpstr>
      <vt:lpstr>Office Theme</vt:lpstr>
      <vt:lpstr>Part 3; Tools for Reproducible (Open) Science</vt:lpstr>
      <vt:lpstr>Resources</vt:lpstr>
      <vt:lpstr>Tools to enable Open Science (1/3)</vt:lpstr>
      <vt:lpstr>PowerPoint-presentatie</vt:lpstr>
      <vt:lpstr>Tools to enable Open Science (2/3)</vt:lpstr>
      <vt:lpstr>PowerPoint-presentatie</vt:lpstr>
      <vt:lpstr>Tools to enable Open Science (3/3)</vt:lpstr>
      <vt:lpstr>PowerPoint-presentatie</vt:lpstr>
      <vt:lpstr>Exploring the tools to do (Open) Data Science at HU</vt:lpstr>
      <vt:lpstr>Data-formats - Non-Proprietary</vt:lpstr>
      <vt:lpstr>Data shape</vt:lpstr>
      <vt:lpstr>The {tidyverse}</vt:lpstr>
      <vt:lpstr>PowerPoint-presentatie</vt:lpstr>
      <vt:lpstr>PowerPoint-presentatie</vt:lpstr>
      <vt:lpstr>Tidy data</vt:lpstr>
      <vt:lpstr>PowerPoint-presentatie</vt:lpstr>
      <vt:lpstr>Are these dataframes tidy?</vt:lpstr>
      <vt:lpstr>pivot_longer()</vt:lpstr>
      <vt:lpstr>separate()</vt:lpstr>
      <vt:lpstr>The git/Github.com workflow; segregating data from compute infrastructure from code</vt:lpstr>
      <vt:lpstr>Just for kicks, a graph</vt:lpstr>
      <vt:lpstr>PowerPoint-presentatie</vt:lpstr>
      <vt:lpstr>Getting the code for all webinars into your RStudio environment; introducing the jargon</vt:lpstr>
      <vt:lpstr>Github user-account</vt:lpstr>
      <vt:lpstr>RStudio</vt:lpstr>
      <vt:lpstr>Getting Github-repo content in RStudio</vt:lpstr>
      <vt:lpstr>HU ResearchDrive</vt:lpstr>
      <vt:lpstr>Which tool for what?</vt:lpstr>
      <vt:lpstr>Access HU-ResearchDrive from RStudio</vt:lpstr>
      <vt:lpstr>PowerPoint-presentatie</vt:lpstr>
      <vt:lpstr>PowerPoint-presentatie</vt:lpstr>
      <vt:lpstr>Thank you for your attention!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3; Tools for Reproducible (Open) Science</dc:title>
  <dc:creator>Marc A.T. Teunis, PhD</dc:creator>
  <cp:keywords/>
  <cp:lastModifiedBy>marc teunis</cp:lastModifiedBy>
  <cp:revision>1</cp:revision>
  <dcterms:created xsi:type="dcterms:W3CDTF">2020-07-06T08:15:02Z</dcterms:created>
  <dcterms:modified xsi:type="dcterms:W3CDTF">2020-07-06T08:15:29Z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date">
    <vt:lpwstr>2020-07-06 10:14:58</vt:lpwstr>
  </property>
  <property fmtid="{D5CDD505-2E9C-101B-9397-08002B2CF9AE}" pid="4" name="output">
    <vt:lpwstr/>
  </property>
  <property fmtid="{D5CDD505-2E9C-101B-9397-08002B2CF9AE}" pid="5" name="subtitle">
    <vt:lpwstr>Why, What and How in a series of three webinars</vt:lpwstr>
  </property>
  <property fmtid="{D5CDD505-2E9C-101B-9397-08002B2CF9AE}" pid="6" name="widescreen">
    <vt:lpwstr>yes</vt:lpwstr>
  </property>
</Properties>
</file>