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www.hu.nl/onderzoek/onderzoekers/marc-teunis" TargetMode="External" /><Relationship Id="rId3" Type="http://schemas.openxmlformats.org/officeDocument/2006/relationships/hyperlink" Target="https://www.hu.nl/onderzoek/onderzoekers/marc-teunis" TargetMode="External" /><Relationship Id="rId4" Type="http://schemas.openxmlformats.org/officeDocument/2006/relationships/hyperlink" Target="https://www.hu.nl/onderzoek/onderzoekers/marc-teunis" TargetMode="External" /><Relationship Id="rId5" Type="http://schemas.openxmlformats.org/officeDocument/2006/relationships/hyperlink" Target="https://www.hu.nl/onderzoek/onderzoekers/marc-teunis" TargetMode="External" /><Relationship Id="rId6" Type="http://schemas.openxmlformats.org/officeDocument/2006/relationships/hyperlink" Target="https://www.hu.nl/onderzoek/onderzoekers/marc-teunis" TargetMode="External" /><Relationship Id="rId7" Type="http://schemas.openxmlformats.org/officeDocument/2006/relationships/hyperlink" Target="https://www.hu.nl/onderzoek/onderzoekers/marc-teunis" TargetMode="External" /><Relationship Id="rId8" Type="http://schemas.openxmlformats.org/officeDocument/2006/relationships/hyperlink" Target="https://www.hu.nl/onderzoek/onderzoekers/marc-teunis"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73/pnas.1708279115"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73/pnas.1708279115"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ature.com/collections/prbfkwmwvz" TargetMode="Externa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Graphical_user_interface"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uashogeschoolutrecht/work_flows"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nlme/index.html" TargetMode="External" /><Relationship Id="rId3" Type="http://schemas.openxmlformats.org/officeDocument/2006/relationships/hyperlink" Target="https://cran.r-project.org/web/packages/nlme/index.html" TargetMode="External" /><Relationship Id="rId4" Type="http://schemas.openxmlformats.org/officeDocument/2006/relationships/hyperlink" Target="https://cran.r-project.org/web/packages/nlme/index.html"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0/00140139308967910"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nlme/index.html" TargetMode="External" /><Relationship Id="rId3" Type="http://schemas.openxmlformats.org/officeDocument/2006/relationships/hyperlink" Target="https://cran.r-project.org/web/packages/nlme/index.html" TargetMode="External" /><Relationship Id="rId4" Type="http://schemas.openxmlformats.org/officeDocument/2006/relationships/hyperlink" Target="https://cran.r-project.org/web/packages/nlme/index.html" TargetMode="External" /><Relationship Id="rId5" Type="http://schemas.openxmlformats.org/officeDocument/2006/relationships/hyperlink" Target="https://cran.r-project.org/web/packages/nlme/index.html" TargetMode="Externa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uashogeschoolutrecht/work_flows" TargetMode="Externa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tln.hu.nl" TargetMode="External" /><Relationship Id="rId3" Type="http://schemas.openxmlformats.org/officeDocument/2006/relationships/hyperlink" Target="https://bibliotheek.hu.nl/onderzoekers/"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sf.io/" TargetMode="External" /><Relationship Id="rId3" Type="http://schemas.openxmlformats.org/officeDocument/2006/relationships/image" Target="../media/image12.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sf.io/ezcuj/" TargetMode="External" /><Relationship Id="rId3" Type="http://schemas.openxmlformats.org/officeDocument/2006/relationships/hyperlink" Target="http://pps.sagepub.com/content/7/6/657.abstract" TargetMode="External" /><Relationship Id="rId4" Type="http://schemas.openxmlformats.org/officeDocument/2006/relationships/hyperlink" Target="https://osf.io/fkmwg/"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ashingtonpost.com/politics/2020/04/07/trumps-promotion-hydroxychloroquine-is-almost-certainly-about-politics-not-profits/"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helancet.com/journals/lancet/article/PIIS0140-6736(20)31180-6/fulltext"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mag.org/news/2020/06/two-elite-medical-journals-retract-coronavirus-papers-over-data-integrity-question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Reproducible</a:t>
            </a:r>
            <a:r>
              <a:rPr/>
              <a:t> </a:t>
            </a:r>
            <a:r>
              <a:rPr/>
              <a:t>(Open)</a:t>
            </a:r>
            <a:r>
              <a:rPr/>
              <a:t> </a:t>
            </a:r>
            <a:r>
              <a:rPr/>
              <a:t>Science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Why,</a:t>
            </a:r>
            <a:r>
              <a:rPr/>
              <a:t> </a:t>
            </a:r>
            <a:r>
              <a:rPr/>
              <a:t>What</a:t>
            </a:r>
            <a:r>
              <a:rPr/>
              <a:t> </a:t>
            </a:r>
            <a:r>
              <a:rPr/>
              <a:t>and</a:t>
            </a:r>
            <a:r>
              <a:rPr/>
              <a:t> </a:t>
            </a:r>
            <a:r>
              <a:rPr/>
              <a:t>How</a:t>
            </a:r>
            <a:r>
              <a:rPr/>
              <a:t> </a:t>
            </a:r>
            <a:r>
              <a:rPr/>
              <a:t>in</a:t>
            </a:r>
            <a:r>
              <a:rPr/>
              <a:t> </a:t>
            </a:r>
            <a:r>
              <a:rPr/>
              <a:t>a</a:t>
            </a:r>
            <a:r>
              <a:rPr/>
              <a:t> </a:t>
            </a:r>
            <a:r>
              <a:rPr/>
              <a:t>series</a:t>
            </a:r>
            <a:r>
              <a:rPr/>
              <a:t> </a:t>
            </a:r>
            <a:r>
              <a:rPr/>
              <a:t>of</a:t>
            </a:r>
            <a:r>
              <a:rPr/>
              <a:t> </a:t>
            </a:r>
            <a:r>
              <a:rPr/>
              <a:t>three</a:t>
            </a:r>
            <a:r>
              <a:rPr/>
              <a:t> </a:t>
            </a:r>
            <a:r>
              <a:rPr/>
              <a:t>webinars</a:t>
            </a:r>
            <a:br/>
            <a:br/>
            <a:r>
              <a:rPr>
                <a:hlinkClick r:id="rId2"/>
              </a:rPr>
              <a:t>Marc</a:t>
            </a:r>
            <a:r>
              <a:rPr>
                <a:hlinkClick r:id="rId3"/>
              </a:rPr>
              <a:t> </a:t>
            </a:r>
            <a:r>
              <a:rPr>
                <a:hlinkClick r:id="rId4"/>
              </a:rPr>
              <a:t>A.T.</a:t>
            </a:r>
            <a:r>
              <a:rPr>
                <a:hlinkClick r:id="rId5"/>
              </a:rPr>
              <a:t> </a:t>
            </a:r>
            <a:r>
              <a:rPr>
                <a:hlinkClick r:id="rId6"/>
              </a:rPr>
              <a:t>Teunis,</a:t>
            </a:r>
            <a:r>
              <a:rPr>
                <a:hlinkClick r:id="rId7"/>
              </a:rPr>
              <a:t> </a:t>
            </a:r>
            <a:r>
              <a:rPr>
                <a:hlinkClick r:id="rId8"/>
              </a:rPr>
              <a:t>PhD</a:t>
            </a:r>
          </a:p>
        </p:txBody>
      </p:sp>
      <p:sp>
        <p:nvSpPr>
          <p:cNvPr id="4" name="Date Placeholder 3"/>
          <p:cNvSpPr>
            <a:spLocks noGrp="1"/>
          </p:cNvSpPr>
          <p:nvPr>
            <p:ph type="dt" sz="half" idx="10"/>
          </p:nvPr>
        </p:nvSpPr>
        <p:spPr/>
        <p:txBody>
          <a:bodyPr/>
          <a:lstStyle/>
          <a:p>
            <a:pPr lvl="0" marL="0" indent="0">
              <a:buNone/>
            </a:pPr>
            <a:r>
              <a:rPr/>
              <a:t>2020-06-23</a:t>
            </a:r>
            <a:r>
              <a:rPr/>
              <a:t> </a:t>
            </a:r>
            <a:r>
              <a:rPr/>
              <a:t>14:12:30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is</a:t>
            </a:r>
            <a:r>
              <a:rPr/>
              <a:t> </a:t>
            </a:r>
            <a:r>
              <a:rPr/>
              <a:t>this</a:t>
            </a:r>
            <a:r>
              <a:rPr/>
              <a:t> </a:t>
            </a:r>
            <a:r>
              <a:rPr/>
              <a:t>a</a:t>
            </a:r>
            <a:r>
              <a:rPr/>
              <a:t> </a:t>
            </a:r>
            <a:r>
              <a:rPr/>
              <a:t>problem?</a:t>
            </a:r>
          </a:p>
        </p:txBody>
      </p:sp>
      <p:sp>
        <p:nvSpPr>
          <p:cNvPr id="3" name="Content Placeholder 2"/>
          <p:cNvSpPr>
            <a:spLocks noGrp="1"/>
          </p:cNvSpPr>
          <p:nvPr>
            <p:ph idx="1"/>
          </p:nvPr>
        </p:nvSpPr>
        <p:spPr/>
        <p:txBody>
          <a:bodyPr/>
          <a:lstStyle/>
          <a:p>
            <a:pPr lvl="1"/>
            <a:r>
              <a:rPr/>
              <a:t>Scientific conclusions get picked up by the media, retracting statements is difficult</a:t>
            </a:r>
          </a:p>
          <a:p>
            <a:pPr lvl="1"/>
            <a:r>
              <a:rPr/>
              <a:t>The credibility of the Journal, the researchers and the affiliated institutions are at stake (people got sacked over this!)</a:t>
            </a:r>
          </a:p>
          <a:p>
            <a:pPr lvl="1"/>
            <a:r>
              <a:rPr/>
              <a:t>Clinical studies to hydroxy(choloroquine) were halted because of this paper</a:t>
            </a:r>
          </a:p>
          <a:p>
            <a:pPr lvl="1"/>
            <a:r>
              <a:rPr/>
              <a:t>The credibility of the company Surgisphere is at stake (they should have prevented this…)</a:t>
            </a:r>
          </a:p>
          <a:p>
            <a:pPr lvl="1"/>
            <a:r>
              <a:rPr/>
              <a:t>The credibility of Science as a whole is at stake (‘in the eye of the beholder’)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Lancet</a:t>
            </a:r>
            <a:r>
              <a:rPr/>
              <a:t> </a:t>
            </a:r>
            <a:r>
              <a:rPr/>
              <a:t>does</a:t>
            </a:r>
            <a:r>
              <a:rPr/>
              <a:t> </a:t>
            </a:r>
            <a:r>
              <a:rPr/>
              <a:t>not</a:t>
            </a:r>
            <a:r>
              <a:rPr/>
              <a:t> </a:t>
            </a:r>
            <a:r>
              <a:rPr/>
              <a:t>adhere</a:t>
            </a:r>
            <a:r>
              <a:rPr/>
              <a:t> </a:t>
            </a:r>
            <a:r>
              <a:rPr/>
              <a:t>to</a:t>
            </a:r>
            <a:r>
              <a:rPr/>
              <a:t> </a:t>
            </a:r>
            <a:r>
              <a:rPr/>
              <a:t>Reproducible</a:t>
            </a:r>
            <a:r>
              <a:rPr/>
              <a:t> </a:t>
            </a:r>
            <a:r>
              <a:rPr/>
              <a:t>(Open)</a:t>
            </a:r>
            <a:r>
              <a:rPr/>
              <a:t> </a:t>
            </a:r>
            <a:r>
              <a:rPr/>
              <a:t>Science</a:t>
            </a:r>
          </a:p>
        </p:txBody>
      </p:sp>
      <p:sp>
        <p:nvSpPr>
          <p:cNvPr id="3" name="Content Placeholder 2"/>
          <p:cNvSpPr>
            <a:spLocks noGrp="1"/>
          </p:cNvSpPr>
          <p:nvPr>
            <p:ph idx="1"/>
          </p:nvPr>
        </p:nvSpPr>
        <p:spPr/>
        <p:txBody>
          <a:bodyPr/>
          <a:lstStyle/>
          <a:p>
            <a:pPr lvl="0" marL="0" indent="0">
              <a:buNone/>
            </a:pPr>
            <a:r>
              <a:rPr/>
              <a:t>Would the Lancet have adopted the Reproducible (Open) Science framework:</a:t>
            </a:r>
          </a:p>
          <a:p>
            <a:pPr lvl="1"/>
            <a:r>
              <a:rPr/>
              <a:t>There would have been no publication, so no retraction necessary</a:t>
            </a:r>
          </a:p>
          <a:p>
            <a:pPr lvl="1"/>
            <a:r>
              <a:rPr/>
              <a:t>The manuscript of this paper would not even have made it through the first check round</a:t>
            </a:r>
          </a:p>
          <a:p>
            <a:pPr lvl="1"/>
            <a:r>
              <a:rPr/>
              <a:t>All data, code, methods and conclusions would have been submitted</a:t>
            </a:r>
          </a:p>
          <a:p>
            <a:pPr lvl="1"/>
            <a:r>
              <a:rPr/>
              <a:t>This would have enabled a complete and thorough peer-review process that includes replication of (part of) the data analysis of the study</a:t>
            </a:r>
          </a:p>
          <a:p>
            <a:pPr lvl="1"/>
            <a:r>
              <a:rPr/>
              <a:t>Focus should be on the data and methods, not on the academic narratives and results …</a:t>
            </a:r>
          </a:p>
          <a:p>
            <a:pPr lvl="1"/>
            <a:r>
              <a:rPr/>
              <a:t>In physics and bioinformatics this is already common practice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methods</a:t>
            </a:r>
            <a:r>
              <a:rPr/>
              <a:t> </a:t>
            </a:r>
            <a:r>
              <a:rPr/>
              <a:t>and</a:t>
            </a:r>
            <a:r>
              <a:rPr/>
              <a:t> </a:t>
            </a:r>
            <a:r>
              <a:rPr/>
              <a:t>logic</a:t>
            </a:r>
          </a:p>
        </p:txBody>
      </p:sp>
      <p:sp>
        <p:nvSpPr>
          <p:cNvPr id="3" name="Content Placeholder 2"/>
          <p:cNvSpPr>
            <a:spLocks noGrp="1"/>
          </p:cNvSpPr>
          <p:nvPr>
            <p:ph idx="1"/>
          </p:nvPr>
        </p:nvSpPr>
        <p:spPr/>
        <p:txBody>
          <a:bodyPr/>
          <a:lstStyle/>
          <a:p>
            <a:pPr lvl="0" marL="0" indent="0">
              <a:buNone/>
            </a:pPr>
            <a:r>
              <a:rPr i="1">
                <a:hlinkClick r:id="rId2"/>
              </a:rPr>
              <a:t>Brown, Kaiser &amp; Allison, PNAS, 2018</a:t>
            </a:r>
          </a:p>
          <a:p>
            <a:pPr lvl="0" marL="0" indent="0">
              <a:buNone/>
            </a:pPr>
            <a:r>
              <a:rPr/>
              <a:t>"…in science, three things matter:</a:t>
            </a:r>
          </a:p>
          <a:p>
            <a:pPr lvl="1">
              <a:buAutoNum type="arabicPeriod"/>
            </a:pPr>
            <a:r>
              <a:rPr/>
              <a:t>the data,</a:t>
            </a:r>
          </a:p>
          <a:p>
            <a:pPr lvl="1">
              <a:buAutoNum type="arabicPeriod"/>
            </a:pPr>
            <a:r>
              <a:rPr/>
              <a:t>the methods used to collect the data […], and</a:t>
            </a:r>
          </a:p>
          <a:p>
            <a:pPr lvl="1">
              <a:buAutoNum type="arabicPeriod"/>
            </a:pPr>
            <a:r>
              <a:rPr/>
              <a:t>the logic connecting the data and methods to conclusions,</a:t>
            </a:r>
          </a:p>
          <a:p>
            <a:pPr lvl="0" marL="0" indent="0">
              <a:buNone/>
            </a:pPr>
            <a:r>
              <a:rPr/>
              <a:t>everything else is a distraction."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sz="1800">
                <a:latin typeface="Courier"/>
              </a:rPr>
              <a:t>Gollums</a:t>
            </a:r>
            <a:r>
              <a:rPr/>
              <a:t> </a:t>
            </a:r>
            <a:r>
              <a:rPr/>
              <a:t>lurking</a:t>
            </a:r>
            <a:r>
              <a:rPr/>
              <a:t> </a:t>
            </a:r>
            <a:r>
              <a:rPr/>
              <a:t>about</a:t>
            </a:r>
          </a:p>
        </p:txBody>
      </p:sp>
      <p:pic>
        <p:nvPicPr>
          <p:cNvPr descr="D:/r_projects/work_flows/images/gollum_climbing.jpg" id="0" name="Picture 1"/>
          <p:cNvPicPr>
            <a:picLocks noGrp="1" noChangeAspect="1"/>
          </p:cNvPicPr>
          <p:nvPr/>
        </p:nvPicPr>
        <p:blipFill>
          <a:blip r:embed="rId2"/>
          <a:stretch>
            <a:fillRect/>
          </a:stretch>
        </p:blipFill>
        <p:spPr bwMode="auto">
          <a:xfrm>
            <a:off x="2971800" y="1600200"/>
            <a:ext cx="32004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“In one case, a group accidentally used reverse-coded variables, making their conclusions the opposite of what the data supported.”</a:t>
            </a:r>
          </a:p>
          <a:p>
            <a:pPr lvl="0" marL="0" indent="0">
              <a:buNone/>
            </a:pPr>
            <a:r>
              <a:rPr/>
              <a:t>“In another case, authors received an incomplete dataset because entire categories of data were missed; when corrected, the qualitative conclusions did not change, but the quantitative conclusions changed by a factor of &gt;7”</a:t>
            </a:r>
          </a:p>
          <a:p>
            <a:pPr lvl="0" marL="0" indent="0">
              <a:buNone/>
            </a:pPr>
            <a:r>
              <a:rPr>
                <a:hlinkClick r:id="rId2"/>
              </a:rPr>
              <a:t>Brown, Kaiser &amp; Allison, 2018; PNAS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we</a:t>
            </a:r>
            <a:r>
              <a:rPr/>
              <a:t> </a:t>
            </a:r>
            <a:r>
              <a:rPr/>
              <a:t>need</a:t>
            </a:r>
            <a:r>
              <a:rPr/>
              <a:t> </a:t>
            </a:r>
            <a:r>
              <a:rPr/>
              <a:t>Reproducible</a:t>
            </a:r>
            <a:r>
              <a:rPr/>
              <a:t> </a:t>
            </a:r>
            <a:r>
              <a:rPr/>
              <a:t>(Open)</a:t>
            </a:r>
            <a:r>
              <a:rPr/>
              <a:t> </a:t>
            </a:r>
            <a:r>
              <a:rPr/>
              <a:t>Science?</a:t>
            </a:r>
          </a:p>
        </p:txBody>
      </p:sp>
      <p:sp>
        <p:nvSpPr>
          <p:cNvPr id="3" name="Content Placeholder 2"/>
          <p:cNvSpPr>
            <a:spLocks noGrp="1"/>
          </p:cNvSpPr>
          <p:nvPr>
            <p:ph idx="1"/>
          </p:nvPr>
        </p:nvSpPr>
        <p:spPr/>
        <p:txBody>
          <a:bodyPr/>
          <a:lstStyle/>
          <a:p>
            <a:pPr lvl="1"/>
            <a:r>
              <a:rPr/>
              <a:t>To assess validity of science and methods we need access to data, methods and conclusions</a:t>
            </a:r>
          </a:p>
          <a:p>
            <a:pPr lvl="1"/>
            <a:r>
              <a:rPr/>
              <a:t>To learn from choices other researchers made</a:t>
            </a:r>
          </a:p>
          <a:p>
            <a:pPr lvl="1"/>
            <a:r>
              <a:rPr/>
              <a:t>To learn from omissions, mistakes or errors</a:t>
            </a:r>
          </a:p>
          <a:p>
            <a:pPr lvl="1"/>
            <a:r>
              <a:rPr/>
              <a:t>To prevent publication bias (also negative results will be available in reproducible research)</a:t>
            </a:r>
          </a:p>
          <a:p>
            <a:pPr lvl="1"/>
            <a:r>
              <a:rPr/>
              <a:t>To be able to re-use and/or synthesize data (from many and diverse sources)</a:t>
            </a:r>
          </a:p>
          <a:p>
            <a:pPr lvl="1"/>
            <a:r>
              <a:rPr/>
              <a:t>To have access to it all!</a:t>
            </a:r>
          </a:p>
          <a:p>
            <a:pPr lvl="0" marL="0" indent="0">
              <a:buNone/>
            </a:pPr>
            <a:r>
              <a:rPr>
                <a:hlinkClick r:id="rId2"/>
              </a:rPr>
              <a:t>Nature Collection on this topic</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i="1"/>
              <a:t>GUI</a:t>
            </a:r>
            <a:r>
              <a:rPr i="1"/>
              <a:t> </a:t>
            </a:r>
            <a:r>
              <a:rPr i="1"/>
              <a:t>problem</a:t>
            </a:r>
          </a:p>
        </p:txBody>
      </p:sp>
      <p:sp>
        <p:nvSpPr>
          <p:cNvPr id="3" name="Content Placeholder 2"/>
          <p:cNvSpPr>
            <a:spLocks noGrp="1"/>
          </p:cNvSpPr>
          <p:nvPr>
            <p:ph idx="1"/>
          </p:nvPr>
        </p:nvSpPr>
        <p:spPr/>
        <p:txBody>
          <a:bodyPr/>
          <a:lstStyle/>
          <a:p>
            <a:pPr lvl="0" marL="0" indent="0">
              <a:buNone/>
            </a:pPr>
            <a:r>
              <a:rPr/>
              <a:t>How would you ‘describe’ the steps of an analysis or creation of a graph when you use GUI* based software?</a:t>
            </a:r>
          </a:p>
          <a:p>
            <a:pPr lvl="0" marL="0" indent="0">
              <a:buNone/>
            </a:pPr>
            <a:r>
              <a:rPr i="1"/>
              <a:t>“You can only do this using code, so it is (basically) impossible in a GUI”</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r_projects/work_flows/images/messy_steps.jpg" id="0" name="Picture 1"/>
          <p:cNvPicPr>
            <a:picLocks noGrp="1" noChangeAspect="1"/>
          </p:cNvPicPr>
          <p:nvPr/>
        </p:nvPicPr>
        <p:blipFill>
          <a:blip r:embed="rId2"/>
          <a:stretch>
            <a:fillRect/>
          </a:stretch>
        </p:blipFill>
        <p:spPr bwMode="auto">
          <a:xfrm>
            <a:off x="457200" y="2667000"/>
            <a:ext cx="8229600" cy="23876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a:t>
            </a:r>
            <a:r>
              <a:rPr>
                <a:hlinkClick r:id="rId2"/>
              </a:rPr>
              <a:t>Graphical User Interface (GUI)…is a form of user interface that allows users to interact with electronic devices through graphical icons and audio indicator such as primary notation, instead of text-based user interfaces, typed command labels or text navigation…</a:t>
            </a:r>
          </a:p>
          <a:p>
            <a:pPr lvl="0" marL="0" indent="0">
              <a:buNone/>
            </a:pPr>
            <a:r>
              <a:rPr/>
              <a:t>**The file “./Rmd/steps_to_graph_from_excel_file.html” shows you how to do this using the programming language R. In webinar part 3, we will revisit this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Programming</a:t>
            </a:r>
            <a:r>
              <a:rPr/>
              <a:t> </a:t>
            </a:r>
            <a:r>
              <a:rPr/>
              <a:t>is</a:t>
            </a:r>
            <a:r>
              <a:rPr/>
              <a:t> </a:t>
            </a:r>
            <a:r>
              <a:rPr/>
              <a:t>essential</a:t>
            </a:r>
            <a:r>
              <a:rPr/>
              <a:t> </a:t>
            </a:r>
            <a:r>
              <a:rPr/>
              <a:t>for</a:t>
            </a:r>
            <a:r>
              <a:rPr/>
              <a:t> </a:t>
            </a:r>
            <a:r>
              <a:rPr/>
              <a:t>Reproducible</a:t>
            </a:r>
            <a:r>
              <a:rPr/>
              <a:t> </a:t>
            </a:r>
            <a:r>
              <a:rPr/>
              <a:t>(Open)</a:t>
            </a:r>
            <a:r>
              <a:rPr/>
              <a:t> </a:t>
            </a:r>
            <a:r>
              <a:rPr/>
              <a:t>Science</a:t>
            </a:r>
          </a:p>
        </p:txBody>
      </p:sp>
      <p:sp>
        <p:nvSpPr>
          <p:cNvPr id="3" name="Content Placeholder 2"/>
          <p:cNvSpPr>
            <a:spLocks noGrp="1"/>
          </p:cNvSpPr>
          <p:nvPr>
            <p:ph idx="1"/>
          </p:nvPr>
        </p:nvSpPr>
        <p:spPr/>
        <p:txBody>
          <a:bodyPr/>
          <a:lstStyle/>
          <a:p>
            <a:pPr lvl="1"/>
            <a:r>
              <a:rPr/>
              <a:t>Only programming an analysis (or creation of a graph) records every step</a:t>
            </a:r>
          </a:p>
          <a:p>
            <a:pPr lvl="1"/>
            <a:r>
              <a:rPr/>
              <a:t>The script(s) function as a (data) analysis journal</a:t>
            </a:r>
          </a:p>
          <a:p>
            <a:pPr lvl="1"/>
            <a:r>
              <a:rPr/>
              <a:t>Code is the logic that connects the data and methods to conclusions</a:t>
            </a:r>
          </a:p>
          <a:p>
            <a:pPr lvl="1"/>
            <a:r>
              <a:rPr/>
              <a:t>Learning to use a programming language takes time but pays of at the long run (for all of science)</a:t>
            </a:r>
          </a:p>
          <a:p>
            <a:pPr lvl="0" marL="0" indent="0">
              <a:buNone/>
            </a:pPr>
            <a:r>
              <a:rPr b="1"/>
              <a:t>(Literate) programming is a way to connect narratives to data, methods and results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Contents</a:t>
            </a:r>
          </a:p>
        </p:txBody>
      </p:sp>
      <p:sp>
        <p:nvSpPr>
          <p:cNvPr id="3" name="Content Placeholder 2"/>
          <p:cNvSpPr>
            <a:spLocks noGrp="1"/>
          </p:cNvSpPr>
          <p:nvPr>
            <p:ph idx="1"/>
          </p:nvPr>
        </p:nvSpPr>
        <p:spPr/>
        <p:txBody>
          <a:bodyPr/>
          <a:lstStyle/>
          <a:p>
            <a:pPr lvl="0" marL="0" indent="0">
              <a:buNone/>
            </a:pPr>
            <a:r>
              <a:rPr b="1"/>
              <a:t>This is part 1 of a series of three webinars</a:t>
            </a:r>
          </a:p>
          <a:p>
            <a:pPr lvl="1"/>
            <a:r>
              <a:rPr/>
              <a:t>Part 1; Introducing Reproducible (Open) Science (June 11th, 2020)</a:t>
            </a:r>
          </a:p>
          <a:p>
            <a:pPr lvl="1"/>
            <a:r>
              <a:rPr/>
              <a:t>Part 2; Managing your project files and data with ‘Guerilla Analytics’ (June 23rd, 2020)</a:t>
            </a:r>
          </a:p>
          <a:p>
            <a:pPr lvl="1"/>
            <a:r>
              <a:rPr/>
              <a:t>Part 3; Reproducible (Open) Science - Tools (July 6th, 2020)</a:t>
            </a:r>
          </a:p>
          <a:p>
            <a:pPr lvl="0" marL="0" indent="0">
              <a:buNone/>
            </a:pPr>
            <a:r>
              <a:rPr/>
              <a:t>The complete source code for the webinars and all dependent data, and files can be found on </a:t>
            </a:r>
            <a:r>
              <a:rPr>
                <a:hlinkClick r:id="rId2"/>
              </a:rPr>
              <a:t>Github.com/uashogeschoolutrecht</a:t>
            </a:r>
            <a:r>
              <a:rPr/>
              <a:t>.</a:t>
            </a:r>
          </a:p>
          <a:p>
            <a:pPr lvl="0" marL="0" indent="0">
              <a:buNone/>
            </a:pPr>
            <a:r>
              <a:rPr/>
              <a:t>In part 3, I will show you how to use this Github resource for your own work.</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r_projects/work_flows/images/rmd_printscr.png" id="0" name="Picture 1"/>
          <p:cNvPicPr>
            <a:picLocks noGrp="1" noChangeAspect="1"/>
          </p:cNvPicPr>
          <p:nvPr/>
        </p:nvPicPr>
        <p:blipFill>
          <a:blip r:embed="rId2"/>
          <a:stretch>
            <a:fillRect/>
          </a:stretch>
        </p:blipFill>
        <p:spPr bwMode="auto">
          <a:xfrm>
            <a:off x="457200" y="2425700"/>
            <a:ext cx="8229600" cy="2882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replicate</a:t>
            </a:r>
            <a:r>
              <a:rPr/>
              <a:t> </a:t>
            </a:r>
            <a:r>
              <a:rPr/>
              <a:t>a</a:t>
            </a:r>
            <a:r>
              <a:rPr/>
              <a:t> </a:t>
            </a:r>
            <a:r>
              <a:rPr/>
              <a:t>scientific</a:t>
            </a:r>
            <a:r>
              <a:rPr/>
              <a:t> </a:t>
            </a:r>
            <a:r>
              <a:rPr/>
              <a:t>study</a:t>
            </a:r>
            <a:r>
              <a:rPr/>
              <a:t> </a:t>
            </a:r>
            <a:r>
              <a:rPr/>
              <a:t>we</a:t>
            </a:r>
            <a:r>
              <a:rPr/>
              <a:t> </a:t>
            </a:r>
            <a:r>
              <a:rPr/>
              <a:t>need</a:t>
            </a:r>
            <a:r>
              <a:rPr/>
              <a:t> </a:t>
            </a:r>
            <a:r>
              <a:rPr/>
              <a:t>at</a:t>
            </a:r>
            <a:r>
              <a:rPr/>
              <a:t> </a:t>
            </a:r>
            <a:r>
              <a:rPr/>
              <a:t>least: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Scientific context, research questions and state of the art [P]</a:t>
                </a:r>
              </a:p>
              <a:p>
                <a:pPr lvl="1"/>
                <a:r>
                  <a:rPr/>
                  <a:t>(Experimental) model or characteristics of population or matter studied [P]</a:t>
                </a:r>
              </a:p>
              <a:p>
                <a:pPr lvl="1"/>
                <a:r>
                  <a:rPr/>
                  <a:t>Data that was generated and corresponding meta data [D, </a:t>
                </a:r>
                <a:r>
                  <a:rPr i="1"/>
                  <a:t>C</a:t>
                </a:r>
                <a:r>
                  <a:rPr/>
                  <a:t>]</a:t>
                </a:r>
              </a:p>
              <a:p>
                <a:pPr lvl="1"/>
                <a:r>
                  <a:rPr b="1"/>
                  <a:t>Exact</a:t>
                </a:r>
                <a:r>
                  <a:rPr/>
                  <a:t> (experimental) design of the study [P, </a:t>
                </a:r>
                <a:r>
                  <a:rPr i="1"/>
                  <a:t>D</a:t>
                </a:r>
                <a:r>
                  <a:rPr/>
                  <a:t>, C]</a:t>
                </a:r>
              </a:p>
              <a:p>
                <a:pPr lvl="1"/>
                <a:r>
                  <a:rPr/>
                  <a:t>Exploratory data analysis of the data [</a:t>
                </a:r>
                <a:r>
                  <a:rPr i="1"/>
                  <a:t>P</a:t>
                </a:r>
                <a:r>
                  <a:rPr/>
                  <a:t>, C]</a:t>
                </a:r>
              </a:p>
              <a:p>
                <a:pPr lvl="1"/>
                <a:r>
                  <a:rPr b="1"/>
                  <a:t>Exact</a:t>
                </a:r>
                <a:r>
                  <a:rPr/>
                  <a:t> methods that were used to conduct any formal inference [</a:t>
                </a:r>
                <a:r>
                  <a:rPr i="1"/>
                  <a:t>P</a:t>
                </a:r>
                <a:r>
                  <a:rPr/>
                  <a:t>, C]</a:t>
                </a:r>
              </a:p>
              <a:p>
                <a:pPr lvl="1"/>
                <a:r>
                  <a:rPr/>
                  <a:t>Model diagnostics [</a:t>
                </a:r>
                <a:r>
                  <a:rPr i="1"/>
                  <a:t>C</a:t>
                </a:r>
                <a:r>
                  <a:rPr/>
                  <a:t>]</a:t>
                </a:r>
              </a:p>
              <a:p>
                <a:pPr lvl="1"/>
                <a:r>
                  <a:rPr/>
                  <a:t>Interpretations of the (statistical) model results/model fitting process [</a:t>
                </a:r>
                <a:r>
                  <a:rPr i="1"/>
                  <a:t>P</a:t>
                </a:r>
                <a:r>
                  <a:rPr/>
                  <a:t>, </a:t>
                </a:r>
                <a:r>
                  <a:rPr i="1"/>
                  <a:t>C</a:t>
                </a:r>
                <a:r>
                  <a:rPr/>
                  <a:t>]</a:t>
                </a:r>
              </a:p>
              <a:p>
                <a:pPr lvl="1"/>
                <a:r>
                  <a:rPr/>
                  <a:t>Conclusions and academic scoping of the results [P, </a:t>
                </a:r>
                <a:r>
                  <a:rPr i="1"/>
                  <a:t>C</a:t>
                </a:r>
                <a:r>
                  <a:rPr/>
                  <a:t>]</a:t>
                </a:r>
              </a:p>
              <a:p>
                <a:pPr lvl="1"/>
                <a:r>
                  <a:rPr b="1"/>
                  <a:t>Access to all of the above</a:t>
                </a:r>
                <a:r>
                  <a:rPr/>
                  <a:t> [OAcc, OSrc]</a:t>
                </a:r>
              </a:p>
              <a:p>
                <a:pPr lvl="0" marL="0" indent="0">
                  <a:buNone/>
                </a:pPr>
                <a14:m>
                  <m:oMath xmlns:m="http://schemas.openxmlformats.org/officeDocument/2006/math">
                    <m:r>
                      <m:t>P</m:t>
                    </m:r>
                    <m:r>
                      <m:t>=</m:t>
                    </m:r>
                    <m:r>
                      <m:t>P</m:t>
                    </m:r>
                    <m:r>
                      <m:t>u</m:t>
                    </m:r>
                    <m:r>
                      <m:t>b</m:t>
                    </m:r>
                    <m:r>
                      <m:t>l</m:t>
                    </m:r>
                    <m:r>
                      <m:t>i</m:t>
                    </m:r>
                    <m:r>
                      <m:t>c</m:t>
                    </m:r>
                    <m:r>
                      <m:t>a</m:t>
                    </m:r>
                    <m:r>
                      <m:t>t</m:t>
                    </m:r>
                    <m:r>
                      <m:t>i</m:t>
                    </m:r>
                    <m:r>
                      <m:t>o</m:t>
                    </m:r>
                    <m:r>
                      <m:t>n</m:t>
                    </m:r>
                  </m:oMath>
                </a14:m>
                <a:r>
                  <a:rPr/>
                  <a:t>, </a:t>
                </a:r>
                <a14:m>
                  <m:oMath xmlns:m="http://schemas.openxmlformats.org/officeDocument/2006/math">
                    <m:r>
                      <m:t>D</m:t>
                    </m:r>
                    <m:r>
                      <m:t>=</m:t>
                    </m:r>
                    <m:r>
                      <m:t>D</m:t>
                    </m:r>
                    <m:r>
                      <m:t>a</m:t>
                    </m:r>
                    <m:r>
                      <m:t>t</m:t>
                    </m:r>
                    <m:r>
                      <m:t>a</m:t>
                    </m:r>
                  </m:oMath>
                </a14:m>
                <a:r>
                  <a:rPr/>
                  <a:t>, </a:t>
                </a:r>
                <a14:m>
                  <m:oMath xmlns:m="http://schemas.openxmlformats.org/officeDocument/2006/math">
                    <m:r>
                      <m:t>C</m:t>
                    </m:r>
                    <m:r>
                      <m:t>=</m:t>
                    </m:r>
                    <m:r>
                      <m:t>C</m:t>
                    </m:r>
                    <m:r>
                      <m:t>o</m:t>
                    </m:r>
                    <m:r>
                      <m:t>d</m:t>
                    </m:r>
                    <m:r>
                      <m:t>e</m:t>
                    </m:r>
                  </m:oMath>
                </a14:m>
                <a:r>
                  <a:rPr/>
                  <a:t>, </a:t>
                </a:r>
                <a14:m>
                  <m:oMath xmlns:m="http://schemas.openxmlformats.org/officeDocument/2006/math">
                    <m:r>
                      <m:t>O</m:t>
                    </m:r>
                    <m:r>
                      <m:t>A</m:t>
                    </m:r>
                    <m:r>
                      <m:t>c</m:t>
                    </m:r>
                    <m:r>
                      <m:t>c</m:t>
                    </m:r>
                    <m:r>
                      <m:t>=</m:t>
                    </m:r>
                    <m:r>
                      <m:t>O</m:t>
                    </m:r>
                    <m:r>
                      <m:t>p</m:t>
                    </m:r>
                    <m:r>
                      <m:t>e</m:t>
                    </m:r>
                    <m:r>
                      <m:t>n</m:t>
                    </m:r>
                    <m:r>
                      <m:t> </m:t>
                    </m:r>
                    <m:r>
                      <m:t>A</m:t>
                    </m:r>
                    <m:r>
                      <m:t>c</m:t>
                    </m:r>
                    <m:r>
                      <m:t>c</m:t>
                    </m:r>
                    <m:r>
                      <m:t>e</m:t>
                    </m:r>
                    <m:r>
                      <m:t>s</m:t>
                    </m:r>
                    <m:r>
                      <m:t>s</m:t>
                    </m:r>
                  </m:oMath>
                </a14:m>
                <a:r>
                  <a:rPr/>
                  <a:t>, </a:t>
                </a:r>
                <a14:m>
                  <m:oMath xmlns:m="http://schemas.openxmlformats.org/officeDocument/2006/math">
                    <m:r>
                      <m:t>O</m:t>
                    </m:r>
                    <m:r>
                      <m:t>S</m:t>
                    </m:r>
                    <m:r>
                      <m:t>r</m:t>
                    </m:r>
                    <m:r>
                      <m:t>c</m:t>
                    </m:r>
                    <m:r>
                      <m:t>=</m:t>
                    </m:r>
                    <m:r>
                      <m:t>O</m:t>
                    </m:r>
                    <m:r>
                      <m:t>p</m:t>
                    </m:r>
                    <m:r>
                      <m:t>e</m:t>
                    </m:r>
                    <m:r>
                      <m:t>n</m:t>
                    </m:r>
                    <m:r>
                      <m:t> </m:t>
                    </m:r>
                    <m:r>
                      <m:t>S</m:t>
                    </m:r>
                    <m:r>
                      <m:t>o</m:t>
                    </m:r>
                    <m:r>
                      <m:t>u</m:t>
                    </m:r>
                    <m:r>
                      <m:t>r</m:t>
                    </m:r>
                    <m:r>
                      <m:t>c</m:t>
                    </m:r>
                    <m:r>
                      <m:t>e</m:t>
                    </m:r>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short</a:t>
            </a:r>
            <a:r>
              <a:rPr/>
              <a:t> </a:t>
            </a:r>
            <a:r>
              <a:rPr/>
              <a:t>example</a:t>
            </a:r>
            <a:r>
              <a:rPr/>
              <a:t> </a:t>
            </a:r>
            <a:r>
              <a:rPr/>
              <a:t>of</a:t>
            </a:r>
            <a:r>
              <a:rPr/>
              <a:t> </a:t>
            </a:r>
            <a:r>
              <a:rPr/>
              <a:t>Reproducible</a:t>
            </a:r>
            <a:r>
              <a:rPr/>
              <a:t> </a:t>
            </a:r>
            <a:r>
              <a:rPr/>
              <a:t>(Open)</a:t>
            </a:r>
            <a:r>
              <a:rPr/>
              <a:t> </a:t>
            </a:r>
            <a:r>
              <a:rPr/>
              <a:t>Science</a:t>
            </a:r>
          </a:p>
        </p:txBody>
      </p:sp>
      <p:sp>
        <p:nvSpPr>
          <p:cNvPr id="3" name="Content Placeholder 2"/>
          <p:cNvSpPr>
            <a:spLocks noGrp="1"/>
          </p:cNvSpPr>
          <p:nvPr>
            <p:ph idx="1"/>
          </p:nvPr>
        </p:nvSpPr>
        <p:spPr/>
        <p:txBody>
          <a:bodyPr/>
          <a:lstStyle/>
          <a:p>
            <a:pPr lvl="0" marL="0" indent="0">
              <a:buNone/>
            </a:pPr>
            <a:r>
              <a:rPr/>
              <a:t>Assume we have the following question: “Which of 4 types of chairs takes the least effort to arise from when seated in?” We have the following setup:</a:t>
            </a:r>
          </a:p>
          <a:p>
            <a:pPr lvl="1"/>
            <a:r>
              <a:rPr/>
              <a:t>4 different types of chairs</a:t>
            </a:r>
          </a:p>
          <a:p>
            <a:pPr lvl="1"/>
            <a:r>
              <a:rPr/>
              <a:t>9 different subjects (probably somewhat aged)</a:t>
            </a:r>
          </a:p>
          <a:p>
            <a:pPr lvl="1"/>
            <a:r>
              <a:rPr/>
              <a:t>Each subject is required to provide a score (from 6 to 20, 6 being very lightly strenuous, 20 being extremely strenuous) when arising from each of the 4 chairs. There is some ‘wash-out’ time in between the trials. The chair order is randomised.</a:t>
            </a:r>
          </a:p>
          <a:p>
            <a:pPr lvl="0" marL="0" indent="0">
              <a:buNone/>
            </a:pPr>
            <a:r>
              <a:rPr/>
              <a:t>To analyze this experiment statistically, the model would need to include: the rating score as the </a:t>
            </a:r>
            <a:r>
              <a:rPr b="1"/>
              <a:t>measured (or dependent) variable</a:t>
            </a:r>
            <a:r>
              <a:rPr/>
              <a:t>, the type of chair as the </a:t>
            </a:r>
            <a:r>
              <a:rPr b="1"/>
              <a:t>experimental factor</a:t>
            </a:r>
            <a:r>
              <a:rPr/>
              <a:t> and the subject as the </a:t>
            </a:r>
            <a:r>
              <a:rPr b="1"/>
              <a:t>blocking factor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Mixed</a:t>
            </a:r>
            <a:r>
              <a:rPr/>
              <a:t> </a:t>
            </a:r>
            <a:r>
              <a:rPr/>
              <a:t>effects</a:t>
            </a:r>
            <a:r>
              <a:rPr/>
              <a:t> </a:t>
            </a:r>
            <a:r>
              <a:rPr/>
              <a:t>models</a:t>
            </a:r>
          </a:p>
        </p:txBody>
      </p:sp>
      <p:sp>
        <p:nvSpPr>
          <p:cNvPr id="3" name="Content Placeholder 2"/>
          <p:cNvSpPr>
            <a:spLocks noGrp="1"/>
          </p:cNvSpPr>
          <p:nvPr>
            <p:ph idx="1"/>
          </p:nvPr>
        </p:nvSpPr>
        <p:spPr/>
        <p:txBody>
          <a:bodyPr/>
          <a:lstStyle/>
          <a:p>
            <a:pPr lvl="0" marL="0" indent="0">
              <a:buNone/>
            </a:pPr>
            <a:r>
              <a:rPr/>
              <a:t>A typical analysis method for this type of randomized block design is a so-called ‘multi-level’ or also called ‘mixed-effects’ or ‘hierarchical’ models. An analysis method much used in clinical or biological scientific practice.</a:t>
            </a:r>
          </a:p>
          <a:p>
            <a:pPr lvl="0" marL="0" indent="0">
              <a:buNone/>
            </a:pPr>
            <a:r>
              <a:rPr/>
              <a:t>You could also use one-way ANOVA but I will illustrate why this is not a good idea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a:t>
            </a:r>
            <a:r>
              <a:rPr/>
              <a:t> </a:t>
            </a:r>
            <a:r>
              <a:rPr/>
              <a:t>we</a:t>
            </a:r>
            <a:r>
              <a:rPr/>
              <a:t> </a:t>
            </a:r>
            <a:r>
              <a:rPr/>
              <a:t>minimally</a:t>
            </a:r>
            <a:r>
              <a:rPr/>
              <a:t> </a:t>
            </a:r>
            <a:r>
              <a:rPr/>
              <a:t>need,</a:t>
            </a:r>
            <a:r>
              <a:rPr/>
              <a:t> </a:t>
            </a:r>
            <a:r>
              <a:rPr/>
              <a:t>to</a:t>
            </a:r>
            <a:r>
              <a:rPr/>
              <a:t> </a:t>
            </a:r>
            <a:r>
              <a:rPr/>
              <a:t>replicate</a:t>
            </a:r>
            <a:r>
              <a:rPr/>
              <a:t> </a:t>
            </a:r>
            <a:r>
              <a:rPr/>
              <a:t>the</a:t>
            </a:r>
            <a:r>
              <a:rPr/>
              <a:t> </a:t>
            </a:r>
            <a:r>
              <a:rPr/>
              <a:t>science</a:t>
            </a:r>
            <a:r>
              <a:rPr/>
              <a:t> </a:t>
            </a:r>
            <a:r>
              <a:rPr/>
              <a:t>of</a:t>
            </a:r>
            <a:r>
              <a:rPr/>
              <a:t> </a:t>
            </a:r>
            <a:r>
              <a:rPr/>
              <a:t>this</a:t>
            </a:r>
            <a:r>
              <a:rPr/>
              <a:t> </a:t>
            </a:r>
            <a:r>
              <a:rPr/>
              <a:t>experiment?</a:t>
            </a:r>
          </a:p>
        </p:txBody>
      </p:sp>
      <p:sp>
        <p:nvSpPr>
          <p:cNvPr id="3" name="Content Placeholder 2"/>
          <p:cNvSpPr>
            <a:spLocks noGrp="1"/>
          </p:cNvSpPr>
          <p:nvPr>
            <p:ph idx="1"/>
          </p:nvPr>
        </p:nvSpPr>
        <p:spPr/>
        <p:txBody>
          <a:bodyPr/>
          <a:lstStyle/>
          <a:p>
            <a:pPr lvl="0" marL="0" indent="0">
              <a:buNone/>
            </a:pPr>
            <a:r>
              <a:rPr/>
              <a:t>I will show:</a:t>
            </a:r>
          </a:p>
          <a:p>
            <a:pPr lvl="1"/>
            <a:r>
              <a:rPr/>
              <a:t>the data</a:t>
            </a:r>
          </a:p>
          <a:p>
            <a:pPr lvl="1"/>
            <a:r>
              <a:rPr/>
              <a:t>an exploratory graph</a:t>
            </a:r>
          </a:p>
          <a:p>
            <a:pPr lvl="1"/>
            <a:r>
              <a:rPr/>
              <a:t>a statistical model</a:t>
            </a:r>
          </a:p>
          <a:p>
            <a:pPr lvl="1"/>
            <a:r>
              <a:rPr/>
              <a:t>the statistical model results</a:t>
            </a:r>
          </a:p>
          <a:p>
            <a:pPr lvl="1"/>
            <a:r>
              <a:rPr/>
              <a:t>a model diagnostic</a:t>
            </a:r>
          </a:p>
          <a:p>
            <a:pPr lvl="1"/>
            <a:r>
              <a:rPr/>
              <a:t>some conclusions</a:t>
            </a:r>
          </a:p>
          <a:p>
            <a:pPr lvl="0" marL="0" indent="0">
              <a:buNone/>
            </a:pPr>
            <a:r>
              <a:rPr/>
              <a:t>In the next few slides, I will hopefully convince you of the power of (literate) programming to communicate such an analysis.</a:t>
            </a:r>
          </a:p>
          <a:p>
            <a:pPr lvl="0" marL="0" indent="0">
              <a:buNone/>
            </a:pPr>
            <a:r>
              <a:rPr>
                <a:hlinkClick r:id="rId2"/>
              </a:rPr>
              <a:t>Example reproduced from: Pinheiro and Bates, 2000, </a:t>
            </a:r>
            <a:r>
              <a:rPr i="1">
                <a:hlinkClick r:id="rId3"/>
              </a:rPr>
              <a:t>Mixed-Effects Models in S and S-PLUS</a:t>
            </a:r>
            <a:r>
              <a:rPr>
                <a:hlinkClick r:id="rId4"/>
              </a:rPr>
              <a:t>, Springer, New York.</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of</a:t>
            </a:r>
            <a:r>
              <a:rPr/>
              <a:t> </a:t>
            </a:r>
            <a:r>
              <a:rPr/>
              <a:t>the</a:t>
            </a:r>
            <a:r>
              <a:rPr/>
              <a:t> </a:t>
            </a:r>
            <a:r>
              <a:rPr/>
              <a:t>experiment</a:t>
            </a:r>
          </a:p>
        </p:txBody>
      </p:sp>
      <p:sp>
        <p:nvSpPr>
          <p:cNvPr id="3" name="Content Placeholder 2"/>
          <p:cNvSpPr>
            <a:spLocks noGrp="1"/>
          </p:cNvSpPr>
          <p:nvPr>
            <p:ph idx="1"/>
          </p:nvPr>
        </p:nvSpPr>
        <p:spPr/>
        <p:txBody>
          <a:bodyPr/>
          <a:lstStyle/>
          <a:p>
            <a:pPr lvl="0" marL="0" indent="0">
              <a:buNone/>
            </a:pPr>
            <a:r>
              <a:rPr>
                <a:hlinkClick r:id="rId2"/>
              </a:rPr>
              <a:t>Wretenberg, Arborelius &amp; Lindberg, 1993</a:t>
            </a:r>
          </a:p>
          <a:p>
            <a:pPr lvl="0" marL="1270000" indent="0">
              <a:buNone/>
            </a:pPr>
            <a:r>
              <a:rPr sz="1800" b="1">
                <a:solidFill>
                  <a:srgbClr val="007020"/>
                </a:solidFill>
                <a:latin typeface="Courier"/>
              </a:rPr>
              <a:t>library</a:t>
            </a:r>
            <a:r>
              <a:rPr sz="1800">
                <a:latin typeface="Courier"/>
              </a:rPr>
              <a:t>(nlme)</a:t>
            </a:r>
            <a:br/>
            <a:r>
              <a:rPr sz="1800">
                <a:latin typeface="Courier"/>
              </a:rPr>
              <a:t>ergoStool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as_tibble</a:t>
            </a:r>
            <a:r>
              <a:rPr sz="1800">
                <a:latin typeface="Courier"/>
              </a:rPr>
              <a:t>()</a:t>
            </a:r>
          </a:p>
          <a:p>
            <a:pPr lvl="0" marL="1270000" indent="0">
              <a:buNone/>
            </a:pPr>
            <a:r>
              <a:rPr sz="1800">
                <a:latin typeface="Courier"/>
              </a:rPr>
              <a:t>## # A tibble: 36 x 3
##    effort Type  Subject
##     &lt;dbl&gt; &lt;fct&gt; &lt;ord&gt;  
##  1     12 T1    1      
##  2     15 T2    1      
##  3     12 T3    1      
##  4     10 T4    1      
##  5     10 T1    2      
##  6     14 T2    2      
##  7     13 T3    2      
##  8     12 T4    2      
##  9      7 T1    3      
## 10     14 T2    3      
## # ... with 26 more rows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exploratory</a:t>
            </a:r>
            <a:r>
              <a:rPr/>
              <a:t> </a:t>
            </a:r>
            <a:r>
              <a:rPr/>
              <a:t>graph</a:t>
            </a:r>
          </a:p>
        </p:txBody>
      </p:sp>
      <p:pic>
        <p:nvPicPr>
          <p:cNvPr descr="webinar_part_1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Mind</a:t>
            </a:r>
            <a:r>
              <a:rPr/>
              <a:t> </a:t>
            </a:r>
            <a:r>
              <a:rPr/>
              <a:t>the</a:t>
            </a:r>
            <a:r>
              <a:rPr/>
              <a:t> </a:t>
            </a:r>
            <a:r>
              <a:rPr/>
              <a:t>variability</a:t>
            </a:r>
            <a:r>
              <a:rPr/>
              <a:t> </a:t>
            </a:r>
            <a:r>
              <a:rPr/>
              <a:t>per</a:t>
            </a:r>
            <a:r>
              <a:rPr/>
              <a:t> </a:t>
            </a:r>
            <a:r>
              <a:rPr/>
              <a:t>subject,</a:t>
            </a:r>
            <a:r>
              <a:rPr/>
              <a:t> </a:t>
            </a:r>
            <a:r>
              <a:rPr/>
              <a:t>what</a:t>
            </a:r>
            <a:r>
              <a:rPr/>
              <a:t> </a:t>
            </a:r>
            <a:r>
              <a:rPr/>
              <a:t>do</a:t>
            </a:r>
            <a:r>
              <a:rPr/>
              <a:t> </a:t>
            </a:r>
            <a:r>
              <a:rPr/>
              <a:t>you</a:t>
            </a:r>
            <a:r>
              <a:rPr/>
              <a:t> </a:t>
            </a:r>
            <a:r>
              <a:rPr/>
              <a:t>see?</a:t>
            </a:r>
          </a:p>
        </p:txBody>
      </p:sp>
      <p:sp>
        <p:nvSpPr>
          <p:cNvPr id="3" name="Content Placeholder 2"/>
          <p:cNvSpPr>
            <a:spLocks noGrp="1"/>
          </p:cNvSpPr>
          <p:nvPr>
            <p:ph idx="1"/>
          </p:nvPr>
        </p:nvSpPr>
        <p:spPr/>
        <p:txBody>
          <a:bodyPr/>
          <a:lstStyle/>
          <a:p>
            <a:pPr lvl="1"/>
            <a:r>
              <a:rPr/>
              <a:t>Can you say something about within-subject variability (note ‘Minster Blue’)?</a:t>
            </a:r>
          </a:p>
          <a:p>
            <a:pPr lvl="1"/>
            <a:r>
              <a:rPr/>
              <a:t>Can you say something about between-subject variability (note ‘Mister Green’, vs ‘Mister Black’)?</a:t>
            </a:r>
          </a:p>
          <a:p>
            <a:pPr lvl="1"/>
            <a:r>
              <a:rPr/>
              <a:t>Which chair type takes, on average the biggest effort to arise from?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binar_part_1_files/figure-pptx/unnamed-chunk-8-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statistical</a:t>
            </a:r>
            <a:r>
              <a:rPr/>
              <a:t> </a:t>
            </a:r>
            <a:r>
              <a:rPr/>
              <a:t>questions</a:t>
            </a:r>
          </a:p>
        </p:txBody>
      </p:sp>
      <p:sp>
        <p:nvSpPr>
          <p:cNvPr id="3" name="Content Placeholder 2"/>
          <p:cNvSpPr>
            <a:spLocks noGrp="1"/>
          </p:cNvSpPr>
          <p:nvPr>
            <p:ph idx="1"/>
          </p:nvPr>
        </p:nvSpPr>
        <p:spPr/>
        <p:txBody>
          <a:bodyPr/>
          <a:lstStyle/>
          <a:p>
            <a:pPr lvl="1">
              <a:buAutoNum type="arabicPeriod"/>
            </a:pPr>
            <a:r>
              <a:rPr/>
              <a:t>Which chair type takes, on average the biggest effort to arise from? (ANOVA / MEM, fixed effects)</a:t>
            </a:r>
          </a:p>
          <a:p>
            <a:pPr lvl="1"/>
            <a:r>
              <a:rPr/>
              <a:t>Do individual (within subject) differences play a role in appointing a average score to a chair type? (MEM, random effects)</a:t>
            </a:r>
          </a:p>
          <a:p>
            <a:pPr lvl="1"/>
            <a:r>
              <a:rPr/>
              <a:t>Does variability between subjects play a role in determining the ‘best’ chair type (ANOVA / MEM, confidence intervals)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Introducing</a:t>
            </a:r>
            <a:r>
              <a:rPr/>
              <a:t> </a:t>
            </a:r>
            <a:r>
              <a:rPr/>
              <a:t>Reproducible</a:t>
            </a:r>
            <a:r>
              <a:rPr/>
              <a:t> </a:t>
            </a:r>
            <a:r>
              <a:rPr/>
              <a:t>(Open)</a:t>
            </a:r>
            <a:r>
              <a:rPr/>
              <a:t> </a:t>
            </a:r>
            <a:r>
              <a:rPr/>
              <a:t>Science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When things go wrong</a:t>
                </a:r>
              </a:p>
              <a:p>
                <a:pPr lvl="1">
                  <a:buAutoNum type="arabicPeriod"/>
                </a:pPr>
                <a:r>
                  <a:rPr/>
                  <a:t>Why Reproducible (Open) Science?</a:t>
                </a:r>
              </a:p>
              <a:p>
                <a:pPr lvl="1">
                  <a:buAutoNum type="arabicPeriod"/>
                </a:pPr>
                <a:r>
                  <a:rPr/>
                  <a:t>The need for learning programming</a:t>
                </a:r>
              </a:p>
              <a:p>
                <a:pPr lvl="1">
                  <a:buAutoNum type="arabicPeriod"/>
                </a:pPr>
                <a:r>
                  <a:rPr/>
                  <a:t>An example of Reproducible (Open) Science</a:t>
                </a:r>
              </a:p>
              <a:p>
                <a:pPr lvl="0" marL="0" indent="0">
                  <a:buNone/>
                </a:pPr>
                <a14:m>
                  <m:oMath xmlns:m="http://schemas.openxmlformats.org/officeDocument/2006/math">
                    <m:r>
                      <m:t>R</m:t>
                    </m:r>
                    <m:r>
                      <m:t>e</m:t>
                    </m:r>
                    <m:r>
                      <m:t>p</m:t>
                    </m:r>
                    <m:r>
                      <m:t>r</m:t>
                    </m:r>
                    <m:r>
                      <m:t>o</m:t>
                    </m:r>
                    <m:r>
                      <m:t>d</m:t>
                    </m:r>
                    <m:r>
                      <m:t>u</m:t>
                    </m:r>
                    <m:r>
                      <m:t>c</m:t>
                    </m:r>
                    <m:r>
                      <m:t>i</m:t>
                    </m:r>
                    <m:r>
                      <m:t>b</m:t>
                    </m:r>
                    <m:r>
                      <m:t>l</m:t>
                    </m:r>
                    <m:r>
                      <m:t>e</m:t>
                    </m:r>
                    <m:r>
                      <m:t> </m:t>
                    </m:r>
                    <m:r>
                      <m:t>(</m:t>
                    </m:r>
                    <m:r>
                      <m:t>O</m:t>
                    </m:r>
                    <m:r>
                      <m:t>p</m:t>
                    </m:r>
                    <m:r>
                      <m:t>e</m:t>
                    </m:r>
                    <m:r>
                      <m:t>n</m:t>
                    </m:r>
                    <m:r>
                      <m:t>)</m:t>
                    </m:r>
                    <m:r>
                      <m:t> </m:t>
                    </m:r>
                    <m:r>
                      <m:t>S</m:t>
                    </m:r>
                    <m:r>
                      <m:t>c</m:t>
                    </m:r>
                    <m:r>
                      <m:t>i</m:t>
                    </m:r>
                    <m:r>
                      <m:t>e</m:t>
                    </m:r>
                    <m:r>
                      <m:t>n</m:t>
                    </m:r>
                    <m:r>
                      <m:t>c</m:t>
                    </m:r>
                    <m:r>
                      <m:t>e</m:t>
                    </m:r>
                    <m:r>
                      <m:t>=</m:t>
                    </m:r>
                  </m:oMath>
                </a14:m>
                <a:r>
                  <a:rPr/>
                  <a:t> </a:t>
                </a:r>
                <a14:m>
                  <m:oMath xmlns:m="http://schemas.openxmlformats.org/officeDocument/2006/math">
                    <m:r>
                      <m:t>R</m:t>
                    </m:r>
                    <m:r>
                      <m:t>e</m:t>
                    </m:r>
                    <m:r>
                      <m:t>p</m:t>
                    </m:r>
                    <m:r>
                      <m:t>r</m:t>
                    </m:r>
                    <m:r>
                      <m:t>o</m:t>
                    </m:r>
                    <m:r>
                      <m:t>d</m:t>
                    </m:r>
                    <m:r>
                      <m:t>u</m:t>
                    </m:r>
                    <m:r>
                      <m:t>c</m:t>
                    </m:r>
                    <m:r>
                      <m:t>i</m:t>
                    </m:r>
                    <m:r>
                      <m:t>b</m:t>
                    </m:r>
                    <m:r>
                      <m:t>l</m:t>
                    </m:r>
                    <m:r>
                      <m:t>e</m:t>
                    </m:r>
                    <m:r>
                      <m:t> </m:t>
                    </m:r>
                    <m:r>
                      <m:t>R</m:t>
                    </m:r>
                    <m:r>
                      <m:t>e</m:t>
                    </m:r>
                    <m:r>
                      <m:t>s</m:t>
                    </m:r>
                    <m:r>
                      <m:t>e</m:t>
                    </m:r>
                    <m:r>
                      <m:t>a</m:t>
                    </m:r>
                    <m:r>
                      <m:t>r</m:t>
                    </m:r>
                    <m:r>
                      <m:t>c</m:t>
                    </m:r>
                    <m:r>
                      <m:t>h</m:t>
                    </m:r>
                    <m:r>
                      <m:t>+</m:t>
                    </m:r>
                    <m:r>
                      <m:t>O</m:t>
                    </m:r>
                    <m:r>
                      <m:t>p</m:t>
                    </m:r>
                    <m:r>
                      <m:t>e</m:t>
                    </m:r>
                    <m:r>
                      <m:t>n</m:t>
                    </m:r>
                    <m:r>
                      <m:t> </m:t>
                    </m:r>
                    <m:r>
                      <m:t>S</m:t>
                    </m:r>
                    <m:r>
                      <m:t>c</m:t>
                    </m:r>
                    <m:r>
                      <m:t>i</m:t>
                    </m:r>
                    <m:r>
                      <m:t>e</m:t>
                    </m:r>
                    <m:r>
                      <m:t>n</m:t>
                    </m:r>
                    <m:r>
                      <m:t>c</m:t>
                    </m:r>
                    <m:r>
                      <m:t>e</m:t>
                    </m:r>
                  </m:oMath>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statistical</a:t>
            </a:r>
            <a:r>
              <a:rPr/>
              <a:t> </a:t>
            </a:r>
            <a:r>
              <a:rPr/>
              <a:t>model</a:t>
            </a:r>
          </a:p>
        </p:txBody>
      </p:sp>
      <p:sp>
        <p:nvSpPr>
          <p:cNvPr id="3" name="Content Placeholder 2"/>
          <p:cNvSpPr>
            <a:spLocks noGrp="1"/>
          </p:cNvSpPr>
          <p:nvPr>
            <p:ph idx="1"/>
          </p:nvPr>
        </p:nvSpPr>
        <p:spPr/>
        <p:txBody>
          <a:bodyPr/>
          <a:lstStyle/>
          <a:p>
            <a:pPr lvl="0" marL="0" indent="0">
              <a:buNone/>
            </a:pPr>
            <a:r>
              <a:rPr/>
              <a:t>Statistical models (in R) can be specified by a </a:t>
            </a:r>
            <a:r>
              <a:rPr sz="1800">
                <a:latin typeface="Courier"/>
              </a:rPr>
              <a:t>model formula</a:t>
            </a:r>
            <a:r>
              <a:rPr/>
              <a:t>. The left side of the formula is the dependent variable, the right side are the ‘predictors’. Here we include a </a:t>
            </a:r>
            <a:r>
              <a:rPr sz="1800">
                <a:latin typeface="Courier"/>
              </a:rPr>
              <a:t>fixed</a:t>
            </a:r>
            <a:r>
              <a:rPr/>
              <a:t> and a </a:t>
            </a:r>
            <a:r>
              <a:rPr sz="1800">
                <a:latin typeface="Courier"/>
              </a:rPr>
              <a:t>random</a:t>
            </a:r>
            <a:r>
              <a:rPr/>
              <a:t> term to the model (as is common for mixed-effects models)</a:t>
            </a:r>
          </a:p>
          <a:p>
            <a:pPr lvl="0" marL="1270000" indent="0">
              <a:buNone/>
            </a:pPr>
            <a:r>
              <a:rPr sz="1800" b="1">
                <a:solidFill>
                  <a:srgbClr val="007020"/>
                </a:solidFill>
                <a:latin typeface="Courier"/>
              </a:rPr>
              <a:t>library</a:t>
            </a:r>
            <a:r>
              <a:rPr sz="1800">
                <a:latin typeface="Courier"/>
              </a:rPr>
              <a:t>(nlme)</a:t>
            </a:r>
          </a:p>
          <a:p>
            <a:pPr lvl="0" marL="1270000" indent="0">
              <a:buNone/>
            </a:pPr>
            <a:r>
              <a:rPr sz="1800">
                <a:latin typeface="Courier"/>
              </a:rPr>
              <a:t>ergo_model &lt;-</a:t>
            </a:r>
            <a:r>
              <a:rPr sz="1800">
                <a:solidFill>
                  <a:srgbClr val="4070A0"/>
                </a:solidFill>
                <a:latin typeface="Courier"/>
              </a:rPr>
              <a:t> </a:t>
            </a:r>
            <a:r>
              <a:rPr sz="1800" b="1">
                <a:solidFill>
                  <a:srgbClr val="007020"/>
                </a:solidFill>
                <a:latin typeface="Courier"/>
              </a:rPr>
              <a:t>lme</a:t>
            </a:r>
            <a:r>
              <a:rPr sz="1800">
                <a:latin typeface="Courier"/>
              </a:rPr>
              <a:t>(</a:t>
            </a:r>
            <a:br/>
            <a:r>
              <a:rPr sz="1800">
                <a:latin typeface="Courier"/>
              </a:rPr>
              <a:t>  </a:t>
            </a:r>
            <a:r>
              <a:rPr sz="1800">
                <a:solidFill>
                  <a:srgbClr val="902000"/>
                </a:solidFill>
                <a:latin typeface="Courier"/>
              </a:rPr>
              <a:t>data =</a:t>
            </a:r>
            <a:r>
              <a:rPr sz="1800">
                <a:latin typeface="Courier"/>
              </a:rPr>
              <a:t> ergoStool, </a:t>
            </a:r>
            <a:r>
              <a:rPr sz="1800" i="1">
                <a:solidFill>
                  <a:srgbClr val="60A0B0"/>
                </a:solidFill>
                <a:latin typeface="Courier"/>
              </a:rPr>
              <a:t># the data to be used for the model</a:t>
            </a:r>
            <a:br/>
            <a:r>
              <a:rPr sz="1800">
                <a:latin typeface="Courier"/>
              </a:rPr>
              <a:t>  </a:t>
            </a:r>
            <a:r>
              <a:rPr sz="1800">
                <a:solidFill>
                  <a:srgbClr val="902000"/>
                </a:solidFill>
                <a:latin typeface="Courier"/>
              </a:rPr>
              <a:t>fixed =</a:t>
            </a:r>
            <a:r>
              <a:rPr sz="1800">
                <a:latin typeface="Courier"/>
              </a:rPr>
              <a:t> effort </a:t>
            </a:r>
            <a:r>
              <a:rPr sz="1800">
                <a:solidFill>
                  <a:srgbClr val="666666"/>
                </a:solidFill>
                <a:latin typeface="Courier"/>
              </a:rPr>
              <a:t>~</a:t>
            </a:r>
            <a:r>
              <a:rPr sz="1800">
                <a:solidFill>
                  <a:srgbClr val="4070A0"/>
                </a:solidFill>
                <a:latin typeface="Courier"/>
              </a:rPr>
              <a:t> </a:t>
            </a:r>
            <a:r>
              <a:rPr sz="1800">
                <a:latin typeface="Courier"/>
              </a:rPr>
              <a:t>Type, </a:t>
            </a:r>
            <a:r>
              <a:rPr sz="1800" i="1">
                <a:solidFill>
                  <a:srgbClr val="60A0B0"/>
                </a:solidFill>
                <a:latin typeface="Courier"/>
              </a:rPr>
              <a:t># the dependent and fixed effects variables</a:t>
            </a:r>
            <a:br/>
            <a:r>
              <a:rPr sz="1800">
                <a:latin typeface="Courier"/>
              </a:rPr>
              <a:t>  </a:t>
            </a:r>
            <a:r>
              <a:rPr sz="1800">
                <a:solidFill>
                  <a:srgbClr val="902000"/>
                </a:solidFill>
                <a:latin typeface="Courier"/>
              </a:rPr>
              <a:t>random =</a:t>
            </a:r>
            <a:r>
              <a:rPr sz="1800">
                <a:latin typeface="Courier"/>
              </a:rPr>
              <a:t> </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Subject </a:t>
            </a:r>
            <a:r>
              <a:rPr sz="1800" i="1">
                <a:solidFill>
                  <a:srgbClr val="60A0B0"/>
                </a:solidFill>
                <a:latin typeface="Courier"/>
              </a:rPr>
              <a:t># random intercepts for Subject variable</a:t>
            </a:r>
            <a:br/>
            <a:r>
              <a:rPr sz="1800">
                <a:latin typeface="Courier"/>
              </a:rPr>
              <a:t>)</a:t>
            </a:r>
          </a:p>
          <a:p>
            <a:pPr lvl="0" marL="0" indent="0">
              <a:buNone/>
            </a:pPr>
            <a:r>
              <a:rPr/>
              <a:t>The </a:t>
            </a:r>
            <a:r>
              <a:rPr sz="1800">
                <a:latin typeface="Courier"/>
              </a:rPr>
              <a:t>lme()</a:t>
            </a:r>
            <a:r>
              <a:rPr/>
              <a:t> function is part of the </a:t>
            </a:r>
            <a:r>
              <a:rPr sz="1800">
                <a:hlinkClick r:id="rId2"/>
                <a:latin typeface="Courier"/>
              </a:rPr>
              <a:t>{nlme}</a:t>
            </a:r>
            <a:r>
              <a:rPr/>
              <a:t> package for mixed effects modelling in R</a:t>
            </a:r>
          </a:p>
          <a:p>
            <a:pPr lvl="0" marL="0" indent="0">
              <a:buNone/>
            </a:pPr>
            <a:r>
              <a:rPr/>
              <a:t>Example reproduced from: </a:t>
            </a:r>
            <a:r>
              <a:rPr>
                <a:hlinkClick r:id="rId3"/>
              </a:rPr>
              <a:t>Pinheiro and Bates, 2000, </a:t>
            </a:r>
            <a:r>
              <a:rPr i="1">
                <a:hlinkClick r:id="rId4"/>
              </a:rPr>
              <a:t>Mixed-Effects Models in S and S-PLUS</a:t>
            </a:r>
            <a:r>
              <a:rPr>
                <a:hlinkClick r:id="rId5"/>
              </a:rPr>
              <a:t>, Springer, New York.</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statistical</a:t>
            </a:r>
            <a:r>
              <a:rPr/>
              <a:t> </a:t>
            </a:r>
            <a:r>
              <a:rPr/>
              <a:t>results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endParaRPr/>
                    </a:p>
                  </a:txBody>
                  <a:tcPr/>
                </a:tc>
                <a:tc>
                  <a:txBody>
                    <a:bodyPr/>
                    <a:lstStyle/>
                    <a:p>
                      <a:pPr lvl="0" marL="0" indent="0" algn="r">
                        <a:buNone/>
                      </a:pPr>
                      <a:r>
                        <a:rPr/>
                        <a:t>Value</a:t>
                      </a:r>
                    </a:p>
                  </a:txBody>
                  <a:tcPr/>
                </a:tc>
                <a:tc>
                  <a:txBody>
                    <a:bodyPr/>
                    <a:lstStyle/>
                    <a:p>
                      <a:pPr lvl="0" marL="0" indent="0" algn="r">
                        <a:buNone/>
                      </a:pPr>
                      <a:r>
                        <a:rPr/>
                        <a:t>Std.Error</a:t>
                      </a:r>
                    </a:p>
                  </a:txBody>
                  <a:tcPr/>
                </a:tc>
                <a:tc>
                  <a:txBody>
                    <a:bodyPr/>
                    <a:lstStyle/>
                    <a:p>
                      <a:pPr lvl="0" marL="0" indent="0" algn="r">
                        <a:buNone/>
                      </a:pPr>
                      <a:r>
                        <a:rPr/>
                        <a:t>DF</a:t>
                      </a:r>
                    </a:p>
                  </a:txBody>
                  <a:tcPr/>
                </a:tc>
                <a:tc>
                  <a:txBody>
                    <a:bodyPr/>
                    <a:lstStyle/>
                    <a:p>
                      <a:pPr lvl="0" marL="0" indent="0" algn="r">
                        <a:buNone/>
                      </a:pPr>
                      <a:r>
                        <a:rPr/>
                        <a:t>t-value</a:t>
                      </a:r>
                    </a:p>
                  </a:txBody>
                  <a:tcPr/>
                </a:tc>
                <a:tc>
                  <a:txBody>
                    <a:bodyPr/>
                    <a:lstStyle/>
                    <a:p>
                      <a:pPr lvl="0" marL="0" indent="0" algn="r">
                        <a:buNone/>
                      </a:pPr>
                      <a:r>
                        <a:rPr/>
                        <a:t>p-value</a:t>
                      </a:r>
                    </a:p>
                  </a:txBody>
                  <a:tcPr/>
                </a:tc>
              </a:tr>
              <a:tr h="0">
                <a:tc>
                  <a:txBody>
                    <a:bodyPr/>
                    <a:lstStyle/>
                    <a:p>
                      <a:pPr lvl="0" marL="0" indent="0">
                        <a:buNone/>
                      </a:pPr>
                      <a:r>
                        <a:rPr/>
                        <a:t>(Intercept)</a:t>
                      </a:r>
                    </a:p>
                  </a:txBody>
                </a:tc>
                <a:tc>
                  <a:txBody>
                    <a:bodyPr/>
                    <a:lstStyle/>
                    <a:p>
                      <a:pPr lvl="0" marL="0" indent="0" algn="r">
                        <a:buNone/>
                      </a:pPr>
                      <a:r>
                        <a:rPr/>
                        <a:t>8.5555556</a:t>
                      </a:r>
                    </a:p>
                  </a:txBody>
                </a:tc>
                <a:tc>
                  <a:txBody>
                    <a:bodyPr/>
                    <a:lstStyle/>
                    <a:p>
                      <a:pPr lvl="0" marL="0" indent="0" algn="r">
                        <a:buNone/>
                      </a:pPr>
                      <a:r>
                        <a:rPr/>
                        <a:t>0.5760123</a:t>
                      </a:r>
                    </a:p>
                  </a:txBody>
                </a:tc>
                <a:tc>
                  <a:txBody>
                    <a:bodyPr/>
                    <a:lstStyle/>
                    <a:p>
                      <a:pPr lvl="0" marL="0" indent="0" algn="r">
                        <a:buNone/>
                      </a:pPr>
                      <a:r>
                        <a:rPr/>
                        <a:t>24</a:t>
                      </a:r>
                    </a:p>
                  </a:txBody>
                </a:tc>
                <a:tc>
                  <a:txBody>
                    <a:bodyPr/>
                    <a:lstStyle/>
                    <a:p>
                      <a:pPr lvl="0" marL="0" indent="0" algn="r">
                        <a:buNone/>
                      </a:pPr>
                      <a:r>
                        <a:rPr/>
                        <a:t>14.853079</a:t>
                      </a:r>
                    </a:p>
                  </a:txBody>
                </a:tc>
                <a:tc>
                  <a:txBody>
                    <a:bodyPr/>
                    <a:lstStyle/>
                    <a:p>
                      <a:pPr lvl="0" marL="0" indent="0" algn="r">
                        <a:buNone/>
                      </a:pPr>
                      <a:r>
                        <a:rPr/>
                        <a:t>0.0000000</a:t>
                      </a:r>
                    </a:p>
                  </a:txBody>
                </a:tc>
              </a:tr>
              <a:tr h="0">
                <a:tc>
                  <a:txBody>
                    <a:bodyPr/>
                    <a:lstStyle/>
                    <a:p>
                      <a:pPr lvl="0" marL="0" indent="0">
                        <a:buNone/>
                      </a:pPr>
                      <a:r>
                        <a:rPr/>
                        <a:t>TypeT2</a:t>
                      </a:r>
                    </a:p>
                  </a:txBody>
                </a:tc>
                <a:tc>
                  <a:txBody>
                    <a:bodyPr/>
                    <a:lstStyle/>
                    <a:p>
                      <a:pPr lvl="0" marL="0" indent="0" algn="r">
                        <a:buNone/>
                      </a:pPr>
                      <a:r>
                        <a:rPr/>
                        <a:t>3.8888889</a:t>
                      </a:r>
                    </a:p>
                  </a:txBody>
                </a:tc>
                <a:tc>
                  <a:txBody>
                    <a:bodyPr/>
                    <a:lstStyle/>
                    <a:p>
                      <a:pPr lvl="0" marL="0" indent="0" algn="r">
                        <a:buNone/>
                      </a:pPr>
                      <a:r>
                        <a:rPr/>
                        <a:t>0.5186838</a:t>
                      </a:r>
                    </a:p>
                  </a:txBody>
                </a:tc>
                <a:tc>
                  <a:txBody>
                    <a:bodyPr/>
                    <a:lstStyle/>
                    <a:p>
                      <a:pPr lvl="0" marL="0" indent="0" algn="r">
                        <a:buNone/>
                      </a:pPr>
                      <a:r>
                        <a:rPr/>
                        <a:t>24</a:t>
                      </a:r>
                    </a:p>
                  </a:txBody>
                </a:tc>
                <a:tc>
                  <a:txBody>
                    <a:bodyPr/>
                    <a:lstStyle/>
                    <a:p>
                      <a:pPr lvl="0" marL="0" indent="0" algn="r">
                        <a:buNone/>
                      </a:pPr>
                      <a:r>
                        <a:rPr/>
                        <a:t>7.497610</a:t>
                      </a:r>
                    </a:p>
                  </a:txBody>
                </a:tc>
                <a:tc>
                  <a:txBody>
                    <a:bodyPr/>
                    <a:lstStyle/>
                    <a:p>
                      <a:pPr lvl="0" marL="0" indent="0" algn="r">
                        <a:buNone/>
                      </a:pPr>
                      <a:r>
                        <a:rPr/>
                        <a:t>0.0000001</a:t>
                      </a:r>
                    </a:p>
                  </a:txBody>
                </a:tc>
              </a:tr>
              <a:tr h="0">
                <a:tc>
                  <a:txBody>
                    <a:bodyPr/>
                    <a:lstStyle/>
                    <a:p>
                      <a:pPr lvl="0" marL="0" indent="0">
                        <a:buNone/>
                      </a:pPr>
                      <a:r>
                        <a:rPr/>
                        <a:t>TypeT3</a:t>
                      </a:r>
                    </a:p>
                  </a:txBody>
                </a:tc>
                <a:tc>
                  <a:txBody>
                    <a:bodyPr/>
                    <a:lstStyle/>
                    <a:p>
                      <a:pPr lvl="0" marL="0" indent="0" algn="r">
                        <a:buNone/>
                      </a:pPr>
                      <a:r>
                        <a:rPr/>
                        <a:t>2.2222222</a:t>
                      </a:r>
                    </a:p>
                  </a:txBody>
                </a:tc>
                <a:tc>
                  <a:txBody>
                    <a:bodyPr/>
                    <a:lstStyle/>
                    <a:p>
                      <a:pPr lvl="0" marL="0" indent="0" algn="r">
                        <a:buNone/>
                      </a:pPr>
                      <a:r>
                        <a:rPr/>
                        <a:t>0.5186838</a:t>
                      </a:r>
                    </a:p>
                  </a:txBody>
                </a:tc>
                <a:tc>
                  <a:txBody>
                    <a:bodyPr/>
                    <a:lstStyle/>
                    <a:p>
                      <a:pPr lvl="0" marL="0" indent="0" algn="r">
                        <a:buNone/>
                      </a:pPr>
                      <a:r>
                        <a:rPr/>
                        <a:t>24</a:t>
                      </a:r>
                    </a:p>
                  </a:txBody>
                </a:tc>
                <a:tc>
                  <a:txBody>
                    <a:bodyPr/>
                    <a:lstStyle/>
                    <a:p>
                      <a:pPr lvl="0" marL="0" indent="0" algn="r">
                        <a:buNone/>
                      </a:pPr>
                      <a:r>
                        <a:rPr/>
                        <a:t>4.284348</a:t>
                      </a:r>
                    </a:p>
                  </a:txBody>
                </a:tc>
                <a:tc>
                  <a:txBody>
                    <a:bodyPr/>
                    <a:lstStyle/>
                    <a:p>
                      <a:pPr lvl="0" marL="0" indent="0" algn="r">
                        <a:buNone/>
                      </a:pPr>
                      <a:r>
                        <a:rPr/>
                        <a:t>0.0002563</a:t>
                      </a:r>
                    </a:p>
                  </a:txBody>
                </a:tc>
              </a:tr>
              <a:tr h="0">
                <a:tc>
                  <a:txBody>
                    <a:bodyPr/>
                    <a:lstStyle/>
                    <a:p>
                      <a:pPr lvl="0" marL="0" indent="0">
                        <a:buNone/>
                      </a:pPr>
                      <a:r>
                        <a:rPr/>
                        <a:t>TypeT4</a:t>
                      </a:r>
                    </a:p>
                  </a:txBody>
                </a:tc>
                <a:tc>
                  <a:txBody>
                    <a:bodyPr/>
                    <a:lstStyle/>
                    <a:p>
                      <a:pPr lvl="0" marL="0" indent="0" algn="r">
                        <a:buNone/>
                      </a:pPr>
                      <a:r>
                        <a:rPr/>
                        <a:t>0.6666667</a:t>
                      </a:r>
                    </a:p>
                  </a:txBody>
                </a:tc>
                <a:tc>
                  <a:txBody>
                    <a:bodyPr/>
                    <a:lstStyle/>
                    <a:p>
                      <a:pPr lvl="0" marL="0" indent="0" algn="r">
                        <a:buNone/>
                      </a:pPr>
                      <a:r>
                        <a:rPr/>
                        <a:t>0.5186838</a:t>
                      </a:r>
                    </a:p>
                  </a:txBody>
                </a:tc>
                <a:tc>
                  <a:txBody>
                    <a:bodyPr/>
                    <a:lstStyle/>
                    <a:p>
                      <a:pPr lvl="0" marL="0" indent="0" algn="r">
                        <a:buNone/>
                      </a:pPr>
                      <a:r>
                        <a:rPr/>
                        <a:t>24</a:t>
                      </a:r>
                    </a:p>
                  </a:txBody>
                </a:tc>
                <a:tc>
                  <a:txBody>
                    <a:bodyPr/>
                    <a:lstStyle/>
                    <a:p>
                      <a:pPr lvl="0" marL="0" indent="0" algn="r">
                        <a:buNone/>
                      </a:pPr>
                      <a:r>
                        <a:rPr/>
                        <a:t>1.285305</a:t>
                      </a:r>
                    </a:p>
                  </a:txBody>
                </a:tc>
                <a:tc>
                  <a:txBody>
                    <a:bodyPr/>
                    <a:lstStyle/>
                    <a:p>
                      <a:pPr lvl="0" marL="0" indent="0" algn="r">
                        <a:buNone/>
                      </a:pPr>
                      <a:r>
                        <a:rPr/>
                        <a:t>0.2109512</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diagnostics</a:t>
            </a:r>
          </a:p>
        </p:txBody>
      </p:sp>
      <p:sp>
        <p:nvSpPr>
          <p:cNvPr id="3" name="Content Placeholder 2"/>
          <p:cNvSpPr>
            <a:spLocks noGrp="1"/>
          </p:cNvSpPr>
          <p:nvPr>
            <p:ph idx="1"/>
          </p:nvPr>
        </p:nvSpPr>
        <p:spPr/>
        <p:txBody>
          <a:bodyPr/>
          <a:lstStyle/>
          <a:p>
            <a:pPr lvl="1"/>
            <a:r>
              <a:rPr/>
              <a:t>Diagnostics of a fitted model is the most important step in a statistical analysis</a:t>
            </a:r>
          </a:p>
          <a:p>
            <a:pPr lvl="1"/>
            <a:r>
              <a:rPr/>
              <a:t>In most scientific papers the details are lacking</a:t>
            </a:r>
          </a:p>
          <a:p>
            <a:pPr lvl="1"/>
            <a:r>
              <a:rPr/>
              <a:t>Did the authors omit to perform this step? Or did they not report it?</a:t>
            </a:r>
          </a:p>
          <a:p>
            <a:pPr lvl="1"/>
            <a:r>
              <a:rPr/>
              <a:t>If you do not want to include it in your paper, put it in an appendix!</a:t>
            </a:r>
          </a:p>
          <a:p>
            <a:pPr lvl="0" marL="0" indent="0">
              <a:buNone/>
            </a:pPr>
            <a:r>
              <a:rPr/>
              <a:t>A residual plot shows the ‘residual’ error (‘unexplained variance’) after fitting the model. Under the Normality assumption standardized residuals should:</a:t>
            </a:r>
          </a:p>
          <a:p>
            <a:pPr lvl="1">
              <a:buAutoNum type="arabicPeriod"/>
            </a:pPr>
            <a:r>
              <a:rPr/>
              <a:t>Be normally distributed around 0</a:t>
            </a:r>
          </a:p>
          <a:p>
            <a:pPr lvl="1">
              <a:buAutoNum type="arabicPeriod"/>
            </a:pPr>
            <a:r>
              <a:rPr/>
              <a:t>Display no obvious ‘patters’</a:t>
            </a:r>
          </a:p>
          <a:p>
            <a:pPr lvl="1">
              <a:buAutoNum type="arabicPeriod"/>
            </a:pPr>
            <a:r>
              <a:rPr/>
              <a:t>Should display overall equal ‘spread’ above and below 0 (‘assumption of equal variance’)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plot</a:t>
            </a:r>
            <a:r>
              <a:rPr sz="1800">
                <a:latin typeface="Courier"/>
              </a:rPr>
              <a:t>(ergo_model) </a:t>
            </a:r>
            <a:r>
              <a:rPr sz="1800" i="1">
                <a:solidFill>
                  <a:srgbClr val="60A0B0"/>
                </a:solidFill>
                <a:latin typeface="Courier"/>
              </a:rPr>
              <a:t>## type = 'pearson' (standardized residuals)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binar_part_1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conclusions</a:t>
            </a:r>
            <a:r>
              <a:rPr/>
              <a:t> </a:t>
            </a:r>
            <a:r>
              <a:rPr/>
              <a:t>in</a:t>
            </a:r>
            <a:r>
              <a:rPr/>
              <a:t> </a:t>
            </a:r>
            <a:r>
              <a:rPr/>
              <a:t>a</a:t>
            </a:r>
            <a:r>
              <a:rPr/>
              <a:t> </a:t>
            </a:r>
            <a:r>
              <a:rPr/>
              <a:t>plot</a:t>
            </a:r>
          </a:p>
        </p:txBody>
      </p:sp>
      <p:pic>
        <p:nvPicPr>
          <p:cNvPr descr="webinar_part_1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And</a:t>
            </a:r>
            <a:r>
              <a:rPr/>
              <a:t> </a:t>
            </a:r>
            <a:r>
              <a:rPr/>
              <a:t>the</a:t>
            </a:r>
            <a:r>
              <a:rPr/>
              <a:t> </a:t>
            </a:r>
            <a:r>
              <a:rPr/>
              <a:t>most</a:t>
            </a:r>
            <a:r>
              <a:rPr/>
              <a:t> </a:t>
            </a:r>
            <a:r>
              <a:rPr/>
              <a:t>important</a:t>
            </a:r>
            <a:r>
              <a:rPr/>
              <a:t> </a:t>
            </a:r>
            <a:r>
              <a:rPr/>
              <a:t>part…</a:t>
            </a:r>
          </a:p>
        </p:txBody>
      </p:sp>
      <p:sp>
        <p:nvSpPr>
          <p:cNvPr id="3" name="Content Placeholder 2"/>
          <p:cNvSpPr>
            <a:spLocks noGrp="1"/>
          </p:cNvSpPr>
          <p:nvPr>
            <p:ph idx="1"/>
          </p:nvPr>
        </p:nvSpPr>
        <p:spPr/>
        <p:txBody>
          <a:bodyPr/>
          <a:lstStyle/>
          <a:p>
            <a:pPr lvl="0" marL="0" indent="0">
              <a:buNone/>
            </a:pPr>
            <a:r>
              <a:rPr/>
              <a:t>odz: </a:t>
            </a:r>
            <a:r>
              <a:rPr i="1"/>
              <a:t>Practice what you preach</a:t>
            </a:r>
          </a:p>
          <a:p>
            <a:pPr lvl="0" marL="0" indent="0">
              <a:buNone/>
            </a:pPr>
            <a:r>
              <a:rPr/>
              <a:t>If you want to reproduce, add-on, falsify or apply your own ideas to this example, you can find the code (and data) in </a:t>
            </a:r>
            <a:r>
              <a:rPr>
                <a:hlinkClick r:id="rId2"/>
              </a:rPr>
              <a:t>Github.com</a:t>
            </a:r>
          </a:p>
          <a:p>
            <a:pPr lvl="0" marL="0" indent="0">
              <a:buNone/>
            </a:pPr>
            <a:r>
              <a:rPr b="1"/>
              <a:t>In webinar 3, I will show you how to actually run, use and organize code like this!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r_projects/work_flows/images/git_collaboration.png" id="0" name="Picture 1"/>
          <p:cNvPicPr>
            <a:picLocks noGrp="1" noChangeAspect="1"/>
          </p:cNvPicPr>
          <p:nvPr/>
        </p:nvPicPr>
        <p:blipFill>
          <a:blip r:embed="rId2"/>
          <a:stretch>
            <a:fillRect/>
          </a:stretch>
        </p:blipFill>
        <p:spPr bwMode="auto">
          <a:xfrm>
            <a:off x="457200" y="1727200"/>
            <a:ext cx="8229600" cy="4267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Thank</a:t>
            </a:r>
            <a:r>
              <a:rPr/>
              <a:t> </a:t>
            </a:r>
            <a:r>
              <a:rPr/>
              <a:t>you</a:t>
            </a:r>
            <a:r>
              <a:rPr/>
              <a:t> </a:t>
            </a:r>
            <a:r>
              <a:rPr/>
              <a:t>for</a:t>
            </a:r>
            <a:r>
              <a:rPr/>
              <a:t> </a:t>
            </a:r>
            <a:r>
              <a:rPr/>
              <a:t>your</a:t>
            </a:r>
            <a:r>
              <a:rPr/>
              <a:t> </a:t>
            </a:r>
            <a:r>
              <a:rPr/>
              <a:t>attention!</a:t>
            </a:r>
          </a:p>
        </p:txBody>
      </p:sp>
      <p:pic>
        <p:nvPicPr>
          <p:cNvPr descr="D:/r_projects/work_flows/images/Pepper.png" id="0" name="Picture 1"/>
          <p:cNvPicPr>
            <a:picLocks noGrp="1" noChangeAspect="1"/>
          </p:cNvPicPr>
          <p:nvPr/>
        </p:nvPicPr>
        <p:blipFill>
          <a:blip r:embed="rId2"/>
          <a:stretch>
            <a:fillRect/>
          </a:stretch>
        </p:blipFill>
        <p:spPr bwMode="auto">
          <a:xfrm>
            <a:off x="838200" y="1600200"/>
            <a:ext cx="74676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UPCOMING WEBINARS:</a:t>
            </a:r>
          </a:p>
          <a:p>
            <a:pPr lvl="1"/>
            <a:r>
              <a:rPr/>
              <a:t>Part 2; Managing your project files and data with ‘Guerilla Analytics’ (~June 23rd, 2020)</a:t>
            </a:r>
          </a:p>
          <a:p>
            <a:pPr lvl="1"/>
            <a:r>
              <a:rPr/>
              <a:t>Part 3; Reproducible (Open) Science @HU - Tools (~July 6th, 2020)</a:t>
            </a:r>
          </a:p>
          <a:p>
            <a:pPr lvl="0" marL="0" indent="0">
              <a:buNone/>
            </a:pPr>
            <a:r>
              <a:rPr>
                <a:hlinkClick r:id="rId2"/>
              </a:rPr>
              <a:t>Peer Support Group Data Science</a:t>
            </a:r>
            <a:r>
              <a:rPr/>
              <a:t> </a:t>
            </a:r>
            <a:r>
              <a:rPr>
                <a:hlinkClick r:id="rId3"/>
              </a:rPr>
              <a:t>support voor onderzoek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a:t>
            </a:r>
            <a:r>
              <a:rPr/>
              <a:t> </a:t>
            </a:r>
            <a:r>
              <a:rPr/>
              <a:t>(hydroxy)chloroquine</a:t>
            </a:r>
            <a:r>
              <a:rPr/>
              <a:t> </a:t>
            </a:r>
            <a:r>
              <a:rPr/>
              <a:t>really</a:t>
            </a:r>
            <a:r>
              <a:rPr/>
              <a:t> </a:t>
            </a:r>
            <a:r>
              <a:rPr/>
              <a:t>an</a:t>
            </a:r>
            <a:r>
              <a:rPr/>
              <a:t> </a:t>
            </a:r>
            <a:r>
              <a:rPr/>
              <a:t>option</a:t>
            </a:r>
            <a:r>
              <a:rPr/>
              <a:t> </a:t>
            </a:r>
            <a:r>
              <a:rPr/>
              <a:t>for</a:t>
            </a:r>
            <a:r>
              <a:rPr/>
              <a:t> </a:t>
            </a:r>
            <a:r>
              <a:rPr/>
              <a:t>treating</a:t>
            </a:r>
            <a:r>
              <a:rPr/>
              <a:t> </a:t>
            </a:r>
            <a:r>
              <a:rPr/>
              <a:t>COVID-19?</a:t>
            </a:r>
          </a:p>
        </p:txBody>
      </p:sp>
      <p:sp>
        <p:nvSpPr>
          <p:cNvPr id="3" name="Content Placeholder 2"/>
          <p:cNvSpPr>
            <a:spLocks noGrp="1"/>
          </p:cNvSpPr>
          <p:nvPr>
            <p:ph idx="1"/>
          </p:nvPr>
        </p:nvSpPr>
        <p:spPr/>
        <p:txBody>
          <a:bodyPr/>
          <a:lstStyle/>
          <a:p>
            <a:pPr lvl="0" marL="0" indent="0">
              <a:buNone/>
            </a:pPr>
            <a:r>
              <a:rPr/>
              <a:t>As you probably know, hydroxychloroquine was repeatedly touted as a promising cure for COVID-19 by US President Donald Trump</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The</a:t>
            </a:r>
            <a:r>
              <a:rPr/>
              <a:t> </a:t>
            </a:r>
            <a:r>
              <a:rPr/>
              <a:t>Open</a:t>
            </a:r>
            <a:r>
              <a:rPr/>
              <a:t> </a:t>
            </a:r>
            <a:r>
              <a:rPr/>
              <a:t>Science</a:t>
            </a:r>
            <a:r>
              <a:rPr/>
              <a:t> </a:t>
            </a:r>
            <a:r>
              <a:rPr/>
              <a:t>Framework</a:t>
            </a:r>
            <a:r>
              <a:rPr/>
              <a:t> </a:t>
            </a:r>
            <a:r>
              <a:rPr>
                <a:hlinkClick r:id="rId2"/>
              </a:rPr>
              <a:t>OSF</a:t>
            </a:r>
          </a:p>
        </p:txBody>
      </p:sp>
      <p:pic>
        <p:nvPicPr>
          <p:cNvPr descr="D:/r_projects/work_flows/images/cos-shield.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 xmlns:m="http://schemas.openxmlformats.org/officeDocument/2006/math">
                    <m:r>
                      <m:t>R</m:t>
                    </m:r>
                    <m:r>
                      <m:t>e</m:t>
                    </m:r>
                    <m:r>
                      <m:t>p</m:t>
                    </m:r>
                    <m:r>
                      <m:t>r</m:t>
                    </m:r>
                    <m:r>
                      <m:t>o</m:t>
                    </m:r>
                    <m:r>
                      <m:t>d</m:t>
                    </m:r>
                    <m:r>
                      <m:t>u</m:t>
                    </m:r>
                    <m:r>
                      <m:t>c</m:t>
                    </m:r>
                    <m:r>
                      <m:t>i</m:t>
                    </m:r>
                    <m:r>
                      <m:t>b</m:t>
                    </m:r>
                    <m:r>
                      <m:t>l</m:t>
                    </m:r>
                    <m:r>
                      <m:t>e</m:t>
                    </m:r>
                    <m:r>
                      <m:t> </m:t>
                    </m:r>
                    <m:r>
                      <m:t>S</m:t>
                    </m:r>
                    <m:r>
                      <m:t>c</m:t>
                    </m:r>
                    <m:r>
                      <m:t>i</m:t>
                    </m:r>
                    <m:r>
                      <m:t>e</m:t>
                    </m:r>
                    <m:r>
                      <m:t>n</m:t>
                    </m:r>
                    <m:r>
                      <m:t>c</m:t>
                    </m:r>
                    <m:r>
                      <m:t>e</m:t>
                    </m:r>
                    <m:r>
                      <m:t>=</m:t>
                    </m:r>
                    <m:r>
                      <m:t>P</m:t>
                    </m:r>
                    <m:r>
                      <m:t>+</m:t>
                    </m:r>
                    <m:r>
                      <m:t>D</m:t>
                    </m:r>
                    <m:r>
                      <m:t>+</m:t>
                    </m:r>
                    <m:r>
                      <m:t>C</m:t>
                    </m:r>
                    <m:r>
                      <m:t>+</m:t>
                    </m:r>
                    <m:r>
                      <m:t>O</m:t>
                    </m:r>
                    <m:r>
                      <m:t>A</m:t>
                    </m:r>
                    <m:r>
                      <m:t>c</m:t>
                    </m:r>
                    <m:r>
                      <m:t>c</m:t>
                    </m:r>
                    <m:r>
                      <m:t>+</m:t>
                    </m:r>
                    <m:r>
                      <m:t>O</m:t>
                    </m:r>
                    <m:r>
                      <m:t>S</m:t>
                    </m:r>
                    <m:r>
                      <m:t>r</m:t>
                    </m:r>
                    <m:r>
                      <m:t>c</m:t>
                    </m:r>
                  </m:oMath>
                </a14:m>
              </a:p>
              <a:p>
                <a:pPr lvl="0" marL="0" indent="0">
                  <a:buNone/>
                </a:pPr>
                <a:r>
                  <a:rPr b="1"/>
                  <a:t>OSF has it all</a:t>
                </a:r>
              </a:p>
              <a:p>
                <a:pPr lvl="0" marL="0" indent="0">
                  <a:buNone/>
                </a:pPr>
                <a14:m>
                  <m:oMath xmlns:m="http://schemas.openxmlformats.org/officeDocument/2006/math">
                    <m:r>
                      <m:t>P</m:t>
                    </m:r>
                    <m:r>
                      <m:t>=</m:t>
                    </m:r>
                    <m:r>
                      <m:t>P</m:t>
                    </m:r>
                    <m:r>
                      <m:t>u</m:t>
                    </m:r>
                    <m:r>
                      <m:t>b</m:t>
                    </m:r>
                    <m:r>
                      <m:t>l</m:t>
                    </m:r>
                    <m:r>
                      <m:t>i</m:t>
                    </m:r>
                    <m:r>
                      <m:t>c</m:t>
                    </m:r>
                    <m:r>
                      <m:t>a</m:t>
                    </m:r>
                    <m:r>
                      <m:t>t</m:t>
                    </m:r>
                    <m:r>
                      <m:t>i</m:t>
                    </m:r>
                    <m:r>
                      <m:t>o</m:t>
                    </m:r>
                    <m:r>
                      <m:t>n</m:t>
                    </m:r>
                  </m:oMath>
                </a14:m>
                <a:r>
                  <a:rPr/>
                  <a:t>, </a:t>
                </a:r>
                <a14:m>
                  <m:oMath xmlns:m="http://schemas.openxmlformats.org/officeDocument/2006/math">
                    <m:r>
                      <m:t>D</m:t>
                    </m:r>
                    <m:r>
                      <m:t>=</m:t>
                    </m:r>
                    <m:r>
                      <m:t>D</m:t>
                    </m:r>
                    <m:r>
                      <m:t>a</m:t>
                    </m:r>
                    <m:r>
                      <m:t>t</m:t>
                    </m:r>
                    <m:r>
                      <m:t>a</m:t>
                    </m:r>
                  </m:oMath>
                </a14:m>
                <a:r>
                  <a:rPr/>
                  <a:t>, </a:t>
                </a:r>
                <a14:m>
                  <m:oMath xmlns:m="http://schemas.openxmlformats.org/officeDocument/2006/math">
                    <m:r>
                      <m:t>C</m:t>
                    </m:r>
                    <m:r>
                      <m:t>=</m:t>
                    </m:r>
                    <m:r>
                      <m:t>C</m:t>
                    </m:r>
                    <m:r>
                      <m:t>o</m:t>
                    </m:r>
                    <m:r>
                      <m:t>d</m:t>
                    </m:r>
                    <m:r>
                      <m:t>e</m:t>
                    </m:r>
                  </m:oMath>
                </a14:m>
                <a:r>
                  <a:rPr/>
                  <a:t>, </a:t>
                </a:r>
                <a14:m>
                  <m:oMath xmlns:m="http://schemas.openxmlformats.org/officeDocument/2006/math">
                    <m:r>
                      <m:t>O</m:t>
                    </m:r>
                    <m:r>
                      <m:t>A</m:t>
                    </m:r>
                    <m:r>
                      <m:t>c</m:t>
                    </m:r>
                    <m:r>
                      <m:t>c</m:t>
                    </m:r>
                    <m:r>
                      <m:t>=</m:t>
                    </m:r>
                    <m:r>
                      <m:t>O</m:t>
                    </m:r>
                    <m:r>
                      <m:t>p</m:t>
                    </m:r>
                    <m:r>
                      <m:t>e</m:t>
                    </m:r>
                    <m:r>
                      <m:t>n</m:t>
                    </m:r>
                    <m:r>
                      <m:t> </m:t>
                    </m:r>
                    <m:r>
                      <m:t>A</m:t>
                    </m:r>
                    <m:r>
                      <m:t>c</m:t>
                    </m:r>
                    <m:r>
                      <m:t>c</m:t>
                    </m:r>
                    <m:r>
                      <m:t>e</m:t>
                    </m:r>
                    <m:r>
                      <m:t>s</m:t>
                    </m:r>
                    <m:r>
                      <m:t>s</m:t>
                    </m:r>
                  </m:oMath>
                </a14:m>
                <a:r>
                  <a:rPr/>
                  <a:t>, </a:t>
                </a:r>
                <a14:m>
                  <m:oMath xmlns:m="http://schemas.openxmlformats.org/officeDocument/2006/math">
                    <m:r>
                      <m:t>O</m:t>
                    </m:r>
                    <m:r>
                      <m:t>S</m:t>
                    </m:r>
                    <m:r>
                      <m:t>r</m:t>
                    </m:r>
                    <m:r>
                      <m:t>c</m:t>
                    </m:r>
                    <m:r>
                      <m:t>=</m:t>
                    </m:r>
                    <m:r>
                      <m:t>O</m:t>
                    </m:r>
                    <m:r>
                      <m:t>p</m:t>
                    </m:r>
                    <m:r>
                      <m:t>e</m:t>
                    </m:r>
                    <m:r>
                      <m:t>n</m:t>
                    </m:r>
                    <m:r>
                      <m:t> </m:t>
                    </m:r>
                    <m:r>
                      <m:t>S</m:t>
                    </m:r>
                    <m:r>
                      <m:t>o</m:t>
                    </m:r>
                    <m:r>
                      <m:t>u</m:t>
                    </m:r>
                    <m:r>
                      <m:t>r</m:t>
                    </m:r>
                    <m:r>
                      <m:t>c</m:t>
                    </m:r>
                    <m:r>
                      <m:t>e</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OSF</a:t>
            </a:r>
            <a:r>
              <a:rPr/>
              <a:t> </a:t>
            </a:r>
            <a:r>
              <a:rPr/>
              <a:t>-</a:t>
            </a:r>
            <a:r>
              <a:rPr/>
              <a:t> </a:t>
            </a:r>
            <a:r>
              <a:rPr/>
              <a:t>Reproducible</a:t>
            </a:r>
            <a:r>
              <a:rPr/>
              <a:t> </a:t>
            </a:r>
            <a:r>
              <a:rPr/>
              <a:t>Project:</a:t>
            </a:r>
            <a:r>
              <a:rPr/>
              <a:t> </a:t>
            </a:r>
            <a:r>
              <a:rPr/>
              <a:t>Psychology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100 publications in Psychology journals</a:t>
                </a:r>
              </a:p>
              <a:p>
                <a:pPr lvl="1"/>
                <a:r>
                  <a:rPr/>
                  <a:t>Results from half of these publications could be reproduced</a:t>
                </a:r>
              </a:p>
              <a:p>
                <a:pPr lvl="1"/>
                <a:r>
                  <a:rPr/>
                  <a:t>Full access to P, D and C in </a:t>
                </a:r>
                <a:r>
                  <a:rPr>
                    <a:hlinkClick r:id="rId2"/>
                  </a:rPr>
                  <a:t>OSF</a:t>
                </a:r>
              </a:p>
              <a:p>
                <a:pPr lvl="1"/>
                <a:r>
                  <a:rPr/>
                  <a:t>The publication is not published in an OAcc journal but:</a:t>
                </a:r>
              </a:p>
              <a:p>
                <a:pPr lvl="1"/>
                <a:r>
                  <a:rPr>
                    <a:hlinkClick r:id="rId3"/>
                  </a:rPr>
                  <a:t>The submitted manuscript is available in OSF</a:t>
                </a:r>
              </a:p>
              <a:p>
                <a:pPr lvl="1"/>
                <a:r>
                  <a:rPr>
                    <a:hlinkClick r:id="rId4"/>
                  </a:rPr>
                  <a:t>The R code used is available in OSF</a:t>
                </a:r>
              </a:p>
              <a:p>
                <a:pPr lvl="0" marL="0" indent="0">
                  <a:buNone/>
                </a:pPr>
                <a14:m>
                  <m:oMath xmlns:m="http://schemas.openxmlformats.org/officeDocument/2006/math">
                    <m:r>
                      <m:t>R</m:t>
                    </m:r>
                    <m:r>
                      <m:t>P</m:t>
                    </m:r>
                    <m:r>
                      <m:t>:</m:t>
                    </m:r>
                    <m:r>
                      <m:t>P</m:t>
                    </m:r>
                    <m:r>
                      <m:t>s</m:t>
                    </m:r>
                    <m:r>
                      <m:t>y</m:t>
                    </m:r>
                    <m:r>
                      <m:t>c</m:t>
                    </m:r>
                    <m:r>
                      <m:t>h</m:t>
                    </m:r>
                    <m:r>
                      <m:t>o</m:t>
                    </m:r>
                    <m:r>
                      <m:t>l</m:t>
                    </m:r>
                    <m:r>
                      <m:t>o</m:t>
                    </m:r>
                    <m:r>
                      <m:t>g</m:t>
                    </m:r>
                    <m:r>
                      <m:t>y</m:t>
                    </m:r>
                    <m:r>
                      <m:t>=</m:t>
                    </m:r>
                    <m:r>
                      <m:t>P</m:t>
                    </m:r>
                    <m:r>
                      <m:t>+</m:t>
                    </m:r>
                    <m:r>
                      <m:t>D</m:t>
                    </m:r>
                    <m:r>
                      <m:t>+</m:t>
                    </m:r>
                    <m:r>
                      <m:t>C</m:t>
                    </m:r>
                    <m:r>
                      <m:t>+</m:t>
                    </m:r>
                    <m:r>
                      <m:t>O</m:t>
                    </m:r>
                    <m:r>
                      <m:t>S</m:t>
                    </m:r>
                    <m:r>
                      <m:t>r</m:t>
                    </m:r>
                    <m:r>
                      <m:t>c</m:t>
                    </m:r>
                    <m:r>
                      <m:t> </m:t>
                    </m:r>
                    <m:r>
                      <m:t>(</m:t>
                    </m:r>
                    <m:r>
                      <m:t>+</m:t>
                    </m:r>
                    <m:r>
                      <m:t>O</m:t>
                    </m:r>
                    <m:r>
                      <m:t>A</m:t>
                    </m:r>
                    <m:r>
                      <m:t>c</m:t>
                    </m:r>
                    <m:r>
                      <m:t>c</m:t>
                    </m:r>
                    <m:r>
                      <m:t>)</m:t>
                    </m:r>
                  </m:oMath>
                </a14:m>
              </a:p>
              <a:p>
                <a:pPr lvl="0" marL="0" indent="0">
                  <a:buNone/>
                </a:pPr>
                <a14:m>
                  <m:oMath xmlns:m="http://schemas.openxmlformats.org/officeDocument/2006/math">
                    <m:r>
                      <m:t>P</m:t>
                    </m:r>
                    <m:r>
                      <m:t>=</m:t>
                    </m:r>
                    <m:r>
                      <m:t>P</m:t>
                    </m:r>
                    <m:r>
                      <m:t>u</m:t>
                    </m:r>
                    <m:r>
                      <m:t>b</m:t>
                    </m:r>
                    <m:r>
                      <m:t>l</m:t>
                    </m:r>
                    <m:r>
                      <m:t>i</m:t>
                    </m:r>
                    <m:r>
                      <m:t>c</m:t>
                    </m:r>
                    <m:r>
                      <m:t>a</m:t>
                    </m:r>
                    <m:r>
                      <m:t>t</m:t>
                    </m:r>
                    <m:r>
                      <m:t>i</m:t>
                    </m:r>
                    <m:r>
                      <m:t>o</m:t>
                    </m:r>
                    <m:r>
                      <m:t>n</m:t>
                    </m:r>
                  </m:oMath>
                </a14:m>
                <a:r>
                  <a:rPr/>
                  <a:t>, </a:t>
                </a:r>
                <a14:m>
                  <m:oMath xmlns:m="http://schemas.openxmlformats.org/officeDocument/2006/math">
                    <m:r>
                      <m:t>D</m:t>
                    </m:r>
                    <m:r>
                      <m:t>=</m:t>
                    </m:r>
                    <m:r>
                      <m:t>D</m:t>
                    </m:r>
                    <m:r>
                      <m:t>a</m:t>
                    </m:r>
                    <m:r>
                      <m:t>t</m:t>
                    </m:r>
                    <m:r>
                      <m:t>a</m:t>
                    </m:r>
                  </m:oMath>
                </a14:m>
                <a:r>
                  <a:rPr/>
                  <a:t>, </a:t>
                </a:r>
                <a14:m>
                  <m:oMath xmlns:m="http://schemas.openxmlformats.org/officeDocument/2006/math">
                    <m:r>
                      <m:t>C</m:t>
                    </m:r>
                    <m:r>
                      <m:t>=</m:t>
                    </m:r>
                    <m:r>
                      <m:t>C</m:t>
                    </m:r>
                    <m:r>
                      <m:t>o</m:t>
                    </m:r>
                    <m:r>
                      <m:t>d</m:t>
                    </m:r>
                    <m:r>
                      <m:t>e</m:t>
                    </m:r>
                  </m:oMath>
                </a14:m>
                <a:r>
                  <a:rPr/>
                  <a:t>, </a:t>
                </a:r>
                <a14:m>
                  <m:oMath xmlns:m="http://schemas.openxmlformats.org/officeDocument/2006/math">
                    <m:r>
                      <m:t>O</m:t>
                    </m:r>
                    <m:r>
                      <m:t>A</m:t>
                    </m:r>
                    <m:r>
                      <m:t>c</m:t>
                    </m:r>
                    <m:r>
                      <m:t>c</m:t>
                    </m:r>
                    <m:r>
                      <m:t>=</m:t>
                    </m:r>
                    <m:r>
                      <m:t>O</m:t>
                    </m:r>
                    <m:r>
                      <m:t>p</m:t>
                    </m:r>
                    <m:r>
                      <m:t>e</m:t>
                    </m:r>
                    <m:r>
                      <m:t>n</m:t>
                    </m:r>
                    <m:r>
                      <m:t> </m:t>
                    </m:r>
                    <m:r>
                      <m:t>A</m:t>
                    </m:r>
                    <m:r>
                      <m:t>c</m:t>
                    </m:r>
                    <m:r>
                      <m:t>c</m:t>
                    </m:r>
                    <m:r>
                      <m:t>e</m:t>
                    </m:r>
                    <m:r>
                      <m:t>s</m:t>
                    </m:r>
                    <m:r>
                      <m:t>s</m:t>
                    </m:r>
                  </m:oMath>
                </a14:m>
                <a:r>
                  <a:rPr/>
                  <a:t>, </a:t>
                </a:r>
                <a14:m>
                  <m:oMath xmlns:m="http://schemas.openxmlformats.org/officeDocument/2006/math">
                    <m:r>
                      <m:t>O</m:t>
                    </m:r>
                    <m:r>
                      <m:t>S</m:t>
                    </m:r>
                    <m:r>
                      <m:t>r</m:t>
                    </m:r>
                    <m:r>
                      <m:t>c</m:t>
                    </m:r>
                    <m:r>
                      <m:t>=</m:t>
                    </m:r>
                    <m:r>
                      <m:t>O</m:t>
                    </m:r>
                    <m:r>
                      <m:t>p</m:t>
                    </m:r>
                    <m:r>
                      <m:t>e</m:t>
                    </m:r>
                    <m:r>
                      <m:t>n</m:t>
                    </m:r>
                    <m:r>
                      <m:t> </m:t>
                    </m:r>
                    <m:r>
                      <m:t>S</m:t>
                    </m:r>
                    <m:r>
                      <m:t>o</m:t>
                    </m:r>
                    <m:r>
                      <m:t>u</m:t>
                    </m:r>
                    <m:r>
                      <m:t>r</m:t>
                    </m:r>
                    <m:r>
                      <m:t>c</m:t>
                    </m:r>
                    <m:r>
                      <m:t>e</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r_projects/work_flows/images/trump_chloroquine.png" id="0" name="Picture 1"/>
          <p:cNvPicPr>
            <a:picLocks noGrp="1" noChangeAspect="1"/>
          </p:cNvPicPr>
          <p:nvPr/>
        </p:nvPicPr>
        <p:blipFill>
          <a:blip r:embed="rId2"/>
          <a:stretch>
            <a:fillRect/>
          </a:stretch>
        </p:blipFill>
        <p:spPr bwMode="auto">
          <a:xfrm>
            <a:off x="1193800" y="1600200"/>
            <a:ext cx="67564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hlinkClick r:id="rId2"/>
              </a:rPr>
              <a:t>https://www.washingtonpost.com/politics/2020/04/07/trumps-promotion-hydroxychloroquine-is-almost-certainly-about-politics-not-profits/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But</a:t>
            </a:r>
            <a:r>
              <a:rPr/>
              <a:t> </a:t>
            </a:r>
            <a:r>
              <a:rPr/>
              <a:t>how</a:t>
            </a:r>
            <a:r>
              <a:rPr/>
              <a:t> </a:t>
            </a:r>
            <a:r>
              <a:rPr/>
              <a:t>are</a:t>
            </a:r>
            <a:r>
              <a:rPr/>
              <a:t> </a:t>
            </a:r>
            <a:r>
              <a:rPr/>
              <a:t>we</a:t>
            </a:r>
            <a:r>
              <a:rPr/>
              <a:t> </a:t>
            </a:r>
            <a:r>
              <a:rPr/>
              <a:t>really</a:t>
            </a:r>
            <a:r>
              <a:rPr/>
              <a:t> </a:t>
            </a:r>
            <a:r>
              <a:rPr/>
              <a:t>doing</a:t>
            </a:r>
            <a:r>
              <a:rPr/>
              <a:t> </a:t>
            </a:r>
            <a:r>
              <a:rPr/>
              <a:t>with</a:t>
            </a:r>
            <a:r>
              <a:rPr/>
              <a:t> </a:t>
            </a:r>
            <a:r>
              <a:rPr/>
              <a:t>(hydroxy)chloroquine</a:t>
            </a:r>
            <a:r>
              <a:rPr/>
              <a:t> </a:t>
            </a:r>
            <a:r>
              <a:rPr/>
              <a:t>as</a:t>
            </a:r>
            <a:r>
              <a:rPr/>
              <a:t> </a:t>
            </a:r>
            <a:r>
              <a:rPr/>
              <a:t>a</a:t>
            </a:r>
            <a:r>
              <a:rPr/>
              <a:t> </a:t>
            </a:r>
            <a:r>
              <a:rPr/>
              <a:t>treatment</a:t>
            </a:r>
            <a:r>
              <a:rPr/>
              <a:t> </a:t>
            </a:r>
            <a:r>
              <a:rPr/>
              <a:t>for</a:t>
            </a:r>
            <a:r>
              <a:rPr/>
              <a:t> </a:t>
            </a:r>
            <a:r>
              <a:rPr/>
              <a:t>COVID-19?</a:t>
            </a:r>
          </a:p>
        </p:txBody>
      </p:sp>
      <p:pic>
        <p:nvPicPr>
          <p:cNvPr descr="D:/r_projects/work_flows/images/lancet_covid.png" id="0" name="Picture 1"/>
          <p:cNvPicPr>
            <a:picLocks noGrp="1" noChangeAspect="1"/>
          </p:cNvPicPr>
          <p:nvPr/>
        </p:nvPicPr>
        <p:blipFill>
          <a:blip r:embed="rId2"/>
          <a:stretch>
            <a:fillRect/>
          </a:stretch>
        </p:blipFill>
        <p:spPr bwMode="auto">
          <a:xfrm>
            <a:off x="457200" y="2667000"/>
            <a:ext cx="8229600" cy="2387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hlinkClick r:id="rId2"/>
              </a:rPr>
              <a:t>https://www.thelancet.com/journals/lancet/article/PIIS0140-6736(20)31180-6/fulltext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was</a:t>
            </a:r>
            <a:r>
              <a:rPr/>
              <a:t> </a:t>
            </a:r>
            <a:r>
              <a:rPr/>
              <a:t>the</a:t>
            </a:r>
            <a:r>
              <a:rPr/>
              <a:t> </a:t>
            </a:r>
            <a:r>
              <a:rPr/>
              <a:t>reason</a:t>
            </a:r>
            <a:r>
              <a:rPr/>
              <a:t> </a:t>
            </a:r>
            <a:r>
              <a:rPr/>
              <a:t>for</a:t>
            </a:r>
            <a:r>
              <a:rPr/>
              <a:t> </a:t>
            </a:r>
            <a:r>
              <a:rPr/>
              <a:t>retracting</a:t>
            </a:r>
            <a:r>
              <a:rPr/>
              <a:t> </a:t>
            </a:r>
            <a:r>
              <a:rPr/>
              <a:t>this</a:t>
            </a:r>
            <a:r>
              <a:rPr/>
              <a:t> </a:t>
            </a:r>
            <a:r>
              <a:rPr/>
              <a:t>paper?</a:t>
            </a:r>
          </a:p>
        </p:txBody>
      </p:sp>
      <p:sp>
        <p:nvSpPr>
          <p:cNvPr id="3" name="Content Placeholder 2"/>
          <p:cNvSpPr>
            <a:spLocks noGrp="1"/>
          </p:cNvSpPr>
          <p:nvPr>
            <p:ph idx="1"/>
          </p:nvPr>
        </p:nvSpPr>
        <p:spPr/>
        <p:txBody>
          <a:bodyPr/>
          <a:lstStyle/>
          <a:p>
            <a:pPr lvl="0" marL="0" indent="0">
              <a:buNone/>
            </a:pPr>
            <a:r>
              <a:rPr i="1"/>
              <a:t>“Our independent peer reviewers informed us that Surgisphere would not transfer the full dataset, client contracts, and the full ISO audit report to their servers for analysis as such transfer would violate client agreements and confidentiality requirements”</a:t>
            </a:r>
          </a:p>
          <a:p>
            <a:pPr lvl="1"/>
            <a:r>
              <a:rPr/>
              <a:t>Company Surgisphere (‘data owner’) did not share raw data</a:t>
            </a:r>
          </a:p>
          <a:p>
            <a:pPr lvl="1"/>
            <a:r>
              <a:rPr/>
              <a:t>At time of publication (raw) data and analysis (code) was not included in the manuscript</a:t>
            </a:r>
          </a:p>
          <a:p>
            <a:pPr lvl="1"/>
            <a:r>
              <a:rPr/>
              <a:t>The authors initiated the retract</a:t>
            </a:r>
          </a:p>
          <a:p>
            <a:pPr lvl="0" marL="0" indent="0">
              <a:buNone/>
            </a:pPr>
            <a:r>
              <a:rPr>
                <a:hlinkClick r:id="rId2"/>
              </a:rPr>
              <a:t>https://www.sciencemag.org/news/2020/06/two-elite-medical-journals-retract-coronavirus-papers-over-data-integrity-questions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(Open) Science</dc:title>
  <dc:creator>Marc A.T. Teunis, PhD</dc:creator>
  <cp:keywords/>
  <dcterms:created xsi:type="dcterms:W3CDTF">2020-06-23T12:12:34Z</dcterms:created>
  <dcterms:modified xsi:type="dcterms:W3CDTF">2020-06-23T12:12:34Z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date">
    <vt:lpwstr>2020-06-23 14:12:30</vt:lpwstr>
  </property>
  <property fmtid="{D5CDD505-2E9C-101B-9397-08002B2CF9AE}" pid="4" name="output">
    <vt:lpwstr/>
  </property>
  <property fmtid="{D5CDD505-2E9C-101B-9397-08002B2CF9AE}" pid="5" name="subtitle">
    <vt:lpwstr>Why, What and How in a series of three webinars</vt:lpwstr>
  </property>
  <property fmtid="{D5CDD505-2E9C-101B-9397-08002B2CF9AE}" pid="6" name="widescreen">
    <vt:lpwstr>yes</vt:lpwstr>
  </property>
</Properties>
</file>