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2" d="100"/>
          <a:sy n="62" d="100"/>
        </p:scale>
        <p:origin x="140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6/23/2020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6/23/2020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6/23/2020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6/23/2020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‹nr.›</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pendata.ecdc.europa.eu/covid19/casedistribution/cs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opendata.ecdc.europa.eu/covid19/casedistribution/cs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uashogeschoolutrecht.github.io/" TargetMode="External"/><Relationship Id="rId2" Type="http://schemas.openxmlformats.org/officeDocument/2006/relationships/hyperlink" Target="https://github.com/uashogeschoolutrecht/work_flows" TargetMode="External"/><Relationship Id="rId1" Type="http://schemas.openxmlformats.org/officeDocument/2006/relationships/slideLayout" Target="../slideLayouts/slideLayout2.xml"/><Relationship Id="rId4" Type="http://schemas.openxmlformats.org/officeDocument/2006/relationships/hyperlink" Target="https://medium.com/@jameshoareid/final-pdf-finalfinal-pdf-actualfinal-pdf-cae61ab1d94c"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UtrechtUniversity/R-data-cafe/tree/master/themes/start_with_rmd" TargetMode="External"/><Relationship Id="rId3" Type="http://schemas.openxmlformats.org/officeDocument/2006/relationships/hyperlink" Target="https://github.com/uashogeschoolutrecht" TargetMode="External"/><Relationship Id="rId7" Type="http://schemas.openxmlformats.org/officeDocument/2006/relationships/hyperlink" Target="https://bookdown.org/maddocent/exploratory_data_analysis/" TargetMode="External"/><Relationship Id="rId2" Type="http://schemas.openxmlformats.org/officeDocument/2006/relationships/hyperlink" Target="https://happygitwithr.com/" TargetMode="External"/><Relationship Id="rId1" Type="http://schemas.openxmlformats.org/officeDocument/2006/relationships/slideLayout" Target="../slideLayouts/slideLayout2.xml"/><Relationship Id="rId6" Type="http://schemas.openxmlformats.org/officeDocument/2006/relationships/hyperlink" Target="https://uashogeschoolutrecht.github.io" TargetMode="External"/><Relationship Id="rId5" Type="http://schemas.openxmlformats.org/officeDocument/2006/relationships/hyperlink" Target="https://bibliotheek.hu.nl/onderzoekers/" TargetMode="External"/><Relationship Id="rId4" Type="http://schemas.openxmlformats.org/officeDocument/2006/relationships/hyperlink" Target="tln.hu.n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llisonhorst/palmerpenguins" TargetMode="External"/><Relationship Id="rId2" Type="http://schemas.openxmlformats.org/officeDocument/2006/relationships/hyperlink" Target="https://r4ds.had.co.nz/"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bibliotheek.hu.nl/onderzoekers/" TargetMode="External"/><Relationship Id="rId2" Type="http://schemas.openxmlformats.org/officeDocument/2006/relationships/hyperlink" Target="https://tln.hu.n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uerrilla-analytics.n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ist_of_hash_functions" TargetMode="External"/><Relationship Id="rId2" Type="http://schemas.openxmlformats.org/officeDocument/2006/relationships/hyperlink" Target="https://www.digitalocean.com/community/tutorials/how-to-install-anaconda-on-ubuntu-18-04-quickstart" TargetMode="External"/><Relationship Id="rId1" Type="http://schemas.openxmlformats.org/officeDocument/2006/relationships/slideLayout" Target="../slideLayouts/slideLayout2.xml"/><Relationship Id="rId4" Type="http://schemas.openxmlformats.org/officeDocument/2006/relationships/hyperlink" Target="https://github.com/J535D165/CoronaWatchN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Part 2; Managing your (data) projects with ‘Guerrilla Analytics’</a:t>
            </a:r>
          </a:p>
        </p:txBody>
      </p:sp>
      <p:sp>
        <p:nvSpPr>
          <p:cNvPr id="3" name="Subtitle 2"/>
          <p:cNvSpPr>
            <a:spLocks noGrp="1"/>
          </p:cNvSpPr>
          <p:nvPr>
            <p:ph type="subTitle" idx="1"/>
          </p:nvPr>
        </p:nvSpPr>
        <p:spPr>
          <a:xfrm>
            <a:off x="1371600" y="3886200"/>
            <a:ext cx="6400800" cy="1752600"/>
          </a:xfrm>
        </p:spPr>
        <p:txBody>
          <a:bodyPr/>
          <a:lstStyle/>
          <a:p>
            <a:pPr marL="0" lvl="0" indent="0">
              <a:buNone/>
            </a:pPr>
            <a:r>
              <a:t>Why, What and How in a series of three webinars</a:t>
            </a:r>
            <a:br/>
            <a:br/>
            <a:r>
              <a:t>Marc A.T. Teunis</a:t>
            </a:r>
          </a:p>
        </p:txBody>
      </p:sp>
      <p:sp>
        <p:nvSpPr>
          <p:cNvPr id="4" name="Date Placeholder 3"/>
          <p:cNvSpPr>
            <a:spLocks noGrp="1"/>
          </p:cNvSpPr>
          <p:nvPr>
            <p:ph type="dt" sz="half" idx="10"/>
          </p:nvPr>
        </p:nvSpPr>
        <p:spPr/>
        <p:txBody>
          <a:bodyPr/>
          <a:lstStyle/>
          <a:p>
            <a:pPr marL="0" lvl="0" indent="0">
              <a:buNone/>
            </a:pPr>
            <a:r>
              <a:t>2020-06-23 14:09:40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t>From: </a:t>
            </a:r>
            <a:r>
              <a:rPr>
                <a:hlinkClick r:id="rId2"/>
              </a:rPr>
              <a:t>Data Source - ECDC</a:t>
            </a:r>
          </a:p>
          <a:p>
            <a:pPr marL="0" lvl="0" indent="0">
              <a:spcBef>
                <a:spcPts val="3000"/>
              </a:spcBef>
              <a:buNone/>
            </a:pPr>
            <a:r>
              <a:rPr b="1"/>
              <a:t>The results of the analysis; cases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binar_part_2_files/figure-pptx/unnamed-chunk-7-1.png"/>
          <p:cNvPicPr>
            <a:picLocks noGrp="1" noChangeAspect="1"/>
          </p:cNvPicPr>
          <p:nvPr/>
        </p:nvPicPr>
        <p:blipFill>
          <a:blip r:embed="rId2"/>
          <a:stretch>
            <a:fillRect/>
          </a:stretch>
        </p:blipFill>
        <p:spPr bwMode="auto">
          <a:xfrm>
            <a:off x="952500" y="1600200"/>
            <a:ext cx="7239000" cy="45212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t>From: </a:t>
            </a:r>
            <a:r>
              <a:rPr>
                <a:hlinkClick r:id="rId2"/>
              </a:rPr>
              <a:t>Data Source - ECDC</a:t>
            </a:r>
          </a:p>
          <a:p>
            <a:pPr marL="0" lvl="0" indent="0">
              <a:spcBef>
                <a:spcPts val="3000"/>
              </a:spcBef>
              <a:buNone/>
            </a:pPr>
            <a:r>
              <a:rPr b="1"/>
              <a:t>Let’s take a look at the source file</a:t>
            </a:r>
          </a:p>
          <a:p>
            <a:pPr marL="0" lvl="0" indent="0">
              <a:buNone/>
            </a:pPr>
            <a:r>
              <a:t>The source file is an RMarkdown file that downloads the data and generates an HTML report including two figures.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_projects/work_flows/images/covid_rmd_screenshot.jpg"/>
          <p:cNvPicPr>
            <a:picLocks noGrp="1" noChangeAspect="1"/>
          </p:cNvPicPr>
          <p:nvPr/>
        </p:nvPicPr>
        <p:blipFill>
          <a:blip r:embed="rId2"/>
          <a:stretch>
            <a:fillRect/>
          </a:stretch>
        </p:blipFill>
        <p:spPr bwMode="auto">
          <a:xfrm>
            <a:off x="558800" y="1600200"/>
            <a:ext cx="8039100" cy="45212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spcBef>
                <a:spcPts val="3000"/>
              </a:spcBef>
              <a:buNone/>
            </a:pPr>
            <a:r>
              <a:rPr b="1"/>
              <a:t>Parameterization</a:t>
            </a:r>
          </a:p>
          <a:p>
            <a:pPr lvl="1"/>
            <a:r>
              <a:t>This Rmd is parameterized on date and country</a:t>
            </a:r>
          </a:p>
          <a:p>
            <a:pPr lvl="1"/>
            <a:r>
              <a:t>The script automatically includes the parameters in the title of the report and the captions of the figures</a:t>
            </a:r>
          </a:p>
          <a:p>
            <a:pPr lvl="1"/>
            <a:r>
              <a:t>The ‘rendered’ date is automatically set, for versioning</a:t>
            </a:r>
          </a:p>
          <a:p>
            <a:pPr lvl="1"/>
            <a:r>
              <a:t>Parameterization can used to automate reporting for many values of parameters</a:t>
            </a:r>
          </a:p>
          <a:p>
            <a:pPr lvl="1"/>
            <a:r>
              <a:t>Further automation is easy now (although the ECDC has current technical problems in making the latest data available for download - and they do not use md5sums!!)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_projects/work_flows/images/covid_rmd_screenshot.jpg"/>
          <p:cNvPicPr>
            <a:picLocks noGrp="1" noChangeAspect="1"/>
          </p:cNvPicPr>
          <p:nvPr/>
        </p:nvPicPr>
        <p:blipFill>
          <a:blip r:embed="rId2"/>
          <a:stretch>
            <a:fillRect/>
          </a:stretch>
        </p:blipFill>
        <p:spPr bwMode="auto">
          <a:xfrm>
            <a:off x="558800" y="1600200"/>
            <a:ext cx="8039100" cy="45212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spcBef>
                <a:spcPts val="3000"/>
              </a:spcBef>
              <a:buNone/>
            </a:pPr>
            <a:r>
              <a:rPr b="1"/>
              <a:t>P4: Link stored data, to data in the analytics environment, to data in work products</a:t>
            </a:r>
          </a:p>
          <a:p>
            <a:pPr marL="0" lvl="0" indent="0">
              <a:buNone/>
            </a:pPr>
            <a:r>
              <a:t>Basically this can be done with literate programming with R or Python in RStudio or Jupyter:</a:t>
            </a:r>
          </a:p>
          <a:p>
            <a:pPr lvl="1"/>
            <a:r>
              <a:t>The data is stored on disk or in the Cloud</a:t>
            </a:r>
          </a:p>
          <a:p>
            <a:pPr lvl="1"/>
            <a:r>
              <a:t>The analytics environment is the Global Environment (where variables and R-objects live)</a:t>
            </a:r>
          </a:p>
          <a:p>
            <a:pPr lvl="1"/>
            <a:r>
              <a:t>Data is pulled from the storage in the Analytics Environment by a script</a:t>
            </a:r>
            <a:br/>
            <a:endParaRPr/>
          </a:p>
          <a:p>
            <a:pPr lvl="1"/>
            <a:r>
              <a:t>The work products (Rmd / Notebooks) bring it together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_projects/work_flows/images/one_ring.jpg"/>
          <p:cNvPicPr>
            <a:picLocks noGrp="1" noChangeAspect="1"/>
          </p:cNvPicPr>
          <p:nvPr/>
        </p:nvPicPr>
        <p:blipFill>
          <a:blip r:embed="rId2"/>
          <a:stretch>
            <a:fillRect/>
          </a:stretch>
        </p:blipFill>
        <p:spPr bwMode="auto">
          <a:xfrm>
            <a:off x="558800" y="1600200"/>
            <a:ext cx="8013700" cy="45212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P5: Version control for data and code - Git/Github</a:t>
            </a:r>
          </a:p>
          <a:p>
            <a:pPr lvl="1"/>
            <a:r>
              <a:t>When you do data analysis, you should use code (Webinar 1)</a:t>
            </a:r>
          </a:p>
          <a:p>
            <a:pPr lvl="1"/>
            <a:r>
              <a:t>When you write code, you should use Git, preferably in combination with Github</a:t>
            </a:r>
          </a:p>
          <a:p>
            <a:pPr lvl="1"/>
            <a:r>
              <a:t>Hence: When you do data analysis, you should use Git &amp; Github</a:t>
            </a:r>
          </a:p>
          <a:p>
            <a:pPr lvl="1"/>
            <a:r>
              <a:t>Git/Github is ‘track-changes for code’</a:t>
            </a:r>
          </a:p>
          <a:p>
            <a:pPr marL="0" lvl="0" indent="0">
              <a:buNone/>
            </a:pPr>
            <a:r>
              <a:t>Imagine working on a script together with a colleague in Groningen. You email her your code and your data. She makes adjustments and sents the code back to you. You test the code and change something, the code breaks…You are lost on what she changed and what you changed…</a:t>
            </a:r>
          </a:p>
          <a:p>
            <a:pPr marL="0" lvl="0" indent="0">
              <a:buNone/>
            </a:pPr>
            <a:r>
              <a:rPr i="1"/>
              <a:t>“Learning Git can be challenging …, but it pays off in the long run. Eventually you will always break working code, multiple times”</a:t>
            </a:r>
            <a:r>
              <a:t> Jenny Brian</a:t>
            </a:r>
          </a:p>
          <a:p>
            <a:pPr marL="0" lvl="0" indent="0">
              <a:spcBef>
                <a:spcPts val="3000"/>
              </a:spcBef>
              <a:buNone/>
            </a:pPr>
            <a:r>
              <a:rPr b="1"/>
              <a:t>Git/Github.com: Track changes for code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_projects/work_flows/images/git_commit_diff.png"/>
          <p:cNvPicPr>
            <a:picLocks noGrp="1" noChangeAspect="1"/>
          </p:cNvPicPr>
          <p:nvPr/>
        </p:nvPicPr>
        <p:blipFill>
          <a:blip r:embed="rId2"/>
          <a:stretch>
            <a:fillRect/>
          </a:stretch>
        </p:blipFill>
        <p:spPr bwMode="auto">
          <a:xfrm>
            <a:off x="457200" y="2755900"/>
            <a:ext cx="8229600" cy="22098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Part 2; Contents</a:t>
            </a:r>
          </a:p>
          <a:p>
            <a:pPr lvl="1">
              <a:buAutoNum type="arabicPeriod"/>
            </a:pPr>
            <a:r>
              <a:t>Guerrilla Analytics principles</a:t>
            </a:r>
          </a:p>
          <a:p>
            <a:pPr lvl="1">
              <a:buAutoNum type="arabicPeriod"/>
            </a:pPr>
            <a:r>
              <a:t>Files and folders / Project structure</a:t>
            </a:r>
          </a:p>
          <a:p>
            <a:pPr lvl="1">
              <a:buAutoNum type="arabicPeriod"/>
            </a:pPr>
            <a:r>
              <a:t>Data-formats &amp; Data shapes / Tidy data</a:t>
            </a:r>
          </a:p>
          <a:p>
            <a:pPr lvl="1">
              <a:buAutoNum type="arabicPeriod"/>
            </a:pPr>
            <a:r>
              <a:t>Encoding variables &amp; Exploratory Data Analysis</a:t>
            </a:r>
          </a:p>
          <a:p>
            <a:pPr marL="0" lvl="0" indent="0">
              <a:buNone/>
            </a:pPr>
            <a:r>
              <a:t>The slides, data and source code are on Github: </a:t>
            </a:r>
            <a:r>
              <a:rPr>
                <a:hlinkClick r:id="rId2"/>
              </a:rPr>
              <a:t>https://github.com/uashogeschoolutrecht/work_flows</a:t>
            </a:r>
          </a:p>
          <a:p>
            <a:pPr marL="0" lvl="0" indent="0">
              <a:buNone/>
            </a:pPr>
            <a:r>
              <a:t>The slides are also here: </a:t>
            </a:r>
            <a:r>
              <a:rPr>
                <a:hlinkClick r:id="rId3"/>
              </a:rPr>
              <a:t>https://uashogeschoolutrecht.github.io/</a:t>
            </a:r>
          </a:p>
          <a:p>
            <a:pPr marL="0" lvl="0" indent="0">
              <a:spcBef>
                <a:spcPts val="3000"/>
              </a:spcBef>
              <a:buNone/>
            </a:pPr>
            <a:r>
              <a:rPr b="1"/>
              <a:t>Do you recognize this!</a:t>
            </a:r>
          </a:p>
          <a:p>
            <a:pPr marL="0" lvl="0" indent="0">
              <a:buNone/>
            </a:pPr>
            <a:r>
              <a:t>from: </a:t>
            </a:r>
            <a:r>
              <a:rPr>
                <a:hlinkClick r:id="rId4"/>
              </a:rPr>
              <a:t>https://medium.com/@jameshoareid/final-pdf-finalfinal-pdf-actualfinal-pdf-cae61ab1d94c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rPr>
                <a:hlinkClick r:id="rId2"/>
              </a:rPr>
              <a:t>Tutorial Git/Github and RStudio</a:t>
            </a:r>
          </a:p>
          <a:p>
            <a:pPr marL="0" lvl="0" indent="0">
              <a:buNone/>
            </a:pPr>
            <a:r>
              <a:rPr>
                <a:hlinkClick r:id="rId3"/>
              </a:rPr>
              <a:t>Github HU repo</a:t>
            </a:r>
          </a:p>
          <a:p>
            <a:pPr marL="0" lvl="0" indent="0">
              <a:spcBef>
                <a:spcPts val="3000"/>
              </a:spcBef>
              <a:buNone/>
            </a:pPr>
            <a:r>
              <a:rPr b="1"/>
              <a:t>P6: Consolidate team knowledge</a:t>
            </a:r>
          </a:p>
          <a:p>
            <a:pPr lvl="1"/>
            <a:r>
              <a:t>Make guidelines on datamanagement, storage places and workflows</a:t>
            </a:r>
          </a:p>
          <a:p>
            <a:pPr lvl="1"/>
            <a:r>
              <a:t>Agree within the team on them</a:t>
            </a:r>
          </a:p>
          <a:p>
            <a:pPr lvl="1"/>
            <a:r>
              <a:t>Stick to them!</a:t>
            </a:r>
          </a:p>
          <a:p>
            <a:pPr lvl="1"/>
            <a:r>
              <a:t>Work together in a virtual collaboration envrionment (VRE)</a:t>
            </a:r>
          </a:p>
          <a:p>
            <a:pPr lvl="1"/>
            <a:r>
              <a:t>Work together on code using Github</a:t>
            </a:r>
          </a:p>
          <a:p>
            <a:pPr lvl="1"/>
            <a:r>
              <a:t>Provide for education and share best practices within the organization, the department and/or the team</a:t>
            </a:r>
          </a:p>
          <a:p>
            <a:pPr marL="0" lvl="0" indent="0">
              <a:buNone/>
            </a:pPr>
            <a:r>
              <a:rPr>
                <a:hlinkClick r:id="rId4"/>
              </a:rPr>
              <a:t>Peer Support Group Data Science</a:t>
            </a:r>
          </a:p>
          <a:p>
            <a:pPr marL="0" lvl="0" indent="0">
              <a:buNone/>
            </a:pPr>
            <a:r>
              <a:rPr>
                <a:hlinkClick r:id="rId5"/>
              </a:rPr>
              <a:t>Support for research</a:t>
            </a:r>
          </a:p>
          <a:p>
            <a:pPr marL="0" lvl="0" indent="0">
              <a:buNone/>
            </a:pPr>
            <a:r>
              <a:rPr>
                <a:hlinkClick r:id="rId6"/>
              </a:rPr>
              <a:t>Github HU docs</a:t>
            </a:r>
          </a:p>
          <a:p>
            <a:pPr marL="0" lvl="0" indent="0">
              <a:buNone/>
            </a:pPr>
            <a:r>
              <a:rPr>
                <a:hlinkClick r:id="rId7"/>
              </a:rPr>
              <a:t>Exploratory Data Analysis Masterclasses</a:t>
            </a:r>
          </a:p>
          <a:p>
            <a:pPr marL="0" lvl="0" indent="0">
              <a:spcBef>
                <a:spcPts val="3000"/>
              </a:spcBef>
              <a:buNone/>
            </a:pPr>
            <a:r>
              <a:rPr b="1"/>
              <a:t>P7: Prefer analytics code that runs from start to finish</a:t>
            </a:r>
          </a:p>
          <a:p>
            <a:pPr lvl="1"/>
            <a:r>
              <a:t>Create work products in RMarkdown or Jupyter notebooks (I will show these in Webinar 3)</a:t>
            </a:r>
          </a:p>
          <a:p>
            <a:pPr lvl="1"/>
            <a:r>
              <a:rPr>
                <a:hlinkClick r:id="rId8"/>
              </a:rPr>
              <a:t>In R, create an R-package</a:t>
            </a:r>
          </a:p>
          <a:p>
            <a:pPr lvl="1"/>
            <a:r>
              <a:t>Write functions that isolate code and can be recycled</a:t>
            </a:r>
          </a:p>
          <a:p>
            <a:pPr lvl="1"/>
            <a:r>
              <a:t>Use iterations to prevent repetition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Some pointers to help you (and others) use code for data analysis</a:t>
            </a:r>
          </a:p>
        </p:txBody>
      </p:sp>
      <p:sp>
        <p:nvSpPr>
          <p:cNvPr id="3" name="Content Placeholder 2"/>
          <p:cNvSpPr>
            <a:spLocks noGrp="1"/>
          </p:cNvSpPr>
          <p:nvPr>
            <p:ph idx="1"/>
          </p:nvPr>
        </p:nvSpPr>
        <p:spPr/>
        <p:txBody>
          <a:bodyPr/>
          <a:lstStyle/>
          <a:p>
            <a:pPr lvl="1"/>
            <a:r>
              <a:t>If you want to use programming, you need to be consistent</a:t>
            </a:r>
          </a:p>
          <a:p>
            <a:pPr lvl="1"/>
            <a:r>
              <a:t>A couple of seemingly unimportant things become vital</a:t>
            </a:r>
          </a:p>
          <a:p>
            <a:pPr lvl="1"/>
            <a:r>
              <a:t>Practice makes perfect</a:t>
            </a:r>
          </a:p>
          <a:p>
            <a:pPr marL="0" lvl="0" indent="0">
              <a:buNone/>
            </a:pPr>
            <a:r>
              <a:rPr i="1"/>
              <a:t>“Ten minutes of R a day, keeps Excel away”</a:t>
            </a:r>
          </a:p>
          <a:p>
            <a:pPr marL="0" lvl="0" indent="0">
              <a:spcBef>
                <a:spcPts val="3000"/>
              </a:spcBef>
              <a:buNone/>
            </a:pPr>
            <a:r>
              <a:rPr b="1"/>
              <a:t>File names and file formats</a:t>
            </a:r>
          </a:p>
          <a:p>
            <a:pPr lvl="1"/>
            <a:r>
              <a:t>Never use </a:t>
            </a:r>
            <a:r>
              <a:rPr sz="1800">
                <a:latin typeface="Courier"/>
              </a:rPr>
              <a:t>!@#$%^&amp;*()+=:;"'|{}[]\&lt;&gt;?/~</a:t>
            </a:r>
            <a:r>
              <a:t> in a file name</a:t>
            </a:r>
          </a:p>
          <a:p>
            <a:pPr lvl="1"/>
            <a:r>
              <a:t>Use </a:t>
            </a:r>
            <a:r>
              <a:rPr sz="1800">
                <a:latin typeface="Courier"/>
              </a:rPr>
              <a:t>snake_case</a:t>
            </a:r>
            <a:r>
              <a:t> or </a:t>
            </a:r>
            <a:r>
              <a:rPr sz="1800">
                <a:latin typeface="Courier"/>
              </a:rPr>
              <a:t>CamelCase</a:t>
            </a:r>
          </a:p>
          <a:p>
            <a:pPr lvl="1"/>
            <a:r>
              <a:t>Apply this also to file headers (column names)</a:t>
            </a:r>
          </a:p>
          <a:p>
            <a:pPr lvl="1"/>
            <a:r>
              <a:t>Do not use soft spaces (</a:t>
            </a:r>
            <a:r>
              <a:rPr sz="1800">
                <a:latin typeface="Courier"/>
              </a:rPr>
              <a:t>" "</a:t>
            </a:r>
            <a:r>
              <a:t> = soft space / </a:t>
            </a:r>
            <a:r>
              <a:rPr sz="1800">
                <a:latin typeface="Courier"/>
              </a:rPr>
              <a:t>"_"</a:t>
            </a:r>
            <a:r>
              <a:t> = hard space)</a:t>
            </a:r>
          </a:p>
          <a:p>
            <a:pPr marL="0" lvl="0" indent="0">
              <a:spcBef>
                <a:spcPts val="3000"/>
              </a:spcBef>
              <a:buNone/>
            </a:pPr>
            <a:r>
              <a:rPr b="1"/>
              <a:t>A how-not-to example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_projects/work_flows/images/bad_formatting_file_name_and_headers.jpg"/>
          <p:cNvPicPr>
            <a:picLocks noGrp="1" noChangeAspect="1"/>
          </p:cNvPicPr>
          <p:nvPr/>
        </p:nvPicPr>
        <p:blipFill>
          <a:blip r:embed="rId2"/>
          <a:stretch>
            <a:fillRect/>
          </a:stretch>
        </p:blipFill>
        <p:spPr bwMode="auto">
          <a:xfrm>
            <a:off x="558800" y="1600200"/>
            <a:ext cx="8039100" cy="452120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rPr i="1"/>
              <a:t>what is wrong with this file name and its headers? can you spot another problem with the data sheet?</a:t>
            </a:r>
          </a:p>
          <a:p>
            <a:pPr marL="0" lvl="0" indent="0">
              <a:spcBef>
                <a:spcPts val="3000"/>
              </a:spcBef>
              <a:buNone/>
            </a:pPr>
            <a:r>
              <a:rPr b="1"/>
              <a:t>Data-formats - Non-Proprietary</a:t>
            </a:r>
          </a:p>
          <a:p>
            <a:pPr marL="0" lvl="0" indent="0">
              <a:buNone/>
            </a:pPr>
            <a:r>
              <a:t>File format source code is open and maintained by open source community or core development team.</a:t>
            </a:r>
          </a:p>
          <a:p>
            <a:pPr lvl="1"/>
            <a:r>
              <a:t>.netCDF (Geo, proteomics, array-oriented scientific data)</a:t>
            </a:r>
            <a:br/>
            <a:endParaRPr/>
          </a:p>
          <a:p>
            <a:pPr lvl="1"/>
            <a:r>
              <a:t>.xml / mzXML (Markup language, human and machine readable, metadata + data together)</a:t>
            </a:r>
          </a:p>
          <a:p>
            <a:pPr lvl="1"/>
            <a:r>
              <a:t>.txt / .csv (flat text file, usually tab, comma or semi colon (</a:t>
            </a:r>
            <a:r>
              <a:rPr sz="1800">
                <a:latin typeface="Courier"/>
              </a:rPr>
              <a:t>;</a:t>
            </a:r>
            <a:r>
              <a:t>) seperated)</a:t>
            </a:r>
          </a:p>
          <a:p>
            <a:pPr lvl="1"/>
            <a:r>
              <a:t>.json (text format that is completely language independent)</a:t>
            </a:r>
          </a:p>
          <a:p>
            <a:pPr marL="0" lvl="0" indent="0">
              <a:buNone/>
            </a:pPr>
            <a:r>
              <a:rPr i="1"/>
              <a:t>Will remain readable, even if format becomes obsolete</a:t>
            </a:r>
          </a:p>
          <a:p>
            <a:pPr marL="0" lvl="0" indent="0">
              <a:buNone/>
            </a:pPr>
            <a:r>
              <a:t>When storing a curated dataset for sharing or archiving it is always better to choose a non-proprietary format</a:t>
            </a:r>
          </a:p>
          <a:p>
            <a:pPr marL="0" lvl="0" indent="0">
              <a:spcBef>
                <a:spcPts val="3000"/>
              </a:spcBef>
              <a:buNone/>
            </a:pPr>
            <a:r>
              <a:rPr b="1"/>
              <a:t>Data shape</a:t>
            </a:r>
          </a:p>
          <a:p>
            <a:pPr marL="0" lvl="0" indent="0">
              <a:buNone/>
            </a:pPr>
            <a:r>
              <a:t>Look at these two tables, what do you notice?</a:t>
            </a:r>
          </a:p>
          <a:p>
            <a:pPr marL="1270000" lvl="0" indent="0">
              <a:buNone/>
            </a:pPr>
            <a:r>
              <a:rPr sz="1800">
                <a:latin typeface="Courier"/>
              </a:rPr>
              <a:t>## # A tibble: 12 x 4
##    country      year type            count
##    &lt;chr&gt;       &lt;int&gt; &lt;chr&gt;           &lt;int&gt;
##  1 Afghanistan  1999 cases             745
##  2 Afghanistan  1999 population   19987071
##  3 Afghanistan  2000 cases            2666
##  4 Afghanistan  2000 population   20595360
##  5 Brazil       1999 cases           37737
##  6 Brazil       1999 population  172006362
##  7 Brazil       2000 cases           80488
##  8 Brazil       2000 population  174504898
##  9 China        1999 cases          212258
## 10 China        1999 population 1272915272
## 11 China        2000 cases          213766
## 12 China        2000 population 1280428583</a:t>
            </a:r>
          </a:p>
          <a:p>
            <a:pPr marL="1270000" lvl="0" indent="0">
              <a:buNone/>
            </a:pPr>
            <a:r>
              <a:rPr sz="1800">
                <a:latin typeface="Courier"/>
              </a:rPr>
              <a:t>## # A tibble: 6 x 3
##   country      year rate             
## * &lt;chr&gt;       &lt;int&gt; &lt;chr&gt;            
## 1 Afghanistan  1999 745/19987071     
## 2 Afghanistan  2000 2666/20595360    
## 3 Brazil       1999 37737/172006362  
## 4 Brazil       2000 80488/174504898  
## 5 China        1999 212258/1272915272
## 6 China        2000 213766/1280428583</a:t>
            </a:r>
          </a:p>
          <a:p>
            <a:pPr marL="0" lvl="0" indent="0">
              <a:buNone/>
            </a:pPr>
            <a:r>
              <a:t>Both tables are build-in datasets from the {tidyr} package belonging to the {tidyverse} suite of Data Science R packages</a:t>
            </a:r>
          </a:p>
          <a:p>
            <a:pPr marL="0" lvl="0" indent="0">
              <a:spcBef>
                <a:spcPts val="3000"/>
              </a:spcBef>
              <a:buNone/>
            </a:pPr>
            <a:r>
              <a:rPr b="1"/>
              <a:t>Tidy 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_projects/work_flows/images/tidy-1.png"/>
          <p:cNvPicPr>
            <a:picLocks noGrp="1" noChangeAspect="1"/>
          </p:cNvPicPr>
          <p:nvPr/>
        </p:nvPicPr>
        <p:blipFill>
          <a:blip r:embed="rId2"/>
          <a:stretch>
            <a:fillRect/>
          </a:stretch>
        </p:blipFill>
        <p:spPr bwMode="auto">
          <a:xfrm>
            <a:off x="457200" y="2578100"/>
            <a:ext cx="8229600" cy="25654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lvl="1">
              <a:buAutoNum type="arabicPeriod"/>
            </a:pPr>
            <a:r>
              <a:t>Each variable goes in its own column</a:t>
            </a:r>
          </a:p>
          <a:p>
            <a:pPr lvl="1">
              <a:buAutoNum type="arabicPeriod"/>
            </a:pPr>
            <a:r>
              <a:t>Each observation goes in its own row</a:t>
            </a:r>
          </a:p>
          <a:p>
            <a:pPr lvl="1">
              <a:buAutoNum type="arabicPeriod"/>
            </a:pPr>
            <a:r>
              <a:t>Each cell contains only one value</a:t>
            </a:r>
          </a:p>
          <a:p>
            <a:pPr marL="0" lvl="0" indent="0">
              <a:buNone/>
            </a:pPr>
            <a:r>
              <a:t>From: </a:t>
            </a:r>
            <a:r>
              <a:rPr>
                <a:hlinkClick r:id="rId2"/>
              </a:rPr>
              <a:t>“R for Data Science”, Grolemund and Wickham</a:t>
            </a:r>
          </a:p>
          <a:p>
            <a:pPr marL="0" lvl="0" indent="0">
              <a:spcBef>
                <a:spcPts val="3000"/>
              </a:spcBef>
              <a:buNone/>
            </a:pPr>
            <a:r>
              <a:rPr b="1"/>
              <a:t>A penguin wrap up</a:t>
            </a:r>
          </a:p>
          <a:p>
            <a:pPr marL="0" lvl="0" indent="0">
              <a:buNone/>
            </a:pPr>
            <a:r>
              <a:rPr>
                <a:hlinkClick r:id="rId3"/>
              </a:rPr>
              <a:t>palmerpenguins</a:t>
            </a:r>
          </a:p>
          <a:p>
            <a:pPr marL="1270000" lvl="0" indent="0">
              <a:buNone/>
            </a:pPr>
            <a:r>
              <a:rPr sz="1800">
                <a:latin typeface="Courier"/>
              </a:rPr>
              <a:t>## # A tibble: 344 x 17
##    studyName `Sample Number` Species Region Island Stage `Individual ID`
##    &lt;chr&gt;               &lt;dbl&gt; &lt;chr&gt;   &lt;chr&gt;  &lt;chr&gt;  &lt;chr&gt; &lt;chr&gt;          
##  1 PAL0708                 1 Adelie~ Anvers Torge~ Adul~ N1A1           
##  2 PAL0708                 2 Adelie~ Anvers Torge~ Adul~ N1A2           
##  3 PAL0708                 3 Adelie~ Anvers Torge~ Adul~ N2A1           
##  4 PAL0708                 4 Adelie~ Anvers Torge~ Adul~ N2A2           
##  5 PAL0708                 5 Adelie~ Anvers Torge~ Adul~ N3A1           
##  6 PAL0708                 6 Adelie~ Anvers Torge~ Adul~ N3A2           
##  7 PAL0708                 7 Adelie~ Anvers Torge~ Adul~ N4A1           
##  8 PAL0708                 8 Adelie~ Anvers Torge~ Adul~ N4A2           
##  9 PAL0708                 9 Adelie~ Anvers Torge~ Adul~ N5A1           
## 10 PAL0708                10 Adelie~ Anvers Torge~ Adul~ N5A2           
## # ... with 334 more rows, and 10 more variables: `Clutch Completion` &lt;chr&gt;,
## #   `Date Egg` &lt;date&gt;, `Culmen Length (mm)` &lt;dbl&gt;, `Culmen Depth (mm)` &lt;dbl&gt;,
## #   `Flipper Length (mm)` &lt;dbl&gt;, `Body Mass (g)` &lt;dbl&gt;, Sex &lt;chr&gt;, `Delta 15 N
## #   (o/oo)` &lt;dbl&gt;, `Delta 13 C (o/oo)` &lt;dbl&gt;, Comments &lt;chr&gt;</a:t>
            </a:r>
          </a:p>
          <a:p>
            <a:pPr marL="0" lvl="0" indent="0">
              <a:spcBef>
                <a:spcPts val="3000"/>
              </a:spcBef>
              <a:buNone/>
            </a:pPr>
            <a:r>
              <a:rPr b="1"/>
              <a:t>Exploratory data Analysis - missingness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binar_part_2_files/figure-pptx/unnamed-chunk-16-1.png"/>
          <p:cNvPicPr>
            <a:picLocks noGrp="1" noChangeAspect="1"/>
          </p:cNvPicPr>
          <p:nvPr/>
        </p:nvPicPr>
        <p:blipFill>
          <a:blip r:embed="rId2"/>
          <a:stretch>
            <a:fillRect/>
          </a:stretch>
        </p:blipFill>
        <p:spPr bwMode="auto">
          <a:xfrm>
            <a:off x="1181100" y="1600200"/>
            <a:ext cx="6781800" cy="4521200"/>
          </a:xfrm>
          <a:prstGeom prst="rect">
            <a:avLst/>
          </a:prstGeom>
          <a:noFill/>
          <a:ln w="9525">
            <a:noFill/>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spcBef>
                <a:spcPts val="3000"/>
              </a:spcBef>
              <a:buNone/>
            </a:pPr>
            <a:r>
              <a:rPr b="1"/>
              <a:t>Factor levels</a:t>
            </a:r>
          </a:p>
          <a:p>
            <a:pPr marL="1270000" lvl="0" indent="0">
              <a:buNone/>
            </a:pPr>
            <a:r>
              <a:rPr sz="1800">
                <a:latin typeface="Courier"/>
              </a:rPr>
              <a:t>data_penguins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ggplot</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Sex, </a:t>
            </a:r>
            <a:r>
              <a:rPr sz="1800">
                <a:solidFill>
                  <a:srgbClr val="902000"/>
                </a:solidFill>
                <a:latin typeface="Courier"/>
              </a:rPr>
              <a:t>y =</a:t>
            </a:r>
            <a:r>
              <a:rPr sz="1800">
                <a:latin typeface="Courier"/>
              </a:rPr>
              <a:t> </a:t>
            </a:r>
            <a:r>
              <a:rPr sz="1800">
                <a:solidFill>
                  <a:srgbClr val="4070A0"/>
                </a:solidFill>
                <a:latin typeface="Courier"/>
              </a:rPr>
              <a:t>`</a:t>
            </a:r>
            <a:r>
              <a:rPr sz="1800">
                <a:solidFill>
                  <a:srgbClr val="902000"/>
                </a:solidFill>
                <a:latin typeface="Courier"/>
              </a:rPr>
              <a:t>Flipper Length (mm)</a:t>
            </a:r>
            <a:r>
              <a:rPr sz="1800">
                <a:solidFill>
                  <a:srgbClr val="4070A0"/>
                </a:solidFill>
                <a:latin typeface="Courier"/>
              </a:rPr>
              <a:t>`</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colour =</a:t>
            </a:r>
            <a:r>
              <a:rPr sz="1800">
                <a:latin typeface="Courier"/>
              </a:rPr>
              <a:t> Species), </a:t>
            </a:r>
            <a:r>
              <a:rPr sz="1800">
                <a:solidFill>
                  <a:srgbClr val="902000"/>
                </a:solidFill>
                <a:latin typeface="Courier"/>
              </a:rPr>
              <a:t>position =</a:t>
            </a:r>
            <a:r>
              <a:rPr sz="1800">
                <a:latin typeface="Courier"/>
              </a:rPr>
              <a:t> </a:t>
            </a:r>
            <a:r>
              <a:rPr sz="1800">
                <a:solidFill>
                  <a:srgbClr val="4070A0"/>
                </a:solidFill>
                <a:latin typeface="Courier"/>
              </a:rPr>
              <a:t>"jitter"</a:t>
            </a:r>
            <a:r>
              <a:rPr sz="1800">
                <a:latin typeface="Courier"/>
              </a:rPr>
              <a:t>, </a:t>
            </a:r>
            <a:r>
              <a:rPr sz="1800">
                <a:solidFill>
                  <a:srgbClr val="902000"/>
                </a:solidFill>
                <a:latin typeface="Courier"/>
              </a:rPr>
              <a:t>show.legend =</a:t>
            </a:r>
            <a:r>
              <a:rPr sz="1800">
                <a:latin typeface="Courier"/>
              </a:rPr>
              <a:t> </a:t>
            </a:r>
            <a:r>
              <a:rPr sz="1800">
                <a:solidFill>
                  <a:srgbClr val="007020"/>
                </a:solidFill>
                <a:latin typeface="Courier"/>
              </a:rPr>
              <a:t>FALSE</a:t>
            </a:r>
            <a:r>
              <a:rPr sz="1800">
                <a:latin typeface="Courier"/>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binar_part_2_files/figure-pptx/unnamed-chunk-17-1.png"/>
          <p:cNvPicPr>
            <a:picLocks noGrp="1" noChangeAspect="1"/>
          </p:cNvPicPr>
          <p:nvPr/>
        </p:nvPicPr>
        <p:blipFill>
          <a:blip r:embed="rId2"/>
          <a:stretch>
            <a:fillRect/>
          </a:stretch>
        </p:blipFill>
        <p:spPr bwMode="auto">
          <a:xfrm>
            <a:off x="1181100" y="1600200"/>
            <a:ext cx="6781800" cy="45212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1270000" lvl="0" indent="0">
              <a:buNone/>
            </a:pPr>
            <a:r>
              <a:rPr sz="1800" b="1">
                <a:solidFill>
                  <a:srgbClr val="007020"/>
                </a:solidFill>
                <a:latin typeface="Courier"/>
              </a:rPr>
              <a:t>unique</a:t>
            </a:r>
            <a:r>
              <a:rPr sz="1800">
                <a:latin typeface="Courier"/>
              </a:rPr>
              <a:t>(data_penguins</a:t>
            </a:r>
            <a:r>
              <a:rPr sz="1800">
                <a:solidFill>
                  <a:srgbClr val="666666"/>
                </a:solidFill>
                <a:latin typeface="Courier"/>
              </a:rPr>
              <a:t>$</a:t>
            </a:r>
            <a:r>
              <a:rPr sz="1800">
                <a:latin typeface="Courier"/>
              </a:rPr>
              <a:t>Sex) </a:t>
            </a:r>
            <a:r>
              <a:rPr sz="1800" i="1">
                <a:solidFill>
                  <a:srgbClr val="60A0B0"/>
                </a:solidFill>
                <a:latin typeface="Courier"/>
              </a:rPr>
              <a:t>## we also call this factor levels</a:t>
            </a:r>
          </a:p>
          <a:p>
            <a:pPr marL="1270000" lvl="0" indent="0">
              <a:buNone/>
            </a:pPr>
            <a:r>
              <a:rPr sz="1800">
                <a:latin typeface="Courier"/>
              </a:rPr>
              <a:t>## [1] "MALE"   "FEMALE" NA       "."</a:t>
            </a:r>
          </a:p>
          <a:p>
            <a:pPr marL="0" lvl="0" indent="0">
              <a:spcBef>
                <a:spcPts val="3000"/>
              </a:spcBef>
              <a:buNone/>
            </a:pPr>
            <a:r>
              <a:rPr b="1"/>
              <a:t>Variable encodings</a:t>
            </a:r>
          </a:p>
          <a:p>
            <a:pPr lvl="1"/>
            <a:r>
              <a:t>Use explicit encoding: male/female instead of </a:t>
            </a:r>
            <a:r>
              <a:rPr sz="1800">
                <a:latin typeface="Courier"/>
              </a:rPr>
              <a:t>0</a:t>
            </a:r>
            <a:r>
              <a:t>/</a:t>
            </a:r>
            <a:r>
              <a:rPr sz="1800">
                <a:latin typeface="Courier"/>
              </a:rPr>
              <a:t>1</a:t>
            </a:r>
          </a:p>
          <a:p>
            <a:pPr lvl="1"/>
            <a:r>
              <a:t>Encodings can always be altered programmatically</a:t>
            </a:r>
          </a:p>
          <a:p>
            <a:pPr lvl="1"/>
            <a:r>
              <a:t>Be consistent (see next graph)</a:t>
            </a:r>
          </a:p>
          <a:p>
            <a:pPr lvl="1"/>
            <a:r>
              <a:t>Write a code journal that explains encodings, including units and levels</a:t>
            </a:r>
          </a:p>
          <a:p>
            <a:pPr lvl="1"/>
            <a:r>
              <a:t>Use factors if a variable has a set of discrete possible outcomes: </a:t>
            </a:r>
            <a:r>
              <a:rPr sz="1800">
                <a:latin typeface="Courier"/>
              </a:rPr>
              <a:t>sex</a:t>
            </a:r>
            <a:r>
              <a:t>, </a:t>
            </a:r>
            <a:r>
              <a:rPr sz="1800">
                <a:latin typeface="Courier"/>
              </a:rPr>
              <a:t>species</a:t>
            </a:r>
            <a:r>
              <a:t>, </a:t>
            </a:r>
            <a:r>
              <a:rPr sz="1800">
                <a:latin typeface="Courier"/>
              </a:rPr>
              <a:t>marital_status</a:t>
            </a:r>
            <a:r>
              <a:t> etc</a:t>
            </a:r>
          </a:p>
          <a:p>
            <a:pPr lvl="1"/>
            <a:r>
              <a:t>Use an ordered factor if there is a hiarchy in the factor levels: </a:t>
            </a:r>
            <a:r>
              <a:rPr sz="1800">
                <a:latin typeface="Courier"/>
              </a:rPr>
              <a:t>year</a:t>
            </a:r>
            <a:r>
              <a:t>, </a:t>
            </a:r>
            <a:r>
              <a:rPr sz="1800">
                <a:latin typeface="Courier"/>
              </a:rPr>
              <a:t>month</a:t>
            </a:r>
            <a:r>
              <a:t>, </a:t>
            </a:r>
            <a:r>
              <a:rPr sz="1800">
                <a:latin typeface="Courier"/>
              </a:rPr>
              <a:t>number_of_legs</a:t>
            </a:r>
          </a:p>
          <a:p>
            <a:pPr marL="0" lvl="0" indent="0">
              <a:spcBef>
                <a:spcPts val="3000"/>
              </a:spcBef>
              <a:buNone/>
            </a:pPr>
            <a:r>
              <a:rPr b="1"/>
              <a:t>Just for kicks, one more graph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_projects/work_flows/images/final_final.png"/>
          <p:cNvPicPr>
            <a:picLocks noGrp="1" noChangeAspect="1"/>
          </p:cNvPicPr>
          <p:nvPr/>
        </p:nvPicPr>
        <p:blipFill>
          <a:blip r:embed="rId2"/>
          <a:stretch>
            <a:fillRect/>
          </a:stretch>
        </p:blipFill>
        <p:spPr bwMode="auto">
          <a:xfrm>
            <a:off x="457200" y="1651000"/>
            <a:ext cx="8229600" cy="4432300"/>
          </a:xfrm>
          <a:prstGeom prst="rect">
            <a:avLst/>
          </a:prstGeom>
          <a:noFill/>
          <a:ln w="9525">
            <a:noFill/>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binar_part_2_files/figure-pptx/unnamed-chunk-18-1.png"/>
          <p:cNvPicPr>
            <a:picLocks noGrp="1" noChangeAspect="1"/>
          </p:cNvPicPr>
          <p:nvPr/>
        </p:nvPicPr>
        <p:blipFill>
          <a:blip r:embed="rId2"/>
          <a:stretch>
            <a:fillRect/>
          </a:stretch>
        </p:blipFill>
        <p:spPr bwMode="auto">
          <a:xfrm>
            <a:off x="952500" y="1600200"/>
            <a:ext cx="7239000" cy="4521200"/>
          </a:xfrm>
          <a:prstGeom prst="rect">
            <a:avLst/>
          </a:prstGeom>
          <a:noFill/>
          <a:ln w="9525">
            <a:noFill/>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spcBef>
                <a:spcPts val="3000"/>
              </a:spcBef>
              <a:buNone/>
            </a:pPr>
            <a:r>
              <a:rPr b="1"/>
              <a:t>Thank you for your attention!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_projects/work_flows/images/Pepper.png"/>
          <p:cNvPicPr>
            <a:picLocks noGrp="1" noChangeAspect="1"/>
          </p:cNvPicPr>
          <p:nvPr/>
        </p:nvPicPr>
        <p:blipFill>
          <a:blip r:embed="rId2"/>
          <a:stretch>
            <a:fillRect/>
          </a:stretch>
        </p:blipFill>
        <p:spPr bwMode="auto">
          <a:xfrm>
            <a:off x="838200" y="1600200"/>
            <a:ext cx="7467600" cy="4521200"/>
          </a:xfrm>
          <a:prstGeom prst="rect">
            <a:avLst/>
          </a:prstGeom>
          <a:noFill/>
          <a:ln w="9525">
            <a:noFill/>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rPr b="1"/>
              <a:t>UPCOMING WEBINARS:</a:t>
            </a:r>
          </a:p>
          <a:p>
            <a:pPr marL="0" lvl="0" indent="0">
              <a:buNone/>
            </a:pPr>
            <a:r>
              <a:t>Part 3; Reproducible (Open) Science @HU - Tools (July 6th, 2020)</a:t>
            </a:r>
          </a:p>
          <a:p>
            <a:pPr marL="0" lvl="0" indent="0">
              <a:buNone/>
            </a:pPr>
            <a:r>
              <a:rPr>
                <a:hlinkClick r:id="rId2"/>
              </a:rPr>
              <a:t>Peer Support Group Data Science - not live yet</a:t>
            </a:r>
          </a:p>
          <a:p>
            <a:pPr marL="0" lvl="0" indent="0">
              <a:buNone/>
            </a:pPr>
            <a:r>
              <a:rPr>
                <a:hlinkClick r:id="rId3"/>
              </a:rPr>
              <a:t>support voor onderzoek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spcBef>
                <a:spcPts val="3000"/>
              </a:spcBef>
              <a:buNone/>
            </a:pPr>
            <a:r>
              <a:rPr b="1"/>
              <a:t>The Guerrilla Analytics Principles</a:t>
            </a:r>
          </a:p>
          <a:p>
            <a:pPr lvl="1">
              <a:buAutoNum type="arabicPeriod"/>
            </a:pPr>
            <a:r>
              <a:t>Space is cheap, confusion is expensive</a:t>
            </a:r>
          </a:p>
          <a:p>
            <a:pPr lvl="1">
              <a:buAutoNum type="arabicPeriod"/>
            </a:pPr>
            <a:r>
              <a:t>Simple, visual project structures and conventions</a:t>
            </a:r>
          </a:p>
          <a:p>
            <a:pPr lvl="1">
              <a:buAutoNum type="arabicPeriod"/>
            </a:pPr>
            <a:r>
              <a:t>Automate with program code</a:t>
            </a:r>
          </a:p>
          <a:p>
            <a:pPr lvl="1">
              <a:buAutoNum type="arabicPeriod"/>
            </a:pPr>
            <a:r>
              <a:t>Link stored data to data in the analytics environment to data in work products</a:t>
            </a:r>
          </a:p>
          <a:p>
            <a:pPr lvl="1">
              <a:buAutoNum type="arabicPeriod"/>
            </a:pPr>
            <a:r>
              <a:t>Version control changes to data and analytics code</a:t>
            </a:r>
          </a:p>
          <a:p>
            <a:pPr lvl="1">
              <a:buAutoNum type="arabicPeriod"/>
            </a:pPr>
            <a:r>
              <a:t>Consolidate team knowledge</a:t>
            </a:r>
            <a:br/>
            <a:endParaRPr/>
          </a:p>
          <a:p>
            <a:pPr lvl="1">
              <a:buAutoNum type="arabicPeriod"/>
            </a:pPr>
            <a:r>
              <a:t>Use code that runs from start to finish</a:t>
            </a:r>
          </a:p>
          <a:p>
            <a:pPr marL="0" lvl="0" indent="0">
              <a:buNone/>
            </a:pPr>
            <a:r>
              <a:rPr>
                <a:hlinkClick r:id="rId2"/>
              </a:rPr>
              <a:t>Guerrilla Analytics book by Enda Ridge,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_projects/work_flows/images/guerrilla_analytics.jpg"/>
          <p:cNvPicPr>
            <a:picLocks noGrp="1" noChangeAspect="1"/>
          </p:cNvPicPr>
          <p:nvPr/>
        </p:nvPicPr>
        <p:blipFill>
          <a:blip r:embed="rId2"/>
          <a:stretch>
            <a:fillRect/>
          </a:stretch>
        </p:blipFill>
        <p:spPr bwMode="auto">
          <a:xfrm>
            <a:off x="3060700" y="1600200"/>
            <a:ext cx="3009900" cy="45212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spcBef>
                <a:spcPts val="3000"/>
              </a:spcBef>
              <a:buNone/>
            </a:pPr>
            <a:r>
              <a:rPr b="1"/>
              <a:t>P1: Space is cheap, confusion is expensive</a:t>
            </a:r>
          </a:p>
          <a:p>
            <a:pPr lvl="1"/>
            <a:r>
              <a:t>Keep your files, you never know when you need them</a:t>
            </a:r>
          </a:p>
          <a:p>
            <a:pPr lvl="1"/>
            <a:r>
              <a:t>Store data in online-cloud storage (HU Research Drive)</a:t>
            </a:r>
          </a:p>
          <a:p>
            <a:pPr lvl="1"/>
            <a:r>
              <a:t>Protect youself: do not click on attachments and spiffy emails, cybercriminals are getting smarter everyday</a:t>
            </a:r>
          </a:p>
          <a:p>
            <a:pPr lvl="1"/>
            <a:r>
              <a:t>Create md5sums for important (source) data-files</a:t>
            </a:r>
          </a:p>
          <a:p>
            <a:pPr lvl="1"/>
            <a:r>
              <a:t>Agree on a system, share it, use it, stick to 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_projects/work_flows/images/docking_station_harddisk.jpg"/>
          <p:cNvPicPr>
            <a:picLocks noGrp="1" noChangeAspect="1"/>
          </p:cNvPicPr>
          <p:nvPr/>
        </p:nvPicPr>
        <p:blipFill>
          <a:blip r:embed="rId2"/>
          <a:stretch>
            <a:fillRect/>
          </a:stretch>
        </p:blipFill>
        <p:spPr bwMode="auto">
          <a:xfrm>
            <a:off x="2349500" y="1600200"/>
            <a:ext cx="4445000" cy="45212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spcBef>
                <a:spcPts val="3000"/>
              </a:spcBef>
              <a:buNone/>
            </a:pPr>
            <a:r>
              <a:rPr b="1"/>
              <a:t>P2: Simple, visual project structures and conventions</a:t>
            </a:r>
          </a:p>
          <a:p>
            <a:pPr lvl="1"/>
            <a:r>
              <a:t>Create a seperate folder for each analytics project (in RStudio -&gt; RStudio Project)</a:t>
            </a:r>
          </a:p>
          <a:p>
            <a:pPr lvl="1"/>
            <a:r>
              <a:t>Do not deeply nest folders (max 2-3 levels)</a:t>
            </a:r>
          </a:p>
          <a:p>
            <a:pPr lvl="1"/>
            <a:r>
              <a:t>Keep information about the data, close to the data</a:t>
            </a:r>
          </a:p>
          <a:p>
            <a:pPr lvl="1"/>
            <a:r>
              <a:t>Store each dataset in its own subfolder</a:t>
            </a:r>
          </a:p>
          <a:p>
            <a:pPr lvl="1"/>
            <a:r>
              <a:t>Do not change file names or move them (in a code project)</a:t>
            </a:r>
          </a:p>
          <a:p>
            <a:pPr lvl="1"/>
            <a:r>
              <a:t>Do not manually edit data source files</a:t>
            </a:r>
          </a:p>
          <a:p>
            <a:pPr lvl="1"/>
            <a:r>
              <a:t>In code, use relative paths</a:t>
            </a:r>
          </a:p>
          <a:p>
            <a:pPr marL="0" lvl="0" indent="0">
              <a:spcBef>
                <a:spcPts val="3000"/>
              </a:spcBef>
              <a:buNone/>
            </a:pPr>
            <a:r>
              <a:rPr b="1"/>
              <a:t>Better not!</a:t>
            </a:r>
          </a:p>
          <a:p>
            <a:pPr marL="1270000" lvl="0" indent="0">
              <a:buNone/>
            </a:pPr>
            <a:r>
              <a:rPr sz="1800">
                <a:latin typeface="Courier"/>
              </a:rPr>
              <a:t>## D:/r_projects/work_flows/wrong_structure
## +-- Applications
## +-- Data files 001
## |   +-- experiment_1.txt
## |   \-- Final Results
## |       \-- experiment_1_results_final.txt
## +-- Data files 001 (Copy)
## +-- Manuscripts
## |   +-- teunis_et al , 2020_v01 - Copy.docx
## |   +-- teunis_et al , 2020_v02.docx
## |   \-- teunis_et al , 2020_v03_final_final.docx
## +-- Project Documentation
## |   \-- applications
## |       +-- Application final prject x.docx
## |       \-- application_final_project y.docx
## \-- Volunteer responses
##     +-- Patient 2.xlsx
##     +-- patient_1.xlsx
##     \-- Patient_3.xlsx</a:t>
            </a:r>
          </a:p>
          <a:p>
            <a:pPr marL="0" lvl="0" indent="0">
              <a:spcBef>
                <a:spcPts val="3000"/>
              </a:spcBef>
              <a:buNone/>
            </a:pPr>
            <a:r>
              <a:rPr b="1"/>
              <a:t>How to organize data files</a:t>
            </a:r>
          </a:p>
          <a:p>
            <a:pPr marL="1270000" lvl="0" indent="0">
              <a:buNone/>
            </a:pPr>
            <a:r>
              <a:rPr sz="1800">
                <a:latin typeface="Courier"/>
              </a:rPr>
              <a:t>## D:/r_projects/work_flows/data-raw
## +-- D010
## |   +-- 2020-06-19_covid_ecdc_cases_geography.csv
## |   +-- 2020-06-19_md5sums_covid_ecdc_cases_geography.md5
## |   +-- README.txt
## |   +-- supporting
## |   |   +-- covid_ecdc_cases_geography.R
## |   |   \-- md5sums.R
## |   \-- v01
## |       +-- 2020-05-31_covid_ecdc_cases_geography.csv
## |       \-- 2020-05-31_md5sums_covid_ecdc_cases_geography.md5
## \-- D020
##     +-- messy_excel.xlsx
##     \-- README.txt</a:t>
            </a:r>
          </a:p>
          <a:p>
            <a:pPr marL="0" lvl="0" indent="0">
              <a:spcBef>
                <a:spcPts val="3000"/>
              </a:spcBef>
              <a:buNone/>
            </a:pPr>
            <a:r>
              <a:rPr b="1"/>
              <a:t>Data integrity</a:t>
            </a:r>
          </a:p>
          <a:p>
            <a:pPr marL="0" lvl="0" indent="0">
              <a:buNone/>
            </a:pPr>
            <a:r>
              <a:t>MD5SUMS are</a:t>
            </a:r>
          </a:p>
          <a:p>
            <a:pPr lvl="1"/>
            <a:r>
              <a:t>A unique code to identify a file (</a:t>
            </a:r>
            <a:r>
              <a:rPr i="1"/>
              <a:t>This file -&gt; fb2cbcfc5dbea05a474bf69dc294e1dc</a:t>
            </a:r>
            <a:r>
              <a:t>)</a:t>
            </a:r>
          </a:p>
          <a:p>
            <a:pPr lvl="1"/>
            <a:r>
              <a:t>Can be used to verify the integrity or the version of a file</a:t>
            </a:r>
          </a:p>
          <a:p>
            <a:pPr lvl="1"/>
            <a:r>
              <a:t>Can be genarated from Windows, MacOS, Linux or from within e.g. R/Python/Bash</a:t>
            </a:r>
          </a:p>
          <a:p>
            <a:pPr lvl="1"/>
            <a:r>
              <a:t>md5sums are also used for safety: checking an md5sum ensures that the code is valid and has not changed (e.g. </a:t>
            </a:r>
            <a:r>
              <a:rPr>
                <a:hlinkClick r:id="rId2"/>
              </a:rPr>
              <a:t>Anaconda</a:t>
            </a:r>
            <a:r>
              <a:t>)</a:t>
            </a:r>
          </a:p>
          <a:p>
            <a:pPr lvl="1"/>
            <a:r>
              <a:t>There are many different types of hash functions </a:t>
            </a:r>
            <a:r>
              <a:rPr>
                <a:hlinkClick r:id="rId3"/>
              </a:rPr>
              <a:t>MD5, SHA256 are much used for data and software</a:t>
            </a:r>
          </a:p>
          <a:p>
            <a:pPr marL="0" lvl="0" indent="0">
              <a:buNone/>
            </a:pPr>
            <a:r>
              <a:rPr i="1"/>
              <a:t>In webinar 3, I will show you how to generate these yourself! (from Windows and R). Look at the file “./data-raw/D010/supporting/md5sums.R” if you can’t wait</a:t>
            </a:r>
          </a:p>
          <a:p>
            <a:pPr marL="0" lvl="0" indent="0">
              <a:spcBef>
                <a:spcPts val="3000"/>
              </a:spcBef>
              <a:buNone/>
            </a:pPr>
            <a:r>
              <a:rPr b="1"/>
              <a:t>Sharing data</a:t>
            </a:r>
          </a:p>
          <a:p>
            <a:pPr lvl="1"/>
            <a:r>
              <a:t>Remove sensitive data from each file by pseudoencoding or anonymizing or removing</a:t>
            </a:r>
          </a:p>
          <a:p>
            <a:pPr lvl="1"/>
            <a:r>
              <a:t>Removing or encoding sensitive data can be done from within R</a:t>
            </a:r>
          </a:p>
          <a:p>
            <a:pPr lvl="1"/>
            <a:r>
              <a:t>Agree on a file naming convention within a team, before the work starts</a:t>
            </a:r>
          </a:p>
          <a:p>
            <a:pPr lvl="1"/>
            <a:r>
              <a:t>Agree on where data is stored and who has access</a:t>
            </a:r>
          </a:p>
          <a:p>
            <a:pPr lvl="1"/>
            <a:r>
              <a:t>Suppress the impulse to store multiple copies of the data in different locations</a:t>
            </a:r>
          </a:p>
          <a:p>
            <a:pPr lvl="1"/>
            <a:r>
              <a:t>If you sent data files, sent the md5sums along</a:t>
            </a:r>
          </a:p>
          <a:p>
            <a:pPr marL="0" lvl="0" indent="0">
              <a:spcBef>
                <a:spcPts val="3000"/>
              </a:spcBef>
              <a:buNone/>
            </a:pPr>
            <a:r>
              <a:rPr b="1"/>
              <a:t>Recieving data</a:t>
            </a:r>
          </a:p>
          <a:p>
            <a:pPr lvl="1"/>
            <a:r>
              <a:t>Never change a filename (as inconvenient it may be)</a:t>
            </a:r>
          </a:p>
          <a:p>
            <a:pPr lvl="1"/>
            <a:r>
              <a:t>Put a new dataset (one or multiple files) in its own numbered folder</a:t>
            </a:r>
          </a:p>
          <a:p>
            <a:pPr lvl="1"/>
            <a:r>
              <a:t>Write an README.txt describing the data, store it in the same folder as where the dataset lives</a:t>
            </a:r>
          </a:p>
          <a:p>
            <a:pPr lvl="1"/>
            <a:r>
              <a:t>A new version of the ‘same’ dataset goes into the orginal folder, the old version moves to a new folder (e.g v01)</a:t>
            </a:r>
          </a:p>
          <a:p>
            <a:pPr marL="0" lvl="0" indent="0">
              <a:spcBef>
                <a:spcPts val="3000"/>
              </a:spcBef>
              <a:buNone/>
            </a:pPr>
            <a:r>
              <a:rPr b="1"/>
              <a:t>P3: Automation</a:t>
            </a:r>
          </a:p>
          <a:p>
            <a:pPr lvl="1"/>
            <a:r>
              <a:t>Do everything programatically (in code) for reasons of reproducibility</a:t>
            </a:r>
          </a:p>
          <a:p>
            <a:pPr lvl="1"/>
            <a:r>
              <a:t>Store clean curated datasets in the “data” folder, with md5sums and a README.txt</a:t>
            </a:r>
          </a:p>
          <a:p>
            <a:pPr lvl="1"/>
            <a:r>
              <a:t>Use literate programming (RMarkdown or Jupyter Notebook) for full analysis</a:t>
            </a:r>
          </a:p>
          <a:p>
            <a:pPr lvl="1"/>
            <a:r>
              <a:t>Store scripts in a “./code” or “./inst” folder</a:t>
            </a:r>
          </a:p>
          <a:p>
            <a:pPr lvl="1"/>
            <a:r>
              <a:t>Store functions in R in a “./R” folder</a:t>
            </a:r>
          </a:p>
          <a:p>
            <a:pPr marL="0" lvl="0" indent="0">
              <a:spcBef>
                <a:spcPts val="3000"/>
              </a:spcBef>
              <a:buNone/>
            </a:pPr>
            <a:r>
              <a:rPr b="1"/>
              <a:t>This requires a (COVID-19) example</a:t>
            </a:r>
          </a:p>
          <a:p>
            <a:pPr lvl="1"/>
            <a:r>
              <a:t>Imagine we want daily reports on the number of COVID-19 cases and caused deaths</a:t>
            </a:r>
          </a:p>
          <a:p>
            <a:pPr lvl="1"/>
            <a:r>
              <a:t>We want to be able to dynamically report data for different countries and dates to compare situations in the World</a:t>
            </a:r>
          </a:p>
          <a:p>
            <a:pPr lvl="1"/>
            <a:r>
              <a:t>The data is available (for manual and automated download) from the European Center for Disease Control</a:t>
            </a:r>
          </a:p>
          <a:p>
            <a:pPr lvl="1"/>
            <a:r>
              <a:t>The analysis can be coded completely from begin to end to result in the information we need</a:t>
            </a:r>
          </a:p>
          <a:p>
            <a:pPr marL="0" lvl="0" indent="0">
              <a:buNone/>
            </a:pPr>
            <a:r>
              <a:rPr>
                <a:hlinkClick r:id="rId4"/>
              </a:rPr>
              <a:t>A more extensive reproducible research COVID-19 example for NL</a:t>
            </a:r>
          </a:p>
          <a:p>
            <a:pPr marL="0" lvl="0" indent="0">
              <a:spcBef>
                <a:spcPts val="3000"/>
              </a:spcBef>
              <a:buNone/>
            </a:pPr>
            <a:r>
              <a:rPr b="1"/>
              <a:t>The results of the analysis; deaths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binar_part_2_files/figure-pptx/unnamed-chunk-6-1.png"/>
          <p:cNvPicPr>
            <a:picLocks noGrp="1" noChangeAspect="1"/>
          </p:cNvPicPr>
          <p:nvPr/>
        </p:nvPicPr>
        <p:blipFill>
          <a:blip r:embed="rId2"/>
          <a:stretch>
            <a:fillRect/>
          </a:stretch>
        </p:blipFill>
        <p:spPr bwMode="auto">
          <a:xfrm>
            <a:off x="952500" y="1600200"/>
            <a:ext cx="7239000" cy="45212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2541</Words>
  <Application>Microsoft Office PowerPoint</Application>
  <PresentationFormat>Diavoorstelling (4:3)</PresentationFormat>
  <Paragraphs>180</Paragraphs>
  <Slides>33</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33</vt:i4>
      </vt:variant>
    </vt:vector>
  </HeadingPairs>
  <TitlesOfParts>
    <vt:vector size="37" baseType="lpstr">
      <vt:lpstr>Arial</vt:lpstr>
      <vt:lpstr>Calibri</vt:lpstr>
      <vt:lpstr>Courier</vt:lpstr>
      <vt:lpstr>Office Theme</vt:lpstr>
      <vt:lpstr>Part 2; Managing your (data) projects with ‘Guerrilla Analytics’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Some pointers to help you (and others) use code for data analysis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 Managing your (data) projects with ‘Guerrilla Analytics’</dc:title>
  <dc:creator>Marc A.T. Teunis</dc:creator>
  <cp:keywords/>
  <cp:lastModifiedBy>marc teunis</cp:lastModifiedBy>
  <cp:revision>1</cp:revision>
  <dcterms:created xsi:type="dcterms:W3CDTF">2020-06-23T12:09:47Z</dcterms:created>
  <dcterms:modified xsi:type="dcterms:W3CDTF">2020-06-23T12:11:34Z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yes</vt:lpwstr>
  </property>
  <property fmtid="{D5CDD505-2E9C-101B-9397-08002B2CF9AE}" pid="3" name="date">
    <vt:lpwstr>2020-06-23 14:09:40</vt:lpwstr>
  </property>
  <property fmtid="{D5CDD505-2E9C-101B-9397-08002B2CF9AE}" pid="4" name="output">
    <vt:lpwstr/>
  </property>
  <property fmtid="{D5CDD505-2E9C-101B-9397-08002B2CF9AE}" pid="5" name="subtitle">
    <vt:lpwstr>Why, What and How in a series of three webinars</vt:lpwstr>
  </property>
  <property fmtid="{D5CDD505-2E9C-101B-9397-08002B2CF9AE}" pid="6" name="widescreen">
    <vt:lpwstr>yes</vt:lpwstr>
  </property>
</Properties>
</file>