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61" r:id="rId3"/>
    <p:sldId id="282" r:id="rId4"/>
    <p:sldId id="257" r:id="rId5"/>
    <p:sldId id="258" r:id="rId6"/>
    <p:sldId id="283" r:id="rId7"/>
    <p:sldId id="262" r:id="rId8"/>
    <p:sldId id="337" r:id="rId9"/>
    <p:sldId id="292" r:id="rId10"/>
    <p:sldId id="263" r:id="rId11"/>
    <p:sldId id="293" r:id="rId12"/>
    <p:sldId id="264" r:id="rId13"/>
    <p:sldId id="294" r:id="rId14"/>
    <p:sldId id="347" r:id="rId15"/>
    <p:sldId id="321" r:id="rId16"/>
    <p:sldId id="295" r:id="rId17"/>
    <p:sldId id="341" r:id="rId18"/>
    <p:sldId id="339" r:id="rId19"/>
    <p:sldId id="340" r:id="rId20"/>
    <p:sldId id="344" r:id="rId21"/>
    <p:sldId id="342" r:id="rId22"/>
    <p:sldId id="345" r:id="rId23"/>
    <p:sldId id="343" r:id="rId24"/>
    <p:sldId id="346" r:id="rId25"/>
    <p:sldId id="348" r:id="rId26"/>
    <p:sldId id="349" r:id="rId27"/>
    <p:sldId id="351" r:id="rId28"/>
    <p:sldId id="350" r:id="rId29"/>
    <p:sldId id="353" r:id="rId30"/>
    <p:sldId id="354" r:id="rId31"/>
    <p:sldId id="362" r:id="rId32"/>
    <p:sldId id="355" r:id="rId33"/>
    <p:sldId id="352" r:id="rId34"/>
    <p:sldId id="361" r:id="rId35"/>
    <p:sldId id="317" r:id="rId36"/>
    <p:sldId id="357" r:id="rId37"/>
    <p:sldId id="333" r:id="rId38"/>
    <p:sldId id="360" r:id="rId39"/>
    <p:sldId id="326" r:id="rId40"/>
    <p:sldId id="318" r:id="rId41"/>
    <p:sldId id="359" r:id="rId42"/>
    <p:sldId id="358" r:id="rId43"/>
    <p:sldId id="29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86986" autoAdjust="0"/>
  </p:normalViewPr>
  <p:slideViewPr>
    <p:cSldViewPr>
      <p:cViewPr>
        <p:scale>
          <a:sx n="100" d="100"/>
          <a:sy n="100" d="100"/>
        </p:scale>
        <p:origin x="-47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956CDE-D3A6-4FB0-89A9-216E3CE5B534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2CE524-5A23-491C-9511-F905212F3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513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 Start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AF6BC-EC6D-4904-BA00-89957F4515B6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2CE524-5A23-491C-9511-F905212F3867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6271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006CFED-B566-4457-8892-CC12A78007E0}" type="slidenum">
              <a:rPr lang="en-GB" smtClean="0"/>
              <a:pPr eaLnBrk="1" hangingPunct="1"/>
              <a:t>43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Describe our project: problem, specification,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How we’ve managed the project so far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Future plans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B310290-5BB6-43BE-BDD2-25F415217E4C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963A85-7060-483E-BC5E-DF180E8D6F5D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08D0C89-76AB-468C-A375-827C0F03F3AD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D129FFD-1F45-41BA-A1CA-9894ECE5B8A9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189984D-90FD-4CE0-A410-DDC8E45BB2C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John“To design, build and test an electronic module capable of capturing still images from an unmanned aerial vehicle (UAV) and transmitting the images to a base station. The module must use the UAV autopilot’s low-bandwidth RS485 serial link (38.4 kBaud). A program must be written to interface with the base station software over a TCP/IP link, allowing image data to be received and displayed to the user. The electronic module will be constructed using strip-boards and will later be implemented on PCB if time is available. </a:t>
            </a:r>
          </a:p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75EA65-7CC8-4F45-AB5C-C8DE0C3433D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F677-766F-49AA-9E9C-23AA7F667A39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267B-09E1-4FCA-AA71-A4EC4CA35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93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3650-1666-4059-983A-F6EF97D14093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6FC-70F9-47D4-AB7D-F969E5DD9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88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221-157C-4819-8924-501353D840CA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62F5D-7B79-4DDD-B4C9-356911BAE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5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D612-EDCF-4FD7-847D-540774042A61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5E51-AF0C-4A41-9896-07C7ED9F7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38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804C-23EC-46C1-B84C-0FFE42991F6B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76B4-6034-4707-961A-BF0034485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83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9B61-78DF-429C-BCF0-FA90CA324683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750A-5133-483B-9D6E-19D410A2F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576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E5F27-E447-4444-B299-816E6CCB6B41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8D7E-C074-4444-B26F-32FD2BBC4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1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5F71-EFF0-4967-9C56-6905363B4098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69CE-77CA-4DC8-8728-8166F906CC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29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09AE-542A-4D3A-B6ED-1BCD2111FB6D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0F3-C204-4A27-B4BF-78AE61B436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92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5292-D98B-4C4B-AEB9-2293039157BF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6F49-BD4D-4212-891F-C4D3BA006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45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C8CD-E72D-4923-B599-FAE6F8D6E72B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FE5A-1166-4ABE-9CB0-FD93ED8EE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40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1A95C-1647-4C0C-8B18-0CD7A20C688D}" type="datetimeFigureOut">
              <a:rPr lang="en-GB"/>
              <a:pPr>
                <a:defRPr/>
              </a:pPr>
              <a:t>11/01/2012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279EF-6A86-4DCA-AC09-7DE7C06873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avcamera/uavcame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GDP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Unmanned Aircraft Camera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weight &lt; 250g</a:t>
            </a:r>
          </a:p>
          <a:p>
            <a:pPr eaLnBrk="1" hangingPunct="1"/>
            <a:r>
              <a:rPr lang="en-GB" smtClean="0"/>
              <a:t>Image resolution: 640 x 480</a:t>
            </a:r>
          </a:p>
          <a:p>
            <a:pPr eaLnBrk="1" hangingPunct="1"/>
            <a:r>
              <a:rPr lang="en-GB" smtClean="0"/>
              <a:t>Cancel image download whilst downloading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Module weight &lt; 250g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~70g</a:t>
            </a:r>
          </a:p>
          <a:p>
            <a:pPr eaLnBrk="1" hangingPunct="1"/>
            <a:r>
              <a:rPr lang="en-GB" strike="sngStrike" dirty="0" smtClean="0"/>
              <a:t>Image resolution: 640 x 480</a:t>
            </a:r>
          </a:p>
          <a:p>
            <a:pPr eaLnBrk="1" hangingPunct="1"/>
            <a:r>
              <a:rPr lang="en-GB" strike="sngStrike" dirty="0" smtClean="0"/>
              <a:t>Cancel image download whilst downloading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4018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67741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dirty="0" smtClean="0"/>
              <a:t>Colour images</a:t>
            </a:r>
          </a:p>
          <a:p>
            <a:pPr eaLnBrk="1" hangingPunct="1"/>
            <a:r>
              <a:rPr lang="en-GB" dirty="0" smtClean="0"/>
              <a:t>Select between colour / BW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Resend an image if corrupted</a:t>
            </a:r>
            <a:endParaRPr lang="en-GB" strike="sngStrike" dirty="0"/>
          </a:p>
          <a:p>
            <a:pPr lvl="1" eaLnBrk="1" hangingPunct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Automatic Repeat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reQuests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(ARQ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GB" dirty="0" smtClean="0"/>
          </a:p>
          <a:p>
            <a:pPr eaLnBrk="1" hangingPunct="1"/>
            <a:r>
              <a:rPr lang="en-GB" strike="sngStrike" dirty="0" smtClean="0"/>
              <a:t>Interrupt download of image, save incomplete image</a:t>
            </a:r>
          </a:p>
          <a:p>
            <a:pPr eaLnBrk="1" hangingPunct="1"/>
            <a:r>
              <a:rPr lang="en-GB" strike="sngStrike" dirty="0" smtClean="0"/>
              <a:t>Select resolution of image</a:t>
            </a:r>
          </a:p>
          <a:p>
            <a:pPr eaLnBrk="1" hangingPunct="1"/>
            <a:r>
              <a:rPr lang="en-GB" strike="sngStrike" dirty="0" smtClean="0"/>
              <a:t>Display progress indicator of download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437112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7" y="386104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99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Spec: Low Priority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(User defined) Automatic image capture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Autopilot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script triggers on waypoints, height, etc.</a:t>
            </a:r>
          </a:p>
          <a:p>
            <a:pPr eaLnBrk="1" hangingPunct="1"/>
            <a:r>
              <a:rPr lang="en-GB" strike="sngStrike" dirty="0"/>
              <a:t>Colour images </a:t>
            </a:r>
          </a:p>
          <a:p>
            <a:pPr eaLnBrk="1" hangingPunct="1"/>
            <a:r>
              <a:rPr lang="en-GB" dirty="0"/>
              <a:t>Select between colour / BW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06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Constructed camera module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dirty="0" smtClean="0"/>
              <a:t>Firmware for module, 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Technical and User Documentation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Open source, publically accessible repository, includes all the above</a:t>
            </a:r>
          </a:p>
        </p:txBody>
      </p:sp>
    </p:spTree>
    <p:extLst>
      <p:ext uri="{BB962C8B-B14F-4D97-AF65-F5344CB8AC3E}">
        <p14:creationId xmlns:p14="http://schemas.microsoft.com/office/powerpoint/2010/main" xmlns="" val="288895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Hardware:</a:t>
            </a:r>
            <a:r>
              <a:rPr lang="en-GB" dirty="0" smtClean="0"/>
              <a:t> </a:t>
            </a:r>
            <a:r>
              <a:rPr lang="en-GB" strike="sngStrike" dirty="0" smtClean="0"/>
              <a:t>Constructed camera module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All on PCB</a:t>
            </a:r>
          </a:p>
          <a:p>
            <a:pPr eaLnBrk="1" hangingPunct="1"/>
            <a:r>
              <a:rPr lang="en-GB" b="1" dirty="0" smtClean="0"/>
              <a:t>Software: </a:t>
            </a:r>
            <a:r>
              <a:rPr lang="en-GB" strike="sngStrike" dirty="0" smtClean="0"/>
              <a:t>Firmware for module</a:t>
            </a:r>
            <a:r>
              <a:rPr lang="en-GB" dirty="0" smtClean="0"/>
              <a:t>, </a:t>
            </a:r>
            <a:r>
              <a:rPr lang="en-GB" strike="sngStrike" dirty="0" smtClean="0"/>
              <a:t>Software for base station</a:t>
            </a:r>
          </a:p>
          <a:p>
            <a:pPr eaLnBrk="1" hangingPunct="1"/>
            <a:r>
              <a:rPr lang="en-GB" b="1" dirty="0" smtClean="0"/>
              <a:t>Documentation:</a:t>
            </a:r>
            <a:r>
              <a:rPr lang="en-GB" dirty="0" smtClean="0"/>
              <a:t> </a:t>
            </a:r>
            <a:r>
              <a:rPr lang="en-GB" strike="sngStrike" dirty="0" smtClean="0"/>
              <a:t>Technical and User Documentation</a:t>
            </a:r>
            <a:r>
              <a:rPr lang="en-GB" dirty="0" smtClean="0"/>
              <a:t> </a:t>
            </a:r>
          </a:p>
          <a:p>
            <a:pPr eaLnBrk="1" hangingPunct="1"/>
            <a:r>
              <a:rPr lang="en-GB" b="1" dirty="0" smtClean="0"/>
              <a:t>Public Repository:</a:t>
            </a:r>
            <a:r>
              <a:rPr lang="en-GB" dirty="0" smtClean="0"/>
              <a:t> </a:t>
            </a:r>
            <a:r>
              <a:rPr lang="en-GB" strike="sngStrike" dirty="0" smtClean="0"/>
              <a:t>Open source</a:t>
            </a:r>
            <a:r>
              <a:rPr lang="en-GB" dirty="0" smtClean="0"/>
              <a:t>, </a:t>
            </a:r>
            <a:r>
              <a:rPr lang="en-GB" strike="sngStrike" dirty="0" smtClean="0"/>
              <a:t>publically accessible repository</a:t>
            </a:r>
            <a:r>
              <a:rPr lang="en-GB" dirty="0" smtClean="0"/>
              <a:t>, </a:t>
            </a:r>
            <a:r>
              <a:rPr lang="en-GB" strike="sngStrike" dirty="0" smtClean="0"/>
              <a:t>includes all the above.</a:t>
            </a:r>
          </a:p>
          <a:p>
            <a:pPr lvl="1" eaLnBrk="1" hangingPunct="1"/>
            <a:r>
              <a:rPr lang="en-GB" dirty="0" smtClean="0">
                <a:hlinkClick r:id="rId3"/>
              </a:rPr>
              <a:t>https://github.com/uavcamera/uavcamera</a:t>
            </a:r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44522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0405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96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47864" y="5755915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156176" y="5589240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01754" y="588295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01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5616" y="5517232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9552" y="4005064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403648" y="4941168"/>
            <a:ext cx="0" cy="57606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2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Next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Recap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Specification and Progress Overview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Implementation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Testing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Demo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Evaluation</a:t>
            </a:r>
            <a:endParaRPr lang="en-GB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Future Work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Conclusion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Questions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Commands</a:t>
            </a:r>
          </a:p>
          <a:p>
            <a:r>
              <a:rPr lang="en-GB" dirty="0" smtClean="0"/>
              <a:t>Uses Automatic Repeat </a:t>
            </a:r>
            <a:r>
              <a:rPr lang="en-GB" dirty="0" err="1" smtClean="0"/>
              <a:t>reQuest</a:t>
            </a:r>
            <a:r>
              <a:rPr lang="en-GB" dirty="0" smtClean="0"/>
              <a:t> (ARQ)</a:t>
            </a:r>
          </a:p>
          <a:p>
            <a:r>
              <a:rPr lang="en-GB" smtClean="0"/>
              <a:t>E.g</a:t>
            </a:r>
            <a:r>
              <a:rPr lang="en-GB" dirty="0" smtClean="0"/>
              <a:t>. </a:t>
            </a:r>
            <a:r>
              <a:rPr lang="en-GB" b="1" dirty="0" smtClean="0"/>
              <a:t>Image Download Request:</a:t>
            </a:r>
          </a:p>
          <a:p>
            <a:pPr lvl="1"/>
            <a:r>
              <a:rPr lang="en-GB" b="1" dirty="0" smtClean="0"/>
              <a:t>     0x02	     0xXX           </a:t>
            </a:r>
            <a:r>
              <a:rPr lang="en-GB" b="1" dirty="0" err="1" smtClean="0"/>
              <a:t>0xXX</a:t>
            </a: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             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479715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Command ID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90965" y="4787860"/>
            <a:ext cx="17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ID to Download (LSB)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4798893"/>
            <a:ext cx="176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ID to Download (MSB)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49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JPEG images at:</a:t>
            </a:r>
          </a:p>
          <a:p>
            <a:pPr lvl="1"/>
            <a:r>
              <a:rPr lang="en-GB" dirty="0" smtClean="0"/>
              <a:t>80 x 64</a:t>
            </a:r>
          </a:p>
          <a:p>
            <a:pPr lvl="1"/>
            <a:r>
              <a:rPr lang="en-GB" dirty="0" smtClean="0"/>
              <a:t>168 x 128</a:t>
            </a:r>
          </a:p>
          <a:p>
            <a:pPr lvl="1"/>
            <a:r>
              <a:rPr lang="en-GB" dirty="0" smtClean="0"/>
              <a:t>320 x 240</a:t>
            </a:r>
          </a:p>
          <a:p>
            <a:pPr lvl="1"/>
            <a:r>
              <a:rPr lang="en-GB" dirty="0" smtClean="0"/>
              <a:t>640 x 480</a:t>
            </a:r>
          </a:p>
          <a:p>
            <a:r>
              <a:rPr lang="en-GB" dirty="0" smtClean="0"/>
              <a:t>SD card used as storage</a:t>
            </a:r>
          </a:p>
        </p:txBody>
      </p:sp>
      <p:pic>
        <p:nvPicPr>
          <p:cNvPr id="1026" name="Picture 2" descr="H:\GDP\git\uavcamera\FinalReport\figures\CameraModuleBloc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45339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08304" y="2492896"/>
            <a:ext cx="7920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Autopilot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81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:\GDP\git\uavcamera\FinalReport\figures\PayloadImplemen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786688" cy="435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303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C# .NET for GUI (Visual Studio 2010)</a:t>
            </a:r>
          </a:p>
          <a:p>
            <a:r>
              <a:rPr lang="en-GB" dirty="0" smtClean="0"/>
              <a:t>C++ (including </a:t>
            </a:r>
            <a:r>
              <a:rPr lang="en-GB" dirty="0" err="1" smtClean="0"/>
              <a:t>Sanguino</a:t>
            </a:r>
            <a:r>
              <a:rPr lang="en-GB" dirty="0" smtClean="0"/>
              <a:t> libraries) Eclipse</a:t>
            </a:r>
          </a:p>
          <a:p>
            <a:r>
              <a:rPr lang="en-GB" dirty="0" smtClean="0"/>
              <a:t>MATLAB for progressive image testing</a:t>
            </a:r>
          </a:p>
          <a:p>
            <a:r>
              <a:rPr lang="en-GB" dirty="0" err="1" smtClean="0"/>
              <a:t>gEDA</a:t>
            </a:r>
            <a:r>
              <a:rPr lang="en-GB" dirty="0" smtClean="0"/>
              <a:t> for schematics/PCB layouts</a:t>
            </a:r>
          </a:p>
          <a:p>
            <a:r>
              <a:rPr lang="en-GB" dirty="0" smtClean="0"/>
              <a:t>Git for 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634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 to Reproduce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80063700"/>
              </p:ext>
            </p:extLst>
          </p:nvPr>
        </p:nvGraphicFramePr>
        <p:xfrm>
          <a:off x="457200" y="1600200"/>
          <a:ext cx="8229600" cy="26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86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Through</a:t>
                      </a:r>
                      <a:r>
                        <a:rPr lang="en-GB" baseline="0" dirty="0" smtClean="0"/>
                        <a:t> Hole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Surface Mount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PCB (15 day, </a:t>
                      </a:r>
                      <a:r>
                        <a:rPr lang="en-GB" dirty="0" err="1" smtClean="0"/>
                        <a:t>PCBtrain</a:t>
                      </a:r>
                      <a:r>
                        <a:rPr lang="en-GB" dirty="0" smtClean="0"/>
                        <a:t>, ex. Delivery)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£33.08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£33.08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Components</a:t>
                      </a:r>
                      <a:r>
                        <a:rPr lang="en-GB" baseline="0" dirty="0" smtClean="0"/>
                        <a:t> (</a:t>
                      </a:r>
                      <a:r>
                        <a:rPr lang="en-GB" baseline="0" dirty="0" err="1" smtClean="0"/>
                        <a:t>Farnell</a:t>
                      </a:r>
                      <a:r>
                        <a:rPr lang="en-GB" baseline="0" dirty="0" smtClean="0"/>
                        <a:t>, </a:t>
                      </a:r>
                      <a:r>
                        <a:rPr lang="en-GB" baseline="0" dirty="0" err="1" smtClean="0"/>
                        <a:t>inc.</a:t>
                      </a:r>
                      <a:r>
                        <a:rPr lang="en-GB" baseline="0" dirty="0" smtClean="0"/>
                        <a:t> VAT, delivery)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£22.63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£25.84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Camera (</a:t>
                      </a:r>
                      <a:r>
                        <a:rPr lang="en-GB" dirty="0" err="1" smtClean="0"/>
                        <a:t>inc.</a:t>
                      </a:r>
                      <a:r>
                        <a:rPr lang="en-GB" dirty="0" smtClean="0"/>
                        <a:t> VAT, ex. Delivery)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£52.80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£52.80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TOTAL*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£108.51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£111.72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49411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one-off production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797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014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Implemented simple debug interface for payload over SPI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Testing central to </a:t>
            </a:r>
            <a:br>
              <a:rPr lang="en-GB" dirty="0" smtClean="0"/>
            </a:br>
            <a:r>
              <a:rPr lang="en-GB" dirty="0" smtClean="0"/>
              <a:t>debugging implementation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04864"/>
            <a:ext cx="48387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D:\scope_1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47" t="25276" b="18873"/>
          <a:stretch/>
        </p:blipFill>
        <p:spPr bwMode="auto">
          <a:xfrm>
            <a:off x="5611555" y="4437112"/>
            <a:ext cx="2920885" cy="16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82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Iterative testing during implementation</a:t>
            </a:r>
          </a:p>
        </p:txBody>
      </p:sp>
      <p:cxnSp>
        <p:nvCxnSpPr>
          <p:cNvPr id="4" name="Straight Arrow Connector 3"/>
          <p:cNvCxnSpPr>
            <a:stCxn id="5" idx="3"/>
            <a:endCxn id="7" idx="0"/>
          </p:cNvCxnSpPr>
          <p:nvPr/>
        </p:nvCxnSpPr>
        <p:spPr>
          <a:xfrm>
            <a:off x="5436096" y="3014956"/>
            <a:ext cx="936104" cy="8550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51920" y="2636912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Design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0112" y="3870050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Prototype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51720" y="3861048"/>
            <a:ext cx="1584176" cy="756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Test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7" idx="1"/>
            <a:endCxn id="13" idx="3"/>
          </p:cNvCxnSpPr>
          <p:nvPr/>
        </p:nvCxnSpPr>
        <p:spPr>
          <a:xfrm flipH="1" flipV="1">
            <a:off x="3635896" y="4239092"/>
            <a:ext cx="1944216" cy="900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5" idx="1"/>
          </p:cNvCxnSpPr>
          <p:nvPr/>
        </p:nvCxnSpPr>
        <p:spPr>
          <a:xfrm flipV="1">
            <a:off x="2843808" y="3014956"/>
            <a:ext cx="1008112" cy="84609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01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Testing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2737" y="1340768"/>
            <a:ext cx="3587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U:\TEST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37" b="21720"/>
          <a:stretch/>
        </p:blipFill>
        <p:spPr bwMode="auto">
          <a:xfrm>
            <a:off x="1835696" y="3753010"/>
            <a:ext cx="3456384" cy="246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9" y="1577753"/>
            <a:ext cx="3816424" cy="15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>
            <a:stCxn id="11" idx="3"/>
            <a:endCxn id="4098" idx="1"/>
          </p:cNvCxnSpPr>
          <p:nvPr/>
        </p:nvCxnSpPr>
        <p:spPr>
          <a:xfrm>
            <a:off x="4139953" y="2336530"/>
            <a:ext cx="942784" cy="843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  <a:endCxn id="8" idx="3"/>
          </p:cNvCxnSpPr>
          <p:nvPr/>
        </p:nvCxnSpPr>
        <p:spPr>
          <a:xfrm flipH="1">
            <a:off x="5292080" y="3906281"/>
            <a:ext cx="1204202" cy="10801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3131676"/>
            <a:ext cx="20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Establishing Contact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742710" y="353694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Getting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026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Payload to Autopilot Communications Testing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35532"/>
            <a:ext cx="2589312" cy="194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6148" idx="3"/>
            <a:endCxn id="6152" idx="1"/>
          </p:cNvCxnSpPr>
          <p:nvPr/>
        </p:nvCxnSpPr>
        <p:spPr>
          <a:xfrm>
            <a:off x="3056856" y="2806524"/>
            <a:ext cx="368797" cy="818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 descr="H:\GDP\git\uavcamera\FinalReport\testing_screenshots\TEST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11279"/>
            <a:ext cx="2615952" cy="196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5653" y="1619508"/>
            <a:ext cx="2140468" cy="253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>
            <a:stCxn id="6152" idx="3"/>
            <a:endCxn id="6151" idx="1"/>
          </p:cNvCxnSpPr>
          <p:nvPr/>
        </p:nvCxnSpPr>
        <p:spPr>
          <a:xfrm>
            <a:off x="5566121" y="2888343"/>
            <a:ext cx="662063" cy="1039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8512" y="3774106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Basic Connection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Tx</a:t>
            </a:r>
            <a:r>
              <a:rPr lang="en-GB" dirty="0" smtClean="0"/>
              <a:t> Tokens)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3295258" y="4176372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Setting Shared memory</a:t>
            </a:r>
          </a:p>
          <a:p>
            <a:pPr algn="ctr"/>
            <a:r>
              <a:rPr lang="en-GB" dirty="0" smtClean="0"/>
              <a:t>and Sending Messages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401554" y="4139788"/>
            <a:ext cx="1994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Image Sending</a:t>
            </a:r>
          </a:p>
          <a:p>
            <a:pPr algn="ctr"/>
            <a:r>
              <a:rPr lang="en-GB" dirty="0" smtClean="0"/>
              <a:t>Over Autopilot Link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483768" y="5651956"/>
            <a:ext cx="334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Reliable Transmission using ARQs 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32" idx="2"/>
            <a:endCxn id="33" idx="3"/>
          </p:cNvCxnSpPr>
          <p:nvPr/>
        </p:nvCxnSpPr>
        <p:spPr>
          <a:xfrm flipH="1">
            <a:off x="5828273" y="4786119"/>
            <a:ext cx="1570670" cy="10505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33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Recap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Software Testing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73" t="7591" r="-2964" b="30542"/>
          <a:stretch/>
        </p:blipFill>
        <p:spPr bwMode="auto">
          <a:xfrm>
            <a:off x="5222742" y="3848115"/>
            <a:ext cx="3490081" cy="260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731996" cy="109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90911"/>
            <a:ext cx="2674147" cy="153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13562" y="2801319"/>
            <a:ext cx="2186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Streaming Data from </a:t>
            </a:r>
          </a:p>
          <a:p>
            <a:pPr algn="ctr"/>
            <a:r>
              <a:rPr lang="en-GB" dirty="0" err="1" smtClean="0"/>
              <a:t>SkyCircuits</a:t>
            </a:r>
            <a:r>
              <a:rPr lang="en-GB" dirty="0" smtClean="0"/>
              <a:t> Software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94954" y="5236519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Sending Command to</a:t>
            </a:r>
          </a:p>
          <a:p>
            <a:pPr algn="ctr"/>
            <a:r>
              <a:rPr lang="en-GB" dirty="0" err="1" smtClean="0"/>
              <a:t>SkyCircuits</a:t>
            </a:r>
            <a:r>
              <a:rPr lang="en-GB" dirty="0" smtClean="0"/>
              <a:t> Console Port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990543" y="6405865"/>
            <a:ext cx="395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Image Capture and Download Using GUI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7171" idx="3"/>
          </p:cNvCxnSpPr>
          <p:nvPr/>
        </p:nvCxnSpPr>
        <p:spPr>
          <a:xfrm flipV="1">
            <a:off x="3271548" y="1700808"/>
            <a:ext cx="2260172" cy="54505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173" idx="3"/>
          </p:cNvCxnSpPr>
          <p:nvPr/>
        </p:nvCxnSpPr>
        <p:spPr>
          <a:xfrm flipV="1">
            <a:off x="3213699" y="2492896"/>
            <a:ext cx="2318021" cy="196716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H:\GDP\git\uavcamera\FinalReport\testing_screenshots\res_pic_640_4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1720" y="1252837"/>
            <a:ext cx="2375925" cy="17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729523" y="3124484"/>
            <a:ext cx="398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Basic Image Download via Autopilot Link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26" idx="2"/>
            <a:endCxn id="7170" idx="0"/>
          </p:cNvCxnSpPr>
          <p:nvPr/>
        </p:nvCxnSpPr>
        <p:spPr>
          <a:xfrm>
            <a:off x="6719684" y="3493816"/>
            <a:ext cx="248099" cy="3542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11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ARQ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Packet loss simulated </a:t>
            </a:r>
          </a:p>
          <a:p>
            <a:pPr lvl="1"/>
            <a:r>
              <a:rPr lang="en-GB" dirty="0" smtClean="0"/>
              <a:t>1 in 100 probability of packet dropping.</a:t>
            </a:r>
          </a:p>
          <a:p>
            <a:pPr lvl="1"/>
            <a:r>
              <a:rPr lang="en-GB" dirty="0" smtClean="0"/>
              <a:t>Software resent commands and image data that were not acknowledged.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47665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JPEG Header Extractor </a:t>
            </a:r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GB" dirty="0" smtClean="0"/>
              <a:t>DCT and Huffman tables extracted</a:t>
            </a:r>
          </a:p>
          <a:p>
            <a:r>
              <a:rPr lang="en-GB" dirty="0" smtClean="0"/>
              <a:t>Extraction results compared with open source model (</a:t>
            </a:r>
            <a:r>
              <a:rPr lang="en-GB" dirty="0" err="1" smtClean="0"/>
              <a:t>JPEGsnoop</a:t>
            </a:r>
            <a:r>
              <a:rPr lang="en-GB" dirty="0" smtClean="0"/>
              <a:t>) </a:t>
            </a:r>
          </a:p>
          <a:p>
            <a:r>
              <a:rPr lang="en-GB" dirty="0" smtClean="0"/>
              <a:t>Tested against a variety of 640x480 images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4863" y="1988840"/>
            <a:ext cx="407414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70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7" y="1411897"/>
            <a:ext cx="7794303" cy="491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54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Speed (at 640x480) – No Dropped Packets:</a:t>
            </a:r>
          </a:p>
          <a:p>
            <a:pPr lvl="1"/>
            <a:r>
              <a:rPr lang="en-GB" dirty="0" smtClean="0"/>
              <a:t>~8s   Capture</a:t>
            </a:r>
          </a:p>
          <a:p>
            <a:pPr lvl="1"/>
            <a:r>
              <a:rPr lang="en-GB" dirty="0" smtClean="0"/>
              <a:t>~</a:t>
            </a:r>
            <a:r>
              <a:rPr lang="en-GB" dirty="0" smtClean="0"/>
              <a:t>6</a:t>
            </a:r>
            <a:r>
              <a:rPr lang="en-GB" dirty="0" smtClean="0"/>
              <a:t>0s Download (low packet loss)</a:t>
            </a:r>
            <a:endParaRPr lang="en-GB" dirty="0" smtClean="0"/>
          </a:p>
          <a:p>
            <a:pPr lvl="1"/>
            <a:r>
              <a:rPr lang="en-GB" dirty="0" smtClean="0"/>
              <a:t>~70s </a:t>
            </a:r>
            <a:r>
              <a:rPr lang="en-GB" dirty="0" smtClean="0"/>
              <a:t>Total</a:t>
            </a:r>
          </a:p>
          <a:p>
            <a:r>
              <a:rPr lang="en-GB" b="1" dirty="0" smtClean="0"/>
              <a:t>Weight:</a:t>
            </a:r>
          </a:p>
          <a:p>
            <a:pPr lvl="1"/>
            <a:r>
              <a:rPr lang="en-GB" dirty="0" smtClean="0"/>
              <a:t>~53g Without camera case</a:t>
            </a:r>
          </a:p>
          <a:p>
            <a:pPr lvl="1"/>
            <a:r>
              <a:rPr lang="en-GB" dirty="0" smtClean="0"/>
              <a:t>~70g With camera case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17750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033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2197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Streams</a:t>
            </a:r>
            <a:endParaRPr lang="en-GB" dirty="0"/>
          </a:p>
        </p:txBody>
      </p:sp>
      <p:pic>
        <p:nvPicPr>
          <p:cNvPr id="1026" name="Picture 2" descr="H:\gdp\uavcamera_git\documents\seminar 2\stre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611937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mond 2"/>
          <p:cNvSpPr/>
          <p:nvPr/>
        </p:nvSpPr>
        <p:spPr>
          <a:xfrm>
            <a:off x="2513827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91680" y="162880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Acquired working camera</a:t>
            </a:r>
            <a:endParaRPr lang="en-GB" sz="1200" dirty="0"/>
          </a:p>
        </p:txBody>
      </p:sp>
      <p:sp>
        <p:nvSpPr>
          <p:cNvPr id="7" name="Diamond 6"/>
          <p:cNvSpPr/>
          <p:nvPr/>
        </p:nvSpPr>
        <p:spPr>
          <a:xfrm>
            <a:off x="3809971" y="203315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203848" y="162880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Got image off camera</a:t>
            </a:r>
            <a:endParaRPr lang="en-GB" sz="1200" dirty="0"/>
          </a:p>
        </p:txBody>
      </p:sp>
      <p:sp>
        <p:nvSpPr>
          <p:cNvPr id="9" name="Diamond 8"/>
          <p:cNvSpPr/>
          <p:nvPr/>
        </p:nvSpPr>
        <p:spPr>
          <a:xfrm>
            <a:off x="4962099" y="2897252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16015" y="2463279"/>
            <a:ext cx="172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Payload communicating with camera</a:t>
            </a:r>
            <a:endParaRPr lang="en-GB" sz="1200" dirty="0"/>
          </a:p>
        </p:txBody>
      </p:sp>
      <p:sp>
        <p:nvSpPr>
          <p:cNvPr id="11" name="Diamond 10"/>
          <p:cNvSpPr/>
          <p:nvPr/>
        </p:nvSpPr>
        <p:spPr>
          <a:xfrm>
            <a:off x="2699792" y="4581128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483768" y="4689140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Our software communicating with Autopilot via GS software</a:t>
            </a:r>
            <a:endParaRPr lang="en-GB" sz="1200" dirty="0"/>
          </a:p>
        </p:txBody>
      </p:sp>
      <p:sp>
        <p:nvSpPr>
          <p:cNvPr id="13" name="Diamond 12"/>
          <p:cNvSpPr/>
          <p:nvPr/>
        </p:nvSpPr>
        <p:spPr>
          <a:xfrm>
            <a:off x="7128284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6663288" y="2435587"/>
            <a:ext cx="187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Payload communicating with autopilot</a:t>
            </a:r>
            <a:endParaRPr lang="en-GB" sz="1200" dirty="0"/>
          </a:p>
        </p:txBody>
      </p:sp>
      <p:sp>
        <p:nvSpPr>
          <p:cNvPr id="15" name="Diamond 14"/>
          <p:cNvSpPr/>
          <p:nvPr/>
        </p:nvSpPr>
        <p:spPr>
          <a:xfrm>
            <a:off x="8316417" y="3753036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904142" y="4135625"/>
            <a:ext cx="99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Working GUI</a:t>
            </a:r>
            <a:endParaRPr lang="en-GB" sz="1200" dirty="0"/>
          </a:p>
        </p:txBody>
      </p:sp>
      <p:cxnSp>
        <p:nvCxnSpPr>
          <p:cNvPr id="17" name="Elbow Connector 16"/>
          <p:cNvCxnSpPr>
            <a:stCxn id="16" idx="0"/>
            <a:endCxn id="15" idx="2"/>
          </p:cNvCxnSpPr>
          <p:nvPr/>
        </p:nvCxnSpPr>
        <p:spPr>
          <a:xfrm rot="5400000" flipH="1" flipV="1">
            <a:off x="7749926" y="3515129"/>
            <a:ext cx="274577" cy="966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8604448" y="3751097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812360" y="468914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PCB Implementation</a:t>
            </a:r>
            <a:endParaRPr lang="en-GB" sz="1200" dirty="0"/>
          </a:p>
        </p:txBody>
      </p:sp>
      <p:cxnSp>
        <p:nvCxnSpPr>
          <p:cNvPr id="24" name="Elbow Connector 23"/>
          <p:cNvCxnSpPr>
            <a:stCxn id="23" idx="0"/>
            <a:endCxn id="22" idx="2"/>
          </p:cNvCxnSpPr>
          <p:nvPr/>
        </p:nvCxnSpPr>
        <p:spPr>
          <a:xfrm rot="5400000" flipH="1" flipV="1">
            <a:off x="8126425" y="4157112"/>
            <a:ext cx="830032" cy="234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3" idx="0"/>
          </p:cNvCxnSpPr>
          <p:nvPr/>
        </p:nvCxnSpPr>
        <p:spPr>
          <a:xfrm rot="5400000" flipH="1" flipV="1">
            <a:off x="6964437" y="3115107"/>
            <a:ext cx="855782" cy="420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6201924" y="4581129"/>
            <a:ext cx="108012" cy="108012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5508104" y="4735307"/>
            <a:ext cx="1467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Autopilot debugging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xmlns="" val="10178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Regular group meetings and progress reviews</a:t>
            </a:r>
          </a:p>
          <a:p>
            <a:pPr lvl="1"/>
            <a:r>
              <a:rPr lang="en-GB" dirty="0" smtClean="0"/>
              <a:t>Helped identify problems early</a:t>
            </a:r>
          </a:p>
          <a:p>
            <a:pPr lvl="1"/>
            <a:r>
              <a:rPr lang="en-GB" dirty="0" smtClean="0"/>
              <a:t>Minutes for when we needed to refer back to them</a:t>
            </a:r>
          </a:p>
          <a:p>
            <a:r>
              <a:rPr lang="en-GB" dirty="0" smtClean="0"/>
              <a:t>Good Communication</a:t>
            </a:r>
          </a:p>
          <a:p>
            <a:pPr lvl="1"/>
            <a:r>
              <a:rPr lang="en-GB" dirty="0" smtClean="0"/>
              <a:t>Email, telephone, IRC, meetings, source control</a:t>
            </a:r>
          </a:p>
        </p:txBody>
      </p:sp>
    </p:spTree>
    <p:extLst>
      <p:ext uri="{BB962C8B-B14F-4D97-AF65-F5344CB8AC3E}">
        <p14:creationId xmlns:p14="http://schemas.microsoft.com/office/powerpoint/2010/main" xmlns="" val="3453639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 smtClean="0"/>
              <a:t>Two camera failures</a:t>
            </a:r>
          </a:p>
          <a:p>
            <a:pPr lvl="1"/>
            <a:r>
              <a:rPr lang="en-GB" dirty="0" smtClean="0"/>
              <a:t>Ordered new cameras, </a:t>
            </a:r>
            <a:r>
              <a:rPr lang="en-GB" dirty="0"/>
              <a:t>modified project plan to fit around </a:t>
            </a:r>
            <a:r>
              <a:rPr lang="en-GB" dirty="0" smtClean="0"/>
              <a:t>first delay, postponed flight test due to second.</a:t>
            </a:r>
          </a:p>
          <a:p>
            <a:r>
              <a:rPr lang="en-GB" dirty="0" smtClean="0"/>
              <a:t>Bug in Autopilot code</a:t>
            </a:r>
          </a:p>
          <a:p>
            <a:pPr lvl="1"/>
            <a:r>
              <a:rPr lang="en-GB" dirty="0" smtClean="0"/>
              <a:t>Extensive debugging alongside supplier of autopilot.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27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Currently, an </a:t>
            </a:r>
            <a:r>
              <a:rPr lang="en-GB" dirty="0" err="1" smtClean="0"/>
              <a:t>autopiloted</a:t>
            </a:r>
            <a:r>
              <a:rPr lang="en-GB" dirty="0" smtClean="0"/>
              <a:t> UAV may take pictures while it is in the air</a:t>
            </a:r>
          </a:p>
          <a:p>
            <a:pPr eaLnBrk="1" hangingPunct="1"/>
            <a:r>
              <a:rPr lang="en-GB" dirty="0" smtClean="0"/>
              <a:t>On many UAV systems the aircraft must land before images can be downloaded and viewed</a:t>
            </a:r>
          </a:p>
          <a:p>
            <a:pPr eaLnBrk="1" hangingPunct="1"/>
            <a:r>
              <a:rPr lang="en-GB" dirty="0" smtClean="0"/>
              <a:t>These images could be inadequate</a:t>
            </a:r>
          </a:p>
          <a:p>
            <a:pPr eaLnBrk="1" hangingPunct="1"/>
            <a:r>
              <a:rPr lang="en-GB" dirty="0" smtClean="0"/>
              <a:t>Wireless transmission of images preferred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Progressive Image Transfer</a:t>
            </a:r>
          </a:p>
          <a:p>
            <a:r>
              <a:rPr lang="en-GB" dirty="0" smtClean="0"/>
              <a:t>Multiple cameras at once (possibly 3D)</a:t>
            </a:r>
          </a:p>
          <a:p>
            <a:r>
              <a:rPr lang="en-GB" dirty="0" smtClean="0"/>
              <a:t>Multiple types of camera</a:t>
            </a:r>
          </a:p>
          <a:p>
            <a:r>
              <a:rPr lang="en-GB" dirty="0" smtClean="0"/>
              <a:t>Video Streaming</a:t>
            </a:r>
          </a:p>
          <a:p>
            <a:r>
              <a:rPr lang="en-GB" dirty="0" smtClean="0"/>
              <a:t>SD file system access</a:t>
            </a:r>
          </a:p>
          <a:p>
            <a:r>
              <a:rPr lang="en-GB" dirty="0" smtClean="0"/>
              <a:t>HDR Photography</a:t>
            </a:r>
          </a:p>
          <a:p>
            <a:r>
              <a:rPr lang="en-GB" dirty="0" smtClean="0"/>
              <a:t>Image processing (e.g. for target fixation)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14588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8287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previously mentioned, most of specification was completed on time, under budget.</a:t>
            </a:r>
          </a:p>
          <a:p>
            <a:r>
              <a:rPr lang="en-GB" dirty="0" smtClean="0"/>
              <a:t>Elements that weren’t completed, there’s a good reason for. Mostly low-priority tasks.</a:t>
            </a:r>
          </a:p>
          <a:p>
            <a:r>
              <a:rPr lang="en-GB" dirty="0" smtClean="0"/>
              <a:t>We have delivered a working system to our customer.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55361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en-GB" smtClean="0"/>
              <a:t>Questions?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76" t="38576" r="37286" b="33725"/>
          <a:stretch>
            <a:fillRect/>
          </a:stretch>
        </p:blipFill>
        <p:spPr bwMode="auto">
          <a:xfrm>
            <a:off x="-2124744" y="6099175"/>
            <a:ext cx="1863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SkyCircuits Autopilot (SC2)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795963" y="5300663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http://www.skycircuits.com/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Specification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Progress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Block Diagram</a:t>
            </a:r>
          </a:p>
        </p:txBody>
      </p:sp>
      <p:pic>
        <p:nvPicPr>
          <p:cNvPr id="4" name="Picture 2" descr="H:\gdp\uavcamera_git\documents\specification\spec_block_diagram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48672" cy="4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Prompt (from base station) to capture and download image</a:t>
            </a:r>
          </a:p>
          <a:p>
            <a:pPr eaLnBrk="1" hangingPunct="1"/>
            <a:r>
              <a:rPr lang="en-GB" dirty="0" smtClean="0"/>
              <a:t>Progressive Image encoding/decoding</a:t>
            </a:r>
          </a:p>
          <a:p>
            <a:pPr eaLnBrk="1" hangingPunct="1"/>
            <a:r>
              <a:rPr lang="en-GB" dirty="0" smtClean="0"/>
              <a:t>Minimise download time (less than 3 minutes)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90891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Prompt (from base station) to capture and download image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GUI functional</a:t>
            </a:r>
          </a:p>
          <a:p>
            <a:pPr eaLnBrk="1" hangingPunct="1"/>
            <a:r>
              <a:rPr lang="en-GB" dirty="0" smtClean="0"/>
              <a:t>Progressive Image </a:t>
            </a:r>
            <a:r>
              <a:rPr lang="en-GB" dirty="0"/>
              <a:t>encoding/decoding</a:t>
            </a:r>
          </a:p>
          <a:p>
            <a:pPr lvl="1" eaLnBrk="1" hangingPunct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Lowered in priority,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some code written</a:t>
            </a:r>
            <a:endParaRPr lang="en-GB" dirty="0" smtClean="0"/>
          </a:p>
          <a:p>
            <a:pPr eaLnBrk="1" hangingPunct="1"/>
            <a:r>
              <a:rPr lang="en-GB" strike="sngStrike" dirty="0" smtClean="0"/>
              <a:t>Minimise download time (less than 3 minutes)</a:t>
            </a:r>
            <a:endParaRPr lang="en-GB" strike="sngStrike" dirty="0"/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Approximately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1 minute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download 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640x480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(dependent on packet loss)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256" y="215804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8204" y="436510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164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Words>1071</Words>
  <Application>Microsoft Office PowerPoint</Application>
  <PresentationFormat>On-screen Show (4:3)</PresentationFormat>
  <Paragraphs>255</Paragraphs>
  <Slides>43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GDP Group 18</vt:lpstr>
      <vt:lpstr>The Next 20 Minutes</vt:lpstr>
      <vt:lpstr>Recap</vt:lpstr>
      <vt:lpstr>Problem</vt:lpstr>
      <vt:lpstr>SkyCircuits Autopilot (SC2)</vt:lpstr>
      <vt:lpstr>Specification &amp; Progress Overview</vt:lpstr>
      <vt:lpstr>Block Diagram</vt:lpstr>
      <vt:lpstr>Spec: High Priority</vt:lpstr>
      <vt:lpstr>Spec: High Priority</vt:lpstr>
      <vt:lpstr>Spec: Medium Priority</vt:lpstr>
      <vt:lpstr>Spec: Medium Priority</vt:lpstr>
      <vt:lpstr>Spec: Low Priority</vt:lpstr>
      <vt:lpstr>Spec: Low Priority</vt:lpstr>
      <vt:lpstr>Spec: Low Priority (cont.)</vt:lpstr>
      <vt:lpstr>Spec: Deliverables</vt:lpstr>
      <vt:lpstr>Spec: Deliverables</vt:lpstr>
      <vt:lpstr>Implementation</vt:lpstr>
      <vt:lpstr>Ground Station -&gt; Payload Communication</vt:lpstr>
      <vt:lpstr>Ground Station &lt;- Payload Communication</vt:lpstr>
      <vt:lpstr>Commands</vt:lpstr>
      <vt:lpstr>Camera Communication</vt:lpstr>
      <vt:lpstr>Physical Implementation</vt:lpstr>
      <vt:lpstr>Tools Used</vt:lpstr>
      <vt:lpstr>Cost to Reproduce</vt:lpstr>
      <vt:lpstr>Testing</vt:lpstr>
      <vt:lpstr>Debugging</vt:lpstr>
      <vt:lpstr>Test Plan</vt:lpstr>
      <vt:lpstr>Camera Testing</vt:lpstr>
      <vt:lpstr>Payload to Autopilot Communications Testing</vt:lpstr>
      <vt:lpstr>Ground Station Software Testing</vt:lpstr>
      <vt:lpstr>ARQ Testing</vt:lpstr>
      <vt:lpstr>JPEG Header Extractor Testing</vt:lpstr>
      <vt:lpstr>Final Testing</vt:lpstr>
      <vt:lpstr>Final Testing</vt:lpstr>
      <vt:lpstr>Demo</vt:lpstr>
      <vt:lpstr>Evaluation</vt:lpstr>
      <vt:lpstr>Streams</vt:lpstr>
      <vt:lpstr>Management</vt:lpstr>
      <vt:lpstr>Obstacles</vt:lpstr>
      <vt:lpstr>Future Work</vt:lpstr>
      <vt:lpstr>Conclusion</vt:lpstr>
      <vt:lpstr>Conclusion</vt:lpstr>
      <vt:lpstr>Questions?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Group 18</dc:title>
  <dc:creator>busse a.j. (ajb2g08)</dc:creator>
  <cp:lastModifiedBy>Andy</cp:lastModifiedBy>
  <cp:revision>152</cp:revision>
  <dcterms:created xsi:type="dcterms:W3CDTF">2011-10-24T10:23:09Z</dcterms:created>
  <dcterms:modified xsi:type="dcterms:W3CDTF">2012-01-11T09:44:03Z</dcterms:modified>
</cp:coreProperties>
</file>