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56" r:id="rId7"/>
    <p:sldId id="262" r:id="rId8"/>
    <p:sldId id="263" r:id="rId9"/>
    <p:sldId id="266" r:id="rId10"/>
    <p:sldId id="264" r:id="rId11"/>
    <p:sldId id="265" r:id="rId12"/>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347B4F-8027-4A0B-AE80-AF4A925F262A}" v="50" dt="2024-08-28T21:02:03.0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284"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nuo Zhao" userId="f90f0db6-678e-4dd2-b3f6-6a0294654b87" providerId="ADAL" clId="{31347B4F-8027-4A0B-AE80-AF4A925F262A}"/>
    <pc:docChg chg="undo redo custSel addSld delSld modSld sldOrd">
      <pc:chgData name="Yinuo Zhao" userId="f90f0db6-678e-4dd2-b3f6-6a0294654b87" providerId="ADAL" clId="{31347B4F-8027-4A0B-AE80-AF4A925F262A}" dt="2024-08-29T06:58:30.819" v="1855" actId="20577"/>
      <pc:docMkLst>
        <pc:docMk/>
      </pc:docMkLst>
      <pc:sldChg chg="addSp delSp modSp new mod ord">
        <pc:chgData name="Yinuo Zhao" userId="f90f0db6-678e-4dd2-b3f6-6a0294654b87" providerId="ADAL" clId="{31347B4F-8027-4A0B-AE80-AF4A925F262A}" dt="2024-08-28T17:53:11.106" v="1314"/>
        <pc:sldMkLst>
          <pc:docMk/>
          <pc:sldMk cId="3200114238" sldId="256"/>
        </pc:sldMkLst>
        <pc:spChg chg="del">
          <ac:chgData name="Yinuo Zhao" userId="f90f0db6-678e-4dd2-b3f6-6a0294654b87" providerId="ADAL" clId="{31347B4F-8027-4A0B-AE80-AF4A925F262A}" dt="2024-08-28T10:48:59.050" v="1" actId="478"/>
          <ac:spMkLst>
            <pc:docMk/>
            <pc:sldMk cId="3200114238" sldId="256"/>
            <ac:spMk id="2" creationId="{ADE7DA7B-F24C-200E-BF3D-07C6F18798D0}"/>
          </ac:spMkLst>
        </pc:spChg>
        <pc:spChg chg="del">
          <ac:chgData name="Yinuo Zhao" userId="f90f0db6-678e-4dd2-b3f6-6a0294654b87" providerId="ADAL" clId="{31347B4F-8027-4A0B-AE80-AF4A925F262A}" dt="2024-08-28T10:49:00.369" v="2" actId="478"/>
          <ac:spMkLst>
            <pc:docMk/>
            <pc:sldMk cId="3200114238" sldId="256"/>
            <ac:spMk id="3" creationId="{930C451C-A690-4E09-21B9-4C9AE1F02FDC}"/>
          </ac:spMkLst>
        </pc:spChg>
        <pc:spChg chg="add del mod">
          <ac:chgData name="Yinuo Zhao" userId="f90f0db6-678e-4dd2-b3f6-6a0294654b87" providerId="ADAL" clId="{31347B4F-8027-4A0B-AE80-AF4A925F262A}" dt="2024-08-28T10:49:13.659" v="5"/>
          <ac:spMkLst>
            <pc:docMk/>
            <pc:sldMk cId="3200114238" sldId="256"/>
            <ac:spMk id="4" creationId="{B0B1860A-1B74-1078-CF81-D4234A0D1BF6}"/>
          </ac:spMkLst>
        </pc:spChg>
        <pc:spChg chg="add mod ord">
          <ac:chgData name="Yinuo Zhao" userId="f90f0db6-678e-4dd2-b3f6-6a0294654b87" providerId="ADAL" clId="{31347B4F-8027-4A0B-AE80-AF4A925F262A}" dt="2024-08-28T11:57:17.973" v="936" actId="20577"/>
          <ac:spMkLst>
            <pc:docMk/>
            <pc:sldMk cId="3200114238" sldId="256"/>
            <ac:spMk id="5" creationId="{862582B7-F72D-131F-2675-9AAB8EC9A89B}"/>
          </ac:spMkLst>
        </pc:spChg>
        <pc:spChg chg="add del mod">
          <ac:chgData name="Yinuo Zhao" userId="f90f0db6-678e-4dd2-b3f6-6a0294654b87" providerId="ADAL" clId="{31347B4F-8027-4A0B-AE80-AF4A925F262A}" dt="2024-08-28T10:52:07.065" v="25"/>
          <ac:spMkLst>
            <pc:docMk/>
            <pc:sldMk cId="3200114238" sldId="256"/>
            <ac:spMk id="6" creationId="{C772F37E-A6F5-3808-C39B-89D9E356F06B}"/>
          </ac:spMkLst>
        </pc:spChg>
        <pc:spChg chg="add del">
          <ac:chgData name="Yinuo Zhao" userId="f90f0db6-678e-4dd2-b3f6-6a0294654b87" providerId="ADAL" clId="{31347B4F-8027-4A0B-AE80-AF4A925F262A}" dt="2024-08-28T10:57:48.132" v="149" actId="478"/>
          <ac:spMkLst>
            <pc:docMk/>
            <pc:sldMk cId="3200114238" sldId="256"/>
            <ac:spMk id="7" creationId="{E57CF9B6-D316-7ACF-6CEE-84C61C2D2BF1}"/>
          </ac:spMkLst>
        </pc:spChg>
        <pc:spChg chg="add mod ord">
          <ac:chgData name="Yinuo Zhao" userId="f90f0db6-678e-4dd2-b3f6-6a0294654b87" providerId="ADAL" clId="{31347B4F-8027-4A0B-AE80-AF4A925F262A}" dt="2024-08-28T11:38:22.059" v="722" actId="14100"/>
          <ac:spMkLst>
            <pc:docMk/>
            <pc:sldMk cId="3200114238" sldId="256"/>
            <ac:spMk id="8" creationId="{44E0A92E-8717-970F-F49B-F9636383BDFF}"/>
          </ac:spMkLst>
        </pc:spChg>
        <pc:spChg chg="add del mod">
          <ac:chgData name="Yinuo Zhao" userId="f90f0db6-678e-4dd2-b3f6-6a0294654b87" providerId="ADAL" clId="{31347B4F-8027-4A0B-AE80-AF4A925F262A}" dt="2024-08-28T11:02:27.510" v="185" actId="478"/>
          <ac:spMkLst>
            <pc:docMk/>
            <pc:sldMk cId="3200114238" sldId="256"/>
            <ac:spMk id="9" creationId="{9B55CB55-BBB6-9090-F175-F993C4C494FB}"/>
          </ac:spMkLst>
        </pc:spChg>
        <pc:spChg chg="add del">
          <ac:chgData name="Yinuo Zhao" userId="f90f0db6-678e-4dd2-b3f6-6a0294654b87" providerId="ADAL" clId="{31347B4F-8027-4A0B-AE80-AF4A925F262A}" dt="2024-08-28T11:02:29.294" v="187" actId="22"/>
          <ac:spMkLst>
            <pc:docMk/>
            <pc:sldMk cId="3200114238" sldId="256"/>
            <ac:spMk id="11" creationId="{8B13FE05-101C-8504-F3EF-B1371AAA455C}"/>
          </ac:spMkLst>
        </pc:spChg>
        <pc:spChg chg="add mod">
          <ac:chgData name="Yinuo Zhao" userId="f90f0db6-678e-4dd2-b3f6-6a0294654b87" providerId="ADAL" clId="{31347B4F-8027-4A0B-AE80-AF4A925F262A}" dt="2024-08-28T11:57:33.288" v="942" actId="20577"/>
          <ac:spMkLst>
            <pc:docMk/>
            <pc:sldMk cId="3200114238" sldId="256"/>
            <ac:spMk id="12" creationId="{41699682-E858-3026-93EC-424F3D99029A}"/>
          </ac:spMkLst>
        </pc:spChg>
        <pc:spChg chg="add del mod">
          <ac:chgData name="Yinuo Zhao" userId="f90f0db6-678e-4dd2-b3f6-6a0294654b87" providerId="ADAL" clId="{31347B4F-8027-4A0B-AE80-AF4A925F262A}" dt="2024-08-28T11:08:01.986" v="294" actId="478"/>
          <ac:spMkLst>
            <pc:docMk/>
            <pc:sldMk cId="3200114238" sldId="256"/>
            <ac:spMk id="13" creationId="{C201BC74-B1EB-72CE-1632-2FB67D6BDF67}"/>
          </ac:spMkLst>
        </pc:spChg>
        <pc:spChg chg="add mod ord">
          <ac:chgData name="Yinuo Zhao" userId="f90f0db6-678e-4dd2-b3f6-6a0294654b87" providerId="ADAL" clId="{31347B4F-8027-4A0B-AE80-AF4A925F262A}" dt="2024-08-28T11:51:37.059" v="931" actId="14100"/>
          <ac:spMkLst>
            <pc:docMk/>
            <pc:sldMk cId="3200114238" sldId="256"/>
            <ac:spMk id="14" creationId="{5BA03C49-B8F6-8B4D-2402-A362E3A74C54}"/>
          </ac:spMkLst>
        </pc:spChg>
        <pc:spChg chg="add mod">
          <ac:chgData name="Yinuo Zhao" userId="f90f0db6-678e-4dd2-b3f6-6a0294654b87" providerId="ADAL" clId="{31347B4F-8027-4A0B-AE80-AF4A925F262A}" dt="2024-08-28T11:05:40.146" v="259" actId="1076"/>
          <ac:spMkLst>
            <pc:docMk/>
            <pc:sldMk cId="3200114238" sldId="256"/>
            <ac:spMk id="15" creationId="{4B456365-E4EF-6D1B-CA70-FD7836766EE0}"/>
          </ac:spMkLst>
        </pc:spChg>
        <pc:spChg chg="add mod ord">
          <ac:chgData name="Yinuo Zhao" userId="f90f0db6-678e-4dd2-b3f6-6a0294654b87" providerId="ADAL" clId="{31347B4F-8027-4A0B-AE80-AF4A925F262A}" dt="2024-08-28T11:47:58.601" v="864" actId="14100"/>
          <ac:spMkLst>
            <pc:docMk/>
            <pc:sldMk cId="3200114238" sldId="256"/>
            <ac:spMk id="16" creationId="{CDED0F3D-799C-7987-77EC-7EFBDCDDF025}"/>
          </ac:spMkLst>
        </pc:spChg>
        <pc:spChg chg="add mod">
          <ac:chgData name="Yinuo Zhao" userId="f90f0db6-678e-4dd2-b3f6-6a0294654b87" providerId="ADAL" clId="{31347B4F-8027-4A0B-AE80-AF4A925F262A}" dt="2024-08-28T11:50:56.815" v="924" actId="1076"/>
          <ac:spMkLst>
            <pc:docMk/>
            <pc:sldMk cId="3200114238" sldId="256"/>
            <ac:spMk id="17" creationId="{FD3527A8-8887-FFDA-70B0-B1272382D5B7}"/>
          </ac:spMkLst>
        </pc:spChg>
        <pc:spChg chg="add mod">
          <ac:chgData name="Yinuo Zhao" userId="f90f0db6-678e-4dd2-b3f6-6a0294654b87" providerId="ADAL" clId="{31347B4F-8027-4A0B-AE80-AF4A925F262A}" dt="2024-08-28T11:51:15.245" v="926" actId="1076"/>
          <ac:spMkLst>
            <pc:docMk/>
            <pc:sldMk cId="3200114238" sldId="256"/>
            <ac:spMk id="18" creationId="{5026926C-2201-36C0-6224-8F0258D14040}"/>
          </ac:spMkLst>
        </pc:spChg>
        <pc:spChg chg="add mod">
          <ac:chgData name="Yinuo Zhao" userId="f90f0db6-678e-4dd2-b3f6-6a0294654b87" providerId="ADAL" clId="{31347B4F-8027-4A0B-AE80-AF4A925F262A}" dt="2024-08-28T11:40:05.646" v="735" actId="13926"/>
          <ac:spMkLst>
            <pc:docMk/>
            <pc:sldMk cId="3200114238" sldId="256"/>
            <ac:spMk id="19" creationId="{1EDFB95B-C8C0-A7E2-A548-194CB3DB1AB9}"/>
          </ac:spMkLst>
        </pc:spChg>
      </pc:sldChg>
      <pc:sldChg chg="modSp new mod">
        <pc:chgData name="Yinuo Zhao" userId="f90f0db6-678e-4dd2-b3f6-6a0294654b87" providerId="ADAL" clId="{31347B4F-8027-4A0B-AE80-AF4A925F262A}" dt="2024-08-29T06:58:30.819" v="1855" actId="20577"/>
        <pc:sldMkLst>
          <pc:docMk/>
          <pc:sldMk cId="3975570835" sldId="257"/>
        </pc:sldMkLst>
        <pc:spChg chg="mod">
          <ac:chgData name="Yinuo Zhao" userId="f90f0db6-678e-4dd2-b3f6-6a0294654b87" providerId="ADAL" clId="{31347B4F-8027-4A0B-AE80-AF4A925F262A}" dt="2024-08-29T06:58:30.819" v="1855" actId="20577"/>
          <ac:spMkLst>
            <pc:docMk/>
            <pc:sldMk cId="3975570835" sldId="257"/>
            <ac:spMk id="2" creationId="{B2A6CC62-CF68-8C6A-38A6-047A28A6E47B}"/>
          </ac:spMkLst>
        </pc:spChg>
        <pc:spChg chg="mod">
          <ac:chgData name="Yinuo Zhao" userId="f90f0db6-678e-4dd2-b3f6-6a0294654b87" providerId="ADAL" clId="{31347B4F-8027-4A0B-AE80-AF4A925F262A}" dt="2024-08-28T18:23:09.690" v="1382" actId="20577"/>
          <ac:spMkLst>
            <pc:docMk/>
            <pc:sldMk cId="3975570835" sldId="257"/>
            <ac:spMk id="3" creationId="{0B609C41-DA06-98F3-D238-E819D0120F56}"/>
          </ac:spMkLst>
        </pc:spChg>
      </pc:sldChg>
      <pc:sldChg chg="modSp new mod">
        <pc:chgData name="Yinuo Zhao" userId="f90f0db6-678e-4dd2-b3f6-6a0294654b87" providerId="ADAL" clId="{31347B4F-8027-4A0B-AE80-AF4A925F262A}" dt="2024-08-28T17:56:29.104" v="1371"/>
        <pc:sldMkLst>
          <pc:docMk/>
          <pc:sldMk cId="1263214857" sldId="258"/>
        </pc:sldMkLst>
        <pc:spChg chg="mod">
          <ac:chgData name="Yinuo Zhao" userId="f90f0db6-678e-4dd2-b3f6-6a0294654b87" providerId="ADAL" clId="{31347B4F-8027-4A0B-AE80-AF4A925F262A}" dt="2024-08-28T17:53:32.334" v="1317" actId="20577"/>
          <ac:spMkLst>
            <pc:docMk/>
            <pc:sldMk cId="1263214857" sldId="258"/>
            <ac:spMk id="2" creationId="{DA0E97A2-A32C-0FD6-E703-5083C3020B05}"/>
          </ac:spMkLst>
        </pc:spChg>
        <pc:spChg chg="mod">
          <ac:chgData name="Yinuo Zhao" userId="f90f0db6-678e-4dd2-b3f6-6a0294654b87" providerId="ADAL" clId="{31347B4F-8027-4A0B-AE80-AF4A925F262A}" dt="2024-08-28T17:56:29.104" v="1371"/>
          <ac:spMkLst>
            <pc:docMk/>
            <pc:sldMk cId="1263214857" sldId="258"/>
            <ac:spMk id="3" creationId="{7C49CA64-AF14-F61D-B59F-FB67D8A3442B}"/>
          </ac:spMkLst>
        </pc:spChg>
      </pc:sldChg>
      <pc:sldChg chg="modSp new mod">
        <pc:chgData name="Yinuo Zhao" userId="f90f0db6-678e-4dd2-b3f6-6a0294654b87" providerId="ADAL" clId="{31347B4F-8027-4A0B-AE80-AF4A925F262A}" dt="2024-08-28T18:32:04.907" v="1407" actId="20577"/>
        <pc:sldMkLst>
          <pc:docMk/>
          <pc:sldMk cId="1078407917" sldId="259"/>
        </pc:sldMkLst>
        <pc:spChg chg="mod">
          <ac:chgData name="Yinuo Zhao" userId="f90f0db6-678e-4dd2-b3f6-6a0294654b87" providerId="ADAL" clId="{31347B4F-8027-4A0B-AE80-AF4A925F262A}" dt="2024-08-28T18:29:17.947" v="1383"/>
          <ac:spMkLst>
            <pc:docMk/>
            <pc:sldMk cId="1078407917" sldId="259"/>
            <ac:spMk id="2" creationId="{AE4AF56D-23F3-B204-33B3-F92515A9359B}"/>
          </ac:spMkLst>
        </pc:spChg>
        <pc:spChg chg="mod">
          <ac:chgData name="Yinuo Zhao" userId="f90f0db6-678e-4dd2-b3f6-6a0294654b87" providerId="ADAL" clId="{31347B4F-8027-4A0B-AE80-AF4A925F262A}" dt="2024-08-28T18:32:04.907" v="1407" actId="20577"/>
          <ac:spMkLst>
            <pc:docMk/>
            <pc:sldMk cId="1078407917" sldId="259"/>
            <ac:spMk id="3" creationId="{D1B6E654-A7FC-E719-AC1C-F33313270AC0}"/>
          </ac:spMkLst>
        </pc:spChg>
      </pc:sldChg>
      <pc:sldChg chg="modSp new mod">
        <pc:chgData name="Yinuo Zhao" userId="f90f0db6-678e-4dd2-b3f6-6a0294654b87" providerId="ADAL" clId="{31347B4F-8027-4A0B-AE80-AF4A925F262A}" dt="2024-08-28T20:27:06.655" v="1516" actId="20577"/>
        <pc:sldMkLst>
          <pc:docMk/>
          <pc:sldMk cId="2330684371" sldId="260"/>
        </pc:sldMkLst>
        <pc:spChg chg="mod">
          <ac:chgData name="Yinuo Zhao" userId="f90f0db6-678e-4dd2-b3f6-6a0294654b87" providerId="ADAL" clId="{31347B4F-8027-4A0B-AE80-AF4A925F262A}" dt="2024-08-28T18:43:37.014" v="1411" actId="20577"/>
          <ac:spMkLst>
            <pc:docMk/>
            <pc:sldMk cId="2330684371" sldId="260"/>
            <ac:spMk id="2" creationId="{C9DD32D1-E5CD-3B1B-B754-4DE92499ADAB}"/>
          </ac:spMkLst>
        </pc:spChg>
        <pc:spChg chg="mod">
          <ac:chgData name="Yinuo Zhao" userId="f90f0db6-678e-4dd2-b3f6-6a0294654b87" providerId="ADAL" clId="{31347B4F-8027-4A0B-AE80-AF4A925F262A}" dt="2024-08-28T20:27:06.655" v="1516" actId="20577"/>
          <ac:spMkLst>
            <pc:docMk/>
            <pc:sldMk cId="2330684371" sldId="260"/>
            <ac:spMk id="3" creationId="{FB7C4226-29C9-87F3-1D29-97D92F47E426}"/>
          </ac:spMkLst>
        </pc:spChg>
      </pc:sldChg>
      <pc:sldChg chg="modSp new mod">
        <pc:chgData name="Yinuo Zhao" userId="f90f0db6-678e-4dd2-b3f6-6a0294654b87" providerId="ADAL" clId="{31347B4F-8027-4A0B-AE80-AF4A925F262A}" dt="2024-08-28T20:31:26.625" v="1602" actId="20577"/>
        <pc:sldMkLst>
          <pc:docMk/>
          <pc:sldMk cId="3262036619" sldId="261"/>
        </pc:sldMkLst>
        <pc:spChg chg="mod">
          <ac:chgData name="Yinuo Zhao" userId="f90f0db6-678e-4dd2-b3f6-6a0294654b87" providerId="ADAL" clId="{31347B4F-8027-4A0B-AE80-AF4A925F262A}" dt="2024-08-28T20:27:26.496" v="1519" actId="20577"/>
          <ac:spMkLst>
            <pc:docMk/>
            <pc:sldMk cId="3262036619" sldId="261"/>
            <ac:spMk id="2" creationId="{B14C7E6A-DE99-FA10-74FE-41987C97848F}"/>
          </ac:spMkLst>
        </pc:spChg>
        <pc:spChg chg="mod">
          <ac:chgData name="Yinuo Zhao" userId="f90f0db6-678e-4dd2-b3f6-6a0294654b87" providerId="ADAL" clId="{31347B4F-8027-4A0B-AE80-AF4A925F262A}" dt="2024-08-28T20:31:26.625" v="1602" actId="20577"/>
          <ac:spMkLst>
            <pc:docMk/>
            <pc:sldMk cId="3262036619" sldId="261"/>
            <ac:spMk id="3" creationId="{ED340FA3-B60C-7229-4904-BAE57B45DCF9}"/>
          </ac:spMkLst>
        </pc:spChg>
      </pc:sldChg>
      <pc:sldChg chg="addSp delSp modSp new del mod">
        <pc:chgData name="Yinuo Zhao" userId="f90f0db6-678e-4dd2-b3f6-6a0294654b87" providerId="ADAL" clId="{31347B4F-8027-4A0B-AE80-AF4A925F262A}" dt="2024-08-28T21:14:04.457" v="1852" actId="2696"/>
        <pc:sldMkLst>
          <pc:docMk/>
          <pc:sldMk cId="3094782960" sldId="262"/>
        </pc:sldMkLst>
        <pc:spChg chg="mod">
          <ac:chgData name="Yinuo Zhao" userId="f90f0db6-678e-4dd2-b3f6-6a0294654b87" providerId="ADAL" clId="{31347B4F-8027-4A0B-AE80-AF4A925F262A}" dt="2024-08-28T20:35:03.667" v="1606"/>
          <ac:spMkLst>
            <pc:docMk/>
            <pc:sldMk cId="3094782960" sldId="262"/>
            <ac:spMk id="2" creationId="{1FBA272C-81F5-9C1C-403C-0F78302747C0}"/>
          </ac:spMkLst>
        </pc:spChg>
        <pc:spChg chg="add del mod">
          <ac:chgData name="Yinuo Zhao" userId="f90f0db6-678e-4dd2-b3f6-6a0294654b87" providerId="ADAL" clId="{31347B4F-8027-4A0B-AE80-AF4A925F262A}" dt="2024-08-28T20:36:26.015" v="1637" actId="478"/>
          <ac:spMkLst>
            <pc:docMk/>
            <pc:sldMk cId="3094782960" sldId="262"/>
            <ac:spMk id="3" creationId="{D89D2C53-3331-C5AE-31D9-66EA836BD6F8}"/>
          </ac:spMkLst>
        </pc:spChg>
        <pc:spChg chg="add del mod">
          <ac:chgData name="Yinuo Zhao" userId="f90f0db6-678e-4dd2-b3f6-6a0294654b87" providerId="ADAL" clId="{31347B4F-8027-4A0B-AE80-AF4A925F262A}" dt="2024-08-28T20:36:29.739" v="1638" actId="478"/>
          <ac:spMkLst>
            <pc:docMk/>
            <pc:sldMk cId="3094782960" sldId="262"/>
            <ac:spMk id="8" creationId="{E9B49085-676F-CE45-E4C7-4856A9AE95B4}"/>
          </ac:spMkLst>
        </pc:spChg>
        <pc:graphicFrameChg chg="add del mod ord modGraphic">
          <ac:chgData name="Yinuo Zhao" userId="f90f0db6-678e-4dd2-b3f6-6a0294654b87" providerId="ADAL" clId="{31347B4F-8027-4A0B-AE80-AF4A925F262A}" dt="2024-08-28T20:34:54.801" v="1605" actId="3680"/>
          <ac:graphicFrameMkLst>
            <pc:docMk/>
            <pc:sldMk cId="3094782960" sldId="262"/>
            <ac:graphicFrameMk id="4" creationId="{FFAB7637-EB37-DBAB-0641-0962FE42D172}"/>
          </ac:graphicFrameMkLst>
        </pc:graphicFrameChg>
        <pc:graphicFrameChg chg="add del modGraphic">
          <ac:chgData name="Yinuo Zhao" userId="f90f0db6-678e-4dd2-b3f6-6a0294654b87" providerId="ADAL" clId="{31347B4F-8027-4A0B-AE80-AF4A925F262A}" dt="2024-08-28T20:35:59.312" v="1628" actId="3680"/>
          <ac:graphicFrameMkLst>
            <pc:docMk/>
            <pc:sldMk cId="3094782960" sldId="262"/>
            <ac:graphicFrameMk id="5" creationId="{2D65753B-90F6-9465-30EE-9E1897966BEC}"/>
          </ac:graphicFrameMkLst>
        </pc:graphicFrameChg>
        <pc:graphicFrameChg chg="add mod modGraphic">
          <ac:chgData name="Yinuo Zhao" userId="f90f0db6-678e-4dd2-b3f6-6a0294654b87" providerId="ADAL" clId="{31347B4F-8027-4A0B-AE80-AF4A925F262A}" dt="2024-08-28T21:02:44.027" v="1851" actId="14734"/>
          <ac:graphicFrameMkLst>
            <pc:docMk/>
            <pc:sldMk cId="3094782960" sldId="262"/>
            <ac:graphicFrameMk id="6" creationId="{187692D4-5EA7-1673-65AC-47217C486446}"/>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BD7F-E862-F27E-91F0-35B160CD1D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B8C57B29-90D3-AE57-F23C-8F77853CEF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D6204F5D-1C4E-49EF-1391-9FD925A781F4}"/>
              </a:ext>
            </a:extLst>
          </p:cNvPr>
          <p:cNvSpPr>
            <a:spLocks noGrp="1"/>
          </p:cNvSpPr>
          <p:nvPr>
            <p:ph type="dt" sz="half" idx="10"/>
          </p:nvPr>
        </p:nvSpPr>
        <p:spPr/>
        <p:txBody>
          <a:bodyPr/>
          <a:lstStyle/>
          <a:p>
            <a:fld id="{FECB978D-5E0E-4D71-AAD2-0EB11068ABFC}" type="datetimeFigureOut">
              <a:rPr lang="LID4096" smtClean="0"/>
              <a:t>09/12/2024</a:t>
            </a:fld>
            <a:endParaRPr lang="LID4096"/>
          </a:p>
        </p:txBody>
      </p:sp>
      <p:sp>
        <p:nvSpPr>
          <p:cNvPr id="5" name="Footer Placeholder 4">
            <a:extLst>
              <a:ext uri="{FF2B5EF4-FFF2-40B4-BE49-F238E27FC236}">
                <a16:creationId xmlns:a16="http://schemas.microsoft.com/office/drawing/2014/main" id="{2DA92732-1FFC-0D64-FB3C-D13A60D5A81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883AB6E-A97A-4B8E-26D9-A305056AA72C}"/>
              </a:ext>
            </a:extLst>
          </p:cNvPr>
          <p:cNvSpPr>
            <a:spLocks noGrp="1"/>
          </p:cNvSpPr>
          <p:nvPr>
            <p:ph type="sldNum" sz="quarter" idx="12"/>
          </p:nvPr>
        </p:nvSpPr>
        <p:spPr/>
        <p:txBody>
          <a:bodyPr/>
          <a:lstStyle/>
          <a:p>
            <a:fld id="{85A08995-EB46-47E0-ABAD-2C7261A71A36}" type="slidenum">
              <a:rPr lang="LID4096" smtClean="0"/>
              <a:t>‹#›</a:t>
            </a:fld>
            <a:endParaRPr lang="LID4096"/>
          </a:p>
        </p:txBody>
      </p:sp>
    </p:spTree>
    <p:extLst>
      <p:ext uri="{BB962C8B-B14F-4D97-AF65-F5344CB8AC3E}">
        <p14:creationId xmlns:p14="http://schemas.microsoft.com/office/powerpoint/2010/main" val="1687283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AAAC-2950-3638-6112-4BA90417F9D6}"/>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616A0A3F-F052-47C6-12DC-5077A1FD17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D8EF014-E389-E3CA-1A27-E60D42E56182}"/>
              </a:ext>
            </a:extLst>
          </p:cNvPr>
          <p:cNvSpPr>
            <a:spLocks noGrp="1"/>
          </p:cNvSpPr>
          <p:nvPr>
            <p:ph type="dt" sz="half" idx="10"/>
          </p:nvPr>
        </p:nvSpPr>
        <p:spPr/>
        <p:txBody>
          <a:bodyPr/>
          <a:lstStyle/>
          <a:p>
            <a:fld id="{FECB978D-5E0E-4D71-AAD2-0EB11068ABFC}" type="datetimeFigureOut">
              <a:rPr lang="LID4096" smtClean="0"/>
              <a:t>09/12/2024</a:t>
            </a:fld>
            <a:endParaRPr lang="LID4096"/>
          </a:p>
        </p:txBody>
      </p:sp>
      <p:sp>
        <p:nvSpPr>
          <p:cNvPr id="5" name="Footer Placeholder 4">
            <a:extLst>
              <a:ext uri="{FF2B5EF4-FFF2-40B4-BE49-F238E27FC236}">
                <a16:creationId xmlns:a16="http://schemas.microsoft.com/office/drawing/2014/main" id="{757E4E7C-1D73-12D1-388F-2238C339D4E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0B45394F-D3B7-D9F1-4B20-F4C072210176}"/>
              </a:ext>
            </a:extLst>
          </p:cNvPr>
          <p:cNvSpPr>
            <a:spLocks noGrp="1"/>
          </p:cNvSpPr>
          <p:nvPr>
            <p:ph type="sldNum" sz="quarter" idx="12"/>
          </p:nvPr>
        </p:nvSpPr>
        <p:spPr/>
        <p:txBody>
          <a:bodyPr/>
          <a:lstStyle/>
          <a:p>
            <a:fld id="{85A08995-EB46-47E0-ABAD-2C7261A71A36}" type="slidenum">
              <a:rPr lang="LID4096" smtClean="0"/>
              <a:t>‹#›</a:t>
            </a:fld>
            <a:endParaRPr lang="LID4096"/>
          </a:p>
        </p:txBody>
      </p:sp>
    </p:spTree>
    <p:extLst>
      <p:ext uri="{BB962C8B-B14F-4D97-AF65-F5344CB8AC3E}">
        <p14:creationId xmlns:p14="http://schemas.microsoft.com/office/powerpoint/2010/main" val="18458166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1282B1-7E36-526F-1589-34C1F5BF2A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314CF0B8-3FE2-DE17-5BB4-5E8DFADFAE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416861B6-BB01-9AAF-35E1-AF6ABCB14771}"/>
              </a:ext>
            </a:extLst>
          </p:cNvPr>
          <p:cNvSpPr>
            <a:spLocks noGrp="1"/>
          </p:cNvSpPr>
          <p:nvPr>
            <p:ph type="dt" sz="half" idx="10"/>
          </p:nvPr>
        </p:nvSpPr>
        <p:spPr/>
        <p:txBody>
          <a:bodyPr/>
          <a:lstStyle/>
          <a:p>
            <a:fld id="{FECB978D-5E0E-4D71-AAD2-0EB11068ABFC}" type="datetimeFigureOut">
              <a:rPr lang="LID4096" smtClean="0"/>
              <a:t>09/12/2024</a:t>
            </a:fld>
            <a:endParaRPr lang="LID4096"/>
          </a:p>
        </p:txBody>
      </p:sp>
      <p:sp>
        <p:nvSpPr>
          <p:cNvPr id="5" name="Footer Placeholder 4">
            <a:extLst>
              <a:ext uri="{FF2B5EF4-FFF2-40B4-BE49-F238E27FC236}">
                <a16:creationId xmlns:a16="http://schemas.microsoft.com/office/drawing/2014/main" id="{CA4319A3-C524-DD86-355C-142E566C8D5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731EA3F-9986-4546-32F3-52B0D85839A2}"/>
              </a:ext>
            </a:extLst>
          </p:cNvPr>
          <p:cNvSpPr>
            <a:spLocks noGrp="1"/>
          </p:cNvSpPr>
          <p:nvPr>
            <p:ph type="sldNum" sz="quarter" idx="12"/>
          </p:nvPr>
        </p:nvSpPr>
        <p:spPr/>
        <p:txBody>
          <a:bodyPr/>
          <a:lstStyle/>
          <a:p>
            <a:fld id="{85A08995-EB46-47E0-ABAD-2C7261A71A36}" type="slidenum">
              <a:rPr lang="LID4096" smtClean="0"/>
              <a:t>‹#›</a:t>
            </a:fld>
            <a:endParaRPr lang="LID4096"/>
          </a:p>
        </p:txBody>
      </p:sp>
    </p:spTree>
    <p:extLst>
      <p:ext uri="{BB962C8B-B14F-4D97-AF65-F5344CB8AC3E}">
        <p14:creationId xmlns:p14="http://schemas.microsoft.com/office/powerpoint/2010/main" val="208313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64CE3-7DAD-B4E8-1392-9C421A1CD4C1}"/>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52720769-1D11-EC60-F7D0-2FA7282BC8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5E2B42C-2B26-66FD-4006-DA1E319BA304}"/>
              </a:ext>
            </a:extLst>
          </p:cNvPr>
          <p:cNvSpPr>
            <a:spLocks noGrp="1"/>
          </p:cNvSpPr>
          <p:nvPr>
            <p:ph type="dt" sz="half" idx="10"/>
          </p:nvPr>
        </p:nvSpPr>
        <p:spPr/>
        <p:txBody>
          <a:bodyPr/>
          <a:lstStyle/>
          <a:p>
            <a:fld id="{FECB978D-5E0E-4D71-AAD2-0EB11068ABFC}" type="datetimeFigureOut">
              <a:rPr lang="LID4096" smtClean="0"/>
              <a:t>09/12/2024</a:t>
            </a:fld>
            <a:endParaRPr lang="LID4096"/>
          </a:p>
        </p:txBody>
      </p:sp>
      <p:sp>
        <p:nvSpPr>
          <p:cNvPr id="5" name="Footer Placeholder 4">
            <a:extLst>
              <a:ext uri="{FF2B5EF4-FFF2-40B4-BE49-F238E27FC236}">
                <a16:creationId xmlns:a16="http://schemas.microsoft.com/office/drawing/2014/main" id="{9F099AF6-340C-8673-6038-7B914AD86149}"/>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23C070B-24D2-E320-F637-DF24A01EEE3F}"/>
              </a:ext>
            </a:extLst>
          </p:cNvPr>
          <p:cNvSpPr>
            <a:spLocks noGrp="1"/>
          </p:cNvSpPr>
          <p:nvPr>
            <p:ph type="sldNum" sz="quarter" idx="12"/>
          </p:nvPr>
        </p:nvSpPr>
        <p:spPr/>
        <p:txBody>
          <a:bodyPr/>
          <a:lstStyle/>
          <a:p>
            <a:fld id="{85A08995-EB46-47E0-ABAD-2C7261A71A36}" type="slidenum">
              <a:rPr lang="LID4096" smtClean="0"/>
              <a:t>‹#›</a:t>
            </a:fld>
            <a:endParaRPr lang="LID4096"/>
          </a:p>
        </p:txBody>
      </p:sp>
    </p:spTree>
    <p:extLst>
      <p:ext uri="{BB962C8B-B14F-4D97-AF65-F5344CB8AC3E}">
        <p14:creationId xmlns:p14="http://schemas.microsoft.com/office/powerpoint/2010/main" val="2321856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5359B-0696-D7BB-0A84-8E0DB800A7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E6D99F63-F256-EDEA-76B3-BE1B3DA4B8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A04E79-F7E8-60BD-7AFF-345869088E9E}"/>
              </a:ext>
            </a:extLst>
          </p:cNvPr>
          <p:cNvSpPr>
            <a:spLocks noGrp="1"/>
          </p:cNvSpPr>
          <p:nvPr>
            <p:ph type="dt" sz="half" idx="10"/>
          </p:nvPr>
        </p:nvSpPr>
        <p:spPr/>
        <p:txBody>
          <a:bodyPr/>
          <a:lstStyle/>
          <a:p>
            <a:fld id="{FECB978D-5E0E-4D71-AAD2-0EB11068ABFC}" type="datetimeFigureOut">
              <a:rPr lang="LID4096" smtClean="0"/>
              <a:t>09/12/2024</a:t>
            </a:fld>
            <a:endParaRPr lang="LID4096"/>
          </a:p>
        </p:txBody>
      </p:sp>
      <p:sp>
        <p:nvSpPr>
          <p:cNvPr id="5" name="Footer Placeholder 4">
            <a:extLst>
              <a:ext uri="{FF2B5EF4-FFF2-40B4-BE49-F238E27FC236}">
                <a16:creationId xmlns:a16="http://schemas.microsoft.com/office/drawing/2014/main" id="{99EB88E7-221B-0FE4-6679-3867D245E553}"/>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AA59879-69F7-D365-C9AA-93FA8C2652B9}"/>
              </a:ext>
            </a:extLst>
          </p:cNvPr>
          <p:cNvSpPr>
            <a:spLocks noGrp="1"/>
          </p:cNvSpPr>
          <p:nvPr>
            <p:ph type="sldNum" sz="quarter" idx="12"/>
          </p:nvPr>
        </p:nvSpPr>
        <p:spPr/>
        <p:txBody>
          <a:bodyPr/>
          <a:lstStyle/>
          <a:p>
            <a:fld id="{85A08995-EB46-47E0-ABAD-2C7261A71A36}" type="slidenum">
              <a:rPr lang="LID4096" smtClean="0"/>
              <a:t>‹#›</a:t>
            </a:fld>
            <a:endParaRPr lang="LID4096"/>
          </a:p>
        </p:txBody>
      </p:sp>
    </p:spTree>
    <p:extLst>
      <p:ext uri="{BB962C8B-B14F-4D97-AF65-F5344CB8AC3E}">
        <p14:creationId xmlns:p14="http://schemas.microsoft.com/office/powerpoint/2010/main" val="637211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F2F2D-B70F-6113-AD37-E5D903109344}"/>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192D42DC-863A-F710-6667-92A702CE8C1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BD0366A7-A7AD-0324-7B9D-0B93D242BF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5ABBF496-6E22-32A5-1367-A48C399AACA0}"/>
              </a:ext>
            </a:extLst>
          </p:cNvPr>
          <p:cNvSpPr>
            <a:spLocks noGrp="1"/>
          </p:cNvSpPr>
          <p:nvPr>
            <p:ph type="dt" sz="half" idx="10"/>
          </p:nvPr>
        </p:nvSpPr>
        <p:spPr/>
        <p:txBody>
          <a:bodyPr/>
          <a:lstStyle/>
          <a:p>
            <a:fld id="{FECB978D-5E0E-4D71-AAD2-0EB11068ABFC}" type="datetimeFigureOut">
              <a:rPr lang="LID4096" smtClean="0"/>
              <a:t>09/12/2024</a:t>
            </a:fld>
            <a:endParaRPr lang="LID4096"/>
          </a:p>
        </p:txBody>
      </p:sp>
      <p:sp>
        <p:nvSpPr>
          <p:cNvPr id="6" name="Footer Placeholder 5">
            <a:extLst>
              <a:ext uri="{FF2B5EF4-FFF2-40B4-BE49-F238E27FC236}">
                <a16:creationId xmlns:a16="http://schemas.microsoft.com/office/drawing/2014/main" id="{4B5C2AAA-C42C-E232-A46F-49F570A4B15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BD432EB-11E0-585A-9DA8-D0B87CF45D10}"/>
              </a:ext>
            </a:extLst>
          </p:cNvPr>
          <p:cNvSpPr>
            <a:spLocks noGrp="1"/>
          </p:cNvSpPr>
          <p:nvPr>
            <p:ph type="sldNum" sz="quarter" idx="12"/>
          </p:nvPr>
        </p:nvSpPr>
        <p:spPr/>
        <p:txBody>
          <a:bodyPr/>
          <a:lstStyle/>
          <a:p>
            <a:fld id="{85A08995-EB46-47E0-ABAD-2C7261A71A36}" type="slidenum">
              <a:rPr lang="LID4096" smtClean="0"/>
              <a:t>‹#›</a:t>
            </a:fld>
            <a:endParaRPr lang="LID4096"/>
          </a:p>
        </p:txBody>
      </p:sp>
    </p:spTree>
    <p:extLst>
      <p:ext uri="{BB962C8B-B14F-4D97-AF65-F5344CB8AC3E}">
        <p14:creationId xmlns:p14="http://schemas.microsoft.com/office/powerpoint/2010/main" val="177124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2D93A-18C7-04AD-FADF-646C2C4CB316}"/>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D2F324F8-252A-CFDB-D298-8589054BA0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F4FF49-E889-DF56-0DC9-806E2F8D21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0D56E4CF-1DD5-F18F-31A5-AE911B5C61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4E5CB3-C98C-518B-55C5-B465988BF1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C9D84234-4931-B07A-3F91-75720FF1E527}"/>
              </a:ext>
            </a:extLst>
          </p:cNvPr>
          <p:cNvSpPr>
            <a:spLocks noGrp="1"/>
          </p:cNvSpPr>
          <p:nvPr>
            <p:ph type="dt" sz="half" idx="10"/>
          </p:nvPr>
        </p:nvSpPr>
        <p:spPr/>
        <p:txBody>
          <a:bodyPr/>
          <a:lstStyle/>
          <a:p>
            <a:fld id="{FECB978D-5E0E-4D71-AAD2-0EB11068ABFC}" type="datetimeFigureOut">
              <a:rPr lang="LID4096" smtClean="0"/>
              <a:t>09/12/2024</a:t>
            </a:fld>
            <a:endParaRPr lang="LID4096"/>
          </a:p>
        </p:txBody>
      </p:sp>
      <p:sp>
        <p:nvSpPr>
          <p:cNvPr id="8" name="Footer Placeholder 7">
            <a:extLst>
              <a:ext uri="{FF2B5EF4-FFF2-40B4-BE49-F238E27FC236}">
                <a16:creationId xmlns:a16="http://schemas.microsoft.com/office/drawing/2014/main" id="{0071446E-173C-9A21-ED98-2F0C773FF5B3}"/>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25BEC7F1-4237-34B7-6F1E-F164A934A230}"/>
              </a:ext>
            </a:extLst>
          </p:cNvPr>
          <p:cNvSpPr>
            <a:spLocks noGrp="1"/>
          </p:cNvSpPr>
          <p:nvPr>
            <p:ph type="sldNum" sz="quarter" idx="12"/>
          </p:nvPr>
        </p:nvSpPr>
        <p:spPr/>
        <p:txBody>
          <a:bodyPr/>
          <a:lstStyle/>
          <a:p>
            <a:fld id="{85A08995-EB46-47E0-ABAD-2C7261A71A36}" type="slidenum">
              <a:rPr lang="LID4096" smtClean="0"/>
              <a:t>‹#›</a:t>
            </a:fld>
            <a:endParaRPr lang="LID4096"/>
          </a:p>
        </p:txBody>
      </p:sp>
    </p:spTree>
    <p:extLst>
      <p:ext uri="{BB962C8B-B14F-4D97-AF65-F5344CB8AC3E}">
        <p14:creationId xmlns:p14="http://schemas.microsoft.com/office/powerpoint/2010/main" val="57919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7A5EA-5E0E-4FF5-F6A4-FA52A31D4A7F}"/>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642AE9C2-9D46-D362-D5EE-8BAED1E93278}"/>
              </a:ext>
            </a:extLst>
          </p:cNvPr>
          <p:cNvSpPr>
            <a:spLocks noGrp="1"/>
          </p:cNvSpPr>
          <p:nvPr>
            <p:ph type="dt" sz="half" idx="10"/>
          </p:nvPr>
        </p:nvSpPr>
        <p:spPr/>
        <p:txBody>
          <a:bodyPr/>
          <a:lstStyle/>
          <a:p>
            <a:fld id="{FECB978D-5E0E-4D71-AAD2-0EB11068ABFC}" type="datetimeFigureOut">
              <a:rPr lang="LID4096" smtClean="0"/>
              <a:t>09/12/2024</a:t>
            </a:fld>
            <a:endParaRPr lang="LID4096"/>
          </a:p>
        </p:txBody>
      </p:sp>
      <p:sp>
        <p:nvSpPr>
          <p:cNvPr id="4" name="Footer Placeholder 3">
            <a:extLst>
              <a:ext uri="{FF2B5EF4-FFF2-40B4-BE49-F238E27FC236}">
                <a16:creationId xmlns:a16="http://schemas.microsoft.com/office/drawing/2014/main" id="{074736E6-D82A-9027-6A52-0BF64AD342D7}"/>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914472E4-9983-0243-975F-37F6EED0CA25}"/>
              </a:ext>
            </a:extLst>
          </p:cNvPr>
          <p:cNvSpPr>
            <a:spLocks noGrp="1"/>
          </p:cNvSpPr>
          <p:nvPr>
            <p:ph type="sldNum" sz="quarter" idx="12"/>
          </p:nvPr>
        </p:nvSpPr>
        <p:spPr/>
        <p:txBody>
          <a:bodyPr/>
          <a:lstStyle/>
          <a:p>
            <a:fld id="{85A08995-EB46-47E0-ABAD-2C7261A71A36}" type="slidenum">
              <a:rPr lang="LID4096" smtClean="0"/>
              <a:t>‹#›</a:t>
            </a:fld>
            <a:endParaRPr lang="LID4096"/>
          </a:p>
        </p:txBody>
      </p:sp>
    </p:spTree>
    <p:extLst>
      <p:ext uri="{BB962C8B-B14F-4D97-AF65-F5344CB8AC3E}">
        <p14:creationId xmlns:p14="http://schemas.microsoft.com/office/powerpoint/2010/main" val="3848974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1C9F87-5508-019D-E3B0-8E24BE97AF3E}"/>
              </a:ext>
            </a:extLst>
          </p:cNvPr>
          <p:cNvSpPr>
            <a:spLocks noGrp="1"/>
          </p:cNvSpPr>
          <p:nvPr>
            <p:ph type="dt" sz="half" idx="10"/>
          </p:nvPr>
        </p:nvSpPr>
        <p:spPr/>
        <p:txBody>
          <a:bodyPr/>
          <a:lstStyle/>
          <a:p>
            <a:fld id="{FECB978D-5E0E-4D71-AAD2-0EB11068ABFC}" type="datetimeFigureOut">
              <a:rPr lang="LID4096" smtClean="0"/>
              <a:t>09/12/2024</a:t>
            </a:fld>
            <a:endParaRPr lang="LID4096"/>
          </a:p>
        </p:txBody>
      </p:sp>
      <p:sp>
        <p:nvSpPr>
          <p:cNvPr id="3" name="Footer Placeholder 2">
            <a:extLst>
              <a:ext uri="{FF2B5EF4-FFF2-40B4-BE49-F238E27FC236}">
                <a16:creationId xmlns:a16="http://schemas.microsoft.com/office/drawing/2014/main" id="{B994B25C-A068-46B6-B8AB-D3A58CEA0638}"/>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286E25A0-1D02-8768-0125-0318468F1860}"/>
              </a:ext>
            </a:extLst>
          </p:cNvPr>
          <p:cNvSpPr>
            <a:spLocks noGrp="1"/>
          </p:cNvSpPr>
          <p:nvPr>
            <p:ph type="sldNum" sz="quarter" idx="12"/>
          </p:nvPr>
        </p:nvSpPr>
        <p:spPr/>
        <p:txBody>
          <a:bodyPr/>
          <a:lstStyle/>
          <a:p>
            <a:fld id="{85A08995-EB46-47E0-ABAD-2C7261A71A36}" type="slidenum">
              <a:rPr lang="LID4096" smtClean="0"/>
              <a:t>‹#›</a:t>
            </a:fld>
            <a:endParaRPr lang="LID4096"/>
          </a:p>
        </p:txBody>
      </p:sp>
    </p:spTree>
    <p:extLst>
      <p:ext uri="{BB962C8B-B14F-4D97-AF65-F5344CB8AC3E}">
        <p14:creationId xmlns:p14="http://schemas.microsoft.com/office/powerpoint/2010/main" val="3193069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07459-5D91-DFBA-6A63-F94E3C463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655985B7-65F6-3C67-46BF-A0BE7080D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36EC1BFE-2D67-AA9A-4CC9-5DAFE374FE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2A880-AEB0-24E7-07E2-761E31937E90}"/>
              </a:ext>
            </a:extLst>
          </p:cNvPr>
          <p:cNvSpPr>
            <a:spLocks noGrp="1"/>
          </p:cNvSpPr>
          <p:nvPr>
            <p:ph type="dt" sz="half" idx="10"/>
          </p:nvPr>
        </p:nvSpPr>
        <p:spPr/>
        <p:txBody>
          <a:bodyPr/>
          <a:lstStyle/>
          <a:p>
            <a:fld id="{FECB978D-5E0E-4D71-AAD2-0EB11068ABFC}" type="datetimeFigureOut">
              <a:rPr lang="LID4096" smtClean="0"/>
              <a:t>09/12/2024</a:t>
            </a:fld>
            <a:endParaRPr lang="LID4096"/>
          </a:p>
        </p:txBody>
      </p:sp>
      <p:sp>
        <p:nvSpPr>
          <p:cNvPr id="6" name="Footer Placeholder 5">
            <a:extLst>
              <a:ext uri="{FF2B5EF4-FFF2-40B4-BE49-F238E27FC236}">
                <a16:creationId xmlns:a16="http://schemas.microsoft.com/office/drawing/2014/main" id="{7C9AE679-CF80-8BEC-C557-C12066EDE706}"/>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0D309C40-D149-0978-8C49-44C0426DD0BE}"/>
              </a:ext>
            </a:extLst>
          </p:cNvPr>
          <p:cNvSpPr>
            <a:spLocks noGrp="1"/>
          </p:cNvSpPr>
          <p:nvPr>
            <p:ph type="sldNum" sz="quarter" idx="12"/>
          </p:nvPr>
        </p:nvSpPr>
        <p:spPr/>
        <p:txBody>
          <a:bodyPr/>
          <a:lstStyle/>
          <a:p>
            <a:fld id="{85A08995-EB46-47E0-ABAD-2C7261A71A36}" type="slidenum">
              <a:rPr lang="LID4096" smtClean="0"/>
              <a:t>‹#›</a:t>
            </a:fld>
            <a:endParaRPr lang="LID4096"/>
          </a:p>
        </p:txBody>
      </p:sp>
    </p:spTree>
    <p:extLst>
      <p:ext uri="{BB962C8B-B14F-4D97-AF65-F5344CB8AC3E}">
        <p14:creationId xmlns:p14="http://schemas.microsoft.com/office/powerpoint/2010/main" val="2674990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E6FD-41D8-B164-A9DB-3BBE18AFF0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7C7241D6-CC64-152B-14A1-F80880BA85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A2A3D83E-65D3-E63F-C189-769D40C75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9F1E4-DCA6-A072-C2F1-42EE665065B2}"/>
              </a:ext>
            </a:extLst>
          </p:cNvPr>
          <p:cNvSpPr>
            <a:spLocks noGrp="1"/>
          </p:cNvSpPr>
          <p:nvPr>
            <p:ph type="dt" sz="half" idx="10"/>
          </p:nvPr>
        </p:nvSpPr>
        <p:spPr/>
        <p:txBody>
          <a:bodyPr/>
          <a:lstStyle/>
          <a:p>
            <a:fld id="{FECB978D-5E0E-4D71-AAD2-0EB11068ABFC}" type="datetimeFigureOut">
              <a:rPr lang="LID4096" smtClean="0"/>
              <a:t>09/12/2024</a:t>
            </a:fld>
            <a:endParaRPr lang="LID4096"/>
          </a:p>
        </p:txBody>
      </p:sp>
      <p:sp>
        <p:nvSpPr>
          <p:cNvPr id="6" name="Footer Placeholder 5">
            <a:extLst>
              <a:ext uri="{FF2B5EF4-FFF2-40B4-BE49-F238E27FC236}">
                <a16:creationId xmlns:a16="http://schemas.microsoft.com/office/drawing/2014/main" id="{58341C7D-FEE4-8BB9-A051-0E9FAFA9B8C0}"/>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5012A29D-DCEA-8CC7-977C-FBB9A9F8B72F}"/>
              </a:ext>
            </a:extLst>
          </p:cNvPr>
          <p:cNvSpPr>
            <a:spLocks noGrp="1"/>
          </p:cNvSpPr>
          <p:nvPr>
            <p:ph type="sldNum" sz="quarter" idx="12"/>
          </p:nvPr>
        </p:nvSpPr>
        <p:spPr/>
        <p:txBody>
          <a:bodyPr/>
          <a:lstStyle/>
          <a:p>
            <a:fld id="{85A08995-EB46-47E0-ABAD-2C7261A71A36}" type="slidenum">
              <a:rPr lang="LID4096" smtClean="0"/>
              <a:t>‹#›</a:t>
            </a:fld>
            <a:endParaRPr lang="LID4096"/>
          </a:p>
        </p:txBody>
      </p:sp>
    </p:spTree>
    <p:extLst>
      <p:ext uri="{BB962C8B-B14F-4D97-AF65-F5344CB8AC3E}">
        <p14:creationId xmlns:p14="http://schemas.microsoft.com/office/powerpoint/2010/main" val="1674446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FEE9DD-8958-E8F6-4D93-BC26611793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4CA6DD19-C192-4DA5-1134-CE7628C54D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C82BBB1-D0E9-590D-7FA1-D1EC6D7D10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ECB978D-5E0E-4D71-AAD2-0EB11068ABFC}" type="datetimeFigureOut">
              <a:rPr lang="LID4096" smtClean="0"/>
              <a:t>09/12/2024</a:t>
            </a:fld>
            <a:endParaRPr lang="LID4096"/>
          </a:p>
        </p:txBody>
      </p:sp>
      <p:sp>
        <p:nvSpPr>
          <p:cNvPr id="5" name="Footer Placeholder 4">
            <a:extLst>
              <a:ext uri="{FF2B5EF4-FFF2-40B4-BE49-F238E27FC236}">
                <a16:creationId xmlns:a16="http://schemas.microsoft.com/office/drawing/2014/main" id="{C33E9EF5-1127-666E-DB03-C501A385AB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LID4096"/>
          </a:p>
        </p:txBody>
      </p:sp>
      <p:sp>
        <p:nvSpPr>
          <p:cNvPr id="6" name="Slide Number Placeholder 5">
            <a:extLst>
              <a:ext uri="{FF2B5EF4-FFF2-40B4-BE49-F238E27FC236}">
                <a16:creationId xmlns:a16="http://schemas.microsoft.com/office/drawing/2014/main" id="{96862BC5-C51F-4637-BD47-D9E65601C3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A08995-EB46-47E0-ABAD-2C7261A71A36}" type="slidenum">
              <a:rPr lang="LID4096" smtClean="0"/>
              <a:t>‹#›</a:t>
            </a:fld>
            <a:endParaRPr lang="LID4096"/>
          </a:p>
        </p:txBody>
      </p:sp>
    </p:spTree>
    <p:extLst>
      <p:ext uri="{BB962C8B-B14F-4D97-AF65-F5344CB8AC3E}">
        <p14:creationId xmlns:p14="http://schemas.microsoft.com/office/powerpoint/2010/main" val="27650787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hap.readthedocs.io/en/latest/example_notebooks/text_examples/sentiment_analysis/Emotion%20classification%20multiclass%20example.html" TargetMode="External"/><Relationship Id="rId2" Type="http://schemas.openxmlformats.org/officeDocument/2006/relationships/hyperlink" Target="https://shap.readthedocs.io/en/latest/generated/shap.PartitionExplainer.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platform.openai.com/docs/api-reference/chat" TargetMode="External"/><Relationship Id="rId2" Type="http://schemas.openxmlformats.org/officeDocument/2006/relationships/hyperlink" Target="https://platform.openai.com/docs/api-reference/batc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CC62-CF68-8C6A-38A6-047A28A6E47B}"/>
              </a:ext>
            </a:extLst>
          </p:cNvPr>
          <p:cNvSpPr>
            <a:spLocks noGrp="1"/>
          </p:cNvSpPr>
          <p:nvPr>
            <p:ph type="title"/>
          </p:nvPr>
        </p:nvSpPr>
        <p:spPr/>
        <p:txBody>
          <a:bodyPr/>
          <a:lstStyle/>
          <a:p>
            <a:r>
              <a:rPr lang="en-US" dirty="0"/>
              <a:t>Project</a:t>
            </a:r>
            <a:endParaRPr lang="LID4096" dirty="0"/>
          </a:p>
        </p:txBody>
      </p:sp>
      <p:sp>
        <p:nvSpPr>
          <p:cNvPr id="3" name="Content Placeholder 2">
            <a:extLst>
              <a:ext uri="{FF2B5EF4-FFF2-40B4-BE49-F238E27FC236}">
                <a16:creationId xmlns:a16="http://schemas.microsoft.com/office/drawing/2014/main" id="{0B609C41-DA06-98F3-D238-E819D0120F56}"/>
              </a:ext>
            </a:extLst>
          </p:cNvPr>
          <p:cNvSpPr>
            <a:spLocks noGrp="1"/>
          </p:cNvSpPr>
          <p:nvPr>
            <p:ph idx="1"/>
          </p:nvPr>
        </p:nvSpPr>
        <p:spPr/>
        <p:txBody>
          <a:bodyPr/>
          <a:lstStyle/>
          <a:p>
            <a:r>
              <a:rPr lang="en-US" dirty="0"/>
              <a:t>Prediction model</a:t>
            </a:r>
          </a:p>
          <a:p>
            <a:pPr lvl="1"/>
            <a:r>
              <a:rPr lang="en-US" dirty="0"/>
              <a:t>Classification metrics</a:t>
            </a:r>
          </a:p>
          <a:p>
            <a:r>
              <a:rPr lang="en-US" dirty="0"/>
              <a:t>Datasets</a:t>
            </a:r>
          </a:p>
          <a:p>
            <a:r>
              <a:rPr lang="en-US" dirty="0"/>
              <a:t>SHAP approach explanation</a:t>
            </a:r>
          </a:p>
          <a:p>
            <a:pPr lvl="1"/>
            <a:r>
              <a:rPr lang="en-US" dirty="0"/>
              <a:t>Plausibility metrics</a:t>
            </a:r>
          </a:p>
          <a:p>
            <a:r>
              <a:rPr lang="en-US" dirty="0"/>
              <a:t>GPT-4o-mini model, generative explanation</a:t>
            </a:r>
          </a:p>
          <a:p>
            <a:pPr lvl="1"/>
            <a:r>
              <a:rPr lang="en-US" dirty="0"/>
              <a:t>Plausibility metrics</a:t>
            </a:r>
          </a:p>
          <a:p>
            <a:pPr lvl="1"/>
            <a:r>
              <a:rPr lang="en-US" dirty="0"/>
              <a:t>Two different ways:</a:t>
            </a:r>
          </a:p>
          <a:p>
            <a:pPr lvl="2"/>
            <a:r>
              <a:rPr lang="en-US" dirty="0"/>
              <a:t>Prompt model with full text + classified results</a:t>
            </a:r>
          </a:p>
          <a:p>
            <a:pPr lvl="2"/>
            <a:r>
              <a:rPr lang="en-US" dirty="0"/>
              <a:t>Prompt model with full text + classified results + SHAP explanation (a list of words)</a:t>
            </a:r>
          </a:p>
          <a:p>
            <a:endParaRPr lang="LID4096" dirty="0"/>
          </a:p>
        </p:txBody>
      </p:sp>
    </p:spTree>
    <p:extLst>
      <p:ext uri="{BB962C8B-B14F-4D97-AF65-F5344CB8AC3E}">
        <p14:creationId xmlns:p14="http://schemas.microsoft.com/office/powerpoint/2010/main" val="3975570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9AD8FBE3-91D3-3D62-4EE5-04A56BCD3DD4}"/>
              </a:ext>
            </a:extLst>
          </p:cNvPr>
          <p:cNvSpPr txBox="1">
            <a:spLocks/>
          </p:cNvSpPr>
          <p:nvPr/>
        </p:nvSpPr>
        <p:spPr>
          <a:xfrm>
            <a:off x="552537" y="379956"/>
            <a:ext cx="5483630" cy="369332"/>
          </a:xfrm>
          <a:prstGeom prst="rect">
            <a:avLst/>
          </a:prstGeom>
          <a:noFill/>
        </p:spPr>
        <p:txBody>
          <a:bodyPr wrap="square" rtlCol="0">
            <a:spAutoFit/>
          </a:bodyPr>
          <a:lstStyle/>
          <a:p>
            <a:r>
              <a:rPr lang="en-US" dirty="0"/>
              <a:t>Combination 4 = Combination 1 + human annotation</a:t>
            </a:r>
          </a:p>
        </p:txBody>
      </p:sp>
      <p:sp>
        <p:nvSpPr>
          <p:cNvPr id="31" name="Rectangle 30">
            <a:extLst>
              <a:ext uri="{FF2B5EF4-FFF2-40B4-BE49-F238E27FC236}">
                <a16:creationId xmlns:a16="http://schemas.microsoft.com/office/drawing/2014/main" id="{EAA2D87D-1AFA-D0D0-42D2-9625C30D8B0F}"/>
              </a:ext>
            </a:extLst>
          </p:cNvPr>
          <p:cNvSpPr>
            <a:spLocks/>
          </p:cNvSpPr>
          <p:nvPr/>
        </p:nvSpPr>
        <p:spPr>
          <a:xfrm>
            <a:off x="418396" y="319119"/>
            <a:ext cx="5517746" cy="231975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FI"/>
          </a:p>
        </p:txBody>
      </p:sp>
      <p:sp>
        <p:nvSpPr>
          <p:cNvPr id="35" name="Rectangle: Rounded Corners 34">
            <a:extLst>
              <a:ext uri="{FF2B5EF4-FFF2-40B4-BE49-F238E27FC236}">
                <a16:creationId xmlns:a16="http://schemas.microsoft.com/office/drawing/2014/main" id="{62005372-D40F-2DF8-B9FA-7F14D5F560AD}"/>
              </a:ext>
            </a:extLst>
          </p:cNvPr>
          <p:cNvSpPr/>
          <p:nvPr/>
        </p:nvSpPr>
        <p:spPr>
          <a:xfrm>
            <a:off x="621489" y="1787624"/>
            <a:ext cx="3988994" cy="69193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words with inappropriate meanings labeled by human annotators</a:t>
            </a:r>
            <a:endParaRPr lang="en-FI" dirty="0"/>
          </a:p>
        </p:txBody>
      </p:sp>
      <p:sp>
        <p:nvSpPr>
          <p:cNvPr id="4" name="TextBox 3">
            <a:extLst>
              <a:ext uri="{FF2B5EF4-FFF2-40B4-BE49-F238E27FC236}">
                <a16:creationId xmlns:a16="http://schemas.microsoft.com/office/drawing/2014/main" id="{58D445FC-8B4A-5D32-D1F1-E95CBB49E94B}"/>
              </a:ext>
            </a:extLst>
          </p:cNvPr>
          <p:cNvSpPr txBox="1"/>
          <p:nvPr/>
        </p:nvSpPr>
        <p:spPr>
          <a:xfrm>
            <a:off x="6155834" y="394059"/>
            <a:ext cx="5676645" cy="1477328"/>
          </a:xfrm>
          <a:prstGeom prst="rect">
            <a:avLst/>
          </a:prstGeom>
          <a:noFill/>
        </p:spPr>
        <p:txBody>
          <a:bodyPr wrap="square" rtlCol="0">
            <a:spAutoFit/>
          </a:bodyPr>
          <a:lstStyle/>
          <a:p>
            <a:r>
              <a:rPr lang="en-US" sz="1800" dirty="0"/>
              <a:t>Provided information to GPT: </a:t>
            </a:r>
          </a:p>
          <a:p>
            <a:r>
              <a:rPr lang="en-US" dirty="0"/>
              <a:t>Original full text: "{sentence}", The classification result (probability distribution) of the prediction model for this text: {result}, </a:t>
            </a:r>
            <a:r>
              <a:rPr lang="en-US" dirty="0">
                <a:highlight>
                  <a:srgbClr val="FFFF00"/>
                </a:highlight>
              </a:rPr>
              <a:t>The with inappropriate meanings labeled by human annotators: {labeled words}</a:t>
            </a:r>
            <a:endParaRPr lang="en-FI" dirty="0">
              <a:highlight>
                <a:srgbClr val="FFFF00"/>
              </a:highlight>
            </a:endParaRPr>
          </a:p>
        </p:txBody>
      </p:sp>
      <p:sp>
        <p:nvSpPr>
          <p:cNvPr id="5" name="TextBox 4">
            <a:extLst>
              <a:ext uri="{FF2B5EF4-FFF2-40B4-BE49-F238E27FC236}">
                <a16:creationId xmlns:a16="http://schemas.microsoft.com/office/drawing/2014/main" id="{848FDF6A-144A-52DF-5892-67909592B824}"/>
              </a:ext>
            </a:extLst>
          </p:cNvPr>
          <p:cNvSpPr txBox="1"/>
          <p:nvPr/>
        </p:nvSpPr>
        <p:spPr>
          <a:xfrm>
            <a:off x="352574" y="2786159"/>
            <a:ext cx="11698847" cy="3570208"/>
          </a:xfrm>
          <a:prstGeom prst="rect">
            <a:avLst/>
          </a:prstGeom>
          <a:noFill/>
        </p:spPr>
        <p:txBody>
          <a:bodyPr wrap="square" rtlCol="0">
            <a:spAutoFit/>
          </a:bodyPr>
          <a:lstStyle/>
          <a:p>
            <a:r>
              <a:rPr lang="en-US" sz="1800" dirty="0"/>
              <a:t>Instruction to GPT:</a:t>
            </a:r>
          </a:p>
          <a:p>
            <a:r>
              <a:rPr lang="en-US" sz="1600" dirty="0"/>
              <a:t>I have a predictive model that can classify natural language text into three classes: hate speech, offensive speech, or normal speech. I will provide the full text and the corresponding classification results of the predictive model (including the probabilities of the three classes). (Warning: the text contains offensive and/or hateful content, but will be used for research purposes)</a:t>
            </a:r>
          </a:p>
          <a:p>
            <a:endParaRPr lang="en-US" sz="1600" dirty="0"/>
          </a:p>
          <a:p>
            <a:r>
              <a:rPr lang="en-US" dirty="0">
                <a:highlight>
                  <a:srgbClr val="FFFF00"/>
                </a:highlight>
              </a:rPr>
              <a:t>In addition to the full text and classification results, there is also a list of </a:t>
            </a:r>
            <a:r>
              <a:rPr lang="en-US" altLang="zh-CN" dirty="0">
                <a:highlight>
                  <a:srgbClr val="FFFF00"/>
                </a:highlight>
              </a:rPr>
              <a:t>words </a:t>
            </a:r>
            <a:r>
              <a:rPr lang="en-US" dirty="0">
                <a:highlight>
                  <a:srgbClr val="FFFF00"/>
                </a:highlight>
              </a:rPr>
              <a:t>from the text that human annotators considered to have inappropriate meanings.</a:t>
            </a:r>
          </a:p>
          <a:p>
            <a:endParaRPr lang="en-US" dirty="0"/>
          </a:p>
          <a:p>
            <a:r>
              <a:rPr lang="en-US" dirty="0"/>
              <a:t>Tasks to be completed for GPT:</a:t>
            </a:r>
          </a:p>
          <a:p>
            <a:pPr marL="342900" indent="-342900">
              <a:buAutoNum type="arabicPeriod"/>
            </a:pPr>
            <a:r>
              <a:rPr lang="en-US" dirty="0"/>
              <a:t>Indicate which class the text belongs to, based on the raw text and classification results.</a:t>
            </a:r>
          </a:p>
          <a:p>
            <a:pPr marL="342900" indent="-342900">
              <a:buFontTx/>
              <a:buAutoNum type="arabicPeriod"/>
            </a:pPr>
            <a:r>
              <a:rPr lang="en-US" dirty="0"/>
              <a:t>Indicate which words in the text, prove that it belongs to this category.</a:t>
            </a:r>
          </a:p>
          <a:p>
            <a:pPr marL="342900" indent="-342900">
              <a:buFontTx/>
              <a:buAutoNum type="arabicPeriod"/>
            </a:pPr>
            <a:r>
              <a:rPr lang="en-US" dirty="0">
                <a:highlight>
                  <a:srgbClr val="FFFF00"/>
                </a:highlight>
              </a:rPr>
              <a:t>Compare the differences between the words you found, and the words from human annotators. </a:t>
            </a:r>
            <a:r>
              <a:rPr lang="en-US" dirty="0"/>
              <a:t>Try to give some explanation based on the contrast.</a:t>
            </a:r>
          </a:p>
        </p:txBody>
      </p:sp>
      <p:sp>
        <p:nvSpPr>
          <p:cNvPr id="6" name="Rectangle: Rounded Corners 5">
            <a:extLst>
              <a:ext uri="{FF2B5EF4-FFF2-40B4-BE49-F238E27FC236}">
                <a16:creationId xmlns:a16="http://schemas.microsoft.com/office/drawing/2014/main" id="{511C3B64-583A-29F1-A169-C8AD893E44AF}"/>
              </a:ext>
            </a:extLst>
          </p:cNvPr>
          <p:cNvSpPr/>
          <p:nvPr/>
        </p:nvSpPr>
        <p:spPr>
          <a:xfrm>
            <a:off x="621489" y="810125"/>
            <a:ext cx="4743108" cy="846504"/>
          </a:xfrm>
          <a:prstGeom prst="roundRect">
            <a:avLst/>
          </a:prstGeom>
          <a:solidFill>
            <a:schemeClr val="accent3">
              <a:lumMod val="40000"/>
              <a:lumOff val="60000"/>
            </a:schemeClr>
          </a:solidFill>
          <a:ln>
            <a:solidFill>
              <a:srgbClr val="00B05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LID4096" dirty="0"/>
          </a:p>
        </p:txBody>
      </p:sp>
      <p:sp>
        <p:nvSpPr>
          <p:cNvPr id="7" name="Rectangle: Rounded Corners 6">
            <a:extLst>
              <a:ext uri="{FF2B5EF4-FFF2-40B4-BE49-F238E27FC236}">
                <a16:creationId xmlns:a16="http://schemas.microsoft.com/office/drawing/2014/main" id="{3BE785D7-7116-C5C3-B9EE-66EF18AE4679}"/>
              </a:ext>
            </a:extLst>
          </p:cNvPr>
          <p:cNvSpPr/>
          <p:nvPr/>
        </p:nvSpPr>
        <p:spPr>
          <a:xfrm>
            <a:off x="862576" y="999285"/>
            <a:ext cx="1706061" cy="47867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raw full text</a:t>
            </a:r>
            <a:endParaRPr lang="en-FI" dirty="0"/>
          </a:p>
        </p:txBody>
      </p:sp>
      <p:sp>
        <p:nvSpPr>
          <p:cNvPr id="8" name="Rectangle: Rounded Corners 7">
            <a:extLst>
              <a:ext uri="{FF2B5EF4-FFF2-40B4-BE49-F238E27FC236}">
                <a16:creationId xmlns:a16="http://schemas.microsoft.com/office/drawing/2014/main" id="{30C15748-C3C7-88EF-E85B-3371A473C5DE}"/>
              </a:ext>
            </a:extLst>
          </p:cNvPr>
          <p:cNvSpPr/>
          <p:nvPr/>
        </p:nvSpPr>
        <p:spPr>
          <a:xfrm>
            <a:off x="2788329" y="887193"/>
            <a:ext cx="2356575" cy="69347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classification results of the raw full text</a:t>
            </a:r>
            <a:endParaRPr lang="en-FI" dirty="0"/>
          </a:p>
        </p:txBody>
      </p:sp>
    </p:spTree>
    <p:extLst>
      <p:ext uri="{BB962C8B-B14F-4D97-AF65-F5344CB8AC3E}">
        <p14:creationId xmlns:p14="http://schemas.microsoft.com/office/powerpoint/2010/main" val="3086240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D7C70B9-4EBC-DCB7-A46B-44926C82008D}"/>
              </a:ext>
            </a:extLst>
          </p:cNvPr>
          <p:cNvSpPr txBox="1"/>
          <p:nvPr/>
        </p:nvSpPr>
        <p:spPr>
          <a:xfrm>
            <a:off x="498411" y="570312"/>
            <a:ext cx="4743108" cy="646331"/>
          </a:xfrm>
          <a:prstGeom prst="rect">
            <a:avLst/>
          </a:prstGeom>
          <a:noFill/>
        </p:spPr>
        <p:txBody>
          <a:bodyPr wrap="square" rtlCol="0">
            <a:spAutoFit/>
          </a:bodyPr>
          <a:lstStyle/>
          <a:p>
            <a:r>
              <a:rPr lang="en-US" dirty="0"/>
              <a:t>Combination 5</a:t>
            </a:r>
          </a:p>
          <a:p>
            <a:endParaRPr lang="en-FI" dirty="0"/>
          </a:p>
        </p:txBody>
      </p:sp>
      <p:sp>
        <p:nvSpPr>
          <p:cNvPr id="26" name="Rectangle: Rounded Corners 25">
            <a:extLst>
              <a:ext uri="{FF2B5EF4-FFF2-40B4-BE49-F238E27FC236}">
                <a16:creationId xmlns:a16="http://schemas.microsoft.com/office/drawing/2014/main" id="{D8F25BC0-B9C1-A3DC-E180-56AD86883084}"/>
              </a:ext>
            </a:extLst>
          </p:cNvPr>
          <p:cNvSpPr>
            <a:spLocks/>
          </p:cNvSpPr>
          <p:nvPr/>
        </p:nvSpPr>
        <p:spPr>
          <a:xfrm>
            <a:off x="560865" y="1024173"/>
            <a:ext cx="1706061" cy="47867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raw full text</a:t>
            </a:r>
            <a:endParaRPr lang="en-FI" dirty="0"/>
          </a:p>
        </p:txBody>
      </p:sp>
      <p:sp>
        <p:nvSpPr>
          <p:cNvPr id="27" name="Rectangle: Rounded Corners 26">
            <a:extLst>
              <a:ext uri="{FF2B5EF4-FFF2-40B4-BE49-F238E27FC236}">
                <a16:creationId xmlns:a16="http://schemas.microsoft.com/office/drawing/2014/main" id="{9FC02AF6-EFC8-D5E1-9205-6DBC9D856E6E}"/>
              </a:ext>
            </a:extLst>
          </p:cNvPr>
          <p:cNvSpPr>
            <a:spLocks/>
          </p:cNvSpPr>
          <p:nvPr/>
        </p:nvSpPr>
        <p:spPr>
          <a:xfrm>
            <a:off x="560865" y="1718758"/>
            <a:ext cx="3988994" cy="69193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words with inappropriate meanings labeled by human annotators</a:t>
            </a:r>
            <a:endParaRPr lang="en-FI" dirty="0"/>
          </a:p>
        </p:txBody>
      </p:sp>
      <p:sp>
        <p:nvSpPr>
          <p:cNvPr id="32" name="Rectangle 31">
            <a:extLst>
              <a:ext uri="{FF2B5EF4-FFF2-40B4-BE49-F238E27FC236}">
                <a16:creationId xmlns:a16="http://schemas.microsoft.com/office/drawing/2014/main" id="{7049E63A-CBCE-1841-9733-67D0990E30B4}"/>
              </a:ext>
            </a:extLst>
          </p:cNvPr>
          <p:cNvSpPr/>
          <p:nvPr/>
        </p:nvSpPr>
        <p:spPr>
          <a:xfrm>
            <a:off x="361353" y="482862"/>
            <a:ext cx="5093638" cy="214373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FI"/>
          </a:p>
        </p:txBody>
      </p:sp>
      <p:sp>
        <p:nvSpPr>
          <p:cNvPr id="4" name="TextBox 3">
            <a:extLst>
              <a:ext uri="{FF2B5EF4-FFF2-40B4-BE49-F238E27FC236}">
                <a16:creationId xmlns:a16="http://schemas.microsoft.com/office/drawing/2014/main" id="{BF815CC2-ADE5-AA86-C377-AAD03AC1B062}"/>
              </a:ext>
            </a:extLst>
          </p:cNvPr>
          <p:cNvSpPr txBox="1"/>
          <p:nvPr/>
        </p:nvSpPr>
        <p:spPr>
          <a:xfrm>
            <a:off x="5721350" y="482862"/>
            <a:ext cx="5676645" cy="1200329"/>
          </a:xfrm>
          <a:prstGeom prst="rect">
            <a:avLst/>
          </a:prstGeom>
          <a:noFill/>
        </p:spPr>
        <p:txBody>
          <a:bodyPr wrap="square" rtlCol="0">
            <a:spAutoFit/>
          </a:bodyPr>
          <a:lstStyle/>
          <a:p>
            <a:r>
              <a:rPr lang="en-US" sz="1800" dirty="0"/>
              <a:t>Provided information to GPT: </a:t>
            </a:r>
          </a:p>
          <a:p>
            <a:r>
              <a:rPr lang="en-US" dirty="0"/>
              <a:t>Original full text: "{sentence}", </a:t>
            </a:r>
            <a:r>
              <a:rPr lang="en-US" dirty="0">
                <a:highlight>
                  <a:srgbClr val="FFFF00"/>
                </a:highlight>
              </a:rPr>
              <a:t>The with inappropriate meanings labeled by human annotators: {labeled words}</a:t>
            </a:r>
            <a:endParaRPr lang="en-FI" dirty="0">
              <a:highlight>
                <a:srgbClr val="FFFF00"/>
              </a:highlight>
            </a:endParaRPr>
          </a:p>
        </p:txBody>
      </p:sp>
      <p:sp>
        <p:nvSpPr>
          <p:cNvPr id="5" name="TextBox 4">
            <a:extLst>
              <a:ext uri="{FF2B5EF4-FFF2-40B4-BE49-F238E27FC236}">
                <a16:creationId xmlns:a16="http://schemas.microsoft.com/office/drawing/2014/main" id="{8D0EB372-99A8-DC7E-E1CD-1EB1511A4D57}"/>
              </a:ext>
            </a:extLst>
          </p:cNvPr>
          <p:cNvSpPr txBox="1"/>
          <p:nvPr/>
        </p:nvSpPr>
        <p:spPr>
          <a:xfrm>
            <a:off x="250889" y="2816574"/>
            <a:ext cx="11698847" cy="3262432"/>
          </a:xfrm>
          <a:prstGeom prst="rect">
            <a:avLst/>
          </a:prstGeom>
          <a:noFill/>
        </p:spPr>
        <p:txBody>
          <a:bodyPr wrap="square" rtlCol="0">
            <a:spAutoFit/>
          </a:bodyPr>
          <a:lstStyle/>
          <a:p>
            <a:r>
              <a:rPr lang="en-US" sz="1800" dirty="0"/>
              <a:t>Instruction to GPT:</a:t>
            </a:r>
          </a:p>
          <a:p>
            <a:endParaRPr lang="en-US" sz="1600" dirty="0"/>
          </a:p>
          <a:p>
            <a:r>
              <a:rPr lang="en-US" sz="1600" dirty="0"/>
              <a:t>I will provide you </a:t>
            </a:r>
            <a:r>
              <a:rPr lang="en-US" sz="1600" dirty="0">
                <a:highlight>
                  <a:srgbClr val="FFFF00"/>
                </a:highlight>
              </a:rPr>
              <a:t>some natural language text </a:t>
            </a:r>
            <a:r>
              <a:rPr lang="en-US" sz="1600" dirty="0"/>
              <a:t>, and </a:t>
            </a:r>
            <a:r>
              <a:rPr lang="en-US" sz="1600" dirty="0">
                <a:highlight>
                  <a:srgbClr val="FFFF00"/>
                </a:highlight>
              </a:rPr>
              <a:t>a list of </a:t>
            </a:r>
            <a:r>
              <a:rPr lang="en-US" altLang="zh-CN" sz="1600" dirty="0">
                <a:highlight>
                  <a:srgbClr val="FFFF00"/>
                </a:highlight>
              </a:rPr>
              <a:t>words </a:t>
            </a:r>
            <a:r>
              <a:rPr lang="en-US" sz="1600" dirty="0">
                <a:highlight>
                  <a:srgbClr val="FFFF00"/>
                </a:highlight>
              </a:rPr>
              <a:t>from it that human annotators </a:t>
            </a:r>
            <a:r>
              <a:rPr lang="en-US" sz="1600" dirty="0"/>
              <a:t>considered to have inappropriate meanings.  (Warning: the text contains offensive and/or hateful content, but will be used for research purposes)</a:t>
            </a:r>
          </a:p>
          <a:p>
            <a:endParaRPr lang="en-US" sz="1600" dirty="0"/>
          </a:p>
          <a:p>
            <a:r>
              <a:rPr lang="en-US" sz="1600" dirty="0"/>
              <a:t>We define three natural language text classes: hate speech, offensive speech, or normal speech.</a:t>
            </a:r>
          </a:p>
          <a:p>
            <a:endParaRPr lang="en-US" dirty="0"/>
          </a:p>
          <a:p>
            <a:r>
              <a:rPr lang="en-US" dirty="0"/>
              <a:t>Tasks to be completed for GPT:</a:t>
            </a:r>
          </a:p>
          <a:p>
            <a:pPr marL="342900" indent="-342900">
              <a:buAutoNum type="arabicPeriod"/>
            </a:pPr>
            <a:r>
              <a:rPr lang="en-US" dirty="0"/>
              <a:t>Indicate which class the text belongs to, based on the raw text itself.</a:t>
            </a:r>
          </a:p>
          <a:p>
            <a:pPr marL="342900" indent="-342900">
              <a:buAutoNum type="arabicPeriod"/>
            </a:pPr>
            <a:r>
              <a:rPr lang="en-US" dirty="0"/>
              <a:t>Indicate which words in the text, prove that it belongs to this category.</a:t>
            </a:r>
          </a:p>
          <a:p>
            <a:pPr marL="342900" indent="-342900">
              <a:buFontTx/>
              <a:buAutoNum type="arabicPeriod"/>
            </a:pPr>
            <a:r>
              <a:rPr lang="en-US" dirty="0">
                <a:highlight>
                  <a:srgbClr val="FFFF00"/>
                </a:highlight>
              </a:rPr>
              <a:t>Compare the differences between the words you found, and the words from human annotators. </a:t>
            </a:r>
            <a:r>
              <a:rPr lang="en-US" dirty="0"/>
              <a:t>Try to give some explanation based on the contrast.</a:t>
            </a:r>
          </a:p>
        </p:txBody>
      </p:sp>
    </p:spTree>
    <p:extLst>
      <p:ext uri="{BB962C8B-B14F-4D97-AF65-F5344CB8AC3E}">
        <p14:creationId xmlns:p14="http://schemas.microsoft.com/office/powerpoint/2010/main" val="199465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E97A2-A32C-0FD6-E703-5083C3020B05}"/>
              </a:ext>
            </a:extLst>
          </p:cNvPr>
          <p:cNvSpPr>
            <a:spLocks noGrp="1"/>
          </p:cNvSpPr>
          <p:nvPr>
            <p:ph type="title"/>
          </p:nvPr>
        </p:nvSpPr>
        <p:spPr/>
        <p:txBody>
          <a:bodyPr/>
          <a:lstStyle/>
          <a:p>
            <a:r>
              <a:rPr lang="en-US" dirty="0"/>
              <a:t>Prediction model</a:t>
            </a:r>
            <a:endParaRPr lang="LID4096" dirty="0"/>
          </a:p>
        </p:txBody>
      </p:sp>
      <p:sp>
        <p:nvSpPr>
          <p:cNvPr id="3" name="Content Placeholder 2">
            <a:extLst>
              <a:ext uri="{FF2B5EF4-FFF2-40B4-BE49-F238E27FC236}">
                <a16:creationId xmlns:a16="http://schemas.microsoft.com/office/drawing/2014/main" id="{7C49CA64-AF14-F61D-B59F-FB67D8A3442B}"/>
              </a:ext>
            </a:extLst>
          </p:cNvPr>
          <p:cNvSpPr>
            <a:spLocks noGrp="1"/>
          </p:cNvSpPr>
          <p:nvPr>
            <p:ph idx="1"/>
          </p:nvPr>
        </p:nvSpPr>
        <p:spPr/>
        <p:txBody>
          <a:bodyPr/>
          <a:lstStyle/>
          <a:p>
            <a:r>
              <a:rPr lang="en-US" dirty="0"/>
              <a:t>Hate-speech-CNERG/</a:t>
            </a:r>
            <a:r>
              <a:rPr lang="en-US" dirty="0" err="1"/>
              <a:t>bert</a:t>
            </a:r>
            <a:r>
              <a:rPr lang="en-US" dirty="0"/>
              <a:t>-base-uncased-</a:t>
            </a:r>
            <a:r>
              <a:rPr lang="en-US" dirty="0" err="1"/>
              <a:t>hatexplain</a:t>
            </a:r>
            <a:endParaRPr lang="en-US" dirty="0"/>
          </a:p>
          <a:p>
            <a:r>
              <a:rPr lang="en-US" dirty="0">
                <a:solidFill>
                  <a:srgbClr val="000000"/>
                </a:solidFill>
                <a:highlight>
                  <a:srgbClr val="FFFFFF"/>
                </a:highlight>
                <a:latin typeface="Calibri" panose="020F0502020204030204" pitchFamily="34" charset="0"/>
              </a:rPr>
              <a:t>T</a:t>
            </a:r>
            <a:r>
              <a:rPr lang="en-US" b="0" i="0" dirty="0">
                <a:solidFill>
                  <a:srgbClr val="000000"/>
                </a:solidFill>
                <a:effectLst/>
                <a:highlight>
                  <a:srgbClr val="FFFFFF"/>
                </a:highlight>
                <a:latin typeface="Calibri" panose="020F0502020204030204" pitchFamily="34" charset="0"/>
              </a:rPr>
              <a:t>ext classification model</a:t>
            </a:r>
          </a:p>
          <a:p>
            <a:r>
              <a:rPr lang="en-US" dirty="0">
                <a:solidFill>
                  <a:srgbClr val="000000"/>
                </a:solidFill>
                <a:highlight>
                  <a:srgbClr val="FFFFFF"/>
                </a:highlight>
                <a:latin typeface="Calibri" panose="020F0502020204030204" pitchFamily="34" charset="0"/>
              </a:rPr>
              <a:t>Purpose</a:t>
            </a:r>
          </a:p>
          <a:p>
            <a:pPr lvl="1"/>
            <a:r>
              <a:rPr lang="en-US" dirty="0">
                <a:solidFill>
                  <a:srgbClr val="000000"/>
                </a:solidFill>
                <a:highlight>
                  <a:srgbClr val="FFFFFF"/>
                </a:highlight>
                <a:latin typeface="Calibri" panose="020F0502020204030204" pitchFamily="34" charset="0"/>
              </a:rPr>
              <a:t>I</a:t>
            </a:r>
            <a:r>
              <a:rPr lang="en-US" b="0" i="0" dirty="0">
                <a:solidFill>
                  <a:srgbClr val="000000"/>
                </a:solidFill>
                <a:effectLst/>
                <a:highlight>
                  <a:srgbClr val="FFFFFF"/>
                </a:highlight>
                <a:latin typeface="Calibri" panose="020F0502020204030204" pitchFamily="34" charset="0"/>
              </a:rPr>
              <a:t>dentify whether a piece of text is hate speech, offensive, or normal</a:t>
            </a:r>
          </a:p>
          <a:p>
            <a:r>
              <a:rPr lang="en-US" dirty="0">
                <a:solidFill>
                  <a:srgbClr val="000000"/>
                </a:solidFill>
                <a:highlight>
                  <a:srgbClr val="FFFFFF"/>
                </a:highlight>
                <a:latin typeface="Calibri" panose="020F0502020204030204" pitchFamily="34" charset="0"/>
              </a:rPr>
              <a:t>Training</a:t>
            </a:r>
          </a:p>
          <a:p>
            <a:pPr lvl="1"/>
            <a:r>
              <a:rPr lang="en-US" dirty="0">
                <a:solidFill>
                  <a:srgbClr val="000000"/>
                </a:solidFill>
                <a:highlight>
                  <a:srgbClr val="FFFFFF"/>
                </a:highlight>
                <a:latin typeface="Calibri" panose="020F0502020204030204" pitchFamily="34" charset="0"/>
              </a:rPr>
              <a:t>T</a:t>
            </a:r>
            <a:r>
              <a:rPr lang="en-US" b="0" i="0" dirty="0">
                <a:solidFill>
                  <a:srgbClr val="000000"/>
                </a:solidFill>
                <a:effectLst/>
                <a:highlight>
                  <a:srgbClr val="FFFFFF"/>
                </a:highlight>
                <a:latin typeface="Calibri" panose="020F0502020204030204" pitchFamily="34" charset="0"/>
              </a:rPr>
              <a:t>rained using data from platforms like Gab and Twitter</a:t>
            </a:r>
          </a:p>
          <a:p>
            <a:pPr lvl="1"/>
            <a:r>
              <a:rPr lang="en-US" dirty="0">
                <a:solidFill>
                  <a:srgbClr val="000000"/>
                </a:solidFill>
                <a:highlight>
                  <a:srgbClr val="FFFFFF"/>
                </a:highlight>
                <a:latin typeface="Calibri" panose="020F0502020204030204" pitchFamily="34" charset="0"/>
              </a:rPr>
              <a:t>I</a:t>
            </a:r>
            <a:r>
              <a:rPr lang="en-US" b="0" i="0" dirty="0">
                <a:solidFill>
                  <a:srgbClr val="000000"/>
                </a:solidFill>
                <a:effectLst/>
                <a:highlight>
                  <a:srgbClr val="FFFFFF"/>
                </a:highlight>
                <a:latin typeface="Calibri" panose="020F0502020204030204" pitchFamily="34" charset="0"/>
              </a:rPr>
              <a:t>ncorporates human rationales to enhance performance</a:t>
            </a:r>
            <a:endParaRPr lang="LID4096" dirty="0"/>
          </a:p>
        </p:txBody>
      </p:sp>
    </p:spTree>
    <p:extLst>
      <p:ext uri="{BB962C8B-B14F-4D97-AF65-F5344CB8AC3E}">
        <p14:creationId xmlns:p14="http://schemas.microsoft.com/office/powerpoint/2010/main" val="126321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AF56D-23F3-B204-33B3-F92515A9359B}"/>
              </a:ext>
            </a:extLst>
          </p:cNvPr>
          <p:cNvSpPr>
            <a:spLocks noGrp="1"/>
          </p:cNvSpPr>
          <p:nvPr>
            <p:ph type="title"/>
          </p:nvPr>
        </p:nvSpPr>
        <p:spPr/>
        <p:txBody>
          <a:bodyPr/>
          <a:lstStyle/>
          <a:p>
            <a:r>
              <a:rPr lang="en-US" dirty="0"/>
              <a:t>Datasets</a:t>
            </a:r>
            <a:endParaRPr lang="LID4096" dirty="0"/>
          </a:p>
        </p:txBody>
      </p:sp>
      <p:sp>
        <p:nvSpPr>
          <p:cNvPr id="3" name="Content Placeholder 2">
            <a:extLst>
              <a:ext uri="{FF2B5EF4-FFF2-40B4-BE49-F238E27FC236}">
                <a16:creationId xmlns:a16="http://schemas.microsoft.com/office/drawing/2014/main" id="{D1B6E654-A7FC-E719-AC1C-F33313270AC0}"/>
              </a:ext>
            </a:extLst>
          </p:cNvPr>
          <p:cNvSpPr>
            <a:spLocks noGrp="1"/>
          </p:cNvSpPr>
          <p:nvPr>
            <p:ph idx="1"/>
          </p:nvPr>
        </p:nvSpPr>
        <p:spPr/>
        <p:txBody>
          <a:bodyPr/>
          <a:lstStyle/>
          <a:p>
            <a:r>
              <a:rPr lang="en-US" dirty="0" err="1"/>
              <a:t>Hatexplain</a:t>
            </a:r>
            <a:endParaRPr lang="en-US" dirty="0"/>
          </a:p>
          <a:p>
            <a:r>
              <a:rPr lang="en-US" dirty="0"/>
              <a:t>The first benchmark hate speech dataset covering multiple aspects of the issue</a:t>
            </a:r>
          </a:p>
          <a:p>
            <a:r>
              <a:rPr lang="en-US" dirty="0"/>
              <a:t>Important components</a:t>
            </a:r>
          </a:p>
          <a:p>
            <a:pPr lvl="1"/>
            <a:r>
              <a:rPr lang="en-US" dirty="0"/>
              <a:t>annotated from three different perspectives: hate, offensive or normal</a:t>
            </a:r>
          </a:p>
          <a:p>
            <a:pPr lvl="1"/>
            <a:r>
              <a:rPr lang="en-US" dirty="0"/>
              <a:t>rationales, i.e., the portions of the post on which their labeling decision (as hate, offensive or normal) is based</a:t>
            </a:r>
            <a:endParaRPr lang="LID4096" dirty="0"/>
          </a:p>
        </p:txBody>
      </p:sp>
    </p:spTree>
    <p:extLst>
      <p:ext uri="{BB962C8B-B14F-4D97-AF65-F5344CB8AC3E}">
        <p14:creationId xmlns:p14="http://schemas.microsoft.com/office/powerpoint/2010/main" val="107840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32D1-E5CD-3B1B-B754-4DE92499ADAB}"/>
              </a:ext>
            </a:extLst>
          </p:cNvPr>
          <p:cNvSpPr>
            <a:spLocks noGrp="1"/>
          </p:cNvSpPr>
          <p:nvPr>
            <p:ph type="title"/>
          </p:nvPr>
        </p:nvSpPr>
        <p:spPr/>
        <p:txBody>
          <a:bodyPr/>
          <a:lstStyle/>
          <a:p>
            <a:r>
              <a:rPr lang="en-US" dirty="0"/>
              <a:t>SHAP explanation</a:t>
            </a:r>
            <a:endParaRPr lang="LID4096" dirty="0"/>
          </a:p>
        </p:txBody>
      </p:sp>
      <p:sp>
        <p:nvSpPr>
          <p:cNvPr id="3" name="Content Placeholder 2">
            <a:extLst>
              <a:ext uri="{FF2B5EF4-FFF2-40B4-BE49-F238E27FC236}">
                <a16:creationId xmlns:a16="http://schemas.microsoft.com/office/drawing/2014/main" id="{FB7C4226-29C9-87F3-1D29-97D92F47E426}"/>
              </a:ext>
            </a:extLst>
          </p:cNvPr>
          <p:cNvSpPr>
            <a:spLocks noGrp="1"/>
          </p:cNvSpPr>
          <p:nvPr>
            <p:ph idx="1"/>
          </p:nvPr>
        </p:nvSpPr>
        <p:spPr/>
        <p:txBody>
          <a:bodyPr/>
          <a:lstStyle/>
          <a:p>
            <a:r>
              <a:rPr lang="en-US" dirty="0"/>
              <a:t>Follow the official documents to create the explanation</a:t>
            </a:r>
          </a:p>
          <a:p>
            <a:pPr lvl="1"/>
            <a:r>
              <a:rPr lang="en-US" dirty="0" err="1">
                <a:hlinkClick r:id="rId2"/>
              </a:rPr>
              <a:t>shap.PartitionExplainer</a:t>
            </a:r>
            <a:endParaRPr lang="en-US" dirty="0"/>
          </a:p>
          <a:p>
            <a:pPr lvl="1"/>
            <a:r>
              <a:rPr lang="en-US" dirty="0">
                <a:hlinkClick r:id="rId3"/>
              </a:rPr>
              <a:t>Emotion classification multiclass example</a:t>
            </a:r>
            <a:endParaRPr lang="en-US" dirty="0"/>
          </a:p>
          <a:p>
            <a:r>
              <a:rPr lang="en-US" dirty="0"/>
              <a:t>Mapping SHAP Words to Original Tokens</a:t>
            </a:r>
          </a:p>
          <a:p>
            <a:pPr lvl="1"/>
            <a:r>
              <a:rPr lang="en-US" dirty="0"/>
              <a:t>The reason is that the smallest units of the explanations created by SHAP are </a:t>
            </a:r>
            <a:r>
              <a:rPr lang="en-US" dirty="0" err="1"/>
              <a:t>subwords</a:t>
            </a:r>
            <a:endParaRPr lang="en-US" dirty="0"/>
          </a:p>
          <a:p>
            <a:r>
              <a:rPr lang="en-US" dirty="0"/>
              <a:t>Selecting Important Words</a:t>
            </a:r>
          </a:p>
          <a:p>
            <a:pPr lvl="1"/>
            <a:r>
              <a:rPr lang="en-US" sz="2000" dirty="0"/>
              <a:t>identifies the most important words in a text based on their SHAP values</a:t>
            </a:r>
          </a:p>
          <a:p>
            <a:r>
              <a:rPr lang="en-US" dirty="0"/>
              <a:t>Evaluating Plausibility</a:t>
            </a:r>
          </a:p>
          <a:p>
            <a:pPr lvl="1"/>
            <a:r>
              <a:rPr lang="en-US" sz="2000" dirty="0" err="1"/>
              <a:t>SpanR</a:t>
            </a:r>
            <a:r>
              <a:rPr lang="en-US" sz="2000" dirty="0"/>
              <a:t>, Cover</a:t>
            </a:r>
            <a:endParaRPr lang="LID4096" sz="2800" dirty="0"/>
          </a:p>
        </p:txBody>
      </p:sp>
    </p:spTree>
    <p:extLst>
      <p:ext uri="{BB962C8B-B14F-4D97-AF65-F5344CB8AC3E}">
        <p14:creationId xmlns:p14="http://schemas.microsoft.com/office/powerpoint/2010/main" val="2330684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7E6A-DE99-FA10-74FE-41987C97848F}"/>
              </a:ext>
            </a:extLst>
          </p:cNvPr>
          <p:cNvSpPr>
            <a:spLocks noGrp="1"/>
          </p:cNvSpPr>
          <p:nvPr>
            <p:ph type="title"/>
          </p:nvPr>
        </p:nvSpPr>
        <p:spPr/>
        <p:txBody>
          <a:bodyPr/>
          <a:lstStyle/>
          <a:p>
            <a:r>
              <a:rPr lang="en-US" dirty="0"/>
              <a:t>GPT-4o-mini model, generative explanation</a:t>
            </a:r>
            <a:endParaRPr lang="LID4096" dirty="0"/>
          </a:p>
        </p:txBody>
      </p:sp>
      <p:sp>
        <p:nvSpPr>
          <p:cNvPr id="3" name="Content Placeholder 2">
            <a:extLst>
              <a:ext uri="{FF2B5EF4-FFF2-40B4-BE49-F238E27FC236}">
                <a16:creationId xmlns:a16="http://schemas.microsoft.com/office/drawing/2014/main" id="{ED340FA3-B60C-7229-4904-BAE57B45DCF9}"/>
              </a:ext>
            </a:extLst>
          </p:cNvPr>
          <p:cNvSpPr>
            <a:spLocks noGrp="1"/>
          </p:cNvSpPr>
          <p:nvPr>
            <p:ph idx="1"/>
          </p:nvPr>
        </p:nvSpPr>
        <p:spPr/>
        <p:txBody>
          <a:bodyPr/>
          <a:lstStyle/>
          <a:p>
            <a:r>
              <a:rPr lang="en-US" dirty="0"/>
              <a:t>Follow the official OpenAI documents to utilize OpenAI API</a:t>
            </a:r>
          </a:p>
          <a:p>
            <a:pPr lvl="1"/>
            <a:r>
              <a:rPr lang="en-US" dirty="0">
                <a:hlinkClick r:id="rId2"/>
              </a:rPr>
              <a:t>OpenAI API Reference – Batch</a:t>
            </a:r>
            <a:endParaRPr lang="en-US" dirty="0"/>
          </a:p>
          <a:p>
            <a:pPr lvl="1"/>
            <a:r>
              <a:rPr lang="en-US" dirty="0">
                <a:hlinkClick r:id="rId3"/>
              </a:rPr>
              <a:t>OpenAI API – Chat</a:t>
            </a:r>
            <a:endParaRPr lang="en-US" dirty="0"/>
          </a:p>
          <a:p>
            <a:r>
              <a:rPr lang="en-US" dirty="0"/>
              <a:t>The prompts are simple and understandable</a:t>
            </a:r>
            <a:endParaRPr lang="LID4096" dirty="0"/>
          </a:p>
        </p:txBody>
      </p:sp>
    </p:spTree>
    <p:extLst>
      <p:ext uri="{BB962C8B-B14F-4D97-AF65-F5344CB8AC3E}">
        <p14:creationId xmlns:p14="http://schemas.microsoft.com/office/powerpoint/2010/main" val="326203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13">
            <a:extLst>
              <a:ext uri="{FF2B5EF4-FFF2-40B4-BE49-F238E27FC236}">
                <a16:creationId xmlns:a16="http://schemas.microsoft.com/office/drawing/2014/main" id="{5BA03C49-B8F6-8B4D-2402-A362E3A74C54}"/>
              </a:ext>
            </a:extLst>
          </p:cNvPr>
          <p:cNvSpPr/>
          <p:nvPr/>
        </p:nvSpPr>
        <p:spPr>
          <a:xfrm>
            <a:off x="6318250" y="209550"/>
            <a:ext cx="5257800" cy="4806950"/>
          </a:xfrm>
          <a:prstGeom prst="roundRect">
            <a:avLst/>
          </a:prstGeom>
          <a:solidFill>
            <a:schemeClr val="accent1">
              <a:lumMod val="60000"/>
              <a:lumOff val="40000"/>
            </a:schemeClr>
          </a:solidFill>
          <a:ln>
            <a:solidFill>
              <a:srgbClr val="00B05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LID4096"/>
          </a:p>
        </p:txBody>
      </p:sp>
      <p:sp>
        <p:nvSpPr>
          <p:cNvPr id="8" name="Rectangle: Rounded Corners 7">
            <a:extLst>
              <a:ext uri="{FF2B5EF4-FFF2-40B4-BE49-F238E27FC236}">
                <a16:creationId xmlns:a16="http://schemas.microsoft.com/office/drawing/2014/main" id="{44E0A92E-8717-970F-F49B-F9636383BDFF}"/>
              </a:ext>
            </a:extLst>
          </p:cNvPr>
          <p:cNvSpPr/>
          <p:nvPr/>
        </p:nvSpPr>
        <p:spPr>
          <a:xfrm>
            <a:off x="387350" y="209550"/>
            <a:ext cx="5543550" cy="4806950"/>
          </a:xfrm>
          <a:prstGeom prst="roundRect">
            <a:avLst/>
          </a:prstGeom>
          <a:solidFill>
            <a:schemeClr val="accent3">
              <a:lumMod val="40000"/>
              <a:lumOff val="60000"/>
            </a:schemeClr>
          </a:solidFill>
          <a:ln>
            <a:solidFill>
              <a:srgbClr val="00B05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LID4096"/>
          </a:p>
        </p:txBody>
      </p:sp>
      <p:sp>
        <p:nvSpPr>
          <p:cNvPr id="16" name="Rectangle: Rounded Corners 15">
            <a:extLst>
              <a:ext uri="{FF2B5EF4-FFF2-40B4-BE49-F238E27FC236}">
                <a16:creationId xmlns:a16="http://schemas.microsoft.com/office/drawing/2014/main" id="{CDED0F3D-799C-7987-77EC-7EFBDCDDF025}"/>
              </a:ext>
            </a:extLst>
          </p:cNvPr>
          <p:cNvSpPr/>
          <p:nvPr/>
        </p:nvSpPr>
        <p:spPr>
          <a:xfrm>
            <a:off x="539750" y="673100"/>
            <a:ext cx="5334000" cy="3130550"/>
          </a:xfrm>
          <a:prstGeom prst="roundRect">
            <a:avLst/>
          </a:prstGeom>
          <a:solidFill>
            <a:schemeClr val="accent5">
              <a:lumMod val="20000"/>
              <a:lumOff val="80000"/>
            </a:schemeClr>
          </a:solidFill>
          <a:ln>
            <a:solidFill>
              <a:srgbClr val="00B05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LID4096"/>
          </a:p>
        </p:txBody>
      </p:sp>
      <p:sp>
        <p:nvSpPr>
          <p:cNvPr id="12" name="TextBox 11">
            <a:extLst>
              <a:ext uri="{FF2B5EF4-FFF2-40B4-BE49-F238E27FC236}">
                <a16:creationId xmlns:a16="http://schemas.microsoft.com/office/drawing/2014/main" id="{41699682-E858-3026-93EC-424F3D99029A}"/>
              </a:ext>
            </a:extLst>
          </p:cNvPr>
          <p:cNvSpPr txBox="1"/>
          <p:nvPr/>
        </p:nvSpPr>
        <p:spPr>
          <a:xfrm>
            <a:off x="6584950" y="443442"/>
            <a:ext cx="4775200" cy="5447645"/>
          </a:xfrm>
          <a:prstGeom prst="rect">
            <a:avLst/>
          </a:prstGeom>
          <a:noFill/>
        </p:spPr>
        <p:txBody>
          <a:bodyPr wrap="square" rtlCol="0">
            <a:spAutoFit/>
          </a:bodyPr>
          <a:lstStyle/>
          <a:p>
            <a:r>
              <a:rPr lang="en-US" sz="1200" dirty="0">
                <a:solidFill>
                  <a:srgbClr val="FF0000"/>
                </a:solidFill>
                <a:highlight>
                  <a:srgbClr val="FFFF00"/>
                </a:highlight>
              </a:rPr>
              <a:t>base prompt parts + SHAP explanation</a:t>
            </a:r>
          </a:p>
          <a:p>
            <a:endParaRPr lang="en-US" sz="1200" dirty="0"/>
          </a:p>
          <a:p>
            <a:endParaRPr lang="en-US" sz="1200" dirty="0"/>
          </a:p>
          <a:p>
            <a:endParaRPr lang="en-US" sz="1200" dirty="0"/>
          </a:p>
          <a:p>
            <a:endParaRPr lang="en-US" sz="1200" dirty="0"/>
          </a:p>
          <a:p>
            <a:r>
              <a:rPr lang="en-US" sz="1200" dirty="0"/>
              <a:t>Additional instruction:</a:t>
            </a:r>
          </a:p>
          <a:p>
            <a:r>
              <a:rPr lang="en-US" sz="1200" dirty="0"/>
              <a:t>In addition to the full text and classification results given above, there is also a list of words from the text that are considered to be the most important indicators pointing to the classification results, obtained using the SHAP explanation approach.</a:t>
            </a:r>
          </a:p>
          <a:p>
            <a:endParaRPr lang="en-US" sz="1200" dirty="0"/>
          </a:p>
          <a:p>
            <a:r>
              <a:rPr lang="en-US" sz="1200" dirty="0"/>
              <a:t>Additional message content:</a:t>
            </a:r>
          </a:p>
          <a:p>
            <a:endParaRPr lang="en-US" sz="1200" dirty="0"/>
          </a:p>
          <a:p>
            <a:endParaRPr lang="en-US" sz="1200" dirty="0"/>
          </a:p>
          <a:p>
            <a:endParaRPr lang="en-US" sz="1200" dirty="0"/>
          </a:p>
          <a:p>
            <a:endParaRPr lang="en-US" sz="1200" dirty="0"/>
          </a:p>
          <a:p>
            <a:endParaRPr lang="en-US" sz="1200" dirty="0"/>
          </a:p>
          <a:p>
            <a:r>
              <a:rPr lang="en-US" sz="1200" dirty="0"/>
              <a:t>Your additional task is</a:t>
            </a:r>
          </a:p>
          <a:p>
            <a:r>
              <a:rPr lang="en-US" sz="1200" dirty="0"/>
              <a:t>4. try to </a:t>
            </a:r>
            <a:r>
              <a:rPr lang="en-US" sz="1200" dirty="0">
                <a:highlight>
                  <a:srgbClr val="FFFF00"/>
                </a:highlight>
              </a:rPr>
              <a:t>give some brief explanation</a:t>
            </a:r>
            <a:r>
              <a:rPr lang="en-US" sz="1200" dirty="0"/>
              <a:t> based on </a:t>
            </a:r>
            <a:r>
              <a:rPr lang="en-US" sz="1200" dirty="0">
                <a:highlight>
                  <a:srgbClr val="FFFF00"/>
                </a:highlight>
              </a:rPr>
              <a:t>these words given by SHAP explanation </a:t>
            </a:r>
            <a:r>
              <a:rPr lang="en-US" sz="1200" dirty="0"/>
              <a:t>(not too long. and if the sentence is classified as normal, you can almost not provide any explanation)</a:t>
            </a:r>
          </a:p>
          <a:p>
            <a:endParaRPr lang="en-US" sz="1200" dirty="0"/>
          </a:p>
          <a:p>
            <a:endParaRPr lang="en-US" sz="1200" dirty="0"/>
          </a:p>
          <a:p>
            <a:endParaRPr lang="en-US" sz="1200" dirty="0"/>
          </a:p>
          <a:p>
            <a:endParaRPr lang="en-US" sz="1200" dirty="0"/>
          </a:p>
          <a:p>
            <a:endParaRPr lang="en-US" sz="1200" dirty="0"/>
          </a:p>
          <a:p>
            <a:r>
              <a:rPr lang="en-US" sz="1200" dirty="0">
                <a:solidFill>
                  <a:srgbClr val="FF0000"/>
                </a:solidFill>
                <a:highlight>
                  <a:srgbClr val="FFFF00"/>
                </a:highlight>
              </a:rPr>
              <a:t>Answer will be returned in object format:</a:t>
            </a:r>
          </a:p>
          <a:p>
            <a:pPr lvl="1"/>
            <a:r>
              <a:rPr lang="en-US" sz="1200" dirty="0" err="1"/>
              <a:t>classified_class</a:t>
            </a:r>
            <a:r>
              <a:rPr lang="en-US" sz="1200" dirty="0"/>
              <a:t>: str</a:t>
            </a:r>
          </a:p>
          <a:p>
            <a:pPr lvl="1"/>
            <a:r>
              <a:rPr lang="en-US" sz="1200" dirty="0"/>
              <a:t>explanation: str</a:t>
            </a:r>
            <a:endParaRPr lang="LID4096" sz="1200" dirty="0"/>
          </a:p>
        </p:txBody>
      </p:sp>
      <p:sp>
        <p:nvSpPr>
          <p:cNvPr id="5" name="TextBox 4">
            <a:extLst>
              <a:ext uri="{FF2B5EF4-FFF2-40B4-BE49-F238E27FC236}">
                <a16:creationId xmlns:a16="http://schemas.microsoft.com/office/drawing/2014/main" id="{862582B7-F72D-131F-2675-9AAB8EC9A89B}"/>
              </a:ext>
            </a:extLst>
          </p:cNvPr>
          <p:cNvSpPr txBox="1"/>
          <p:nvPr/>
        </p:nvSpPr>
        <p:spPr>
          <a:xfrm>
            <a:off x="755650" y="368300"/>
            <a:ext cx="5118100" cy="5632311"/>
          </a:xfrm>
          <a:prstGeom prst="rect">
            <a:avLst/>
          </a:prstGeom>
          <a:noFill/>
        </p:spPr>
        <p:txBody>
          <a:bodyPr wrap="square" rtlCol="0">
            <a:spAutoFit/>
          </a:bodyPr>
          <a:lstStyle/>
          <a:p>
            <a:r>
              <a:rPr lang="en-US" sz="1200" dirty="0">
                <a:solidFill>
                  <a:srgbClr val="FF0000"/>
                </a:solidFill>
                <a:highlight>
                  <a:srgbClr val="FFFF00"/>
                </a:highlight>
              </a:rPr>
              <a:t>Full text + classified results, base prompt</a:t>
            </a:r>
          </a:p>
          <a:p>
            <a:endParaRPr lang="en-US" sz="1200" dirty="0"/>
          </a:p>
          <a:p>
            <a:r>
              <a:rPr lang="en-US" sz="1200" dirty="0"/>
              <a:t>Instruction:</a:t>
            </a:r>
          </a:p>
          <a:p>
            <a:r>
              <a:rPr lang="en-US" sz="1200" dirty="0"/>
              <a:t>I have a predictive model that can classify natural language text into three classes: hate speech, offensive speech, or normal speech. </a:t>
            </a:r>
          </a:p>
          <a:p>
            <a:endParaRPr lang="en-US" sz="1200" dirty="0"/>
          </a:p>
          <a:p>
            <a:r>
              <a:rPr lang="en-US" sz="1200" dirty="0"/>
              <a:t>I will provide</a:t>
            </a:r>
            <a:r>
              <a:rPr lang="en-US" sz="1200" dirty="0">
                <a:highlight>
                  <a:srgbClr val="FFFF00"/>
                </a:highlight>
              </a:rPr>
              <a:t> the full text </a:t>
            </a:r>
            <a:r>
              <a:rPr lang="en-US" sz="1200" dirty="0"/>
              <a:t>and the </a:t>
            </a:r>
            <a:r>
              <a:rPr lang="en-US" sz="1200" dirty="0">
                <a:highlight>
                  <a:srgbClr val="FFFF00"/>
                </a:highlight>
              </a:rPr>
              <a:t>corresponding classification results of the predictive model </a:t>
            </a:r>
            <a:r>
              <a:rPr lang="en-US" sz="1200" dirty="0"/>
              <a:t>(including the probabilities of the three classes). (Warning: the text contains offensive and/or hateful content, but will be used for research purposes) </a:t>
            </a:r>
          </a:p>
          <a:p>
            <a:endParaRPr lang="en-US" sz="1200" dirty="0"/>
          </a:p>
          <a:p>
            <a:r>
              <a:rPr lang="en-US" sz="1200" dirty="0"/>
              <a:t>Message to GPT: </a:t>
            </a:r>
          </a:p>
          <a:p>
            <a:r>
              <a:rPr lang="en-US" sz="1200" dirty="0"/>
              <a:t>Original full text: "{full text}", The classification result (probability distribution) of the prediction model for this text: {classification result}</a:t>
            </a:r>
          </a:p>
          <a:p>
            <a:endParaRPr lang="en-US" sz="1200" dirty="0"/>
          </a:p>
          <a:p>
            <a:r>
              <a:rPr lang="en-US" sz="1200" dirty="0"/>
              <a:t>Your </a:t>
            </a:r>
            <a:r>
              <a:rPr lang="en-US" sz="1200" dirty="0">
                <a:highlight>
                  <a:srgbClr val="FFFF00"/>
                </a:highlight>
              </a:rPr>
              <a:t>tasks</a:t>
            </a:r>
            <a:r>
              <a:rPr lang="en-US" sz="1200" dirty="0"/>
              <a:t> are:</a:t>
            </a:r>
          </a:p>
          <a:p>
            <a:pPr marL="342900" indent="-342900">
              <a:buAutoNum type="arabicPeriod"/>
            </a:pPr>
            <a:r>
              <a:rPr lang="en-US" sz="1200" dirty="0">
                <a:highlight>
                  <a:srgbClr val="FFFF00"/>
                </a:highlight>
              </a:rPr>
              <a:t>indicate which class the text belongs to </a:t>
            </a:r>
            <a:r>
              <a:rPr lang="en-US" sz="1200" dirty="0"/>
              <a:t>(usually it should be the class with the highest probability)</a:t>
            </a:r>
          </a:p>
          <a:p>
            <a:pPr marL="342900" indent="-342900">
              <a:buAutoNum type="arabicPeriod"/>
            </a:pPr>
            <a:endParaRPr lang="en-US" sz="1200" dirty="0"/>
          </a:p>
          <a:p>
            <a:pPr marL="342900" indent="-342900">
              <a:buAutoNum type="arabicPeriod"/>
            </a:pPr>
            <a:r>
              <a:rPr lang="en-US" sz="1200" dirty="0"/>
              <a:t>indicate which words in the text, prove that it belongs to this category </a:t>
            </a:r>
          </a:p>
          <a:p>
            <a:pPr marL="342900" indent="-342900">
              <a:buAutoNum type="arabicPeriod"/>
            </a:pPr>
            <a:endParaRPr lang="en-US" sz="1200" dirty="0"/>
          </a:p>
          <a:p>
            <a:pPr marL="342900" indent="-342900">
              <a:buAutoNum type="arabicPeriod"/>
            </a:pPr>
            <a:r>
              <a:rPr lang="en-US" sz="1200" dirty="0"/>
              <a:t>try to </a:t>
            </a:r>
            <a:r>
              <a:rPr lang="en-US" sz="1200" dirty="0">
                <a:highlight>
                  <a:srgbClr val="FFFF00"/>
                </a:highlight>
              </a:rPr>
              <a:t>give some brief explanation</a:t>
            </a:r>
            <a:r>
              <a:rPr lang="en-US" sz="1200" dirty="0"/>
              <a:t> based on these found words (not too long. and if the sentence is classified as normal, you can almost not provide any explanation)</a:t>
            </a:r>
          </a:p>
          <a:p>
            <a:pPr marL="342900" indent="-342900">
              <a:buAutoNum type="arabicPeriod"/>
            </a:pPr>
            <a:endParaRPr lang="en-US" sz="1200" dirty="0"/>
          </a:p>
          <a:p>
            <a:endParaRPr lang="en-US" sz="1200" dirty="0"/>
          </a:p>
          <a:p>
            <a:r>
              <a:rPr lang="en-US" sz="1200" dirty="0">
                <a:solidFill>
                  <a:srgbClr val="FF0000"/>
                </a:solidFill>
                <a:highlight>
                  <a:srgbClr val="FFFF00"/>
                </a:highlight>
              </a:rPr>
              <a:t>Answer will be returned in object format:</a:t>
            </a:r>
          </a:p>
          <a:p>
            <a:pPr lvl="1"/>
            <a:r>
              <a:rPr lang="en-US" sz="1200" dirty="0" err="1"/>
              <a:t>classified_class</a:t>
            </a:r>
            <a:r>
              <a:rPr lang="en-US" sz="1200" dirty="0"/>
              <a:t>: str</a:t>
            </a:r>
          </a:p>
          <a:p>
            <a:pPr lvl="1"/>
            <a:r>
              <a:rPr lang="en-US" sz="1200" dirty="0" err="1"/>
              <a:t>words_with_inappropriate_meanings</a:t>
            </a:r>
            <a:r>
              <a:rPr lang="en-US" sz="1200" dirty="0"/>
              <a:t>: list[str]</a:t>
            </a:r>
          </a:p>
          <a:p>
            <a:pPr lvl="1"/>
            <a:r>
              <a:rPr lang="en-US" sz="1200" dirty="0"/>
              <a:t>explanation: str</a:t>
            </a:r>
            <a:endParaRPr lang="LID4096" sz="1200" dirty="0"/>
          </a:p>
        </p:txBody>
      </p:sp>
      <p:sp>
        <p:nvSpPr>
          <p:cNvPr id="17" name="Rectangle: Rounded Corners 16">
            <a:extLst>
              <a:ext uri="{FF2B5EF4-FFF2-40B4-BE49-F238E27FC236}">
                <a16:creationId xmlns:a16="http://schemas.microsoft.com/office/drawing/2014/main" id="{FD3527A8-8887-FFDA-70B0-B1272382D5B7}"/>
              </a:ext>
            </a:extLst>
          </p:cNvPr>
          <p:cNvSpPr/>
          <p:nvPr/>
        </p:nvSpPr>
        <p:spPr>
          <a:xfrm>
            <a:off x="7053261" y="856383"/>
            <a:ext cx="3838575" cy="397164"/>
          </a:xfrm>
          <a:prstGeom prst="roundRect">
            <a:avLst/>
          </a:prstGeom>
          <a:solidFill>
            <a:schemeClr val="accent5">
              <a:lumMod val="20000"/>
              <a:lumOff val="80000"/>
            </a:schemeClr>
          </a:solidFill>
          <a:ln>
            <a:solidFill>
              <a:srgbClr val="00B05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Full text + classified results + Task 1</a:t>
            </a:r>
            <a:endParaRPr lang="LID4096" dirty="0">
              <a:solidFill>
                <a:schemeClr val="tx1"/>
              </a:solidFill>
            </a:endParaRPr>
          </a:p>
        </p:txBody>
      </p:sp>
      <p:sp>
        <p:nvSpPr>
          <p:cNvPr id="18" name="Rectangle: Rounded Corners 17">
            <a:extLst>
              <a:ext uri="{FF2B5EF4-FFF2-40B4-BE49-F238E27FC236}">
                <a16:creationId xmlns:a16="http://schemas.microsoft.com/office/drawing/2014/main" id="{5026926C-2201-36C0-6224-8F0258D14040}"/>
              </a:ext>
            </a:extLst>
          </p:cNvPr>
          <p:cNvSpPr/>
          <p:nvPr/>
        </p:nvSpPr>
        <p:spPr>
          <a:xfrm>
            <a:off x="6737349" y="2797932"/>
            <a:ext cx="4419601" cy="539559"/>
          </a:xfrm>
          <a:prstGeom prst="roundRect">
            <a:avLst/>
          </a:prstGeom>
          <a:solidFill>
            <a:schemeClr val="accent2"/>
          </a:solidFill>
          <a:ln>
            <a:solidFill>
              <a:srgbClr val="00B05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tx1"/>
                </a:solidFill>
              </a:rPr>
              <a:t>SHAP explanation based on the full text</a:t>
            </a:r>
          </a:p>
          <a:p>
            <a:pPr algn="ctr"/>
            <a:r>
              <a:rPr lang="en-US" sz="1600" dirty="0">
                <a:solidFill>
                  <a:schemeClr val="tx1"/>
                </a:solidFill>
              </a:rPr>
              <a:t>(a list of words from the text)</a:t>
            </a:r>
            <a:endParaRPr lang="LID4096" sz="1600" dirty="0">
              <a:solidFill>
                <a:schemeClr val="tx1"/>
              </a:solidFill>
            </a:endParaRPr>
          </a:p>
        </p:txBody>
      </p:sp>
      <p:sp>
        <p:nvSpPr>
          <p:cNvPr id="19" name="TextBox 18">
            <a:extLst>
              <a:ext uri="{FF2B5EF4-FFF2-40B4-BE49-F238E27FC236}">
                <a16:creationId xmlns:a16="http://schemas.microsoft.com/office/drawing/2014/main" id="{1EDFB95B-C8C0-A7E2-A548-194CB3DB1AB9}"/>
              </a:ext>
            </a:extLst>
          </p:cNvPr>
          <p:cNvSpPr txBox="1"/>
          <p:nvPr/>
        </p:nvSpPr>
        <p:spPr>
          <a:xfrm>
            <a:off x="2225675" y="6023496"/>
            <a:ext cx="8718550" cy="369332"/>
          </a:xfrm>
          <a:prstGeom prst="rect">
            <a:avLst/>
          </a:prstGeom>
          <a:noFill/>
        </p:spPr>
        <p:txBody>
          <a:bodyPr wrap="square" rtlCol="0">
            <a:spAutoFit/>
          </a:bodyPr>
          <a:lstStyle/>
          <a:p>
            <a:r>
              <a:rPr lang="en-US" dirty="0"/>
              <a:t>Prompts used for generating explanation from the OpenAI GPT-4o-mini model</a:t>
            </a:r>
            <a:endParaRPr lang="LID4096" dirty="0"/>
          </a:p>
        </p:txBody>
      </p:sp>
    </p:spTree>
    <p:extLst>
      <p:ext uri="{BB962C8B-B14F-4D97-AF65-F5344CB8AC3E}">
        <p14:creationId xmlns:p14="http://schemas.microsoft.com/office/powerpoint/2010/main" val="3200114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FF499D5-370B-28FD-56CA-1DAAC93D4FC0}"/>
              </a:ext>
            </a:extLst>
          </p:cNvPr>
          <p:cNvSpPr/>
          <p:nvPr/>
        </p:nvSpPr>
        <p:spPr>
          <a:xfrm>
            <a:off x="282298" y="239340"/>
            <a:ext cx="5093638" cy="1907467"/>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FI"/>
          </a:p>
        </p:txBody>
      </p:sp>
      <p:sp>
        <p:nvSpPr>
          <p:cNvPr id="7" name="Rectangle: Rounded Corners 6">
            <a:extLst>
              <a:ext uri="{FF2B5EF4-FFF2-40B4-BE49-F238E27FC236}">
                <a16:creationId xmlns:a16="http://schemas.microsoft.com/office/drawing/2014/main" id="{14E6AA00-8F3C-4C0B-6628-C5647225555D}"/>
              </a:ext>
            </a:extLst>
          </p:cNvPr>
          <p:cNvSpPr/>
          <p:nvPr/>
        </p:nvSpPr>
        <p:spPr>
          <a:xfrm>
            <a:off x="467130" y="803936"/>
            <a:ext cx="4743108" cy="1129192"/>
          </a:xfrm>
          <a:prstGeom prst="roundRect">
            <a:avLst/>
          </a:prstGeom>
          <a:solidFill>
            <a:schemeClr val="accent3">
              <a:lumMod val="40000"/>
              <a:lumOff val="60000"/>
            </a:schemeClr>
          </a:solidFill>
          <a:ln>
            <a:solidFill>
              <a:srgbClr val="00B05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LID4096" dirty="0"/>
          </a:p>
        </p:txBody>
      </p:sp>
      <p:sp>
        <p:nvSpPr>
          <p:cNvPr id="2" name="Rectangle: Rounded Corners 1">
            <a:extLst>
              <a:ext uri="{FF2B5EF4-FFF2-40B4-BE49-F238E27FC236}">
                <a16:creationId xmlns:a16="http://schemas.microsoft.com/office/drawing/2014/main" id="{8A5FCA6D-981E-3C26-BC7C-0CC420272E5F}"/>
              </a:ext>
            </a:extLst>
          </p:cNvPr>
          <p:cNvSpPr/>
          <p:nvPr/>
        </p:nvSpPr>
        <p:spPr>
          <a:xfrm>
            <a:off x="705745" y="1125012"/>
            <a:ext cx="1706061" cy="47867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raw full text</a:t>
            </a:r>
            <a:endParaRPr lang="en-FI" dirty="0"/>
          </a:p>
        </p:txBody>
      </p:sp>
      <p:sp>
        <p:nvSpPr>
          <p:cNvPr id="3" name="Rectangle: Rounded Corners 2">
            <a:extLst>
              <a:ext uri="{FF2B5EF4-FFF2-40B4-BE49-F238E27FC236}">
                <a16:creationId xmlns:a16="http://schemas.microsoft.com/office/drawing/2014/main" id="{94F0AFB3-EBF8-9BC9-2736-813F1C4BFE3E}"/>
              </a:ext>
            </a:extLst>
          </p:cNvPr>
          <p:cNvSpPr/>
          <p:nvPr/>
        </p:nvSpPr>
        <p:spPr>
          <a:xfrm>
            <a:off x="2703309" y="1017615"/>
            <a:ext cx="2356575" cy="69347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classification results of the raw full text</a:t>
            </a:r>
            <a:endParaRPr lang="en-FI" dirty="0"/>
          </a:p>
        </p:txBody>
      </p:sp>
      <p:sp>
        <p:nvSpPr>
          <p:cNvPr id="5" name="TextBox 4">
            <a:extLst>
              <a:ext uri="{FF2B5EF4-FFF2-40B4-BE49-F238E27FC236}">
                <a16:creationId xmlns:a16="http://schemas.microsoft.com/office/drawing/2014/main" id="{B7F1E4B3-D9EA-F321-1557-695B4A0DCE03}"/>
              </a:ext>
            </a:extLst>
          </p:cNvPr>
          <p:cNvSpPr txBox="1"/>
          <p:nvPr/>
        </p:nvSpPr>
        <p:spPr>
          <a:xfrm>
            <a:off x="467130" y="306426"/>
            <a:ext cx="4354139" cy="646331"/>
          </a:xfrm>
          <a:prstGeom prst="rect">
            <a:avLst/>
          </a:prstGeom>
          <a:noFill/>
        </p:spPr>
        <p:txBody>
          <a:bodyPr wrap="square" rtlCol="0">
            <a:spAutoFit/>
          </a:bodyPr>
          <a:lstStyle/>
          <a:p>
            <a:r>
              <a:rPr lang="en-US" dirty="0"/>
              <a:t>Combination 1, the most basic prompt</a:t>
            </a:r>
          </a:p>
          <a:p>
            <a:endParaRPr lang="en-FI" dirty="0"/>
          </a:p>
        </p:txBody>
      </p:sp>
      <p:sp>
        <p:nvSpPr>
          <p:cNvPr id="38" name="TextBox 37">
            <a:extLst>
              <a:ext uri="{FF2B5EF4-FFF2-40B4-BE49-F238E27FC236}">
                <a16:creationId xmlns:a16="http://schemas.microsoft.com/office/drawing/2014/main" id="{2483A0AD-7EFD-C3C8-1843-997EAB16B9CD}"/>
              </a:ext>
            </a:extLst>
          </p:cNvPr>
          <p:cNvSpPr txBox="1"/>
          <p:nvPr/>
        </p:nvSpPr>
        <p:spPr>
          <a:xfrm>
            <a:off x="282298" y="2479313"/>
            <a:ext cx="11698847" cy="3139321"/>
          </a:xfrm>
          <a:prstGeom prst="rect">
            <a:avLst/>
          </a:prstGeom>
          <a:noFill/>
        </p:spPr>
        <p:txBody>
          <a:bodyPr wrap="square" rtlCol="0">
            <a:spAutoFit/>
          </a:bodyPr>
          <a:lstStyle/>
          <a:p>
            <a:r>
              <a:rPr lang="en-US" sz="1800" dirty="0"/>
              <a:t>Instruction to GPT:</a:t>
            </a:r>
          </a:p>
          <a:p>
            <a:r>
              <a:rPr lang="en-US" sz="1800" dirty="0"/>
              <a:t>I have a predictive model that can classify natural language text into three classes: hate speech, offensive speech, or normal speech. I will provide</a:t>
            </a:r>
            <a:r>
              <a:rPr lang="en-US" sz="1800" dirty="0">
                <a:highlight>
                  <a:srgbClr val="FFFF00"/>
                </a:highlight>
              </a:rPr>
              <a:t> the full text </a:t>
            </a:r>
            <a:r>
              <a:rPr lang="en-US" sz="1800" dirty="0"/>
              <a:t>and the </a:t>
            </a:r>
            <a:r>
              <a:rPr lang="en-US" sz="1800" dirty="0">
                <a:highlight>
                  <a:srgbClr val="FFFF00"/>
                </a:highlight>
              </a:rPr>
              <a:t>corresponding classification results of the predictive model </a:t>
            </a:r>
            <a:r>
              <a:rPr lang="en-US" sz="1800" dirty="0"/>
              <a:t>(including the probabilities of the three classes). (Warning: the text contains offensive and/or hateful content, but will be used for research purposes)</a:t>
            </a:r>
          </a:p>
          <a:p>
            <a:endParaRPr lang="en-US" dirty="0"/>
          </a:p>
          <a:p>
            <a:r>
              <a:rPr lang="en-US" sz="1800" dirty="0"/>
              <a:t>Tasks to be completed for GPT:</a:t>
            </a:r>
          </a:p>
          <a:p>
            <a:pPr marL="342900" indent="-342900">
              <a:buAutoNum type="arabicPeriod"/>
            </a:pPr>
            <a:r>
              <a:rPr lang="en-US" sz="1800" dirty="0">
                <a:highlight>
                  <a:srgbClr val="FFFF00"/>
                </a:highlight>
              </a:rPr>
              <a:t>Indicate which class the text belongs to</a:t>
            </a:r>
            <a:r>
              <a:rPr lang="en-US" dirty="0"/>
              <a:t>, based on the raw text and classification results.</a:t>
            </a:r>
          </a:p>
          <a:p>
            <a:pPr marL="342900" indent="-342900">
              <a:buFontTx/>
              <a:buAutoNum type="arabicPeriod"/>
            </a:pPr>
            <a:r>
              <a:rPr lang="en-US" sz="1800" dirty="0"/>
              <a:t>Indicate which words in the text, prove that it belongs to this category </a:t>
            </a:r>
          </a:p>
          <a:p>
            <a:pPr marL="342900" indent="-342900">
              <a:buFontTx/>
              <a:buAutoNum type="arabicPeriod"/>
            </a:pPr>
            <a:r>
              <a:rPr lang="en-US" dirty="0"/>
              <a:t>T</a:t>
            </a:r>
            <a:r>
              <a:rPr lang="en-US" sz="1800" dirty="0"/>
              <a:t>ry to </a:t>
            </a:r>
            <a:r>
              <a:rPr lang="en-US" sz="1800" dirty="0">
                <a:highlight>
                  <a:srgbClr val="FFFF00"/>
                </a:highlight>
              </a:rPr>
              <a:t>give some brief explanation</a:t>
            </a:r>
            <a:r>
              <a:rPr lang="en-US" sz="1800" dirty="0"/>
              <a:t> based on these found words. </a:t>
            </a:r>
            <a:r>
              <a:rPr lang="en-US" dirty="0"/>
              <a:t>I</a:t>
            </a:r>
            <a:r>
              <a:rPr lang="en-US" sz="1800" dirty="0"/>
              <a:t>f the sentence is classified as normal, you can almost not provide any explanation)</a:t>
            </a:r>
          </a:p>
        </p:txBody>
      </p:sp>
      <p:sp>
        <p:nvSpPr>
          <p:cNvPr id="39" name="TextBox 38">
            <a:extLst>
              <a:ext uri="{FF2B5EF4-FFF2-40B4-BE49-F238E27FC236}">
                <a16:creationId xmlns:a16="http://schemas.microsoft.com/office/drawing/2014/main" id="{FF41B1A1-FB73-6636-3E35-AED149BDBBE7}"/>
              </a:ext>
            </a:extLst>
          </p:cNvPr>
          <p:cNvSpPr txBox="1"/>
          <p:nvPr/>
        </p:nvSpPr>
        <p:spPr>
          <a:xfrm>
            <a:off x="5915984" y="625686"/>
            <a:ext cx="5676645" cy="1200329"/>
          </a:xfrm>
          <a:prstGeom prst="rect">
            <a:avLst/>
          </a:prstGeom>
          <a:noFill/>
        </p:spPr>
        <p:txBody>
          <a:bodyPr wrap="square" rtlCol="0">
            <a:spAutoFit/>
          </a:bodyPr>
          <a:lstStyle/>
          <a:p>
            <a:r>
              <a:rPr lang="en-US" sz="1800" dirty="0"/>
              <a:t>Provided information to GPT: </a:t>
            </a:r>
          </a:p>
          <a:p>
            <a:r>
              <a:rPr lang="en-US" sz="1800" dirty="0"/>
              <a:t>Original full text: "{full text}", The classification result (probability distribution) of the prediction model for this text: {classification result}</a:t>
            </a:r>
          </a:p>
        </p:txBody>
      </p:sp>
    </p:spTree>
    <p:extLst>
      <p:ext uri="{BB962C8B-B14F-4D97-AF65-F5344CB8AC3E}">
        <p14:creationId xmlns:p14="http://schemas.microsoft.com/office/powerpoint/2010/main" val="2378767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F882553F-5955-7E50-1001-2278A1FEE020}"/>
              </a:ext>
            </a:extLst>
          </p:cNvPr>
          <p:cNvSpPr>
            <a:spLocks/>
          </p:cNvSpPr>
          <p:nvPr/>
        </p:nvSpPr>
        <p:spPr>
          <a:xfrm>
            <a:off x="490592" y="1754379"/>
            <a:ext cx="4638184" cy="78399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SHAP explanation </a:t>
            </a:r>
          </a:p>
          <a:p>
            <a:pPr algn="ctr"/>
            <a:r>
              <a:rPr lang="en-US" dirty="0"/>
              <a:t>(a list of words with inappropriate meanings)</a:t>
            </a:r>
          </a:p>
        </p:txBody>
      </p:sp>
      <p:sp>
        <p:nvSpPr>
          <p:cNvPr id="21" name="TextBox 20">
            <a:extLst>
              <a:ext uri="{FF2B5EF4-FFF2-40B4-BE49-F238E27FC236}">
                <a16:creationId xmlns:a16="http://schemas.microsoft.com/office/drawing/2014/main" id="{572BE22A-2D61-6B2F-D1D3-E610C28AE566}"/>
              </a:ext>
            </a:extLst>
          </p:cNvPr>
          <p:cNvSpPr txBox="1">
            <a:spLocks/>
          </p:cNvSpPr>
          <p:nvPr/>
        </p:nvSpPr>
        <p:spPr>
          <a:xfrm>
            <a:off x="454558" y="381340"/>
            <a:ext cx="5341756" cy="369332"/>
          </a:xfrm>
          <a:prstGeom prst="rect">
            <a:avLst/>
          </a:prstGeom>
          <a:noFill/>
        </p:spPr>
        <p:txBody>
          <a:bodyPr wrap="square" rtlCol="0">
            <a:spAutoFit/>
          </a:bodyPr>
          <a:lstStyle/>
          <a:p>
            <a:r>
              <a:rPr lang="en-US" dirty="0"/>
              <a:t>Combination 2 = Combination 1 + SHAP explanation</a:t>
            </a:r>
          </a:p>
        </p:txBody>
      </p:sp>
      <p:sp>
        <p:nvSpPr>
          <p:cNvPr id="30" name="Rectangle 29">
            <a:extLst>
              <a:ext uri="{FF2B5EF4-FFF2-40B4-BE49-F238E27FC236}">
                <a16:creationId xmlns:a16="http://schemas.microsoft.com/office/drawing/2014/main" id="{414697BD-9F9C-B1E2-8EF9-0254AFD43C2A}"/>
              </a:ext>
            </a:extLst>
          </p:cNvPr>
          <p:cNvSpPr>
            <a:spLocks/>
          </p:cNvSpPr>
          <p:nvPr/>
        </p:nvSpPr>
        <p:spPr>
          <a:xfrm>
            <a:off x="294572" y="300709"/>
            <a:ext cx="5418894" cy="2382089"/>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FI"/>
          </a:p>
        </p:txBody>
      </p:sp>
      <p:sp>
        <p:nvSpPr>
          <p:cNvPr id="5" name="TextBox 4">
            <a:extLst>
              <a:ext uri="{FF2B5EF4-FFF2-40B4-BE49-F238E27FC236}">
                <a16:creationId xmlns:a16="http://schemas.microsoft.com/office/drawing/2014/main" id="{6F500603-F86B-C602-8618-38DFFA75EE21}"/>
              </a:ext>
            </a:extLst>
          </p:cNvPr>
          <p:cNvSpPr txBox="1"/>
          <p:nvPr/>
        </p:nvSpPr>
        <p:spPr>
          <a:xfrm>
            <a:off x="5879162" y="369461"/>
            <a:ext cx="5676645" cy="1477328"/>
          </a:xfrm>
          <a:prstGeom prst="rect">
            <a:avLst/>
          </a:prstGeom>
          <a:noFill/>
        </p:spPr>
        <p:txBody>
          <a:bodyPr wrap="square" rtlCol="0">
            <a:spAutoFit/>
          </a:bodyPr>
          <a:lstStyle/>
          <a:p>
            <a:r>
              <a:rPr lang="en-US" sz="1800" dirty="0"/>
              <a:t>Provided information to GPT: </a:t>
            </a:r>
          </a:p>
          <a:p>
            <a:r>
              <a:rPr lang="en-US" dirty="0"/>
              <a:t>Original full text: "{sentence}", The classification result (probability distribution) of the prediction model for this text: {result}, </a:t>
            </a:r>
            <a:r>
              <a:rPr lang="en-US" dirty="0">
                <a:highlight>
                  <a:srgbClr val="FFFF00"/>
                </a:highlight>
              </a:rPr>
              <a:t>The words given by SHAP explanation approach: {words}</a:t>
            </a:r>
            <a:endParaRPr lang="en-FI" dirty="0">
              <a:highlight>
                <a:srgbClr val="FFFF00"/>
              </a:highlight>
            </a:endParaRPr>
          </a:p>
        </p:txBody>
      </p:sp>
      <p:sp>
        <p:nvSpPr>
          <p:cNvPr id="6" name="TextBox 5">
            <a:extLst>
              <a:ext uri="{FF2B5EF4-FFF2-40B4-BE49-F238E27FC236}">
                <a16:creationId xmlns:a16="http://schemas.microsoft.com/office/drawing/2014/main" id="{35DFF3B1-4A26-6F60-9505-73B7A55DBF7B}"/>
              </a:ext>
            </a:extLst>
          </p:cNvPr>
          <p:cNvSpPr txBox="1"/>
          <p:nvPr/>
        </p:nvSpPr>
        <p:spPr>
          <a:xfrm>
            <a:off x="294572" y="2781023"/>
            <a:ext cx="11698847" cy="3600986"/>
          </a:xfrm>
          <a:prstGeom prst="rect">
            <a:avLst/>
          </a:prstGeom>
          <a:noFill/>
        </p:spPr>
        <p:txBody>
          <a:bodyPr wrap="square" rtlCol="0">
            <a:spAutoFit/>
          </a:bodyPr>
          <a:lstStyle/>
          <a:p>
            <a:r>
              <a:rPr lang="en-US" sz="1800" dirty="0"/>
              <a:t>Instruction to GPT:</a:t>
            </a:r>
          </a:p>
          <a:p>
            <a:r>
              <a:rPr lang="en-US" sz="1600" dirty="0"/>
              <a:t>I have a predictive model that can classify natural language text into three classes: hate speech, offensive speech, or normal speech. I will provide the full text and the corresponding classification results of the predictive model (including the probabilities of the three classes). (Warning: the text contains offensive and/or hateful content, but will be used for research purposes)</a:t>
            </a:r>
          </a:p>
          <a:p>
            <a:endParaRPr lang="en-US" sz="1800" dirty="0"/>
          </a:p>
          <a:p>
            <a:r>
              <a:rPr lang="en-US" sz="1800" dirty="0">
                <a:highlight>
                  <a:srgbClr val="FFFF00"/>
                </a:highlight>
              </a:rPr>
              <a:t>In addition to the full text and classification results, there is also a list of words from the text that are considered to be the most important indicators pointing to the classification results, obtained using the SHAP explanation approach.</a:t>
            </a:r>
          </a:p>
          <a:p>
            <a:endParaRPr lang="en-US" dirty="0"/>
          </a:p>
          <a:p>
            <a:r>
              <a:rPr lang="en-US" dirty="0"/>
              <a:t>Tasks to be completed for GPT:</a:t>
            </a:r>
          </a:p>
          <a:p>
            <a:pPr marL="342900" indent="-342900">
              <a:buAutoNum type="arabicPeriod"/>
            </a:pPr>
            <a:r>
              <a:rPr lang="en-US" dirty="0"/>
              <a:t>Indicate which class the text belongs to, based on the raw text and classification results.</a:t>
            </a:r>
          </a:p>
          <a:p>
            <a:pPr marL="342900" indent="-342900">
              <a:buFontTx/>
              <a:buAutoNum type="arabicPeriod"/>
            </a:pPr>
            <a:r>
              <a:rPr lang="en-US" dirty="0"/>
              <a:t>Indicate which words in the text, prove that it belongs to this category</a:t>
            </a:r>
          </a:p>
          <a:p>
            <a:pPr marL="342900" indent="-342900">
              <a:buFontTx/>
              <a:buAutoNum type="arabicPeriod"/>
            </a:pPr>
            <a:r>
              <a:rPr lang="en-US" dirty="0">
                <a:highlight>
                  <a:srgbClr val="FFFF00"/>
                </a:highlight>
              </a:rPr>
              <a:t>Compare the differences between the words you found, and the words from SHAP explanation approach. </a:t>
            </a:r>
            <a:r>
              <a:rPr lang="en-US" dirty="0"/>
              <a:t>Try to give some explanation based on the contrast.</a:t>
            </a:r>
          </a:p>
        </p:txBody>
      </p:sp>
      <p:sp>
        <p:nvSpPr>
          <p:cNvPr id="7" name="Rectangle: Rounded Corners 6">
            <a:extLst>
              <a:ext uri="{FF2B5EF4-FFF2-40B4-BE49-F238E27FC236}">
                <a16:creationId xmlns:a16="http://schemas.microsoft.com/office/drawing/2014/main" id="{A7A2B638-17BA-532B-5CAC-5473B7D7C9F0}"/>
              </a:ext>
            </a:extLst>
          </p:cNvPr>
          <p:cNvSpPr/>
          <p:nvPr/>
        </p:nvSpPr>
        <p:spPr>
          <a:xfrm>
            <a:off x="490592" y="799857"/>
            <a:ext cx="4743108" cy="846504"/>
          </a:xfrm>
          <a:prstGeom prst="roundRect">
            <a:avLst/>
          </a:prstGeom>
          <a:solidFill>
            <a:schemeClr val="accent3">
              <a:lumMod val="40000"/>
              <a:lumOff val="60000"/>
            </a:schemeClr>
          </a:solidFill>
          <a:ln>
            <a:solidFill>
              <a:srgbClr val="00B05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LID4096" dirty="0"/>
          </a:p>
        </p:txBody>
      </p:sp>
      <p:sp>
        <p:nvSpPr>
          <p:cNvPr id="8" name="Rectangle: Rounded Corners 7">
            <a:extLst>
              <a:ext uri="{FF2B5EF4-FFF2-40B4-BE49-F238E27FC236}">
                <a16:creationId xmlns:a16="http://schemas.microsoft.com/office/drawing/2014/main" id="{A3D4E8FF-0BD6-6241-0E85-A4FEB82990A8}"/>
              </a:ext>
            </a:extLst>
          </p:cNvPr>
          <p:cNvSpPr/>
          <p:nvPr/>
        </p:nvSpPr>
        <p:spPr>
          <a:xfrm>
            <a:off x="731679" y="989017"/>
            <a:ext cx="1706061" cy="47867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raw full text</a:t>
            </a:r>
            <a:endParaRPr lang="en-FI" dirty="0"/>
          </a:p>
        </p:txBody>
      </p:sp>
      <p:sp>
        <p:nvSpPr>
          <p:cNvPr id="9" name="Rectangle: Rounded Corners 8">
            <a:extLst>
              <a:ext uri="{FF2B5EF4-FFF2-40B4-BE49-F238E27FC236}">
                <a16:creationId xmlns:a16="http://schemas.microsoft.com/office/drawing/2014/main" id="{0C038A1B-FE13-7032-1F75-9753AE386CF9}"/>
              </a:ext>
            </a:extLst>
          </p:cNvPr>
          <p:cNvSpPr/>
          <p:nvPr/>
        </p:nvSpPr>
        <p:spPr>
          <a:xfrm>
            <a:off x="2657432" y="876925"/>
            <a:ext cx="2356575" cy="69347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classification results of the raw full text</a:t>
            </a:r>
            <a:endParaRPr lang="en-FI" dirty="0"/>
          </a:p>
        </p:txBody>
      </p:sp>
    </p:spTree>
    <p:extLst>
      <p:ext uri="{BB962C8B-B14F-4D97-AF65-F5344CB8AC3E}">
        <p14:creationId xmlns:p14="http://schemas.microsoft.com/office/powerpoint/2010/main" val="3590037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7C0A6D7-9803-E0D5-895D-DFA6B1F4EEF6}"/>
              </a:ext>
            </a:extLst>
          </p:cNvPr>
          <p:cNvSpPr>
            <a:spLocks/>
          </p:cNvSpPr>
          <p:nvPr/>
        </p:nvSpPr>
        <p:spPr>
          <a:xfrm>
            <a:off x="418630" y="3080019"/>
            <a:ext cx="3988994" cy="69193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words with inappropriate meanings labeled by human annotators</a:t>
            </a:r>
            <a:endParaRPr lang="en-FI" dirty="0"/>
          </a:p>
        </p:txBody>
      </p:sp>
      <p:sp>
        <p:nvSpPr>
          <p:cNvPr id="33" name="Rectangle 32">
            <a:extLst>
              <a:ext uri="{FF2B5EF4-FFF2-40B4-BE49-F238E27FC236}">
                <a16:creationId xmlns:a16="http://schemas.microsoft.com/office/drawing/2014/main" id="{429FFA4F-C7AB-D785-3783-D7B098828600}"/>
              </a:ext>
            </a:extLst>
          </p:cNvPr>
          <p:cNvSpPr/>
          <p:nvPr/>
        </p:nvSpPr>
        <p:spPr>
          <a:xfrm>
            <a:off x="293848" y="306180"/>
            <a:ext cx="5462576" cy="36398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FI"/>
          </a:p>
        </p:txBody>
      </p:sp>
      <p:sp>
        <p:nvSpPr>
          <p:cNvPr id="36" name="Rectangle: Rounded Corners 35">
            <a:extLst>
              <a:ext uri="{FF2B5EF4-FFF2-40B4-BE49-F238E27FC236}">
                <a16:creationId xmlns:a16="http://schemas.microsoft.com/office/drawing/2014/main" id="{89EE2C60-569C-AD7B-DB29-5AA8F5845A70}"/>
              </a:ext>
            </a:extLst>
          </p:cNvPr>
          <p:cNvSpPr/>
          <p:nvPr/>
        </p:nvSpPr>
        <p:spPr>
          <a:xfrm>
            <a:off x="418630" y="2099669"/>
            <a:ext cx="4638184" cy="783993"/>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SHAP explanation </a:t>
            </a:r>
          </a:p>
          <a:p>
            <a:pPr algn="ctr"/>
            <a:r>
              <a:rPr lang="en-US" dirty="0"/>
              <a:t>(a list of words with inappropriate meanings)</a:t>
            </a:r>
          </a:p>
        </p:txBody>
      </p:sp>
      <p:sp>
        <p:nvSpPr>
          <p:cNvPr id="37" name="TextBox 36">
            <a:extLst>
              <a:ext uri="{FF2B5EF4-FFF2-40B4-BE49-F238E27FC236}">
                <a16:creationId xmlns:a16="http://schemas.microsoft.com/office/drawing/2014/main" id="{72BA28D2-930F-51F6-6550-7041A9930F27}"/>
              </a:ext>
            </a:extLst>
          </p:cNvPr>
          <p:cNvSpPr txBox="1"/>
          <p:nvPr/>
        </p:nvSpPr>
        <p:spPr>
          <a:xfrm>
            <a:off x="418630" y="452237"/>
            <a:ext cx="5761241" cy="369332"/>
          </a:xfrm>
          <a:prstGeom prst="rect">
            <a:avLst/>
          </a:prstGeom>
          <a:noFill/>
        </p:spPr>
        <p:txBody>
          <a:bodyPr wrap="square" rtlCol="0">
            <a:spAutoFit/>
          </a:bodyPr>
          <a:lstStyle/>
          <a:p>
            <a:r>
              <a:rPr lang="en-US" dirty="0"/>
              <a:t>Combination 3 = Combination 2 + human annotation</a:t>
            </a:r>
          </a:p>
        </p:txBody>
      </p:sp>
      <p:sp>
        <p:nvSpPr>
          <p:cNvPr id="4" name="Rectangle: Rounded Corners 3">
            <a:extLst>
              <a:ext uri="{FF2B5EF4-FFF2-40B4-BE49-F238E27FC236}">
                <a16:creationId xmlns:a16="http://schemas.microsoft.com/office/drawing/2014/main" id="{BE5EFAEF-8966-41E5-16AC-35FB0A174868}"/>
              </a:ext>
            </a:extLst>
          </p:cNvPr>
          <p:cNvSpPr/>
          <p:nvPr/>
        </p:nvSpPr>
        <p:spPr>
          <a:xfrm>
            <a:off x="418631" y="941907"/>
            <a:ext cx="4743108" cy="991221"/>
          </a:xfrm>
          <a:prstGeom prst="roundRect">
            <a:avLst/>
          </a:prstGeom>
          <a:solidFill>
            <a:schemeClr val="accent3">
              <a:lumMod val="40000"/>
              <a:lumOff val="60000"/>
            </a:schemeClr>
          </a:solidFill>
          <a:ln>
            <a:solidFill>
              <a:srgbClr val="00B050"/>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LID4096" dirty="0"/>
          </a:p>
        </p:txBody>
      </p:sp>
      <p:sp>
        <p:nvSpPr>
          <p:cNvPr id="5" name="Rectangle: Rounded Corners 4">
            <a:extLst>
              <a:ext uri="{FF2B5EF4-FFF2-40B4-BE49-F238E27FC236}">
                <a16:creationId xmlns:a16="http://schemas.microsoft.com/office/drawing/2014/main" id="{8AA36BFB-D714-A992-F8B3-3D2E7BB63446}"/>
              </a:ext>
            </a:extLst>
          </p:cNvPr>
          <p:cNvSpPr/>
          <p:nvPr/>
        </p:nvSpPr>
        <p:spPr>
          <a:xfrm>
            <a:off x="657246" y="1215843"/>
            <a:ext cx="1706061" cy="47867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raw full text</a:t>
            </a:r>
            <a:endParaRPr lang="en-FI" dirty="0"/>
          </a:p>
        </p:txBody>
      </p:sp>
      <p:sp>
        <p:nvSpPr>
          <p:cNvPr id="7" name="Rectangle: Rounded Corners 6">
            <a:extLst>
              <a:ext uri="{FF2B5EF4-FFF2-40B4-BE49-F238E27FC236}">
                <a16:creationId xmlns:a16="http://schemas.microsoft.com/office/drawing/2014/main" id="{79AF6DEA-9CF8-E3D3-1FFD-D07941DA47D0}"/>
              </a:ext>
            </a:extLst>
          </p:cNvPr>
          <p:cNvSpPr/>
          <p:nvPr/>
        </p:nvSpPr>
        <p:spPr>
          <a:xfrm>
            <a:off x="2601922" y="1108448"/>
            <a:ext cx="2356575" cy="69347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classification results of the raw full text</a:t>
            </a:r>
            <a:endParaRPr lang="en-FI" dirty="0"/>
          </a:p>
        </p:txBody>
      </p:sp>
      <p:sp>
        <p:nvSpPr>
          <p:cNvPr id="8" name="TextBox 7">
            <a:extLst>
              <a:ext uri="{FF2B5EF4-FFF2-40B4-BE49-F238E27FC236}">
                <a16:creationId xmlns:a16="http://schemas.microsoft.com/office/drawing/2014/main" id="{396D82D9-98BB-9C04-400B-5E5102223E79}"/>
              </a:ext>
            </a:extLst>
          </p:cNvPr>
          <p:cNvSpPr txBox="1"/>
          <p:nvPr/>
        </p:nvSpPr>
        <p:spPr>
          <a:xfrm>
            <a:off x="6050995" y="324591"/>
            <a:ext cx="5676645" cy="1569660"/>
          </a:xfrm>
          <a:prstGeom prst="rect">
            <a:avLst/>
          </a:prstGeom>
          <a:noFill/>
        </p:spPr>
        <p:txBody>
          <a:bodyPr wrap="square" rtlCol="0">
            <a:spAutoFit/>
          </a:bodyPr>
          <a:lstStyle/>
          <a:p>
            <a:r>
              <a:rPr lang="en-US" sz="1600" dirty="0"/>
              <a:t>Provided information to GPT: </a:t>
            </a:r>
          </a:p>
          <a:p>
            <a:r>
              <a:rPr lang="en-US" sz="1600" dirty="0"/>
              <a:t>Original full text: "{sentence}", The classification result (probability distribution) of the prediction model for this text: {result}, </a:t>
            </a:r>
            <a:r>
              <a:rPr lang="en-US" sz="1600" dirty="0">
                <a:highlight>
                  <a:srgbClr val="FFFF00"/>
                </a:highlight>
              </a:rPr>
              <a:t>The words given by SHAP explanation approach: {words}, The with inappropriate meanings labeled by human annotators: {labeled words}</a:t>
            </a:r>
            <a:endParaRPr lang="en-FI" sz="1600" dirty="0">
              <a:highlight>
                <a:srgbClr val="FFFF00"/>
              </a:highlight>
            </a:endParaRPr>
          </a:p>
        </p:txBody>
      </p:sp>
      <p:sp>
        <p:nvSpPr>
          <p:cNvPr id="9" name="TextBox 8">
            <a:extLst>
              <a:ext uri="{FF2B5EF4-FFF2-40B4-BE49-F238E27FC236}">
                <a16:creationId xmlns:a16="http://schemas.microsoft.com/office/drawing/2014/main" id="{27BC0CDC-7D14-BA7F-BC37-DCC385B8E76E}"/>
              </a:ext>
            </a:extLst>
          </p:cNvPr>
          <p:cNvSpPr txBox="1"/>
          <p:nvPr/>
        </p:nvSpPr>
        <p:spPr>
          <a:xfrm>
            <a:off x="330447" y="4215606"/>
            <a:ext cx="11698847" cy="2308324"/>
          </a:xfrm>
          <a:prstGeom prst="rect">
            <a:avLst/>
          </a:prstGeom>
          <a:noFill/>
        </p:spPr>
        <p:txBody>
          <a:bodyPr wrap="square" rtlCol="0">
            <a:spAutoFit/>
          </a:bodyPr>
          <a:lstStyle/>
          <a:p>
            <a:r>
              <a:rPr lang="en-US" sz="1600" dirty="0">
                <a:highlight>
                  <a:srgbClr val="FFFF00"/>
                </a:highlight>
              </a:rPr>
              <a:t>In addition to the full text and classification results, there are also two lists of words from the text provided. The words in the first list is considered to be the most important indicators pointing to the classification results, obtained using the SHAP explanation approach. The words in the second list are that human annotators considered to have inappropriate meanings.</a:t>
            </a:r>
          </a:p>
          <a:p>
            <a:endParaRPr lang="en-US" sz="1600" dirty="0"/>
          </a:p>
          <a:p>
            <a:r>
              <a:rPr lang="en-US" sz="1600" dirty="0"/>
              <a:t>Tasks to be completed for GPT:</a:t>
            </a:r>
          </a:p>
          <a:p>
            <a:pPr marL="342900" indent="-342900">
              <a:buAutoNum type="arabicPeriod"/>
            </a:pPr>
            <a:r>
              <a:rPr lang="en-US" sz="1600" dirty="0"/>
              <a:t>Indicate which class the text belongs to, based on the raw text and classification results.</a:t>
            </a:r>
          </a:p>
          <a:p>
            <a:pPr marL="342900" indent="-342900">
              <a:buFontTx/>
              <a:buAutoNum type="arabicPeriod"/>
            </a:pPr>
            <a:r>
              <a:rPr lang="en-US" sz="1600" dirty="0"/>
              <a:t>Indicate which words in the text, prove that it belongs to this category</a:t>
            </a:r>
          </a:p>
          <a:p>
            <a:pPr marL="342900" indent="-342900">
              <a:buFontTx/>
              <a:buAutoNum type="arabicPeriod"/>
            </a:pPr>
            <a:r>
              <a:rPr lang="en-US" sz="1600" dirty="0">
                <a:highlight>
                  <a:srgbClr val="FFFF00"/>
                </a:highlight>
              </a:rPr>
              <a:t>Compare the differences between the words you found, the words from SHAP explanation approach, and the words from human annotators. </a:t>
            </a:r>
            <a:r>
              <a:rPr lang="en-US" sz="1600" dirty="0"/>
              <a:t>Try to give some explanation based on the contrast.</a:t>
            </a:r>
          </a:p>
        </p:txBody>
      </p:sp>
      <p:sp>
        <p:nvSpPr>
          <p:cNvPr id="10" name="TextBox 9">
            <a:extLst>
              <a:ext uri="{FF2B5EF4-FFF2-40B4-BE49-F238E27FC236}">
                <a16:creationId xmlns:a16="http://schemas.microsoft.com/office/drawing/2014/main" id="{21F31CCF-4E5F-7EE3-F9E8-478A1E1A8A5A}"/>
              </a:ext>
            </a:extLst>
          </p:cNvPr>
          <p:cNvSpPr txBox="1"/>
          <p:nvPr/>
        </p:nvSpPr>
        <p:spPr>
          <a:xfrm>
            <a:off x="6096000" y="1913507"/>
            <a:ext cx="5676645" cy="2092881"/>
          </a:xfrm>
          <a:prstGeom prst="rect">
            <a:avLst/>
          </a:prstGeom>
          <a:noFill/>
        </p:spPr>
        <p:txBody>
          <a:bodyPr wrap="square" rtlCol="0">
            <a:spAutoFit/>
          </a:bodyPr>
          <a:lstStyle/>
          <a:p>
            <a:r>
              <a:rPr lang="en-US" dirty="0"/>
              <a:t>Instruction to GPT:</a:t>
            </a:r>
          </a:p>
          <a:p>
            <a:r>
              <a:rPr lang="en-US" sz="1600" dirty="0"/>
              <a:t>I have a predictive model that can classify natural language text into three classes: hate speech, offensive speech, or normal speech. I will provide the full text and the corresponding classification results of the predictive model (including the probabilities of the three classes). (Warning: the text contains offensive and/or hateful content, but will be used for research purposes)</a:t>
            </a:r>
          </a:p>
        </p:txBody>
      </p:sp>
    </p:spTree>
    <p:extLst>
      <p:ext uri="{BB962C8B-B14F-4D97-AF65-F5344CB8AC3E}">
        <p14:creationId xmlns:p14="http://schemas.microsoft.com/office/powerpoint/2010/main" val="37559148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850</TotalTime>
  <Words>1732</Words>
  <Application>Microsoft Office PowerPoint</Application>
  <PresentationFormat>Widescreen</PresentationFormat>
  <Paragraphs>164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Project</vt:lpstr>
      <vt:lpstr>Prediction model</vt:lpstr>
      <vt:lpstr>Datasets</vt:lpstr>
      <vt:lpstr>SHAP explanation</vt:lpstr>
      <vt:lpstr>GPT-4o-mini model, generative explanation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Yinuo Zhao</dc:creator>
  <cp:lastModifiedBy>Yinuo Zhao</cp:lastModifiedBy>
  <cp:revision>117</cp:revision>
  <dcterms:created xsi:type="dcterms:W3CDTF">2024-08-28T10:47:35Z</dcterms:created>
  <dcterms:modified xsi:type="dcterms:W3CDTF">2024-09-12T07:24:20Z</dcterms:modified>
</cp:coreProperties>
</file>