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042"/>
    <a:srgbClr val="E33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N%20GHOURI\Downloads\Data_Analysis_projects\Cyclist\Xlsx\Combin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N%20GHOURI\Downloads\Data_Analysis_projects\Cyclist\Xlsx\Combin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N%20GHOURI\Downloads\Data_Analysis_projects\Cyclist\Xlsx\Combin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N%20GHOURI\Downloads\Data_Analysis_projects\Cyclist\Xlsx\Combin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SSAN%20GHOURI\Downloads\Data_Analysis_projects\Cyclist\Xlsx\Combin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[Combined.xlsx]Sheet3!PivotTable15</c:name>
    <c:fmtId val="1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Sheet3!$B$18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DAD-425E-BB6D-1E1A2EC4BA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DAD-425E-BB6D-1E1A2EC4BA2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Sheet3!$B$19:$B$21</c:f>
              <c:numCache>
                <c:formatCode>General</c:formatCode>
                <c:ptCount val="2"/>
                <c:pt idx="0">
                  <c:v>468097</c:v>
                </c:pt>
                <c:pt idx="1">
                  <c:v>580478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AD-425E-BB6D-1E1A2EC4BA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[Combined.xlsx]Sheet3!PivotTable16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Sheet3!$B$26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5E9-4980-A795-BB6A0FCEAC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5E9-4980-A795-BB6A0FCEAC17}"/>
              </c:ext>
            </c:extLst>
          </c:dPt>
          <c:dLbls>
            <c:spPr>
              <a:pattFill prst="pct75">
                <a:fgClr>
                  <a:prstClr val="black">
                    <a:lumMod val="75000"/>
                    <a:lumOff val="25000"/>
                  </a:prstClr>
                </a:fgClr>
                <a:bgClr>
                  <a:prstClr val="black">
                    <a:lumMod val="65000"/>
                    <a:lumOff val="35000"/>
                  </a:prst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Sheet3!$A$27:$A$29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Sheet3!$B$27:$B$29</c:f>
              <c:numCache>
                <c:formatCode>[h]</c:formatCode>
                <c:ptCount val="2"/>
                <c:pt idx="0">
                  <c:v>17869.951342593304</c:v>
                </c:pt>
                <c:pt idx="1">
                  <c:v>7567.1281481421729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7F6-4C13-AD01-9480CC6E6E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[Combined.xlsx]Sheet3!PivotTable13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dk1">
              <a:tint val="885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Sheet3!$B$4:$B$6</c:f>
              <c:numCache>
                <c:formatCode>[h]:mm:ss;@</c:formatCode>
                <c:ptCount val="2"/>
                <c:pt idx="0">
                  <c:v>3.8175744220948445E-2</c:v>
                </c:pt>
                <c:pt idx="1">
                  <c:v>1.3036029183090785E-2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9F-4729-B407-FAC1A12F50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21078863"/>
        <c:axId val="930861296"/>
      </c:barChart>
      <c:catAx>
        <c:axId val="1221078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0861296"/>
        <c:crosses val="autoZero"/>
        <c:auto val="1"/>
        <c:lblAlgn val="ctr"/>
        <c:lblOffset val="100"/>
        <c:noMultiLvlLbl val="0"/>
      </c:catAx>
      <c:valAx>
        <c:axId val="93086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1078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[Combined.xlsx]Sheet3!PivotTable3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Sheet3!$V$36:$V$37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Sheet3!$T$38:$U$130</c:f>
              <c:multiLvlStrCache>
                <c:ptCount val="89"/>
                <c:lvl>
                  <c:pt idx="0">
                    <c:v>1-Apr</c:v>
                  </c:pt>
                  <c:pt idx="1">
                    <c:v>2-Apr</c:v>
                  </c:pt>
                  <c:pt idx="2">
                    <c:v>3-Apr</c:v>
                  </c:pt>
                  <c:pt idx="3">
                    <c:v>4-Apr</c:v>
                  </c:pt>
                  <c:pt idx="4">
                    <c:v>5-Apr</c:v>
                  </c:pt>
                  <c:pt idx="5">
                    <c:v>6-Apr</c:v>
                  </c:pt>
                  <c:pt idx="6">
                    <c:v>7-Apr</c:v>
                  </c:pt>
                  <c:pt idx="7">
                    <c:v>8-Apr</c:v>
                  </c:pt>
                  <c:pt idx="8">
                    <c:v>9-Apr</c:v>
                  </c:pt>
                  <c:pt idx="9">
                    <c:v>10-Apr</c:v>
                  </c:pt>
                  <c:pt idx="10">
                    <c:v>11-Apr</c:v>
                  </c:pt>
                  <c:pt idx="11">
                    <c:v>12-Apr</c:v>
                  </c:pt>
                  <c:pt idx="12">
                    <c:v>13-Apr</c:v>
                  </c:pt>
                  <c:pt idx="13">
                    <c:v>14-Apr</c:v>
                  </c:pt>
                  <c:pt idx="14">
                    <c:v>15-Apr</c:v>
                  </c:pt>
                  <c:pt idx="15">
                    <c:v>16-Apr</c:v>
                  </c:pt>
                  <c:pt idx="16">
                    <c:v>17-Apr</c:v>
                  </c:pt>
                  <c:pt idx="17">
                    <c:v>18-Apr</c:v>
                  </c:pt>
                  <c:pt idx="18">
                    <c:v>19-Apr</c:v>
                  </c:pt>
                  <c:pt idx="19">
                    <c:v>20-Apr</c:v>
                  </c:pt>
                  <c:pt idx="20">
                    <c:v>21-Apr</c:v>
                  </c:pt>
                  <c:pt idx="21">
                    <c:v>22-Apr</c:v>
                  </c:pt>
                  <c:pt idx="22">
                    <c:v>23-Apr</c:v>
                  </c:pt>
                  <c:pt idx="23">
                    <c:v>24-Apr</c:v>
                  </c:pt>
                  <c:pt idx="24">
                    <c:v>25-Apr</c:v>
                  </c:pt>
                  <c:pt idx="25">
                    <c:v>26-Apr</c:v>
                  </c:pt>
                  <c:pt idx="26">
                    <c:v>27-Apr</c:v>
                  </c:pt>
                  <c:pt idx="27">
                    <c:v>28-Apr</c:v>
                  </c:pt>
                  <c:pt idx="28">
                    <c:v>29-Apr</c:v>
                  </c:pt>
                  <c:pt idx="29">
                    <c:v>30-Apr</c:v>
                  </c:pt>
                  <c:pt idx="30">
                    <c:v>3-Jun</c:v>
                  </c:pt>
                  <c:pt idx="31">
                    <c:v>4-Jun</c:v>
                  </c:pt>
                  <c:pt idx="32">
                    <c:v>5-Jun</c:v>
                  </c:pt>
                  <c:pt idx="33">
                    <c:v>6-Jun</c:v>
                  </c:pt>
                  <c:pt idx="34">
                    <c:v>7-Jun</c:v>
                  </c:pt>
                  <c:pt idx="35">
                    <c:v>8-Jun</c:v>
                  </c:pt>
                  <c:pt idx="36">
                    <c:v>9-Jun</c:v>
                  </c:pt>
                  <c:pt idx="37">
                    <c:v>10-Jun</c:v>
                  </c:pt>
                  <c:pt idx="38">
                    <c:v>11-Jun</c:v>
                  </c:pt>
                  <c:pt idx="39">
                    <c:v>12-Jun</c:v>
                  </c:pt>
                  <c:pt idx="40">
                    <c:v>13-Jun</c:v>
                  </c:pt>
                  <c:pt idx="41">
                    <c:v>14-Jun</c:v>
                  </c:pt>
                  <c:pt idx="42">
                    <c:v>15-Jun</c:v>
                  </c:pt>
                  <c:pt idx="43">
                    <c:v>16-Jun</c:v>
                  </c:pt>
                  <c:pt idx="44">
                    <c:v>17-Jun</c:v>
                  </c:pt>
                  <c:pt idx="45">
                    <c:v>18-Jun</c:v>
                  </c:pt>
                  <c:pt idx="46">
                    <c:v>19-Jun</c:v>
                  </c:pt>
                  <c:pt idx="47">
                    <c:v>20-Jun</c:v>
                  </c:pt>
                  <c:pt idx="48">
                    <c:v>21-Jun</c:v>
                  </c:pt>
                  <c:pt idx="49">
                    <c:v>22-Jun</c:v>
                  </c:pt>
                  <c:pt idx="50">
                    <c:v>23-Jun</c:v>
                  </c:pt>
                  <c:pt idx="51">
                    <c:v>24-Jun</c:v>
                  </c:pt>
                  <c:pt idx="52">
                    <c:v>25-Jun</c:v>
                  </c:pt>
                  <c:pt idx="53">
                    <c:v>26-Jun</c:v>
                  </c:pt>
                  <c:pt idx="54">
                    <c:v>27-Jun</c:v>
                  </c:pt>
                  <c:pt idx="55">
                    <c:v>28-Jun</c:v>
                  </c:pt>
                  <c:pt idx="56">
                    <c:v>29-Jun</c:v>
                  </c:pt>
                  <c:pt idx="57">
                    <c:v>30-Jun</c:v>
                  </c:pt>
                  <c:pt idx="58">
                    <c:v>1-Jul</c:v>
                  </c:pt>
                  <c:pt idx="59">
                    <c:v>2-Jul</c:v>
                  </c:pt>
                  <c:pt idx="60">
                    <c:v>3-Jul</c:v>
                  </c:pt>
                  <c:pt idx="61">
                    <c:v>4-Jul</c:v>
                  </c:pt>
                  <c:pt idx="62">
                    <c:v>5-Jul</c:v>
                  </c:pt>
                  <c:pt idx="63">
                    <c:v>6-Jul</c:v>
                  </c:pt>
                  <c:pt idx="64">
                    <c:v>7-Jul</c:v>
                  </c:pt>
                  <c:pt idx="65">
                    <c:v>8-Jul</c:v>
                  </c:pt>
                  <c:pt idx="66">
                    <c:v>9-Jul</c:v>
                  </c:pt>
                  <c:pt idx="67">
                    <c:v>10-Jul</c:v>
                  </c:pt>
                  <c:pt idx="68">
                    <c:v>11-Jul</c:v>
                  </c:pt>
                  <c:pt idx="69">
                    <c:v>12-Jul</c:v>
                  </c:pt>
                  <c:pt idx="70">
                    <c:v>13-Jul</c:v>
                  </c:pt>
                  <c:pt idx="71">
                    <c:v>14-Jul</c:v>
                  </c:pt>
                  <c:pt idx="72">
                    <c:v>15-Jul</c:v>
                  </c:pt>
                  <c:pt idx="73">
                    <c:v>16-Jul</c:v>
                  </c:pt>
                  <c:pt idx="74">
                    <c:v>17-Jul</c:v>
                  </c:pt>
                  <c:pt idx="75">
                    <c:v>18-Jul</c:v>
                  </c:pt>
                  <c:pt idx="76">
                    <c:v>19-Jul</c:v>
                  </c:pt>
                  <c:pt idx="77">
                    <c:v>20-Jul</c:v>
                  </c:pt>
                  <c:pt idx="78">
                    <c:v>21-Jul</c:v>
                  </c:pt>
                  <c:pt idx="79">
                    <c:v>22-Jul</c:v>
                  </c:pt>
                  <c:pt idx="80">
                    <c:v>23-Jul</c:v>
                  </c:pt>
                  <c:pt idx="81">
                    <c:v>24-Jul</c:v>
                  </c:pt>
                  <c:pt idx="82">
                    <c:v>25-Jul</c:v>
                  </c:pt>
                  <c:pt idx="83">
                    <c:v>26-Jul</c:v>
                  </c:pt>
                  <c:pt idx="84">
                    <c:v>27-Jul</c:v>
                  </c:pt>
                  <c:pt idx="85">
                    <c:v>28-Jul</c:v>
                  </c:pt>
                  <c:pt idx="86">
                    <c:v>29-Jul</c:v>
                  </c:pt>
                  <c:pt idx="87">
                    <c:v>30-Jul</c:v>
                  </c:pt>
                  <c:pt idx="88">
                    <c:v>31-Jul</c:v>
                  </c:pt>
                </c:lvl>
                <c:lvl>
                  <c:pt idx="0">
                    <c:v>Apr</c:v>
                  </c:pt>
                  <c:pt idx="30">
                    <c:v>Jun</c:v>
                  </c:pt>
                  <c:pt idx="58">
                    <c:v>Jul</c:v>
                  </c:pt>
                </c:lvl>
              </c:multiLvlStrCache>
            </c:multiLvlStrRef>
          </c:cat>
          <c:val>
            <c:numRef>
              <c:f>Sheet3!$V$38:$V$130</c:f>
              <c:numCache>
                <c:formatCode>General</c:formatCode>
                <c:ptCount val="89"/>
                <c:pt idx="0">
                  <c:v>399</c:v>
                </c:pt>
                <c:pt idx="1">
                  <c:v>548</c:v>
                </c:pt>
                <c:pt idx="2">
                  <c:v>962</c:v>
                </c:pt>
                <c:pt idx="3">
                  <c:v>530</c:v>
                </c:pt>
                <c:pt idx="4">
                  <c:v>905</c:v>
                </c:pt>
                <c:pt idx="5">
                  <c:v>492</c:v>
                </c:pt>
                <c:pt idx="6">
                  <c:v>1811</c:v>
                </c:pt>
                <c:pt idx="7">
                  <c:v>600</c:v>
                </c:pt>
                <c:pt idx="8">
                  <c:v>409</c:v>
                </c:pt>
                <c:pt idx="9">
                  <c:v>665</c:v>
                </c:pt>
                <c:pt idx="10">
                  <c:v>1504</c:v>
                </c:pt>
                <c:pt idx="11">
                  <c:v>1320</c:v>
                </c:pt>
                <c:pt idx="12">
                  <c:v>338</c:v>
                </c:pt>
                <c:pt idx="13">
                  <c:v>253</c:v>
                </c:pt>
                <c:pt idx="14">
                  <c:v>254</c:v>
                </c:pt>
                <c:pt idx="15">
                  <c:v>420</c:v>
                </c:pt>
                <c:pt idx="16">
                  <c:v>307</c:v>
                </c:pt>
                <c:pt idx="17">
                  <c:v>1831</c:v>
                </c:pt>
                <c:pt idx="18">
                  <c:v>1934</c:v>
                </c:pt>
                <c:pt idx="19">
                  <c:v>1215</c:v>
                </c:pt>
                <c:pt idx="20">
                  <c:v>629</c:v>
                </c:pt>
                <c:pt idx="21">
                  <c:v>411</c:v>
                </c:pt>
                <c:pt idx="22">
                  <c:v>453</c:v>
                </c:pt>
                <c:pt idx="23">
                  <c:v>576</c:v>
                </c:pt>
                <c:pt idx="24">
                  <c:v>203</c:v>
                </c:pt>
                <c:pt idx="25">
                  <c:v>2316</c:v>
                </c:pt>
                <c:pt idx="26">
                  <c:v>636</c:v>
                </c:pt>
                <c:pt idx="27">
                  <c:v>963</c:v>
                </c:pt>
                <c:pt idx="28">
                  <c:v>135</c:v>
                </c:pt>
                <c:pt idx="29">
                  <c:v>609</c:v>
                </c:pt>
                <c:pt idx="30">
                  <c:v>4838</c:v>
                </c:pt>
                <c:pt idx="31">
                  <c:v>5950</c:v>
                </c:pt>
                <c:pt idx="32">
                  <c:v>7324</c:v>
                </c:pt>
                <c:pt idx="33">
                  <c:v>15906</c:v>
                </c:pt>
                <c:pt idx="34">
                  <c:v>12998</c:v>
                </c:pt>
                <c:pt idx="35">
                  <c:v>8596</c:v>
                </c:pt>
                <c:pt idx="36">
                  <c:v>3814</c:v>
                </c:pt>
                <c:pt idx="37">
                  <c:v>5664</c:v>
                </c:pt>
                <c:pt idx="38">
                  <c:v>10296</c:v>
                </c:pt>
                <c:pt idx="39">
                  <c:v>10096</c:v>
                </c:pt>
                <c:pt idx="40">
                  <c:v>14066</c:v>
                </c:pt>
                <c:pt idx="41">
                  <c:v>14950</c:v>
                </c:pt>
                <c:pt idx="42">
                  <c:v>7874</c:v>
                </c:pt>
                <c:pt idx="43">
                  <c:v>9908</c:v>
                </c:pt>
                <c:pt idx="44">
                  <c:v>10860</c:v>
                </c:pt>
                <c:pt idx="45">
                  <c:v>11356</c:v>
                </c:pt>
                <c:pt idx="46">
                  <c:v>15666</c:v>
                </c:pt>
                <c:pt idx="47">
                  <c:v>14638</c:v>
                </c:pt>
                <c:pt idx="48">
                  <c:v>15356</c:v>
                </c:pt>
                <c:pt idx="49">
                  <c:v>5052</c:v>
                </c:pt>
                <c:pt idx="50">
                  <c:v>11144</c:v>
                </c:pt>
                <c:pt idx="51">
                  <c:v>10460</c:v>
                </c:pt>
                <c:pt idx="52">
                  <c:v>14232</c:v>
                </c:pt>
                <c:pt idx="53">
                  <c:v>4516</c:v>
                </c:pt>
                <c:pt idx="54">
                  <c:v>21944</c:v>
                </c:pt>
                <c:pt idx="55">
                  <c:v>22424</c:v>
                </c:pt>
                <c:pt idx="56">
                  <c:v>7232</c:v>
                </c:pt>
                <c:pt idx="57">
                  <c:v>12276</c:v>
                </c:pt>
                <c:pt idx="58">
                  <c:v>3400</c:v>
                </c:pt>
                <c:pt idx="59">
                  <c:v>3817</c:v>
                </c:pt>
                <c:pt idx="60">
                  <c:v>5616</c:v>
                </c:pt>
                <c:pt idx="61">
                  <c:v>6222</c:v>
                </c:pt>
                <c:pt idx="62">
                  <c:v>5482</c:v>
                </c:pt>
                <c:pt idx="63">
                  <c:v>3447</c:v>
                </c:pt>
                <c:pt idx="64">
                  <c:v>3025</c:v>
                </c:pt>
                <c:pt idx="65">
                  <c:v>3460</c:v>
                </c:pt>
                <c:pt idx="66">
                  <c:v>3041</c:v>
                </c:pt>
                <c:pt idx="67">
                  <c:v>4132</c:v>
                </c:pt>
                <c:pt idx="68">
                  <c:v>6399</c:v>
                </c:pt>
                <c:pt idx="69">
                  <c:v>6449</c:v>
                </c:pt>
                <c:pt idx="70">
                  <c:v>3735</c:v>
                </c:pt>
                <c:pt idx="71">
                  <c:v>3839</c:v>
                </c:pt>
                <c:pt idx="72">
                  <c:v>1750</c:v>
                </c:pt>
                <c:pt idx="73">
                  <c:v>3730</c:v>
                </c:pt>
                <c:pt idx="74">
                  <c:v>4813</c:v>
                </c:pt>
                <c:pt idx="75">
                  <c:v>6743</c:v>
                </c:pt>
                <c:pt idx="76">
                  <c:v>4136</c:v>
                </c:pt>
                <c:pt idx="77">
                  <c:v>3568</c:v>
                </c:pt>
                <c:pt idx="78">
                  <c:v>2265</c:v>
                </c:pt>
                <c:pt idx="79">
                  <c:v>3598</c:v>
                </c:pt>
                <c:pt idx="80">
                  <c:v>3947</c:v>
                </c:pt>
                <c:pt idx="81">
                  <c:v>5119</c:v>
                </c:pt>
                <c:pt idx="82">
                  <c:v>7768</c:v>
                </c:pt>
                <c:pt idx="83">
                  <c:v>5621</c:v>
                </c:pt>
                <c:pt idx="84">
                  <c:v>3257</c:v>
                </c:pt>
                <c:pt idx="85">
                  <c:v>3938</c:v>
                </c:pt>
                <c:pt idx="86">
                  <c:v>3235</c:v>
                </c:pt>
                <c:pt idx="87">
                  <c:v>4083</c:v>
                </c:pt>
                <c:pt idx="88">
                  <c:v>5398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80-4B7B-BB14-EE94BB8A978C}"/>
            </c:ext>
          </c:extLst>
        </c:ser>
        <c:ser>
          <c:idx val="1"/>
          <c:order val="1"/>
          <c:tx>
            <c:strRef>
              <c:f>Sheet3!$W$36:$W$37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Sheet3!$T$38:$U$130</c:f>
              <c:multiLvlStrCache>
                <c:ptCount val="89"/>
                <c:lvl>
                  <c:pt idx="0">
                    <c:v>1-Apr</c:v>
                  </c:pt>
                  <c:pt idx="1">
                    <c:v>2-Apr</c:v>
                  </c:pt>
                  <c:pt idx="2">
                    <c:v>3-Apr</c:v>
                  </c:pt>
                  <c:pt idx="3">
                    <c:v>4-Apr</c:v>
                  </c:pt>
                  <c:pt idx="4">
                    <c:v>5-Apr</c:v>
                  </c:pt>
                  <c:pt idx="5">
                    <c:v>6-Apr</c:v>
                  </c:pt>
                  <c:pt idx="6">
                    <c:v>7-Apr</c:v>
                  </c:pt>
                  <c:pt idx="7">
                    <c:v>8-Apr</c:v>
                  </c:pt>
                  <c:pt idx="8">
                    <c:v>9-Apr</c:v>
                  </c:pt>
                  <c:pt idx="9">
                    <c:v>10-Apr</c:v>
                  </c:pt>
                  <c:pt idx="10">
                    <c:v>11-Apr</c:v>
                  </c:pt>
                  <c:pt idx="11">
                    <c:v>12-Apr</c:v>
                  </c:pt>
                  <c:pt idx="12">
                    <c:v>13-Apr</c:v>
                  </c:pt>
                  <c:pt idx="13">
                    <c:v>14-Apr</c:v>
                  </c:pt>
                  <c:pt idx="14">
                    <c:v>15-Apr</c:v>
                  </c:pt>
                  <c:pt idx="15">
                    <c:v>16-Apr</c:v>
                  </c:pt>
                  <c:pt idx="16">
                    <c:v>17-Apr</c:v>
                  </c:pt>
                  <c:pt idx="17">
                    <c:v>18-Apr</c:v>
                  </c:pt>
                  <c:pt idx="18">
                    <c:v>19-Apr</c:v>
                  </c:pt>
                  <c:pt idx="19">
                    <c:v>20-Apr</c:v>
                  </c:pt>
                  <c:pt idx="20">
                    <c:v>21-Apr</c:v>
                  </c:pt>
                  <c:pt idx="21">
                    <c:v>22-Apr</c:v>
                  </c:pt>
                  <c:pt idx="22">
                    <c:v>23-Apr</c:v>
                  </c:pt>
                  <c:pt idx="23">
                    <c:v>24-Apr</c:v>
                  </c:pt>
                  <c:pt idx="24">
                    <c:v>25-Apr</c:v>
                  </c:pt>
                  <c:pt idx="25">
                    <c:v>26-Apr</c:v>
                  </c:pt>
                  <c:pt idx="26">
                    <c:v>27-Apr</c:v>
                  </c:pt>
                  <c:pt idx="27">
                    <c:v>28-Apr</c:v>
                  </c:pt>
                  <c:pt idx="28">
                    <c:v>29-Apr</c:v>
                  </c:pt>
                  <c:pt idx="29">
                    <c:v>30-Apr</c:v>
                  </c:pt>
                  <c:pt idx="30">
                    <c:v>3-Jun</c:v>
                  </c:pt>
                  <c:pt idx="31">
                    <c:v>4-Jun</c:v>
                  </c:pt>
                  <c:pt idx="32">
                    <c:v>5-Jun</c:v>
                  </c:pt>
                  <c:pt idx="33">
                    <c:v>6-Jun</c:v>
                  </c:pt>
                  <c:pt idx="34">
                    <c:v>7-Jun</c:v>
                  </c:pt>
                  <c:pt idx="35">
                    <c:v>8-Jun</c:v>
                  </c:pt>
                  <c:pt idx="36">
                    <c:v>9-Jun</c:v>
                  </c:pt>
                  <c:pt idx="37">
                    <c:v>10-Jun</c:v>
                  </c:pt>
                  <c:pt idx="38">
                    <c:v>11-Jun</c:v>
                  </c:pt>
                  <c:pt idx="39">
                    <c:v>12-Jun</c:v>
                  </c:pt>
                  <c:pt idx="40">
                    <c:v>13-Jun</c:v>
                  </c:pt>
                  <c:pt idx="41">
                    <c:v>14-Jun</c:v>
                  </c:pt>
                  <c:pt idx="42">
                    <c:v>15-Jun</c:v>
                  </c:pt>
                  <c:pt idx="43">
                    <c:v>16-Jun</c:v>
                  </c:pt>
                  <c:pt idx="44">
                    <c:v>17-Jun</c:v>
                  </c:pt>
                  <c:pt idx="45">
                    <c:v>18-Jun</c:v>
                  </c:pt>
                  <c:pt idx="46">
                    <c:v>19-Jun</c:v>
                  </c:pt>
                  <c:pt idx="47">
                    <c:v>20-Jun</c:v>
                  </c:pt>
                  <c:pt idx="48">
                    <c:v>21-Jun</c:v>
                  </c:pt>
                  <c:pt idx="49">
                    <c:v>22-Jun</c:v>
                  </c:pt>
                  <c:pt idx="50">
                    <c:v>23-Jun</c:v>
                  </c:pt>
                  <c:pt idx="51">
                    <c:v>24-Jun</c:v>
                  </c:pt>
                  <c:pt idx="52">
                    <c:v>25-Jun</c:v>
                  </c:pt>
                  <c:pt idx="53">
                    <c:v>26-Jun</c:v>
                  </c:pt>
                  <c:pt idx="54">
                    <c:v>27-Jun</c:v>
                  </c:pt>
                  <c:pt idx="55">
                    <c:v>28-Jun</c:v>
                  </c:pt>
                  <c:pt idx="56">
                    <c:v>29-Jun</c:v>
                  </c:pt>
                  <c:pt idx="57">
                    <c:v>30-Jun</c:v>
                  </c:pt>
                  <c:pt idx="58">
                    <c:v>1-Jul</c:v>
                  </c:pt>
                  <c:pt idx="59">
                    <c:v>2-Jul</c:v>
                  </c:pt>
                  <c:pt idx="60">
                    <c:v>3-Jul</c:v>
                  </c:pt>
                  <c:pt idx="61">
                    <c:v>4-Jul</c:v>
                  </c:pt>
                  <c:pt idx="62">
                    <c:v>5-Jul</c:v>
                  </c:pt>
                  <c:pt idx="63">
                    <c:v>6-Jul</c:v>
                  </c:pt>
                  <c:pt idx="64">
                    <c:v>7-Jul</c:v>
                  </c:pt>
                  <c:pt idx="65">
                    <c:v>8-Jul</c:v>
                  </c:pt>
                  <c:pt idx="66">
                    <c:v>9-Jul</c:v>
                  </c:pt>
                  <c:pt idx="67">
                    <c:v>10-Jul</c:v>
                  </c:pt>
                  <c:pt idx="68">
                    <c:v>11-Jul</c:v>
                  </c:pt>
                  <c:pt idx="69">
                    <c:v>12-Jul</c:v>
                  </c:pt>
                  <c:pt idx="70">
                    <c:v>13-Jul</c:v>
                  </c:pt>
                  <c:pt idx="71">
                    <c:v>14-Jul</c:v>
                  </c:pt>
                  <c:pt idx="72">
                    <c:v>15-Jul</c:v>
                  </c:pt>
                  <c:pt idx="73">
                    <c:v>16-Jul</c:v>
                  </c:pt>
                  <c:pt idx="74">
                    <c:v>17-Jul</c:v>
                  </c:pt>
                  <c:pt idx="75">
                    <c:v>18-Jul</c:v>
                  </c:pt>
                  <c:pt idx="76">
                    <c:v>19-Jul</c:v>
                  </c:pt>
                  <c:pt idx="77">
                    <c:v>20-Jul</c:v>
                  </c:pt>
                  <c:pt idx="78">
                    <c:v>21-Jul</c:v>
                  </c:pt>
                  <c:pt idx="79">
                    <c:v>22-Jul</c:v>
                  </c:pt>
                  <c:pt idx="80">
                    <c:v>23-Jul</c:v>
                  </c:pt>
                  <c:pt idx="81">
                    <c:v>24-Jul</c:v>
                  </c:pt>
                  <c:pt idx="82">
                    <c:v>25-Jul</c:v>
                  </c:pt>
                  <c:pt idx="83">
                    <c:v>26-Jul</c:v>
                  </c:pt>
                  <c:pt idx="84">
                    <c:v>27-Jul</c:v>
                  </c:pt>
                  <c:pt idx="85">
                    <c:v>28-Jul</c:v>
                  </c:pt>
                  <c:pt idx="86">
                    <c:v>29-Jul</c:v>
                  </c:pt>
                  <c:pt idx="87">
                    <c:v>30-Jul</c:v>
                  </c:pt>
                  <c:pt idx="88">
                    <c:v>31-Jul</c:v>
                  </c:pt>
                </c:lvl>
                <c:lvl>
                  <c:pt idx="0">
                    <c:v>Apr</c:v>
                  </c:pt>
                  <c:pt idx="30">
                    <c:v>Jun</c:v>
                  </c:pt>
                  <c:pt idx="58">
                    <c:v>Jul</c:v>
                  </c:pt>
                </c:lvl>
              </c:multiLvlStrCache>
            </c:multiLvlStrRef>
          </c:cat>
          <c:val>
            <c:numRef>
              <c:f>Sheet3!$W$38:$W$130</c:f>
              <c:numCache>
                <c:formatCode>General</c:formatCode>
                <c:ptCount val="89"/>
                <c:pt idx="0">
                  <c:v>1895</c:v>
                </c:pt>
                <c:pt idx="1">
                  <c:v>2060</c:v>
                </c:pt>
                <c:pt idx="2">
                  <c:v>2570</c:v>
                </c:pt>
                <c:pt idx="3">
                  <c:v>1758</c:v>
                </c:pt>
                <c:pt idx="4">
                  <c:v>1982</c:v>
                </c:pt>
                <c:pt idx="5">
                  <c:v>1935</c:v>
                </c:pt>
                <c:pt idx="6">
                  <c:v>3374</c:v>
                </c:pt>
                <c:pt idx="7">
                  <c:v>1765</c:v>
                </c:pt>
                <c:pt idx="8">
                  <c:v>1563</c:v>
                </c:pt>
                <c:pt idx="9">
                  <c:v>2056</c:v>
                </c:pt>
                <c:pt idx="10">
                  <c:v>2954</c:v>
                </c:pt>
                <c:pt idx="11">
                  <c:v>2350</c:v>
                </c:pt>
                <c:pt idx="12">
                  <c:v>1482</c:v>
                </c:pt>
                <c:pt idx="13">
                  <c:v>1356</c:v>
                </c:pt>
                <c:pt idx="14">
                  <c:v>1165</c:v>
                </c:pt>
                <c:pt idx="15">
                  <c:v>1852</c:v>
                </c:pt>
                <c:pt idx="16">
                  <c:v>1128</c:v>
                </c:pt>
                <c:pt idx="17">
                  <c:v>3285</c:v>
                </c:pt>
                <c:pt idx="18">
                  <c:v>3224</c:v>
                </c:pt>
                <c:pt idx="19">
                  <c:v>2688</c:v>
                </c:pt>
                <c:pt idx="20">
                  <c:v>1998</c:v>
                </c:pt>
                <c:pt idx="21">
                  <c:v>1584</c:v>
                </c:pt>
                <c:pt idx="22">
                  <c:v>1831</c:v>
                </c:pt>
                <c:pt idx="23">
                  <c:v>1708</c:v>
                </c:pt>
                <c:pt idx="24">
                  <c:v>845</c:v>
                </c:pt>
                <c:pt idx="25">
                  <c:v>3884</c:v>
                </c:pt>
                <c:pt idx="26">
                  <c:v>1959</c:v>
                </c:pt>
                <c:pt idx="27">
                  <c:v>2429</c:v>
                </c:pt>
                <c:pt idx="28">
                  <c:v>510</c:v>
                </c:pt>
                <c:pt idx="29">
                  <c:v>1958</c:v>
                </c:pt>
                <c:pt idx="30">
                  <c:v>7754</c:v>
                </c:pt>
                <c:pt idx="31">
                  <c:v>9306</c:v>
                </c:pt>
                <c:pt idx="32">
                  <c:v>10520</c:v>
                </c:pt>
                <c:pt idx="33">
                  <c:v>14572</c:v>
                </c:pt>
                <c:pt idx="34">
                  <c:v>13450</c:v>
                </c:pt>
                <c:pt idx="35">
                  <c:v>12140</c:v>
                </c:pt>
                <c:pt idx="36">
                  <c:v>7402</c:v>
                </c:pt>
                <c:pt idx="37">
                  <c:v>9688</c:v>
                </c:pt>
                <c:pt idx="38">
                  <c:v>14254</c:v>
                </c:pt>
                <c:pt idx="39">
                  <c:v>13882</c:v>
                </c:pt>
                <c:pt idx="40">
                  <c:v>14490</c:v>
                </c:pt>
                <c:pt idx="41">
                  <c:v>14254</c:v>
                </c:pt>
                <c:pt idx="42">
                  <c:v>12454</c:v>
                </c:pt>
                <c:pt idx="43">
                  <c:v>14254</c:v>
                </c:pt>
                <c:pt idx="44">
                  <c:v>14794</c:v>
                </c:pt>
                <c:pt idx="45">
                  <c:v>15282</c:v>
                </c:pt>
                <c:pt idx="46">
                  <c:v>16948</c:v>
                </c:pt>
                <c:pt idx="47">
                  <c:v>14692</c:v>
                </c:pt>
                <c:pt idx="48">
                  <c:v>14292</c:v>
                </c:pt>
                <c:pt idx="49">
                  <c:v>9020</c:v>
                </c:pt>
                <c:pt idx="50">
                  <c:v>16240</c:v>
                </c:pt>
                <c:pt idx="51">
                  <c:v>15320</c:v>
                </c:pt>
                <c:pt idx="52">
                  <c:v>17770</c:v>
                </c:pt>
                <c:pt idx="53">
                  <c:v>7940</c:v>
                </c:pt>
                <c:pt idx="54">
                  <c:v>19054</c:v>
                </c:pt>
                <c:pt idx="55">
                  <c:v>18342</c:v>
                </c:pt>
                <c:pt idx="56">
                  <c:v>11558</c:v>
                </c:pt>
                <c:pt idx="57">
                  <c:v>16902</c:v>
                </c:pt>
                <c:pt idx="58">
                  <c:v>4495</c:v>
                </c:pt>
                <c:pt idx="59">
                  <c:v>4479</c:v>
                </c:pt>
                <c:pt idx="60">
                  <c:v>4442</c:v>
                </c:pt>
                <c:pt idx="61">
                  <c:v>3734</c:v>
                </c:pt>
                <c:pt idx="62">
                  <c:v>3816</c:v>
                </c:pt>
                <c:pt idx="63">
                  <c:v>3912</c:v>
                </c:pt>
                <c:pt idx="64">
                  <c:v>4279</c:v>
                </c:pt>
                <c:pt idx="65">
                  <c:v>4572</c:v>
                </c:pt>
                <c:pt idx="66">
                  <c:v>4439</c:v>
                </c:pt>
                <c:pt idx="67">
                  <c:v>4300</c:v>
                </c:pt>
                <c:pt idx="68">
                  <c:v>5042</c:v>
                </c:pt>
                <c:pt idx="69">
                  <c:v>4952</c:v>
                </c:pt>
                <c:pt idx="70">
                  <c:v>4570</c:v>
                </c:pt>
                <c:pt idx="71">
                  <c:v>4937</c:v>
                </c:pt>
                <c:pt idx="72">
                  <c:v>2942</c:v>
                </c:pt>
                <c:pt idx="73">
                  <c:v>4931</c:v>
                </c:pt>
                <c:pt idx="74">
                  <c:v>5171</c:v>
                </c:pt>
                <c:pt idx="75">
                  <c:v>4980</c:v>
                </c:pt>
                <c:pt idx="76">
                  <c:v>3283</c:v>
                </c:pt>
                <c:pt idx="77">
                  <c:v>4661</c:v>
                </c:pt>
                <c:pt idx="78">
                  <c:v>4077</c:v>
                </c:pt>
                <c:pt idx="79">
                  <c:v>5219</c:v>
                </c:pt>
                <c:pt idx="80">
                  <c:v>5375</c:v>
                </c:pt>
                <c:pt idx="81">
                  <c:v>5389</c:v>
                </c:pt>
                <c:pt idx="82">
                  <c:v>5553</c:v>
                </c:pt>
                <c:pt idx="83">
                  <c:v>4357</c:v>
                </c:pt>
                <c:pt idx="84">
                  <c:v>4361</c:v>
                </c:pt>
                <c:pt idx="85">
                  <c:v>5164</c:v>
                </c:pt>
                <c:pt idx="86">
                  <c:v>4720</c:v>
                </c:pt>
                <c:pt idx="87">
                  <c:v>5021</c:v>
                </c:pt>
                <c:pt idx="88">
                  <c:v>5583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80-4B7B-BB14-EE94BB8A9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3227744"/>
        <c:axId val="457663440"/>
      </c:lineChart>
      <c:catAx>
        <c:axId val="54322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663440"/>
        <c:crosses val="autoZero"/>
        <c:auto val="1"/>
        <c:lblAlgn val="ctr"/>
        <c:lblOffset val="100"/>
        <c:noMultiLvlLbl val="0"/>
      </c:catAx>
      <c:valAx>
        <c:axId val="457663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27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[Combined.xlsx]Sheet3!PivotTable2</c:name>
    <c:fmtId val="9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Sheet3!$U$20:$U$21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Sheet3!$T$22:$T$29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Sheet3!$U$22:$U$29</c:f>
              <c:numCache>
                <c:formatCode>General</c:formatCode>
                <c:ptCount val="7"/>
                <c:pt idx="0">
                  <c:v>93891</c:v>
                </c:pt>
                <c:pt idx="1">
                  <c:v>45442</c:v>
                </c:pt>
                <c:pt idx="2">
                  <c:v>53865</c:v>
                </c:pt>
                <c:pt idx="3">
                  <c:v>49064</c:v>
                </c:pt>
                <c:pt idx="4">
                  <c:v>62891</c:v>
                </c:pt>
                <c:pt idx="5">
                  <c:v>65190</c:v>
                </c:pt>
                <c:pt idx="6">
                  <c:v>97754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E73-463B-B046-1BCE7B641D39}"/>
            </c:ext>
          </c:extLst>
        </c:ser>
        <c:ser>
          <c:idx val="1"/>
          <c:order val="1"/>
          <c:tx>
            <c:strRef>
              <c:f>Sheet3!$V$20:$V$21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Sheet3!$T$22:$T$29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Sheet3!$V$22:$V$29</c:f>
              <c:numCache>
                <c:formatCode>General</c:formatCode>
                <c:ptCount val="7"/>
                <c:pt idx="0">
                  <c:v>88186</c:v>
                </c:pt>
                <c:pt idx="1">
                  <c:v>70740</c:v>
                </c:pt>
                <c:pt idx="2">
                  <c:v>82412</c:v>
                </c:pt>
                <c:pt idx="3">
                  <c:v>76423</c:v>
                </c:pt>
                <c:pt idx="4">
                  <c:v>90121</c:v>
                </c:pt>
                <c:pt idx="5">
                  <c:v>81637</c:v>
                </c:pt>
                <c:pt idx="6">
                  <c:v>90959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E73-463B-B046-1BCE7B641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81518367"/>
        <c:axId val="1575606447"/>
      </c:lineChart>
      <c:catAx>
        <c:axId val="15815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606447"/>
        <c:crosses val="autoZero"/>
        <c:auto val="1"/>
        <c:lblAlgn val="ctr"/>
        <c:lblOffset val="100"/>
        <c:noMultiLvlLbl val="0"/>
      </c:catAx>
      <c:valAx>
        <c:axId val="1575606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15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2270-FDC8-4A87-988E-03CD40F57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613" y="649357"/>
            <a:ext cx="8825658" cy="4340060"/>
          </a:xfrm>
        </p:spPr>
        <p:txBody>
          <a:bodyPr/>
          <a:lstStyle/>
          <a:p>
            <a:pPr algn="ctr"/>
            <a:r>
              <a:rPr lang="en-US" sz="6600" dirty="0"/>
              <a:t>Cyclistic </a:t>
            </a:r>
            <a:br>
              <a:rPr lang="en-US" sz="6600" dirty="0"/>
            </a:br>
            <a:r>
              <a:rPr lang="en-US" sz="6600" dirty="0"/>
              <a:t>Users Insights</a:t>
            </a:r>
            <a:br>
              <a:rPr lang="en-US" sz="6600" dirty="0"/>
            </a:br>
            <a:r>
              <a:rPr lang="en-US" sz="6600" dirty="0"/>
              <a:t>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3286D-108E-46A8-950F-33E92151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56" y="318056"/>
            <a:ext cx="176237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8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6C3-2B0E-49E2-8DA2-F17555D7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1141-2F18-4311-9354-F6C68ABC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25217"/>
            <a:ext cx="10402956" cy="5172830"/>
          </a:xfrm>
        </p:spPr>
        <p:txBody>
          <a:bodyPr>
            <a:normAutofit/>
          </a:bodyPr>
          <a:lstStyle/>
          <a:p>
            <a:pPr marL="457200" lvl="1" indent="0">
              <a:buClrTx/>
              <a:buNone/>
            </a:pPr>
            <a:endParaRPr lang="en-US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Annual Members: Made up 55% of total rides in 2020 and contributed 29.75% of the total time spent on rides.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Casual Riders: Accounted for 45% of total rides and spent 70.25% of the total time on rides.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Trip Duration: Casual Riders have an average trip duration 2.95 times longer than Annual Members.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Rides vs Time: Although Annual Members take more rides overall, Casual Riders spend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 significantly more time per ride.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Seasonal Trends: Ridership peaks in the summer and drops to the lowest levels during the winter months.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Usage Patterns: Annual Members primarily use Cyclistic for commuting to work,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dirty="0"/>
              <a:t>while Casual Riders tend to use it for exploring the city and leisure activities.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6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451B-682B-4D81-B916-6DE75D7F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FAB7-33DE-4790-ADC3-CE18E2C1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Cyclistic Launched in 2016 in Chicago.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5800 Geo-Tracked Bicycles.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6920 Stations across Chicago.</a:t>
            </a:r>
          </a:p>
        </p:txBody>
      </p:sp>
    </p:spTree>
    <p:extLst>
      <p:ext uri="{BB962C8B-B14F-4D97-AF65-F5344CB8AC3E}">
        <p14:creationId xmlns:p14="http://schemas.microsoft.com/office/powerpoint/2010/main" val="36844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C1C8-96C1-4FAD-8CC0-541B6D0A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2626-7A49-43EF-AB9A-9278A5AF2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399575" cy="435236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Single Ride Pass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Full Day pass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F46042"/>
                </a:solidFill>
              </a:rPr>
              <a:t>Annual Memberships</a:t>
            </a:r>
          </a:p>
          <a:p>
            <a:pPr marL="0" indent="0">
              <a:buNone/>
            </a:pPr>
            <a:endParaRPr lang="en-US" dirty="0">
              <a:solidFill>
                <a:srgbClr val="E3310D"/>
              </a:solidFill>
            </a:endParaRPr>
          </a:p>
          <a:p>
            <a:r>
              <a:rPr lang="en-US" dirty="0"/>
              <a:t>Note :- </a:t>
            </a:r>
          </a:p>
          <a:p>
            <a:r>
              <a:rPr lang="en-US" dirty="0"/>
              <a:t>Annual Members are more profitable than casual riders.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93A0E-C9E3-48ED-A1B5-46DC0505D05D}"/>
              </a:ext>
            </a:extLst>
          </p:cNvPr>
          <p:cNvSpPr txBox="1"/>
          <p:nvPr/>
        </p:nvSpPr>
        <p:spPr>
          <a:xfrm>
            <a:off x="6096000" y="2332382"/>
            <a:ext cx="45083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Casual Riders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46042"/>
                </a:solidFill>
                <a:latin typeface="+mj-lt"/>
                <a:ea typeface="+mj-ea"/>
                <a:cs typeface="+mj-cs"/>
              </a:rPr>
              <a:t>Annual Members</a:t>
            </a:r>
          </a:p>
        </p:txBody>
      </p:sp>
    </p:spTree>
    <p:extLst>
      <p:ext uri="{BB962C8B-B14F-4D97-AF65-F5344CB8AC3E}">
        <p14:creationId xmlns:p14="http://schemas.microsoft.com/office/powerpoint/2010/main" val="239991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AE37-71BA-4213-955A-3662863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7D05-7C69-4FBC-A5B6-6FA5F20C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662" y="1404730"/>
            <a:ext cx="9069192" cy="4843669"/>
          </a:xfrm>
        </p:spPr>
        <p:txBody>
          <a:bodyPr>
            <a:normAutofit/>
          </a:bodyPr>
          <a:lstStyle/>
          <a:p>
            <a:r>
              <a:rPr lang="en-US" dirty="0"/>
              <a:t>How do annual members and casual riders use Cyclistic bikes differently?</a:t>
            </a:r>
          </a:p>
          <a:p>
            <a:endParaRPr lang="en-US" dirty="0"/>
          </a:p>
          <a:p>
            <a:r>
              <a:rPr lang="en-US" b="1" dirty="0"/>
              <a:t>Content of Analysis:</a:t>
            </a:r>
          </a:p>
          <a:p>
            <a:pPr marL="8572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Annual Overview</a:t>
            </a:r>
          </a:p>
          <a:p>
            <a:pPr marL="12573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Total Rides in 2020.</a:t>
            </a:r>
          </a:p>
          <a:p>
            <a:pPr marL="12573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Total trip duration in hours.</a:t>
            </a:r>
          </a:p>
          <a:p>
            <a:pPr marL="12573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Average trip duration.</a:t>
            </a:r>
          </a:p>
          <a:p>
            <a:pPr marL="8572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Ride Distribution by time</a:t>
            </a:r>
          </a:p>
          <a:p>
            <a:pPr marL="12573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Ride Distribution by month of Year</a:t>
            </a:r>
          </a:p>
          <a:p>
            <a:pPr marL="12573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Ride Distribution by day of the week</a:t>
            </a:r>
          </a:p>
          <a:p>
            <a:pPr marL="857250" lvl="1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37033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8FB5-84C3-43BA-B9D0-1331419F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04C3FA-4A2C-4FBA-B554-B4F6D87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676400"/>
            <a:ext cx="9000107" cy="43723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Total Rides in 2020.</a:t>
            </a:r>
          </a:p>
          <a:p>
            <a:endParaRPr lang="en-US" dirty="0"/>
          </a:p>
          <a:p>
            <a:r>
              <a:rPr lang="en-US" dirty="0"/>
              <a:t>1.04Million total number of rides in 2023</a:t>
            </a:r>
          </a:p>
          <a:p>
            <a:endParaRPr lang="en-US" dirty="0"/>
          </a:p>
          <a:p>
            <a:r>
              <a:rPr lang="en-US" dirty="0"/>
              <a:t>	Casual Rides 0.46 Million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Annual Members 0.58 Million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762C330-77E9-4B33-99F5-6BC29CE70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761884"/>
              </p:ext>
            </p:extLst>
          </p:nvPr>
        </p:nvGraphicFramePr>
        <p:xfrm>
          <a:off x="6248400" y="2434198"/>
          <a:ext cx="5599044" cy="2856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14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8FB5-84C3-43BA-B9D0-1331419F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04C3FA-4A2C-4FBA-B554-B4F6D87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676400"/>
            <a:ext cx="11277600" cy="47288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Total Ride Hours in 2020</a:t>
            </a:r>
          </a:p>
          <a:p>
            <a:endParaRPr lang="en-US" dirty="0"/>
          </a:p>
          <a:p>
            <a:r>
              <a:rPr lang="en-US" dirty="0"/>
              <a:t>  6.10 Million total number of rides in 2023</a:t>
            </a:r>
          </a:p>
          <a:p>
            <a:endParaRPr lang="en-US" dirty="0"/>
          </a:p>
          <a:p>
            <a:r>
              <a:rPr lang="en-US" dirty="0"/>
              <a:t>	Casual Rides 4.28 Million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Annual Members 1.81 Million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Observation:</a:t>
            </a:r>
          </a:p>
          <a:p>
            <a:r>
              <a:rPr lang="en-US" dirty="0"/>
              <a:t>Most time is spent by Casual Rides in contrast Most number of rides are taken by Annual Members.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41954CA-94EB-4F8E-84E9-5386B47A87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4345549"/>
              </p:ext>
            </p:extLst>
          </p:nvPr>
        </p:nvGraphicFramePr>
        <p:xfrm>
          <a:off x="6286086" y="1987826"/>
          <a:ext cx="5521601" cy="3016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7025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8FB5-84C3-43BA-B9D0-1331419F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Overview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04C3FA-4A2C-4FBA-B554-B4F6D87C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1676400"/>
            <a:ext cx="10866782" cy="46183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Average Trip Duration in 2020.</a:t>
            </a:r>
          </a:p>
          <a:p>
            <a:endParaRPr lang="en-US" dirty="0"/>
          </a:p>
          <a:p>
            <a:r>
              <a:rPr lang="en-US" dirty="0"/>
              <a:t> 34 Min 56 Secs is Average trip duration</a:t>
            </a:r>
          </a:p>
          <a:p>
            <a:endParaRPr lang="en-US" dirty="0"/>
          </a:p>
          <a:p>
            <a:r>
              <a:rPr lang="en-US" dirty="0"/>
              <a:t>	Casual Rides 54 Min 58 Secs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Annual Members 18 Min 46 Secs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Observation: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Average trip duration of Casual Rides is 2.95 times more than Annual Members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CAC0642-3085-4346-BB98-D1E256953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375302"/>
              </p:ext>
            </p:extLst>
          </p:nvPr>
        </p:nvGraphicFramePr>
        <p:xfrm>
          <a:off x="6341165" y="25793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554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6C3-2B0E-49E2-8DA2-F17555D7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Distribution by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1141-2F18-4311-9354-F6C68ABCF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Ride Distribution by month of Year</a:t>
            </a:r>
          </a:p>
          <a:p>
            <a:endParaRPr lang="en-US" b="1" dirty="0"/>
          </a:p>
          <a:p>
            <a:pPr lvl="1"/>
            <a:r>
              <a:rPr lang="en-US" dirty="0"/>
              <a:t>Lowest in winters</a:t>
            </a:r>
          </a:p>
          <a:p>
            <a:pPr lvl="1"/>
            <a:r>
              <a:rPr lang="en-US" dirty="0"/>
              <a:t>Highest in Summers</a:t>
            </a:r>
          </a:p>
          <a:p>
            <a:pPr lvl="1"/>
            <a:r>
              <a:rPr lang="en-US" dirty="0"/>
              <a:t>Slowest month – April</a:t>
            </a:r>
          </a:p>
          <a:p>
            <a:pPr lvl="1"/>
            <a:r>
              <a:rPr lang="en-US" dirty="0"/>
              <a:t>Busiest month  - June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Note: We only had data for April, June, July month</a:t>
            </a:r>
          </a:p>
          <a:p>
            <a:pPr marL="457200" lvl="1" indent="0">
              <a:buNone/>
            </a:pPr>
            <a:r>
              <a:rPr lang="en-US" b="1" dirty="0"/>
              <a:t>Observation:</a:t>
            </a:r>
          </a:p>
          <a:p>
            <a:pPr marL="457200" lvl="1" indent="0">
              <a:buNone/>
            </a:pPr>
            <a:r>
              <a:rPr lang="en-US" dirty="0"/>
              <a:t>Usage is dictated by climate, Summers have high ridership and winters the lowest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906CECF-C89B-4352-8666-4CDBE5B5A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202254"/>
              </p:ext>
            </p:extLst>
          </p:nvPr>
        </p:nvGraphicFramePr>
        <p:xfrm>
          <a:off x="6334541" y="1417982"/>
          <a:ext cx="5473148" cy="3225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5341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B76C3-2B0E-49E2-8DA2-F17555D7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Distribution by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61141-2F18-4311-9354-F6C68ABCF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763471" cy="4352364"/>
          </a:xfrm>
        </p:spPr>
        <p:txBody>
          <a:bodyPr>
            <a:normAutofit/>
          </a:bodyPr>
          <a:lstStyle/>
          <a:p>
            <a:r>
              <a:rPr lang="en-US" b="1" dirty="0"/>
              <a:t>Ride Distribution by day of the week</a:t>
            </a:r>
          </a:p>
          <a:p>
            <a:endParaRPr lang="en-US" b="1" dirty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Annual members ride decline during </a:t>
            </a:r>
          </a:p>
          <a:p>
            <a:pPr lvl="1"/>
            <a:r>
              <a:rPr lang="en-US" dirty="0"/>
              <a:t>Tuesday, Wednesday Thursday days.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US" dirty="0"/>
              <a:t>Causal ride are more or less constant </a:t>
            </a:r>
          </a:p>
          <a:p>
            <a:pPr lvl="1"/>
            <a:r>
              <a:rPr lang="en-US" dirty="0"/>
              <a:t>throughout the week.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Observation:</a:t>
            </a:r>
          </a:p>
          <a:p>
            <a:pPr marL="457200" lvl="1" indent="0">
              <a:buNone/>
            </a:pPr>
            <a:r>
              <a:rPr lang="en-US" dirty="0"/>
              <a:t>Annual members use Cyclistic to commute to office where as Casual rides use for exploring the city.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494AFD-FB1F-4940-8E23-C0B9AAD5CC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137101"/>
              </p:ext>
            </p:extLst>
          </p:nvPr>
        </p:nvGraphicFramePr>
        <p:xfrm>
          <a:off x="6874430" y="1853248"/>
          <a:ext cx="4714461" cy="33018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9114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202</TotalTime>
  <Words>468</Words>
  <Application>Microsoft Office PowerPoint</Application>
  <PresentationFormat>Widescreen</PresentationFormat>
  <Paragraphs>126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</vt:lpstr>
      <vt:lpstr>Cyclistic  Users Insights 2021</vt:lpstr>
      <vt:lpstr>Background</vt:lpstr>
      <vt:lpstr>Pricing Plans</vt:lpstr>
      <vt:lpstr>Objective</vt:lpstr>
      <vt:lpstr>Annual Overview</vt:lpstr>
      <vt:lpstr>Annual Overview</vt:lpstr>
      <vt:lpstr>Annual Overview</vt:lpstr>
      <vt:lpstr>Ride Distribution by time</vt:lpstr>
      <vt:lpstr>Ride Distribution by time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GHOURI</dc:creator>
  <cp:lastModifiedBy>HASSAN GHOURI</cp:lastModifiedBy>
  <cp:revision>17</cp:revision>
  <dcterms:created xsi:type="dcterms:W3CDTF">2025-02-02T04:54:04Z</dcterms:created>
  <dcterms:modified xsi:type="dcterms:W3CDTF">2025-02-02T09:24:57Z</dcterms:modified>
</cp:coreProperties>
</file>