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0" r:id="rId9"/>
    <p:sldId id="261" r:id="rId10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03" autoAdjust="0"/>
    <p:restoredTop sz="94660"/>
  </p:normalViewPr>
  <p:slideViewPr>
    <p:cSldViewPr snapToGrid="0">
      <p:cViewPr varScale="1">
        <p:scale>
          <a:sx n="85" d="100"/>
          <a:sy n="85" d="100"/>
        </p:scale>
        <p:origin x="91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14A3915-4692-486F-837A-5768755CCE49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3AD6F86-E4C3-40B9-A417-0348DA1F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51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3915-4692-486F-837A-5768755CCE49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6F86-E4C3-40B9-A417-0348DA1F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63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3915-4692-486F-837A-5768755CCE49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6F86-E4C3-40B9-A417-0348DA1F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13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8/18/2022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3915-4692-486F-837A-5768755CCE49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6F86-E4C3-40B9-A417-0348DA1F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8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3915-4692-486F-837A-5768755CCE49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6F86-E4C3-40B9-A417-0348DA1F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90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3915-4692-486F-837A-5768755CCE49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6F86-E4C3-40B9-A417-0348DA1F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43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8/18/2022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758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3915-4692-486F-837A-5768755CCE49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6F86-E4C3-40B9-A417-0348DA1F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53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3915-4692-486F-837A-5768755CCE49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93AD6F86-E4C3-40B9-A417-0348DA1F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30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14A3915-4692-486F-837A-5768755CCE49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3AD6F86-E4C3-40B9-A417-0348DA1F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648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914A3915-4692-486F-837A-5768755CCE49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93AD6F86-E4C3-40B9-A417-0348DA1F0DF4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FAE269D6-1CCD-1F9B-CC47-C94EC6E9025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13082840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5" imgW="473" imgH="471" progId="TCLayout.ActiveDocument.1">
                  <p:embed/>
                </p:oleObj>
              </mc:Choice>
              <mc:Fallback>
                <p:oleObj name="think-cell Slide" r:id="rId15" imgW="473" imgH="471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345A80CB-BC32-8DAF-D77E-F1F61E50AA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E434FEF8-8E44-8CA9-1AE8-0E7E2599FD88}"/>
              </a:ext>
            </a:extLst>
          </p:cNvPr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600" b="0" i="0" baseline="0" dirty="0"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0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2.xml"/><Relationship Id="rId7" Type="http://schemas.microsoft.com/office/2007/relationships/hdphoto" Target="../media/hdphoto1.wdp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Relationship Id="rId9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microsoft.com/office/2007/relationships/hdphoto" Target="../media/hdphoto3.wdp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7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microsoft.com/office/2007/relationships/hdphoto" Target="../media/hdphoto4.wdp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8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9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39B14C3-0F7F-48B0-B2E3-0D879F67EA1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432895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1" progId="TCLayout.ActiveDocument.1">
                  <p:embed/>
                </p:oleObj>
              </mc:Choice>
              <mc:Fallback>
                <p:oleObj name="think-cell Slide" r:id="rId4" imgW="473" imgH="47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7C394B57-A94F-493A-BF68-2FDFB68BE7F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5400" dirty="0"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A6804-16C7-42D3-8447-3237150D6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5798" y="1910145"/>
            <a:ext cx="7766936" cy="1646302"/>
          </a:xfrm>
        </p:spPr>
        <p:txBody>
          <a:bodyPr/>
          <a:lstStyle/>
          <a:p>
            <a:r>
              <a:rPr lang="en-US" dirty="0"/>
              <a:t>SQL Introduction</a:t>
            </a:r>
          </a:p>
        </p:txBody>
      </p:sp>
    </p:spTree>
    <p:extLst>
      <p:ext uri="{BB962C8B-B14F-4D97-AF65-F5344CB8AC3E}">
        <p14:creationId xmlns:p14="http://schemas.microsoft.com/office/powerpoint/2010/main" val="3044197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E099960-EAED-4DD5-98F8-A088DFCD2CC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168694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1" progId="TCLayout.ActiveDocument.1">
                  <p:embed/>
                </p:oleObj>
              </mc:Choice>
              <mc:Fallback>
                <p:oleObj name="think-cell Slide" r:id="rId4" imgW="473" imgH="47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A806895A-E40D-434D-A81C-08DAC7C85A2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3600" dirty="0"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B77837-81B7-4D08-80C2-A1733D98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Relational Database?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389AF-B5FB-48BE-9AF8-62B0A3CE6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44953"/>
            <a:ext cx="10752665" cy="1838270"/>
          </a:xfrm>
        </p:spPr>
        <p:txBody>
          <a:bodyPr/>
          <a:lstStyle/>
          <a:p>
            <a:r>
              <a:rPr lang="en-US" dirty="0"/>
              <a:t>A relational database is a set of formally described tables from which data can be accessed or reassembled in many different ways without having to reorganize the database tables</a:t>
            </a:r>
          </a:p>
          <a:p>
            <a:r>
              <a:rPr lang="en-US" dirty="0"/>
              <a:t>Popular examples of relational databases include Microsoft SQL Server, Oracle Database, MySQL and IBM DB2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80BEE1-2D4F-4806-80E4-C785DACB59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617" y="3688225"/>
            <a:ext cx="7421696" cy="267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698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E099960-EAED-4DD5-98F8-A088DFCD2CC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1205641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1" progId="TCLayout.ActiveDocument.1">
                  <p:embed/>
                </p:oleObj>
              </mc:Choice>
              <mc:Fallback>
                <p:oleObj name="think-cell Slide" r:id="rId4" imgW="473" imgH="471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E099960-EAED-4DD5-98F8-A088DFCD2C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A806895A-E40D-434D-A81C-08DAC7C85A2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3600" dirty="0"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B77837-81B7-4D08-80C2-A1733D98C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9814"/>
          </a:xfrm>
        </p:spPr>
        <p:txBody>
          <a:bodyPr/>
          <a:lstStyle/>
          <a:p>
            <a:r>
              <a:rPr lang="en-US" dirty="0"/>
              <a:t>What is SQL?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389AF-B5FB-48BE-9AF8-62B0A3CE6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843" y="1439414"/>
            <a:ext cx="10842313" cy="183827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SQL (Structured Query Language) is used to perform operations on the records stored in the database such as updating records, deleting records, creating and modifying tables, views, etc.</a:t>
            </a:r>
          </a:p>
          <a:p>
            <a:endParaRPr lang="en-US" dirty="0"/>
          </a:p>
          <a:p>
            <a:r>
              <a:rPr lang="en-US" dirty="0"/>
              <a:t>SQL is just a query language; it is not a database. To perform SQL queries, you need to install any database, for example, Oracle, MySQL, MongoDB, </a:t>
            </a:r>
            <a:r>
              <a:rPr lang="en-US" dirty="0" err="1"/>
              <a:t>PostGre</a:t>
            </a:r>
            <a:r>
              <a:rPr lang="en-US" dirty="0"/>
              <a:t> SQL, SQL Server, DB2, etc.</a:t>
            </a:r>
          </a:p>
        </p:txBody>
      </p:sp>
      <p:pic>
        <p:nvPicPr>
          <p:cNvPr id="8" name="Picture 7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623C48DC-8A82-4675-BE59-573D3035456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66" r="7985" b="14960"/>
          <a:stretch/>
        </p:blipFill>
        <p:spPr>
          <a:xfrm>
            <a:off x="1940988" y="3641530"/>
            <a:ext cx="5829223" cy="306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972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E099960-EAED-4DD5-98F8-A088DFCD2CC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917728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1" progId="TCLayout.ActiveDocument.1">
                  <p:embed/>
                </p:oleObj>
              </mc:Choice>
              <mc:Fallback>
                <p:oleObj name="think-cell Slide" r:id="rId4" imgW="473" imgH="471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E099960-EAED-4DD5-98F8-A088DFCD2C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A806895A-E40D-434D-A81C-08DAC7C85A2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3600" dirty="0"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B77837-81B7-4D08-80C2-A1733D98C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9814"/>
          </a:xfrm>
        </p:spPr>
        <p:txBody>
          <a:bodyPr/>
          <a:lstStyle/>
          <a:p>
            <a:r>
              <a:rPr lang="en-US" dirty="0"/>
              <a:t>Datatypes in SQL</a:t>
            </a:r>
          </a:p>
        </p:txBody>
      </p:sp>
      <p:pic>
        <p:nvPicPr>
          <p:cNvPr id="10" name="Picture 9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8C254626-575E-441E-946C-FE111450B58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5" t="8699" r="7336" b="12495"/>
          <a:stretch/>
        </p:blipFill>
        <p:spPr>
          <a:xfrm>
            <a:off x="2237144" y="1439414"/>
            <a:ext cx="7717712" cy="506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603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E099960-EAED-4DD5-98F8-A088DFCD2CC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866516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1" progId="TCLayout.ActiveDocument.1">
                  <p:embed/>
                </p:oleObj>
              </mc:Choice>
              <mc:Fallback>
                <p:oleObj name="think-cell Slide" r:id="rId4" imgW="473" imgH="471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E099960-EAED-4DD5-98F8-A088DFCD2C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A806895A-E40D-434D-A81C-08DAC7C85A2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3600" dirty="0"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B77837-81B7-4D08-80C2-A1733D98C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9814"/>
          </a:xfrm>
        </p:spPr>
        <p:txBody>
          <a:bodyPr/>
          <a:lstStyle/>
          <a:p>
            <a:r>
              <a:rPr lang="en-US" dirty="0"/>
              <a:t>Datatypes in SQL – contd.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45203C-A470-4AB4-8E0F-D8ECF0B736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6644" y="1281044"/>
            <a:ext cx="10438296" cy="33629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EB5F15-B8C0-495E-A68D-993813CB40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4716" y="4550940"/>
            <a:ext cx="10380224" cy="220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69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E099960-EAED-4DD5-98F8-A088DFCD2CC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1" progId="TCLayout.ActiveDocument.1">
                  <p:embed/>
                </p:oleObj>
              </mc:Choice>
              <mc:Fallback>
                <p:oleObj name="think-cell Slide" r:id="rId4" imgW="473" imgH="471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E099960-EAED-4DD5-98F8-A088DFCD2C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A806895A-E40D-434D-A81C-08DAC7C85A2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3600" dirty="0"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B77837-81B7-4D08-80C2-A1733D98C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9814"/>
          </a:xfrm>
        </p:spPr>
        <p:txBody>
          <a:bodyPr/>
          <a:lstStyle/>
          <a:p>
            <a:r>
              <a:rPr lang="en-US" dirty="0"/>
              <a:t>Datatypes in SQL – contd.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26B722-3F1F-4210-9102-37C334B2A5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0907" y="1722552"/>
            <a:ext cx="11370186" cy="452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625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E099960-EAED-4DD5-98F8-A088DFCD2CC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1" progId="TCLayout.ActiveDocument.1">
                  <p:embed/>
                </p:oleObj>
              </mc:Choice>
              <mc:Fallback>
                <p:oleObj name="think-cell Slide" r:id="rId4" imgW="473" imgH="471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E099960-EAED-4DD5-98F8-A088DFCD2C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A806895A-E40D-434D-A81C-08DAC7C85A2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3600" dirty="0"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B77837-81B7-4D08-80C2-A1733D98C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9814"/>
          </a:xfrm>
        </p:spPr>
        <p:txBody>
          <a:bodyPr/>
          <a:lstStyle/>
          <a:p>
            <a:r>
              <a:rPr lang="en-US" dirty="0"/>
              <a:t>Datatypes in SQL – contd.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BE5AE7-A462-46AA-933D-F348A659C4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3148" y="1691861"/>
            <a:ext cx="11531016" cy="424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114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E099960-EAED-4DD5-98F8-A088DFCD2CC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660278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1" progId="TCLayout.ActiveDocument.1">
                  <p:embed/>
                </p:oleObj>
              </mc:Choice>
              <mc:Fallback>
                <p:oleObj name="think-cell Slide" r:id="rId4" imgW="473" imgH="471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E099960-EAED-4DD5-98F8-A088DFCD2C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A806895A-E40D-434D-A81C-08DAC7C85A2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3600" dirty="0"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B77837-81B7-4D08-80C2-A1733D98C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9814"/>
          </a:xfrm>
        </p:spPr>
        <p:txBody>
          <a:bodyPr/>
          <a:lstStyle/>
          <a:p>
            <a:r>
              <a:rPr lang="en-US" dirty="0"/>
              <a:t>Types of SQL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389AF-B5FB-48BE-9AF8-62B0A3CE6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4953"/>
            <a:ext cx="8842926" cy="379832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SQL categorizes its commands on the basis of functionalities performed by them. There are five types of SQL Commands which can be classified as: ◦</a:t>
            </a:r>
          </a:p>
          <a:p>
            <a:pPr lvl="1">
              <a:lnSpc>
                <a:spcPct val="200000"/>
              </a:lnSpc>
            </a:pPr>
            <a:r>
              <a:rPr lang="en-US" b="1" dirty="0"/>
              <a:t>DDL(Data Definition Language)</a:t>
            </a:r>
            <a:r>
              <a:rPr lang="en-US" dirty="0"/>
              <a:t> – Create, Alter, Rename, Drop, Truncate</a:t>
            </a:r>
          </a:p>
          <a:p>
            <a:pPr lvl="1">
              <a:lnSpc>
                <a:spcPct val="200000"/>
              </a:lnSpc>
            </a:pPr>
            <a:r>
              <a:rPr lang="en-US" b="1" dirty="0"/>
              <a:t>DML(Data Manipulation Language) </a:t>
            </a:r>
            <a:r>
              <a:rPr lang="en-US" dirty="0"/>
              <a:t>– Insert, Delete, Update</a:t>
            </a:r>
          </a:p>
          <a:p>
            <a:pPr lvl="2">
              <a:lnSpc>
                <a:spcPct val="200000"/>
              </a:lnSpc>
            </a:pPr>
            <a:r>
              <a:rPr lang="en-US" b="1" dirty="0"/>
              <a:t>DQL(Data Query Language) </a:t>
            </a:r>
            <a:r>
              <a:rPr lang="en-US" dirty="0"/>
              <a:t>- Select</a:t>
            </a:r>
          </a:p>
          <a:p>
            <a:pPr lvl="1">
              <a:lnSpc>
                <a:spcPct val="200000"/>
              </a:lnSpc>
            </a:pPr>
            <a:r>
              <a:rPr lang="en-US" b="1" dirty="0"/>
              <a:t>DCL(Data Control Language) </a:t>
            </a:r>
            <a:r>
              <a:rPr lang="en-US" dirty="0"/>
              <a:t>– Grant, Revoke</a:t>
            </a:r>
          </a:p>
          <a:p>
            <a:pPr lvl="1">
              <a:lnSpc>
                <a:spcPct val="200000"/>
              </a:lnSpc>
            </a:pPr>
            <a:r>
              <a:rPr lang="en-US" b="1" dirty="0"/>
              <a:t>TCL(Transaction Control Language)</a:t>
            </a:r>
            <a:r>
              <a:rPr lang="en-US" dirty="0"/>
              <a:t> – Roll back, Commit, </a:t>
            </a:r>
            <a:r>
              <a:rPr lang="en-US" dirty="0" err="1"/>
              <a:t>Savepoint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95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E099960-EAED-4DD5-98F8-A088DFCD2CC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986513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1" progId="TCLayout.ActiveDocument.1">
                  <p:embed/>
                </p:oleObj>
              </mc:Choice>
              <mc:Fallback>
                <p:oleObj name="think-cell Slide" r:id="rId4" imgW="473" imgH="471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E099960-EAED-4DD5-98F8-A088DFCD2C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A806895A-E40D-434D-A81C-08DAC7C85A2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3600" dirty="0"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9C6FD52-EF1B-4E30-ABAF-1023829AFB4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722"/>
          <a:stretch/>
        </p:blipFill>
        <p:spPr>
          <a:xfrm>
            <a:off x="546959" y="1612040"/>
            <a:ext cx="4872630" cy="33821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77837-81B7-4D08-80C2-A1733D98C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9814"/>
          </a:xfrm>
        </p:spPr>
        <p:txBody>
          <a:bodyPr/>
          <a:lstStyle/>
          <a:p>
            <a:r>
              <a:rPr lang="en-US" dirty="0"/>
              <a:t>Structure of SQL Query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FE465EF-E79A-4078-A874-CAAF48FD4E70}"/>
              </a:ext>
            </a:extLst>
          </p:cNvPr>
          <p:cNvGrpSpPr/>
          <p:nvPr/>
        </p:nvGrpSpPr>
        <p:grpSpPr>
          <a:xfrm>
            <a:off x="2086932" y="2201879"/>
            <a:ext cx="7096445" cy="433136"/>
            <a:chOff x="2463192" y="2218186"/>
            <a:chExt cx="7096445" cy="43313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0D7C7AA-8279-4958-9719-E65E570AEE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63192" y="2436942"/>
              <a:ext cx="406011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B416615-B882-4CB4-999D-EA7A1002CCDC}"/>
                </a:ext>
              </a:extLst>
            </p:cNvPr>
            <p:cNvSpPr/>
            <p:nvPr/>
          </p:nvSpPr>
          <p:spPr>
            <a:xfrm>
              <a:off x="6663307" y="2292563"/>
              <a:ext cx="306259" cy="293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</a:t>
              </a:r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E240FB-EFB3-4794-9E4C-5C3458297B9D}"/>
                </a:ext>
              </a:extLst>
            </p:cNvPr>
            <p:cNvSpPr/>
            <p:nvPr/>
          </p:nvSpPr>
          <p:spPr>
            <a:xfrm>
              <a:off x="7109570" y="2218186"/>
              <a:ext cx="2450067" cy="4331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400" dirty="0"/>
                <a:t>(F) Table used</a:t>
              </a:r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2B10393-8E97-478E-9B59-A515D8022F14}"/>
              </a:ext>
            </a:extLst>
          </p:cNvPr>
          <p:cNvGrpSpPr/>
          <p:nvPr/>
        </p:nvGrpSpPr>
        <p:grpSpPr>
          <a:xfrm>
            <a:off x="2926226" y="2796096"/>
            <a:ext cx="5789012" cy="433136"/>
            <a:chOff x="2463192" y="2218186"/>
            <a:chExt cx="6528991" cy="43313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C5DD583-D9A8-41DE-8876-FB33D3F9F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63192" y="2436943"/>
              <a:ext cx="317855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568352F-9CD4-4683-9353-306056E67E7B}"/>
                </a:ext>
              </a:extLst>
            </p:cNvPr>
            <p:cNvSpPr/>
            <p:nvPr/>
          </p:nvSpPr>
          <p:spPr>
            <a:xfrm>
              <a:off x="5885011" y="2288187"/>
              <a:ext cx="334056" cy="293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2</a:t>
              </a:r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9594A01-D901-4632-B4E5-12166B1175B0}"/>
                </a:ext>
              </a:extLst>
            </p:cNvPr>
            <p:cNvSpPr/>
            <p:nvPr/>
          </p:nvSpPr>
          <p:spPr>
            <a:xfrm>
              <a:off x="6376968" y="2218186"/>
              <a:ext cx="2615215" cy="4331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400" dirty="0"/>
                <a:t>(W) Condition applied</a:t>
              </a:r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153273A-FE56-47E7-B300-E674EE16EC20}"/>
              </a:ext>
            </a:extLst>
          </p:cNvPr>
          <p:cNvGrpSpPr/>
          <p:nvPr/>
        </p:nvGrpSpPr>
        <p:grpSpPr>
          <a:xfrm>
            <a:off x="2926226" y="3443207"/>
            <a:ext cx="5789012" cy="433136"/>
            <a:chOff x="2463192" y="2218186"/>
            <a:chExt cx="6528991" cy="43313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97B4F6B-1F40-454E-BA54-11D67DB0EF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63192" y="2436943"/>
              <a:ext cx="317855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ECAE8CC-E9F1-45CC-A0AA-7DB3ED0B37B3}"/>
                </a:ext>
              </a:extLst>
            </p:cNvPr>
            <p:cNvSpPr/>
            <p:nvPr/>
          </p:nvSpPr>
          <p:spPr>
            <a:xfrm>
              <a:off x="5885011" y="2288187"/>
              <a:ext cx="334056" cy="293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</a:t>
              </a:r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0CBBDD5-890D-4869-971E-C0CC0CA0A44A}"/>
                </a:ext>
              </a:extLst>
            </p:cNvPr>
            <p:cNvSpPr/>
            <p:nvPr/>
          </p:nvSpPr>
          <p:spPr>
            <a:xfrm>
              <a:off x="6376968" y="2218186"/>
              <a:ext cx="2615215" cy="4331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400" dirty="0"/>
                <a:t>(G) Aggregation</a:t>
              </a:r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6318D6F-0845-43EA-BB9A-71DA035C084B}"/>
              </a:ext>
            </a:extLst>
          </p:cNvPr>
          <p:cNvGrpSpPr/>
          <p:nvPr/>
        </p:nvGrpSpPr>
        <p:grpSpPr>
          <a:xfrm>
            <a:off x="3144252" y="4068950"/>
            <a:ext cx="6236004" cy="433136"/>
            <a:chOff x="2463192" y="2218186"/>
            <a:chExt cx="6528991" cy="433136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18AAC22-DA49-48CC-AFC4-11F83DAC41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63192" y="2436943"/>
              <a:ext cx="317855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CBA7CE1-83EE-4362-BE7D-684BF9F81D64}"/>
                </a:ext>
              </a:extLst>
            </p:cNvPr>
            <p:cNvSpPr/>
            <p:nvPr/>
          </p:nvSpPr>
          <p:spPr>
            <a:xfrm>
              <a:off x="5885011" y="2288187"/>
              <a:ext cx="334056" cy="293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/>
                <a:t>5</a:t>
              </a:r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750F41B-288E-4C80-9B25-C0FB37F34AC6}"/>
                </a:ext>
              </a:extLst>
            </p:cNvPr>
            <p:cNvSpPr/>
            <p:nvPr/>
          </p:nvSpPr>
          <p:spPr>
            <a:xfrm>
              <a:off x="6376968" y="2218186"/>
              <a:ext cx="2615215" cy="4331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(H) Condition on Aggregation</a:t>
              </a:r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3CA5574-8AFD-4648-9138-103C3FDCBF28}"/>
              </a:ext>
            </a:extLst>
          </p:cNvPr>
          <p:cNvGrpSpPr/>
          <p:nvPr/>
        </p:nvGrpSpPr>
        <p:grpSpPr>
          <a:xfrm>
            <a:off x="5419590" y="1595537"/>
            <a:ext cx="4196194" cy="433136"/>
            <a:chOff x="4598839" y="2218186"/>
            <a:chExt cx="4393344" cy="433136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DBCAC61-46A1-4C2A-83F7-F686040717F9}"/>
                </a:ext>
              </a:extLst>
            </p:cNvPr>
            <p:cNvCxnSpPr>
              <a:cxnSpLocks/>
            </p:cNvCxnSpPr>
            <p:nvPr/>
          </p:nvCxnSpPr>
          <p:spPr>
            <a:xfrm>
              <a:off x="4598839" y="2434753"/>
              <a:ext cx="1042908" cy="21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1B1DE5E-ADAE-4E6A-AEE2-DCCE8CA7E9D0}"/>
                </a:ext>
              </a:extLst>
            </p:cNvPr>
            <p:cNvSpPr/>
            <p:nvPr/>
          </p:nvSpPr>
          <p:spPr>
            <a:xfrm>
              <a:off x="5885011" y="2288187"/>
              <a:ext cx="334056" cy="293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4</a:t>
              </a:r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F22C85C-9657-4D5B-B92D-159551EBFCFA}"/>
                </a:ext>
              </a:extLst>
            </p:cNvPr>
            <p:cNvSpPr/>
            <p:nvPr/>
          </p:nvSpPr>
          <p:spPr>
            <a:xfrm>
              <a:off x="6376968" y="2218186"/>
              <a:ext cx="2615215" cy="4331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(S) Select fields</a:t>
              </a:r>
              <a:endParaRPr lang="en-US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4B71DBF-88B5-49F4-B92D-67A9B22271F0}"/>
              </a:ext>
            </a:extLst>
          </p:cNvPr>
          <p:cNvGrpSpPr/>
          <p:nvPr/>
        </p:nvGrpSpPr>
        <p:grpSpPr>
          <a:xfrm>
            <a:off x="3138418" y="4676607"/>
            <a:ext cx="6236004" cy="433136"/>
            <a:chOff x="2463192" y="2218186"/>
            <a:chExt cx="6528991" cy="433136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2633864-8CB2-43EA-9BD8-CA64552D56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63192" y="2436943"/>
              <a:ext cx="317855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B159D19-AD91-46C0-8EFC-0F2E46B8DCB6}"/>
                </a:ext>
              </a:extLst>
            </p:cNvPr>
            <p:cNvSpPr/>
            <p:nvPr/>
          </p:nvSpPr>
          <p:spPr>
            <a:xfrm>
              <a:off x="5885011" y="2288187"/>
              <a:ext cx="334056" cy="293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6</a:t>
              </a:r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CE03F6B-FEF9-437D-9D7C-34BBE49FBAF4}"/>
                </a:ext>
              </a:extLst>
            </p:cNvPr>
            <p:cNvSpPr/>
            <p:nvPr/>
          </p:nvSpPr>
          <p:spPr>
            <a:xfrm>
              <a:off x="6376968" y="2218186"/>
              <a:ext cx="2615215" cy="4331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(O) Sorting of results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965302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yherA7ARyGyS.JkqNJMA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yherA7ARyGyS.JkqNJMA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yherA7ARyGyS.JkqNJMA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yherA7ARyGyS.JkqNJMA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yherA7ARyGyS.JkqNJMA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yherA7ARyGyS.JkqNJMA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X9DY1bH2T22O7Ugfz.3.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LvTqUofSta0JVfmRCJ.e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yherA7ARyGyS.JkqNJMA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yherA7ARyGyS.JkqNJMAA"/>
</p:tagLst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358</TotalTime>
  <Words>289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 Light</vt:lpstr>
      <vt:lpstr>Trebuchet MS</vt:lpstr>
      <vt:lpstr>Metropolitan</vt:lpstr>
      <vt:lpstr>think-cell Slide</vt:lpstr>
      <vt:lpstr>SQL Introduction</vt:lpstr>
      <vt:lpstr>What is a Relational Database?</vt:lpstr>
      <vt:lpstr>What is SQL?</vt:lpstr>
      <vt:lpstr>Datatypes in SQL</vt:lpstr>
      <vt:lpstr>Datatypes in SQL – contd.</vt:lpstr>
      <vt:lpstr>Datatypes in SQL – contd.</vt:lpstr>
      <vt:lpstr>Datatypes in SQL – contd.</vt:lpstr>
      <vt:lpstr>Types of SQL commands</vt:lpstr>
      <vt:lpstr>Structure of SQL Query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Dehingia, Ayushman</dc:creator>
  <cp:lastModifiedBy>Ubaid Shah</cp:lastModifiedBy>
  <cp:revision>29</cp:revision>
  <dcterms:created xsi:type="dcterms:W3CDTF">2019-08-21T09:59:37Z</dcterms:created>
  <dcterms:modified xsi:type="dcterms:W3CDTF">2022-08-18T18:09:31Z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7cb76b2-10b8-4fe1-93d4-2202842406cd_Enabled">
    <vt:lpwstr>True</vt:lpwstr>
  </property>
  <property fmtid="{D5CDD505-2E9C-101B-9397-08002B2CF9AE}" pid="3" name="MSIP_Label_17cb76b2-10b8-4fe1-93d4-2202842406cd_SiteId">
    <vt:lpwstr>945c199a-83a2-4e80-9f8c-5a91be5752dd</vt:lpwstr>
  </property>
  <property fmtid="{D5CDD505-2E9C-101B-9397-08002B2CF9AE}" pid="4" name="MSIP_Label_17cb76b2-10b8-4fe1-93d4-2202842406cd_Owner">
    <vt:lpwstr>Ayushman_Dehingia@Dell.com</vt:lpwstr>
  </property>
  <property fmtid="{D5CDD505-2E9C-101B-9397-08002B2CF9AE}" pid="5" name="MSIP_Label_17cb76b2-10b8-4fe1-93d4-2202842406cd_SetDate">
    <vt:lpwstr>2019-08-21T09:59:51.3585057Z</vt:lpwstr>
  </property>
  <property fmtid="{D5CDD505-2E9C-101B-9397-08002B2CF9AE}" pid="6" name="MSIP_Label_17cb76b2-10b8-4fe1-93d4-2202842406cd_Name">
    <vt:lpwstr>External Public</vt:lpwstr>
  </property>
  <property fmtid="{D5CDD505-2E9C-101B-9397-08002B2CF9AE}" pid="7" name="MSIP_Label_17cb76b2-10b8-4fe1-93d4-2202842406cd_Application">
    <vt:lpwstr>Microsoft Azure Information Protection</vt:lpwstr>
  </property>
  <property fmtid="{D5CDD505-2E9C-101B-9397-08002B2CF9AE}" pid="8" name="MSIP_Label_17cb76b2-10b8-4fe1-93d4-2202842406cd_Extended_MSFT_Method">
    <vt:lpwstr>Manual</vt:lpwstr>
  </property>
  <property fmtid="{D5CDD505-2E9C-101B-9397-08002B2CF9AE}" pid="9" name="aiplabel">
    <vt:lpwstr>External Public</vt:lpwstr>
  </property>
</Properties>
</file>