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4A3915-4692-486F-837A-5768755CCE4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1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5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4A3915-4692-486F-837A-5768755CCE4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4A3915-4692-486F-837A-5768755CCE4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AE269D6-1CCD-1F9B-CC47-C94EC6E902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3082840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16" imgW="473" imgH="471" progId="TCLayout.ActiveDocument.1">
                  <p:embed/>
                </p:oleObj>
              </mc:Choice>
              <mc:Fallback>
                <p:oleObj name="think-cell Slide" r:id="rId16" imgW="473" imgH="47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345A80CB-BC32-8DAF-D77E-F1F61E50A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E434FEF8-8E44-8CA9-1AE8-0E7E2599FD88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0" Type="http://schemas.microsoft.com/office/2007/relationships/hdphoto" Target="../media/hdphoto2.wdp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tags" Target="../tags/tag15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tags" Target="../tags/tag17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9B14C3-0F7F-48B0-B2E3-0D879F67EA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3289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C394B57-A94F-493A-BF68-2FDFB68BE7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A6804-16C7-42D3-8447-3237150D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98" y="1910145"/>
            <a:ext cx="7766936" cy="1646302"/>
          </a:xfrm>
        </p:spPr>
        <p:txBody>
          <a:bodyPr/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4419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6869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4953"/>
            <a:ext cx="10752665" cy="1838270"/>
          </a:xfrm>
        </p:spPr>
        <p:txBody>
          <a:bodyPr/>
          <a:lstStyle/>
          <a:p>
            <a:r>
              <a:rPr lang="en-US" dirty="0"/>
              <a:t>A relational database is a set of formally described tables from which data can be accessed or reassembled in many different ways without having to reorganize the database tables</a:t>
            </a:r>
          </a:p>
          <a:p>
            <a:r>
              <a:rPr lang="en-US" dirty="0"/>
              <a:t>Popular examples of relational databases include Microsoft SQL Server, Oracle Database, MySQL and IBM DB2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0BEE1-2D4F-4806-80E4-C785DACB5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17" y="3688225"/>
            <a:ext cx="7421696" cy="26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20564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43" y="1439414"/>
            <a:ext cx="10842313" cy="18382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 (Structured Query Language) is used to perform operations on the records stored in the database such as updating records, deleting records, creating and modifying tables, views, etc.</a:t>
            </a:r>
          </a:p>
          <a:p>
            <a:endParaRPr lang="en-US" dirty="0"/>
          </a:p>
          <a:p>
            <a:r>
              <a:rPr lang="en-US" dirty="0"/>
              <a:t>SQL is just a query language; it is not a database. To perform SQL queries, you need to install any database, for example, Oracle, MySQL, MongoDB, </a:t>
            </a:r>
            <a:r>
              <a:rPr lang="en-US" dirty="0" err="1"/>
              <a:t>PostGre</a:t>
            </a:r>
            <a:r>
              <a:rPr lang="en-US" dirty="0"/>
              <a:t> SQL, SQL Server, DB2, etc.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3C48DC-8A82-4675-BE59-573D303545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6" r="7985" b="14960"/>
          <a:stretch/>
        </p:blipFill>
        <p:spPr>
          <a:xfrm>
            <a:off x="1940988" y="3641530"/>
            <a:ext cx="5829223" cy="30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1772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</a:t>
            </a:r>
          </a:p>
        </p:txBody>
      </p:sp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C254626-575E-441E-946C-FE111450B5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8699" r="7336" b="12495"/>
          <a:stretch/>
        </p:blipFill>
        <p:spPr>
          <a:xfrm>
            <a:off x="2237144" y="1439414"/>
            <a:ext cx="7717712" cy="50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6651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 – contd.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5203C-A470-4AB4-8E0F-D8ECF0B736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644" y="1281044"/>
            <a:ext cx="10438296" cy="3362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B5F15-B8C0-495E-A68D-993813CB40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716" y="4550940"/>
            <a:ext cx="10380224" cy="2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 – contd.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B722-3F1F-4210-9102-37C334B2A5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907" y="1722552"/>
            <a:ext cx="11370186" cy="45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 – contd.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E5AE7-A462-46AA-933D-F348A659C4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148" y="1691861"/>
            <a:ext cx="11531016" cy="42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6027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Types of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842926" cy="379832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SQL categorizes its commands on the basis of functionalities performed by them. There are five types of SQL Commands which can be classified as: ◦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DDL(Data Definition Language)</a:t>
            </a:r>
            <a:r>
              <a:rPr lang="en-US" dirty="0"/>
              <a:t> – Create, Alter, Rename, Drop, Truncate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DML(Data Manipulation Language) </a:t>
            </a:r>
            <a:r>
              <a:rPr lang="en-US" dirty="0"/>
              <a:t>– Insert, Delete, Update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DQL(Data Query Language) </a:t>
            </a:r>
            <a:r>
              <a:rPr lang="en-US" dirty="0"/>
              <a:t>- Select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DCL(Data Control Language) </a:t>
            </a:r>
            <a:r>
              <a:rPr lang="en-US" dirty="0"/>
              <a:t>– Grant, Revoke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TCL(Transaction Control Language)</a:t>
            </a:r>
            <a:r>
              <a:rPr lang="en-US" dirty="0"/>
              <a:t> – Roll back, Commit, </a:t>
            </a:r>
            <a:r>
              <a:rPr lang="en-US" dirty="0" err="1"/>
              <a:t>Savepoint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86513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C6FD52-EF1B-4E30-ABAF-1023829AFB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22"/>
          <a:stretch/>
        </p:blipFill>
        <p:spPr>
          <a:xfrm>
            <a:off x="546959" y="1612040"/>
            <a:ext cx="4872630" cy="3382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Structure of SQL 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E465EF-E79A-4078-A874-CAAF48FD4E70}"/>
              </a:ext>
            </a:extLst>
          </p:cNvPr>
          <p:cNvGrpSpPr/>
          <p:nvPr/>
        </p:nvGrpSpPr>
        <p:grpSpPr>
          <a:xfrm>
            <a:off x="2086932" y="2201879"/>
            <a:ext cx="7096445" cy="433136"/>
            <a:chOff x="2463192" y="2218186"/>
            <a:chExt cx="7096445" cy="43313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D7C7AA-8279-4958-9719-E65E570AE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2"/>
              <a:ext cx="40601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416615-B882-4CB4-999D-EA7A1002CCDC}"/>
                </a:ext>
              </a:extLst>
            </p:cNvPr>
            <p:cNvSpPr/>
            <p:nvPr/>
          </p:nvSpPr>
          <p:spPr>
            <a:xfrm>
              <a:off x="6663307" y="2292563"/>
              <a:ext cx="306259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E240FB-EFB3-4794-9E4C-5C3458297B9D}"/>
                </a:ext>
              </a:extLst>
            </p:cNvPr>
            <p:cNvSpPr/>
            <p:nvPr/>
          </p:nvSpPr>
          <p:spPr>
            <a:xfrm>
              <a:off x="7109570" y="2218186"/>
              <a:ext cx="2450067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(F) Table used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B10393-8E97-478E-9B59-A515D8022F14}"/>
              </a:ext>
            </a:extLst>
          </p:cNvPr>
          <p:cNvGrpSpPr/>
          <p:nvPr/>
        </p:nvGrpSpPr>
        <p:grpSpPr>
          <a:xfrm>
            <a:off x="2926226" y="2796096"/>
            <a:ext cx="5789012" cy="433136"/>
            <a:chOff x="2463192" y="2218186"/>
            <a:chExt cx="6528991" cy="43313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5DD583-D9A8-41DE-8876-FB33D3F9F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68352F-9CD4-4683-9353-306056E67E7B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594A01-D901-4632-B4E5-12166B1175B0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(W) Condition applied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53273A-FE56-47E7-B300-E674EE16EC20}"/>
              </a:ext>
            </a:extLst>
          </p:cNvPr>
          <p:cNvGrpSpPr/>
          <p:nvPr/>
        </p:nvGrpSpPr>
        <p:grpSpPr>
          <a:xfrm>
            <a:off x="2926226" y="3443207"/>
            <a:ext cx="5789012" cy="433136"/>
            <a:chOff x="2463192" y="2218186"/>
            <a:chExt cx="6528991" cy="43313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7B4F6B-1F40-454E-BA54-11D67DB0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CAE8CC-E9F1-45CC-A0AA-7DB3ED0B37B3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CBBDD5-890D-4869-971E-C0CC0CA0A44A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(G) Aggregation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318D6F-0845-43EA-BB9A-71DA035C084B}"/>
              </a:ext>
            </a:extLst>
          </p:cNvPr>
          <p:cNvGrpSpPr/>
          <p:nvPr/>
        </p:nvGrpSpPr>
        <p:grpSpPr>
          <a:xfrm>
            <a:off x="3144252" y="4068950"/>
            <a:ext cx="6236004" cy="433136"/>
            <a:chOff x="2463192" y="2218186"/>
            <a:chExt cx="6528991" cy="43313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8AAC22-DA49-48CC-AFC4-11F83DAC4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BA7CE1-83EE-4362-BE7D-684BF9F81D64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5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50F41B-288E-4C80-9B25-C0FB37F34AC6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(H) Condition on Aggregation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CA5574-8AFD-4648-9138-103C3FDCBF28}"/>
              </a:ext>
            </a:extLst>
          </p:cNvPr>
          <p:cNvGrpSpPr/>
          <p:nvPr/>
        </p:nvGrpSpPr>
        <p:grpSpPr>
          <a:xfrm>
            <a:off x="5419590" y="1595537"/>
            <a:ext cx="4196194" cy="433136"/>
            <a:chOff x="4598839" y="2218186"/>
            <a:chExt cx="4393344" cy="43313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BCAC61-46A1-4C2A-83F7-F686040717F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839" y="2434753"/>
              <a:ext cx="1042908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B1DE5E-ADAE-4E6A-AEE2-DCCE8CA7E9D0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22C85C-9657-4D5B-B92D-159551EBFCFA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(S) Select fields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B71DBF-88B5-49F4-B92D-67A9B22271F0}"/>
              </a:ext>
            </a:extLst>
          </p:cNvPr>
          <p:cNvGrpSpPr/>
          <p:nvPr/>
        </p:nvGrpSpPr>
        <p:grpSpPr>
          <a:xfrm>
            <a:off x="3138418" y="4676607"/>
            <a:ext cx="6236004" cy="433136"/>
            <a:chOff x="2463192" y="2218186"/>
            <a:chExt cx="6528991" cy="43313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633864-8CB2-43EA-9BD8-CA64552D5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59D19-AD91-46C0-8EFC-0F2E46B8DCB6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E03F6B-FEF9-437D-9D7C-34BBE49FBAF4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(O) Sorting of results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530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9DY1bH2T22O7Ugfz.3.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vTqUofSta0JVfmRCJ.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154</TotalTime>
  <Words>289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Trebuchet MS</vt:lpstr>
      <vt:lpstr>Metropolitan</vt:lpstr>
      <vt:lpstr>think-cell Slide</vt:lpstr>
      <vt:lpstr>SQL Introduction</vt:lpstr>
      <vt:lpstr>What is a Relational Database?</vt:lpstr>
      <vt:lpstr>What is SQL?</vt:lpstr>
      <vt:lpstr>Datatypes in SQL</vt:lpstr>
      <vt:lpstr>Datatypes in SQL – contd.</vt:lpstr>
      <vt:lpstr>Datatypes in SQL – contd.</vt:lpstr>
      <vt:lpstr>Datatypes in SQL – contd.</vt:lpstr>
      <vt:lpstr>Types of SQL commands</vt:lpstr>
      <vt:lpstr>Structure of SQL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Dehingia, Ayushman</dc:creator>
  <cp:lastModifiedBy>Ubaid Shah</cp:lastModifiedBy>
  <cp:revision>28</cp:revision>
  <dcterms:created xsi:type="dcterms:W3CDTF">2019-08-21T09:59:37Z</dcterms:created>
  <dcterms:modified xsi:type="dcterms:W3CDTF">2022-05-21T13:45:19Z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Ayushman_Dehingia@Dell.com</vt:lpwstr>
  </property>
  <property fmtid="{D5CDD505-2E9C-101B-9397-08002B2CF9AE}" pid="5" name="MSIP_Label_17cb76b2-10b8-4fe1-93d4-2202842406cd_SetDate">
    <vt:lpwstr>2019-08-21T09:59:51.3585057Z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