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4F8719C-A3D0-47EB-8C18-7FF8447AAC06}">
  <a:tblStyle styleId="{44F8719C-A3D0-47EB-8C18-7FF8447AAC06}" styleName="Table_0">
    <a:wholeTbl>
      <a:tcTxStyle>
        <a:font>
          <a:latin typeface="Arial"/>
          <a:ea typeface="Arial"/>
          <a:cs typeface="Arial"/>
        </a:font>
        <a:srgbClr val="000000"/>
      </a:tcTxStyle>
      <a:tcStyle>
        <a:tcBdr>
          <a:left>
            <a:ln cap="flat" cmpd="sng">
              <a:solidFill>
                <a:srgbClr val="808080"/>
              </a:solidFill>
              <a:prstDash val="solid"/>
              <a:round/>
              <a:headEnd len="med" w="med" type="none"/>
              <a:tailEnd len="med" w="med" type="none"/>
            </a:ln>
          </a:left>
          <a:right>
            <a:ln cap="flat" cmpd="sng">
              <a:solidFill>
                <a:srgbClr val="808080"/>
              </a:solidFill>
              <a:prstDash val="solid"/>
              <a:round/>
              <a:headEnd len="med" w="med" type="none"/>
              <a:tailEnd len="med" w="med" type="none"/>
            </a:ln>
          </a:right>
          <a:top>
            <a:ln cap="flat" cmpd="sng">
              <a:solidFill>
                <a:srgbClr val="808080"/>
              </a:solidFill>
              <a:prstDash val="solid"/>
              <a:round/>
              <a:headEnd len="med" w="med" type="none"/>
              <a:tailEnd len="med" w="med" type="none"/>
            </a:ln>
          </a:top>
          <a:bottom>
            <a:ln cap="flat" cmpd="sng">
              <a:solidFill>
                <a:srgbClr val="808080"/>
              </a:solidFill>
              <a:prstDash val="solid"/>
              <a:round/>
              <a:headEnd len="med" w="med" type="none"/>
              <a:tailEnd len="med" w="med" type="none"/>
            </a:ln>
          </a:bottom>
          <a:insideH>
            <a:ln cap="flat" cmpd="sng">
              <a:solidFill>
                <a:srgbClr val="808080"/>
              </a:solidFill>
              <a:prstDash val="solid"/>
              <a:round/>
              <a:headEnd len="med" w="med" type="none"/>
              <a:tailEnd len="med" w="med" type="none"/>
            </a:ln>
          </a:insideH>
          <a:insideV>
            <a:ln cap="flat" cmpd="sng">
              <a:solidFill>
                <a:srgbClr val="808080"/>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Yahan koe animation lagatay hain...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It is also known as 2-4 trees </a:t>
            </a:r>
          </a:p>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50000"/>
              </a:lnSpc>
              <a:spcBef>
                <a:spcPts val="0"/>
              </a:spcBef>
              <a:spcAft>
                <a:spcPts val="0"/>
              </a:spcAft>
              <a:buNone/>
            </a:pPr>
            <a:r>
              <a:rPr lang="en" sz="1000">
                <a:latin typeface="Roboto"/>
                <a:ea typeface="Roboto"/>
                <a:cs typeface="Roboto"/>
                <a:sym typeface="Roboto"/>
              </a:rPr>
              <a:t>2-4 trees are better for larger data set because avl and rbt perform lot of time in rotation for every insertion of data</a:t>
            </a:r>
          </a:p>
          <a:p>
            <a:pPr indent="0" lvl="0" marL="0" rtl="0">
              <a:lnSpc>
                <a:spcPct val="150000"/>
              </a:lnSpc>
              <a:spcBef>
                <a:spcPts val="0"/>
              </a:spcBef>
              <a:spcAft>
                <a:spcPts val="0"/>
              </a:spcAft>
              <a:buNone/>
            </a:pPr>
            <a:r>
              <a:t/>
            </a:r>
            <a:endParaRPr sz="1000">
              <a:latin typeface="Roboto"/>
              <a:ea typeface="Roboto"/>
              <a:cs typeface="Roboto"/>
              <a:sym typeface="Roboto"/>
            </a:endParaRPr>
          </a:p>
          <a:p>
            <a:pPr indent="0" lvl="0" marL="0" rtl="0">
              <a:lnSpc>
                <a:spcPct val="150000"/>
              </a:lnSpc>
              <a:spcBef>
                <a:spcPts val="0"/>
              </a:spcBef>
              <a:spcAft>
                <a:spcPts val="0"/>
              </a:spcAft>
              <a:buNone/>
            </a:pPr>
            <a:r>
              <a:rPr lang="en" sz="1000">
                <a:latin typeface="Roboto"/>
                <a:ea typeface="Roboto"/>
                <a:cs typeface="Roboto"/>
                <a:sym typeface="Roboto"/>
              </a:rPr>
              <a:t>In 234 trees and other b trees access time to memory for reading and writing is reduced because in these trees every node has more than one value, as compared to other balanced trees like AVL and RBT which have only one value per node. When there are more values in a node then all of them are written and read from the memory at the same time otherwise each node and each value will have to be wriiten and read from memory seperately.  </a:t>
            </a:r>
          </a:p>
          <a:p>
            <a:pPr indent="0" lvl="0" marL="0" rtl="0">
              <a:lnSpc>
                <a:spcPct val="150000"/>
              </a:lnSpc>
              <a:spcBef>
                <a:spcPts val="0"/>
              </a:spcBef>
              <a:spcAft>
                <a:spcPts val="0"/>
              </a:spcAft>
              <a:buNone/>
            </a:pPr>
            <a:r>
              <a:t/>
            </a:r>
            <a:endParaRPr sz="1000">
              <a:latin typeface="Roboto"/>
              <a:ea typeface="Roboto"/>
              <a:cs typeface="Roboto"/>
              <a:sym typeface="Roboto"/>
            </a:endParaRPr>
          </a:p>
          <a:p>
            <a:pPr indent="0" lvl="0" marL="0" rtl="0">
              <a:spcBef>
                <a:spcPts val="0"/>
              </a:spcBef>
              <a:buNone/>
            </a:pPr>
            <a:r>
              <a:rPr lang="en"/>
              <a:t>Probability of data which is required is increased because in avl and rbt only one key is stored so to find data it triverse whole tree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wrap="square" tIns="91425"/>
          <a:lstStyle>
            <a:lvl1pPr lvl="0" algn="ctr">
              <a:spcBef>
                <a:spcPts val="0"/>
              </a:spcBef>
              <a:buClr>
                <a:schemeClr val="dk2"/>
              </a:buClr>
              <a:buSzPts val="12000"/>
              <a:buNone/>
              <a:defRPr sz="12000">
                <a:solidFill>
                  <a:schemeClr val="dk2"/>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wrap="square" tIns="91425"/>
          <a:lstStyle>
            <a:lvl1pPr lvl="0">
              <a:spcBef>
                <a:spcPts val="0"/>
              </a:spcBef>
              <a:buSzPts val="4200"/>
              <a:buNone/>
              <a:defRPr sz="4200"/>
            </a:lvl1pPr>
            <a:lvl2pPr lvl="1">
              <a:spcBef>
                <a:spcPts val="0"/>
              </a:spcBef>
              <a:buSzPts val="4200"/>
              <a:buNone/>
              <a:defRPr sz="4200"/>
            </a:lvl2pPr>
            <a:lvl3pPr lvl="2">
              <a:spcBef>
                <a:spcPts val="0"/>
              </a:spcBef>
              <a:buSzPts val="4200"/>
              <a:buNone/>
              <a:defRPr sz="4200"/>
            </a:lvl3pPr>
            <a:lvl4pPr lvl="3">
              <a:spcBef>
                <a:spcPts val="0"/>
              </a:spcBef>
              <a:buSzPts val="4200"/>
              <a:buNone/>
              <a:defRPr sz="4200"/>
            </a:lvl4pPr>
            <a:lvl5pPr lvl="4">
              <a:spcBef>
                <a:spcPts val="0"/>
              </a:spcBef>
              <a:buSzPts val="4200"/>
              <a:buNone/>
              <a:defRPr sz="4200"/>
            </a:lvl5pPr>
            <a:lvl6pPr lvl="5">
              <a:spcBef>
                <a:spcPts val="0"/>
              </a:spcBef>
              <a:buSzPts val="4200"/>
              <a:buNone/>
              <a:defRPr sz="4200"/>
            </a:lvl6pPr>
            <a:lvl7pPr lvl="6">
              <a:spcBef>
                <a:spcPts val="0"/>
              </a:spcBef>
              <a:buSzPts val="4200"/>
              <a:buNone/>
              <a:defRPr sz="4200"/>
            </a:lvl7pPr>
            <a:lvl8pPr lvl="7">
              <a:spcBef>
                <a:spcPts val="0"/>
              </a:spcBef>
              <a:buSzPts val="4200"/>
              <a:buNone/>
              <a:defRPr sz="4200"/>
            </a:lvl8pPr>
            <a:lvl9pPr lvl="8">
              <a:spcBef>
                <a:spcPts val="0"/>
              </a:spcBef>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wrap="square" tIns="91425"/>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wrap="square" tIns="91425"/>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wrap="square" tIns="91425"/>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wrap="square" tIns="91425"/>
          <a:lstStyle>
            <a:lvl1pPr lvl="0">
              <a:spcBef>
                <a:spcPts val="0"/>
              </a:spcBef>
              <a:buClr>
                <a:schemeClr val="lt1"/>
              </a:buClr>
              <a:buSzPts val="1200"/>
              <a:buChar char="●"/>
              <a:defRPr sz="1200">
                <a:solidFill>
                  <a:schemeClr val="lt1"/>
                </a:solidFill>
              </a:defRPr>
            </a:lvl1pPr>
            <a:lvl2pPr lvl="1">
              <a:spcBef>
                <a:spcPts val="0"/>
              </a:spcBef>
              <a:buClr>
                <a:schemeClr val="lt1"/>
              </a:buClr>
              <a:buSzPts val="1200"/>
              <a:buChar char="○"/>
              <a:defRPr sz="1200">
                <a:solidFill>
                  <a:schemeClr val="lt1"/>
                </a:solidFill>
              </a:defRPr>
            </a:lvl2pPr>
            <a:lvl3pPr lvl="2">
              <a:spcBef>
                <a:spcPts val="0"/>
              </a:spcBef>
              <a:buClr>
                <a:schemeClr val="lt1"/>
              </a:buClr>
              <a:buSzPts val="1200"/>
              <a:buChar char="■"/>
              <a:defRPr sz="1200">
                <a:solidFill>
                  <a:schemeClr val="lt1"/>
                </a:solidFill>
              </a:defRPr>
            </a:lvl3pPr>
            <a:lvl4pPr lvl="3">
              <a:spcBef>
                <a:spcPts val="0"/>
              </a:spcBef>
              <a:buClr>
                <a:schemeClr val="lt1"/>
              </a:buClr>
              <a:buSzPts val="1200"/>
              <a:buChar char="●"/>
              <a:defRPr sz="1200">
                <a:solidFill>
                  <a:schemeClr val="lt1"/>
                </a:solidFill>
              </a:defRPr>
            </a:lvl4pPr>
            <a:lvl5pPr lvl="4">
              <a:spcBef>
                <a:spcPts val="0"/>
              </a:spcBef>
              <a:buClr>
                <a:schemeClr val="lt1"/>
              </a:buClr>
              <a:buSzPts val="1200"/>
              <a:buChar char="○"/>
              <a:defRPr sz="1200">
                <a:solidFill>
                  <a:schemeClr val="lt1"/>
                </a:solidFill>
              </a:defRPr>
            </a:lvl5pPr>
            <a:lvl6pPr lvl="5">
              <a:spcBef>
                <a:spcPts val="0"/>
              </a:spcBef>
              <a:buClr>
                <a:schemeClr val="lt1"/>
              </a:buClr>
              <a:buSzPts val="1200"/>
              <a:buChar char="■"/>
              <a:defRPr sz="1200">
                <a:solidFill>
                  <a:schemeClr val="lt1"/>
                </a:solidFill>
              </a:defRPr>
            </a:lvl6pPr>
            <a:lvl7pPr lvl="6">
              <a:spcBef>
                <a:spcPts val="0"/>
              </a:spcBef>
              <a:buClr>
                <a:schemeClr val="lt1"/>
              </a:buClr>
              <a:buSzPts val="1200"/>
              <a:buChar char="●"/>
              <a:defRPr sz="1200">
                <a:solidFill>
                  <a:schemeClr val="lt1"/>
                </a:solidFill>
              </a:defRPr>
            </a:lvl7pPr>
            <a:lvl8pPr lvl="7">
              <a:spcBef>
                <a:spcPts val="0"/>
              </a:spcBef>
              <a:buClr>
                <a:schemeClr val="lt1"/>
              </a:buClr>
              <a:buSzPts val="1200"/>
              <a:buChar char="○"/>
              <a:defRPr sz="1200">
                <a:solidFill>
                  <a:schemeClr val="lt1"/>
                </a:solidFill>
              </a:defRPr>
            </a:lvl8pPr>
            <a:lvl9pPr lvl="8">
              <a:spcBef>
                <a:spcPts val="0"/>
              </a:spcBef>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wrap="square" tIns="91425"/>
          <a:lstStyle>
            <a:lvl1pPr lvl="0">
              <a:spcBef>
                <a:spcPts val="0"/>
              </a:spcBef>
              <a:buSzPts val="6000"/>
              <a:buNone/>
              <a:defRPr sz="6000"/>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Clr>
                <a:schemeClr val="dk2"/>
              </a:buClr>
              <a:buSzPts val="4200"/>
              <a:buNone/>
              <a:defRPr sz="4200">
                <a:solidFill>
                  <a:schemeClr val="dk2"/>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indent="0" lvl="0" mar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wrap="square" tIns="91425"/>
          <a:lstStyle>
            <a:lvl1pPr lvl="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wrap="square" tIns="91425"/>
          <a:lstStyle>
            <a:lvl1pPr lvl="0">
              <a:spcBef>
                <a:spcPts val="0"/>
              </a:spcBef>
              <a:buClr>
                <a:schemeClr val="lt1"/>
              </a:buClr>
              <a:buSzPts val="3200"/>
              <a:buFont typeface="Roboto"/>
              <a:buNone/>
              <a:defRPr sz="3200">
                <a:solidFill>
                  <a:schemeClr val="lt1"/>
                </a:solidFill>
                <a:latin typeface="Roboto"/>
                <a:ea typeface="Roboto"/>
                <a:cs typeface="Roboto"/>
                <a:sym typeface="Roboto"/>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2"/>
              </a:buClr>
              <a:buSzPts val="1800"/>
              <a:buFont typeface="Roboto"/>
              <a:buChar char="●"/>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349900"/>
            <a:ext cx="8450100" cy="2554200"/>
          </a:xfrm>
          <a:prstGeom prst="rect">
            <a:avLst/>
          </a:prstGeom>
          <a:effectLst>
            <a:outerShdw blurRad="57150" rotWithShape="0" algn="bl" dir="14580000" dist="9525">
              <a:srgbClr val="000000">
                <a:alpha val="39000"/>
              </a:srgbClr>
            </a:outerShdw>
          </a:effectLst>
        </p:spPr>
        <p:txBody>
          <a:bodyPr anchorCtr="0" anchor="b" bIns="91425" lIns="91425" rIns="91425" wrap="square" tIns="91425">
            <a:noAutofit/>
          </a:bodyPr>
          <a:lstStyle/>
          <a:p>
            <a:pPr indent="0" lvl="0" marL="0">
              <a:spcBef>
                <a:spcPts val="0"/>
              </a:spcBef>
              <a:buNone/>
            </a:pPr>
            <a:r>
              <a:rPr lang="en" sz="9200">
                <a:solidFill>
                  <a:srgbClr val="FFFFFF"/>
                </a:solidFill>
              </a:rPr>
              <a:t>2-3-4 Trees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226075" y="357800"/>
            <a:ext cx="2808000" cy="2733000"/>
          </a:xfrm>
          <a:prstGeom prst="rect">
            <a:avLst/>
          </a:prstGeom>
        </p:spPr>
        <p:txBody>
          <a:bodyPr anchorCtr="0" anchor="b" bIns="91425" lIns="91425" rIns="91425" wrap="square" tIns="91425">
            <a:noAutofit/>
          </a:bodyPr>
          <a:lstStyle/>
          <a:p>
            <a:pPr indent="0" lvl="0" marL="0" rtl="0">
              <a:spcBef>
                <a:spcPts val="0"/>
              </a:spcBef>
              <a:buNone/>
            </a:pPr>
            <a:r>
              <a:rPr lang="en" sz="2700"/>
              <a:t>Space</a:t>
            </a:r>
            <a:r>
              <a:rPr lang="en" sz="2700"/>
              <a:t> Complexity</a:t>
            </a:r>
          </a:p>
        </p:txBody>
      </p:sp>
      <p:graphicFrame>
        <p:nvGraphicFramePr>
          <p:cNvPr id="120" name="Shape 120"/>
          <p:cNvGraphicFramePr/>
          <p:nvPr/>
        </p:nvGraphicFramePr>
        <p:xfrm>
          <a:off x="4440075" y="1268600"/>
          <a:ext cx="3000000" cy="3000000"/>
        </p:xfrm>
        <a:graphic>
          <a:graphicData uri="http://schemas.openxmlformats.org/drawingml/2006/table">
            <a:tbl>
              <a:tblPr>
                <a:noFill/>
                <a:tableStyleId>{44F8719C-A3D0-47EB-8C18-7FF8447AAC06}</a:tableStyleId>
              </a:tblPr>
              <a:tblGrid>
                <a:gridCol w="1345800"/>
                <a:gridCol w="1303075"/>
              </a:tblGrid>
              <a:tr h="702475">
                <a:tc>
                  <a:txBody>
                    <a:bodyPr>
                      <a:noAutofit/>
                    </a:bodyPr>
                    <a:lstStyle/>
                    <a:p>
                      <a:pPr indent="0" lvl="0" marL="0" rtl="0" algn="ctr">
                        <a:lnSpc>
                          <a:spcPct val="115000"/>
                        </a:lnSpc>
                        <a:spcBef>
                          <a:spcPts val="0"/>
                        </a:spcBef>
                        <a:buNone/>
                      </a:pPr>
                      <a:r>
                        <a:rPr b="1" lang="en" sz="1800">
                          <a:latin typeface="Calibri"/>
                          <a:ea typeface="Calibri"/>
                          <a:cs typeface="Calibri"/>
                          <a:sym typeface="Calibri"/>
                        </a:rPr>
                        <a:t>2-3-4 Tree </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b="1" lang="en" sz="1800">
                          <a:latin typeface="Calibri"/>
                          <a:ea typeface="Calibri"/>
                          <a:cs typeface="Calibri"/>
                          <a:sym typeface="Calibri"/>
                        </a:rPr>
                        <a:t>AVL </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702475">
                <a:tc>
                  <a:txBody>
                    <a:bodyPr>
                      <a:noAutofit/>
                    </a:bodyPr>
                    <a:lstStyle/>
                    <a:p>
                      <a:pPr indent="0" lvl="0" marL="0" rtl="0">
                        <a:lnSpc>
                          <a:spcPct val="115000"/>
                        </a:lnSpc>
                        <a:spcBef>
                          <a:spcPts val="0"/>
                        </a:spcBef>
                        <a:buNone/>
                      </a:pPr>
                      <a:r>
                        <a:rPr lang="en" sz="2200">
                          <a:latin typeface="Calibri"/>
                          <a:ea typeface="Calibri"/>
                          <a:cs typeface="Calibri"/>
                          <a:sym typeface="Calibri"/>
                        </a:rPr>
                        <a:t> O(n)</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2200">
                          <a:latin typeface="Calibri"/>
                          <a:ea typeface="Calibri"/>
                          <a:cs typeface="Calibri"/>
                          <a:sym typeface="Calibri"/>
                        </a:rPr>
                        <a:t> O(n)</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702475">
                <a:tc>
                  <a:txBody>
                    <a:bodyPr>
                      <a:noAutofit/>
                    </a:bodyPr>
                    <a:lstStyle/>
                    <a:p>
                      <a:pPr indent="0" lvl="0" marL="0" rtl="0">
                        <a:lnSpc>
                          <a:spcPct val="115000"/>
                        </a:lnSpc>
                        <a:spcBef>
                          <a:spcPts val="0"/>
                        </a:spcBef>
                        <a:buNone/>
                      </a:pPr>
                      <a:r>
                        <a:rPr lang="en" sz="2200">
                          <a:latin typeface="Calibri"/>
                          <a:ea typeface="Calibri"/>
                          <a:cs typeface="Calibri"/>
                          <a:sym typeface="Calibri"/>
                        </a:rPr>
                        <a:t> O(n)</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2200">
                          <a:latin typeface="Calibri"/>
                          <a:ea typeface="Calibri"/>
                          <a:cs typeface="Calibri"/>
                          <a:sym typeface="Calibri"/>
                        </a:rPr>
                        <a:t> O(n)</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702475">
                <a:tc>
                  <a:txBody>
                    <a:bodyPr>
                      <a:noAutofit/>
                    </a:bodyPr>
                    <a:lstStyle/>
                    <a:p>
                      <a:pPr indent="0" lvl="0" marL="0" rtl="0">
                        <a:lnSpc>
                          <a:spcPct val="115000"/>
                        </a:lnSpc>
                        <a:spcBef>
                          <a:spcPts val="0"/>
                        </a:spcBef>
                        <a:buNone/>
                      </a:pPr>
                      <a:r>
                        <a:rPr lang="en" sz="2200">
                          <a:latin typeface="Calibri"/>
                          <a:ea typeface="Calibri"/>
                          <a:cs typeface="Calibri"/>
                          <a:sym typeface="Calibri"/>
                        </a:rPr>
                        <a:t> O(n)</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2200">
                          <a:latin typeface="Calibri"/>
                          <a:ea typeface="Calibri"/>
                          <a:cs typeface="Calibri"/>
                          <a:sym typeface="Calibri"/>
                        </a:rPr>
                        <a:t> O(n)</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graphicFrame>
        <p:nvGraphicFramePr>
          <p:cNvPr id="121" name="Shape 121"/>
          <p:cNvGraphicFramePr/>
          <p:nvPr/>
        </p:nvGraphicFramePr>
        <p:xfrm>
          <a:off x="7088950" y="1268600"/>
          <a:ext cx="3000000" cy="3000000"/>
        </p:xfrm>
        <a:graphic>
          <a:graphicData uri="http://schemas.openxmlformats.org/drawingml/2006/table">
            <a:tbl>
              <a:tblPr>
                <a:noFill/>
                <a:tableStyleId>{44F8719C-A3D0-47EB-8C18-7FF8447AAC06}</a:tableStyleId>
              </a:tblPr>
              <a:tblGrid>
                <a:gridCol w="1303075"/>
              </a:tblGrid>
              <a:tr h="702475">
                <a:tc>
                  <a:txBody>
                    <a:bodyPr>
                      <a:noAutofit/>
                    </a:bodyPr>
                    <a:lstStyle/>
                    <a:p>
                      <a:pPr indent="0" lvl="0" marL="0" rtl="0" algn="ctr">
                        <a:lnSpc>
                          <a:spcPct val="115000"/>
                        </a:lnSpc>
                        <a:spcBef>
                          <a:spcPts val="0"/>
                        </a:spcBef>
                        <a:buNone/>
                      </a:pPr>
                      <a:r>
                        <a:rPr b="1" lang="en" sz="1600">
                          <a:latin typeface="Calibri"/>
                          <a:ea typeface="Calibri"/>
                          <a:cs typeface="Calibri"/>
                          <a:sym typeface="Calibri"/>
                        </a:rPr>
                        <a:t>Red-Black Tree </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702475">
                <a:tc>
                  <a:txBody>
                    <a:bodyPr>
                      <a:noAutofit/>
                    </a:bodyPr>
                    <a:lstStyle/>
                    <a:p>
                      <a:pPr indent="0" lvl="0" marL="0" rtl="0">
                        <a:lnSpc>
                          <a:spcPct val="115000"/>
                        </a:lnSpc>
                        <a:spcBef>
                          <a:spcPts val="0"/>
                        </a:spcBef>
                        <a:buNone/>
                      </a:pPr>
                      <a:r>
                        <a:rPr lang="en" sz="2100">
                          <a:latin typeface="Calibri"/>
                          <a:ea typeface="Calibri"/>
                          <a:cs typeface="Calibri"/>
                          <a:sym typeface="Calibri"/>
                        </a:rPr>
                        <a:t> O(n)</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702475">
                <a:tc>
                  <a:txBody>
                    <a:bodyPr>
                      <a:noAutofit/>
                    </a:bodyPr>
                    <a:lstStyle/>
                    <a:p>
                      <a:pPr indent="0" lvl="0" marL="0" rtl="0">
                        <a:lnSpc>
                          <a:spcPct val="115000"/>
                        </a:lnSpc>
                        <a:spcBef>
                          <a:spcPts val="0"/>
                        </a:spcBef>
                        <a:buNone/>
                      </a:pPr>
                      <a:r>
                        <a:rPr lang="en" sz="2100">
                          <a:latin typeface="Calibri"/>
                          <a:ea typeface="Calibri"/>
                          <a:cs typeface="Calibri"/>
                          <a:sym typeface="Calibri"/>
                        </a:rPr>
                        <a:t> O(n)</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702475">
                <a:tc>
                  <a:txBody>
                    <a:bodyPr>
                      <a:noAutofit/>
                    </a:bodyPr>
                    <a:lstStyle/>
                    <a:p>
                      <a:pPr indent="0" lvl="0" marL="0" rtl="0">
                        <a:lnSpc>
                          <a:spcPct val="115000"/>
                        </a:lnSpc>
                        <a:spcBef>
                          <a:spcPts val="0"/>
                        </a:spcBef>
                        <a:buNone/>
                      </a:pPr>
                      <a:r>
                        <a:rPr lang="en" sz="2100">
                          <a:latin typeface="Calibri"/>
                          <a:ea typeface="Calibri"/>
                          <a:cs typeface="Calibri"/>
                          <a:sym typeface="Calibri"/>
                        </a:rPr>
                        <a:t> O(n)</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Shape 126"/>
          <p:cNvPicPr preferRelativeResize="0"/>
          <p:nvPr/>
        </p:nvPicPr>
        <p:blipFill>
          <a:blip r:embed="rId3">
            <a:alphaModFix/>
          </a:blip>
          <a:stretch>
            <a:fillRect/>
          </a:stretch>
        </p:blipFill>
        <p:spPr>
          <a:xfrm>
            <a:off x="748000" y="472850"/>
            <a:ext cx="7162000" cy="3917825"/>
          </a:xfrm>
          <a:prstGeom prst="rect">
            <a:avLst/>
          </a:prstGeom>
          <a:noFill/>
          <a:ln>
            <a:noFill/>
          </a:ln>
        </p:spPr>
      </p:pic>
      <p:sp>
        <p:nvSpPr>
          <p:cNvPr id="127" name="Shape 127"/>
          <p:cNvSpPr txBox="1"/>
          <p:nvPr>
            <p:ph idx="1" type="body"/>
          </p:nvPr>
        </p:nvSpPr>
        <p:spPr>
          <a:xfrm>
            <a:off x="57150" y="4696825"/>
            <a:ext cx="8382000" cy="446700"/>
          </a:xfrm>
          <a:prstGeom prst="rect">
            <a:avLst/>
          </a:prstGeom>
        </p:spPr>
        <p:txBody>
          <a:bodyPr anchorCtr="0" anchor="ctr" bIns="91425" lIns="91425" rIns="91425" wrap="square" tIns="91425">
            <a:noAutofit/>
          </a:bodyPr>
          <a:lstStyle/>
          <a:p>
            <a:pPr indent="0" lvl="0" marL="0">
              <a:spcBef>
                <a:spcPts val="0"/>
              </a:spcBef>
              <a:buNone/>
            </a:pPr>
            <a:r>
              <a:rPr b="1" lang="en" sz="2400"/>
              <a:t>Graphical Analysis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idx="1" type="body"/>
          </p:nvPr>
        </p:nvSpPr>
        <p:spPr>
          <a:xfrm>
            <a:off x="0" y="3708725"/>
            <a:ext cx="9144000" cy="1201500"/>
          </a:xfrm>
          <a:prstGeom prst="rect">
            <a:avLst/>
          </a:prstGeom>
        </p:spPr>
        <p:txBody>
          <a:bodyPr anchorCtr="0" anchor="ctr" bIns="91425" lIns="91425" rIns="91425" wrap="square" tIns="91425">
            <a:noAutofit/>
          </a:bodyPr>
          <a:lstStyle/>
          <a:p>
            <a:pPr indent="457200" lvl="0" marL="914400">
              <a:spcBef>
                <a:spcPts val="0"/>
              </a:spcBef>
              <a:buNone/>
            </a:pPr>
            <a:r>
              <a:rPr lang="en" sz="5900">
                <a:solidFill>
                  <a:srgbClr val="000000"/>
                </a:solidFill>
              </a:rPr>
              <a:t>Graphical Analysis</a:t>
            </a:r>
          </a:p>
        </p:txBody>
      </p:sp>
      <p:pic>
        <p:nvPicPr>
          <p:cNvPr id="133" name="Shape 133" title="Points scored"/>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id="138" name="Shape 138" title="Points scored"/>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sz="4800"/>
              <a:t>Applications</a:t>
            </a:r>
          </a:p>
        </p:txBody>
      </p:sp>
      <p:sp>
        <p:nvSpPr>
          <p:cNvPr id="144" name="Shape 144"/>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indent="-469900" lvl="0" marL="457200" rtl="0">
              <a:spcBef>
                <a:spcPts val="600"/>
              </a:spcBef>
              <a:spcAft>
                <a:spcPts val="0"/>
              </a:spcAft>
              <a:buClr>
                <a:srgbClr val="000000"/>
              </a:buClr>
              <a:buSzPts val="3800"/>
              <a:buFont typeface="Calibri"/>
              <a:buChar char="●"/>
            </a:pPr>
            <a:r>
              <a:rPr lang="en" sz="3800">
                <a:solidFill>
                  <a:srgbClr val="000000"/>
                </a:solidFill>
                <a:latin typeface="Calibri"/>
                <a:ea typeface="Calibri"/>
                <a:cs typeface="Calibri"/>
                <a:sym typeface="Calibri"/>
              </a:rPr>
              <a:t>Dictionary.</a:t>
            </a:r>
          </a:p>
          <a:p>
            <a:pPr indent="-469900" lvl="0" marL="457200" rtl="0">
              <a:spcBef>
                <a:spcPts val="0"/>
              </a:spcBef>
              <a:spcAft>
                <a:spcPts val="0"/>
              </a:spcAft>
              <a:buClr>
                <a:srgbClr val="000000"/>
              </a:buClr>
              <a:buSzPts val="3800"/>
              <a:buFont typeface="Calibri"/>
              <a:buChar char="●"/>
            </a:pPr>
            <a:r>
              <a:rPr lang="en" sz="3800">
                <a:solidFill>
                  <a:srgbClr val="000000"/>
                </a:solidFill>
                <a:latin typeface="Calibri"/>
                <a:ea typeface="Calibri"/>
                <a:cs typeface="Calibri"/>
                <a:sym typeface="Calibri"/>
              </a:rPr>
              <a:t>Search Engine and Database.</a:t>
            </a:r>
          </a:p>
          <a:p>
            <a:pPr indent="-469900" lvl="0" marL="457200" rtl="0">
              <a:spcBef>
                <a:spcPts val="0"/>
              </a:spcBef>
              <a:spcAft>
                <a:spcPts val="600"/>
              </a:spcAft>
              <a:buClr>
                <a:srgbClr val="000000"/>
              </a:buClr>
              <a:buSzPts val="3800"/>
              <a:buFont typeface="Calibri"/>
              <a:buChar char="●"/>
            </a:pPr>
            <a:r>
              <a:rPr lang="en" sz="3800">
                <a:solidFill>
                  <a:srgbClr val="000000"/>
                </a:solidFill>
                <a:latin typeface="Calibri"/>
                <a:ea typeface="Calibri"/>
                <a:cs typeface="Calibri"/>
                <a:sym typeface="Calibri"/>
              </a:rPr>
              <a:t>Creating File Server.</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ctrTitle"/>
          </p:nvPr>
        </p:nvSpPr>
        <p:spPr>
          <a:xfrm>
            <a:off x="63950" y="1679500"/>
            <a:ext cx="8916900" cy="1936200"/>
          </a:xfrm>
          <a:prstGeom prst="rect">
            <a:avLst/>
          </a:prstGeom>
        </p:spPr>
        <p:txBody>
          <a:bodyPr anchorCtr="0" anchor="b" bIns="91425" lIns="91425" rIns="91425" wrap="square" tIns="91425">
            <a:noAutofit/>
          </a:bodyPr>
          <a:lstStyle/>
          <a:p>
            <a:pPr indent="457200" lvl="0" marL="1371600">
              <a:spcBef>
                <a:spcPts val="0"/>
              </a:spcBef>
              <a:buNone/>
            </a:pPr>
            <a:r>
              <a:rPr lang="en" sz="860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460950" y="676475"/>
            <a:ext cx="8222100" cy="3778800"/>
          </a:xfrm>
          <a:prstGeom prst="rect">
            <a:avLst/>
          </a:prstGeom>
        </p:spPr>
        <p:txBody>
          <a:bodyPr anchorCtr="0" anchor="ctr" bIns="91425" lIns="91425" rIns="91425" wrap="square" tIns="91425">
            <a:noAutofit/>
          </a:bodyPr>
          <a:lstStyle/>
          <a:p>
            <a:pPr indent="0" lvl="0" marL="0">
              <a:spcBef>
                <a:spcPts val="0"/>
              </a:spcBef>
              <a:buNone/>
            </a:pPr>
            <a:r>
              <a:rPr lang="en"/>
              <a:t>Group Members:</a:t>
            </a:r>
          </a:p>
          <a:p>
            <a:pPr indent="0" lvl="0" marL="0">
              <a:spcBef>
                <a:spcPts val="0"/>
              </a:spcBef>
              <a:buNone/>
            </a:pPr>
            <a:r>
              <a:t/>
            </a:r>
            <a:endParaRPr/>
          </a:p>
          <a:p>
            <a:pPr indent="0" lvl="0" marL="0">
              <a:spcBef>
                <a:spcPts val="0"/>
              </a:spcBef>
              <a:buNone/>
            </a:pPr>
            <a:r>
              <a:rPr lang="en" sz="3600"/>
              <a:t>Ubaid Ul Haq 16k-3631</a:t>
            </a:r>
          </a:p>
          <a:p>
            <a:pPr indent="0" lvl="0" marL="0">
              <a:spcBef>
                <a:spcPts val="0"/>
              </a:spcBef>
              <a:buNone/>
            </a:pPr>
            <a:r>
              <a:rPr lang="en" sz="3600"/>
              <a:t>Muaaz Anwar 16k-3628</a:t>
            </a:r>
          </a:p>
          <a:p>
            <a:pPr indent="0" lvl="0" marL="0">
              <a:spcBef>
                <a:spcPts val="0"/>
              </a:spcBef>
              <a:buNone/>
            </a:pPr>
            <a:r>
              <a:rPr lang="en" sz="3600"/>
              <a:t>Muhammad Nabeel Farooqui 16k-3627</a:t>
            </a:r>
          </a:p>
        </p:txBody>
      </p:sp>
      <p:cxnSp>
        <p:nvCxnSpPr>
          <p:cNvPr id="73" name="Shape 73"/>
          <p:cNvCxnSpPr/>
          <p:nvPr/>
        </p:nvCxnSpPr>
        <p:spPr>
          <a:xfrm>
            <a:off x="576625" y="1949000"/>
            <a:ext cx="7703700" cy="0"/>
          </a:xfrm>
          <a:prstGeom prst="straightConnector1">
            <a:avLst/>
          </a:prstGeom>
          <a:noFill/>
          <a:ln cap="flat" cmpd="sng" w="28575">
            <a:solidFill>
              <a:srgbClr val="FFFFFF"/>
            </a:solidFill>
            <a:prstDash val="solid"/>
            <a:round/>
            <a:headEnd len="lg" w="lg" type="oval"/>
            <a:tailEnd len="lg" w="lg" type="oval"/>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sz="3900"/>
              <a:t>What is 2-3-4 Tree?</a:t>
            </a:r>
          </a:p>
        </p:txBody>
      </p:sp>
      <p:sp>
        <p:nvSpPr>
          <p:cNvPr id="79" name="Shape 79"/>
          <p:cNvSpPr txBox="1"/>
          <p:nvPr>
            <p:ph idx="1" type="body"/>
          </p:nvPr>
        </p:nvSpPr>
        <p:spPr>
          <a:xfrm>
            <a:off x="471900" y="2059750"/>
            <a:ext cx="7174200" cy="2807100"/>
          </a:xfrm>
          <a:prstGeom prst="rect">
            <a:avLst/>
          </a:prstGeom>
        </p:spPr>
        <p:txBody>
          <a:bodyPr anchorCtr="0" anchor="t" bIns="91425" lIns="91425" rIns="91425" wrap="square" tIns="91425">
            <a:noAutofit/>
          </a:bodyPr>
          <a:lstStyle/>
          <a:p>
            <a:pPr indent="-355600" lvl="0" marL="457200" rtl="0">
              <a:lnSpc>
                <a:spcPct val="150000"/>
              </a:lnSpc>
              <a:spcBef>
                <a:spcPts val="600"/>
              </a:spcBef>
              <a:spcAft>
                <a:spcPts val="0"/>
              </a:spcAft>
              <a:buClr>
                <a:srgbClr val="000000"/>
              </a:buClr>
              <a:buSzPts val="2000"/>
              <a:buChar char="●"/>
            </a:pPr>
            <a:r>
              <a:rPr lang="en" sz="2000">
                <a:solidFill>
                  <a:srgbClr val="000000"/>
                </a:solidFill>
              </a:rPr>
              <a:t>B-Tree with self -balancing property</a:t>
            </a:r>
          </a:p>
          <a:p>
            <a:pPr indent="-355600" lvl="0" marL="457200" rtl="0">
              <a:lnSpc>
                <a:spcPct val="150000"/>
              </a:lnSpc>
              <a:spcBef>
                <a:spcPts val="0"/>
              </a:spcBef>
              <a:spcAft>
                <a:spcPts val="0"/>
              </a:spcAft>
              <a:buClr>
                <a:srgbClr val="000000"/>
              </a:buClr>
              <a:buSzPts val="2000"/>
              <a:buChar char="●"/>
            </a:pPr>
            <a:r>
              <a:rPr lang="en" sz="2000">
                <a:solidFill>
                  <a:srgbClr val="000000"/>
                </a:solidFill>
              </a:rPr>
              <a:t>Leaf nodes lies on same level</a:t>
            </a:r>
          </a:p>
          <a:p>
            <a:pPr indent="-355600" lvl="0" marL="457200" rtl="0">
              <a:lnSpc>
                <a:spcPct val="150000"/>
              </a:lnSpc>
              <a:spcBef>
                <a:spcPts val="0"/>
              </a:spcBef>
              <a:spcAft>
                <a:spcPts val="0"/>
              </a:spcAft>
              <a:buClr>
                <a:srgbClr val="000000"/>
              </a:buClr>
              <a:buSzPts val="2000"/>
              <a:buChar char="●"/>
            </a:pPr>
            <a:r>
              <a:rPr lang="en" sz="2000">
                <a:solidFill>
                  <a:srgbClr val="000000"/>
                </a:solidFill>
              </a:rPr>
              <a:t>Nodes have at most 4 childs</a:t>
            </a:r>
          </a:p>
          <a:p>
            <a:pPr indent="-355600" lvl="0" marL="457200" rtl="0">
              <a:lnSpc>
                <a:spcPct val="150000"/>
              </a:lnSpc>
              <a:spcBef>
                <a:spcPts val="0"/>
              </a:spcBef>
              <a:spcAft>
                <a:spcPts val="600"/>
              </a:spcAft>
              <a:buClr>
                <a:srgbClr val="000000"/>
              </a:buClr>
              <a:buSzPts val="2000"/>
              <a:buChar char="●"/>
            </a:pPr>
            <a:r>
              <a:rPr lang="en" sz="2000">
                <a:solidFill>
                  <a:srgbClr val="000000"/>
                </a:solidFill>
              </a:rPr>
              <a:t>Nodes have maximum 3 keys and minimum 1 key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rtl="0">
              <a:spcBef>
                <a:spcPts val="0"/>
              </a:spcBef>
              <a:buNone/>
            </a:pPr>
            <a:r>
              <a:rPr lang="en" sz="4200"/>
              <a:t>Why 2-3-4 Tree?</a:t>
            </a:r>
          </a:p>
        </p:txBody>
      </p:sp>
      <p:sp>
        <p:nvSpPr>
          <p:cNvPr id="85" name="Shape 85"/>
          <p:cNvSpPr txBox="1"/>
          <p:nvPr>
            <p:ph idx="1" type="body"/>
          </p:nvPr>
        </p:nvSpPr>
        <p:spPr>
          <a:xfrm>
            <a:off x="265250" y="1931000"/>
            <a:ext cx="8661000" cy="2710200"/>
          </a:xfrm>
          <a:prstGeom prst="rect">
            <a:avLst/>
          </a:prstGeom>
        </p:spPr>
        <p:txBody>
          <a:bodyPr anchorCtr="0" anchor="t" bIns="91425" lIns="91425" rIns="91425" wrap="square" tIns="91425">
            <a:noAutofit/>
          </a:bodyPr>
          <a:lstStyle/>
          <a:p>
            <a:pPr indent="-355600" lvl="0" marL="457200" rtl="0">
              <a:spcBef>
                <a:spcPts val="0"/>
              </a:spcBef>
              <a:buClr>
                <a:srgbClr val="000000"/>
              </a:buClr>
              <a:buSzPts val="2000"/>
              <a:buChar char="●"/>
            </a:pPr>
            <a:r>
              <a:rPr lang="en" sz="2000">
                <a:solidFill>
                  <a:srgbClr val="000000"/>
                </a:solidFill>
              </a:rPr>
              <a:t>Better for large data set</a:t>
            </a:r>
          </a:p>
          <a:p>
            <a:pPr indent="-355600" lvl="0" marL="457200" rtl="0">
              <a:spcBef>
                <a:spcPts val="0"/>
              </a:spcBef>
              <a:buClr>
                <a:srgbClr val="000000"/>
              </a:buClr>
              <a:buSzPts val="2000"/>
              <a:buChar char="●"/>
            </a:pPr>
            <a:r>
              <a:rPr lang="en" sz="2000">
                <a:solidFill>
                  <a:srgbClr val="000000"/>
                </a:solidFill>
              </a:rPr>
              <a:t>Access time from memory is reduced</a:t>
            </a:r>
          </a:p>
          <a:p>
            <a:pPr indent="-355600" lvl="0" marL="457200" rtl="0">
              <a:spcBef>
                <a:spcPts val="0"/>
              </a:spcBef>
              <a:buClr>
                <a:srgbClr val="000000"/>
              </a:buClr>
              <a:buSzPts val="2000"/>
              <a:buChar char="●"/>
            </a:pPr>
            <a:r>
              <a:rPr lang="en" sz="2000">
                <a:solidFill>
                  <a:srgbClr val="000000"/>
                </a:solidFill>
              </a:rPr>
              <a:t>Probability of desired data in a node is high</a:t>
            </a:r>
          </a:p>
        </p:txBody>
      </p:sp>
      <p:pic>
        <p:nvPicPr>
          <p:cNvPr id="86" name="Shape 86"/>
          <p:cNvPicPr preferRelativeResize="0"/>
          <p:nvPr/>
        </p:nvPicPr>
        <p:blipFill>
          <a:blip r:embed="rId3">
            <a:alphaModFix/>
          </a:blip>
          <a:stretch>
            <a:fillRect/>
          </a:stretch>
        </p:blipFill>
        <p:spPr>
          <a:xfrm>
            <a:off x="5369775" y="3279125"/>
            <a:ext cx="3324225" cy="1362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471900" y="738725"/>
            <a:ext cx="8222100" cy="767700"/>
          </a:xfrm>
          <a:prstGeom prst="rect">
            <a:avLst/>
          </a:prstGeom>
        </p:spPr>
        <p:txBody>
          <a:bodyPr anchorCtr="0" anchor="b" bIns="91425" lIns="91425" rIns="91425" wrap="square" tIns="91425">
            <a:noAutofit/>
          </a:bodyPr>
          <a:lstStyle/>
          <a:p>
            <a:pPr indent="0" lvl="0" marL="0">
              <a:spcBef>
                <a:spcPts val="0"/>
              </a:spcBef>
              <a:buNone/>
            </a:pPr>
            <a:r>
              <a:rPr lang="en" sz="4200"/>
              <a:t>Basic Operations</a:t>
            </a:r>
          </a:p>
        </p:txBody>
      </p:sp>
      <p:sp>
        <p:nvSpPr>
          <p:cNvPr id="92" name="Shape 92"/>
          <p:cNvSpPr txBox="1"/>
          <p:nvPr>
            <p:ph idx="1" type="body"/>
          </p:nvPr>
        </p:nvSpPr>
        <p:spPr>
          <a:xfrm>
            <a:off x="471900" y="1919075"/>
            <a:ext cx="8298900" cy="2710200"/>
          </a:xfrm>
          <a:prstGeom prst="rect">
            <a:avLst/>
          </a:prstGeom>
        </p:spPr>
        <p:txBody>
          <a:bodyPr anchorCtr="0" anchor="t" bIns="91425" lIns="91425" rIns="91425" wrap="square" tIns="91425">
            <a:noAutofit/>
          </a:bodyPr>
          <a:lstStyle/>
          <a:p>
            <a:pPr indent="-457200" lvl="0" marL="457200" rtl="0">
              <a:spcBef>
                <a:spcPts val="0"/>
              </a:spcBef>
              <a:spcAft>
                <a:spcPts val="0"/>
              </a:spcAft>
              <a:buClr>
                <a:srgbClr val="000000"/>
              </a:buClr>
              <a:buSzPts val="3600"/>
              <a:buChar char="●"/>
            </a:pPr>
            <a:r>
              <a:rPr lang="en" sz="3600">
                <a:solidFill>
                  <a:srgbClr val="000000"/>
                </a:solidFill>
              </a:rPr>
              <a:t>Insert</a:t>
            </a:r>
            <a:r>
              <a:rPr lang="en" sz="3600">
                <a:solidFill>
                  <a:srgbClr val="000000"/>
                </a:solidFill>
              </a:rPr>
              <a:t> </a:t>
            </a:r>
          </a:p>
          <a:p>
            <a:pPr indent="-457200" lvl="0" marL="457200" rtl="0">
              <a:spcBef>
                <a:spcPts val="0"/>
              </a:spcBef>
              <a:spcAft>
                <a:spcPts val="0"/>
              </a:spcAft>
              <a:buClr>
                <a:srgbClr val="000000"/>
              </a:buClr>
              <a:buSzPts val="3600"/>
              <a:buChar char="●"/>
            </a:pPr>
            <a:r>
              <a:rPr lang="en" sz="3600">
                <a:solidFill>
                  <a:srgbClr val="000000"/>
                </a:solidFill>
              </a:rPr>
              <a:t>Delete </a:t>
            </a:r>
          </a:p>
          <a:p>
            <a:pPr indent="-457200" lvl="0" marL="457200">
              <a:spcBef>
                <a:spcPts val="0"/>
              </a:spcBef>
              <a:buClr>
                <a:srgbClr val="000000"/>
              </a:buClr>
              <a:buSzPts val="3600"/>
              <a:buChar char="●"/>
            </a:pPr>
            <a:r>
              <a:rPr lang="en" sz="3600">
                <a:solidFill>
                  <a:srgbClr val="000000"/>
                </a:solidFill>
              </a:rPr>
              <a:t>Search</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0" y="0"/>
            <a:ext cx="8826600" cy="602700"/>
          </a:xfrm>
          <a:prstGeom prst="rect">
            <a:avLst/>
          </a:prstGeom>
        </p:spPr>
        <p:txBody>
          <a:bodyPr anchorCtr="0" anchor="ctr" bIns="91425" lIns="91425" rIns="91425" wrap="square" tIns="91425">
            <a:noAutofit/>
          </a:bodyPr>
          <a:lstStyle/>
          <a:p>
            <a:pPr indent="0" lvl="0" marL="0">
              <a:spcBef>
                <a:spcPts val="0"/>
              </a:spcBef>
              <a:buNone/>
            </a:pPr>
            <a:r>
              <a:rPr lang="en" sz="3500"/>
              <a:t>Insert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98250" y="16350"/>
            <a:ext cx="8826600" cy="602700"/>
          </a:xfrm>
          <a:prstGeom prst="rect">
            <a:avLst/>
          </a:prstGeom>
        </p:spPr>
        <p:txBody>
          <a:bodyPr anchorCtr="0" anchor="ctr" bIns="91425" lIns="91425" rIns="91425" wrap="square" tIns="91425">
            <a:noAutofit/>
          </a:bodyPr>
          <a:lstStyle/>
          <a:p>
            <a:pPr indent="0" lvl="0" marL="0" rtl="0">
              <a:spcBef>
                <a:spcPts val="0"/>
              </a:spcBef>
              <a:buNone/>
            </a:pPr>
            <a:r>
              <a:rPr lang="en" sz="3500"/>
              <a:t>Delete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98250" y="16350"/>
            <a:ext cx="8826600" cy="602700"/>
          </a:xfrm>
          <a:prstGeom prst="rect">
            <a:avLst/>
          </a:prstGeom>
        </p:spPr>
        <p:txBody>
          <a:bodyPr anchorCtr="0" anchor="ctr" bIns="91425" lIns="91425" rIns="91425" wrap="square" tIns="91425">
            <a:noAutofit/>
          </a:bodyPr>
          <a:lstStyle/>
          <a:p>
            <a:pPr indent="0" lvl="0" marL="0" rtl="0">
              <a:spcBef>
                <a:spcPts val="0"/>
              </a:spcBef>
              <a:buNone/>
            </a:pPr>
            <a:r>
              <a:rPr lang="en" sz="3500"/>
              <a:t>Search</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226075" y="357800"/>
            <a:ext cx="2808000" cy="2733000"/>
          </a:xfrm>
          <a:prstGeom prst="rect">
            <a:avLst/>
          </a:prstGeom>
        </p:spPr>
        <p:txBody>
          <a:bodyPr anchorCtr="0" anchor="b" bIns="91425" lIns="91425" rIns="91425" wrap="square" tIns="91425">
            <a:noAutofit/>
          </a:bodyPr>
          <a:lstStyle/>
          <a:p>
            <a:pPr indent="0" lvl="0" marL="0">
              <a:spcBef>
                <a:spcPts val="0"/>
              </a:spcBef>
              <a:buNone/>
            </a:pPr>
            <a:r>
              <a:rPr lang="en" sz="2700"/>
              <a:t>Time Complexity</a:t>
            </a:r>
          </a:p>
        </p:txBody>
      </p:sp>
      <p:graphicFrame>
        <p:nvGraphicFramePr>
          <p:cNvPr id="113" name="Shape 113"/>
          <p:cNvGraphicFramePr/>
          <p:nvPr/>
        </p:nvGraphicFramePr>
        <p:xfrm>
          <a:off x="3478775" y="1268600"/>
          <a:ext cx="3000000" cy="3000000"/>
        </p:xfrm>
        <a:graphic>
          <a:graphicData uri="http://schemas.openxmlformats.org/drawingml/2006/table">
            <a:tbl>
              <a:tblPr>
                <a:noFill/>
                <a:tableStyleId>{44F8719C-A3D0-47EB-8C18-7FF8447AAC06}</a:tableStyleId>
              </a:tblPr>
              <a:tblGrid>
                <a:gridCol w="961300"/>
                <a:gridCol w="1345800"/>
                <a:gridCol w="1303075"/>
              </a:tblGrid>
              <a:tr h="702475">
                <a:tc>
                  <a:txBody>
                    <a:bodyPr>
                      <a:noAutofit/>
                    </a:bodyPr>
                    <a:lstStyle/>
                    <a:p>
                      <a:pPr indent="0" lvl="0" marL="0" rtl="0">
                        <a:lnSpc>
                          <a:spcPct val="115000"/>
                        </a:lnSpc>
                        <a:spcBef>
                          <a:spcPts val="0"/>
                        </a:spcBef>
                        <a:buNone/>
                      </a:pPr>
                      <a:r>
                        <a:t/>
                      </a:r>
                      <a:endParaRPr sz="1200">
                        <a:latin typeface="Calibri"/>
                        <a:ea typeface="Calibri"/>
                        <a:cs typeface="Calibri"/>
                        <a:sym typeface="Calibri"/>
                      </a:endParaRPr>
                    </a:p>
                  </a:txBody>
                  <a:tcPr marT="63500" marB="63500" marR="63500" marL="63500">
                    <a:lnL cap="flat" cmpd="sng">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b="1" lang="en" sz="1800">
                          <a:latin typeface="Calibri"/>
                          <a:ea typeface="Calibri"/>
                          <a:cs typeface="Calibri"/>
                          <a:sym typeface="Calibri"/>
                        </a:rPr>
                        <a:t>2-3-4 Tree </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b="1" lang="en" sz="1800">
                          <a:latin typeface="Calibri"/>
                          <a:ea typeface="Calibri"/>
                          <a:cs typeface="Calibri"/>
                          <a:sym typeface="Calibri"/>
                        </a:rPr>
                        <a:t>AVL </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702475">
                <a:tc>
                  <a:txBody>
                    <a:bodyPr>
                      <a:noAutofit/>
                    </a:bodyPr>
                    <a:lstStyle/>
                    <a:p>
                      <a:pPr indent="0" lvl="0" marL="0" rtl="0">
                        <a:lnSpc>
                          <a:spcPct val="115000"/>
                        </a:lnSpc>
                        <a:spcBef>
                          <a:spcPts val="0"/>
                        </a:spcBef>
                        <a:buNone/>
                      </a:pPr>
                      <a:r>
                        <a:rPr b="1" lang="en" sz="2000">
                          <a:latin typeface="Calibri"/>
                          <a:ea typeface="Calibri"/>
                          <a:cs typeface="Calibri"/>
                          <a:sym typeface="Calibri"/>
                        </a:rPr>
                        <a:t>Search</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2200">
                          <a:latin typeface="Calibri"/>
                          <a:ea typeface="Calibri"/>
                          <a:cs typeface="Calibri"/>
                          <a:sym typeface="Calibri"/>
                        </a:rPr>
                        <a:t> O(logn)</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2200">
                          <a:latin typeface="Calibri"/>
                          <a:ea typeface="Calibri"/>
                          <a:cs typeface="Calibri"/>
                          <a:sym typeface="Calibri"/>
                        </a:rPr>
                        <a:t> O(logn)</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702475">
                <a:tc>
                  <a:txBody>
                    <a:bodyPr>
                      <a:noAutofit/>
                    </a:bodyPr>
                    <a:lstStyle/>
                    <a:p>
                      <a:pPr indent="0" lvl="0" marL="0" rtl="0">
                        <a:lnSpc>
                          <a:spcPct val="115000"/>
                        </a:lnSpc>
                        <a:spcBef>
                          <a:spcPts val="0"/>
                        </a:spcBef>
                        <a:buNone/>
                      </a:pPr>
                      <a:r>
                        <a:rPr b="1" lang="en" sz="2000">
                          <a:latin typeface="Calibri"/>
                          <a:ea typeface="Calibri"/>
                          <a:cs typeface="Calibri"/>
                          <a:sym typeface="Calibri"/>
                        </a:rPr>
                        <a:t>Insert </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2200">
                          <a:latin typeface="Calibri"/>
                          <a:ea typeface="Calibri"/>
                          <a:cs typeface="Calibri"/>
                          <a:sym typeface="Calibri"/>
                        </a:rPr>
                        <a:t> O(logn)</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2200">
                          <a:latin typeface="Calibri"/>
                          <a:ea typeface="Calibri"/>
                          <a:cs typeface="Calibri"/>
                          <a:sym typeface="Calibri"/>
                        </a:rPr>
                        <a:t> O(logn)</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702475">
                <a:tc>
                  <a:txBody>
                    <a:bodyPr>
                      <a:noAutofit/>
                    </a:bodyPr>
                    <a:lstStyle/>
                    <a:p>
                      <a:pPr indent="0" lvl="0" marL="0" rtl="0">
                        <a:lnSpc>
                          <a:spcPct val="115000"/>
                        </a:lnSpc>
                        <a:spcBef>
                          <a:spcPts val="0"/>
                        </a:spcBef>
                        <a:buNone/>
                      </a:pPr>
                      <a:r>
                        <a:rPr b="1" lang="en" sz="2000">
                          <a:latin typeface="Calibri"/>
                          <a:ea typeface="Calibri"/>
                          <a:cs typeface="Calibri"/>
                          <a:sym typeface="Calibri"/>
                        </a:rPr>
                        <a:t>Delete </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2200">
                          <a:latin typeface="Calibri"/>
                          <a:ea typeface="Calibri"/>
                          <a:cs typeface="Calibri"/>
                          <a:sym typeface="Calibri"/>
                        </a:rPr>
                        <a:t> O(logn)</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2200">
                          <a:latin typeface="Calibri"/>
                          <a:ea typeface="Calibri"/>
                          <a:cs typeface="Calibri"/>
                          <a:sym typeface="Calibri"/>
                        </a:rPr>
                        <a:t> O(logn)</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graphicFrame>
        <p:nvGraphicFramePr>
          <p:cNvPr id="114" name="Shape 114"/>
          <p:cNvGraphicFramePr/>
          <p:nvPr/>
        </p:nvGraphicFramePr>
        <p:xfrm>
          <a:off x="7088950" y="1268600"/>
          <a:ext cx="3000000" cy="3000000"/>
        </p:xfrm>
        <a:graphic>
          <a:graphicData uri="http://schemas.openxmlformats.org/drawingml/2006/table">
            <a:tbl>
              <a:tblPr>
                <a:noFill/>
                <a:tableStyleId>{44F8719C-A3D0-47EB-8C18-7FF8447AAC06}</a:tableStyleId>
              </a:tblPr>
              <a:tblGrid>
                <a:gridCol w="1303075"/>
              </a:tblGrid>
              <a:tr h="702475">
                <a:tc>
                  <a:txBody>
                    <a:bodyPr>
                      <a:noAutofit/>
                    </a:bodyPr>
                    <a:lstStyle/>
                    <a:p>
                      <a:pPr indent="0" lvl="0" marL="0" rtl="0" algn="ctr">
                        <a:lnSpc>
                          <a:spcPct val="115000"/>
                        </a:lnSpc>
                        <a:spcBef>
                          <a:spcPts val="0"/>
                        </a:spcBef>
                        <a:buNone/>
                      </a:pPr>
                      <a:r>
                        <a:rPr b="1" lang="en" sz="1600">
                          <a:latin typeface="Calibri"/>
                          <a:ea typeface="Calibri"/>
                          <a:cs typeface="Calibri"/>
                          <a:sym typeface="Calibri"/>
                        </a:rPr>
                        <a:t>Red-Black Tree</a:t>
                      </a:r>
                      <a:r>
                        <a:rPr b="1" lang="en" sz="1600">
                          <a:latin typeface="Calibri"/>
                          <a:ea typeface="Calibri"/>
                          <a:cs typeface="Calibri"/>
                          <a:sym typeface="Calibri"/>
                        </a:rPr>
                        <a:t> </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702475">
                <a:tc>
                  <a:txBody>
                    <a:bodyPr>
                      <a:noAutofit/>
                    </a:bodyPr>
                    <a:lstStyle/>
                    <a:p>
                      <a:pPr indent="0" lvl="0" marL="0" rtl="0">
                        <a:lnSpc>
                          <a:spcPct val="115000"/>
                        </a:lnSpc>
                        <a:spcBef>
                          <a:spcPts val="0"/>
                        </a:spcBef>
                        <a:buNone/>
                      </a:pPr>
                      <a:r>
                        <a:rPr lang="en" sz="2100">
                          <a:latin typeface="Calibri"/>
                          <a:ea typeface="Calibri"/>
                          <a:cs typeface="Calibri"/>
                          <a:sym typeface="Calibri"/>
                        </a:rPr>
                        <a:t> O(logn)</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702475">
                <a:tc>
                  <a:txBody>
                    <a:bodyPr>
                      <a:noAutofit/>
                    </a:bodyPr>
                    <a:lstStyle/>
                    <a:p>
                      <a:pPr indent="0" lvl="0" marL="0" rtl="0">
                        <a:lnSpc>
                          <a:spcPct val="115000"/>
                        </a:lnSpc>
                        <a:spcBef>
                          <a:spcPts val="0"/>
                        </a:spcBef>
                        <a:buNone/>
                      </a:pPr>
                      <a:r>
                        <a:rPr lang="en" sz="2100">
                          <a:latin typeface="Calibri"/>
                          <a:ea typeface="Calibri"/>
                          <a:cs typeface="Calibri"/>
                          <a:sym typeface="Calibri"/>
                        </a:rPr>
                        <a:t> O(logn)</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702475">
                <a:tc>
                  <a:txBody>
                    <a:bodyPr>
                      <a:noAutofit/>
                    </a:bodyPr>
                    <a:lstStyle/>
                    <a:p>
                      <a:pPr indent="0" lvl="0" marL="0" rtl="0">
                        <a:lnSpc>
                          <a:spcPct val="115000"/>
                        </a:lnSpc>
                        <a:spcBef>
                          <a:spcPts val="0"/>
                        </a:spcBef>
                        <a:buNone/>
                      </a:pPr>
                      <a:r>
                        <a:rPr lang="en" sz="2100">
                          <a:latin typeface="Calibri"/>
                          <a:ea typeface="Calibri"/>
                          <a:cs typeface="Calibri"/>
                          <a:sym typeface="Calibri"/>
                        </a:rPr>
                        <a:t> O(logn)</a:t>
                      </a:r>
                    </a:p>
                  </a:txBody>
                  <a:tcPr marT="63500" marB="63500" marR="63500" marL="635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