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6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5187" y="2017986"/>
            <a:ext cx="10184524" cy="3724096"/>
          </a:xfrm>
          <a:prstGeom prst="rect">
            <a:avLst/>
          </a:prstGeom>
        </p:spPr>
        <p:txBody>
          <a:bodyPr wrap="square">
            <a:spAutoFit/>
          </a:bodyPr>
          <a:lstStyle/>
          <a:p>
            <a:r>
              <a:rPr lang="en-US" sz="6000" dirty="0" smtClean="0"/>
              <a:t>                </a:t>
            </a:r>
            <a:r>
              <a:rPr lang="en-US" sz="6000" dirty="0" smtClean="0">
                <a:latin typeface="Algerian" panose="04020705040A02060702" pitchFamily="82" charset="0"/>
              </a:rPr>
              <a:t>Task#2</a:t>
            </a:r>
            <a:r>
              <a:rPr lang="en-US" sz="6000" dirty="0" smtClean="0"/>
              <a:t> </a:t>
            </a:r>
          </a:p>
          <a:p>
            <a:r>
              <a:rPr lang="en-US" sz="4000" dirty="0" smtClean="0">
                <a:latin typeface="Algerian" panose="04020705040A02060702" pitchFamily="82" charset="0"/>
              </a:rPr>
              <a:t>Title: Phishing Awareness Training </a:t>
            </a:r>
          </a:p>
          <a:p>
            <a:r>
              <a:rPr lang="en-US" sz="2400" dirty="0" err="1" smtClean="0">
                <a:solidFill>
                  <a:srgbClr val="002060"/>
                </a:solidFill>
              </a:rPr>
              <a:t>CodeAlpha</a:t>
            </a:r>
            <a:r>
              <a:rPr lang="en-US" sz="2400" dirty="0" smtClean="0">
                <a:solidFill>
                  <a:srgbClr val="002060"/>
                </a:solidFill>
              </a:rPr>
              <a:t> Internship         </a:t>
            </a:r>
          </a:p>
          <a:p>
            <a:endParaRPr lang="en-US" sz="2400" dirty="0">
              <a:solidFill>
                <a:srgbClr val="FF0000"/>
              </a:solidFill>
            </a:endParaRPr>
          </a:p>
          <a:p>
            <a:r>
              <a:rPr lang="en-US" sz="4000" dirty="0" smtClean="0">
                <a:latin typeface="Algerian" panose="04020705040A02060702" pitchFamily="82" charset="0"/>
              </a:rPr>
              <a:t>Presented by: Ubaid Malik</a:t>
            </a:r>
          </a:p>
          <a:p>
            <a:r>
              <a:rPr lang="en-US" sz="2400" dirty="0" smtClean="0">
                <a:solidFill>
                  <a:srgbClr val="002060"/>
                </a:solidFill>
              </a:rPr>
              <a:t>IT Graduate from University of Gujrat</a:t>
            </a:r>
          </a:p>
          <a:p>
            <a:endParaRPr lang="en-US" sz="2400" dirty="0">
              <a:solidFill>
                <a:srgbClr val="FF0000"/>
              </a:solidFill>
            </a:endParaRPr>
          </a:p>
        </p:txBody>
      </p:sp>
      <p:sp>
        <p:nvSpPr>
          <p:cNvPr id="4" name="Rectangle 3"/>
          <p:cNvSpPr/>
          <p:nvPr/>
        </p:nvSpPr>
        <p:spPr>
          <a:xfrm flipV="1">
            <a:off x="0" y="7646787"/>
            <a:ext cx="14630399" cy="58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flipV="1">
            <a:off x="-1" y="-31531"/>
            <a:ext cx="14630399" cy="58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652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990005"/>
            <a:ext cx="8401407"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Quick Check: Phishing or Not?</a:t>
            </a:r>
            <a:endParaRPr lang="en-US" sz="4450" dirty="0"/>
          </a:p>
        </p:txBody>
      </p:sp>
      <p:sp>
        <p:nvSpPr>
          <p:cNvPr id="3" name="Text 1"/>
          <p:cNvSpPr/>
          <p:nvPr/>
        </p:nvSpPr>
        <p:spPr>
          <a:xfrm>
            <a:off x="793790" y="215241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Test your knowledge with a quick scenario.</a:t>
            </a:r>
            <a:endParaRPr lang="en-US" sz="1750" dirty="0"/>
          </a:p>
        </p:txBody>
      </p:sp>
      <p:sp>
        <p:nvSpPr>
          <p:cNvPr id="4" name="Shape 2"/>
          <p:cNvSpPr/>
          <p:nvPr/>
        </p:nvSpPr>
        <p:spPr>
          <a:xfrm>
            <a:off x="793790" y="3110627"/>
            <a:ext cx="6407944" cy="4128968"/>
          </a:xfrm>
          <a:prstGeom prst="roundRect">
            <a:avLst>
              <a:gd name="adj" fmla="val 3543"/>
            </a:avLst>
          </a:prstGeom>
          <a:solidFill>
            <a:srgbClr val="FFFFFF"/>
          </a:solidFill>
          <a:ln/>
        </p:spPr>
      </p:sp>
      <p:sp>
        <p:nvSpPr>
          <p:cNvPr id="5" name="Shape 3"/>
          <p:cNvSpPr/>
          <p:nvPr/>
        </p:nvSpPr>
        <p:spPr>
          <a:xfrm>
            <a:off x="793790" y="3080147"/>
            <a:ext cx="6407944" cy="121920"/>
          </a:xfrm>
          <a:prstGeom prst="roundRect">
            <a:avLst>
              <a:gd name="adj" fmla="val 78139"/>
            </a:avLst>
          </a:prstGeom>
          <a:solidFill>
            <a:srgbClr val="4950BC"/>
          </a:solidFill>
          <a:ln/>
        </p:spPr>
      </p:sp>
      <p:sp>
        <p:nvSpPr>
          <p:cNvPr id="6" name="Shape 4"/>
          <p:cNvSpPr/>
          <p:nvPr/>
        </p:nvSpPr>
        <p:spPr>
          <a:xfrm>
            <a:off x="3657540" y="2770465"/>
            <a:ext cx="680442" cy="680442"/>
          </a:xfrm>
          <a:prstGeom prst="roundRect">
            <a:avLst>
              <a:gd name="adj" fmla="val 134383"/>
            </a:avLst>
          </a:prstGeom>
          <a:solidFill>
            <a:srgbClr val="4950BC"/>
          </a:solidFill>
          <a:ln/>
        </p:spPr>
      </p:sp>
      <p:pic>
        <p:nvPicPr>
          <p:cNvPr id="7" name="Image 0" descr="preencoded.png"/>
          <p:cNvPicPr>
            <a:picLocks noChangeAspect="1"/>
          </p:cNvPicPr>
          <p:nvPr/>
        </p:nvPicPr>
        <p:blipFill>
          <a:blip r:embed="rId3"/>
          <a:stretch>
            <a:fillRect/>
          </a:stretch>
        </p:blipFill>
        <p:spPr>
          <a:xfrm>
            <a:off x="3861614" y="2940606"/>
            <a:ext cx="272177" cy="340162"/>
          </a:xfrm>
          <a:prstGeom prst="rect">
            <a:avLst/>
          </a:prstGeom>
        </p:spPr>
      </p:pic>
      <p:sp>
        <p:nvSpPr>
          <p:cNvPr id="8" name="Text 5"/>
          <p:cNvSpPr/>
          <p:nvPr/>
        </p:nvSpPr>
        <p:spPr>
          <a:xfrm>
            <a:off x="1051084" y="367760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Email from "PayPal"</a:t>
            </a:r>
            <a:endParaRPr lang="en-US" sz="2200" dirty="0"/>
          </a:p>
        </p:txBody>
      </p:sp>
      <p:sp>
        <p:nvSpPr>
          <p:cNvPr id="9" name="Text 6"/>
          <p:cNvSpPr/>
          <p:nvPr/>
        </p:nvSpPr>
        <p:spPr>
          <a:xfrm>
            <a:off x="1051084" y="4168021"/>
            <a:ext cx="5893356"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Subject: "Your Account Has Been Limited"</a:t>
            </a:r>
            <a:endParaRPr lang="en-US" sz="1750" dirty="0"/>
          </a:p>
        </p:txBody>
      </p:sp>
      <p:sp>
        <p:nvSpPr>
          <p:cNvPr id="10" name="Text 7"/>
          <p:cNvSpPr/>
          <p:nvPr/>
        </p:nvSpPr>
        <p:spPr>
          <a:xfrm>
            <a:off x="1051084" y="4667012"/>
            <a:ext cx="5893356" cy="109632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Content: Asks you to click a link to "verify your details immediately" or your account will be closed. The sender's email is </a:t>
            </a:r>
            <a:r>
              <a:rPr lang="en-US" sz="1750" dirty="0">
                <a:solidFill>
                  <a:srgbClr val="272525"/>
                </a:solidFill>
                <a:highlight>
                  <a:srgbClr val="F2F2F2"/>
                </a:highlight>
                <a:latin typeface="Consolas" pitchFamily="34" charset="0"/>
                <a:ea typeface="Consolas" pitchFamily="34" charset="-122"/>
                <a:cs typeface="Consolas" pitchFamily="34" charset="-120"/>
              </a:rPr>
              <a:t>paypal.service@safe-login.net</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11" name="Shape 8"/>
          <p:cNvSpPr/>
          <p:nvPr/>
        </p:nvSpPr>
        <p:spPr>
          <a:xfrm>
            <a:off x="1051084" y="6018490"/>
            <a:ext cx="5893356" cy="963811"/>
          </a:xfrm>
          <a:prstGeom prst="roundRect">
            <a:avLst>
              <a:gd name="adj" fmla="val 9884"/>
            </a:avLst>
          </a:prstGeom>
          <a:solidFill>
            <a:srgbClr val="D9D9D9"/>
          </a:solidFill>
          <a:ln/>
        </p:spPr>
      </p:sp>
      <p:pic>
        <p:nvPicPr>
          <p:cNvPr id="12" name="Image 1" descr="preencoded.png"/>
          <p:cNvPicPr>
            <a:picLocks noChangeAspect="1"/>
          </p:cNvPicPr>
          <p:nvPr/>
        </p:nvPicPr>
        <p:blipFill>
          <a:blip r:embed="rId4"/>
          <a:stretch>
            <a:fillRect/>
          </a:stretch>
        </p:blipFill>
        <p:spPr>
          <a:xfrm>
            <a:off x="1277898" y="6362581"/>
            <a:ext cx="283488" cy="226814"/>
          </a:xfrm>
          <a:prstGeom prst="rect">
            <a:avLst/>
          </a:prstGeom>
        </p:spPr>
      </p:pic>
      <p:sp>
        <p:nvSpPr>
          <p:cNvPr id="13" name="Text 9"/>
          <p:cNvSpPr/>
          <p:nvPr/>
        </p:nvSpPr>
        <p:spPr>
          <a:xfrm>
            <a:off x="1788200" y="6301978"/>
            <a:ext cx="4929426" cy="362903"/>
          </a:xfrm>
          <a:prstGeom prst="rect">
            <a:avLst/>
          </a:prstGeom>
          <a:noFill/>
          <a:ln/>
        </p:spPr>
        <p:txBody>
          <a:bodyPr wrap="none" lIns="0" tIns="0" rIns="0" bIns="0" rtlCol="0" anchor="t"/>
          <a:lstStyle/>
          <a:p>
            <a:pPr marL="0" indent="0" algn="l">
              <a:lnSpc>
                <a:spcPts val="2850"/>
              </a:lnSpc>
              <a:buNone/>
            </a:pPr>
            <a:r>
              <a:rPr lang="en-US" sz="1750" dirty="0">
                <a:solidFill>
                  <a:srgbClr val="000000"/>
                </a:solidFill>
                <a:latin typeface="Inter" pitchFamily="34" charset="0"/>
                <a:ea typeface="Inter" pitchFamily="34" charset="-122"/>
                <a:cs typeface="Inter" pitchFamily="34" charset="-120"/>
              </a:rPr>
              <a:t>Is this likely a phishing attempt?</a:t>
            </a:r>
            <a:endParaRPr lang="en-US" sz="1750" dirty="0"/>
          </a:p>
        </p:txBody>
      </p:sp>
      <p:sp>
        <p:nvSpPr>
          <p:cNvPr id="14" name="Shape 10"/>
          <p:cNvSpPr/>
          <p:nvPr/>
        </p:nvSpPr>
        <p:spPr>
          <a:xfrm>
            <a:off x="7428548" y="3110627"/>
            <a:ext cx="6408063" cy="4128968"/>
          </a:xfrm>
          <a:prstGeom prst="roundRect">
            <a:avLst>
              <a:gd name="adj" fmla="val 3543"/>
            </a:avLst>
          </a:prstGeom>
          <a:solidFill>
            <a:srgbClr val="FFFFFF"/>
          </a:solidFill>
          <a:ln/>
        </p:spPr>
      </p:sp>
      <p:sp>
        <p:nvSpPr>
          <p:cNvPr id="15" name="Shape 11"/>
          <p:cNvSpPr/>
          <p:nvPr/>
        </p:nvSpPr>
        <p:spPr>
          <a:xfrm>
            <a:off x="7428548" y="3080147"/>
            <a:ext cx="6408063" cy="121920"/>
          </a:xfrm>
          <a:prstGeom prst="roundRect">
            <a:avLst>
              <a:gd name="adj" fmla="val 78139"/>
            </a:avLst>
          </a:prstGeom>
          <a:solidFill>
            <a:srgbClr val="4950BC"/>
          </a:solidFill>
          <a:ln/>
        </p:spPr>
      </p:sp>
      <p:sp>
        <p:nvSpPr>
          <p:cNvPr id="16" name="Shape 12"/>
          <p:cNvSpPr/>
          <p:nvPr/>
        </p:nvSpPr>
        <p:spPr>
          <a:xfrm>
            <a:off x="10292298" y="2770465"/>
            <a:ext cx="680442" cy="680442"/>
          </a:xfrm>
          <a:prstGeom prst="roundRect">
            <a:avLst>
              <a:gd name="adj" fmla="val 134383"/>
            </a:avLst>
          </a:prstGeom>
          <a:solidFill>
            <a:srgbClr val="4950BC"/>
          </a:solidFill>
          <a:ln/>
        </p:spPr>
      </p:sp>
      <p:pic>
        <p:nvPicPr>
          <p:cNvPr id="17" name="Image 2" descr="preencoded.png"/>
          <p:cNvPicPr>
            <a:picLocks noChangeAspect="1"/>
          </p:cNvPicPr>
          <p:nvPr/>
        </p:nvPicPr>
        <p:blipFill>
          <a:blip r:embed="rId5"/>
          <a:stretch>
            <a:fillRect/>
          </a:stretch>
        </p:blipFill>
        <p:spPr>
          <a:xfrm>
            <a:off x="10496371" y="2940606"/>
            <a:ext cx="272177" cy="340162"/>
          </a:xfrm>
          <a:prstGeom prst="rect">
            <a:avLst/>
          </a:prstGeom>
        </p:spPr>
      </p:pic>
      <p:sp>
        <p:nvSpPr>
          <p:cNvPr id="18" name="Text 13"/>
          <p:cNvSpPr/>
          <p:nvPr/>
        </p:nvSpPr>
        <p:spPr>
          <a:xfrm>
            <a:off x="7685842" y="367760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The Verdict</a:t>
            </a:r>
            <a:endParaRPr lang="en-US" sz="2200" dirty="0"/>
          </a:p>
        </p:txBody>
      </p:sp>
      <p:sp>
        <p:nvSpPr>
          <p:cNvPr id="19" name="Text 14"/>
          <p:cNvSpPr/>
          <p:nvPr/>
        </p:nvSpPr>
        <p:spPr>
          <a:xfrm>
            <a:off x="7685842" y="4168021"/>
            <a:ext cx="5893475" cy="1103948"/>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YES, it is!</a:t>
            </a:r>
            <a:r>
              <a:rPr lang="en-US" sz="1750" dirty="0">
                <a:solidFill>
                  <a:srgbClr val="272525"/>
                </a:solidFill>
                <a:latin typeface="Inter" pitchFamily="34" charset="0"/>
                <a:ea typeface="Inter" pitchFamily="34" charset="-122"/>
                <a:cs typeface="Inter" pitchFamily="34" charset="-120"/>
              </a:rPr>
              <a:t> The suspicious sender address (</a:t>
            </a:r>
            <a:r>
              <a:rPr lang="en-US" sz="1750" dirty="0">
                <a:solidFill>
                  <a:srgbClr val="272525"/>
                </a:solidFill>
                <a:highlight>
                  <a:srgbClr val="F2F2F2"/>
                </a:highlight>
                <a:latin typeface="Consolas" pitchFamily="34" charset="0"/>
                <a:ea typeface="Consolas" pitchFamily="34" charset="-122"/>
                <a:cs typeface="Consolas" pitchFamily="34" charset="-120"/>
              </a:rPr>
              <a:t>safe-login.net</a:t>
            </a:r>
            <a:r>
              <a:rPr lang="en-US" sz="1750" dirty="0">
                <a:solidFill>
                  <a:srgbClr val="272525"/>
                </a:solidFill>
                <a:latin typeface="Inter" pitchFamily="34" charset="0"/>
                <a:ea typeface="Inter" pitchFamily="34" charset="-122"/>
                <a:cs typeface="Inter" pitchFamily="34" charset="-120"/>
              </a:rPr>
              <a:t>), urgent language, and request to click a link to "verify" details are classic phishing indicators.</a:t>
            </a:r>
            <a:endParaRPr lang="en-US" sz="1750" dirty="0"/>
          </a:p>
        </p:txBody>
      </p:sp>
      <p:sp>
        <p:nvSpPr>
          <p:cNvPr id="20" name="Rectangle 19"/>
          <p:cNvSpPr/>
          <p:nvPr/>
        </p:nvSpPr>
        <p:spPr>
          <a:xfrm flipV="1">
            <a:off x="0" y="7646787"/>
            <a:ext cx="14630399" cy="58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01537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Recap &amp; Next Steps</a:t>
            </a:r>
            <a:endParaRPr lang="en-US" sz="4450" dirty="0"/>
          </a:p>
        </p:txBody>
      </p:sp>
      <p:sp>
        <p:nvSpPr>
          <p:cNvPr id="3" name="Shape 1"/>
          <p:cNvSpPr/>
          <p:nvPr/>
        </p:nvSpPr>
        <p:spPr>
          <a:xfrm>
            <a:off x="793790" y="3177778"/>
            <a:ext cx="510302" cy="510302"/>
          </a:xfrm>
          <a:prstGeom prst="roundRect">
            <a:avLst>
              <a:gd name="adj" fmla="val 18669"/>
            </a:avLst>
          </a:prstGeom>
          <a:solidFill>
            <a:srgbClr val="DADBF1"/>
          </a:solidFill>
          <a:ln w="7620">
            <a:solidFill>
              <a:srgbClr val="C0C1D7"/>
            </a:solidFill>
            <a:prstDash val="solid"/>
          </a:ln>
        </p:spPr>
      </p:sp>
      <p:sp>
        <p:nvSpPr>
          <p:cNvPr id="4" name="Text 2"/>
          <p:cNvSpPr/>
          <p:nvPr/>
        </p:nvSpPr>
        <p:spPr>
          <a:xfrm>
            <a:off x="1530906" y="3220283"/>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272525"/>
                </a:solidFill>
                <a:latin typeface="Inter Bold" pitchFamily="34" charset="0"/>
                <a:ea typeface="Inter Bold" pitchFamily="34" charset="-122"/>
                <a:cs typeface="Inter Bold" pitchFamily="34" charset="-120"/>
              </a:rPr>
              <a:t>Stay Alert</a:t>
            </a:r>
            <a:endParaRPr lang="en-US" sz="2650" dirty="0"/>
          </a:p>
        </p:txBody>
      </p:sp>
      <p:sp>
        <p:nvSpPr>
          <p:cNvPr id="5" name="Text 3"/>
          <p:cNvSpPr/>
          <p:nvPr/>
        </p:nvSpPr>
        <p:spPr>
          <a:xfrm>
            <a:off x="1530906" y="3781663"/>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Always be suspicious of unexpected or unusual communications.</a:t>
            </a:r>
            <a:endParaRPr lang="en-US" sz="1750" dirty="0"/>
          </a:p>
        </p:txBody>
      </p:sp>
      <p:sp>
        <p:nvSpPr>
          <p:cNvPr id="6" name="Shape 4"/>
          <p:cNvSpPr/>
          <p:nvPr/>
        </p:nvSpPr>
        <p:spPr>
          <a:xfrm>
            <a:off x="5235893" y="3177778"/>
            <a:ext cx="510302" cy="510302"/>
          </a:xfrm>
          <a:prstGeom prst="roundRect">
            <a:avLst>
              <a:gd name="adj" fmla="val 18669"/>
            </a:avLst>
          </a:prstGeom>
          <a:solidFill>
            <a:srgbClr val="DADBF1"/>
          </a:solidFill>
          <a:ln w="7620">
            <a:solidFill>
              <a:srgbClr val="C0C1D7"/>
            </a:solidFill>
            <a:prstDash val="solid"/>
          </a:ln>
        </p:spPr>
      </p:sp>
      <p:sp>
        <p:nvSpPr>
          <p:cNvPr id="7" name="Text 5"/>
          <p:cNvSpPr/>
          <p:nvPr/>
        </p:nvSpPr>
        <p:spPr>
          <a:xfrm>
            <a:off x="5973008" y="3220283"/>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272525"/>
                </a:solidFill>
                <a:latin typeface="Inter Bold" pitchFamily="34" charset="0"/>
                <a:ea typeface="Inter Bold" pitchFamily="34" charset="-122"/>
                <a:cs typeface="Inter Bold" pitchFamily="34" charset="-120"/>
              </a:rPr>
              <a:t>Verify &amp; Validate</a:t>
            </a:r>
            <a:endParaRPr lang="en-US" sz="2650" dirty="0"/>
          </a:p>
        </p:txBody>
      </p:sp>
      <p:sp>
        <p:nvSpPr>
          <p:cNvPr id="8" name="Text 6"/>
          <p:cNvSpPr/>
          <p:nvPr/>
        </p:nvSpPr>
        <p:spPr>
          <a:xfrm>
            <a:off x="5973008" y="3781663"/>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Before clicking links or providing information, independently verify the sender and the request.</a:t>
            </a:r>
            <a:endParaRPr lang="en-US" sz="1750" dirty="0"/>
          </a:p>
        </p:txBody>
      </p:sp>
      <p:sp>
        <p:nvSpPr>
          <p:cNvPr id="9" name="Shape 7"/>
          <p:cNvSpPr/>
          <p:nvPr/>
        </p:nvSpPr>
        <p:spPr>
          <a:xfrm>
            <a:off x="9677995" y="3177778"/>
            <a:ext cx="510302" cy="510302"/>
          </a:xfrm>
          <a:prstGeom prst="roundRect">
            <a:avLst>
              <a:gd name="adj" fmla="val 18669"/>
            </a:avLst>
          </a:prstGeom>
          <a:solidFill>
            <a:srgbClr val="DADBF1"/>
          </a:solidFill>
          <a:ln w="7620">
            <a:solidFill>
              <a:srgbClr val="C0C1D7"/>
            </a:solidFill>
            <a:prstDash val="solid"/>
          </a:ln>
        </p:spPr>
      </p:sp>
      <p:sp>
        <p:nvSpPr>
          <p:cNvPr id="10" name="Text 8"/>
          <p:cNvSpPr/>
          <p:nvPr/>
        </p:nvSpPr>
        <p:spPr>
          <a:xfrm>
            <a:off x="10415111" y="3220283"/>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272525"/>
                </a:solidFill>
                <a:latin typeface="Inter Bold" pitchFamily="34" charset="0"/>
                <a:ea typeface="Inter Bold" pitchFamily="34" charset="-122"/>
                <a:cs typeface="Inter Bold" pitchFamily="34" charset="-120"/>
              </a:rPr>
              <a:t>Report &amp; Protect</a:t>
            </a:r>
            <a:endParaRPr lang="en-US" sz="2650" dirty="0"/>
          </a:p>
        </p:txBody>
      </p:sp>
      <p:sp>
        <p:nvSpPr>
          <p:cNvPr id="11" name="Text 9"/>
          <p:cNvSpPr/>
          <p:nvPr/>
        </p:nvSpPr>
        <p:spPr>
          <a:xfrm>
            <a:off x="10415111" y="3781663"/>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Report all suspicious activity to IT and ensure your personal and work accounts are secured with strong passwords and 2FA.</a:t>
            </a:r>
            <a:endParaRPr lang="en-US" sz="1750" dirty="0"/>
          </a:p>
        </p:txBody>
      </p:sp>
      <p:sp>
        <p:nvSpPr>
          <p:cNvPr id="12" name="Text 10"/>
          <p:cNvSpPr/>
          <p:nvPr/>
        </p:nvSpPr>
        <p:spPr>
          <a:xfrm>
            <a:off x="793790" y="585132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Your vigilance is the first line of defence against phishing attacks. Thank you.</a:t>
            </a:r>
            <a:endParaRPr lang="en-US" sz="1750" dirty="0"/>
          </a:p>
        </p:txBody>
      </p:sp>
      <p:sp>
        <p:nvSpPr>
          <p:cNvPr id="13" name="Rectangle 12"/>
          <p:cNvSpPr/>
          <p:nvPr/>
        </p:nvSpPr>
        <p:spPr>
          <a:xfrm flipV="1">
            <a:off x="0" y="7646787"/>
            <a:ext cx="14630399" cy="58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55746"/>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Navigating the Digital Waters: Phishing Awareness</a:t>
            </a:r>
            <a:endParaRPr lang="en-US" sz="4450" dirty="0"/>
          </a:p>
        </p:txBody>
      </p:sp>
      <p:sp>
        <p:nvSpPr>
          <p:cNvPr id="4" name="Text 1"/>
          <p:cNvSpPr/>
          <p:nvPr/>
        </p:nvSpPr>
        <p:spPr>
          <a:xfrm>
            <a:off x="793790" y="4622244"/>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Understanding and recognising phishing attempts is crucial in today's interconnected world. This presentation will equip you with the knowledge to protect yourself and your organisation from these deceptive attacks.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897523" y="1579602"/>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000000"/>
                </a:solidFill>
                <a:latin typeface="Inter Bold" pitchFamily="34" charset="0"/>
                <a:ea typeface="Inter Bold" pitchFamily="34" charset="-122"/>
                <a:cs typeface="Inter Bold" pitchFamily="34" charset="-120"/>
              </a:rPr>
              <a:t>Agenda</a:t>
            </a:r>
            <a:endParaRPr lang="en-US" sz="2200" dirty="0"/>
          </a:p>
        </p:txBody>
      </p:sp>
      <p:sp>
        <p:nvSpPr>
          <p:cNvPr id="3" name="Text 1"/>
          <p:cNvSpPr/>
          <p:nvPr/>
        </p:nvSpPr>
        <p:spPr>
          <a:xfrm>
            <a:off x="793790" y="2387560"/>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01</a:t>
            </a:r>
            <a:endParaRPr lang="en-US" sz="1750" dirty="0"/>
          </a:p>
        </p:txBody>
      </p:sp>
      <p:sp>
        <p:nvSpPr>
          <p:cNvPr id="4" name="Shape 2"/>
          <p:cNvSpPr/>
          <p:nvPr/>
        </p:nvSpPr>
        <p:spPr>
          <a:xfrm>
            <a:off x="793790" y="2742605"/>
            <a:ext cx="4196358" cy="30480"/>
          </a:xfrm>
          <a:prstGeom prst="rect">
            <a:avLst/>
          </a:prstGeom>
          <a:solidFill>
            <a:srgbClr val="4950BC"/>
          </a:solidFill>
          <a:ln/>
        </p:spPr>
      </p:sp>
      <p:sp>
        <p:nvSpPr>
          <p:cNvPr id="5" name="Text 3"/>
          <p:cNvSpPr/>
          <p:nvPr/>
        </p:nvSpPr>
        <p:spPr>
          <a:xfrm>
            <a:off x="793790" y="2916912"/>
            <a:ext cx="4001810" cy="425291"/>
          </a:xfrm>
          <a:prstGeom prst="rect">
            <a:avLst/>
          </a:prstGeom>
          <a:noFill/>
          <a:ln/>
        </p:spPr>
        <p:txBody>
          <a:bodyPr wrap="none" lIns="0" tIns="0" rIns="0" bIns="0" rtlCol="0" anchor="t"/>
          <a:lstStyle/>
          <a:p>
            <a:pPr marL="0" indent="0" algn="l">
              <a:lnSpc>
                <a:spcPts val="3300"/>
              </a:lnSpc>
              <a:buNone/>
            </a:pPr>
            <a:r>
              <a:rPr lang="en-US" sz="2650" b="1" dirty="0">
                <a:solidFill>
                  <a:srgbClr val="272525"/>
                </a:solidFill>
                <a:latin typeface="Inter Bold" pitchFamily="34" charset="0"/>
                <a:ea typeface="Inter Bold" pitchFamily="34" charset="-122"/>
                <a:cs typeface="Inter Bold" pitchFamily="34" charset="-120"/>
              </a:rPr>
              <a:t>Understanding Phishing</a:t>
            </a:r>
            <a:endParaRPr lang="en-US" sz="2650" dirty="0"/>
          </a:p>
        </p:txBody>
      </p:sp>
      <p:sp>
        <p:nvSpPr>
          <p:cNvPr id="6" name="Text 4"/>
          <p:cNvSpPr/>
          <p:nvPr/>
        </p:nvSpPr>
        <p:spPr>
          <a:xfrm>
            <a:off x="793790" y="3478292"/>
            <a:ext cx="4196358"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What it is and why it's a threat.</a:t>
            </a:r>
            <a:endParaRPr lang="en-US" sz="1750" dirty="0"/>
          </a:p>
        </p:txBody>
      </p:sp>
      <p:sp>
        <p:nvSpPr>
          <p:cNvPr id="7" name="Text 5"/>
          <p:cNvSpPr/>
          <p:nvPr/>
        </p:nvSpPr>
        <p:spPr>
          <a:xfrm>
            <a:off x="5216962" y="2387560"/>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02</a:t>
            </a:r>
            <a:endParaRPr lang="en-US" sz="1750" dirty="0"/>
          </a:p>
        </p:txBody>
      </p:sp>
      <p:sp>
        <p:nvSpPr>
          <p:cNvPr id="8" name="Shape 6"/>
          <p:cNvSpPr/>
          <p:nvPr/>
        </p:nvSpPr>
        <p:spPr>
          <a:xfrm>
            <a:off x="5216962" y="2742605"/>
            <a:ext cx="4196358" cy="30480"/>
          </a:xfrm>
          <a:prstGeom prst="rect">
            <a:avLst/>
          </a:prstGeom>
          <a:solidFill>
            <a:srgbClr val="4950BC"/>
          </a:solidFill>
          <a:ln/>
        </p:spPr>
      </p:sp>
      <p:sp>
        <p:nvSpPr>
          <p:cNvPr id="9" name="Text 7"/>
          <p:cNvSpPr/>
          <p:nvPr/>
        </p:nvSpPr>
        <p:spPr>
          <a:xfrm>
            <a:off x="5216962" y="2916912"/>
            <a:ext cx="4196358" cy="850583"/>
          </a:xfrm>
          <a:prstGeom prst="rect">
            <a:avLst/>
          </a:prstGeom>
          <a:noFill/>
          <a:ln/>
        </p:spPr>
        <p:txBody>
          <a:bodyPr wrap="square" lIns="0" tIns="0" rIns="0" bIns="0" rtlCol="0" anchor="t"/>
          <a:lstStyle/>
          <a:p>
            <a:pPr marL="0" indent="0" algn="l">
              <a:lnSpc>
                <a:spcPts val="3300"/>
              </a:lnSpc>
              <a:buNone/>
            </a:pPr>
            <a:r>
              <a:rPr lang="en-US" sz="2650" b="1" dirty="0">
                <a:solidFill>
                  <a:srgbClr val="272525"/>
                </a:solidFill>
                <a:latin typeface="Inter Bold" pitchFamily="34" charset="0"/>
                <a:ea typeface="Inter Bold" pitchFamily="34" charset="-122"/>
                <a:cs typeface="Inter Bold" pitchFamily="34" charset="-120"/>
              </a:rPr>
              <a:t>Recognising the Red Flags</a:t>
            </a:r>
            <a:endParaRPr lang="en-US" sz="2650" dirty="0"/>
          </a:p>
        </p:txBody>
      </p:sp>
      <p:sp>
        <p:nvSpPr>
          <p:cNvPr id="10" name="Text 8"/>
          <p:cNvSpPr/>
          <p:nvPr/>
        </p:nvSpPr>
        <p:spPr>
          <a:xfrm>
            <a:off x="5216962" y="3903583"/>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Spotting deceptive emails and websites.</a:t>
            </a:r>
            <a:endParaRPr lang="en-US" sz="1750" dirty="0"/>
          </a:p>
        </p:txBody>
      </p:sp>
      <p:sp>
        <p:nvSpPr>
          <p:cNvPr id="11" name="Text 9"/>
          <p:cNvSpPr/>
          <p:nvPr/>
        </p:nvSpPr>
        <p:spPr>
          <a:xfrm>
            <a:off x="9640133" y="2387560"/>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03</a:t>
            </a:r>
            <a:endParaRPr lang="en-US" sz="1750" dirty="0"/>
          </a:p>
        </p:txBody>
      </p:sp>
      <p:sp>
        <p:nvSpPr>
          <p:cNvPr id="12" name="Shape 10"/>
          <p:cNvSpPr/>
          <p:nvPr/>
        </p:nvSpPr>
        <p:spPr>
          <a:xfrm>
            <a:off x="9640133" y="2742605"/>
            <a:ext cx="4196358" cy="30480"/>
          </a:xfrm>
          <a:prstGeom prst="rect">
            <a:avLst/>
          </a:prstGeom>
          <a:solidFill>
            <a:srgbClr val="4950BC"/>
          </a:solidFill>
          <a:ln/>
        </p:spPr>
      </p:sp>
      <p:sp>
        <p:nvSpPr>
          <p:cNvPr id="13" name="Text 11"/>
          <p:cNvSpPr/>
          <p:nvPr/>
        </p:nvSpPr>
        <p:spPr>
          <a:xfrm>
            <a:off x="9640133" y="2916912"/>
            <a:ext cx="4196358" cy="850583"/>
          </a:xfrm>
          <a:prstGeom prst="rect">
            <a:avLst/>
          </a:prstGeom>
          <a:noFill/>
          <a:ln/>
        </p:spPr>
        <p:txBody>
          <a:bodyPr wrap="square" lIns="0" tIns="0" rIns="0" bIns="0" rtlCol="0" anchor="t"/>
          <a:lstStyle/>
          <a:p>
            <a:pPr marL="0" indent="0" algn="l">
              <a:lnSpc>
                <a:spcPts val="3300"/>
              </a:lnSpc>
              <a:buNone/>
            </a:pPr>
            <a:r>
              <a:rPr lang="en-US" sz="2650" b="1" dirty="0">
                <a:solidFill>
                  <a:srgbClr val="272525"/>
                </a:solidFill>
                <a:latin typeface="Inter Bold" pitchFamily="34" charset="0"/>
                <a:ea typeface="Inter Bold" pitchFamily="34" charset="-122"/>
                <a:cs typeface="Inter Bold" pitchFamily="34" charset="-120"/>
              </a:rPr>
              <a:t>Social Engineering Tactics</a:t>
            </a:r>
            <a:endParaRPr lang="en-US" sz="2650" dirty="0"/>
          </a:p>
        </p:txBody>
      </p:sp>
      <p:sp>
        <p:nvSpPr>
          <p:cNvPr id="14" name="Text 12"/>
          <p:cNvSpPr/>
          <p:nvPr/>
        </p:nvSpPr>
        <p:spPr>
          <a:xfrm>
            <a:off x="9640133" y="3903583"/>
            <a:ext cx="4196358"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How attackers manipulate you.</a:t>
            </a:r>
            <a:endParaRPr lang="en-US" sz="1750" dirty="0"/>
          </a:p>
        </p:txBody>
      </p:sp>
      <p:sp>
        <p:nvSpPr>
          <p:cNvPr id="15" name="Text 13"/>
          <p:cNvSpPr/>
          <p:nvPr/>
        </p:nvSpPr>
        <p:spPr>
          <a:xfrm>
            <a:off x="793790" y="5026223"/>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04</a:t>
            </a:r>
            <a:endParaRPr lang="en-US" sz="1750" dirty="0"/>
          </a:p>
        </p:txBody>
      </p:sp>
      <p:sp>
        <p:nvSpPr>
          <p:cNvPr id="16" name="Shape 14"/>
          <p:cNvSpPr/>
          <p:nvPr/>
        </p:nvSpPr>
        <p:spPr>
          <a:xfrm>
            <a:off x="793790" y="5381268"/>
            <a:ext cx="6407944" cy="30480"/>
          </a:xfrm>
          <a:prstGeom prst="rect">
            <a:avLst/>
          </a:prstGeom>
          <a:solidFill>
            <a:srgbClr val="4950BC"/>
          </a:solidFill>
          <a:ln/>
        </p:spPr>
      </p:sp>
      <p:sp>
        <p:nvSpPr>
          <p:cNvPr id="17" name="Text 15"/>
          <p:cNvSpPr/>
          <p:nvPr/>
        </p:nvSpPr>
        <p:spPr>
          <a:xfrm>
            <a:off x="793790" y="5555575"/>
            <a:ext cx="4495443" cy="425291"/>
          </a:xfrm>
          <a:prstGeom prst="rect">
            <a:avLst/>
          </a:prstGeom>
          <a:noFill/>
          <a:ln/>
        </p:spPr>
        <p:txBody>
          <a:bodyPr wrap="none" lIns="0" tIns="0" rIns="0" bIns="0" rtlCol="0" anchor="t"/>
          <a:lstStyle/>
          <a:p>
            <a:pPr marL="0" indent="0" algn="l">
              <a:lnSpc>
                <a:spcPts val="3300"/>
              </a:lnSpc>
              <a:buNone/>
            </a:pPr>
            <a:r>
              <a:rPr lang="en-US" sz="2650" b="1" dirty="0">
                <a:solidFill>
                  <a:srgbClr val="272525"/>
                </a:solidFill>
                <a:latin typeface="Inter Bold" pitchFamily="34" charset="0"/>
                <a:ea typeface="Inter Bold" pitchFamily="34" charset="-122"/>
                <a:cs typeface="Inter Bold" pitchFamily="34" charset="-120"/>
              </a:rPr>
              <a:t>Best Practices &amp; Protection</a:t>
            </a:r>
            <a:endParaRPr lang="en-US" sz="2650" dirty="0"/>
          </a:p>
        </p:txBody>
      </p:sp>
      <p:sp>
        <p:nvSpPr>
          <p:cNvPr id="18" name="Text 16"/>
          <p:cNvSpPr/>
          <p:nvPr/>
        </p:nvSpPr>
        <p:spPr>
          <a:xfrm>
            <a:off x="793790" y="6116955"/>
            <a:ext cx="6407944"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Actionable steps to stay safe.</a:t>
            </a:r>
            <a:endParaRPr lang="en-US" sz="1750" dirty="0"/>
          </a:p>
        </p:txBody>
      </p:sp>
      <p:sp>
        <p:nvSpPr>
          <p:cNvPr id="19" name="Text 17"/>
          <p:cNvSpPr/>
          <p:nvPr/>
        </p:nvSpPr>
        <p:spPr>
          <a:xfrm>
            <a:off x="7428548" y="5026223"/>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05</a:t>
            </a:r>
            <a:endParaRPr lang="en-US" sz="1750" dirty="0"/>
          </a:p>
        </p:txBody>
      </p:sp>
      <p:sp>
        <p:nvSpPr>
          <p:cNvPr id="20" name="Shape 18"/>
          <p:cNvSpPr/>
          <p:nvPr/>
        </p:nvSpPr>
        <p:spPr>
          <a:xfrm>
            <a:off x="7428548" y="5381268"/>
            <a:ext cx="6407944" cy="30480"/>
          </a:xfrm>
          <a:prstGeom prst="rect">
            <a:avLst/>
          </a:prstGeom>
          <a:solidFill>
            <a:srgbClr val="4950BC"/>
          </a:solidFill>
          <a:ln/>
        </p:spPr>
      </p:sp>
      <p:sp>
        <p:nvSpPr>
          <p:cNvPr id="21" name="Text 19"/>
          <p:cNvSpPr/>
          <p:nvPr/>
        </p:nvSpPr>
        <p:spPr>
          <a:xfrm>
            <a:off x="7428548" y="5555575"/>
            <a:ext cx="4979551" cy="425291"/>
          </a:xfrm>
          <a:prstGeom prst="rect">
            <a:avLst/>
          </a:prstGeom>
          <a:noFill/>
          <a:ln/>
        </p:spPr>
        <p:txBody>
          <a:bodyPr wrap="none" lIns="0" tIns="0" rIns="0" bIns="0" rtlCol="0" anchor="t"/>
          <a:lstStyle/>
          <a:p>
            <a:pPr marL="0" indent="0" algn="l">
              <a:lnSpc>
                <a:spcPts val="3300"/>
              </a:lnSpc>
              <a:buNone/>
            </a:pPr>
            <a:r>
              <a:rPr lang="en-US" sz="2650" b="1" dirty="0">
                <a:solidFill>
                  <a:srgbClr val="272525"/>
                </a:solidFill>
                <a:latin typeface="Inter Bold" pitchFamily="34" charset="0"/>
                <a:ea typeface="Inter Bold" pitchFamily="34" charset="-122"/>
                <a:cs typeface="Inter Bold" pitchFamily="34" charset="-120"/>
              </a:rPr>
              <a:t>Real-World Examples &amp; Recap</a:t>
            </a:r>
            <a:endParaRPr lang="en-US" sz="2650" dirty="0"/>
          </a:p>
        </p:txBody>
      </p:sp>
      <p:sp>
        <p:nvSpPr>
          <p:cNvPr id="22" name="Text 20"/>
          <p:cNvSpPr/>
          <p:nvPr/>
        </p:nvSpPr>
        <p:spPr>
          <a:xfrm>
            <a:off x="7428548" y="6116955"/>
            <a:ext cx="6407944"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Learning from actual cases and key takeaways.</a:t>
            </a:r>
            <a:endParaRPr lang="en-US" sz="1750" dirty="0"/>
          </a:p>
        </p:txBody>
      </p:sp>
      <p:sp>
        <p:nvSpPr>
          <p:cNvPr id="23" name="Rectangle 22"/>
          <p:cNvSpPr/>
          <p:nvPr/>
        </p:nvSpPr>
        <p:spPr>
          <a:xfrm flipV="1">
            <a:off x="0" y="7646787"/>
            <a:ext cx="14630399" cy="58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21638" y="566976"/>
            <a:ext cx="5155168" cy="644366"/>
          </a:xfrm>
          <a:prstGeom prst="rect">
            <a:avLst/>
          </a:prstGeom>
          <a:noFill/>
          <a:ln/>
        </p:spPr>
        <p:txBody>
          <a:bodyPr wrap="none" lIns="0" tIns="0" rIns="0" bIns="0" rtlCol="0" anchor="t"/>
          <a:lstStyle/>
          <a:p>
            <a:pPr marL="0" indent="0" algn="l">
              <a:lnSpc>
                <a:spcPts val="5050"/>
              </a:lnSpc>
              <a:buNone/>
            </a:pPr>
            <a:r>
              <a:rPr lang="en-US" sz="4050" b="1" dirty="0">
                <a:solidFill>
                  <a:srgbClr val="000000"/>
                </a:solidFill>
                <a:latin typeface="Inter Bold" pitchFamily="34" charset="0"/>
                <a:ea typeface="Inter Bold" pitchFamily="34" charset="-122"/>
                <a:cs typeface="Inter Bold" pitchFamily="34" charset="-120"/>
              </a:rPr>
              <a:t>What is Phishing?</a:t>
            </a:r>
            <a:endParaRPr lang="en-US" sz="4050" dirty="0"/>
          </a:p>
        </p:txBody>
      </p:sp>
      <p:sp>
        <p:nvSpPr>
          <p:cNvPr id="3" name="Text 1"/>
          <p:cNvSpPr/>
          <p:nvPr/>
        </p:nvSpPr>
        <p:spPr>
          <a:xfrm>
            <a:off x="721638" y="1706047"/>
            <a:ext cx="6342102" cy="1649611"/>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Phishing is a type of cyberattack where criminals attempt to trick individuals into revealing sensitive information, such as usernames, passwords, or credit card details. They often impersonate trusted entities like banks, IT support, or well-known companies.</a:t>
            </a:r>
            <a:endParaRPr lang="en-US" sz="1600" dirty="0"/>
          </a:p>
        </p:txBody>
      </p:sp>
      <p:sp>
        <p:nvSpPr>
          <p:cNvPr id="4" name="Text 2"/>
          <p:cNvSpPr/>
          <p:nvPr/>
        </p:nvSpPr>
        <p:spPr>
          <a:xfrm>
            <a:off x="721638" y="3541157"/>
            <a:ext cx="6342102" cy="659844"/>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The goal is to steal credentials, install malware, or gain access to systems for financial gain or data theft.</a:t>
            </a:r>
            <a:endParaRPr lang="en-US" sz="1600" dirty="0"/>
          </a:p>
        </p:txBody>
      </p:sp>
      <p:pic>
        <p:nvPicPr>
          <p:cNvPr id="5" name="Image 0" descr="preencoded.png"/>
          <p:cNvPicPr>
            <a:picLocks noChangeAspect="1"/>
          </p:cNvPicPr>
          <p:nvPr/>
        </p:nvPicPr>
        <p:blipFill>
          <a:blip r:embed="rId3"/>
          <a:stretch>
            <a:fillRect/>
          </a:stretch>
        </p:blipFill>
        <p:spPr>
          <a:xfrm>
            <a:off x="7574280" y="-94593"/>
            <a:ext cx="7056120" cy="84345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12946" y="809268"/>
            <a:ext cx="11907798" cy="636508"/>
          </a:xfrm>
          <a:prstGeom prst="rect">
            <a:avLst/>
          </a:prstGeom>
          <a:noFill/>
          <a:ln/>
        </p:spPr>
        <p:txBody>
          <a:bodyPr wrap="none" lIns="0" tIns="0" rIns="0" bIns="0" rtlCol="0" anchor="t"/>
          <a:lstStyle/>
          <a:p>
            <a:pPr marL="0" indent="0" algn="l">
              <a:lnSpc>
                <a:spcPts val="5000"/>
              </a:lnSpc>
              <a:buNone/>
            </a:pPr>
            <a:r>
              <a:rPr lang="en-US" sz="4000" b="1" dirty="0">
                <a:solidFill>
                  <a:srgbClr val="000000"/>
                </a:solidFill>
                <a:latin typeface="Inter Bold" pitchFamily="34" charset="0"/>
                <a:ea typeface="Inter Bold" pitchFamily="34" charset="-122"/>
                <a:cs typeface="Inter Bold" pitchFamily="34" charset="-120"/>
              </a:rPr>
              <a:t>Recognising Phishing Emails and Fake Websites</a:t>
            </a:r>
            <a:endParaRPr lang="en-US" sz="4000" dirty="0"/>
          </a:p>
        </p:txBody>
      </p:sp>
      <p:sp>
        <p:nvSpPr>
          <p:cNvPr id="3" name="Shape 1"/>
          <p:cNvSpPr/>
          <p:nvPr/>
        </p:nvSpPr>
        <p:spPr>
          <a:xfrm>
            <a:off x="712946" y="1853089"/>
            <a:ext cx="4265771" cy="2848570"/>
          </a:xfrm>
          <a:prstGeom prst="roundRect">
            <a:avLst>
              <a:gd name="adj" fmla="val 3852"/>
            </a:avLst>
          </a:prstGeom>
          <a:solidFill>
            <a:srgbClr val="FFFFFF"/>
          </a:solidFill>
          <a:ln w="22860">
            <a:solidFill>
              <a:srgbClr val="C0C1D7"/>
            </a:solidFill>
            <a:prstDash val="solid"/>
          </a:ln>
        </p:spPr>
      </p:sp>
      <p:sp>
        <p:nvSpPr>
          <p:cNvPr id="4" name="Shape 2"/>
          <p:cNvSpPr/>
          <p:nvPr/>
        </p:nvSpPr>
        <p:spPr>
          <a:xfrm>
            <a:off x="690086" y="1853089"/>
            <a:ext cx="91440" cy="2848570"/>
          </a:xfrm>
          <a:prstGeom prst="roundRect">
            <a:avLst>
              <a:gd name="adj" fmla="val 93563"/>
            </a:avLst>
          </a:prstGeom>
          <a:solidFill>
            <a:srgbClr val="4950BC"/>
          </a:solidFill>
          <a:ln/>
        </p:spPr>
      </p:sp>
      <p:sp>
        <p:nvSpPr>
          <p:cNvPr id="5" name="Text 3"/>
          <p:cNvSpPr/>
          <p:nvPr/>
        </p:nvSpPr>
        <p:spPr>
          <a:xfrm>
            <a:off x="1007983" y="2079546"/>
            <a:ext cx="2546152" cy="318254"/>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Inter Bold" pitchFamily="34" charset="0"/>
                <a:ea typeface="Inter Bold" pitchFamily="34" charset="-122"/>
                <a:cs typeface="Inter Bold" pitchFamily="34" charset="-120"/>
              </a:rPr>
              <a:t>Suspicious Sender</a:t>
            </a:r>
            <a:endParaRPr lang="en-US" sz="2000" dirty="0"/>
          </a:p>
        </p:txBody>
      </p:sp>
      <p:sp>
        <p:nvSpPr>
          <p:cNvPr id="6" name="Text 4"/>
          <p:cNvSpPr/>
          <p:nvPr/>
        </p:nvSpPr>
        <p:spPr>
          <a:xfrm>
            <a:off x="1007983" y="2519958"/>
            <a:ext cx="3744278" cy="1955244"/>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Check the sender's email address carefully. It might look legitimate at first glance, but often has subtle misspellings or an unusual domain name (e.g., </a:t>
            </a:r>
            <a:r>
              <a:rPr lang="en-US" sz="1600" dirty="0">
                <a:solidFill>
                  <a:srgbClr val="272525"/>
                </a:solidFill>
                <a:highlight>
                  <a:srgbClr val="F2F2F2"/>
                </a:highlight>
                <a:latin typeface="Consolas" pitchFamily="34" charset="0"/>
                <a:ea typeface="Consolas" pitchFamily="34" charset="-122"/>
                <a:cs typeface="Consolas" pitchFamily="34" charset="-120"/>
              </a:rPr>
              <a:t>support@micros0ft.com</a:t>
            </a:r>
            <a:r>
              <a:rPr lang="en-US" sz="1600" dirty="0">
                <a:solidFill>
                  <a:srgbClr val="272525"/>
                </a:solidFill>
                <a:latin typeface="Inter" pitchFamily="34" charset="0"/>
                <a:ea typeface="Inter" pitchFamily="34" charset="-122"/>
                <a:cs typeface="Inter" pitchFamily="34" charset="-120"/>
              </a:rPr>
              <a:t> instead of </a:t>
            </a:r>
            <a:r>
              <a:rPr lang="en-US" sz="1600" dirty="0">
                <a:solidFill>
                  <a:srgbClr val="272525"/>
                </a:solidFill>
                <a:highlight>
                  <a:srgbClr val="F2F2F2"/>
                </a:highlight>
                <a:latin typeface="Consolas" pitchFamily="34" charset="0"/>
                <a:ea typeface="Consolas" pitchFamily="34" charset="-122"/>
                <a:cs typeface="Consolas" pitchFamily="34" charset="-120"/>
              </a:rPr>
              <a:t>support@microsoft.com</a:t>
            </a:r>
            <a:r>
              <a:rPr lang="en-US" sz="1600" dirty="0">
                <a:solidFill>
                  <a:srgbClr val="272525"/>
                </a:solidFill>
                <a:latin typeface="Inter" pitchFamily="34" charset="0"/>
                <a:ea typeface="Inter" pitchFamily="34" charset="-122"/>
                <a:cs typeface="Inter" pitchFamily="34" charset="-120"/>
              </a:rPr>
              <a:t>).</a:t>
            </a:r>
            <a:endParaRPr lang="en-US" sz="1600" dirty="0"/>
          </a:p>
        </p:txBody>
      </p:sp>
      <p:sp>
        <p:nvSpPr>
          <p:cNvPr id="7" name="Shape 5"/>
          <p:cNvSpPr/>
          <p:nvPr/>
        </p:nvSpPr>
        <p:spPr>
          <a:xfrm>
            <a:off x="5182314" y="1853089"/>
            <a:ext cx="4265771" cy="2848570"/>
          </a:xfrm>
          <a:prstGeom prst="roundRect">
            <a:avLst>
              <a:gd name="adj" fmla="val 3852"/>
            </a:avLst>
          </a:prstGeom>
          <a:solidFill>
            <a:srgbClr val="FFFFFF"/>
          </a:solidFill>
          <a:ln w="22860">
            <a:solidFill>
              <a:srgbClr val="C0C1D7"/>
            </a:solidFill>
            <a:prstDash val="solid"/>
          </a:ln>
        </p:spPr>
      </p:sp>
      <p:sp>
        <p:nvSpPr>
          <p:cNvPr id="8" name="Shape 6"/>
          <p:cNvSpPr/>
          <p:nvPr/>
        </p:nvSpPr>
        <p:spPr>
          <a:xfrm>
            <a:off x="5159454" y="1853089"/>
            <a:ext cx="91440" cy="2848570"/>
          </a:xfrm>
          <a:prstGeom prst="roundRect">
            <a:avLst>
              <a:gd name="adj" fmla="val 93563"/>
            </a:avLst>
          </a:prstGeom>
          <a:solidFill>
            <a:srgbClr val="4950BC"/>
          </a:solidFill>
          <a:ln/>
        </p:spPr>
      </p:sp>
      <p:sp>
        <p:nvSpPr>
          <p:cNvPr id="9" name="Text 7"/>
          <p:cNvSpPr/>
          <p:nvPr/>
        </p:nvSpPr>
        <p:spPr>
          <a:xfrm>
            <a:off x="5477351" y="2079546"/>
            <a:ext cx="2546152" cy="318254"/>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Inter Bold" pitchFamily="34" charset="0"/>
                <a:ea typeface="Inter Bold" pitchFamily="34" charset="-122"/>
                <a:cs typeface="Inter Bold" pitchFamily="34" charset="-120"/>
              </a:rPr>
              <a:t>Generic Greetings</a:t>
            </a:r>
            <a:endParaRPr lang="en-US" sz="2000" dirty="0"/>
          </a:p>
        </p:txBody>
      </p:sp>
      <p:sp>
        <p:nvSpPr>
          <p:cNvPr id="10" name="Text 8"/>
          <p:cNvSpPr/>
          <p:nvPr/>
        </p:nvSpPr>
        <p:spPr>
          <a:xfrm>
            <a:off x="5477351" y="2519958"/>
            <a:ext cx="3744278" cy="1303496"/>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Legitimate organisations usually address you by name. Phishing emails often use generic greetings like "Dear Customer" or "Dear User".</a:t>
            </a:r>
            <a:endParaRPr lang="en-US" sz="1600" dirty="0"/>
          </a:p>
        </p:txBody>
      </p:sp>
      <p:sp>
        <p:nvSpPr>
          <p:cNvPr id="11" name="Shape 9"/>
          <p:cNvSpPr/>
          <p:nvPr/>
        </p:nvSpPr>
        <p:spPr>
          <a:xfrm>
            <a:off x="9651683" y="1853089"/>
            <a:ext cx="4265771" cy="2848570"/>
          </a:xfrm>
          <a:prstGeom prst="roundRect">
            <a:avLst>
              <a:gd name="adj" fmla="val 3852"/>
            </a:avLst>
          </a:prstGeom>
          <a:solidFill>
            <a:srgbClr val="FFFFFF"/>
          </a:solidFill>
          <a:ln w="22860">
            <a:solidFill>
              <a:srgbClr val="C0C1D7"/>
            </a:solidFill>
            <a:prstDash val="solid"/>
          </a:ln>
        </p:spPr>
      </p:sp>
      <p:sp>
        <p:nvSpPr>
          <p:cNvPr id="12" name="Shape 10"/>
          <p:cNvSpPr/>
          <p:nvPr/>
        </p:nvSpPr>
        <p:spPr>
          <a:xfrm>
            <a:off x="9628823" y="1853089"/>
            <a:ext cx="91440" cy="2848570"/>
          </a:xfrm>
          <a:prstGeom prst="roundRect">
            <a:avLst>
              <a:gd name="adj" fmla="val 93563"/>
            </a:avLst>
          </a:prstGeom>
          <a:solidFill>
            <a:srgbClr val="4950BC"/>
          </a:solidFill>
          <a:ln/>
        </p:spPr>
      </p:sp>
      <p:sp>
        <p:nvSpPr>
          <p:cNvPr id="13" name="Text 11"/>
          <p:cNvSpPr/>
          <p:nvPr/>
        </p:nvSpPr>
        <p:spPr>
          <a:xfrm>
            <a:off x="9946719" y="2079546"/>
            <a:ext cx="3744278" cy="636508"/>
          </a:xfrm>
          <a:prstGeom prst="rect">
            <a:avLst/>
          </a:prstGeom>
          <a:noFill/>
          <a:ln/>
        </p:spPr>
        <p:txBody>
          <a:bodyPr wrap="square" lIns="0" tIns="0" rIns="0" bIns="0" rtlCol="0" anchor="t"/>
          <a:lstStyle/>
          <a:p>
            <a:pPr marL="0" indent="0" algn="l">
              <a:lnSpc>
                <a:spcPts val="2500"/>
              </a:lnSpc>
              <a:buNone/>
            </a:pPr>
            <a:r>
              <a:rPr lang="en-US" sz="2000" b="1" dirty="0">
                <a:solidFill>
                  <a:srgbClr val="272525"/>
                </a:solidFill>
                <a:latin typeface="Inter Bold" pitchFamily="34" charset="0"/>
                <a:ea typeface="Inter Bold" pitchFamily="34" charset="-122"/>
                <a:cs typeface="Inter Bold" pitchFamily="34" charset="-120"/>
              </a:rPr>
              <a:t>Urgent or Threatening Language</a:t>
            </a:r>
            <a:endParaRPr lang="en-US" sz="2000" dirty="0"/>
          </a:p>
        </p:txBody>
      </p:sp>
      <p:sp>
        <p:nvSpPr>
          <p:cNvPr id="14" name="Text 12"/>
          <p:cNvSpPr/>
          <p:nvPr/>
        </p:nvSpPr>
        <p:spPr>
          <a:xfrm>
            <a:off x="9946719" y="2838212"/>
            <a:ext cx="3744278" cy="162937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Attackers create a sense of urgency or fear (e.g., "Your account will be suspended!", "Immediate action required!") to pressure you into acting without thinking.</a:t>
            </a:r>
            <a:endParaRPr lang="en-US" sz="1600" dirty="0"/>
          </a:p>
        </p:txBody>
      </p:sp>
      <p:sp>
        <p:nvSpPr>
          <p:cNvPr id="15" name="Shape 13"/>
          <p:cNvSpPr/>
          <p:nvPr/>
        </p:nvSpPr>
        <p:spPr>
          <a:xfrm>
            <a:off x="712946" y="4905256"/>
            <a:ext cx="4265771" cy="2515076"/>
          </a:xfrm>
          <a:prstGeom prst="roundRect">
            <a:avLst>
              <a:gd name="adj" fmla="val 4363"/>
            </a:avLst>
          </a:prstGeom>
          <a:solidFill>
            <a:srgbClr val="FFFFFF"/>
          </a:solidFill>
          <a:ln w="22860">
            <a:solidFill>
              <a:srgbClr val="C0C1D7"/>
            </a:solidFill>
            <a:prstDash val="solid"/>
          </a:ln>
        </p:spPr>
      </p:sp>
      <p:sp>
        <p:nvSpPr>
          <p:cNvPr id="16" name="Shape 14"/>
          <p:cNvSpPr/>
          <p:nvPr/>
        </p:nvSpPr>
        <p:spPr>
          <a:xfrm>
            <a:off x="690086" y="4905256"/>
            <a:ext cx="91440" cy="2515076"/>
          </a:xfrm>
          <a:prstGeom prst="roundRect">
            <a:avLst>
              <a:gd name="adj" fmla="val 93563"/>
            </a:avLst>
          </a:prstGeom>
          <a:solidFill>
            <a:srgbClr val="4950BC"/>
          </a:solidFill>
          <a:ln/>
        </p:spPr>
      </p:sp>
      <p:sp>
        <p:nvSpPr>
          <p:cNvPr id="17" name="Text 15"/>
          <p:cNvSpPr/>
          <p:nvPr/>
        </p:nvSpPr>
        <p:spPr>
          <a:xfrm>
            <a:off x="1007983" y="5131713"/>
            <a:ext cx="3284458" cy="318254"/>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Inter Bold" pitchFamily="34" charset="0"/>
                <a:ea typeface="Inter Bold" pitchFamily="34" charset="-122"/>
                <a:cs typeface="Inter Bold" pitchFamily="34" charset="-120"/>
              </a:rPr>
              <a:t>Bad Grammar and Spelling</a:t>
            </a:r>
            <a:endParaRPr lang="en-US" sz="2000" dirty="0"/>
          </a:p>
        </p:txBody>
      </p:sp>
      <p:sp>
        <p:nvSpPr>
          <p:cNvPr id="18" name="Text 16"/>
          <p:cNvSpPr/>
          <p:nvPr/>
        </p:nvSpPr>
        <p:spPr>
          <a:xfrm>
            <a:off x="1007983" y="5572125"/>
            <a:ext cx="3744278" cy="1303496"/>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Professional organisations proofread their communications. Numerous grammatical errors or typos are a major red flag.</a:t>
            </a:r>
            <a:endParaRPr lang="en-US" sz="1600" dirty="0"/>
          </a:p>
        </p:txBody>
      </p:sp>
      <p:sp>
        <p:nvSpPr>
          <p:cNvPr id="19" name="Shape 17"/>
          <p:cNvSpPr/>
          <p:nvPr/>
        </p:nvSpPr>
        <p:spPr>
          <a:xfrm>
            <a:off x="5182314" y="4905256"/>
            <a:ext cx="4265771" cy="2515076"/>
          </a:xfrm>
          <a:prstGeom prst="roundRect">
            <a:avLst>
              <a:gd name="adj" fmla="val 4363"/>
            </a:avLst>
          </a:prstGeom>
          <a:solidFill>
            <a:srgbClr val="FFFFFF"/>
          </a:solidFill>
          <a:ln w="22860">
            <a:solidFill>
              <a:srgbClr val="C0C1D7"/>
            </a:solidFill>
            <a:prstDash val="solid"/>
          </a:ln>
        </p:spPr>
      </p:sp>
      <p:sp>
        <p:nvSpPr>
          <p:cNvPr id="20" name="Shape 18"/>
          <p:cNvSpPr/>
          <p:nvPr/>
        </p:nvSpPr>
        <p:spPr>
          <a:xfrm>
            <a:off x="5159454" y="4905256"/>
            <a:ext cx="91440" cy="2515076"/>
          </a:xfrm>
          <a:prstGeom prst="roundRect">
            <a:avLst>
              <a:gd name="adj" fmla="val 93563"/>
            </a:avLst>
          </a:prstGeom>
          <a:solidFill>
            <a:srgbClr val="4950BC"/>
          </a:solidFill>
          <a:ln/>
        </p:spPr>
      </p:sp>
      <p:sp>
        <p:nvSpPr>
          <p:cNvPr id="21" name="Text 19"/>
          <p:cNvSpPr/>
          <p:nvPr/>
        </p:nvSpPr>
        <p:spPr>
          <a:xfrm>
            <a:off x="5477351" y="5131713"/>
            <a:ext cx="3744278" cy="636508"/>
          </a:xfrm>
          <a:prstGeom prst="rect">
            <a:avLst/>
          </a:prstGeom>
          <a:noFill/>
          <a:ln/>
        </p:spPr>
        <p:txBody>
          <a:bodyPr wrap="square" lIns="0" tIns="0" rIns="0" bIns="0" rtlCol="0" anchor="t"/>
          <a:lstStyle/>
          <a:p>
            <a:pPr marL="0" indent="0" algn="l">
              <a:lnSpc>
                <a:spcPts val="2500"/>
              </a:lnSpc>
              <a:buNone/>
            </a:pPr>
            <a:r>
              <a:rPr lang="en-US" sz="2000" b="1" dirty="0">
                <a:solidFill>
                  <a:srgbClr val="272525"/>
                </a:solidFill>
                <a:latin typeface="Inter Bold" pitchFamily="34" charset="0"/>
                <a:ea typeface="Inter Bold" pitchFamily="34" charset="-122"/>
                <a:cs typeface="Inter Bold" pitchFamily="34" charset="-120"/>
              </a:rPr>
              <a:t>Suspicious Links &amp; Attachments</a:t>
            </a:r>
            <a:endParaRPr lang="en-US" sz="2000" dirty="0"/>
          </a:p>
        </p:txBody>
      </p:sp>
      <p:sp>
        <p:nvSpPr>
          <p:cNvPr id="22" name="Text 20"/>
          <p:cNvSpPr/>
          <p:nvPr/>
        </p:nvSpPr>
        <p:spPr>
          <a:xfrm>
            <a:off x="5477351" y="5890379"/>
            <a:ext cx="3744278" cy="1303496"/>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Hover over links to see the actual URL before clicking. Be wary of unexpected attachments. They often contain malware.</a:t>
            </a:r>
            <a:endParaRPr lang="en-US" sz="1600" dirty="0"/>
          </a:p>
        </p:txBody>
      </p:sp>
      <p:sp>
        <p:nvSpPr>
          <p:cNvPr id="23" name="Rectangle 22"/>
          <p:cNvSpPr/>
          <p:nvPr/>
        </p:nvSpPr>
        <p:spPr>
          <a:xfrm flipV="1">
            <a:off x="0" y="7646787"/>
            <a:ext cx="14630399" cy="58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31069"/>
            <a:ext cx="730567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Social Engineering Tactics</a:t>
            </a:r>
            <a:endParaRPr lang="en-US" sz="4450" dirty="0"/>
          </a:p>
        </p:txBody>
      </p:sp>
      <p:sp>
        <p:nvSpPr>
          <p:cNvPr id="3" name="Text 1"/>
          <p:cNvSpPr/>
          <p:nvPr/>
        </p:nvSpPr>
        <p:spPr>
          <a:xfrm>
            <a:off x="793790" y="209347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Phishing often leverages social engineering, exploiting human psychology rather than technical vulnerabilities.</a:t>
            </a:r>
            <a:endParaRPr lang="en-US" sz="1750" dirty="0"/>
          </a:p>
        </p:txBody>
      </p:sp>
      <p:pic>
        <p:nvPicPr>
          <p:cNvPr id="4" name="Image 0" descr="preencoded.png"/>
          <p:cNvPicPr>
            <a:picLocks noChangeAspect="1"/>
          </p:cNvPicPr>
          <p:nvPr/>
        </p:nvPicPr>
        <p:blipFill>
          <a:blip r:embed="rId3"/>
          <a:stretch>
            <a:fillRect/>
          </a:stretch>
        </p:blipFill>
        <p:spPr>
          <a:xfrm>
            <a:off x="793790" y="2711529"/>
            <a:ext cx="566976" cy="566976"/>
          </a:xfrm>
          <a:prstGeom prst="rect">
            <a:avLst/>
          </a:prstGeom>
        </p:spPr>
      </p:pic>
      <p:sp>
        <p:nvSpPr>
          <p:cNvPr id="5" name="Text 2"/>
          <p:cNvSpPr/>
          <p:nvPr/>
        </p:nvSpPr>
        <p:spPr>
          <a:xfrm>
            <a:off x="793790" y="356199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Impersonation</a:t>
            </a:r>
            <a:endParaRPr lang="en-US" sz="2200" dirty="0"/>
          </a:p>
        </p:txBody>
      </p:sp>
      <p:sp>
        <p:nvSpPr>
          <p:cNvPr id="6" name="Text 3"/>
          <p:cNvSpPr/>
          <p:nvPr/>
        </p:nvSpPr>
        <p:spPr>
          <a:xfrm>
            <a:off x="793790" y="4052411"/>
            <a:ext cx="6379607"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Attackers pretend to be someone trustworthy (e.g., a CEO, IT support, a vendor) to gain your confidence.</a:t>
            </a:r>
            <a:endParaRPr lang="en-US" sz="1750" dirty="0"/>
          </a:p>
        </p:txBody>
      </p:sp>
      <p:pic>
        <p:nvPicPr>
          <p:cNvPr id="7" name="Image 1" descr="preencoded.png"/>
          <p:cNvPicPr>
            <a:picLocks noChangeAspect="1"/>
          </p:cNvPicPr>
          <p:nvPr/>
        </p:nvPicPr>
        <p:blipFill>
          <a:blip r:embed="rId4"/>
          <a:stretch>
            <a:fillRect/>
          </a:stretch>
        </p:blipFill>
        <p:spPr>
          <a:xfrm>
            <a:off x="7456884" y="2711529"/>
            <a:ext cx="566976" cy="566976"/>
          </a:xfrm>
          <a:prstGeom prst="rect">
            <a:avLst/>
          </a:prstGeom>
        </p:spPr>
      </p:pic>
      <p:sp>
        <p:nvSpPr>
          <p:cNvPr id="8" name="Text 4"/>
          <p:cNvSpPr/>
          <p:nvPr/>
        </p:nvSpPr>
        <p:spPr>
          <a:xfrm>
            <a:off x="7456884" y="356199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Fear &amp; Urgency</a:t>
            </a:r>
            <a:endParaRPr lang="en-US" sz="2200" dirty="0"/>
          </a:p>
        </p:txBody>
      </p:sp>
      <p:sp>
        <p:nvSpPr>
          <p:cNvPr id="9" name="Text 5"/>
          <p:cNvSpPr/>
          <p:nvPr/>
        </p:nvSpPr>
        <p:spPr>
          <a:xfrm>
            <a:off x="7456884" y="4052411"/>
            <a:ext cx="637972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Creating panic (e.g., "account compromised") or a deadline forces quick, unthinking decisions.</a:t>
            </a:r>
            <a:endParaRPr lang="en-US" sz="1750" dirty="0"/>
          </a:p>
        </p:txBody>
      </p:sp>
      <p:pic>
        <p:nvPicPr>
          <p:cNvPr id="10" name="Image 2" descr="preencoded.png"/>
          <p:cNvPicPr>
            <a:picLocks noChangeAspect="1"/>
          </p:cNvPicPr>
          <p:nvPr/>
        </p:nvPicPr>
        <p:blipFill>
          <a:blip r:embed="rId5"/>
          <a:stretch>
            <a:fillRect/>
          </a:stretch>
        </p:blipFill>
        <p:spPr>
          <a:xfrm>
            <a:off x="793790" y="5231844"/>
            <a:ext cx="566976" cy="566976"/>
          </a:xfrm>
          <a:prstGeom prst="rect">
            <a:avLst/>
          </a:prstGeom>
        </p:spPr>
      </p:pic>
      <p:sp>
        <p:nvSpPr>
          <p:cNvPr id="11" name="Text 6"/>
          <p:cNvSpPr/>
          <p:nvPr/>
        </p:nvSpPr>
        <p:spPr>
          <a:xfrm>
            <a:off x="793790" y="608230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Lure of Gain</a:t>
            </a:r>
            <a:endParaRPr lang="en-US" sz="2200" dirty="0"/>
          </a:p>
        </p:txBody>
      </p:sp>
      <p:sp>
        <p:nvSpPr>
          <p:cNvPr id="12" name="Text 7"/>
          <p:cNvSpPr/>
          <p:nvPr/>
        </p:nvSpPr>
        <p:spPr>
          <a:xfrm>
            <a:off x="793790" y="6572726"/>
            <a:ext cx="6379607"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Offering tempting rewards (e.g., "You've won a prize!") to entice you to click or provide information.</a:t>
            </a:r>
            <a:endParaRPr lang="en-US" sz="1750" dirty="0"/>
          </a:p>
        </p:txBody>
      </p:sp>
      <p:pic>
        <p:nvPicPr>
          <p:cNvPr id="13" name="Image 3" descr="preencoded.png"/>
          <p:cNvPicPr>
            <a:picLocks noChangeAspect="1"/>
          </p:cNvPicPr>
          <p:nvPr/>
        </p:nvPicPr>
        <p:blipFill>
          <a:blip r:embed="rId6"/>
          <a:stretch>
            <a:fillRect/>
          </a:stretch>
        </p:blipFill>
        <p:spPr>
          <a:xfrm>
            <a:off x="7456884" y="5231844"/>
            <a:ext cx="566976" cy="566976"/>
          </a:xfrm>
          <a:prstGeom prst="rect">
            <a:avLst/>
          </a:prstGeom>
        </p:spPr>
      </p:pic>
      <p:sp>
        <p:nvSpPr>
          <p:cNvPr id="14" name="Text 8"/>
          <p:cNvSpPr/>
          <p:nvPr/>
        </p:nvSpPr>
        <p:spPr>
          <a:xfrm>
            <a:off x="7456884" y="608230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Curiosity</a:t>
            </a:r>
            <a:endParaRPr lang="en-US" sz="2200" dirty="0"/>
          </a:p>
        </p:txBody>
      </p:sp>
      <p:sp>
        <p:nvSpPr>
          <p:cNvPr id="15" name="Text 9"/>
          <p:cNvSpPr/>
          <p:nvPr/>
        </p:nvSpPr>
        <p:spPr>
          <a:xfrm>
            <a:off x="7456884" y="6572726"/>
            <a:ext cx="637972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Playing on natural curiosity (e.g., "Is this you in this video?") to make you open malicious content.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48891" y="509826"/>
            <a:ext cx="7284958" cy="579358"/>
          </a:xfrm>
          <a:prstGeom prst="rect">
            <a:avLst/>
          </a:prstGeom>
          <a:noFill/>
          <a:ln/>
        </p:spPr>
        <p:txBody>
          <a:bodyPr wrap="none" lIns="0" tIns="0" rIns="0" bIns="0" rtlCol="0" anchor="t"/>
          <a:lstStyle/>
          <a:p>
            <a:pPr marL="0" indent="0" algn="l">
              <a:lnSpc>
                <a:spcPts val="4550"/>
              </a:lnSpc>
              <a:buNone/>
            </a:pPr>
            <a:r>
              <a:rPr lang="en-US" sz="3600" b="1" dirty="0">
                <a:solidFill>
                  <a:srgbClr val="000000"/>
                </a:solidFill>
                <a:latin typeface="Inter Bold" pitchFamily="34" charset="0"/>
                <a:ea typeface="Inter Bold" pitchFamily="34" charset="-122"/>
                <a:cs typeface="Inter Bold" pitchFamily="34" charset="-120"/>
              </a:rPr>
              <a:t>Best Practices to Avoid Phishing</a:t>
            </a:r>
            <a:endParaRPr lang="en-US" sz="3600" dirty="0"/>
          </a:p>
        </p:txBody>
      </p:sp>
      <p:sp>
        <p:nvSpPr>
          <p:cNvPr id="3" name="Shape 1"/>
          <p:cNvSpPr/>
          <p:nvPr/>
        </p:nvSpPr>
        <p:spPr>
          <a:xfrm>
            <a:off x="648891" y="1575673"/>
            <a:ext cx="417076" cy="417076"/>
          </a:xfrm>
          <a:prstGeom prst="roundRect">
            <a:avLst>
              <a:gd name="adj" fmla="val 18671"/>
            </a:avLst>
          </a:prstGeom>
          <a:solidFill>
            <a:srgbClr val="DADBF1"/>
          </a:solidFill>
          <a:ln w="7620">
            <a:solidFill>
              <a:srgbClr val="C0C1D7"/>
            </a:solidFill>
            <a:prstDash val="solid"/>
          </a:ln>
        </p:spPr>
      </p:sp>
      <p:sp>
        <p:nvSpPr>
          <p:cNvPr id="4" name="Text 2"/>
          <p:cNvSpPr/>
          <p:nvPr/>
        </p:nvSpPr>
        <p:spPr>
          <a:xfrm>
            <a:off x="1251347" y="1639372"/>
            <a:ext cx="2479358" cy="289679"/>
          </a:xfrm>
          <a:prstGeom prst="rect">
            <a:avLst/>
          </a:prstGeom>
          <a:noFill/>
          <a:ln/>
        </p:spPr>
        <p:txBody>
          <a:bodyPr wrap="none" lIns="0" tIns="0" rIns="0" bIns="0" rtlCol="0" anchor="t"/>
          <a:lstStyle/>
          <a:p>
            <a:pPr marL="0" indent="0" algn="l">
              <a:lnSpc>
                <a:spcPts val="2250"/>
              </a:lnSpc>
              <a:buNone/>
            </a:pPr>
            <a:r>
              <a:rPr lang="en-US" sz="1800" b="1" dirty="0">
                <a:solidFill>
                  <a:srgbClr val="272525"/>
                </a:solidFill>
                <a:latin typeface="Inter Bold" pitchFamily="34" charset="0"/>
                <a:ea typeface="Inter Bold" pitchFamily="34" charset="-122"/>
                <a:cs typeface="Inter Bold" pitchFamily="34" charset="-120"/>
              </a:rPr>
              <a:t>Verify Sender Identity</a:t>
            </a:r>
            <a:endParaRPr lang="en-US" sz="1800" dirty="0"/>
          </a:p>
        </p:txBody>
      </p:sp>
      <p:sp>
        <p:nvSpPr>
          <p:cNvPr id="5" name="Text 3"/>
          <p:cNvSpPr/>
          <p:nvPr/>
        </p:nvSpPr>
        <p:spPr>
          <a:xfrm>
            <a:off x="1251347" y="2114431"/>
            <a:ext cx="5837753" cy="593169"/>
          </a:xfrm>
          <a:prstGeom prst="rect">
            <a:avLst/>
          </a:prstGeom>
          <a:noFill/>
          <a:ln/>
        </p:spPr>
        <p:txBody>
          <a:bodyPr wrap="squar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Always double-check the sender's email address and contact them via a known, trusted method if unsure.</a:t>
            </a:r>
            <a:endParaRPr lang="en-US" sz="1450" dirty="0"/>
          </a:p>
        </p:txBody>
      </p:sp>
      <p:sp>
        <p:nvSpPr>
          <p:cNvPr id="6" name="Shape 4"/>
          <p:cNvSpPr/>
          <p:nvPr/>
        </p:nvSpPr>
        <p:spPr>
          <a:xfrm>
            <a:off x="648891" y="3078361"/>
            <a:ext cx="417076" cy="417076"/>
          </a:xfrm>
          <a:prstGeom prst="roundRect">
            <a:avLst>
              <a:gd name="adj" fmla="val 18671"/>
            </a:avLst>
          </a:prstGeom>
          <a:solidFill>
            <a:srgbClr val="DADBF1"/>
          </a:solidFill>
          <a:ln w="7620">
            <a:solidFill>
              <a:srgbClr val="C0C1D7"/>
            </a:solidFill>
            <a:prstDash val="solid"/>
          </a:ln>
        </p:spPr>
      </p:sp>
      <p:sp>
        <p:nvSpPr>
          <p:cNvPr id="7" name="Text 5"/>
          <p:cNvSpPr/>
          <p:nvPr/>
        </p:nvSpPr>
        <p:spPr>
          <a:xfrm>
            <a:off x="1251347" y="3142059"/>
            <a:ext cx="2592824" cy="289679"/>
          </a:xfrm>
          <a:prstGeom prst="rect">
            <a:avLst/>
          </a:prstGeom>
          <a:noFill/>
          <a:ln/>
        </p:spPr>
        <p:txBody>
          <a:bodyPr wrap="none" lIns="0" tIns="0" rIns="0" bIns="0" rtlCol="0" anchor="t"/>
          <a:lstStyle/>
          <a:p>
            <a:pPr marL="0" indent="0" algn="l">
              <a:lnSpc>
                <a:spcPts val="2250"/>
              </a:lnSpc>
              <a:buNone/>
            </a:pPr>
            <a:r>
              <a:rPr lang="en-US" sz="1800" b="1" dirty="0">
                <a:solidFill>
                  <a:srgbClr val="272525"/>
                </a:solidFill>
                <a:latin typeface="Inter Bold" pitchFamily="34" charset="0"/>
                <a:ea typeface="Inter Bold" pitchFamily="34" charset="-122"/>
                <a:cs typeface="Inter Bold" pitchFamily="34" charset="-120"/>
              </a:rPr>
              <a:t>Inspect Links Carefully</a:t>
            </a:r>
            <a:endParaRPr lang="en-US" sz="1800" dirty="0"/>
          </a:p>
        </p:txBody>
      </p:sp>
      <p:sp>
        <p:nvSpPr>
          <p:cNvPr id="8" name="Text 6"/>
          <p:cNvSpPr/>
          <p:nvPr/>
        </p:nvSpPr>
        <p:spPr>
          <a:xfrm>
            <a:off x="1251347" y="3617119"/>
            <a:ext cx="5837753" cy="593169"/>
          </a:xfrm>
          <a:prstGeom prst="rect">
            <a:avLst/>
          </a:prstGeom>
          <a:noFill/>
          <a:ln/>
        </p:spPr>
        <p:txBody>
          <a:bodyPr wrap="squar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Hover over links before clicking to reveal the true URL. If it looks suspicious, don't click it.</a:t>
            </a:r>
            <a:endParaRPr lang="en-US" sz="1450" dirty="0"/>
          </a:p>
        </p:txBody>
      </p:sp>
      <p:sp>
        <p:nvSpPr>
          <p:cNvPr id="9" name="Shape 7"/>
          <p:cNvSpPr/>
          <p:nvPr/>
        </p:nvSpPr>
        <p:spPr>
          <a:xfrm>
            <a:off x="648891" y="4581049"/>
            <a:ext cx="417076" cy="417076"/>
          </a:xfrm>
          <a:prstGeom prst="roundRect">
            <a:avLst>
              <a:gd name="adj" fmla="val 18671"/>
            </a:avLst>
          </a:prstGeom>
          <a:solidFill>
            <a:srgbClr val="DADBF1"/>
          </a:solidFill>
          <a:ln w="7620">
            <a:solidFill>
              <a:srgbClr val="C0C1D7"/>
            </a:solidFill>
            <a:prstDash val="solid"/>
          </a:ln>
        </p:spPr>
      </p:sp>
      <p:sp>
        <p:nvSpPr>
          <p:cNvPr id="10" name="Text 8"/>
          <p:cNvSpPr/>
          <p:nvPr/>
        </p:nvSpPr>
        <p:spPr>
          <a:xfrm>
            <a:off x="1251347" y="4644747"/>
            <a:ext cx="2686169" cy="289679"/>
          </a:xfrm>
          <a:prstGeom prst="rect">
            <a:avLst/>
          </a:prstGeom>
          <a:noFill/>
          <a:ln/>
        </p:spPr>
        <p:txBody>
          <a:bodyPr wrap="none" lIns="0" tIns="0" rIns="0" bIns="0" rtlCol="0" anchor="t"/>
          <a:lstStyle/>
          <a:p>
            <a:pPr marL="0" indent="0" algn="l">
              <a:lnSpc>
                <a:spcPts val="2250"/>
              </a:lnSpc>
              <a:buNone/>
            </a:pPr>
            <a:r>
              <a:rPr lang="en-US" sz="1800" b="1" dirty="0">
                <a:solidFill>
                  <a:srgbClr val="272525"/>
                </a:solidFill>
                <a:latin typeface="Inter Bold" pitchFamily="34" charset="0"/>
                <a:ea typeface="Inter Bold" pitchFamily="34" charset="-122"/>
                <a:cs typeface="Inter Bold" pitchFamily="34" charset="-120"/>
              </a:rPr>
              <a:t>Never Share Passwords</a:t>
            </a:r>
            <a:endParaRPr lang="en-US" sz="1800" dirty="0"/>
          </a:p>
        </p:txBody>
      </p:sp>
      <p:sp>
        <p:nvSpPr>
          <p:cNvPr id="11" name="Text 9"/>
          <p:cNvSpPr/>
          <p:nvPr/>
        </p:nvSpPr>
        <p:spPr>
          <a:xfrm>
            <a:off x="1251347" y="5119807"/>
            <a:ext cx="5837753" cy="593169"/>
          </a:xfrm>
          <a:prstGeom prst="rect">
            <a:avLst/>
          </a:prstGeom>
          <a:noFill/>
          <a:ln/>
        </p:spPr>
        <p:txBody>
          <a:bodyPr wrap="squar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No legitimate organisation will ask for your password via email or unofficial channels.</a:t>
            </a:r>
            <a:endParaRPr lang="en-US" sz="1450" dirty="0"/>
          </a:p>
        </p:txBody>
      </p:sp>
      <p:sp>
        <p:nvSpPr>
          <p:cNvPr id="12" name="Shape 10"/>
          <p:cNvSpPr/>
          <p:nvPr/>
        </p:nvSpPr>
        <p:spPr>
          <a:xfrm>
            <a:off x="648891" y="6083737"/>
            <a:ext cx="417076" cy="417076"/>
          </a:xfrm>
          <a:prstGeom prst="roundRect">
            <a:avLst>
              <a:gd name="adj" fmla="val 18671"/>
            </a:avLst>
          </a:prstGeom>
          <a:solidFill>
            <a:srgbClr val="DADBF1"/>
          </a:solidFill>
          <a:ln w="7620">
            <a:solidFill>
              <a:srgbClr val="C0C1D7"/>
            </a:solidFill>
            <a:prstDash val="solid"/>
          </a:ln>
        </p:spPr>
      </p:sp>
      <p:sp>
        <p:nvSpPr>
          <p:cNvPr id="13" name="Text 11"/>
          <p:cNvSpPr/>
          <p:nvPr/>
        </p:nvSpPr>
        <p:spPr>
          <a:xfrm>
            <a:off x="1251347" y="6147435"/>
            <a:ext cx="2860834" cy="289679"/>
          </a:xfrm>
          <a:prstGeom prst="rect">
            <a:avLst/>
          </a:prstGeom>
          <a:noFill/>
          <a:ln/>
        </p:spPr>
        <p:txBody>
          <a:bodyPr wrap="none" lIns="0" tIns="0" rIns="0" bIns="0" rtlCol="0" anchor="t"/>
          <a:lstStyle/>
          <a:p>
            <a:pPr marL="0" indent="0" algn="l">
              <a:lnSpc>
                <a:spcPts val="2250"/>
              </a:lnSpc>
              <a:buNone/>
            </a:pPr>
            <a:r>
              <a:rPr lang="en-US" sz="1800" b="1" dirty="0">
                <a:solidFill>
                  <a:srgbClr val="272525"/>
                </a:solidFill>
                <a:latin typeface="Inter Bold" pitchFamily="34" charset="0"/>
                <a:ea typeface="Inter Bold" pitchFamily="34" charset="-122"/>
                <a:cs typeface="Inter Bold" pitchFamily="34" charset="-120"/>
              </a:rPr>
              <a:t>Report Suspicious Emails</a:t>
            </a:r>
            <a:endParaRPr lang="en-US" sz="1800" dirty="0"/>
          </a:p>
        </p:txBody>
      </p:sp>
      <p:sp>
        <p:nvSpPr>
          <p:cNvPr id="14" name="Text 12"/>
          <p:cNvSpPr/>
          <p:nvPr/>
        </p:nvSpPr>
        <p:spPr>
          <a:xfrm>
            <a:off x="1251347" y="6622494"/>
            <a:ext cx="5837753" cy="593169"/>
          </a:xfrm>
          <a:prstGeom prst="rect">
            <a:avLst/>
          </a:prstGeom>
          <a:noFill/>
          <a:ln/>
        </p:spPr>
        <p:txBody>
          <a:bodyPr wrap="squar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Forward any suspected phishing emails to your IT security team immediately.</a:t>
            </a:r>
            <a:endParaRPr lang="en-US" sz="1450" dirty="0"/>
          </a:p>
        </p:txBody>
      </p:sp>
      <p:pic>
        <p:nvPicPr>
          <p:cNvPr id="15" name="Image 0" descr="preencoded.png"/>
          <p:cNvPicPr>
            <a:picLocks noChangeAspect="1"/>
          </p:cNvPicPr>
          <p:nvPr/>
        </p:nvPicPr>
        <p:blipFill>
          <a:blip r:embed="rId3"/>
          <a:stretch>
            <a:fillRect/>
          </a:stretch>
        </p:blipFill>
        <p:spPr>
          <a:xfrm>
            <a:off x="7933848" y="509826"/>
            <a:ext cx="6696551" cy="77197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493163"/>
            <a:ext cx="10192107"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Protect Your Digital Self: Key Actions</a:t>
            </a:r>
            <a:endParaRPr lang="en-US" sz="4450" dirty="0"/>
          </a:p>
        </p:txBody>
      </p:sp>
      <p:sp>
        <p:nvSpPr>
          <p:cNvPr id="3" name="Shape 1"/>
          <p:cNvSpPr/>
          <p:nvPr/>
        </p:nvSpPr>
        <p:spPr>
          <a:xfrm>
            <a:off x="793790" y="2655570"/>
            <a:ext cx="13042821" cy="4080748"/>
          </a:xfrm>
          <a:prstGeom prst="roundRect">
            <a:avLst>
              <a:gd name="adj" fmla="val 2335"/>
            </a:avLst>
          </a:prstGeom>
          <a:solidFill>
            <a:srgbClr val="DADBF1"/>
          </a:solidFill>
          <a:ln w="7620">
            <a:solidFill>
              <a:srgbClr val="C0C1D7"/>
            </a:solidFill>
            <a:prstDash val="solid"/>
          </a:ln>
        </p:spPr>
      </p:sp>
      <p:sp>
        <p:nvSpPr>
          <p:cNvPr id="4" name="Shape 2"/>
          <p:cNvSpPr/>
          <p:nvPr/>
        </p:nvSpPr>
        <p:spPr>
          <a:xfrm>
            <a:off x="801410" y="2663190"/>
            <a:ext cx="6513790" cy="2032754"/>
          </a:xfrm>
          <a:prstGeom prst="roundRect">
            <a:avLst>
              <a:gd name="adj" fmla="val 4687"/>
            </a:avLst>
          </a:prstGeom>
          <a:solidFill>
            <a:srgbClr val="DADBF1"/>
          </a:solidFill>
          <a:ln/>
        </p:spPr>
      </p:sp>
      <p:sp>
        <p:nvSpPr>
          <p:cNvPr id="5" name="Text 3"/>
          <p:cNvSpPr/>
          <p:nvPr/>
        </p:nvSpPr>
        <p:spPr>
          <a:xfrm>
            <a:off x="1028224" y="289000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Enable 2FA</a:t>
            </a:r>
            <a:endParaRPr lang="en-US" sz="2200" dirty="0"/>
          </a:p>
        </p:txBody>
      </p:sp>
      <p:sp>
        <p:nvSpPr>
          <p:cNvPr id="6" name="Text 4"/>
          <p:cNvSpPr/>
          <p:nvPr/>
        </p:nvSpPr>
        <p:spPr>
          <a:xfrm>
            <a:off x="1028224" y="3380423"/>
            <a:ext cx="572000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Two-Factor Authentication adds an extra layer of security, making it harder for attackers to access your accounts even if they have your password.</a:t>
            </a:r>
            <a:endParaRPr lang="en-US" sz="1750" dirty="0"/>
          </a:p>
        </p:txBody>
      </p:sp>
      <p:sp>
        <p:nvSpPr>
          <p:cNvPr id="7" name="Shape 5"/>
          <p:cNvSpPr/>
          <p:nvPr/>
        </p:nvSpPr>
        <p:spPr>
          <a:xfrm>
            <a:off x="7315200" y="2663190"/>
            <a:ext cx="6513790" cy="2032754"/>
          </a:xfrm>
          <a:prstGeom prst="rect">
            <a:avLst/>
          </a:prstGeom>
          <a:solidFill>
            <a:srgbClr val="DADBF1"/>
          </a:solidFill>
          <a:ln/>
        </p:spPr>
      </p:sp>
      <p:sp>
        <p:nvSpPr>
          <p:cNvPr id="8" name="Shape 6"/>
          <p:cNvSpPr/>
          <p:nvPr/>
        </p:nvSpPr>
        <p:spPr>
          <a:xfrm>
            <a:off x="7315200" y="2663190"/>
            <a:ext cx="30480" cy="2032754"/>
          </a:xfrm>
          <a:prstGeom prst="roundRect">
            <a:avLst>
              <a:gd name="adj" fmla="val 312558"/>
            </a:avLst>
          </a:prstGeom>
          <a:solidFill>
            <a:srgbClr val="C0C1D7"/>
          </a:solidFill>
          <a:ln/>
        </p:spPr>
      </p:sp>
      <p:sp>
        <p:nvSpPr>
          <p:cNvPr id="9" name="Text 7"/>
          <p:cNvSpPr/>
          <p:nvPr/>
        </p:nvSpPr>
        <p:spPr>
          <a:xfrm>
            <a:off x="7882176" y="2890004"/>
            <a:ext cx="3650218"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Strong, Unique Passwords</a:t>
            </a:r>
            <a:endParaRPr lang="en-US" sz="2200" dirty="0"/>
          </a:p>
        </p:txBody>
      </p:sp>
      <p:sp>
        <p:nvSpPr>
          <p:cNvPr id="10" name="Text 8"/>
          <p:cNvSpPr/>
          <p:nvPr/>
        </p:nvSpPr>
        <p:spPr>
          <a:xfrm>
            <a:off x="7882176" y="3380423"/>
            <a:ext cx="572000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Use complex passwords for different accounts. Consider using a password manager to help you keep track.</a:t>
            </a:r>
            <a:endParaRPr lang="en-US" sz="1750" dirty="0"/>
          </a:p>
        </p:txBody>
      </p:sp>
      <p:sp>
        <p:nvSpPr>
          <p:cNvPr id="11" name="Shape 9"/>
          <p:cNvSpPr/>
          <p:nvPr/>
        </p:nvSpPr>
        <p:spPr>
          <a:xfrm>
            <a:off x="7031712" y="3396020"/>
            <a:ext cx="566976" cy="566976"/>
          </a:xfrm>
          <a:prstGeom prst="roundRect">
            <a:avLst>
              <a:gd name="adj" fmla="val 16803"/>
            </a:avLst>
          </a:prstGeom>
          <a:solidFill>
            <a:srgbClr val="FFFFFF"/>
          </a:solidFill>
          <a:ln w="30480">
            <a:solidFill>
              <a:srgbClr val="C0C1D7"/>
            </a:solidFill>
            <a:prstDash val="solid"/>
          </a:ln>
        </p:spPr>
      </p:sp>
      <p:pic>
        <p:nvPicPr>
          <p:cNvPr id="12" name="Image 0" descr="preencoded.png"/>
          <p:cNvPicPr>
            <a:picLocks noChangeAspect="1"/>
          </p:cNvPicPr>
          <p:nvPr/>
        </p:nvPicPr>
        <p:blipFill>
          <a:blip r:embed="rId3"/>
          <a:stretch>
            <a:fillRect/>
          </a:stretch>
        </p:blipFill>
        <p:spPr>
          <a:xfrm>
            <a:off x="7173397" y="3502343"/>
            <a:ext cx="283488" cy="354330"/>
          </a:xfrm>
          <a:prstGeom prst="rect">
            <a:avLst/>
          </a:prstGeom>
        </p:spPr>
      </p:pic>
      <p:sp>
        <p:nvSpPr>
          <p:cNvPr id="13" name="Shape 10"/>
          <p:cNvSpPr/>
          <p:nvPr/>
        </p:nvSpPr>
        <p:spPr>
          <a:xfrm>
            <a:off x="801410" y="4695944"/>
            <a:ext cx="6513790" cy="2032754"/>
          </a:xfrm>
          <a:prstGeom prst="rect">
            <a:avLst/>
          </a:prstGeom>
          <a:solidFill>
            <a:srgbClr val="DADBF1"/>
          </a:solidFill>
          <a:ln/>
        </p:spPr>
      </p:sp>
      <p:sp>
        <p:nvSpPr>
          <p:cNvPr id="14" name="Shape 11"/>
          <p:cNvSpPr/>
          <p:nvPr/>
        </p:nvSpPr>
        <p:spPr>
          <a:xfrm>
            <a:off x="801410" y="4695944"/>
            <a:ext cx="6513790" cy="30480"/>
          </a:xfrm>
          <a:prstGeom prst="roundRect">
            <a:avLst>
              <a:gd name="adj" fmla="val 312558"/>
            </a:avLst>
          </a:prstGeom>
          <a:solidFill>
            <a:srgbClr val="C0C1D7"/>
          </a:solidFill>
          <a:ln/>
        </p:spPr>
      </p:sp>
      <p:sp>
        <p:nvSpPr>
          <p:cNvPr id="15" name="Text 12"/>
          <p:cNvSpPr/>
          <p:nvPr/>
        </p:nvSpPr>
        <p:spPr>
          <a:xfrm>
            <a:off x="1028224" y="4922758"/>
            <a:ext cx="3273028"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Keep Software Updated</a:t>
            </a:r>
            <a:endParaRPr lang="en-US" sz="2200" dirty="0"/>
          </a:p>
        </p:txBody>
      </p:sp>
      <p:sp>
        <p:nvSpPr>
          <p:cNvPr id="16" name="Text 13"/>
          <p:cNvSpPr/>
          <p:nvPr/>
        </p:nvSpPr>
        <p:spPr>
          <a:xfrm>
            <a:off x="1028224" y="5413177"/>
            <a:ext cx="572000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Regularly update your operating system and applications to patch security vulnerabilities.</a:t>
            </a:r>
            <a:endParaRPr lang="en-US" sz="1750" dirty="0"/>
          </a:p>
        </p:txBody>
      </p:sp>
      <p:sp>
        <p:nvSpPr>
          <p:cNvPr id="17" name="Shape 14"/>
          <p:cNvSpPr/>
          <p:nvPr/>
        </p:nvSpPr>
        <p:spPr>
          <a:xfrm>
            <a:off x="7315200" y="4695944"/>
            <a:ext cx="6513790" cy="2032754"/>
          </a:xfrm>
          <a:prstGeom prst="rect">
            <a:avLst/>
          </a:prstGeom>
          <a:solidFill>
            <a:srgbClr val="DADBF1"/>
          </a:solidFill>
          <a:ln/>
        </p:spPr>
      </p:sp>
      <p:sp>
        <p:nvSpPr>
          <p:cNvPr id="18" name="Shape 15"/>
          <p:cNvSpPr/>
          <p:nvPr/>
        </p:nvSpPr>
        <p:spPr>
          <a:xfrm>
            <a:off x="7315200" y="4695944"/>
            <a:ext cx="30480" cy="2032754"/>
          </a:xfrm>
          <a:prstGeom prst="roundRect">
            <a:avLst>
              <a:gd name="adj" fmla="val 312558"/>
            </a:avLst>
          </a:prstGeom>
          <a:solidFill>
            <a:srgbClr val="C0C1D7"/>
          </a:solidFill>
          <a:ln/>
        </p:spPr>
      </p:sp>
      <p:sp>
        <p:nvSpPr>
          <p:cNvPr id="19" name="Shape 16"/>
          <p:cNvSpPr/>
          <p:nvPr/>
        </p:nvSpPr>
        <p:spPr>
          <a:xfrm>
            <a:off x="7315200" y="4695944"/>
            <a:ext cx="6513790" cy="30480"/>
          </a:xfrm>
          <a:prstGeom prst="roundRect">
            <a:avLst>
              <a:gd name="adj" fmla="val 312558"/>
            </a:avLst>
          </a:prstGeom>
          <a:solidFill>
            <a:srgbClr val="C0C1D7"/>
          </a:solidFill>
          <a:ln/>
        </p:spPr>
      </p:sp>
      <p:sp>
        <p:nvSpPr>
          <p:cNvPr id="20" name="Text 17"/>
          <p:cNvSpPr/>
          <p:nvPr/>
        </p:nvSpPr>
        <p:spPr>
          <a:xfrm>
            <a:off x="7882176" y="492275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Backup Your Data</a:t>
            </a:r>
            <a:endParaRPr lang="en-US" sz="2200" dirty="0"/>
          </a:p>
        </p:txBody>
      </p:sp>
      <p:sp>
        <p:nvSpPr>
          <p:cNvPr id="21" name="Text 18"/>
          <p:cNvSpPr/>
          <p:nvPr/>
        </p:nvSpPr>
        <p:spPr>
          <a:xfrm>
            <a:off x="7882176" y="5413177"/>
            <a:ext cx="572000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Regularly back up important data to an external drive or cloud service to protect against data loss from ransomware or other attacks.</a:t>
            </a:r>
            <a:endParaRPr lang="en-US" sz="1750" dirty="0"/>
          </a:p>
        </p:txBody>
      </p:sp>
      <p:sp>
        <p:nvSpPr>
          <p:cNvPr id="22" name="Shape 19"/>
          <p:cNvSpPr/>
          <p:nvPr/>
        </p:nvSpPr>
        <p:spPr>
          <a:xfrm>
            <a:off x="7031712" y="5428774"/>
            <a:ext cx="566976" cy="566976"/>
          </a:xfrm>
          <a:prstGeom prst="roundRect">
            <a:avLst>
              <a:gd name="adj" fmla="val 16803"/>
            </a:avLst>
          </a:prstGeom>
          <a:solidFill>
            <a:srgbClr val="FFFFFF"/>
          </a:solidFill>
          <a:ln w="30480">
            <a:solidFill>
              <a:srgbClr val="C0C1D7"/>
            </a:solidFill>
            <a:prstDash val="solid"/>
          </a:ln>
        </p:spPr>
      </p:sp>
      <p:pic>
        <p:nvPicPr>
          <p:cNvPr id="23" name="Image 1" descr="preencoded.png"/>
          <p:cNvPicPr>
            <a:picLocks noChangeAspect="1"/>
          </p:cNvPicPr>
          <p:nvPr/>
        </p:nvPicPr>
        <p:blipFill>
          <a:blip r:embed="rId4"/>
          <a:stretch>
            <a:fillRect/>
          </a:stretch>
        </p:blipFill>
        <p:spPr>
          <a:xfrm>
            <a:off x="7173397" y="5535097"/>
            <a:ext cx="283488" cy="354330"/>
          </a:xfrm>
          <a:prstGeom prst="rect">
            <a:avLst/>
          </a:prstGeom>
        </p:spPr>
      </p:pic>
      <p:sp>
        <p:nvSpPr>
          <p:cNvPr id="24" name="Rectangle 23"/>
          <p:cNvSpPr/>
          <p:nvPr/>
        </p:nvSpPr>
        <p:spPr>
          <a:xfrm flipV="1">
            <a:off x="0" y="7646787"/>
            <a:ext cx="14630399" cy="58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22233" y="847487"/>
            <a:ext cx="8048030" cy="644843"/>
          </a:xfrm>
          <a:prstGeom prst="rect">
            <a:avLst/>
          </a:prstGeom>
          <a:noFill/>
          <a:ln/>
        </p:spPr>
        <p:txBody>
          <a:bodyPr wrap="none" lIns="0" tIns="0" rIns="0" bIns="0" rtlCol="0" anchor="t"/>
          <a:lstStyle/>
          <a:p>
            <a:pPr marL="0" indent="0" algn="l">
              <a:lnSpc>
                <a:spcPts val="5050"/>
              </a:lnSpc>
              <a:buNone/>
            </a:pPr>
            <a:r>
              <a:rPr lang="en-US" sz="4050" b="1" dirty="0">
                <a:solidFill>
                  <a:srgbClr val="000000"/>
                </a:solidFill>
                <a:latin typeface="Inter Bold" pitchFamily="34" charset="0"/>
                <a:ea typeface="Inter Bold" pitchFamily="34" charset="-122"/>
                <a:cs typeface="Inter Bold" pitchFamily="34" charset="-120"/>
              </a:rPr>
              <a:t>Real-World Example: CEO Fraud</a:t>
            </a:r>
            <a:endParaRPr lang="en-US" sz="4050" dirty="0"/>
          </a:p>
        </p:txBody>
      </p:sp>
      <p:sp>
        <p:nvSpPr>
          <p:cNvPr id="3" name="Text 1"/>
          <p:cNvSpPr/>
          <p:nvPr/>
        </p:nvSpPr>
        <p:spPr>
          <a:xfrm>
            <a:off x="722233" y="2008108"/>
            <a:ext cx="3095387" cy="386953"/>
          </a:xfrm>
          <a:prstGeom prst="rect">
            <a:avLst/>
          </a:prstGeom>
          <a:noFill/>
          <a:ln/>
        </p:spPr>
        <p:txBody>
          <a:bodyPr wrap="none" lIns="0" tIns="0" rIns="0" bIns="0" rtlCol="0" anchor="t"/>
          <a:lstStyle/>
          <a:p>
            <a:pPr marL="0" indent="0" algn="l">
              <a:lnSpc>
                <a:spcPts val="3000"/>
              </a:lnSpc>
              <a:buNone/>
            </a:pPr>
            <a:r>
              <a:rPr lang="en-US" sz="2400" b="1" dirty="0">
                <a:solidFill>
                  <a:srgbClr val="000000"/>
                </a:solidFill>
                <a:latin typeface="Inter Bold" pitchFamily="34" charset="0"/>
                <a:ea typeface="Inter Bold" pitchFamily="34" charset="-122"/>
                <a:cs typeface="Inter Bold" pitchFamily="34" charset="-120"/>
              </a:rPr>
              <a:t>The Scenario:</a:t>
            </a:r>
            <a:endParaRPr lang="en-US" sz="2400" dirty="0"/>
          </a:p>
        </p:txBody>
      </p:sp>
      <p:sp>
        <p:nvSpPr>
          <p:cNvPr id="4" name="Text 2"/>
          <p:cNvSpPr/>
          <p:nvPr/>
        </p:nvSpPr>
        <p:spPr>
          <a:xfrm>
            <a:off x="722233" y="2601397"/>
            <a:ext cx="7710130" cy="990124"/>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An employee receives an urgent email, seemingly from the CEO, requesting an immediate wire transfer to a new vendor for a "confidential acquisition." The email presses for speed and discourages questions.</a:t>
            </a:r>
            <a:endParaRPr lang="en-US" sz="1600" dirty="0"/>
          </a:p>
        </p:txBody>
      </p:sp>
      <p:sp>
        <p:nvSpPr>
          <p:cNvPr id="5" name="Text 3"/>
          <p:cNvSpPr/>
          <p:nvPr/>
        </p:nvSpPr>
        <p:spPr>
          <a:xfrm>
            <a:off x="722233" y="3797856"/>
            <a:ext cx="3095387" cy="386953"/>
          </a:xfrm>
          <a:prstGeom prst="rect">
            <a:avLst/>
          </a:prstGeom>
          <a:noFill/>
          <a:ln/>
        </p:spPr>
        <p:txBody>
          <a:bodyPr wrap="none" lIns="0" tIns="0" rIns="0" bIns="0" rtlCol="0" anchor="t"/>
          <a:lstStyle/>
          <a:p>
            <a:pPr marL="0" indent="0" algn="l">
              <a:lnSpc>
                <a:spcPts val="3000"/>
              </a:lnSpc>
              <a:buNone/>
            </a:pPr>
            <a:r>
              <a:rPr lang="en-US" sz="2400" b="1" dirty="0">
                <a:solidFill>
                  <a:srgbClr val="000000"/>
                </a:solidFill>
                <a:latin typeface="Inter Bold" pitchFamily="34" charset="0"/>
                <a:ea typeface="Inter Bold" pitchFamily="34" charset="-122"/>
                <a:cs typeface="Inter Bold" pitchFamily="34" charset="-120"/>
              </a:rPr>
              <a:t>The Outcome:</a:t>
            </a:r>
            <a:endParaRPr lang="en-US" sz="2400" dirty="0"/>
          </a:p>
        </p:txBody>
      </p:sp>
      <p:sp>
        <p:nvSpPr>
          <p:cNvPr id="6" name="Text 4"/>
          <p:cNvSpPr/>
          <p:nvPr/>
        </p:nvSpPr>
        <p:spPr>
          <a:xfrm>
            <a:off x="722233" y="4391144"/>
            <a:ext cx="7710130" cy="990124"/>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The employee, feeling pressured and wanting to assist the CEO, initiates the transfer without independent verification. The funds are sent to a fraudulent account, resulting in significant financial loss for the company.</a:t>
            </a:r>
            <a:endParaRPr lang="en-US" sz="1600" dirty="0"/>
          </a:p>
        </p:txBody>
      </p:sp>
      <p:sp>
        <p:nvSpPr>
          <p:cNvPr id="7" name="Shape 5"/>
          <p:cNvSpPr/>
          <p:nvPr/>
        </p:nvSpPr>
        <p:spPr>
          <a:xfrm>
            <a:off x="722233" y="5613321"/>
            <a:ext cx="7710130" cy="1536740"/>
          </a:xfrm>
          <a:prstGeom prst="roundRect">
            <a:avLst>
              <a:gd name="adj" fmla="val 5640"/>
            </a:avLst>
          </a:prstGeom>
          <a:solidFill>
            <a:srgbClr val="FFB3B4"/>
          </a:solidFill>
          <a:ln/>
        </p:spPr>
      </p:sp>
      <p:pic>
        <p:nvPicPr>
          <p:cNvPr id="8" name="Image 0" descr="preencoded.png"/>
          <p:cNvPicPr>
            <a:picLocks noChangeAspect="1"/>
          </p:cNvPicPr>
          <p:nvPr/>
        </p:nvPicPr>
        <p:blipFill>
          <a:blip r:embed="rId3"/>
          <a:stretch>
            <a:fillRect/>
          </a:stretch>
        </p:blipFill>
        <p:spPr>
          <a:xfrm>
            <a:off x="928568" y="5926812"/>
            <a:ext cx="257889" cy="206335"/>
          </a:xfrm>
          <a:prstGeom prst="rect">
            <a:avLst/>
          </a:prstGeom>
        </p:spPr>
      </p:pic>
      <p:sp>
        <p:nvSpPr>
          <p:cNvPr id="9" name="Text 6"/>
          <p:cNvSpPr/>
          <p:nvPr/>
        </p:nvSpPr>
        <p:spPr>
          <a:xfrm>
            <a:off x="1392793" y="5871210"/>
            <a:ext cx="6833235" cy="990124"/>
          </a:xfrm>
          <a:prstGeom prst="rect">
            <a:avLst/>
          </a:prstGeom>
          <a:noFill/>
          <a:ln/>
        </p:spPr>
        <p:txBody>
          <a:bodyPr wrap="square" lIns="0" tIns="0" rIns="0" bIns="0" rtlCol="0" anchor="t"/>
          <a:lstStyle/>
          <a:p>
            <a:pPr marL="0" indent="0" algn="l">
              <a:lnSpc>
                <a:spcPts val="2550"/>
              </a:lnSpc>
              <a:buNone/>
            </a:pPr>
            <a:r>
              <a:rPr lang="en-US" sz="1600" b="1" dirty="0">
                <a:solidFill>
                  <a:srgbClr val="000000"/>
                </a:solidFill>
                <a:latin typeface="Inter" pitchFamily="34" charset="0"/>
                <a:ea typeface="Inter" pitchFamily="34" charset="-122"/>
                <a:cs typeface="Inter" pitchFamily="34" charset="-120"/>
              </a:rPr>
              <a:t>Lesson:</a:t>
            </a:r>
            <a:r>
              <a:rPr lang="en-US" sz="1600" dirty="0">
                <a:solidFill>
                  <a:srgbClr val="000000"/>
                </a:solidFill>
                <a:latin typeface="Inter" pitchFamily="34" charset="0"/>
                <a:ea typeface="Inter" pitchFamily="34" charset="-122"/>
                <a:cs typeface="Inter" pitchFamily="34" charset="-120"/>
              </a:rPr>
              <a:t> Always verify unusual financial requests, especially those made urgently or outside standard procedures, through a separate communication channel (e.g., a phone call to a known number).</a:t>
            </a:r>
            <a:endParaRPr lang="en-US" sz="1600" dirty="0"/>
          </a:p>
        </p:txBody>
      </p:sp>
      <p:pic>
        <p:nvPicPr>
          <p:cNvPr id="10" name="Image 1" descr="preencoded.png"/>
          <p:cNvPicPr>
            <a:picLocks noChangeAspect="1"/>
          </p:cNvPicPr>
          <p:nvPr/>
        </p:nvPicPr>
        <p:blipFill>
          <a:blip r:embed="rId4"/>
          <a:stretch>
            <a:fillRect/>
          </a:stretch>
        </p:blipFill>
        <p:spPr>
          <a:xfrm>
            <a:off x="8943380" y="2033826"/>
            <a:ext cx="4972288" cy="4972288"/>
          </a:xfrm>
          <a:prstGeom prst="rect">
            <a:avLst/>
          </a:prstGeom>
        </p:spPr>
      </p:pic>
      <p:sp>
        <p:nvSpPr>
          <p:cNvPr id="11" name="Rectangle 10"/>
          <p:cNvSpPr/>
          <p:nvPr/>
        </p:nvSpPr>
        <p:spPr>
          <a:xfrm flipV="1">
            <a:off x="0" y="7646787"/>
            <a:ext cx="14630399" cy="58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916</Words>
  <Application>Microsoft Office PowerPoint</Application>
  <PresentationFormat>Custom</PresentationFormat>
  <Paragraphs>98</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Consolas</vt:lpstr>
      <vt:lpstr>Inter</vt:lpstr>
      <vt:lpstr>Inter Bold</vt:lpstr>
      <vt:lpstr>Inter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Ubaid Malik</dc:creator>
  <cp:lastModifiedBy>ubaid</cp:lastModifiedBy>
  <cp:revision>3</cp:revision>
  <dcterms:created xsi:type="dcterms:W3CDTF">2025-09-13T17:34:26Z</dcterms:created>
  <dcterms:modified xsi:type="dcterms:W3CDTF">2025-09-13T17:50:20Z</dcterms:modified>
</cp:coreProperties>
</file>