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Persentase Peminjam</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F0C-4009-B874-6CACEE8A09B4}"/>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F0C-4009-B874-6CACEE8A09B4}"/>
              </c:ext>
            </c:extLst>
          </c:dPt>
          <c:cat>
            <c:strRef>
              <c:f>Sheet1!$A$2:$A$3</c:f>
              <c:strCache>
                <c:ptCount val="2"/>
                <c:pt idx="0">
                  <c:v>Baik</c:v>
                </c:pt>
                <c:pt idx="1">
                  <c:v>Buruk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C081-4B35-AA0E-ACDF77125C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Persentase Alasan Peminjam</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5F4-42F3-9B09-E5B8D0350E0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5F4-42F3-9B09-E5B8D0350E07}"/>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102-4FF6-A26D-ABA8C3F11D47}"/>
              </c:ext>
            </c:extLst>
          </c:dPt>
          <c:cat>
            <c:strRef>
              <c:f>Sheet1!$A$2:$A$4</c:f>
              <c:strCache>
                <c:ptCount val="3"/>
                <c:pt idx="0">
                  <c:v>Konsolidasi Utang</c:v>
                </c:pt>
                <c:pt idx="1">
                  <c:v>Kartu Kredit</c:v>
                </c:pt>
                <c:pt idx="2">
                  <c:v>Lain-lain</c:v>
                </c:pt>
              </c:strCache>
            </c:strRef>
          </c:cat>
          <c:val>
            <c:numRef>
              <c:f>Sheet1!$B$2:$B$4</c:f>
              <c:numCache>
                <c:formatCode>General</c:formatCode>
                <c:ptCount val="3"/>
                <c:pt idx="0">
                  <c:v>59</c:v>
                </c:pt>
                <c:pt idx="1">
                  <c:v>21</c:v>
                </c:pt>
                <c:pt idx="2">
                  <c:v>20</c:v>
                </c:pt>
              </c:numCache>
            </c:numRef>
          </c:val>
          <c:extLst>
            <c:ext xmlns:c16="http://schemas.microsoft.com/office/drawing/2014/chart" uri="{C3380CC4-5D6E-409C-BE32-E72D297353CC}">
              <c16:uniqueId val="{00000004-05F4-42F3-9B09-E5B8D0350E0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DEC4-4314-7030-1344-CB7CC7E70AB5}"/>
              </a:ext>
            </a:extLst>
          </p:cNvPr>
          <p:cNvSpPr>
            <a:spLocks noGrp="1"/>
          </p:cNvSpPr>
          <p:nvPr>
            <p:ph type="ctrTitle"/>
          </p:nvPr>
        </p:nvSpPr>
        <p:spPr>
          <a:xfrm>
            <a:off x="1595269" y="1417003"/>
            <a:ext cx="9001462" cy="2387600"/>
          </a:xfrm>
        </p:spPr>
        <p:txBody>
          <a:bodyPr/>
          <a:lstStyle/>
          <a:p>
            <a:r>
              <a:rPr lang="en-US" cap="none" dirty="0">
                <a:ln w="6600">
                  <a:solidFill>
                    <a:schemeClr val="accent2"/>
                  </a:solidFill>
                  <a:prstDash val="solid"/>
                </a:ln>
                <a:solidFill>
                  <a:srgbClr val="FFFFFF"/>
                </a:solidFill>
                <a:effectLst>
                  <a:outerShdw dist="38100" dir="2700000" algn="tl" rotWithShape="0">
                    <a:schemeClr val="accent2"/>
                  </a:outerShdw>
                </a:effectLst>
              </a:rPr>
              <a:t>CREDIT RISK PREDICTION</a:t>
            </a:r>
            <a:br>
              <a:rPr lang="en-US" cap="none" dirty="0">
                <a:ln w="6600">
                  <a:solidFill>
                    <a:schemeClr val="accent2"/>
                  </a:solidFill>
                  <a:prstDash val="solid"/>
                </a:ln>
                <a:solidFill>
                  <a:srgbClr val="FFFFFF"/>
                </a:solidFill>
                <a:effectLst>
                  <a:outerShdw dist="38100" dir="2700000" algn="tl" rotWithShape="0">
                    <a:schemeClr val="accent2"/>
                  </a:outerShdw>
                </a:effectLst>
              </a:rPr>
            </a:br>
            <a:r>
              <a:rPr lang="en-US" sz="2400" cap="none"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Berdasarkan</a:t>
            </a:r>
            <a:r>
              <a:rPr lang="en-US" sz="2400"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cap="none"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Kelayakan</a:t>
            </a:r>
            <a:r>
              <a:rPr lang="en-US" sz="2400"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2400" cap="none"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Pinjaman</a:t>
            </a:r>
            <a:endParaRPr lang="en-ID"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92444838-8C9D-200B-4C24-E4C1F08D188A}"/>
              </a:ext>
            </a:extLst>
          </p:cNvPr>
          <p:cNvSpPr>
            <a:spLocks noGrp="1"/>
          </p:cNvSpPr>
          <p:nvPr>
            <p:ph type="subTitle" idx="1"/>
          </p:nvPr>
        </p:nvSpPr>
        <p:spPr>
          <a:xfrm>
            <a:off x="1595269" y="4760278"/>
            <a:ext cx="9001462" cy="1655762"/>
          </a:xfrm>
        </p:spPr>
        <p:txBody>
          <a:bodyPr/>
          <a:lstStyle/>
          <a:p>
            <a:r>
              <a:rPr lang="id-ID" dirty="0"/>
              <a:t>Oleh:</a:t>
            </a:r>
          </a:p>
          <a:p>
            <a:r>
              <a:rPr lang="id-ID" dirty="0"/>
              <a:t>Ubaid Nafis Ramadhan</a:t>
            </a:r>
            <a:endParaRPr lang="en-ID" dirty="0"/>
          </a:p>
        </p:txBody>
      </p:sp>
      <p:sp>
        <p:nvSpPr>
          <p:cNvPr id="4" name="Subtitle 2">
            <a:extLst>
              <a:ext uri="{FF2B5EF4-FFF2-40B4-BE49-F238E27FC236}">
                <a16:creationId xmlns:a16="http://schemas.microsoft.com/office/drawing/2014/main" id="{20DC07A3-29D1-C5E4-FC97-40FC6215CDA6}"/>
              </a:ext>
            </a:extLst>
          </p:cNvPr>
          <p:cNvSpPr txBox="1">
            <a:spLocks/>
          </p:cNvSpPr>
          <p:nvPr/>
        </p:nvSpPr>
        <p:spPr>
          <a:xfrm>
            <a:off x="1595269" y="441960"/>
            <a:ext cx="9001462" cy="584200"/>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id-ID" dirty="0"/>
              <a:t>Final Project – Rakamin VIX – idx Partners – Data Scientist</a:t>
            </a:r>
            <a:endParaRPr lang="en-ID" dirty="0"/>
          </a:p>
        </p:txBody>
      </p:sp>
    </p:spTree>
    <p:extLst>
      <p:ext uri="{BB962C8B-B14F-4D97-AF65-F5344CB8AC3E}">
        <p14:creationId xmlns:p14="http://schemas.microsoft.com/office/powerpoint/2010/main" val="177814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Pemodelan </a:t>
            </a:r>
            <a:br>
              <a:rPr lang="id-ID" dirty="0"/>
            </a:br>
            <a:r>
              <a:rPr lang="id-ID" sz="2400" b="0" dirty="0"/>
              <a:t>algoritma untuk prediksi</a:t>
            </a:r>
            <a:endParaRPr lang="en-ID" b="0" dirty="0"/>
          </a:p>
        </p:txBody>
      </p:sp>
      <p:sp>
        <p:nvSpPr>
          <p:cNvPr id="3" name="TextBox 2">
            <a:extLst>
              <a:ext uri="{FF2B5EF4-FFF2-40B4-BE49-F238E27FC236}">
                <a16:creationId xmlns:a16="http://schemas.microsoft.com/office/drawing/2014/main" id="{D7E65CEC-3119-CE2B-02E1-DE8A121D94D8}"/>
              </a:ext>
            </a:extLst>
          </p:cNvPr>
          <p:cNvSpPr txBox="1"/>
          <p:nvPr/>
        </p:nvSpPr>
        <p:spPr>
          <a:xfrm>
            <a:off x="1594875" y="2122999"/>
            <a:ext cx="8991600" cy="17043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id-ID" dirty="0"/>
              <a:t>Splitting Data</a:t>
            </a:r>
            <a:r>
              <a:rPr lang="en-US" dirty="0"/>
              <a:t>	</a:t>
            </a:r>
            <a:r>
              <a:rPr lang="id-ID" dirty="0"/>
              <a:t>= Data Training 80% : Data Testing 20%</a:t>
            </a:r>
          </a:p>
          <a:p>
            <a:pPr marL="285750" indent="-285750" algn="just">
              <a:lnSpc>
                <a:spcPct val="150000"/>
              </a:lnSpc>
              <a:buFont typeface="Arial" panose="020B0604020202020204" pitchFamily="34" charset="0"/>
              <a:buChar char="•"/>
            </a:pPr>
            <a:r>
              <a:rPr lang="id-ID" dirty="0"/>
              <a:t>Model</a:t>
            </a:r>
            <a:r>
              <a:rPr lang="en-US" dirty="0"/>
              <a:t>		</a:t>
            </a:r>
            <a:r>
              <a:rPr lang="id-ID" dirty="0"/>
              <a:t>= Model Regresi Logistik untuk klasifikasi 2 kategori status pinjaman</a:t>
            </a:r>
          </a:p>
          <a:p>
            <a:pPr marL="285750" indent="-285750" algn="just">
              <a:lnSpc>
                <a:spcPct val="150000"/>
              </a:lnSpc>
              <a:buFont typeface="Arial" panose="020B0604020202020204" pitchFamily="34" charset="0"/>
              <a:buChar char="•"/>
            </a:pPr>
            <a:r>
              <a:rPr lang="id-ID" dirty="0"/>
              <a:t>Penyesuaian</a:t>
            </a:r>
            <a:r>
              <a:rPr lang="en-US" dirty="0"/>
              <a:t>	</a:t>
            </a:r>
            <a:r>
              <a:rPr lang="id-ID" dirty="0"/>
              <a:t>= dilakukan penyesuaian terhadap bobot masing-masing kategori</a:t>
            </a:r>
          </a:p>
        </p:txBody>
      </p:sp>
    </p:spTree>
    <p:extLst>
      <p:ext uri="{BB962C8B-B14F-4D97-AF65-F5344CB8AC3E}">
        <p14:creationId xmlns:p14="http://schemas.microsoft.com/office/powerpoint/2010/main" val="201017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Akurasi prediksi model </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1010675" y="4352330"/>
            <a:ext cx="10383520" cy="1288879"/>
          </a:xfrm>
          <a:prstGeom prst="rect">
            <a:avLst/>
          </a:prstGeom>
          <a:noFill/>
        </p:spPr>
        <p:txBody>
          <a:bodyPr wrap="square" rtlCol="0">
            <a:spAutoFit/>
          </a:bodyPr>
          <a:lstStyle/>
          <a:p>
            <a:pPr algn="ctr">
              <a:lnSpc>
                <a:spcPct val="150000"/>
              </a:lnSpc>
            </a:pPr>
            <a:r>
              <a:rPr lang="id-ID" dirty="0"/>
              <a:t>Model Regresi Logistik memiliki akurasi yang baik sekitar 89%. Akurasi pada data training dan testing memiliki akurasi yang cukup mirip menandakan bahwa model tidak mengalami </a:t>
            </a:r>
            <a:r>
              <a:rPr lang="id-ID" i="1" dirty="0"/>
              <a:t>overfitting </a:t>
            </a:r>
            <a:r>
              <a:rPr lang="id-ID" dirty="0"/>
              <a:t>ataupun </a:t>
            </a:r>
            <a:r>
              <a:rPr lang="id-ID" i="1" dirty="0"/>
              <a:t>underfitting</a:t>
            </a:r>
            <a:endParaRPr lang="en-ID" i="1" dirty="0"/>
          </a:p>
        </p:txBody>
      </p:sp>
      <p:sp>
        <p:nvSpPr>
          <p:cNvPr id="4" name="Rectangle 3">
            <a:extLst>
              <a:ext uri="{FF2B5EF4-FFF2-40B4-BE49-F238E27FC236}">
                <a16:creationId xmlns:a16="http://schemas.microsoft.com/office/drawing/2014/main" id="{A1D9EE3E-6732-794C-749F-BD69650D82C7}"/>
              </a:ext>
            </a:extLst>
          </p:cNvPr>
          <p:cNvSpPr/>
          <p:nvPr/>
        </p:nvSpPr>
        <p:spPr>
          <a:xfrm>
            <a:off x="2834246" y="2505670"/>
            <a:ext cx="2215671" cy="923330"/>
          </a:xfrm>
          <a:prstGeom prst="rect">
            <a:avLst/>
          </a:prstGeom>
          <a:noFill/>
        </p:spPr>
        <p:txBody>
          <a:bodyPr wrap="none" lIns="91440" tIns="45720" rIns="91440" bIns="45720">
            <a:spAutoFit/>
          </a:bodyPr>
          <a:lstStyle/>
          <a:p>
            <a:pPr algn="ctr"/>
            <a:r>
              <a:rPr lang="id-ID"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88.5%</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a:extLst>
              <a:ext uri="{FF2B5EF4-FFF2-40B4-BE49-F238E27FC236}">
                <a16:creationId xmlns:a16="http://schemas.microsoft.com/office/drawing/2014/main" id="{9AC52474-FC4C-740D-9A29-259CDE4159A7}"/>
              </a:ext>
            </a:extLst>
          </p:cNvPr>
          <p:cNvSpPr/>
          <p:nvPr/>
        </p:nvSpPr>
        <p:spPr>
          <a:xfrm>
            <a:off x="7142083" y="2505670"/>
            <a:ext cx="2215671" cy="923330"/>
          </a:xfrm>
          <a:prstGeom prst="rect">
            <a:avLst/>
          </a:prstGeom>
          <a:noFill/>
        </p:spPr>
        <p:txBody>
          <a:bodyPr wrap="none" lIns="91440" tIns="45720" rIns="91440" bIns="45720">
            <a:spAutoFit/>
          </a:bodyPr>
          <a:lstStyle/>
          <a:p>
            <a:pPr algn="ctr"/>
            <a:r>
              <a:rPr lang="id-ID"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88.6%</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902575E3-DE20-94DF-0025-011652F045D6}"/>
              </a:ext>
            </a:extLst>
          </p:cNvPr>
          <p:cNvSpPr txBox="1"/>
          <p:nvPr/>
        </p:nvSpPr>
        <p:spPr>
          <a:xfrm>
            <a:off x="2834245" y="3429000"/>
            <a:ext cx="2215671" cy="461665"/>
          </a:xfrm>
          <a:prstGeom prst="rect">
            <a:avLst/>
          </a:prstGeom>
          <a:noFill/>
        </p:spPr>
        <p:txBody>
          <a:bodyPr wrap="square" rtlCol="0">
            <a:spAutoFit/>
          </a:bodyPr>
          <a:lstStyle/>
          <a:p>
            <a:pPr algn="ctr"/>
            <a:r>
              <a:rPr lang="id-ID" sz="2400" dirty="0"/>
              <a:t>Train</a:t>
            </a:r>
            <a:endParaRPr lang="en-ID" sz="2400" dirty="0"/>
          </a:p>
        </p:txBody>
      </p:sp>
      <p:sp>
        <p:nvSpPr>
          <p:cNvPr id="7" name="TextBox 6">
            <a:extLst>
              <a:ext uri="{FF2B5EF4-FFF2-40B4-BE49-F238E27FC236}">
                <a16:creationId xmlns:a16="http://schemas.microsoft.com/office/drawing/2014/main" id="{504567C8-3206-FD94-EAA1-D50D2A0789F8}"/>
              </a:ext>
            </a:extLst>
          </p:cNvPr>
          <p:cNvSpPr txBox="1"/>
          <p:nvPr/>
        </p:nvSpPr>
        <p:spPr>
          <a:xfrm>
            <a:off x="7142083" y="3397905"/>
            <a:ext cx="2215671" cy="461665"/>
          </a:xfrm>
          <a:prstGeom prst="rect">
            <a:avLst/>
          </a:prstGeom>
          <a:noFill/>
        </p:spPr>
        <p:txBody>
          <a:bodyPr wrap="square" rtlCol="0">
            <a:spAutoFit/>
          </a:bodyPr>
          <a:lstStyle/>
          <a:p>
            <a:pPr algn="ctr"/>
            <a:r>
              <a:rPr lang="id-ID" sz="2400" dirty="0"/>
              <a:t>Test</a:t>
            </a:r>
            <a:endParaRPr lang="en-ID" sz="2400" dirty="0"/>
          </a:p>
        </p:txBody>
      </p:sp>
    </p:spTree>
    <p:extLst>
      <p:ext uri="{BB962C8B-B14F-4D97-AF65-F5344CB8AC3E}">
        <p14:creationId xmlns:p14="http://schemas.microsoft.com/office/powerpoint/2010/main" val="310509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a:xfrm>
            <a:off x="919119" y="405332"/>
            <a:ext cx="10353761" cy="816154"/>
          </a:xfrm>
        </p:spPr>
        <p:txBody>
          <a:bodyPr/>
          <a:lstStyle/>
          <a:p>
            <a:r>
              <a:rPr lang="en-US" dirty="0"/>
              <a:t>Performa </a:t>
            </a:r>
            <a:r>
              <a:rPr lang="id-ID" dirty="0"/>
              <a:t>model </a:t>
            </a:r>
            <a:endParaRPr lang="en-ID" dirty="0"/>
          </a:p>
        </p:txBody>
      </p:sp>
      <p:sp>
        <p:nvSpPr>
          <p:cNvPr id="4" name="Rectangle 3">
            <a:extLst>
              <a:ext uri="{FF2B5EF4-FFF2-40B4-BE49-F238E27FC236}">
                <a16:creationId xmlns:a16="http://schemas.microsoft.com/office/drawing/2014/main" id="{A1D9EE3E-6732-794C-749F-BD69650D82C7}"/>
              </a:ext>
            </a:extLst>
          </p:cNvPr>
          <p:cNvSpPr/>
          <p:nvPr/>
        </p:nvSpPr>
        <p:spPr>
          <a:xfrm>
            <a:off x="790117" y="1370364"/>
            <a:ext cx="158889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88</a:t>
            </a:r>
            <a:r>
              <a:rPr lang="id-ID"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a:extLst>
              <a:ext uri="{FF2B5EF4-FFF2-40B4-BE49-F238E27FC236}">
                <a16:creationId xmlns:a16="http://schemas.microsoft.com/office/drawing/2014/main" id="{9AC52474-FC4C-740D-9A29-259CDE4159A7}"/>
              </a:ext>
            </a:extLst>
          </p:cNvPr>
          <p:cNvSpPr/>
          <p:nvPr/>
        </p:nvSpPr>
        <p:spPr>
          <a:xfrm>
            <a:off x="9683982" y="2967335"/>
            <a:ext cx="158889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97</a:t>
            </a:r>
            <a:r>
              <a:rPr lang="id-ID"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902575E3-DE20-94DF-0025-011652F045D6}"/>
              </a:ext>
            </a:extLst>
          </p:cNvPr>
          <p:cNvSpPr txBox="1"/>
          <p:nvPr/>
        </p:nvSpPr>
        <p:spPr>
          <a:xfrm>
            <a:off x="476729" y="2293694"/>
            <a:ext cx="2215671" cy="461665"/>
          </a:xfrm>
          <a:prstGeom prst="rect">
            <a:avLst/>
          </a:prstGeom>
          <a:noFill/>
        </p:spPr>
        <p:txBody>
          <a:bodyPr wrap="square" rtlCol="0">
            <a:spAutoFit/>
          </a:bodyPr>
          <a:lstStyle/>
          <a:p>
            <a:pPr algn="ctr"/>
            <a:r>
              <a:rPr lang="en-US" sz="2400" dirty="0"/>
              <a:t>Precision</a:t>
            </a:r>
            <a:endParaRPr lang="en-ID" sz="2400" dirty="0"/>
          </a:p>
        </p:txBody>
      </p:sp>
      <p:sp>
        <p:nvSpPr>
          <p:cNvPr id="7" name="TextBox 6">
            <a:extLst>
              <a:ext uri="{FF2B5EF4-FFF2-40B4-BE49-F238E27FC236}">
                <a16:creationId xmlns:a16="http://schemas.microsoft.com/office/drawing/2014/main" id="{504567C8-3206-FD94-EAA1-D50D2A0789F8}"/>
              </a:ext>
            </a:extLst>
          </p:cNvPr>
          <p:cNvSpPr txBox="1"/>
          <p:nvPr/>
        </p:nvSpPr>
        <p:spPr>
          <a:xfrm>
            <a:off x="9370596" y="3859570"/>
            <a:ext cx="2215671" cy="461665"/>
          </a:xfrm>
          <a:prstGeom prst="rect">
            <a:avLst/>
          </a:prstGeom>
          <a:noFill/>
        </p:spPr>
        <p:txBody>
          <a:bodyPr wrap="square" rtlCol="0">
            <a:spAutoFit/>
          </a:bodyPr>
          <a:lstStyle/>
          <a:p>
            <a:pPr algn="ctr"/>
            <a:r>
              <a:rPr lang="en-US" sz="2400" dirty="0"/>
              <a:t>Recall</a:t>
            </a:r>
            <a:endParaRPr lang="en-ID" sz="2400" dirty="0"/>
          </a:p>
        </p:txBody>
      </p:sp>
      <p:sp>
        <p:nvSpPr>
          <p:cNvPr id="8" name="TextBox 7">
            <a:extLst>
              <a:ext uri="{FF2B5EF4-FFF2-40B4-BE49-F238E27FC236}">
                <a16:creationId xmlns:a16="http://schemas.microsoft.com/office/drawing/2014/main" id="{35639D47-479C-E660-B59A-35E706FD9873}"/>
              </a:ext>
            </a:extLst>
          </p:cNvPr>
          <p:cNvSpPr txBox="1"/>
          <p:nvPr/>
        </p:nvSpPr>
        <p:spPr>
          <a:xfrm>
            <a:off x="476731" y="5540150"/>
            <a:ext cx="2215671" cy="461665"/>
          </a:xfrm>
          <a:prstGeom prst="rect">
            <a:avLst/>
          </a:prstGeom>
          <a:noFill/>
        </p:spPr>
        <p:txBody>
          <a:bodyPr wrap="square" rtlCol="0">
            <a:spAutoFit/>
          </a:bodyPr>
          <a:lstStyle/>
          <a:p>
            <a:pPr algn="ctr"/>
            <a:r>
              <a:rPr lang="en-US" sz="2400" dirty="0"/>
              <a:t>F1-Score</a:t>
            </a:r>
            <a:endParaRPr lang="en-ID" sz="2400" dirty="0"/>
          </a:p>
        </p:txBody>
      </p:sp>
      <p:sp>
        <p:nvSpPr>
          <p:cNvPr id="9" name="Rectangle 8">
            <a:extLst>
              <a:ext uri="{FF2B5EF4-FFF2-40B4-BE49-F238E27FC236}">
                <a16:creationId xmlns:a16="http://schemas.microsoft.com/office/drawing/2014/main" id="{123E3E11-751B-DBE9-192E-8B686C6D4F2B}"/>
              </a:ext>
            </a:extLst>
          </p:cNvPr>
          <p:cNvSpPr/>
          <p:nvPr/>
        </p:nvSpPr>
        <p:spPr>
          <a:xfrm>
            <a:off x="790117" y="4564306"/>
            <a:ext cx="158889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92</a:t>
            </a:r>
            <a:r>
              <a:rPr lang="id-ID"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TextBox 9">
            <a:extLst>
              <a:ext uri="{FF2B5EF4-FFF2-40B4-BE49-F238E27FC236}">
                <a16:creationId xmlns:a16="http://schemas.microsoft.com/office/drawing/2014/main" id="{82960F45-8485-92CE-333C-3F9ADE10E1AF}"/>
              </a:ext>
            </a:extLst>
          </p:cNvPr>
          <p:cNvSpPr txBox="1"/>
          <p:nvPr/>
        </p:nvSpPr>
        <p:spPr>
          <a:xfrm>
            <a:off x="2590800" y="1476351"/>
            <a:ext cx="5557520" cy="923330"/>
          </a:xfrm>
          <a:prstGeom prst="rect">
            <a:avLst/>
          </a:prstGeom>
          <a:noFill/>
        </p:spPr>
        <p:txBody>
          <a:bodyPr wrap="square" rtlCol="0">
            <a:spAutoFit/>
          </a:bodyPr>
          <a:lstStyle/>
          <a:p>
            <a:r>
              <a:rPr lang="en-US" dirty="0" err="1"/>
              <a:t>Peluang</a:t>
            </a:r>
            <a:r>
              <a:rPr lang="en-US" dirty="0"/>
              <a:t> </a:t>
            </a:r>
            <a:r>
              <a:rPr lang="en-US" dirty="0" err="1"/>
              <a:t>bahwa</a:t>
            </a:r>
            <a:r>
              <a:rPr lang="en-US" dirty="0"/>
              <a:t> </a:t>
            </a:r>
            <a:r>
              <a:rPr lang="en-US" dirty="0" err="1"/>
              <a:t>hasil</a:t>
            </a:r>
            <a:r>
              <a:rPr lang="en-US" dirty="0"/>
              <a:t> </a:t>
            </a:r>
            <a:r>
              <a:rPr lang="en-US" dirty="0" err="1"/>
              <a:t>prediksi</a:t>
            </a:r>
            <a:r>
              <a:rPr lang="en-US" dirty="0"/>
              <a:t> model yang </a:t>
            </a:r>
            <a:r>
              <a:rPr lang="en-US" dirty="0" err="1"/>
              <a:t>mengarah</a:t>
            </a:r>
            <a:r>
              <a:rPr lang="en-US" dirty="0"/>
              <a:t> pada Status </a:t>
            </a:r>
            <a:r>
              <a:rPr lang="en-US" dirty="0" err="1"/>
              <a:t>Pinjaman</a:t>
            </a:r>
            <a:r>
              <a:rPr lang="en-US" dirty="0"/>
              <a:t> </a:t>
            </a:r>
            <a:r>
              <a:rPr lang="en-US" b="1" dirty="0" err="1">
                <a:solidFill>
                  <a:srgbClr val="FF0000"/>
                </a:solidFill>
              </a:rPr>
              <a:t>Buruk</a:t>
            </a:r>
            <a:r>
              <a:rPr lang="en-US" b="1" dirty="0">
                <a:solidFill>
                  <a:srgbClr val="FF0000"/>
                </a:solidFill>
              </a:rPr>
              <a:t>/</a:t>
            </a:r>
            <a:r>
              <a:rPr lang="en-US" b="1" dirty="0" err="1">
                <a:solidFill>
                  <a:srgbClr val="FF0000"/>
                </a:solidFill>
              </a:rPr>
              <a:t>Ditolak</a:t>
            </a:r>
            <a:r>
              <a:rPr lang="en-US" b="1" dirty="0">
                <a:solidFill>
                  <a:srgbClr val="FF0000"/>
                </a:solidFill>
              </a:rPr>
              <a:t> </a:t>
            </a:r>
            <a:r>
              <a:rPr lang="en-US" dirty="0" err="1"/>
              <a:t>benar</a:t>
            </a:r>
            <a:endParaRPr lang="en-ID" b="1" dirty="0"/>
          </a:p>
        </p:txBody>
      </p:sp>
      <p:sp>
        <p:nvSpPr>
          <p:cNvPr id="11" name="TextBox 10">
            <a:extLst>
              <a:ext uri="{FF2B5EF4-FFF2-40B4-BE49-F238E27FC236}">
                <a16:creationId xmlns:a16="http://schemas.microsoft.com/office/drawing/2014/main" id="{97947329-D33E-40A0-9BAF-5C44ECB5E4CD}"/>
              </a:ext>
            </a:extLst>
          </p:cNvPr>
          <p:cNvSpPr txBox="1"/>
          <p:nvPr/>
        </p:nvSpPr>
        <p:spPr>
          <a:xfrm>
            <a:off x="4370302" y="3105834"/>
            <a:ext cx="5000293" cy="646331"/>
          </a:xfrm>
          <a:prstGeom prst="rect">
            <a:avLst/>
          </a:prstGeom>
          <a:noFill/>
        </p:spPr>
        <p:txBody>
          <a:bodyPr wrap="square" rtlCol="0">
            <a:spAutoFit/>
          </a:bodyPr>
          <a:lstStyle/>
          <a:p>
            <a:r>
              <a:rPr lang="en-US" dirty="0"/>
              <a:t>Tingkat </a:t>
            </a:r>
            <a:r>
              <a:rPr lang="en-US" dirty="0" err="1"/>
              <a:t>ketepatan</a:t>
            </a:r>
            <a:r>
              <a:rPr lang="en-US" dirty="0"/>
              <a:t> model </a:t>
            </a:r>
            <a:r>
              <a:rPr lang="en-US" dirty="0" err="1"/>
              <a:t>dalam</a:t>
            </a:r>
            <a:r>
              <a:rPr lang="en-US" dirty="0"/>
              <a:t> </a:t>
            </a:r>
            <a:r>
              <a:rPr lang="en-US" dirty="0" err="1"/>
              <a:t>memprediksi</a:t>
            </a:r>
            <a:r>
              <a:rPr lang="en-US" dirty="0"/>
              <a:t> Status </a:t>
            </a:r>
            <a:r>
              <a:rPr lang="en-US" dirty="0" err="1"/>
              <a:t>Pinjaman</a:t>
            </a:r>
            <a:r>
              <a:rPr lang="en-US" dirty="0"/>
              <a:t> </a:t>
            </a:r>
            <a:r>
              <a:rPr lang="en-US" b="1" dirty="0" err="1">
                <a:solidFill>
                  <a:srgbClr val="FF0000"/>
                </a:solidFill>
              </a:rPr>
              <a:t>Buruk</a:t>
            </a:r>
            <a:r>
              <a:rPr lang="en-US" b="1" dirty="0">
                <a:solidFill>
                  <a:srgbClr val="FF0000"/>
                </a:solidFill>
              </a:rPr>
              <a:t>/</a:t>
            </a:r>
            <a:r>
              <a:rPr lang="en-US" b="1" dirty="0" err="1">
                <a:solidFill>
                  <a:srgbClr val="FF0000"/>
                </a:solidFill>
              </a:rPr>
              <a:t>Ditolak</a:t>
            </a:r>
            <a:r>
              <a:rPr lang="en-US" b="1" dirty="0">
                <a:solidFill>
                  <a:srgbClr val="FF0000"/>
                </a:solidFill>
              </a:rPr>
              <a:t> </a:t>
            </a:r>
            <a:endParaRPr lang="en-ID" dirty="0"/>
          </a:p>
        </p:txBody>
      </p:sp>
      <p:sp>
        <p:nvSpPr>
          <p:cNvPr id="12" name="TextBox 11">
            <a:extLst>
              <a:ext uri="{FF2B5EF4-FFF2-40B4-BE49-F238E27FC236}">
                <a16:creationId xmlns:a16="http://schemas.microsoft.com/office/drawing/2014/main" id="{4956ECFB-C037-D8F1-1D98-06366A405721}"/>
              </a:ext>
            </a:extLst>
          </p:cNvPr>
          <p:cNvSpPr txBox="1"/>
          <p:nvPr/>
        </p:nvSpPr>
        <p:spPr>
          <a:xfrm>
            <a:off x="2590800" y="4639707"/>
            <a:ext cx="5000293" cy="923330"/>
          </a:xfrm>
          <a:prstGeom prst="rect">
            <a:avLst/>
          </a:prstGeom>
          <a:noFill/>
        </p:spPr>
        <p:txBody>
          <a:bodyPr wrap="square" rtlCol="0">
            <a:spAutoFit/>
          </a:bodyPr>
          <a:lstStyle/>
          <a:p>
            <a:r>
              <a:rPr lang="en-US" dirty="0"/>
              <a:t>Rata-rata </a:t>
            </a:r>
            <a:r>
              <a:rPr lang="en-US" dirty="0" err="1"/>
              <a:t>harmonis</a:t>
            </a:r>
            <a:r>
              <a:rPr lang="en-US" dirty="0"/>
              <a:t> </a:t>
            </a:r>
            <a:r>
              <a:rPr lang="en-US" dirty="0" err="1"/>
              <a:t>antara</a:t>
            </a:r>
            <a:r>
              <a:rPr lang="en-US" dirty="0"/>
              <a:t> Precision dan Recall yang </a:t>
            </a:r>
            <a:r>
              <a:rPr lang="en-US" dirty="0" err="1"/>
              <a:t>mengindikasikan</a:t>
            </a:r>
            <a:r>
              <a:rPr lang="en-US" dirty="0"/>
              <a:t> </a:t>
            </a:r>
            <a:r>
              <a:rPr lang="en-US" dirty="0" err="1"/>
              <a:t>kekonsistenan</a:t>
            </a:r>
            <a:r>
              <a:rPr lang="en-US" dirty="0"/>
              <a:t> model</a:t>
            </a:r>
            <a:endParaRPr lang="en-ID" dirty="0"/>
          </a:p>
        </p:txBody>
      </p:sp>
    </p:spTree>
    <p:extLst>
      <p:ext uri="{BB962C8B-B14F-4D97-AF65-F5344CB8AC3E}">
        <p14:creationId xmlns:p14="http://schemas.microsoft.com/office/powerpoint/2010/main" val="288229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a:xfrm>
            <a:off x="913794" y="386080"/>
            <a:ext cx="10353761" cy="980881"/>
          </a:xfrm>
        </p:spPr>
        <p:txBody>
          <a:bodyPr/>
          <a:lstStyle/>
          <a:p>
            <a:r>
              <a:rPr lang="en-US" dirty="0"/>
              <a:t>Kesimpulan</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913794" y="1028057"/>
            <a:ext cx="10383520" cy="54438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err="1"/>
              <a:t>Karakteristik</a:t>
            </a:r>
            <a:r>
              <a:rPr lang="en-US" dirty="0"/>
              <a:t> </a:t>
            </a:r>
            <a:r>
              <a:rPr lang="en-US" dirty="0" err="1"/>
              <a:t>Peminjam</a:t>
            </a:r>
            <a:r>
              <a:rPr lang="en-US" dirty="0"/>
              <a:t>: </a:t>
            </a:r>
          </a:p>
          <a:p>
            <a:pPr marL="742950" lvl="1" indent="-285750" algn="just">
              <a:lnSpc>
                <a:spcPct val="150000"/>
              </a:lnSpc>
              <a:buFontTx/>
              <a:buChar char="-"/>
            </a:pPr>
            <a:r>
              <a:rPr lang="en-US" dirty="0"/>
              <a:t>Pada </a:t>
            </a:r>
            <a:r>
              <a:rPr lang="en-US" dirty="0" err="1"/>
              <a:t>tahun</a:t>
            </a:r>
            <a:r>
              <a:rPr lang="en-US" dirty="0"/>
              <a:t> 2007-2014 </a:t>
            </a:r>
            <a:r>
              <a:rPr lang="en-US" dirty="0" err="1"/>
              <a:t>lebih</a:t>
            </a:r>
            <a:r>
              <a:rPr lang="en-US" dirty="0"/>
              <a:t> </a:t>
            </a:r>
            <a:r>
              <a:rPr lang="en-US" dirty="0" err="1"/>
              <a:t>banyak</a:t>
            </a:r>
            <a:r>
              <a:rPr lang="en-US" dirty="0"/>
              <a:t> </a:t>
            </a:r>
            <a:r>
              <a:rPr lang="en-US" dirty="0" err="1"/>
              <a:t>peminjam</a:t>
            </a:r>
            <a:r>
              <a:rPr lang="en-US" dirty="0"/>
              <a:t> yang </a:t>
            </a:r>
            <a:r>
              <a:rPr lang="en-US" dirty="0" err="1"/>
              <a:t>berhasil</a:t>
            </a:r>
            <a:r>
              <a:rPr lang="en-US" dirty="0"/>
              <a:t> </a:t>
            </a:r>
            <a:r>
              <a:rPr lang="en-US" dirty="0" err="1"/>
              <a:t>bayar</a:t>
            </a:r>
            <a:r>
              <a:rPr lang="en-US" dirty="0"/>
              <a:t> </a:t>
            </a:r>
            <a:r>
              <a:rPr lang="en-US" dirty="0" err="1"/>
              <a:t>ketimbang</a:t>
            </a:r>
            <a:r>
              <a:rPr lang="en-US" dirty="0"/>
              <a:t> yang </a:t>
            </a:r>
            <a:r>
              <a:rPr lang="en-US" dirty="0" err="1"/>
              <a:t>gagal</a:t>
            </a:r>
            <a:r>
              <a:rPr lang="en-US" dirty="0"/>
              <a:t>, </a:t>
            </a:r>
            <a:r>
              <a:rPr lang="en-US" dirty="0" err="1"/>
              <a:t>dengan</a:t>
            </a:r>
            <a:r>
              <a:rPr lang="en-US" dirty="0"/>
              <a:t> </a:t>
            </a:r>
            <a:r>
              <a:rPr lang="en-US" dirty="0" err="1"/>
              <a:t>persentase</a:t>
            </a:r>
            <a:r>
              <a:rPr lang="en-US" dirty="0"/>
              <a:t> 80% </a:t>
            </a:r>
            <a:r>
              <a:rPr lang="en-US" dirty="0" err="1"/>
              <a:t>peminjam</a:t>
            </a:r>
            <a:r>
              <a:rPr lang="en-US" dirty="0"/>
              <a:t> </a:t>
            </a:r>
            <a:r>
              <a:rPr lang="en-US" dirty="0" err="1"/>
              <a:t>berhasil</a:t>
            </a:r>
            <a:r>
              <a:rPr lang="en-US" dirty="0"/>
              <a:t> </a:t>
            </a:r>
            <a:r>
              <a:rPr lang="en-US" dirty="0" err="1"/>
              <a:t>bayar</a:t>
            </a:r>
            <a:r>
              <a:rPr lang="en-US" dirty="0"/>
              <a:t>.</a:t>
            </a:r>
          </a:p>
          <a:p>
            <a:pPr marL="742950" lvl="1" indent="-285750" algn="just">
              <a:lnSpc>
                <a:spcPct val="150000"/>
              </a:lnSpc>
              <a:buFontTx/>
              <a:buChar char="-"/>
            </a:pPr>
            <a:r>
              <a:rPr lang="en-US" dirty="0"/>
              <a:t>Motif </a:t>
            </a:r>
            <a:r>
              <a:rPr lang="en-US" dirty="0" err="1"/>
              <a:t>peminjam</a:t>
            </a:r>
            <a:r>
              <a:rPr lang="en-US" dirty="0"/>
              <a:t> </a:t>
            </a:r>
            <a:r>
              <a:rPr lang="en-US" dirty="0" err="1"/>
              <a:t>kebanyakan</a:t>
            </a:r>
            <a:r>
              <a:rPr lang="en-US" dirty="0"/>
              <a:t> </a:t>
            </a:r>
            <a:r>
              <a:rPr lang="en-US" dirty="0" err="1"/>
              <a:t>adalah</a:t>
            </a:r>
            <a:r>
              <a:rPr lang="en-US" dirty="0"/>
              <a:t> </a:t>
            </a:r>
            <a:r>
              <a:rPr lang="en-US" dirty="0" err="1"/>
              <a:t>untuk</a:t>
            </a:r>
            <a:r>
              <a:rPr lang="en-US" dirty="0"/>
              <a:t> </a:t>
            </a:r>
            <a:r>
              <a:rPr lang="en-US" dirty="0" err="1"/>
              <a:t>melunasi</a:t>
            </a:r>
            <a:r>
              <a:rPr lang="en-US" dirty="0"/>
              <a:t> utang</a:t>
            </a:r>
            <a:endParaRPr lang="id-ID" dirty="0"/>
          </a:p>
          <a:p>
            <a:pPr marL="285750" indent="-285750" algn="just">
              <a:lnSpc>
                <a:spcPct val="150000"/>
              </a:lnSpc>
              <a:buFont typeface="Arial" panose="020B0604020202020204" pitchFamily="34" charset="0"/>
              <a:buChar char="•"/>
            </a:pPr>
            <a:r>
              <a:rPr lang="en-ID" dirty="0"/>
              <a:t>Model </a:t>
            </a:r>
            <a:r>
              <a:rPr lang="en-ID" dirty="0" err="1"/>
              <a:t>Prediksi</a:t>
            </a:r>
            <a:r>
              <a:rPr lang="en-ID" dirty="0"/>
              <a:t>:</a:t>
            </a:r>
          </a:p>
          <a:p>
            <a:pPr marL="742950" lvl="1" indent="-285750" algn="just">
              <a:lnSpc>
                <a:spcPct val="150000"/>
              </a:lnSpc>
              <a:buFontTx/>
              <a:buChar char="-"/>
            </a:pPr>
            <a:r>
              <a:rPr lang="en-ID" dirty="0"/>
              <a:t>Model </a:t>
            </a:r>
            <a:r>
              <a:rPr lang="en-ID" dirty="0" err="1"/>
              <a:t>memiliki</a:t>
            </a:r>
            <a:r>
              <a:rPr lang="en-ID" dirty="0"/>
              <a:t> </a:t>
            </a:r>
            <a:r>
              <a:rPr lang="en-ID" dirty="0" err="1"/>
              <a:t>akurasi</a:t>
            </a:r>
            <a:r>
              <a:rPr lang="en-ID" dirty="0"/>
              <a:t> yang </a:t>
            </a:r>
            <a:r>
              <a:rPr lang="en-ID" dirty="0" err="1"/>
              <a:t>cukup</a:t>
            </a:r>
            <a:r>
              <a:rPr lang="en-ID" dirty="0"/>
              <a:t> </a:t>
            </a:r>
            <a:r>
              <a:rPr lang="en-ID" dirty="0" err="1"/>
              <a:t>tinggi</a:t>
            </a:r>
            <a:r>
              <a:rPr lang="en-ID" dirty="0"/>
              <a:t> </a:t>
            </a:r>
            <a:r>
              <a:rPr lang="en-ID" dirty="0" err="1"/>
              <a:t>yakni</a:t>
            </a:r>
            <a:r>
              <a:rPr lang="en-ID" dirty="0"/>
              <a:t> </a:t>
            </a:r>
            <a:r>
              <a:rPr lang="en-ID" dirty="0" err="1"/>
              <a:t>sebesar</a:t>
            </a:r>
            <a:r>
              <a:rPr lang="en-ID" dirty="0"/>
              <a:t> 88.6% </a:t>
            </a:r>
            <a:r>
              <a:rPr lang="en-ID" dirty="0" err="1"/>
              <a:t>dalam</a:t>
            </a:r>
            <a:r>
              <a:rPr lang="en-ID" dirty="0"/>
              <a:t> </a:t>
            </a:r>
            <a:r>
              <a:rPr lang="en-ID" dirty="0" err="1"/>
              <a:t>memprediksi</a:t>
            </a:r>
            <a:r>
              <a:rPr lang="en-ID" dirty="0"/>
              <a:t> </a:t>
            </a:r>
            <a:r>
              <a:rPr lang="en-ID" dirty="0" err="1"/>
              <a:t>kelayakan</a:t>
            </a:r>
            <a:r>
              <a:rPr lang="en-ID" dirty="0"/>
              <a:t> </a:t>
            </a:r>
            <a:r>
              <a:rPr lang="en-ID" dirty="0" err="1"/>
              <a:t>peminjam</a:t>
            </a:r>
            <a:r>
              <a:rPr lang="en-ID" dirty="0"/>
              <a:t>.</a:t>
            </a:r>
          </a:p>
          <a:p>
            <a:pPr marL="742950" lvl="1" indent="-285750" algn="just">
              <a:lnSpc>
                <a:spcPct val="150000"/>
              </a:lnSpc>
              <a:buFontTx/>
              <a:buChar char="-"/>
            </a:pPr>
            <a:r>
              <a:rPr lang="en-ID" dirty="0"/>
              <a:t>Model juga </a:t>
            </a:r>
            <a:r>
              <a:rPr lang="en-ID" dirty="0" err="1"/>
              <a:t>memiliki</a:t>
            </a:r>
            <a:r>
              <a:rPr lang="en-ID" dirty="0"/>
              <a:t> </a:t>
            </a:r>
            <a:r>
              <a:rPr lang="en-ID" dirty="0" err="1"/>
              <a:t>nilai</a:t>
            </a:r>
            <a:r>
              <a:rPr lang="en-ID" dirty="0"/>
              <a:t> recall, precision dan f1-score yang </a:t>
            </a:r>
            <a:r>
              <a:rPr lang="en-ID" dirty="0" err="1"/>
              <a:t>tinggi</a:t>
            </a:r>
            <a:r>
              <a:rPr lang="en-ID" dirty="0"/>
              <a:t> </a:t>
            </a:r>
            <a:r>
              <a:rPr lang="en-ID" dirty="0" err="1"/>
              <a:t>sehingga</a:t>
            </a:r>
            <a:r>
              <a:rPr lang="en-ID" dirty="0"/>
              <a:t> </a:t>
            </a:r>
            <a:r>
              <a:rPr lang="en-ID" dirty="0" err="1"/>
              <a:t>cukup</a:t>
            </a:r>
            <a:r>
              <a:rPr lang="en-ID" dirty="0"/>
              <a:t> </a:t>
            </a:r>
            <a:r>
              <a:rPr lang="en-ID" dirty="0" err="1"/>
              <a:t>untuk</a:t>
            </a:r>
            <a:r>
              <a:rPr lang="en-ID" dirty="0"/>
              <a:t> </a:t>
            </a:r>
            <a:r>
              <a:rPr lang="en-ID" dirty="0" err="1"/>
              <a:t>dikatakan</a:t>
            </a:r>
            <a:r>
              <a:rPr lang="en-ID" dirty="0"/>
              <a:t> </a:t>
            </a:r>
            <a:r>
              <a:rPr lang="en-ID" dirty="0" err="1"/>
              <a:t>bahwa</a:t>
            </a:r>
            <a:r>
              <a:rPr lang="en-ID" dirty="0"/>
              <a:t> </a:t>
            </a:r>
            <a:r>
              <a:rPr lang="en-ID" dirty="0" err="1"/>
              <a:t>penggunaan</a:t>
            </a:r>
            <a:r>
              <a:rPr lang="en-ID" dirty="0"/>
              <a:t> model </a:t>
            </a:r>
            <a:r>
              <a:rPr lang="en-ID" dirty="0" err="1"/>
              <a:t>dapat</a:t>
            </a:r>
            <a:r>
              <a:rPr lang="en-ID" dirty="0"/>
              <a:t> </a:t>
            </a:r>
            <a:r>
              <a:rPr lang="en-ID" dirty="0" err="1"/>
              <a:t>meminimalisir</a:t>
            </a:r>
            <a:r>
              <a:rPr lang="en-ID" dirty="0"/>
              <a:t> </a:t>
            </a:r>
            <a:r>
              <a:rPr lang="en-ID" dirty="0" err="1"/>
              <a:t>adanya</a:t>
            </a:r>
            <a:r>
              <a:rPr lang="en-ID" dirty="0"/>
              <a:t> </a:t>
            </a:r>
            <a:r>
              <a:rPr lang="en-ID" dirty="0" err="1"/>
              <a:t>peminjam</a:t>
            </a:r>
            <a:r>
              <a:rPr lang="en-ID" dirty="0"/>
              <a:t> yang </a:t>
            </a:r>
            <a:r>
              <a:rPr lang="en-ID" dirty="0" err="1"/>
              <a:t>gagal</a:t>
            </a:r>
            <a:r>
              <a:rPr lang="en-ID" dirty="0"/>
              <a:t> </a:t>
            </a:r>
            <a:r>
              <a:rPr lang="en-ID" dirty="0" err="1"/>
              <a:t>bayar</a:t>
            </a:r>
            <a:r>
              <a:rPr lang="en-ID" dirty="0"/>
              <a:t>.</a:t>
            </a:r>
          </a:p>
          <a:p>
            <a:pPr marL="285750" indent="-285750" algn="just">
              <a:lnSpc>
                <a:spcPct val="150000"/>
              </a:lnSpc>
              <a:buFont typeface="Arial" panose="020B0604020202020204" pitchFamily="34" charset="0"/>
              <a:buChar char="•"/>
            </a:pPr>
            <a:r>
              <a:rPr lang="en-ID" dirty="0" err="1"/>
              <a:t>Manfaat</a:t>
            </a:r>
            <a:r>
              <a:rPr lang="en-ID" dirty="0"/>
              <a:t> </a:t>
            </a:r>
            <a:r>
              <a:rPr lang="en-ID" dirty="0" err="1"/>
              <a:t>Bisnis</a:t>
            </a:r>
            <a:r>
              <a:rPr lang="en-ID" dirty="0"/>
              <a:t>:</a:t>
            </a:r>
          </a:p>
          <a:p>
            <a:pPr lvl="1" algn="just">
              <a:lnSpc>
                <a:spcPct val="150000"/>
              </a:lnSpc>
            </a:pPr>
            <a:r>
              <a:rPr lang="en-ID" dirty="0" err="1"/>
              <a:t>Dengan</a:t>
            </a:r>
            <a:r>
              <a:rPr lang="en-ID" dirty="0"/>
              <a:t> </a:t>
            </a:r>
            <a:r>
              <a:rPr lang="en-ID" dirty="0" err="1"/>
              <a:t>pemanfaatan</a:t>
            </a:r>
            <a:r>
              <a:rPr lang="en-ID" dirty="0"/>
              <a:t> model </a:t>
            </a:r>
            <a:r>
              <a:rPr lang="en-ID" dirty="0" err="1"/>
              <a:t>akan</a:t>
            </a:r>
            <a:r>
              <a:rPr lang="en-ID" dirty="0"/>
              <a:t> </a:t>
            </a:r>
            <a:r>
              <a:rPr lang="en-ID" dirty="0" err="1"/>
              <a:t>membantu</a:t>
            </a:r>
            <a:r>
              <a:rPr lang="en-ID" dirty="0"/>
              <a:t> </a:t>
            </a:r>
            <a:r>
              <a:rPr lang="en-ID" dirty="0" err="1"/>
              <a:t>bisnis</a:t>
            </a:r>
            <a:r>
              <a:rPr lang="en-ID" dirty="0"/>
              <a:t> </a:t>
            </a:r>
            <a:r>
              <a:rPr lang="en-ID" dirty="0" err="1"/>
              <a:t>dalam</a:t>
            </a:r>
            <a:r>
              <a:rPr lang="en-ID" dirty="0"/>
              <a:t> </a:t>
            </a:r>
            <a:r>
              <a:rPr lang="en-ID" dirty="0" err="1"/>
              <a:t>meminimalisir</a:t>
            </a:r>
            <a:r>
              <a:rPr lang="en-ID" dirty="0"/>
              <a:t> </a:t>
            </a:r>
            <a:r>
              <a:rPr lang="en-ID" dirty="0" err="1"/>
              <a:t>munculnya</a:t>
            </a:r>
            <a:r>
              <a:rPr lang="en-ID" dirty="0"/>
              <a:t> </a:t>
            </a:r>
            <a:r>
              <a:rPr lang="en-ID" dirty="0" err="1"/>
              <a:t>kreditur</a:t>
            </a:r>
            <a:r>
              <a:rPr lang="en-ID" dirty="0"/>
              <a:t> yang </a:t>
            </a:r>
            <a:r>
              <a:rPr lang="en-ID" dirty="0" err="1"/>
              <a:t>nakal</a:t>
            </a:r>
            <a:r>
              <a:rPr lang="en-ID" dirty="0"/>
              <a:t> yang </a:t>
            </a:r>
            <a:r>
              <a:rPr lang="en-ID" dirty="0" err="1"/>
              <a:t>dapat</a:t>
            </a:r>
            <a:r>
              <a:rPr lang="en-ID" dirty="0"/>
              <a:t> </a:t>
            </a:r>
            <a:r>
              <a:rPr lang="en-ID" dirty="0" err="1"/>
              <a:t>merugikan</a:t>
            </a:r>
            <a:r>
              <a:rPr lang="en-ID" dirty="0"/>
              <a:t> </a:t>
            </a:r>
            <a:r>
              <a:rPr lang="en-ID" dirty="0" err="1"/>
              <a:t>keuangan</a:t>
            </a:r>
            <a:r>
              <a:rPr lang="en-ID" dirty="0"/>
              <a:t> </a:t>
            </a:r>
            <a:r>
              <a:rPr lang="en-ID" dirty="0" err="1"/>
              <a:t>perusahaan</a:t>
            </a:r>
            <a:r>
              <a:rPr lang="en-ID" dirty="0"/>
              <a:t>.</a:t>
            </a:r>
          </a:p>
        </p:txBody>
      </p:sp>
    </p:spTree>
    <p:extLst>
      <p:ext uri="{BB962C8B-B14F-4D97-AF65-F5344CB8AC3E}">
        <p14:creationId xmlns:p14="http://schemas.microsoft.com/office/powerpoint/2010/main" val="254962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9BD-3168-C0DB-8605-1ACA726810A2}"/>
              </a:ext>
            </a:extLst>
          </p:cNvPr>
          <p:cNvSpPr>
            <a:spLocks noGrp="1"/>
          </p:cNvSpPr>
          <p:nvPr>
            <p:ph type="title"/>
          </p:nvPr>
        </p:nvSpPr>
        <p:spPr>
          <a:xfrm>
            <a:off x="919119" y="2765839"/>
            <a:ext cx="10353761" cy="1326321"/>
          </a:xfrm>
        </p:spPr>
        <p:txBody>
          <a:bodyPr/>
          <a:lstStyle/>
          <a:p>
            <a:r>
              <a:rPr lang="en-US" dirty="0" err="1"/>
              <a:t>Terima</a:t>
            </a:r>
            <a:r>
              <a:rPr lang="en-US" dirty="0"/>
              <a:t> </a:t>
            </a:r>
            <a:r>
              <a:rPr lang="en-US" dirty="0" err="1"/>
              <a:t>kasih</a:t>
            </a:r>
            <a:endParaRPr lang="en-ID" dirty="0"/>
          </a:p>
        </p:txBody>
      </p:sp>
      <p:sp>
        <p:nvSpPr>
          <p:cNvPr id="3" name="Rounded Rectangle 8">
            <a:extLst>
              <a:ext uri="{FF2B5EF4-FFF2-40B4-BE49-F238E27FC236}">
                <a16:creationId xmlns:a16="http://schemas.microsoft.com/office/drawing/2014/main" id="{3CC9E737-D15A-B1AC-F0C1-714439BECFA8}"/>
              </a:ext>
            </a:extLst>
          </p:cNvPr>
          <p:cNvSpPr/>
          <p:nvPr/>
        </p:nvSpPr>
        <p:spPr>
          <a:xfrm>
            <a:off x="4212747" y="5834402"/>
            <a:ext cx="440533" cy="44788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Rounded Rectangle 10">
            <a:extLst>
              <a:ext uri="{FF2B5EF4-FFF2-40B4-BE49-F238E27FC236}">
                <a16:creationId xmlns:a16="http://schemas.microsoft.com/office/drawing/2014/main" id="{A8D421A9-35DB-46F2-5184-4B47C12616C4}"/>
              </a:ext>
            </a:extLst>
          </p:cNvPr>
          <p:cNvSpPr>
            <a:spLocks noChangeAspect="1"/>
          </p:cNvSpPr>
          <p:nvPr/>
        </p:nvSpPr>
        <p:spPr>
          <a:xfrm>
            <a:off x="6878322" y="5834402"/>
            <a:ext cx="440533" cy="44788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6" name="TextBox 5">
            <a:extLst>
              <a:ext uri="{FF2B5EF4-FFF2-40B4-BE49-F238E27FC236}">
                <a16:creationId xmlns:a16="http://schemas.microsoft.com/office/drawing/2014/main" id="{B803FB99-2F83-86EB-21C0-DF89C09DC09F}"/>
              </a:ext>
            </a:extLst>
          </p:cNvPr>
          <p:cNvSpPr txBox="1"/>
          <p:nvPr/>
        </p:nvSpPr>
        <p:spPr>
          <a:xfrm>
            <a:off x="4734559" y="5796734"/>
            <a:ext cx="1361440" cy="523220"/>
          </a:xfrm>
          <a:prstGeom prst="rect">
            <a:avLst/>
          </a:prstGeom>
          <a:noFill/>
        </p:spPr>
        <p:txBody>
          <a:bodyPr wrap="square" rtlCol="0">
            <a:spAutoFit/>
          </a:bodyPr>
          <a:lstStyle/>
          <a:p>
            <a:r>
              <a:rPr lang="en-US" sz="1400" dirty="0"/>
              <a:t>Ubaid Nafis Ramadhan</a:t>
            </a:r>
            <a:endParaRPr lang="en-ID" sz="1400" dirty="0"/>
          </a:p>
        </p:txBody>
      </p:sp>
      <p:sp>
        <p:nvSpPr>
          <p:cNvPr id="7" name="TextBox 6">
            <a:extLst>
              <a:ext uri="{FF2B5EF4-FFF2-40B4-BE49-F238E27FC236}">
                <a16:creationId xmlns:a16="http://schemas.microsoft.com/office/drawing/2014/main" id="{971D50A9-1C67-2A08-5ABE-15D911391E05}"/>
              </a:ext>
            </a:extLst>
          </p:cNvPr>
          <p:cNvSpPr txBox="1"/>
          <p:nvPr/>
        </p:nvSpPr>
        <p:spPr>
          <a:xfrm>
            <a:off x="7318855" y="5796734"/>
            <a:ext cx="1361440" cy="523220"/>
          </a:xfrm>
          <a:prstGeom prst="rect">
            <a:avLst/>
          </a:prstGeom>
          <a:noFill/>
        </p:spPr>
        <p:txBody>
          <a:bodyPr wrap="square" rtlCol="0">
            <a:spAutoFit/>
          </a:bodyPr>
          <a:lstStyle/>
          <a:p>
            <a:r>
              <a:rPr lang="en-US" sz="1400" dirty="0"/>
              <a:t>ubaidnafis98@gmail.com</a:t>
            </a:r>
            <a:endParaRPr lang="en-ID" sz="1400" dirty="0"/>
          </a:p>
        </p:txBody>
      </p:sp>
    </p:spTree>
    <p:extLst>
      <p:ext uri="{BB962C8B-B14F-4D97-AF65-F5344CB8AC3E}">
        <p14:creationId xmlns:p14="http://schemas.microsoft.com/office/powerpoint/2010/main" val="56452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9BD-3168-C0DB-8605-1ACA726810A2}"/>
              </a:ext>
            </a:extLst>
          </p:cNvPr>
          <p:cNvSpPr>
            <a:spLocks noGrp="1"/>
          </p:cNvSpPr>
          <p:nvPr>
            <p:ph type="title"/>
          </p:nvPr>
        </p:nvSpPr>
        <p:spPr/>
        <p:txBody>
          <a:bodyPr/>
          <a:lstStyle/>
          <a:p>
            <a:r>
              <a:rPr lang="id-ID" dirty="0"/>
              <a:t>Daftar ISI</a:t>
            </a:r>
            <a:endParaRPr lang="en-ID" dirty="0"/>
          </a:p>
        </p:txBody>
      </p:sp>
      <p:sp>
        <p:nvSpPr>
          <p:cNvPr id="4" name="TextBox 3">
            <a:extLst>
              <a:ext uri="{FF2B5EF4-FFF2-40B4-BE49-F238E27FC236}">
                <a16:creationId xmlns:a16="http://schemas.microsoft.com/office/drawing/2014/main" id="{686961D3-2153-26C6-EFA5-F7F916D0DB0F}"/>
              </a:ext>
            </a:extLst>
          </p:cNvPr>
          <p:cNvSpPr txBox="1"/>
          <p:nvPr/>
        </p:nvSpPr>
        <p:spPr>
          <a:xfrm>
            <a:off x="3454400" y="2161313"/>
            <a:ext cx="5293360" cy="2535374"/>
          </a:xfrm>
          <a:prstGeom prst="rect">
            <a:avLst/>
          </a:prstGeom>
          <a:noFill/>
        </p:spPr>
        <p:txBody>
          <a:bodyPr wrap="square" rtlCol="0">
            <a:spAutoFit/>
          </a:bodyPr>
          <a:lstStyle/>
          <a:p>
            <a:pPr algn="ctr">
              <a:lnSpc>
                <a:spcPct val="150000"/>
              </a:lnSpc>
            </a:pPr>
            <a:r>
              <a:rPr lang="id-ID" dirty="0"/>
              <a:t>Latar Belakang</a:t>
            </a:r>
          </a:p>
          <a:p>
            <a:pPr algn="ctr">
              <a:lnSpc>
                <a:spcPct val="150000"/>
              </a:lnSpc>
            </a:pPr>
            <a:r>
              <a:rPr lang="id-ID" dirty="0"/>
              <a:t>Tujuan</a:t>
            </a:r>
          </a:p>
          <a:p>
            <a:pPr algn="ctr">
              <a:lnSpc>
                <a:spcPct val="150000"/>
              </a:lnSpc>
            </a:pPr>
            <a:r>
              <a:rPr lang="id-ID" dirty="0"/>
              <a:t>Pendekatan Bisnis</a:t>
            </a:r>
          </a:p>
          <a:p>
            <a:pPr algn="ctr">
              <a:lnSpc>
                <a:spcPct val="150000"/>
              </a:lnSpc>
            </a:pPr>
            <a:r>
              <a:rPr lang="id-ID" dirty="0"/>
              <a:t>Pemahaman dan Pengolahan Data</a:t>
            </a:r>
          </a:p>
          <a:p>
            <a:pPr algn="ctr">
              <a:lnSpc>
                <a:spcPct val="150000"/>
              </a:lnSpc>
            </a:pPr>
            <a:r>
              <a:rPr lang="id-ID" dirty="0"/>
              <a:t>Pemodelan</a:t>
            </a:r>
          </a:p>
          <a:p>
            <a:pPr algn="ctr">
              <a:lnSpc>
                <a:spcPct val="150000"/>
              </a:lnSpc>
            </a:pPr>
            <a:r>
              <a:rPr lang="id-ID" dirty="0"/>
              <a:t>Kesimpulan</a:t>
            </a:r>
            <a:endParaRPr lang="en-ID" dirty="0"/>
          </a:p>
        </p:txBody>
      </p:sp>
    </p:spTree>
    <p:extLst>
      <p:ext uri="{BB962C8B-B14F-4D97-AF65-F5344CB8AC3E}">
        <p14:creationId xmlns:p14="http://schemas.microsoft.com/office/powerpoint/2010/main" val="301824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Latar belakang</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894080" y="2123440"/>
            <a:ext cx="10383520" cy="33663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d-ID" dirty="0"/>
              <a:t>Pada usaha jasa peminjaman atau persewaan, pemilihan peminjam dengan kriteria yang baik menjadi penting supaya tidak menimbulkan masalah yang merugikan</a:t>
            </a:r>
          </a:p>
          <a:p>
            <a:pPr marL="285750" indent="-285750">
              <a:lnSpc>
                <a:spcPct val="150000"/>
              </a:lnSpc>
              <a:buFont typeface="Arial" panose="020B0604020202020204" pitchFamily="34" charset="0"/>
              <a:buChar char="•"/>
            </a:pPr>
            <a:r>
              <a:rPr lang="id-ID" dirty="0"/>
              <a:t>Khususnya jasa peminjaman uang, jika terjadi kredit macet akan sangat merugikan perusahaan karena profit utama perusahaan dari jasa tersebut.</a:t>
            </a:r>
          </a:p>
          <a:p>
            <a:pPr marL="285750" indent="-285750">
              <a:lnSpc>
                <a:spcPct val="150000"/>
              </a:lnSpc>
              <a:buFont typeface="Arial" panose="020B0604020202020204" pitchFamily="34" charset="0"/>
              <a:buChar char="•"/>
            </a:pPr>
            <a:r>
              <a:rPr lang="id-ID" dirty="0"/>
              <a:t>Salah satu penyebabnya selain sistem/peraturan yang kurang terorganisir, adalah pemilihan debitur yang kurang optimal. Penentuan calon peminjam yang kurang tepat tidak hanya menggugurkan calon peminjam yang potensial, namun juga dapat meloloskan calon peminjam yang bermasalah.</a:t>
            </a:r>
            <a:endParaRPr lang="en-ID" dirty="0"/>
          </a:p>
        </p:txBody>
      </p:sp>
    </p:spTree>
    <p:extLst>
      <p:ext uri="{BB962C8B-B14F-4D97-AF65-F5344CB8AC3E}">
        <p14:creationId xmlns:p14="http://schemas.microsoft.com/office/powerpoint/2010/main" val="25517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a:xfrm>
            <a:off x="253395" y="1745814"/>
            <a:ext cx="1778605" cy="3366371"/>
          </a:xfrm>
        </p:spPr>
        <p:txBody>
          <a:bodyPr vert="vert270"/>
          <a:lstStyle/>
          <a:p>
            <a:r>
              <a:rPr lang="id-ID" dirty="0"/>
              <a:t>tujuan</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1555085" y="2784559"/>
            <a:ext cx="10383520" cy="1288879"/>
          </a:xfrm>
          <a:prstGeom prst="rect">
            <a:avLst/>
          </a:prstGeom>
          <a:noFill/>
        </p:spPr>
        <p:txBody>
          <a:bodyPr wrap="square" rtlCol="0">
            <a:spAutoFit/>
          </a:bodyPr>
          <a:lstStyle/>
          <a:p>
            <a:pPr>
              <a:lnSpc>
                <a:spcPct val="150000"/>
              </a:lnSpc>
            </a:pPr>
            <a:r>
              <a:rPr lang="id-ID" dirty="0"/>
              <a:t>Berdasarkan permasalahan yang ada, solusi yang dapat ditawarkan adalah dengan menyusun model klasifikasi untuk mengklasifikasikan peminjam yang baik berdasarkan beberapa variabel yang tersedia</a:t>
            </a:r>
            <a:endParaRPr lang="en-ID" dirty="0"/>
          </a:p>
        </p:txBody>
      </p:sp>
    </p:spTree>
    <p:extLst>
      <p:ext uri="{BB962C8B-B14F-4D97-AF65-F5344CB8AC3E}">
        <p14:creationId xmlns:p14="http://schemas.microsoft.com/office/powerpoint/2010/main" val="254376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Pendekatan bisnis</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894080" y="2123440"/>
            <a:ext cx="10383520" cy="1704377"/>
          </a:xfrm>
          <a:prstGeom prst="rect">
            <a:avLst/>
          </a:prstGeom>
          <a:noFill/>
        </p:spPr>
        <p:txBody>
          <a:bodyPr wrap="square" rtlCol="0">
            <a:spAutoFit/>
          </a:bodyPr>
          <a:lstStyle/>
          <a:p>
            <a:pPr>
              <a:lnSpc>
                <a:spcPct val="150000"/>
              </a:lnSpc>
            </a:pPr>
            <a:r>
              <a:rPr lang="id-ID" dirty="0"/>
              <a:t>Pemanfaatan metode Machine Learning untuk menentukan layak atau tidaknya seorang peminjam untuk diberikan pinjaman akan memberikan beberapa keuntungan yakni :</a:t>
            </a:r>
          </a:p>
          <a:p>
            <a:pPr marL="285750" indent="-285750">
              <a:lnSpc>
                <a:spcPct val="150000"/>
              </a:lnSpc>
              <a:buFont typeface="Arial" panose="020B0604020202020204" pitchFamily="34" charset="0"/>
              <a:buChar char="•"/>
            </a:pPr>
            <a:r>
              <a:rPr lang="id-ID" dirty="0"/>
              <a:t>Kecepatan dalam pembuatan keputusan </a:t>
            </a:r>
          </a:p>
          <a:p>
            <a:pPr marL="285750" indent="-285750">
              <a:lnSpc>
                <a:spcPct val="150000"/>
              </a:lnSpc>
              <a:buFont typeface="Arial" panose="020B0604020202020204" pitchFamily="34" charset="0"/>
              <a:buChar char="•"/>
            </a:pPr>
            <a:r>
              <a:rPr lang="id-ID" dirty="0"/>
              <a:t>Mengetahui karakteristik peminjam</a:t>
            </a:r>
            <a:endParaRPr lang="en-ID" dirty="0"/>
          </a:p>
        </p:txBody>
      </p:sp>
    </p:spTree>
    <p:extLst>
      <p:ext uri="{BB962C8B-B14F-4D97-AF65-F5344CB8AC3E}">
        <p14:creationId xmlns:p14="http://schemas.microsoft.com/office/powerpoint/2010/main" val="110899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Pemahaman dan pengolahan data</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894080" y="2123440"/>
            <a:ext cx="10383520" cy="1704377"/>
          </a:xfrm>
          <a:prstGeom prst="rect">
            <a:avLst/>
          </a:prstGeom>
          <a:noFill/>
        </p:spPr>
        <p:txBody>
          <a:bodyPr wrap="square" rtlCol="0">
            <a:spAutoFit/>
          </a:bodyPr>
          <a:lstStyle/>
          <a:p>
            <a:pPr algn="just">
              <a:lnSpc>
                <a:spcPct val="150000"/>
              </a:lnSpc>
            </a:pPr>
            <a:r>
              <a:rPr lang="id-ID" dirty="0"/>
              <a:t>	Data yang akan kita gunakan adalah data pinjaman yang disediakan oleh perusahaan dari tahun 2007 hingga tahun 2014 dengan jumlah observasi sekitar 200 ribu (setelah diproses).</a:t>
            </a:r>
          </a:p>
          <a:p>
            <a:pPr algn="just">
              <a:lnSpc>
                <a:spcPct val="150000"/>
              </a:lnSpc>
            </a:pPr>
            <a:r>
              <a:rPr lang="id-ID" dirty="0"/>
              <a:t>	</a:t>
            </a:r>
            <a:r>
              <a:rPr lang="en-ID" dirty="0" err="1"/>
              <a:t>Tiap</a:t>
            </a:r>
            <a:r>
              <a:rPr lang="en-ID" dirty="0"/>
              <a:t> </a:t>
            </a:r>
            <a:r>
              <a:rPr lang="en-ID" dirty="0" err="1"/>
              <a:t>peminjam</a:t>
            </a:r>
            <a:r>
              <a:rPr lang="en-ID" dirty="0"/>
              <a:t> </a:t>
            </a:r>
            <a:r>
              <a:rPr lang="en-ID" dirty="0" err="1"/>
              <a:t>diberi</a:t>
            </a:r>
            <a:r>
              <a:rPr lang="en-ID" dirty="0"/>
              <a:t> label "1" </a:t>
            </a:r>
            <a:r>
              <a:rPr lang="en-ID" dirty="0" err="1"/>
              <a:t>bagi</a:t>
            </a:r>
            <a:r>
              <a:rPr lang="en-ID" dirty="0"/>
              <a:t> yang</a:t>
            </a:r>
            <a:r>
              <a:rPr lang="id-ID" dirty="0"/>
              <a:t> </a:t>
            </a:r>
            <a:r>
              <a:rPr lang="en-ID" dirty="0" err="1"/>
              <a:t>berhasil</a:t>
            </a:r>
            <a:r>
              <a:rPr lang="en-ID" dirty="0"/>
              <a:t> </a:t>
            </a:r>
            <a:r>
              <a:rPr lang="en-ID" dirty="0" err="1"/>
              <a:t>membayar</a:t>
            </a:r>
            <a:r>
              <a:rPr lang="en-ID" dirty="0"/>
              <a:t> </a:t>
            </a:r>
            <a:r>
              <a:rPr lang="en-ID" dirty="0" err="1"/>
              <a:t>kembali</a:t>
            </a:r>
            <a:r>
              <a:rPr lang="en-ID" dirty="0"/>
              <a:t> dan label "0" </a:t>
            </a:r>
            <a:r>
              <a:rPr lang="en-ID" dirty="0" err="1"/>
              <a:t>bagi</a:t>
            </a:r>
            <a:r>
              <a:rPr lang="id-ID" dirty="0"/>
              <a:t> </a:t>
            </a:r>
            <a:r>
              <a:rPr lang="en-ID" dirty="0"/>
              <a:t>yang </a:t>
            </a:r>
            <a:r>
              <a:rPr lang="en-ID" dirty="0" err="1"/>
              <a:t>terlambat</a:t>
            </a:r>
            <a:r>
              <a:rPr lang="en-ID" dirty="0"/>
              <a:t> </a:t>
            </a:r>
            <a:r>
              <a:rPr lang="en-ID" dirty="0" err="1"/>
              <a:t>atau</a:t>
            </a:r>
            <a:r>
              <a:rPr lang="en-ID" dirty="0"/>
              <a:t> </a:t>
            </a:r>
            <a:r>
              <a:rPr lang="en-ID" dirty="0" err="1"/>
              <a:t>gagal</a:t>
            </a:r>
            <a:r>
              <a:rPr lang="en-ID" dirty="0"/>
              <a:t> </a:t>
            </a:r>
            <a:r>
              <a:rPr lang="en-ID" dirty="0" err="1"/>
              <a:t>membayar</a:t>
            </a:r>
            <a:r>
              <a:rPr lang="en-ID" dirty="0"/>
              <a:t> </a:t>
            </a:r>
            <a:r>
              <a:rPr lang="en-ID" dirty="0" err="1"/>
              <a:t>kembali</a:t>
            </a:r>
            <a:endParaRPr lang="en-ID" dirty="0"/>
          </a:p>
        </p:txBody>
      </p:sp>
    </p:spTree>
    <p:extLst>
      <p:ext uri="{BB962C8B-B14F-4D97-AF65-F5344CB8AC3E}">
        <p14:creationId xmlns:p14="http://schemas.microsoft.com/office/powerpoint/2010/main" val="57504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a:xfrm>
            <a:off x="9793635" y="502920"/>
            <a:ext cx="2012285" cy="5852160"/>
          </a:xfrm>
        </p:spPr>
        <p:txBody>
          <a:bodyPr vert="wordArtVert"/>
          <a:lstStyle/>
          <a:p>
            <a:r>
              <a:rPr lang="id-ID" dirty="0"/>
              <a:t>pinjaman</a:t>
            </a:r>
            <a:endParaRPr lang="en-ID" dirty="0"/>
          </a:p>
        </p:txBody>
      </p:sp>
      <p:graphicFrame>
        <p:nvGraphicFramePr>
          <p:cNvPr id="9" name="Chart 8">
            <a:extLst>
              <a:ext uri="{FF2B5EF4-FFF2-40B4-BE49-F238E27FC236}">
                <a16:creationId xmlns:a16="http://schemas.microsoft.com/office/drawing/2014/main" id="{AE738AE7-6C45-58E0-89FA-9270CDDDF250}"/>
              </a:ext>
            </a:extLst>
          </p:cNvPr>
          <p:cNvGraphicFramePr/>
          <p:nvPr>
            <p:extLst>
              <p:ext uri="{D42A27DB-BD31-4B8C-83A1-F6EECF244321}">
                <p14:modId xmlns:p14="http://schemas.microsoft.com/office/powerpoint/2010/main" val="3868994953"/>
              </p:ext>
            </p:extLst>
          </p:nvPr>
        </p:nvGraphicFramePr>
        <p:xfrm>
          <a:off x="2928468" y="719666"/>
          <a:ext cx="65024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A2347472-DC41-8623-0D39-352257860D69}"/>
              </a:ext>
            </a:extLst>
          </p:cNvPr>
          <p:cNvSpPr txBox="1"/>
          <p:nvPr/>
        </p:nvSpPr>
        <p:spPr>
          <a:xfrm>
            <a:off x="5041748" y="3799840"/>
            <a:ext cx="2499360" cy="1200329"/>
          </a:xfrm>
          <a:prstGeom prst="rect">
            <a:avLst/>
          </a:prstGeom>
          <a:noFill/>
        </p:spPr>
        <p:txBody>
          <a:bodyPr wrap="square" rtlCol="0">
            <a:spAutoFit/>
          </a:bodyPr>
          <a:lstStyle/>
          <a:p>
            <a:pPr algn="just"/>
            <a:r>
              <a:rPr lang="id-ID" dirty="0"/>
              <a:t>Sekitar 80% pinjaman berstatus Baik pada data pinjaman mulai tahun 2007-2014.</a:t>
            </a:r>
            <a:endParaRPr lang="en-ID" dirty="0"/>
          </a:p>
        </p:txBody>
      </p:sp>
      <p:sp>
        <p:nvSpPr>
          <p:cNvPr id="13" name="Title 1">
            <a:extLst>
              <a:ext uri="{FF2B5EF4-FFF2-40B4-BE49-F238E27FC236}">
                <a16:creationId xmlns:a16="http://schemas.microsoft.com/office/drawing/2014/main" id="{D1BBCBC0-A6BE-B55A-97BF-E6BF416D0126}"/>
              </a:ext>
            </a:extLst>
          </p:cNvPr>
          <p:cNvSpPr txBox="1">
            <a:spLocks/>
          </p:cNvSpPr>
          <p:nvPr/>
        </p:nvSpPr>
        <p:spPr>
          <a:xfrm>
            <a:off x="553417" y="502919"/>
            <a:ext cx="2012285" cy="5852160"/>
          </a:xfrm>
          <a:prstGeom prst="rect">
            <a:avLst/>
          </a:prstGeom>
        </p:spPr>
        <p:txBody>
          <a:bodyPr vert="wordArtVert"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id-ID" dirty="0"/>
              <a:t>status</a:t>
            </a:r>
            <a:endParaRPr lang="en-ID" dirty="0"/>
          </a:p>
        </p:txBody>
      </p:sp>
    </p:spTree>
    <p:extLst>
      <p:ext uri="{BB962C8B-B14F-4D97-AF65-F5344CB8AC3E}">
        <p14:creationId xmlns:p14="http://schemas.microsoft.com/office/powerpoint/2010/main" val="417079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a:xfrm>
            <a:off x="9793635" y="502920"/>
            <a:ext cx="2012285" cy="5852160"/>
          </a:xfrm>
        </p:spPr>
        <p:txBody>
          <a:bodyPr vert="wordArtVert"/>
          <a:lstStyle/>
          <a:p>
            <a:r>
              <a:rPr lang="id-ID" dirty="0"/>
              <a:t>pinjaman</a:t>
            </a:r>
            <a:endParaRPr lang="en-ID" dirty="0"/>
          </a:p>
        </p:txBody>
      </p:sp>
      <p:sp>
        <p:nvSpPr>
          <p:cNvPr id="13" name="Title 1">
            <a:extLst>
              <a:ext uri="{FF2B5EF4-FFF2-40B4-BE49-F238E27FC236}">
                <a16:creationId xmlns:a16="http://schemas.microsoft.com/office/drawing/2014/main" id="{D1BBCBC0-A6BE-B55A-97BF-E6BF416D0126}"/>
              </a:ext>
            </a:extLst>
          </p:cNvPr>
          <p:cNvSpPr txBox="1">
            <a:spLocks/>
          </p:cNvSpPr>
          <p:nvPr/>
        </p:nvSpPr>
        <p:spPr>
          <a:xfrm>
            <a:off x="553417" y="502919"/>
            <a:ext cx="2012285" cy="5852160"/>
          </a:xfrm>
          <a:prstGeom prst="rect">
            <a:avLst/>
          </a:prstGeom>
        </p:spPr>
        <p:txBody>
          <a:bodyPr vert="wordArtVert"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id-ID" dirty="0"/>
              <a:t>tujuan</a:t>
            </a:r>
            <a:endParaRPr lang="en-ID" dirty="0"/>
          </a:p>
        </p:txBody>
      </p:sp>
      <p:graphicFrame>
        <p:nvGraphicFramePr>
          <p:cNvPr id="6" name="Chart 5">
            <a:extLst>
              <a:ext uri="{FF2B5EF4-FFF2-40B4-BE49-F238E27FC236}">
                <a16:creationId xmlns:a16="http://schemas.microsoft.com/office/drawing/2014/main" id="{580B4029-D595-C2F6-F09F-F386E5AD08CE}"/>
              </a:ext>
            </a:extLst>
          </p:cNvPr>
          <p:cNvGraphicFramePr/>
          <p:nvPr>
            <p:extLst>
              <p:ext uri="{D42A27DB-BD31-4B8C-83A1-F6EECF244321}">
                <p14:modId xmlns:p14="http://schemas.microsoft.com/office/powerpoint/2010/main" val="3737305347"/>
              </p:ext>
            </p:extLst>
          </p:nvPr>
        </p:nvGraphicFramePr>
        <p:xfrm>
          <a:off x="2928468" y="719666"/>
          <a:ext cx="65024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A2347472-DC41-8623-0D39-352257860D69}"/>
              </a:ext>
            </a:extLst>
          </p:cNvPr>
          <p:cNvSpPr txBox="1"/>
          <p:nvPr/>
        </p:nvSpPr>
        <p:spPr>
          <a:xfrm>
            <a:off x="6096000" y="3108960"/>
            <a:ext cx="2244468" cy="1477328"/>
          </a:xfrm>
          <a:prstGeom prst="rect">
            <a:avLst/>
          </a:prstGeom>
          <a:noFill/>
        </p:spPr>
        <p:txBody>
          <a:bodyPr wrap="square" rtlCol="0">
            <a:spAutoFit/>
          </a:bodyPr>
          <a:lstStyle/>
          <a:p>
            <a:pPr algn="ctr"/>
            <a:r>
              <a:rPr lang="id-ID" dirty="0"/>
              <a:t>Sekitar 59% pinjaman dilakukan dengan tujuan melunasi utang</a:t>
            </a:r>
            <a:endParaRPr lang="en-ID" dirty="0"/>
          </a:p>
        </p:txBody>
      </p:sp>
    </p:spTree>
    <p:extLst>
      <p:ext uri="{BB962C8B-B14F-4D97-AF65-F5344CB8AC3E}">
        <p14:creationId xmlns:p14="http://schemas.microsoft.com/office/powerpoint/2010/main" val="263136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66-69B0-9A8D-C2E6-C4A058A7FE5C}"/>
              </a:ext>
            </a:extLst>
          </p:cNvPr>
          <p:cNvSpPr>
            <a:spLocks noGrp="1"/>
          </p:cNvSpPr>
          <p:nvPr>
            <p:ph type="title"/>
          </p:nvPr>
        </p:nvSpPr>
        <p:spPr/>
        <p:txBody>
          <a:bodyPr/>
          <a:lstStyle/>
          <a:p>
            <a:r>
              <a:rPr lang="id-ID" dirty="0"/>
              <a:t>pengolahan data</a:t>
            </a:r>
            <a:endParaRPr lang="en-ID" dirty="0"/>
          </a:p>
        </p:txBody>
      </p:sp>
      <p:sp>
        <p:nvSpPr>
          <p:cNvPr id="3" name="TextBox 2">
            <a:extLst>
              <a:ext uri="{FF2B5EF4-FFF2-40B4-BE49-F238E27FC236}">
                <a16:creationId xmlns:a16="http://schemas.microsoft.com/office/drawing/2014/main" id="{D7E65CEC-3119-CE2B-02E1-DE8A121D94D8}"/>
              </a:ext>
            </a:extLst>
          </p:cNvPr>
          <p:cNvSpPr txBox="1"/>
          <p:nvPr/>
        </p:nvSpPr>
        <p:spPr>
          <a:xfrm>
            <a:off x="894080" y="2123440"/>
            <a:ext cx="10383520" cy="1704377"/>
          </a:xfrm>
          <a:prstGeom prst="rect">
            <a:avLst/>
          </a:prstGeom>
          <a:noFill/>
        </p:spPr>
        <p:txBody>
          <a:bodyPr wrap="square" rtlCol="0">
            <a:spAutoFit/>
          </a:bodyPr>
          <a:lstStyle/>
          <a:p>
            <a:pPr algn="just">
              <a:lnSpc>
                <a:spcPct val="150000"/>
              </a:lnSpc>
            </a:pPr>
            <a:r>
              <a:rPr lang="id-ID" dirty="0"/>
              <a:t>Penggunaan Machine Learning dapat dilakukan ketika format data yang digunakan adalah data numerik supaya dapat diolah oleh komputer. Beberapa langkah pengolahan diantaranya:</a:t>
            </a:r>
          </a:p>
          <a:p>
            <a:pPr marL="285750" indent="-285750" algn="just">
              <a:lnSpc>
                <a:spcPct val="150000"/>
              </a:lnSpc>
              <a:buFont typeface="Arial" panose="020B0604020202020204" pitchFamily="34" charset="0"/>
              <a:buChar char="•"/>
            </a:pPr>
            <a:r>
              <a:rPr lang="id-ID" dirty="0"/>
              <a:t>Penanganan Missing Value</a:t>
            </a:r>
          </a:p>
          <a:p>
            <a:pPr marL="285750" indent="-285750" algn="just">
              <a:lnSpc>
                <a:spcPct val="150000"/>
              </a:lnSpc>
              <a:buFont typeface="Arial" panose="020B0604020202020204" pitchFamily="34" charset="0"/>
              <a:buChar char="•"/>
            </a:pPr>
            <a:r>
              <a:rPr lang="id-ID" dirty="0"/>
              <a:t>Membuat Variabel </a:t>
            </a:r>
            <a:r>
              <a:rPr lang="id-ID" i="1" dirty="0"/>
              <a:t>Dummy </a:t>
            </a:r>
            <a:r>
              <a:rPr lang="id-ID" dirty="0"/>
              <a:t>pada sisa kolom kategorikal</a:t>
            </a:r>
            <a:endParaRPr lang="en-ID" dirty="0"/>
          </a:p>
        </p:txBody>
      </p:sp>
    </p:spTree>
    <p:extLst>
      <p:ext uri="{BB962C8B-B14F-4D97-AF65-F5344CB8AC3E}">
        <p14:creationId xmlns:p14="http://schemas.microsoft.com/office/powerpoint/2010/main" val="4110730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310</TotalTime>
  <Words>530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CREDIT RISK PREDICTION Berdasarkan Kelayakan Pinjaman</vt:lpstr>
      <vt:lpstr>Daftar ISI</vt:lpstr>
      <vt:lpstr>Latar belakang</vt:lpstr>
      <vt:lpstr>tujuan</vt:lpstr>
      <vt:lpstr>Pendekatan bisnis</vt:lpstr>
      <vt:lpstr>Pemahaman dan pengolahan data</vt:lpstr>
      <vt:lpstr>pinjaman</vt:lpstr>
      <vt:lpstr>pinjaman</vt:lpstr>
      <vt:lpstr>pengolahan data</vt:lpstr>
      <vt:lpstr>Pemodelan  algoritma untuk prediksi</vt:lpstr>
      <vt:lpstr>Akurasi prediksi model </vt:lpstr>
      <vt:lpstr>Performa model </vt:lpstr>
      <vt:lpstr>Kesimpulan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KELAYAKAN PINJAMAN</dc:title>
  <dc:creator>Ubaid Nafis Ramadhan</dc:creator>
  <cp:lastModifiedBy>Ubaid Nafis Ramadhan</cp:lastModifiedBy>
  <cp:revision>8</cp:revision>
  <dcterms:created xsi:type="dcterms:W3CDTF">2023-03-23T13:50:34Z</dcterms:created>
  <dcterms:modified xsi:type="dcterms:W3CDTF">2023-03-24T06:59:08Z</dcterms:modified>
</cp:coreProperties>
</file>