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8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628D-C1FD-4ABA-9167-F8D2D50B3DEB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E976-DC7F-4197-8AC3-B1376AE2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4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ayGE6i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Class Diagram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39636" y="0"/>
            <a:ext cx="1092546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93076"/>
              </p:ext>
            </p:extLst>
          </p:nvPr>
        </p:nvGraphicFramePr>
        <p:xfrm>
          <a:off x="4117576" y="0"/>
          <a:ext cx="3956846" cy="584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5207829" imgH="9263665" progId="Visio.Drawing.11">
                  <p:embed/>
                </p:oleObj>
              </mc:Choice>
              <mc:Fallback>
                <p:oleObj name="Visio" r:id="rId3" imgW="5207829" imgH="926366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7576" y="0"/>
                        <a:ext cx="3956846" cy="584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6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Definition: </a:t>
            </a:r>
            <a:r>
              <a:rPr lang="en-US" dirty="0"/>
              <a:t>“It describe interaction between objects.”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Use Case Diagram</a:t>
            </a:r>
          </a:p>
          <a:p>
            <a:endParaRPr lang="en-US" dirty="0"/>
          </a:p>
          <a:p>
            <a:r>
              <a:rPr lang="en-US" dirty="0"/>
              <a:t>Sequence  Diagram</a:t>
            </a:r>
          </a:p>
          <a:p>
            <a:endParaRPr lang="en-US" dirty="0"/>
          </a:p>
          <a:p>
            <a:r>
              <a:rPr lang="en-US" dirty="0"/>
              <a:t>Activity Diagram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305" y="0"/>
            <a:ext cx="8596668" cy="1320800"/>
          </a:xfrm>
        </p:spPr>
        <p:txBody>
          <a:bodyPr/>
          <a:lstStyle/>
          <a:p>
            <a:pPr algn="ctr"/>
            <a:r>
              <a:rPr lang="en-GB" b="1" dirty="0" smtClean="0"/>
              <a:t> Use Case Diagram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81943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814370"/>
              </p:ext>
            </p:extLst>
          </p:nvPr>
        </p:nvGraphicFramePr>
        <p:xfrm>
          <a:off x="4045398" y="1320800"/>
          <a:ext cx="3580481" cy="467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6343883" imgH="8277170" progId="Visio.Drawing.11">
                  <p:embed/>
                </p:oleObj>
              </mc:Choice>
              <mc:Fallback>
                <p:oleObj name="Visio" r:id="rId3" imgW="6343883" imgH="82771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398" y="1320800"/>
                        <a:ext cx="3580481" cy="4675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6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Description of Use Case Login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18070"/>
              </p:ext>
            </p:extLst>
          </p:nvPr>
        </p:nvGraphicFramePr>
        <p:xfrm>
          <a:off x="2422071" y="1703388"/>
          <a:ext cx="7347857" cy="429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6167454" imgH="3380637" progId="Visio.Drawing.11">
                  <p:embed/>
                </p:oleObj>
              </mc:Choice>
              <mc:Fallback>
                <p:oleObj name="Visio" r:id="rId3" imgW="6167454" imgH="33806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071" y="1703388"/>
                        <a:ext cx="7347857" cy="4290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8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Description of Use Case Status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604116"/>
              </p:ext>
            </p:extLst>
          </p:nvPr>
        </p:nvGraphicFramePr>
        <p:xfrm>
          <a:off x="2724150" y="1957615"/>
          <a:ext cx="6743700" cy="409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3" imgW="5168248" imgH="2790770" progId="Visio.Drawing.11">
                  <p:embed/>
                </p:oleObj>
              </mc:Choice>
              <mc:Fallback>
                <p:oleObj name="Visio" r:id="rId3" imgW="5168248" imgH="27907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957615"/>
                        <a:ext cx="6743700" cy="4094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Login Scenario &amp; Sequence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31259"/>
              </p:ext>
            </p:extLst>
          </p:nvPr>
        </p:nvGraphicFramePr>
        <p:xfrm>
          <a:off x="2797628" y="1790700"/>
          <a:ext cx="6596743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Visio" r:id="rId3" imgW="4989292" imgH="3027140" progId="Visio.Drawing.11">
                  <p:embed/>
                </p:oleObj>
              </mc:Choice>
              <mc:Fallback>
                <p:oleObj name="Visio" r:id="rId3" imgW="4989292" imgH="30271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628" y="1790700"/>
                        <a:ext cx="6596743" cy="401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7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</a:t>
            </a:r>
            <a:r>
              <a:rPr lang="en-US" b="1" dirty="0" smtClean="0"/>
              <a:t>ogin </a:t>
            </a:r>
            <a:r>
              <a:rPr lang="en-US" b="1" dirty="0"/>
              <a:t>exception Scenario &amp; 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87886"/>
              </p:ext>
            </p:extLst>
          </p:nvPr>
        </p:nvGraphicFramePr>
        <p:xfrm>
          <a:off x="2313214" y="2055812"/>
          <a:ext cx="7565571" cy="398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Visio" r:id="rId3" imgW="4989292" imgH="3326936" progId="Visio.Drawing.11">
                  <p:embed/>
                </p:oleObj>
              </mc:Choice>
              <mc:Fallback>
                <p:oleObj name="Visio" r:id="rId3" imgW="4989292" imgH="33269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214" y="2055812"/>
                        <a:ext cx="7565571" cy="39805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09" y="462643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Picture Upload Scenario &amp; 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70659"/>
              </p:ext>
            </p:extLst>
          </p:nvPr>
        </p:nvGraphicFramePr>
        <p:xfrm>
          <a:off x="2178050" y="2019300"/>
          <a:ext cx="7835900" cy="415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3" imgW="4787177" imgH="2924389" progId="Visio.Drawing.11">
                  <p:embed/>
                </p:oleObj>
              </mc:Choice>
              <mc:Fallback>
                <p:oleObj name="Visio" r:id="rId3" imgW="4787177" imgH="29243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019300"/>
                        <a:ext cx="7835900" cy="4154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4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Profile Update Scenario &amp; 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46" y="2235199"/>
            <a:ext cx="7937107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 for Login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50614"/>
              </p:ext>
            </p:extLst>
          </p:nvPr>
        </p:nvGraphicFramePr>
        <p:xfrm>
          <a:off x="4250872" y="1611084"/>
          <a:ext cx="3690255" cy="484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Visio" r:id="rId3" imgW="3685229" imgH="4611113" progId="Visio.Drawing.11">
                  <p:embed/>
                </p:oleObj>
              </mc:Choice>
              <mc:Fallback>
                <p:oleObj name="Visio" r:id="rId3" imgW="3685229" imgH="46111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872" y="1611084"/>
                        <a:ext cx="3690255" cy="4845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UMSIT Social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Group Members:</a:t>
            </a:r>
          </a:p>
          <a:p>
            <a:endParaRPr lang="en-US" dirty="0" smtClean="0"/>
          </a:p>
          <a:p>
            <a:r>
              <a:rPr lang="en-US" dirty="0" smtClean="0"/>
              <a:t>Muhammad Yasir	 	</a:t>
            </a:r>
            <a:r>
              <a:rPr lang="en-US" dirty="0"/>
              <a:t> </a:t>
            </a:r>
            <a:r>
              <a:rPr lang="en-US" dirty="0" smtClean="0"/>
              <a:t>  		2012-UKIB-14602</a:t>
            </a:r>
          </a:p>
          <a:p>
            <a:r>
              <a:rPr lang="en-US" dirty="0" smtClean="0"/>
              <a:t>Ehsan Ali </a:t>
            </a:r>
            <a:r>
              <a:rPr lang="en-US" dirty="0" err="1"/>
              <a:t>R</a:t>
            </a:r>
            <a:r>
              <a:rPr lang="en-US" dirty="0" err="1" smtClean="0"/>
              <a:t>athore</a:t>
            </a:r>
            <a:r>
              <a:rPr lang="en-US" dirty="0" smtClean="0"/>
              <a:t>		   	</a:t>
            </a:r>
            <a:r>
              <a:rPr lang="en-US" dirty="0"/>
              <a:t>	</a:t>
            </a:r>
            <a:r>
              <a:rPr lang="en-US" dirty="0" smtClean="0"/>
              <a:t>2012-UKIB-14607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Sahim</a:t>
            </a:r>
            <a:r>
              <a:rPr lang="en-US" dirty="0" smtClean="0"/>
              <a:t>	          			2012-UKIB-14613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Supervisor:  Mr. Farooq Akhtar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 for </a:t>
            </a:r>
            <a:r>
              <a:rPr lang="en-US" b="1" dirty="0" smtClean="0"/>
              <a:t>Status Post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05065"/>
              </p:ext>
            </p:extLst>
          </p:nvPr>
        </p:nvGraphicFramePr>
        <p:xfrm>
          <a:off x="4667249" y="1690688"/>
          <a:ext cx="2857501" cy="425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Visio" r:id="rId3" imgW="2003043" imgH="2874070" progId="Visio.Drawing.11">
                  <p:embed/>
                </p:oleObj>
              </mc:Choice>
              <mc:Fallback>
                <p:oleObj name="Visio" r:id="rId3" imgW="2003043" imgH="28740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49" y="1690688"/>
                        <a:ext cx="2857501" cy="4256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18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 for delete status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002839"/>
              </p:ext>
            </p:extLst>
          </p:nvPr>
        </p:nvGraphicFramePr>
        <p:xfrm>
          <a:off x="4539111" y="1690688"/>
          <a:ext cx="3113778" cy="424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Visio" r:id="rId3" imgW="2498646" imgH="3600516" progId="Visio.Drawing.11">
                  <p:embed/>
                </p:oleObj>
              </mc:Choice>
              <mc:Fallback>
                <p:oleObj name="Visio" r:id="rId3" imgW="2498646" imgH="36005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111" y="1690688"/>
                        <a:ext cx="3113778" cy="4240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64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 for Status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24324"/>
              </p:ext>
            </p:extLst>
          </p:nvPr>
        </p:nvGraphicFramePr>
        <p:xfrm>
          <a:off x="4680857" y="1690688"/>
          <a:ext cx="2830285" cy="43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Visio" r:id="rId3" imgW="2253161" imgH="3583602" progId="Visio.Drawing.11">
                  <p:embed/>
                </p:oleObj>
              </mc:Choice>
              <mc:Fallback>
                <p:oleObj name="Visio" r:id="rId3" imgW="2253161" imgH="35836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857" y="1690688"/>
                        <a:ext cx="2830285" cy="430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2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009466" cy="5016500"/>
          </a:xfrm>
        </p:spPr>
        <p:txBody>
          <a:bodyPr>
            <a:normAutofit/>
          </a:bodyPr>
          <a:lstStyle/>
          <a:p>
            <a:r>
              <a:rPr lang="en-GB" dirty="0" smtClean="0"/>
              <a:t>Code: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cs typeface="Times New Roman" panose="02020603050405020304" pitchFamily="18" charset="0"/>
              </a:rPr>
              <a:t>class status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smtClean="0">
                <a:cs typeface="Times New Roman" panose="02020603050405020304" pitchFamily="18" charset="0"/>
              </a:rPr>
              <a:t>	{</a:t>
            </a:r>
            <a:endParaRPr lang="en-US" sz="12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	public $</a:t>
            </a:r>
            <a:r>
              <a:rPr lang="en-US" sz="1200" dirty="0" err="1">
                <a:cs typeface="Times New Roman" panose="02020603050405020304" pitchFamily="18" charset="0"/>
              </a:rPr>
              <a:t>posterName</a:t>
            </a:r>
            <a:r>
              <a:rPr lang="en-US" sz="12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	public $</a:t>
            </a:r>
            <a:r>
              <a:rPr lang="en-US" sz="1200" dirty="0" err="1">
                <a:cs typeface="Times New Roman" panose="02020603050405020304" pitchFamily="18" charset="0"/>
              </a:rPr>
              <a:t>posterId</a:t>
            </a:r>
            <a:r>
              <a:rPr lang="en-US" sz="12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	public $status;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	public $date;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	function </a:t>
            </a:r>
            <a:r>
              <a:rPr lang="en-US" sz="1200" dirty="0" err="1">
                <a:cs typeface="Times New Roman" panose="02020603050405020304" pitchFamily="18" charset="0"/>
              </a:rPr>
              <a:t>statusShow</a:t>
            </a:r>
            <a:r>
              <a:rPr lang="en-US" sz="1200" dirty="0">
                <a:cs typeface="Times New Roman" panose="02020603050405020304" pitchFamily="18" charset="0"/>
              </a:rPr>
              <a:t>($id,$poster,$date,$status,$</a:t>
            </a:r>
            <a:r>
              <a:rPr lang="en-US" sz="1200" dirty="0" err="1">
                <a:cs typeface="Times New Roman" panose="02020603050405020304" pitchFamily="18" charset="0"/>
              </a:rPr>
              <a:t>statusID</a:t>
            </a:r>
            <a:r>
              <a:rPr lang="en-US" sz="12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	 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cs typeface="Times New Roman" panose="02020603050405020304" pitchFamily="18" charset="0"/>
              </a:rPr>
              <a:t>    </a:t>
            </a:r>
            <a:r>
              <a:rPr lang="en-US" sz="1200" dirty="0" smtClean="0">
                <a:cs typeface="Times New Roman" panose="02020603050405020304" pitchFamily="18" charset="0"/>
              </a:rPr>
              <a:t>	 </a:t>
            </a:r>
            <a:r>
              <a:rPr lang="en-US" sz="1200" dirty="0">
                <a:cs typeface="Times New Roman" panose="02020603050405020304" pitchFamily="18" charset="0"/>
              </a:rPr>
              <a:t>&lt;div&gt;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smtClean="0">
                <a:cs typeface="Times New Roman" panose="02020603050405020304" pitchFamily="18" charset="0"/>
              </a:rPr>
              <a:t>	&lt;</a:t>
            </a:r>
            <a:r>
              <a:rPr lang="en-US" sz="1200" dirty="0">
                <a:cs typeface="Times New Roman" panose="02020603050405020304" pitchFamily="18" charset="0"/>
              </a:rPr>
              <a:t>span&gt;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42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434" y="769939"/>
            <a:ext cx="8596668" cy="499586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=chat/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profile.php?id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=&lt;?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$id; ?&gt; style="margin-left: -14px;"&gt;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  &lt;?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$poster; 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&lt;/a&gt;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&lt;/span&gt;    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&lt;span style="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color:gray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font-weight:normal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;" class="col-md-4"&gt;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style="margin-left:10px"&gt;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  Posted at:&lt;?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$date; 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&lt;/span&gt;                        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&lt;span id="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$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?&gt;" 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    &lt;?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($status,50,"&lt;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&gt;\n", true); 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&lt;/span&gt;        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39836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681" y="5490001"/>
            <a:ext cx="33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Home page: </a:t>
            </a:r>
            <a:r>
              <a:rPr lang="en-GB" dirty="0" err="1" smtClean="0"/>
              <a:t>index.php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7" y="1054100"/>
            <a:ext cx="8441436" cy="4022725"/>
          </a:xfrm>
        </p:spPr>
      </p:pic>
    </p:spTree>
    <p:extLst>
      <p:ext uri="{BB962C8B-B14F-4D97-AF65-F5344CB8AC3E}">
        <p14:creationId xmlns:p14="http://schemas.microsoft.com/office/powerpoint/2010/main" val="27934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7533" y="5381199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Event Gallery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22" y="674688"/>
            <a:ext cx="9242247" cy="4405312"/>
          </a:xfrm>
        </p:spPr>
      </p:pic>
    </p:spTree>
    <p:extLst>
      <p:ext uri="{BB962C8B-B14F-4D97-AF65-F5344CB8AC3E}">
        <p14:creationId xmlns:p14="http://schemas.microsoft.com/office/powerpoint/2010/main" val="738570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/>
              <a:t>The process of performing a variety of tests on a system to explore functionality or to identify problems</a:t>
            </a:r>
            <a:r>
              <a:rPr lang="en-US" dirty="0" smtClean="0"/>
              <a:t>”</a:t>
            </a:r>
            <a:endParaRPr lang="en-US" dirty="0"/>
          </a:p>
          <a:p>
            <a:pPr>
              <a:buNone/>
            </a:pPr>
            <a:r>
              <a:rPr lang="en-US" dirty="0"/>
              <a:t>Two Approaches are </a:t>
            </a:r>
            <a:r>
              <a:rPr lang="en-US" dirty="0" smtClean="0"/>
              <a:t>used for system testing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White Box testing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Black Box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Test case: Status Insert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9436"/>
              </p:ext>
            </p:extLst>
          </p:nvPr>
        </p:nvGraphicFramePr>
        <p:xfrm>
          <a:off x="2787649" y="1930400"/>
          <a:ext cx="6616701" cy="3735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4893"/>
                <a:gridCol w="4551808"/>
              </a:tblGrid>
              <a:tr h="266814">
                <a:tc>
                  <a:txBody>
                    <a:bodyPr/>
                    <a:lstStyle/>
                    <a:p>
                      <a:pPr marL="76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Insert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Brief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Used to Insert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Status(text)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flow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ts val="129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aseline="0" dirty="0" smtClean="0">
                          <a:effectLst/>
                        </a:rPr>
                        <a:t> I</a:t>
                      </a:r>
                      <a:r>
                        <a:rPr lang="en-US" sz="1200" dirty="0" smtClean="0">
                          <a:effectLst/>
                        </a:rPr>
                        <a:t>nsert and</a:t>
                      </a:r>
                      <a:r>
                        <a:rPr lang="en-US" sz="1200" baseline="0" dirty="0" smtClean="0">
                          <a:effectLst/>
                        </a:rPr>
                        <a:t> display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the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33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Alternate flow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Quits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exist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 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Inserted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Administrator, Teacher, Staff, Student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6925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3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055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Test case: upload profile picture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204148"/>
              </p:ext>
            </p:extLst>
          </p:nvPr>
        </p:nvGraphicFramePr>
        <p:xfrm>
          <a:off x="2578100" y="2133604"/>
          <a:ext cx="7035800" cy="332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682"/>
                <a:gridCol w="4840118"/>
              </a:tblGrid>
              <a:tr h="239263">
                <a:tc>
                  <a:txBody>
                    <a:bodyPr/>
                    <a:lstStyle/>
                    <a:p>
                      <a:pPr marL="76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Picture </a:t>
                      </a:r>
                      <a:r>
                        <a:rPr lang="en-US" sz="1200" dirty="0" smtClean="0">
                          <a:effectLst/>
                        </a:rPr>
                        <a:t>upload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94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Brief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Used to </a:t>
                      </a:r>
                      <a:r>
                        <a:rPr lang="en-US" sz="1200" dirty="0" smtClean="0">
                          <a:effectLst/>
                        </a:rPr>
                        <a:t>upload Picture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Picture,</a:t>
                      </a:r>
                      <a:r>
                        <a:rPr lang="en-US" sz="1200" baseline="0" dirty="0" smtClean="0">
                          <a:effectLst/>
                        </a:rPr>
                        <a:t> Event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flow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Profile picture</a:t>
                      </a:r>
                      <a:r>
                        <a:rPr lang="en-GB" sz="14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uploaded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Alternate flow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Quits to </a:t>
                      </a:r>
                      <a:r>
                        <a:rPr lang="en-US" sz="1200" dirty="0" smtClean="0">
                          <a:effectLst/>
                        </a:rPr>
                        <a:t>upload </a:t>
                      </a:r>
                      <a:r>
                        <a:rPr lang="en-US" sz="1200" dirty="0">
                          <a:effectLst/>
                        </a:rPr>
                        <a:t>profile picture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Profile </a:t>
                      </a:r>
                      <a:r>
                        <a:rPr lang="en-US" sz="1200" dirty="0" smtClean="0">
                          <a:effectLst/>
                        </a:rPr>
                        <a:t>exist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 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Profile Picture </a:t>
                      </a:r>
                      <a:r>
                        <a:rPr lang="en-US" sz="1200" dirty="0" smtClean="0">
                          <a:effectLst/>
                        </a:rPr>
                        <a:t>uploaded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Admin, Student, Teacher, Staff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01844">
                <a:tc>
                  <a:txBody>
                    <a:bodyPr/>
                    <a:lstStyle/>
                    <a:p>
                      <a:pPr marL="762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1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Brief Description of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Software </a:t>
            </a:r>
            <a:r>
              <a:rPr lang="en-US" dirty="0" smtClean="0"/>
              <a:t>Specification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smtClean="0"/>
              <a:t>System </a:t>
            </a:r>
            <a:r>
              <a:rPr lang="en-US" smtClean="0"/>
              <a:t>Testing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dirty="0" smtClean="0"/>
          </a:p>
          <a:p>
            <a:pPr marL="0" indent="0" algn="ctr">
              <a:buNone/>
            </a:pPr>
            <a:r>
              <a:rPr lang="en-GB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764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Brief </a:t>
            </a:r>
            <a:r>
              <a:rPr lang="en-US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Main purpose of our system is to provide </a:t>
            </a:r>
            <a:r>
              <a:rPr lang="en-US" dirty="0" smtClean="0"/>
              <a:t>online chat, Status Post, Event Gallery and Event Alert to UMSIT users.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596668" cy="36097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User Authentication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Status Post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Like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Comment</a:t>
            </a:r>
          </a:p>
          <a:p>
            <a:pPr marL="363538" lvl="1" indent="-363538">
              <a:lnSpc>
                <a:spcPct val="150000"/>
              </a:lnSpc>
            </a:pPr>
            <a:r>
              <a:rPr lang="en-US" sz="2900" dirty="0" smtClean="0"/>
              <a:t>Online Chat</a:t>
            </a:r>
          </a:p>
          <a:p>
            <a:pPr marL="363538" lvl="1" indent="-363538">
              <a:lnSpc>
                <a:spcPct val="150000"/>
              </a:lnSpc>
            </a:pPr>
            <a:r>
              <a:rPr lang="en-US" sz="2900" dirty="0" smtClean="0"/>
              <a:t>Event Gallery</a:t>
            </a:r>
          </a:p>
          <a:p>
            <a:pPr marL="363538" lvl="1" indent="-363538">
              <a:lnSpc>
                <a:spcPct val="150000"/>
              </a:lnSpc>
            </a:pPr>
            <a:r>
              <a:rPr lang="en-US" sz="2900" dirty="0" smtClean="0"/>
              <a:t>Event Alert</a:t>
            </a:r>
            <a:r>
              <a:rPr lang="en-US" sz="4100" dirty="0"/>
              <a:t>	</a:t>
            </a:r>
            <a:r>
              <a:rPr lang="en-US" dirty="0"/>
              <a:t>			  </a:t>
            </a:r>
            <a:r>
              <a:rPr lang="en-US" dirty="0" smtClean="0"/>
              <a:t>               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Non-functional </a:t>
            </a:r>
            <a:r>
              <a:rPr lang="en-US"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 smtClean="0"/>
              <a:t>Ease </a:t>
            </a:r>
            <a:r>
              <a:rPr lang="en-US" dirty="0"/>
              <a:t>of use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Efficiency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Security</a:t>
            </a:r>
          </a:p>
          <a:p>
            <a:pPr>
              <a:lnSpc>
                <a:spcPct val="200000"/>
              </a:lnSpc>
            </a:pPr>
            <a:r>
              <a:rPr lang="en-US" dirty="0"/>
              <a:t>Maximum time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/>
              <a:t>Database </a:t>
            </a:r>
            <a:r>
              <a:rPr lang="en-US" b="1" dirty="0"/>
              <a:t>Server:  </a:t>
            </a:r>
            <a:r>
              <a:rPr lang="en-US" dirty="0"/>
              <a:t>MySQL </a:t>
            </a:r>
          </a:p>
          <a:p>
            <a:pPr marL="266700" indent="-266700">
              <a:lnSpc>
                <a:spcPct val="200000"/>
              </a:lnSpc>
            </a:pPr>
            <a:r>
              <a:rPr lang="en-US" b="1" dirty="0" smtClean="0"/>
              <a:t>Development </a:t>
            </a:r>
            <a:r>
              <a:rPr lang="en-US" b="1" dirty="0"/>
              <a:t>Tools: </a:t>
            </a:r>
            <a:r>
              <a:rPr lang="en-US" dirty="0"/>
              <a:t>Microsoft Adobe </a:t>
            </a:r>
            <a:r>
              <a:rPr lang="en-US" dirty="0" smtClean="0"/>
              <a:t>Dreamweaver </a:t>
            </a:r>
            <a:r>
              <a:rPr lang="en-US" dirty="0"/>
              <a:t>cc</a:t>
            </a:r>
          </a:p>
          <a:p>
            <a:pPr marL="177800" indent="-177800">
              <a:lnSpc>
                <a:spcPct val="200000"/>
              </a:lnSpc>
            </a:pPr>
            <a:r>
              <a:rPr lang="en-US" b="1" dirty="0"/>
              <a:t> </a:t>
            </a:r>
            <a:r>
              <a:rPr lang="en-US" b="1" dirty="0" smtClean="0"/>
              <a:t>Client</a:t>
            </a:r>
            <a:r>
              <a:rPr lang="en-US" b="1" dirty="0"/>
              <a:t>:</a:t>
            </a:r>
            <a:r>
              <a:rPr lang="en-US" dirty="0"/>
              <a:t> Google Chrome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Programming </a:t>
            </a:r>
            <a:r>
              <a:rPr lang="en-US" b="1" dirty="0"/>
              <a:t>Language:</a:t>
            </a:r>
            <a:r>
              <a:rPr lang="en-US" dirty="0"/>
              <a:t> HTML/Java Script/JQuery/PHP/AJAX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/>
              <a:t>Systems design is the process of defining the architecture, </a:t>
            </a:r>
            <a:r>
              <a:rPr lang="en-US" dirty="0" smtClean="0"/>
              <a:t>modules</a:t>
            </a:r>
            <a:r>
              <a:rPr lang="en-US" dirty="0"/>
              <a:t>, </a:t>
            </a:r>
            <a:r>
              <a:rPr lang="en-US" dirty="0" smtClean="0"/>
              <a:t>interfaces </a:t>
            </a:r>
            <a:r>
              <a:rPr lang="en-US" dirty="0"/>
              <a:t>and data for a system to satisfy specified requirements”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Model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</a:t>
            </a:r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676466" cy="388077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Definition: </a:t>
            </a:r>
            <a:r>
              <a:rPr lang="en-US" dirty="0"/>
              <a:t>“Capturing real world concepts </a:t>
            </a:r>
            <a:r>
              <a:rPr lang="en-US" dirty="0" smtClean="0"/>
              <a:t>that are </a:t>
            </a:r>
            <a:r>
              <a:rPr lang="en-US" dirty="0"/>
              <a:t>important to </a:t>
            </a:r>
            <a:r>
              <a:rPr lang="en-US" dirty="0" smtClean="0"/>
              <a:t>an application</a:t>
            </a:r>
            <a:r>
              <a:rPr lang="en-US" dirty="0"/>
              <a:t>”.</a:t>
            </a:r>
          </a:p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374</Words>
  <Application>Microsoft Office PowerPoint</Application>
  <PresentationFormat>Widescreen</PresentationFormat>
  <Paragraphs>187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Visio</vt:lpstr>
      <vt:lpstr>Microsoft Visio Drawing</vt:lpstr>
      <vt:lpstr>PowerPoint Presentation</vt:lpstr>
      <vt:lpstr>UMSIT Social Network</vt:lpstr>
      <vt:lpstr>Contents</vt:lpstr>
      <vt:lpstr>Brief Description</vt:lpstr>
      <vt:lpstr>Functional Requirements</vt:lpstr>
      <vt:lpstr>Non-functional Requirements</vt:lpstr>
      <vt:lpstr>Software Tools</vt:lpstr>
      <vt:lpstr>System Design</vt:lpstr>
      <vt:lpstr>Class Model</vt:lpstr>
      <vt:lpstr>Class Diagram</vt:lpstr>
      <vt:lpstr>Interaction Model</vt:lpstr>
      <vt:lpstr> Use Case Diagram</vt:lpstr>
      <vt:lpstr> Description of Use Case Login</vt:lpstr>
      <vt:lpstr> Description of Use Case Status</vt:lpstr>
      <vt:lpstr>Login Scenario &amp; Sequence Diagram </vt:lpstr>
      <vt:lpstr>Login exception Scenario &amp; Sequence Diagram</vt:lpstr>
      <vt:lpstr>Picture Upload Scenario &amp; Sequence Diagram</vt:lpstr>
      <vt:lpstr>Profile Update Scenario &amp; Sequence Diagram</vt:lpstr>
      <vt:lpstr>Activity Diagram for Login</vt:lpstr>
      <vt:lpstr>Activity Diagram for Status Post</vt:lpstr>
      <vt:lpstr>Activity Diagram for delete status</vt:lpstr>
      <vt:lpstr>Activity Diagram for Status update </vt:lpstr>
      <vt:lpstr>Implementation</vt:lpstr>
      <vt:lpstr>PowerPoint Presentation</vt:lpstr>
      <vt:lpstr>PowerPoint Presentation</vt:lpstr>
      <vt:lpstr>PowerPoint Presentation</vt:lpstr>
      <vt:lpstr>System Testing</vt:lpstr>
      <vt:lpstr>Test case: Status Insert</vt:lpstr>
      <vt:lpstr>Test case: upload profile picture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Ayas Malik</dc:creator>
  <cp:lastModifiedBy>Ayas Malik</cp:lastModifiedBy>
  <cp:revision>54</cp:revision>
  <dcterms:created xsi:type="dcterms:W3CDTF">2016-08-27T06:26:40Z</dcterms:created>
  <dcterms:modified xsi:type="dcterms:W3CDTF">2016-11-17T05:35:27Z</dcterms:modified>
</cp:coreProperties>
</file>