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24/06/2025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 /><Relationship Id="rId2" Type="http://schemas.openxmlformats.org/officeDocument/2006/relationships/slide" Target="../slides/slide2.xml" /><Relationship Id="rId1" Type="http://schemas.openxmlformats.org/officeDocument/2006/relationships/notesMaster" Target="../notesMasters/notesMaster1.xml" /><Relationship Id="rId4" Type="http://schemas.openxmlformats.org/officeDocument/2006/relationships/hyperlink" Target="file:///quantium.com.au.local/quantiumgroup/Company%20Reference/Brand%20&amp;%20Design/Brand%20videos/Q%20Privacy.mp4" TargetMode="Externa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a:solidFill>
                  <a:srgbClr val="000005"/>
                </a:solidFill>
                <a:latin typeface="Roboto Light" panose="02000000000000000000" pitchFamily="2" charset="0"/>
                <a:ea typeface="Roboto Light" panose="02000000000000000000" pitchFamily="2" charset="0"/>
              </a:rPr>
              <a:t>or here </a:t>
            </a:r>
            <a:r>
              <a:rPr lang="en-AU" sz="120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a:solidFill>
                <a:srgbClr val="000005"/>
              </a:solidFill>
              <a:latin typeface="Roboto Light" panose="02000000000000000000" pitchFamily="2" charset="0"/>
              <a:ea typeface="Roboto Light" panose="02000000000000000000" pitchFamily="2" charset="0"/>
            </a:endParaRPr>
          </a:p>
          <a:p>
            <a:endParaRPr lang="en-AU" sz="1200" i="0" kern="1200">
              <a:solidFill>
                <a:schemeClr val="tx1"/>
              </a:solidFill>
              <a:effectLst/>
              <a:latin typeface="+mn-lt"/>
              <a:ea typeface="+mn-ea"/>
              <a:cs typeface="+mn-cs"/>
            </a:endParaRPr>
          </a:p>
          <a:p>
            <a:r>
              <a:rPr lang="en-AU" sz="1200" i="0" kern="120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a:solidFill>
                <a:schemeClr val="tx1"/>
              </a:solidFill>
              <a:effectLst/>
              <a:latin typeface="+mn-lt"/>
              <a:ea typeface="+mn-ea"/>
              <a:cs typeface="+mn-cs"/>
            </a:endParaRPr>
          </a:p>
          <a:p>
            <a:r>
              <a:rPr lang="en-AU" sz="1200" i="0" kern="120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a:solidFill>
                  <a:schemeClr val="tx1"/>
                </a:solidFill>
                <a:effectLst/>
                <a:latin typeface="+mn-lt"/>
                <a:ea typeface="+mn-ea"/>
                <a:cs typeface="+mn-cs"/>
              </a:rPr>
              <a:t>we neither receive it, and put the necessary protections in place to be unable to decipher it. </a:t>
            </a:r>
          </a:p>
          <a:p>
            <a:endParaRPr lang="en-AU" sz="1200" i="0" kern="1200">
              <a:solidFill>
                <a:schemeClr val="tx1"/>
              </a:solidFill>
              <a:effectLst/>
              <a:latin typeface="+mn-lt"/>
              <a:ea typeface="+mn-ea"/>
              <a:cs typeface="+mn-cs"/>
            </a:endParaRPr>
          </a:p>
          <a:p>
            <a:r>
              <a:rPr lang="en-AU" sz="1200" i="0" kern="120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a:solidFill>
                  <a:schemeClr val="tx1"/>
                </a:solidFill>
                <a:effectLst/>
                <a:latin typeface="+mn-lt"/>
                <a:ea typeface="+mn-ea"/>
                <a:cs typeface="+mn-cs"/>
              </a:rPr>
              <a:t>and in turn the trust that builds with their stakeholders.</a:t>
            </a:r>
          </a:p>
          <a:p>
            <a:endParaRPr lang="en-AU" i="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a:t>Insert title</a:t>
            </a:r>
            <a:endParaRPr lang="en-AU"/>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Prepared for / Prepared by:</a:t>
            </a:r>
            <a:endParaRPr lang="en-AU"/>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a:t>Day Month Year</a:t>
            </a:r>
            <a:endParaRPr lang="en-AU"/>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a:t>Draft</a:t>
            </a:r>
            <a:endParaRPr lang="en-AU"/>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a:t>01</a:t>
            </a:r>
            <a:endParaRPr lang="en-AU"/>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a:solidFill>
                  <a:srgbClr val="736D67"/>
                </a:solidFill>
                <a:latin typeface="Roboto Medium" panose="02000000000000000000" pitchFamily="2" charset="0"/>
                <a:ea typeface="Roboto Medium" panose="02000000000000000000" pitchFamily="2" charset="0"/>
              </a:rPr>
              <a:t>Disclaimer: </a:t>
            </a:r>
            <a:r>
              <a:rPr lang="en-US" sz="1000" b="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a:solidFill>
                  <a:srgbClr val="736D67"/>
                </a:solidFill>
                <a:latin typeface="Roboto Medium" panose="02000000000000000000" pitchFamily="2" charset="0"/>
                <a:ea typeface="Roboto Medium" panose="02000000000000000000" pitchFamily="2" charset="0"/>
              </a:rPr>
              <a:t>Quantium</a:t>
            </a:r>
            <a:r>
              <a:rPr lang="en-US" sz="1000" b="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a:solidFill>
                  <a:srgbClr val="736D67"/>
                </a:solidFill>
                <a:latin typeface="Roboto Medium" panose="02000000000000000000" pitchFamily="2" charset="0"/>
                <a:ea typeface="Roboto Medium" panose="02000000000000000000" pitchFamily="2" charset="0"/>
              </a:rPr>
              <a:t>Data Providers</a:t>
            </a:r>
            <a:r>
              <a:rPr lang="en-US" sz="1000" b="0">
                <a:solidFill>
                  <a:srgbClr val="736D67"/>
                </a:solidFill>
                <a:latin typeface="Roboto Light" panose="02000000000000000000" pitchFamily="2" charset="0"/>
                <a:ea typeface="Roboto Light" panose="02000000000000000000" pitchFamily="2" charset="0"/>
              </a:rPr>
              <a:t>), together (</a:t>
            </a:r>
            <a:r>
              <a:rPr lang="en-US" sz="1000" b="0">
                <a:solidFill>
                  <a:srgbClr val="736D67"/>
                </a:solidFill>
                <a:latin typeface="Roboto Medium" panose="02000000000000000000" pitchFamily="2" charset="0"/>
                <a:ea typeface="Roboto Medium" panose="02000000000000000000" pitchFamily="2" charset="0"/>
              </a:rPr>
              <a:t>IP Owners</a:t>
            </a:r>
            <a:r>
              <a:rPr lang="en-US" sz="1000" b="0">
                <a:solidFill>
                  <a:srgbClr val="736D67"/>
                </a:solidFill>
                <a:latin typeface="Roboto Light" panose="02000000000000000000" pitchFamily="2" charset="0"/>
                <a:ea typeface="Roboto Light" panose="02000000000000000000" pitchFamily="2" charset="0"/>
              </a:rPr>
              <a:t>). The information contained in this </a:t>
            </a:r>
            <a:r>
              <a:rPr lang="en-US" sz="1000">
                <a:solidFill>
                  <a:srgbClr val="736D67"/>
                </a:solidFill>
                <a:latin typeface="Roboto Light" panose="02000000000000000000" pitchFamily="2" charset="0"/>
                <a:ea typeface="Roboto Light" panose="02000000000000000000" pitchFamily="2" charset="0"/>
              </a:rPr>
              <a:t>document </a:t>
            </a:r>
            <a:r>
              <a:rPr lang="en-US" sz="1000" b="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a:solidFill>
                  <a:srgbClr val="736D67"/>
                </a:solidFill>
                <a:latin typeface="Roboto Light" panose="02000000000000000000" pitchFamily="2" charset="0"/>
                <a:ea typeface="Roboto Light" panose="02000000000000000000" pitchFamily="2" charset="0"/>
              </a:rPr>
              <a:t>document. </a:t>
            </a:r>
            <a:r>
              <a:rPr lang="en-US" sz="1000" b="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a:solidFill>
                  <a:srgbClr val="736D67"/>
                </a:solidFill>
                <a:latin typeface="Roboto Light" panose="02000000000000000000" pitchFamily="2" charset="0"/>
                <a:ea typeface="Roboto Light" panose="02000000000000000000" pitchFamily="2" charset="0"/>
              </a:rPr>
              <a:t>document. </a:t>
            </a:r>
            <a:r>
              <a:rPr lang="en-US" sz="1000" b="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a:solidFill>
                  <a:srgbClr val="736D67"/>
                </a:solidFill>
                <a:latin typeface="Roboto Light" panose="02000000000000000000" pitchFamily="2" charset="0"/>
                <a:ea typeface="Roboto Light" panose="02000000000000000000" pitchFamily="2" charset="0"/>
              </a:rPr>
              <a:t>document. </a:t>
            </a:r>
            <a:r>
              <a:rPr lang="en-US" sz="1000" b="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a:solidFill>
                  <a:srgbClr val="736D67"/>
                </a:solidFill>
                <a:latin typeface="Roboto Light" panose="02000000000000000000" pitchFamily="2" charset="0"/>
                <a:ea typeface="Roboto Light" panose="02000000000000000000" pitchFamily="2" charset="0"/>
              </a:rPr>
              <a:t>document, </a:t>
            </a:r>
            <a:r>
              <a:rPr lang="en-US" sz="1000" b="0">
                <a:solidFill>
                  <a:srgbClr val="736D67"/>
                </a:solidFill>
                <a:latin typeface="Roboto Light" panose="02000000000000000000" pitchFamily="2" charset="0"/>
                <a:ea typeface="Roboto Light" panose="02000000000000000000" pitchFamily="2" charset="0"/>
              </a:rPr>
              <a:t>nor the analysis on which it is based. This </a:t>
            </a:r>
            <a:r>
              <a:rPr lang="en-US" sz="1000">
                <a:solidFill>
                  <a:srgbClr val="736D67"/>
                </a:solidFill>
                <a:latin typeface="Roboto Light" panose="02000000000000000000" pitchFamily="2" charset="0"/>
                <a:ea typeface="Roboto Light" panose="02000000000000000000" pitchFamily="2" charset="0"/>
              </a:rPr>
              <a:t>document </a:t>
            </a:r>
            <a:r>
              <a:rPr lang="en-US" sz="1000" b="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IN" sz="4800" b="1"/>
              <a:t>Analytics and commercial</a:t>
            </a:r>
            <a:br>
              <a:rPr lang="en-IN" b="1"/>
            </a:br>
            <a:r>
              <a:rPr lang="en-AU"/>
              <a:t>Data Analytics </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a:t>Task 3</a:t>
            </a:r>
          </a:p>
          <a:p>
            <a:endParaRPr lang="en-AU"/>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a:solidFill>
                    <a:srgbClr val="EF9B47"/>
                  </a:solidFill>
                  <a:latin typeface="Roboto Medium" panose="02000000000000000000" pitchFamily="2" charset="0"/>
                  <a:ea typeface="Roboto Light" panose="02000000000000000000" pitchFamily="2" charset="0"/>
                </a:rPr>
                <a:t>Brand note:</a:t>
              </a:r>
              <a:r>
                <a:rPr lang="en-AU" sz="100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a:solidFill>
                    <a:srgbClr val="000005"/>
                  </a:solidFill>
                  <a:latin typeface="Roboto Medium" panose="02000000000000000000" pitchFamily="2" charset="0"/>
                  <a:ea typeface="Roboto Light" panose="02000000000000000000" pitchFamily="2" charset="0"/>
                </a:rPr>
                <a:t>right click slide thumbnail </a:t>
              </a:r>
              <a:r>
                <a:rPr lang="en-AU" sz="1000">
                  <a:solidFill>
                    <a:srgbClr val="000005"/>
                  </a:solidFill>
                  <a:latin typeface="Roboto Light" panose="02000000000000000000" pitchFamily="2" charset="0"/>
                  <a:ea typeface="Roboto Light" panose="02000000000000000000" pitchFamily="2" charset="0"/>
                </a:rPr>
                <a:t>&gt;</a:t>
              </a:r>
              <a:r>
                <a:rPr lang="en-AU" sz="1000">
                  <a:solidFill>
                    <a:srgbClr val="000005"/>
                  </a:solidFill>
                  <a:latin typeface="Roboto Medium" panose="02000000000000000000" pitchFamily="2" charset="0"/>
                  <a:ea typeface="Roboto Light" panose="02000000000000000000" pitchFamily="2" charset="0"/>
                </a:rPr>
                <a:t> Layout </a:t>
              </a:r>
              <a:r>
                <a:rPr lang="en-AU" sz="1000">
                  <a:solidFill>
                    <a:srgbClr val="000005"/>
                  </a:solidFill>
                  <a:latin typeface="Roboto Light" panose="02000000000000000000" pitchFamily="2" charset="0"/>
                  <a:ea typeface="Roboto Light" panose="02000000000000000000" pitchFamily="2" charset="0"/>
                </a:rPr>
                <a:t>&gt;</a:t>
              </a:r>
              <a:r>
                <a:rPr lang="en-AU" sz="1000">
                  <a:solidFill>
                    <a:srgbClr val="000005"/>
                  </a:solidFill>
                  <a:latin typeface="Roboto Medium" panose="02000000000000000000" pitchFamily="2" charset="0"/>
                  <a:ea typeface="Roboto Light" panose="02000000000000000000" pitchFamily="2" charset="0"/>
                </a:rPr>
                <a:t> Title</a:t>
              </a:r>
              <a:endParaRPr lang="en-US" sz="100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
        <p:nvSpPr>
          <p:cNvPr id="6" name="Text Placeholder 5">
            <a:extLst>
              <a:ext uri="{FF2B5EF4-FFF2-40B4-BE49-F238E27FC236}">
                <a16:creationId xmlns:a16="http://schemas.microsoft.com/office/drawing/2014/main" id="{2B42F83B-0297-EED7-6A79-25EC837ACD0A}"/>
              </a:ext>
            </a:extLst>
          </p:cNvPr>
          <p:cNvSpPr>
            <a:spLocks noGrp="1"/>
          </p:cNvSpPr>
          <p:nvPr>
            <p:ph type="body" sz="quarter" idx="10"/>
          </p:nvPr>
        </p:nvSpPr>
        <p:spPr/>
        <p:txBody>
          <a:bodyPr/>
          <a:lstStyle/>
          <a:p>
            <a:r>
              <a:rPr lang="en-US"/>
              <a:t>24 06 2025</a:t>
            </a:r>
            <a:endParaRPr lang="en-IN"/>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GB" b="1" dirty="0"/>
              <a:t>Performance Outcomes of Trial Stores</a:t>
            </a:r>
          </a:p>
          <a:p>
            <a:endParaRPr lang="en-GB" dirty="0"/>
          </a:p>
          <a:p>
            <a:endParaRPr lang="en-GB"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D13425D3-B81C-3628-9B99-166E2D8AA417}"/>
              </a:ext>
            </a:extLst>
          </p:cNvPr>
          <p:cNvSpPr txBox="1"/>
          <p:nvPr/>
        </p:nvSpPr>
        <p:spPr>
          <a:xfrm>
            <a:off x="1731390" y="1277771"/>
            <a:ext cx="9065339" cy="1723549"/>
          </a:xfrm>
          <a:prstGeom prst="rect">
            <a:avLst/>
          </a:prstGeom>
          <a:noFill/>
        </p:spPr>
        <p:txBody>
          <a:bodyPr wrap="square" lIns="0" tIns="0" rIns="0" bIns="0" rtlCol="0" anchor="t">
            <a:spAutoFit/>
          </a:bodyPr>
          <a:lstStyle/>
          <a:p>
            <a:pPr algn="l"/>
            <a:r>
              <a:rPr lang="en-US" sz="1600" dirty="0">
                <a:latin typeface="Roboto Light" panose="02000000000000000000" pitchFamily="2" charset="0"/>
                <a:ea typeface="Roboto Light" panose="02000000000000000000" pitchFamily="2" charset="0"/>
              </a:rPr>
              <a:t>The trial was successful, particularly in Store 77, which demonstrated a significant uplift in total chip sales compared to its matched control store. This uplift was primarily driven by increased transaction frequency among existing customers, rather than new customer </a:t>
            </a:r>
            <a:r>
              <a:rPr lang="en-US" sz="1600" dirty="0" err="1">
                <a:latin typeface="Roboto Light" panose="02000000000000000000" pitchFamily="2" charset="0"/>
                <a:ea typeface="Roboto Light" panose="02000000000000000000" pitchFamily="2" charset="0"/>
              </a:rPr>
              <a:t>acquisition.Stores</a:t>
            </a:r>
            <a:r>
              <a:rPr lang="en-US" sz="1600" dirty="0">
                <a:latin typeface="Roboto Light" panose="02000000000000000000" pitchFamily="2" charset="0"/>
                <a:ea typeface="Roboto Light" panose="02000000000000000000" pitchFamily="2" charset="0"/>
              </a:rPr>
              <a:t> 86 and 88 also showed moderate sales growth, though the results were less pronounced—likely due to differences in customer segment mix and store location </a:t>
            </a:r>
            <a:r>
              <a:rPr lang="en-US" sz="1600" dirty="0" err="1">
                <a:latin typeface="Roboto Light" panose="02000000000000000000" pitchFamily="2" charset="0"/>
                <a:ea typeface="Roboto Light" panose="02000000000000000000" pitchFamily="2" charset="0"/>
              </a:rPr>
              <a:t>characteristics.Overall</a:t>
            </a:r>
            <a:r>
              <a:rPr lang="en-US" sz="1600" dirty="0">
                <a:latin typeface="Roboto Light" panose="02000000000000000000" pitchFamily="2" charset="0"/>
                <a:ea typeface="Roboto Light" panose="02000000000000000000" pitchFamily="2" charset="0"/>
              </a:rPr>
              <a:t>, the trial results indicate that the intervention is effective in driving incremental sales, especially in stores with a high concentration of premium and mainstream family segments.</a:t>
            </a:r>
          </a:p>
        </p:txBody>
      </p:sp>
      <p:sp>
        <p:nvSpPr>
          <p:cNvPr id="6" name="TextBox 5">
            <a:extLst>
              <a:ext uri="{FF2B5EF4-FFF2-40B4-BE49-F238E27FC236}">
                <a16:creationId xmlns:a16="http://schemas.microsoft.com/office/drawing/2014/main" id="{C63C0F5D-9FAE-2E16-CEB9-32D207695292}"/>
              </a:ext>
            </a:extLst>
          </p:cNvPr>
          <p:cNvSpPr txBox="1"/>
          <p:nvPr/>
        </p:nvSpPr>
        <p:spPr>
          <a:xfrm>
            <a:off x="1731389" y="3429000"/>
            <a:ext cx="9065339" cy="1231106"/>
          </a:xfrm>
          <a:prstGeom prst="rect">
            <a:avLst/>
          </a:prstGeom>
          <a:noFill/>
        </p:spPr>
        <p:txBody>
          <a:bodyPr wrap="square" lIns="0" tIns="0" rIns="0" bIns="0" rtlCol="0" anchor="t">
            <a:spAutoFit/>
          </a:bodyPr>
          <a:lstStyle/>
          <a:p>
            <a:pPr marL="285750" indent="-285750" algn="l">
              <a:buFont typeface="Arial" panose="020B0604020202020204" pitchFamily="34" charset="0"/>
              <a:buChar char="•"/>
            </a:pPr>
            <a:r>
              <a:rPr lang="en-GB" sz="1600" dirty="0">
                <a:latin typeface="Roboto Light" panose="02000000000000000000" pitchFamily="2" charset="0"/>
                <a:ea typeface="Roboto Light" panose="02000000000000000000" pitchFamily="2" charset="0"/>
              </a:rPr>
              <a:t>✅ Store 77: Clear and sustained sales uplift vs control (approx. 15%)
✅ Uplift driven mainly by more frequent purchases per customer
⚠️ Stores 86 &amp; 88: Moderate uplift, less consistent across months
🎯 Success most evident in stores with strong base of affluent family customers
💡 Supports rollout in demographically similar stores</a:t>
            </a:r>
            <a:endParaRPr lang="en-US"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212A1-109E-5234-C3F2-08D7353F4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340" y="776076"/>
            <a:ext cx="7971009" cy="3864731"/>
          </a:xfrm>
          <a:prstGeom prst="rect">
            <a:avLst/>
          </a:prstGeom>
        </p:spPr>
      </p:pic>
    </p:spTree>
    <p:extLst>
      <p:ext uri="{BB962C8B-B14F-4D97-AF65-F5344CB8AC3E}">
        <p14:creationId xmlns:p14="http://schemas.microsoft.com/office/powerpoint/2010/main" val="32216208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sz="1400"/>
              <a:t>Premium and mainstream families made the highest total contributions to chip sales.</a:t>
            </a:r>
          </a:p>
          <a:p>
            <a:pPr marL="285750" indent="-285750">
              <a:buFont typeface="Arial" panose="020B0604020202020204" pitchFamily="34" charset="0"/>
              <a:buChar char="•"/>
            </a:pPr>
            <a:r>
              <a:rPr lang="en-US" sz="1400"/>
              <a:t>The most popular pack sizes were between 175g and 210g, showing preference for larger quantities.</a:t>
            </a:r>
          </a:p>
          <a:p>
            <a:pPr marL="285750" indent="-285750">
              <a:buFont typeface="Arial" panose="020B0604020202020204" pitchFamily="34" charset="0"/>
              <a:buChar char="•"/>
            </a:pPr>
            <a:r>
              <a:rPr lang="en-US" sz="1400"/>
              <a:t>Smiths, Kettle, and Red Rock Deli were the leading brands among top-spending customers.</a:t>
            </a:r>
          </a:p>
          <a:p>
            <a:pPr marL="285750" indent="-285750">
              <a:buFont typeface="Arial" panose="020B0604020202020204" pitchFamily="34" charset="0"/>
              <a:buChar char="•"/>
            </a:pPr>
            <a:r>
              <a:rPr lang="en-US" sz="1400"/>
              <a:t>Young Singles/Couples and Young Families showed the highest transaction volume and frequency.</a:t>
            </a:r>
          </a:p>
          <a:p>
            <a:pPr marL="285750" indent="-285750" algn="l">
              <a:buFont typeface="Arial" panose="020B0604020202020204" pitchFamily="34" charset="0"/>
              <a:buChar char="•"/>
            </a:pPr>
            <a:endParaRPr lang="en-AU" sz="140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095579"/>
            <a:ext cx="7580989" cy="2052973"/>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GB" sz="1400">
                <a:latin typeface="Roboto Light" panose="02000000000000000000" pitchFamily="2" charset="0"/>
                <a:ea typeface="Roboto Light" panose="02000000000000000000" pitchFamily="2" charset="0"/>
              </a:rPr>
              <a:t>Trial stores were matched to control stores using Pearson correlation on pre-trial sales trends.
Store 77 showed the most notable uplift with ~15% more sales compared to its control during the trial.
The uplift was mainly due to increased purchasing frequency by existing customers.
Stores 86 and 88 showed moderate but positive results, possibly due to differing segment mixes.</a:t>
            </a:r>
            <a:endParaRPr lang="en-AU" sz="140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1777945" cy="424629"/>
          </a:xfrm>
        </p:spPr>
        <p:txBody>
          <a:bodyPr/>
          <a:lstStyle/>
          <a:p>
            <a:r>
              <a:rPr lang="en-AU"/>
              <a:t>Category</a:t>
            </a:r>
          </a:p>
          <a:p>
            <a:endParaRPr lang="en-AU"/>
          </a:p>
          <a:p>
            <a:endParaRPr lang="en-AU"/>
          </a:p>
        </p:txBody>
      </p:sp>
      <p:sp>
        <p:nvSpPr>
          <p:cNvPr id="10" name="TextBox 9">
            <a:extLst>
              <a:ext uri="{FF2B5EF4-FFF2-40B4-BE49-F238E27FC236}">
                <a16:creationId xmlns:a16="http://schemas.microsoft.com/office/drawing/2014/main" id="{D4D8157E-D8D7-D7CE-0598-25C6677C70E1}"/>
              </a:ext>
            </a:extLst>
          </p:cNvPr>
          <p:cNvSpPr txBox="1"/>
          <p:nvPr/>
        </p:nvSpPr>
        <p:spPr>
          <a:xfrm>
            <a:off x="2410818" y="370488"/>
            <a:ext cx="6906610" cy="938048"/>
          </a:xfrm>
          <a:prstGeom prst="rect">
            <a:avLst/>
          </a:prstGeom>
          <a:noFill/>
        </p:spPr>
        <p:txBody>
          <a:bodyPr wrap="square" lIns="0" tIns="0" rIns="0" bIns="0" rtlCol="0" anchor="t">
            <a:noAutofit/>
          </a:bodyPr>
          <a:lstStyle/>
          <a:p>
            <a:r>
              <a:rPr lang="en-US" sz="3600" b="1"/>
              <a:t>Category Affluence &amp; Life Stage Insights</a:t>
            </a:r>
            <a:endParaRPr lang="en-IN" sz="3600" b="1" err="1">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B170F476-BD05-6479-2963-8D2EBE55FBFE}"/>
              </a:ext>
            </a:extLst>
          </p:cNvPr>
          <p:cNvSpPr txBox="1"/>
          <p:nvPr/>
        </p:nvSpPr>
        <p:spPr>
          <a:xfrm>
            <a:off x="1375662" y="3811031"/>
            <a:ext cx="10135652" cy="2286000"/>
          </a:xfrm>
          <a:prstGeom prst="rect">
            <a:avLst/>
          </a:prstGeom>
          <a:noFill/>
        </p:spPr>
        <p:txBody>
          <a:bodyPr wrap="none" lIns="0" tIns="0" rIns="0" bIns="0" rtlCol="0" anchor="t">
            <a:noAutofit/>
          </a:bodyPr>
          <a:lstStyle/>
          <a:p>
            <a:pPr marL="171450" indent="-171450" algn="l">
              <a:buFont typeface="Arial" panose="020B0604020202020204" pitchFamily="34" charset="0"/>
              <a:buChar char="•"/>
            </a:pPr>
            <a:r>
              <a:rPr lang="en-GB">
                <a:latin typeface="Roboto Light" panose="02000000000000000000" pitchFamily="2" charset="0"/>
                <a:ea typeface="Roboto Light" panose="02000000000000000000" pitchFamily="2" charset="0"/>
              </a:rPr>
              <a:t>Affluent families and mainstream households account for over 70% of chip sales revenue.
Premium customer segments consistently preferred branded products and bought in larger quantities.
Budget customers were less engaged and contributed a smaller share of overall revenue.
Life stage influences preferences: families buy more frequently and in larger quantities, singles</a:t>
            </a:r>
          </a:p>
          <a:p>
            <a:pPr algn="l"/>
            <a:r>
              <a:rPr lang="en-GB">
                <a:latin typeface="Roboto Light" panose="02000000000000000000" pitchFamily="2" charset="0"/>
                <a:ea typeface="Roboto Light" panose="02000000000000000000" pitchFamily="2" charset="0"/>
              </a:rPr>
              <a:t>   buy smaller packs.</a:t>
            </a:r>
            <a:endParaRPr lang="en-IN">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GB" dirty="0"/>
              <a:t>Affluence and Life Stage: Key Drivers of Chip Spending</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3" name="TextBox 2">
            <a:extLst>
              <a:ext uri="{FF2B5EF4-FFF2-40B4-BE49-F238E27FC236}">
                <a16:creationId xmlns:a16="http://schemas.microsoft.com/office/drawing/2014/main" id="{7024FEBA-C8F3-CE24-3639-2BE88845979E}"/>
              </a:ext>
            </a:extLst>
          </p:cNvPr>
          <p:cNvSpPr txBox="1"/>
          <p:nvPr/>
        </p:nvSpPr>
        <p:spPr>
          <a:xfrm>
            <a:off x="1196975" y="4196175"/>
            <a:ext cx="9967556" cy="923330"/>
          </a:xfrm>
          <a:prstGeom prst="rect">
            <a:avLst/>
          </a:prstGeom>
          <a:noFill/>
        </p:spPr>
        <p:txBody>
          <a:bodyPr wrap="square" lIns="0" tIns="0" rIns="0" bIns="0" rtlCol="0" anchor="t">
            <a:spAutoFit/>
          </a:bodyPr>
          <a:lstStyle/>
          <a:p>
            <a:pPr marL="171450" indent="-171450">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Premium families account for the largest share of total chip sales, followed by mainstream families.
These segments prefer larger pack sizes and well-known brands (e.g. Smiths, Kettle).
Young Families and Older Families tend to purchase more frequently and in bulk.
Budget shoppers, though present, contribute relatively little to total revenue and focus more on small packs or private labels
Effective segmentation and targeting of affluent family groups could unlock significant growth.</a:t>
            </a:r>
            <a:endParaRPr lang="en-US" sz="1200" dirty="0" err="1">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8BC24B80-028B-EBE3-7469-4600262CD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6488" y="1017475"/>
            <a:ext cx="6379958" cy="296624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GB" b="1" dirty="0"/>
              <a:t>Affluence and Its Impact on Chip Purchasing </a:t>
            </a:r>
            <a:r>
              <a:rPr lang="en-GB" b="1" dirty="0" err="1"/>
              <a:t>Behavior</a:t>
            </a:r>
            <a:endParaRPr lang="en-AU" b="1"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7" name="TextBox 6">
            <a:extLst>
              <a:ext uri="{FF2B5EF4-FFF2-40B4-BE49-F238E27FC236}">
                <a16:creationId xmlns:a16="http://schemas.microsoft.com/office/drawing/2014/main" id="{4808F556-804D-8435-97F8-3C7353835345}"/>
              </a:ext>
            </a:extLst>
          </p:cNvPr>
          <p:cNvSpPr txBox="1"/>
          <p:nvPr/>
        </p:nvSpPr>
        <p:spPr>
          <a:xfrm>
            <a:off x="1533669" y="1457070"/>
            <a:ext cx="9124662" cy="2769989"/>
          </a:xfrm>
          <a:prstGeom prst="rect">
            <a:avLst/>
          </a:prstGeom>
          <a:noFill/>
        </p:spPr>
        <p:txBody>
          <a:bodyPr wrap="square" lIns="0" tIns="0" rIns="0" bIns="0" rtlCol="0" anchor="t">
            <a:spAutoFit/>
          </a:bodyPr>
          <a:lstStyle/>
          <a:p>
            <a:pPr algn="l"/>
            <a:r>
              <a:rPr lang="en-GB" dirty="0">
                <a:latin typeface="Roboto Light" panose="02000000000000000000" pitchFamily="2" charset="0"/>
                <a:ea typeface="Roboto Light" panose="02000000000000000000" pitchFamily="2" charset="0"/>
              </a:rPr>
              <a:t>Affluence plays a major role in shaping consumer </a:t>
            </a:r>
            <a:r>
              <a:rPr lang="en-GB" dirty="0" err="1">
                <a:latin typeface="Roboto Light" panose="02000000000000000000" pitchFamily="2" charset="0"/>
                <a:ea typeface="Roboto Light" panose="02000000000000000000" pitchFamily="2" charset="0"/>
              </a:rPr>
              <a:t>behavior</a:t>
            </a:r>
            <a:r>
              <a:rPr lang="en-GB" dirty="0">
                <a:latin typeface="Roboto Light" panose="02000000000000000000" pitchFamily="2" charset="0"/>
                <a:ea typeface="Roboto Light" panose="02000000000000000000" pitchFamily="2" charset="0"/>
              </a:rPr>
              <a:t> within the chip category. Premium customers—particularly those in family life stages—demonstrate the highest total spend, higher transaction frequency, and a strong preference for branded products and larger pack sizes. In contrast, budget shoppers tend to purchase smaller packs and </a:t>
            </a:r>
            <a:r>
              <a:rPr lang="en-GB" dirty="0" err="1">
                <a:latin typeface="Roboto Light" panose="02000000000000000000" pitchFamily="2" charset="0"/>
                <a:ea typeface="Roboto Light" panose="02000000000000000000" pitchFamily="2" charset="0"/>
              </a:rPr>
              <a:t>favor</a:t>
            </a:r>
            <a:r>
              <a:rPr lang="en-GB" dirty="0">
                <a:latin typeface="Roboto Light" panose="02000000000000000000" pitchFamily="2" charset="0"/>
                <a:ea typeface="Roboto Light" panose="02000000000000000000" pitchFamily="2" charset="0"/>
              </a:rPr>
              <a:t> lower-cost or private label options, contributing significantly less to overall category revenue.
This indicates a clear opportunity: marketing strategies and product assortments should prioritize premium and mainstream family segments, as they represent the most valuable customer base and the highest potential for sustained growth.</a:t>
            </a:r>
            <a:endParaRPr lang="en-US"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66975EE6-52D8-FDCD-543C-10ED5E499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837" y="1371599"/>
            <a:ext cx="7934325" cy="411480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7" y="3122612"/>
            <a:ext cx="7927895" cy="2516187"/>
          </a:xfrm>
        </p:spPr>
        <p:txBody>
          <a:bodyPr/>
          <a:lstStyle/>
          <a:p>
            <a:r>
              <a:rPr lang="en-AU" dirty="0"/>
              <a:t>Trial store performance</a:t>
            </a:r>
            <a:endParaRPr lang="en-GB" dirty="0"/>
          </a:p>
          <a:p>
            <a:pPr marL="342900" indent="-342900">
              <a:buFont typeface="Arial" panose="020B0604020202020204" pitchFamily="34" charset="0"/>
              <a:buChar char="•"/>
            </a:pPr>
            <a:r>
              <a:rPr lang="en-GB" sz="1100" dirty="0"/>
              <a:t>Store 77 showed sustained performance improvement with high similarity to its control store in the pre-trial period.
Transaction frequency was the main driver of sales growth, not customer count.
Matching based on pre-trial correlation helped isolate uplift due to the trial only
Based on this success, similar stores with strong baseline customer activity should be targeted for expansion.</a:t>
            </a:r>
            <a:endParaRPr lang="en-AU" sz="1100" dirty="0"/>
          </a:p>
        </p:txBody>
      </p:sp>
      <p:sp>
        <p:nvSpPr>
          <p:cNvPr id="2" name="TextBox 1">
            <a:extLst>
              <a:ext uri="{FF2B5EF4-FFF2-40B4-BE49-F238E27FC236}">
                <a16:creationId xmlns:a16="http://schemas.microsoft.com/office/drawing/2014/main" id="{EF9782FD-E3A1-61F7-B7C5-4E14B82F5939}"/>
              </a:ext>
            </a:extLst>
          </p:cNvPr>
          <p:cNvSpPr txBox="1"/>
          <p:nvPr/>
        </p:nvSpPr>
        <p:spPr>
          <a:xfrm>
            <a:off x="2552700" y="603648"/>
            <a:ext cx="4945688" cy="738664"/>
          </a:xfrm>
          <a:prstGeom prst="rect">
            <a:avLst/>
          </a:prstGeom>
          <a:noFill/>
        </p:spPr>
        <p:txBody>
          <a:bodyPr wrap="square" lIns="0" tIns="0" rIns="0" bIns="0" rtlCol="0" anchor="t">
            <a:spAutoFit/>
          </a:bodyPr>
          <a:lstStyle/>
          <a:p>
            <a:pPr algn="l"/>
            <a:r>
              <a:rPr lang="en-GB" sz="2400" b="1" dirty="0">
                <a:latin typeface="Roboto Light" panose="02000000000000000000" pitchFamily="2" charset="0"/>
                <a:ea typeface="Roboto Light" panose="02000000000000000000" pitchFamily="2" charset="0"/>
              </a:rPr>
              <a:t>Trial Store Performance Summary
Content:</a:t>
            </a:r>
            <a:endParaRPr lang="en-US" sz="2400" b="1"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GB" b="1" dirty="0"/>
              <a:t>Trial Design: Control Store vs Trial Store</a:t>
            </a:r>
            <a:endParaRPr lang="en-AU" b="1"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5347DD17-B422-6BAC-BC1B-0E00B4FE984A}"/>
              </a:ext>
            </a:extLst>
          </p:cNvPr>
          <p:cNvSpPr txBox="1"/>
          <p:nvPr/>
        </p:nvSpPr>
        <p:spPr>
          <a:xfrm>
            <a:off x="1600881" y="1277771"/>
            <a:ext cx="9255172" cy="2462213"/>
          </a:xfrm>
          <a:prstGeom prst="rect">
            <a:avLst/>
          </a:prstGeom>
          <a:noFill/>
        </p:spPr>
        <p:txBody>
          <a:bodyPr wrap="square" lIns="0" tIns="0" rIns="0" bIns="0" rtlCol="0" anchor="t">
            <a:spAutoFit/>
          </a:bodyPr>
          <a:lstStyle/>
          <a:p>
            <a:pPr algn="l"/>
            <a:r>
              <a:rPr lang="en-GB" sz="1600" dirty="0">
                <a:latin typeface="Roboto Light" panose="02000000000000000000" pitchFamily="2" charset="0"/>
                <a:ea typeface="Roboto Light" panose="02000000000000000000" pitchFamily="2" charset="0"/>
              </a:rPr>
              <a:t>To evaluate the effectiveness of the chip category trial, each trial store (Stores 77, 86, and 88) was matched with a control store that exhibited similar purchasing </a:t>
            </a:r>
            <a:r>
              <a:rPr lang="en-GB" sz="1600" dirty="0" err="1">
                <a:latin typeface="Roboto Light" panose="02000000000000000000" pitchFamily="2" charset="0"/>
                <a:ea typeface="Roboto Light" panose="02000000000000000000" pitchFamily="2" charset="0"/>
              </a:rPr>
              <a:t>behavior</a:t>
            </a:r>
            <a:r>
              <a:rPr lang="en-GB" sz="1600" dirty="0">
                <a:latin typeface="Roboto Light" panose="02000000000000000000" pitchFamily="2" charset="0"/>
                <a:ea typeface="Roboto Light" panose="02000000000000000000" pitchFamily="2" charset="0"/>
              </a:rPr>
              <a:t> in the pre-trial period.
Control stores were selected using Pearson correlation analysis on monthly sales, customer count, and transaction frequency metrics. This ensured a high degree of similarity between trial and control stores before the intervention.
The goal was to isolate the impact of the trial by comparing post-trial performance in the trial store against its control, under the assumption that the control would reflect what would have happened without the trial.</a:t>
            </a:r>
            <a:endParaRPr lang="en-US" sz="1600" dirty="0" err="1">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62FB8C4-95EC-8C9C-CE3B-8068DE8D5C41}"/>
              </a:ext>
            </a:extLst>
          </p:cNvPr>
          <p:cNvSpPr txBox="1"/>
          <p:nvPr/>
        </p:nvSpPr>
        <p:spPr>
          <a:xfrm>
            <a:off x="2253431" y="4045956"/>
            <a:ext cx="6704296" cy="1231106"/>
          </a:xfrm>
          <a:prstGeom prst="rect">
            <a:avLst/>
          </a:prstGeom>
          <a:noFill/>
        </p:spPr>
        <p:txBody>
          <a:bodyPr wrap="square" lIns="0" tIns="0" rIns="0" bIns="0" rtlCol="0" anchor="t">
            <a:spAutoFit/>
          </a:bodyPr>
          <a:lstStyle/>
          <a:p>
            <a:pPr marL="171450" indent="-171450" algn="l">
              <a:buFont typeface="Arial" panose="020B0604020202020204" pitchFamily="34" charset="0"/>
              <a:buChar char="•"/>
            </a:pPr>
            <a:r>
              <a:rPr lang="en-GB" sz="1600" dirty="0">
                <a:latin typeface="Roboto Light" panose="02000000000000000000" pitchFamily="2" charset="0"/>
                <a:ea typeface="Roboto Light" panose="02000000000000000000" pitchFamily="2" charset="0"/>
              </a:rPr>
              <a:t>Control stores were selected using sales correlation over 7 months pre-trial.
Ensured both stores had similar customer </a:t>
            </a:r>
            <a:r>
              <a:rPr lang="en-GB" sz="1600" dirty="0" err="1">
                <a:latin typeface="Roboto Light" panose="02000000000000000000" pitchFamily="2" charset="0"/>
                <a:ea typeface="Roboto Light" panose="02000000000000000000" pitchFamily="2" charset="0"/>
              </a:rPr>
              <a:t>behavior</a:t>
            </a:r>
            <a:r>
              <a:rPr lang="en-GB" sz="1600" dirty="0">
                <a:latin typeface="Roboto Light" panose="02000000000000000000" pitchFamily="2" charset="0"/>
                <a:ea typeface="Roboto Light" panose="02000000000000000000" pitchFamily="2" charset="0"/>
              </a:rPr>
              <a:t> before the trial.
Helps attribute any performance uplift to the trial intervention itself.
Strengthens the credibility of insights from uplift testing.</a:t>
            </a:r>
            <a:endParaRPr lang="en-US" sz="16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Analytics and commercial Data Analytics </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Ubaith M</cp:lastModifiedBy>
  <cp:revision>1</cp:revision>
  <dcterms:created xsi:type="dcterms:W3CDTF">2018-02-07T23:23:24Z</dcterms:created>
  <dcterms:modified xsi:type="dcterms:W3CDTF">2025-06-24T15:37:36Z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