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32"/>
  </p:notesMasterIdLst>
  <p:sldIdLst>
    <p:sldId id="265" r:id="rId2"/>
    <p:sldId id="382" r:id="rId3"/>
    <p:sldId id="383" r:id="rId4"/>
    <p:sldId id="384" r:id="rId5"/>
    <p:sldId id="385" r:id="rId6"/>
    <p:sldId id="386" r:id="rId7"/>
    <p:sldId id="393" r:id="rId8"/>
    <p:sldId id="396" r:id="rId9"/>
    <p:sldId id="397" r:id="rId10"/>
    <p:sldId id="398" r:id="rId11"/>
    <p:sldId id="399" r:id="rId12"/>
    <p:sldId id="389" r:id="rId13"/>
    <p:sldId id="401" r:id="rId14"/>
    <p:sldId id="402" r:id="rId15"/>
    <p:sldId id="403" r:id="rId16"/>
    <p:sldId id="404" r:id="rId17"/>
    <p:sldId id="405" r:id="rId18"/>
    <p:sldId id="406" r:id="rId19"/>
    <p:sldId id="395" r:id="rId20"/>
    <p:sldId id="387" r:id="rId21"/>
    <p:sldId id="394" r:id="rId22"/>
    <p:sldId id="407" r:id="rId23"/>
    <p:sldId id="408" r:id="rId24"/>
    <p:sldId id="409" r:id="rId25"/>
    <p:sldId id="410" r:id="rId26"/>
    <p:sldId id="411" r:id="rId27"/>
    <p:sldId id="390" r:id="rId28"/>
    <p:sldId id="298" r:id="rId29"/>
    <p:sldId id="392" r:id="rId30"/>
    <p:sldId id="412" r:id="rId31"/>
  </p:sldIdLst>
  <p:sldSz cx="20104100" cy="11309350"/>
  <p:notesSz cx="20104100" cy="11309350"/>
  <p:embeddedFontLst>
    <p:embeddedFont>
      <p:font typeface="Formular" panose="020B0604020202020204" charset="-52"/>
      <p:regular r:id="rId33"/>
      <p:bold r:id="rId34"/>
    </p:embeddedFont>
    <p:embeddedFont>
      <p:font typeface="Tahoma" panose="020B0604030504040204" pitchFamily="34" charset="0"/>
      <p:regular r:id="rId35"/>
      <p:bold r:id="rId36"/>
    </p:embeddedFont>
  </p:embeddedFontLst>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786" userDrawn="1">
          <p15:clr>
            <a:srgbClr val="A4A3A4"/>
          </p15:clr>
        </p15:guide>
        <p15:guide id="2" pos="1052" userDrawn="1">
          <p15:clr>
            <a:srgbClr val="A4A3A4"/>
          </p15:clr>
        </p15:guide>
        <p15:guide id="3" orient="horz" pos="538" userDrawn="1">
          <p15:clr>
            <a:srgbClr val="A4A3A4"/>
          </p15:clr>
        </p15:guide>
        <p15:guide id="4" pos="11804"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F1F5"/>
    <a:srgbClr val="D0E3EA"/>
    <a:srgbClr val="00A6B5"/>
    <a:srgbClr val="0000CC"/>
    <a:srgbClr val="0A4A5C"/>
    <a:srgbClr val="F7692B"/>
    <a:srgbClr val="005970"/>
    <a:srgbClr val="008AC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Средний стиль 2 — акцент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43" autoAdjust="0"/>
    <p:restoredTop sz="94660"/>
  </p:normalViewPr>
  <p:slideViewPr>
    <p:cSldViewPr>
      <p:cViewPr varScale="1">
        <p:scale>
          <a:sx n="61" d="100"/>
          <a:sy n="61" d="100"/>
        </p:scale>
        <p:origin x="102" y="198"/>
      </p:cViewPr>
      <p:guideLst>
        <p:guide orient="horz" pos="1786"/>
        <p:guide pos="1052"/>
        <p:guide orient="horz" pos="538"/>
        <p:guide pos="11804"/>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8712200" cy="56673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11387138" y="0"/>
            <a:ext cx="8712200" cy="566738"/>
          </a:xfrm>
          <a:prstGeom prst="rect">
            <a:avLst/>
          </a:prstGeom>
        </p:spPr>
        <p:txBody>
          <a:bodyPr vert="horz" lIns="91440" tIns="45720" rIns="91440" bIns="45720" rtlCol="0"/>
          <a:lstStyle>
            <a:lvl1pPr algn="r">
              <a:defRPr sz="1200"/>
            </a:lvl1pPr>
          </a:lstStyle>
          <a:p>
            <a:fld id="{101A30D8-18DC-402F-A842-06C08DE7CC0A}" type="datetimeFigureOut">
              <a:rPr lang="ru-RU" smtClean="0"/>
              <a:pPr/>
              <a:t>22.06.2025</a:t>
            </a:fld>
            <a:endParaRPr lang="ru-RU"/>
          </a:p>
        </p:txBody>
      </p:sp>
      <p:sp>
        <p:nvSpPr>
          <p:cNvPr id="4" name="Образ слайда 3"/>
          <p:cNvSpPr>
            <a:spLocks noGrp="1" noRot="1" noChangeAspect="1"/>
          </p:cNvSpPr>
          <p:nvPr>
            <p:ph type="sldImg" idx="2"/>
          </p:nvPr>
        </p:nvSpPr>
        <p:spPr>
          <a:xfrm>
            <a:off x="6659563" y="1414463"/>
            <a:ext cx="6784975" cy="381635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2009775" y="5441950"/>
            <a:ext cx="16084550" cy="4454525"/>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10742613"/>
            <a:ext cx="8712200" cy="56673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11387138" y="10742613"/>
            <a:ext cx="8712200" cy="566737"/>
          </a:xfrm>
          <a:prstGeom prst="rect">
            <a:avLst/>
          </a:prstGeom>
        </p:spPr>
        <p:txBody>
          <a:bodyPr vert="horz" lIns="91440" tIns="45720" rIns="91440" bIns="45720" rtlCol="0" anchor="b"/>
          <a:lstStyle>
            <a:lvl1pPr algn="r">
              <a:defRPr sz="1200"/>
            </a:lvl1pPr>
          </a:lstStyle>
          <a:p>
            <a:fld id="{0322465B-09D3-4565-8A24-DDE170DF5900}" type="slidenum">
              <a:rPr lang="ru-RU" smtClean="0"/>
              <a:pPr/>
              <a:t>‹#›</a:t>
            </a:fld>
            <a:endParaRPr lang="ru-RU"/>
          </a:p>
        </p:txBody>
      </p:sp>
    </p:spTree>
    <p:extLst>
      <p:ext uri="{BB962C8B-B14F-4D97-AF65-F5344CB8AC3E}">
        <p14:creationId xmlns:p14="http://schemas.microsoft.com/office/powerpoint/2010/main" val="2705326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0322465B-09D3-4565-8A24-DDE170DF5900}" type="slidenum">
              <a:rPr lang="ru-RU" smtClean="0"/>
              <a:pPr/>
              <a:t>1</a:t>
            </a:fld>
            <a:endParaRPr lang="ru-RU"/>
          </a:p>
        </p:txBody>
      </p:sp>
    </p:spTree>
    <p:extLst>
      <p:ext uri="{BB962C8B-B14F-4D97-AF65-F5344CB8AC3E}">
        <p14:creationId xmlns:p14="http://schemas.microsoft.com/office/powerpoint/2010/main" val="341700474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95673A-D96B-1049-6A1A-4F565636DDF8}"/>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F5EBDFAE-185C-E358-9F8D-A7F7EFCB0D8D}"/>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A965F022-8958-D9FA-507B-387E60F164CD}"/>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4533E544-27B3-8321-8BF8-5860F674D283}"/>
              </a:ext>
            </a:extLst>
          </p:cNvPr>
          <p:cNvSpPr>
            <a:spLocks noGrp="1"/>
          </p:cNvSpPr>
          <p:nvPr>
            <p:ph type="sldNum" sz="quarter" idx="5"/>
          </p:nvPr>
        </p:nvSpPr>
        <p:spPr/>
        <p:txBody>
          <a:bodyPr/>
          <a:lstStyle/>
          <a:p>
            <a:fld id="{0322465B-09D3-4565-8A24-DDE170DF5900}" type="slidenum">
              <a:rPr lang="ru-RU" smtClean="0"/>
              <a:pPr/>
              <a:t>10</a:t>
            </a:fld>
            <a:endParaRPr lang="ru-RU"/>
          </a:p>
        </p:txBody>
      </p:sp>
    </p:spTree>
    <p:extLst>
      <p:ext uri="{BB962C8B-B14F-4D97-AF65-F5344CB8AC3E}">
        <p14:creationId xmlns:p14="http://schemas.microsoft.com/office/powerpoint/2010/main" val="39285043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58A095-6734-03E0-0653-D9BBBBD2101F}"/>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CB07E0BA-7026-D151-966D-86CCFE4BE4FE}"/>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9820FF80-9E44-9C61-813D-103FD5D33730}"/>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CBE499C2-2488-996E-6528-477087202228}"/>
              </a:ext>
            </a:extLst>
          </p:cNvPr>
          <p:cNvSpPr>
            <a:spLocks noGrp="1"/>
          </p:cNvSpPr>
          <p:nvPr>
            <p:ph type="sldNum" sz="quarter" idx="5"/>
          </p:nvPr>
        </p:nvSpPr>
        <p:spPr/>
        <p:txBody>
          <a:bodyPr/>
          <a:lstStyle/>
          <a:p>
            <a:fld id="{0322465B-09D3-4565-8A24-DDE170DF5900}" type="slidenum">
              <a:rPr lang="ru-RU" smtClean="0"/>
              <a:pPr/>
              <a:t>11</a:t>
            </a:fld>
            <a:endParaRPr lang="ru-RU"/>
          </a:p>
        </p:txBody>
      </p:sp>
    </p:spTree>
    <p:extLst>
      <p:ext uri="{BB962C8B-B14F-4D97-AF65-F5344CB8AC3E}">
        <p14:creationId xmlns:p14="http://schemas.microsoft.com/office/powerpoint/2010/main" val="326027027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0322465B-09D3-4565-8A24-DDE170DF5900}" type="slidenum">
              <a:rPr lang="ru-RU" smtClean="0"/>
              <a:pPr/>
              <a:t>12</a:t>
            </a:fld>
            <a:endParaRPr lang="ru-RU"/>
          </a:p>
        </p:txBody>
      </p:sp>
    </p:spTree>
    <p:extLst>
      <p:ext uri="{BB962C8B-B14F-4D97-AF65-F5344CB8AC3E}">
        <p14:creationId xmlns:p14="http://schemas.microsoft.com/office/powerpoint/2010/main" val="3887098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1DBD73-77CC-77F0-C766-DE7FB1B0351E}"/>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D4295723-19C9-1D6E-42DE-0E3FCFCD0295}"/>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21D08E87-0EA4-B53C-8A39-5BD8590AF399}"/>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2D821266-11BF-2428-9F2D-1B749FF3F16B}"/>
              </a:ext>
            </a:extLst>
          </p:cNvPr>
          <p:cNvSpPr>
            <a:spLocks noGrp="1"/>
          </p:cNvSpPr>
          <p:nvPr>
            <p:ph type="sldNum" sz="quarter" idx="5"/>
          </p:nvPr>
        </p:nvSpPr>
        <p:spPr/>
        <p:txBody>
          <a:bodyPr/>
          <a:lstStyle/>
          <a:p>
            <a:fld id="{0322465B-09D3-4565-8A24-DDE170DF5900}" type="slidenum">
              <a:rPr lang="ru-RU" smtClean="0"/>
              <a:pPr/>
              <a:t>13</a:t>
            </a:fld>
            <a:endParaRPr lang="ru-RU"/>
          </a:p>
        </p:txBody>
      </p:sp>
    </p:spTree>
    <p:extLst>
      <p:ext uri="{BB962C8B-B14F-4D97-AF65-F5344CB8AC3E}">
        <p14:creationId xmlns:p14="http://schemas.microsoft.com/office/powerpoint/2010/main" val="357569922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D07A8-BAC5-06F2-16C0-932B8133BFDE}"/>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5EF8D072-2475-E590-F488-EAF90AF9BD10}"/>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2A3812BF-40F6-F7D9-9FF7-3F60BEC7F9E0}"/>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CEBC0E40-D363-65AD-3EEE-D5DA50191C13}"/>
              </a:ext>
            </a:extLst>
          </p:cNvPr>
          <p:cNvSpPr>
            <a:spLocks noGrp="1"/>
          </p:cNvSpPr>
          <p:nvPr>
            <p:ph type="sldNum" sz="quarter" idx="5"/>
          </p:nvPr>
        </p:nvSpPr>
        <p:spPr/>
        <p:txBody>
          <a:bodyPr/>
          <a:lstStyle/>
          <a:p>
            <a:fld id="{0322465B-09D3-4565-8A24-DDE170DF5900}" type="slidenum">
              <a:rPr lang="ru-RU" smtClean="0"/>
              <a:pPr/>
              <a:t>14</a:t>
            </a:fld>
            <a:endParaRPr lang="ru-RU"/>
          </a:p>
        </p:txBody>
      </p:sp>
    </p:spTree>
    <p:extLst>
      <p:ext uri="{BB962C8B-B14F-4D97-AF65-F5344CB8AC3E}">
        <p14:creationId xmlns:p14="http://schemas.microsoft.com/office/powerpoint/2010/main" val="235605501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C8E7B2-1C73-0C0E-A513-B6B5AB79642E}"/>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B2B53AA2-1CCA-2B27-0AAD-0A957E53B2DA}"/>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601C2DDB-58B4-3511-6474-8B5648E4C6E4}"/>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591442A1-B71D-9685-C7FC-2B440BD431C3}"/>
              </a:ext>
            </a:extLst>
          </p:cNvPr>
          <p:cNvSpPr>
            <a:spLocks noGrp="1"/>
          </p:cNvSpPr>
          <p:nvPr>
            <p:ph type="sldNum" sz="quarter" idx="5"/>
          </p:nvPr>
        </p:nvSpPr>
        <p:spPr/>
        <p:txBody>
          <a:bodyPr/>
          <a:lstStyle/>
          <a:p>
            <a:fld id="{0322465B-09D3-4565-8A24-DDE170DF5900}" type="slidenum">
              <a:rPr lang="ru-RU" smtClean="0"/>
              <a:pPr/>
              <a:t>15</a:t>
            </a:fld>
            <a:endParaRPr lang="ru-RU"/>
          </a:p>
        </p:txBody>
      </p:sp>
    </p:spTree>
    <p:extLst>
      <p:ext uri="{BB962C8B-B14F-4D97-AF65-F5344CB8AC3E}">
        <p14:creationId xmlns:p14="http://schemas.microsoft.com/office/powerpoint/2010/main" val="88263779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6EE2D-B5B3-99D4-9B77-52802D8A8AF5}"/>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203E2997-CC7A-76D9-66FF-952E0767B6F0}"/>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A79E5095-C7F6-8130-99F4-E8B5B17E11C5}"/>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5B15559F-A3E0-25F2-DE4A-A55E12A5B2C8}"/>
              </a:ext>
            </a:extLst>
          </p:cNvPr>
          <p:cNvSpPr>
            <a:spLocks noGrp="1"/>
          </p:cNvSpPr>
          <p:nvPr>
            <p:ph type="sldNum" sz="quarter" idx="5"/>
          </p:nvPr>
        </p:nvSpPr>
        <p:spPr/>
        <p:txBody>
          <a:bodyPr/>
          <a:lstStyle/>
          <a:p>
            <a:fld id="{0322465B-09D3-4565-8A24-DDE170DF5900}" type="slidenum">
              <a:rPr lang="ru-RU" smtClean="0"/>
              <a:pPr/>
              <a:t>16</a:t>
            </a:fld>
            <a:endParaRPr lang="ru-RU"/>
          </a:p>
        </p:txBody>
      </p:sp>
    </p:spTree>
    <p:extLst>
      <p:ext uri="{BB962C8B-B14F-4D97-AF65-F5344CB8AC3E}">
        <p14:creationId xmlns:p14="http://schemas.microsoft.com/office/powerpoint/2010/main" val="315001094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4E4D92-4F13-5276-F157-365B54721B70}"/>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9BBB1EBF-1D4C-5A53-3294-9DBB74314B7E}"/>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EE06B443-C745-046F-3599-39A9617FD7AC}"/>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862D4930-B432-3C81-EA62-2624E85E86EE}"/>
              </a:ext>
            </a:extLst>
          </p:cNvPr>
          <p:cNvSpPr>
            <a:spLocks noGrp="1"/>
          </p:cNvSpPr>
          <p:nvPr>
            <p:ph type="sldNum" sz="quarter" idx="5"/>
          </p:nvPr>
        </p:nvSpPr>
        <p:spPr/>
        <p:txBody>
          <a:bodyPr/>
          <a:lstStyle/>
          <a:p>
            <a:fld id="{0322465B-09D3-4565-8A24-DDE170DF5900}" type="slidenum">
              <a:rPr lang="ru-RU" smtClean="0"/>
              <a:pPr/>
              <a:t>17</a:t>
            </a:fld>
            <a:endParaRPr lang="ru-RU"/>
          </a:p>
        </p:txBody>
      </p:sp>
    </p:spTree>
    <p:extLst>
      <p:ext uri="{BB962C8B-B14F-4D97-AF65-F5344CB8AC3E}">
        <p14:creationId xmlns:p14="http://schemas.microsoft.com/office/powerpoint/2010/main" val="27630510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4D5FE5-924D-57CC-B6C5-73D4955C8AF2}"/>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3BD021F7-9BEC-70A1-8EE6-369DA378B977}"/>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5BCD821F-6252-8915-09F4-1D9B05308722}"/>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459D221F-D150-1D34-240C-6922C8F91380}"/>
              </a:ext>
            </a:extLst>
          </p:cNvPr>
          <p:cNvSpPr>
            <a:spLocks noGrp="1"/>
          </p:cNvSpPr>
          <p:nvPr>
            <p:ph type="sldNum" sz="quarter" idx="5"/>
          </p:nvPr>
        </p:nvSpPr>
        <p:spPr/>
        <p:txBody>
          <a:bodyPr/>
          <a:lstStyle/>
          <a:p>
            <a:fld id="{0322465B-09D3-4565-8A24-DDE170DF5900}" type="slidenum">
              <a:rPr lang="ru-RU" smtClean="0"/>
              <a:pPr/>
              <a:t>18</a:t>
            </a:fld>
            <a:endParaRPr lang="ru-RU"/>
          </a:p>
        </p:txBody>
      </p:sp>
    </p:spTree>
    <p:extLst>
      <p:ext uri="{BB962C8B-B14F-4D97-AF65-F5344CB8AC3E}">
        <p14:creationId xmlns:p14="http://schemas.microsoft.com/office/powerpoint/2010/main" val="350516657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1A1AF0-2F19-821F-BD92-6FDCEC238562}"/>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A2B103A1-8E07-4818-3583-77E6E372BDB5}"/>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8D8AA411-DD59-DCA3-96D5-D2A8A3AE1775}"/>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01FAB538-3795-E46B-13A9-ADA0D5B78F84}"/>
              </a:ext>
            </a:extLst>
          </p:cNvPr>
          <p:cNvSpPr>
            <a:spLocks noGrp="1"/>
          </p:cNvSpPr>
          <p:nvPr>
            <p:ph type="sldNum" sz="quarter" idx="5"/>
          </p:nvPr>
        </p:nvSpPr>
        <p:spPr/>
        <p:txBody>
          <a:bodyPr/>
          <a:lstStyle/>
          <a:p>
            <a:fld id="{0322465B-09D3-4565-8A24-DDE170DF5900}" type="slidenum">
              <a:rPr lang="ru-RU" smtClean="0"/>
              <a:pPr/>
              <a:t>19</a:t>
            </a:fld>
            <a:endParaRPr lang="ru-RU"/>
          </a:p>
        </p:txBody>
      </p:sp>
    </p:spTree>
    <p:extLst>
      <p:ext uri="{BB962C8B-B14F-4D97-AF65-F5344CB8AC3E}">
        <p14:creationId xmlns:p14="http://schemas.microsoft.com/office/powerpoint/2010/main" val="383017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0322465B-09D3-4565-8A24-DDE170DF5900}" type="slidenum">
              <a:rPr lang="ru-RU" smtClean="0"/>
              <a:pPr/>
              <a:t>2</a:t>
            </a:fld>
            <a:endParaRPr lang="ru-RU"/>
          </a:p>
        </p:txBody>
      </p:sp>
    </p:spTree>
    <p:extLst>
      <p:ext uri="{BB962C8B-B14F-4D97-AF65-F5344CB8AC3E}">
        <p14:creationId xmlns:p14="http://schemas.microsoft.com/office/powerpoint/2010/main" val="235524514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0322465B-09D3-4565-8A24-DDE170DF5900}" type="slidenum">
              <a:rPr lang="ru-RU" smtClean="0"/>
              <a:pPr/>
              <a:t>20</a:t>
            </a:fld>
            <a:endParaRPr lang="ru-RU"/>
          </a:p>
        </p:txBody>
      </p:sp>
    </p:spTree>
    <p:extLst>
      <p:ext uri="{BB962C8B-B14F-4D97-AF65-F5344CB8AC3E}">
        <p14:creationId xmlns:p14="http://schemas.microsoft.com/office/powerpoint/2010/main" val="364367812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36D6CA-E871-912F-1A5D-A79921160F5B}"/>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07388891-73C8-4788-28FB-558E1BC647D0}"/>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D23D8485-3E7B-CFD8-C3E0-38F9A73C629E}"/>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A668161B-CA34-7EDF-6ECB-31616F052107}"/>
              </a:ext>
            </a:extLst>
          </p:cNvPr>
          <p:cNvSpPr>
            <a:spLocks noGrp="1"/>
          </p:cNvSpPr>
          <p:nvPr>
            <p:ph type="sldNum" sz="quarter" idx="5"/>
          </p:nvPr>
        </p:nvSpPr>
        <p:spPr/>
        <p:txBody>
          <a:bodyPr/>
          <a:lstStyle/>
          <a:p>
            <a:fld id="{0322465B-09D3-4565-8A24-DDE170DF5900}" type="slidenum">
              <a:rPr lang="ru-RU" smtClean="0"/>
              <a:pPr/>
              <a:t>21</a:t>
            </a:fld>
            <a:endParaRPr lang="ru-RU"/>
          </a:p>
        </p:txBody>
      </p:sp>
    </p:spTree>
    <p:extLst>
      <p:ext uri="{BB962C8B-B14F-4D97-AF65-F5344CB8AC3E}">
        <p14:creationId xmlns:p14="http://schemas.microsoft.com/office/powerpoint/2010/main" val="113396321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002A31-0CC6-E904-874B-FEE83A59DBD9}"/>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8B3F9F71-54BF-410B-D4B4-A4AE9897CD12}"/>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0EE628EF-EE50-983F-7A43-F7C54A50FD4F}"/>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65CB165C-749A-8959-63BA-B2FB5C243E3A}"/>
              </a:ext>
            </a:extLst>
          </p:cNvPr>
          <p:cNvSpPr>
            <a:spLocks noGrp="1"/>
          </p:cNvSpPr>
          <p:nvPr>
            <p:ph type="sldNum" sz="quarter" idx="5"/>
          </p:nvPr>
        </p:nvSpPr>
        <p:spPr/>
        <p:txBody>
          <a:bodyPr/>
          <a:lstStyle/>
          <a:p>
            <a:fld id="{0322465B-09D3-4565-8A24-DDE170DF5900}" type="slidenum">
              <a:rPr lang="ru-RU" smtClean="0"/>
              <a:pPr/>
              <a:t>22</a:t>
            </a:fld>
            <a:endParaRPr lang="ru-RU"/>
          </a:p>
        </p:txBody>
      </p:sp>
    </p:spTree>
    <p:extLst>
      <p:ext uri="{BB962C8B-B14F-4D97-AF65-F5344CB8AC3E}">
        <p14:creationId xmlns:p14="http://schemas.microsoft.com/office/powerpoint/2010/main" val="18111293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808C7-AB0E-59E8-2988-D389506CDA3A}"/>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199B2409-F18C-C0E1-4E99-BD32CCD53B18}"/>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445AEECE-326B-D840-C335-A3A7D42A0FA8}"/>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E1D51D9D-2637-EA80-4D97-FF05FD70612D}"/>
              </a:ext>
            </a:extLst>
          </p:cNvPr>
          <p:cNvSpPr>
            <a:spLocks noGrp="1"/>
          </p:cNvSpPr>
          <p:nvPr>
            <p:ph type="sldNum" sz="quarter" idx="5"/>
          </p:nvPr>
        </p:nvSpPr>
        <p:spPr/>
        <p:txBody>
          <a:bodyPr/>
          <a:lstStyle/>
          <a:p>
            <a:fld id="{0322465B-09D3-4565-8A24-DDE170DF5900}" type="slidenum">
              <a:rPr lang="ru-RU" smtClean="0"/>
              <a:pPr/>
              <a:t>23</a:t>
            </a:fld>
            <a:endParaRPr lang="ru-RU"/>
          </a:p>
        </p:txBody>
      </p:sp>
    </p:spTree>
    <p:extLst>
      <p:ext uri="{BB962C8B-B14F-4D97-AF65-F5344CB8AC3E}">
        <p14:creationId xmlns:p14="http://schemas.microsoft.com/office/powerpoint/2010/main" val="398966823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B0CE56-D054-37A7-2132-DF8F5855042F}"/>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D4AD3A4D-19AB-7661-DBA6-5A9E23ECC4AC}"/>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6632B343-4BF1-3E77-13DA-03D54BF7D805}"/>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C0657763-98C3-50F8-2363-F4CCA2C27FD3}"/>
              </a:ext>
            </a:extLst>
          </p:cNvPr>
          <p:cNvSpPr>
            <a:spLocks noGrp="1"/>
          </p:cNvSpPr>
          <p:nvPr>
            <p:ph type="sldNum" sz="quarter" idx="5"/>
          </p:nvPr>
        </p:nvSpPr>
        <p:spPr/>
        <p:txBody>
          <a:bodyPr/>
          <a:lstStyle/>
          <a:p>
            <a:fld id="{0322465B-09D3-4565-8A24-DDE170DF5900}" type="slidenum">
              <a:rPr lang="ru-RU" smtClean="0"/>
              <a:pPr/>
              <a:t>24</a:t>
            </a:fld>
            <a:endParaRPr lang="ru-RU"/>
          </a:p>
        </p:txBody>
      </p:sp>
    </p:spTree>
    <p:extLst>
      <p:ext uri="{BB962C8B-B14F-4D97-AF65-F5344CB8AC3E}">
        <p14:creationId xmlns:p14="http://schemas.microsoft.com/office/powerpoint/2010/main" val="50957176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C3B752-0451-7501-5E3E-BEB2507BC5E5}"/>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23706A52-9342-AC60-56B8-D1E8F5C6B9D8}"/>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9E175D43-21AC-A950-4570-875692E19D8C}"/>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5024ACA4-1C9C-EA63-B9E6-0B3514348D62}"/>
              </a:ext>
            </a:extLst>
          </p:cNvPr>
          <p:cNvSpPr>
            <a:spLocks noGrp="1"/>
          </p:cNvSpPr>
          <p:nvPr>
            <p:ph type="sldNum" sz="quarter" idx="5"/>
          </p:nvPr>
        </p:nvSpPr>
        <p:spPr/>
        <p:txBody>
          <a:bodyPr/>
          <a:lstStyle/>
          <a:p>
            <a:fld id="{0322465B-09D3-4565-8A24-DDE170DF5900}" type="slidenum">
              <a:rPr lang="ru-RU" smtClean="0"/>
              <a:pPr/>
              <a:t>25</a:t>
            </a:fld>
            <a:endParaRPr lang="ru-RU"/>
          </a:p>
        </p:txBody>
      </p:sp>
    </p:spTree>
    <p:extLst>
      <p:ext uri="{BB962C8B-B14F-4D97-AF65-F5344CB8AC3E}">
        <p14:creationId xmlns:p14="http://schemas.microsoft.com/office/powerpoint/2010/main" val="10535962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B9E6C3-5E98-7A1D-23F1-C90B63E98D0A}"/>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396971A2-B79B-C69C-7869-AF6D4DC7165C}"/>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E9D04ED4-9A68-48EE-5FCB-7FBA1F61A312}"/>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84644578-C81E-FAAF-3951-316DC9BB5645}"/>
              </a:ext>
            </a:extLst>
          </p:cNvPr>
          <p:cNvSpPr>
            <a:spLocks noGrp="1"/>
          </p:cNvSpPr>
          <p:nvPr>
            <p:ph type="sldNum" sz="quarter" idx="5"/>
          </p:nvPr>
        </p:nvSpPr>
        <p:spPr/>
        <p:txBody>
          <a:bodyPr/>
          <a:lstStyle/>
          <a:p>
            <a:fld id="{0322465B-09D3-4565-8A24-DDE170DF5900}" type="slidenum">
              <a:rPr lang="ru-RU" smtClean="0"/>
              <a:pPr/>
              <a:t>26</a:t>
            </a:fld>
            <a:endParaRPr lang="ru-RU"/>
          </a:p>
        </p:txBody>
      </p:sp>
    </p:spTree>
    <p:extLst>
      <p:ext uri="{BB962C8B-B14F-4D97-AF65-F5344CB8AC3E}">
        <p14:creationId xmlns:p14="http://schemas.microsoft.com/office/powerpoint/2010/main" val="8159978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0322465B-09D3-4565-8A24-DDE170DF5900}" type="slidenum">
              <a:rPr lang="ru-RU" smtClean="0"/>
              <a:pPr/>
              <a:t>27</a:t>
            </a:fld>
            <a:endParaRPr lang="ru-RU"/>
          </a:p>
        </p:txBody>
      </p:sp>
    </p:spTree>
    <p:extLst>
      <p:ext uri="{BB962C8B-B14F-4D97-AF65-F5344CB8AC3E}">
        <p14:creationId xmlns:p14="http://schemas.microsoft.com/office/powerpoint/2010/main" val="14404588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0322465B-09D3-4565-8A24-DDE170DF5900}" type="slidenum">
              <a:rPr lang="ru-RU" smtClean="0"/>
              <a:pPr/>
              <a:t>29</a:t>
            </a:fld>
            <a:endParaRPr lang="ru-RU"/>
          </a:p>
        </p:txBody>
      </p:sp>
    </p:spTree>
    <p:extLst>
      <p:ext uri="{BB962C8B-B14F-4D97-AF65-F5344CB8AC3E}">
        <p14:creationId xmlns:p14="http://schemas.microsoft.com/office/powerpoint/2010/main" val="18181221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6571D-A1A4-5563-75D5-7D321FC36FF8}"/>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7CE0831C-763D-C883-A7D2-895E3FCC1E54}"/>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28A87B01-1661-8746-BE0B-65FB92A20C66}"/>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108AA2E6-B1D8-5557-77DA-11D07518DE4E}"/>
              </a:ext>
            </a:extLst>
          </p:cNvPr>
          <p:cNvSpPr>
            <a:spLocks noGrp="1"/>
          </p:cNvSpPr>
          <p:nvPr>
            <p:ph type="sldNum" sz="quarter" idx="5"/>
          </p:nvPr>
        </p:nvSpPr>
        <p:spPr/>
        <p:txBody>
          <a:bodyPr/>
          <a:lstStyle/>
          <a:p>
            <a:fld id="{0322465B-09D3-4565-8A24-DDE170DF5900}" type="slidenum">
              <a:rPr lang="ru-RU" smtClean="0"/>
              <a:pPr/>
              <a:t>30</a:t>
            </a:fld>
            <a:endParaRPr lang="ru-RU"/>
          </a:p>
        </p:txBody>
      </p:sp>
    </p:spTree>
    <p:extLst>
      <p:ext uri="{BB962C8B-B14F-4D97-AF65-F5344CB8AC3E}">
        <p14:creationId xmlns:p14="http://schemas.microsoft.com/office/powerpoint/2010/main" val="1300797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0322465B-09D3-4565-8A24-DDE170DF5900}" type="slidenum">
              <a:rPr lang="ru-RU" smtClean="0"/>
              <a:pPr/>
              <a:t>3</a:t>
            </a:fld>
            <a:endParaRPr lang="ru-RU"/>
          </a:p>
        </p:txBody>
      </p:sp>
    </p:spTree>
    <p:extLst>
      <p:ext uri="{BB962C8B-B14F-4D97-AF65-F5344CB8AC3E}">
        <p14:creationId xmlns:p14="http://schemas.microsoft.com/office/powerpoint/2010/main" val="21797388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0322465B-09D3-4565-8A24-DDE170DF5900}" type="slidenum">
              <a:rPr lang="ru-RU" smtClean="0"/>
              <a:pPr/>
              <a:t>4</a:t>
            </a:fld>
            <a:endParaRPr lang="ru-RU"/>
          </a:p>
        </p:txBody>
      </p:sp>
    </p:spTree>
    <p:extLst>
      <p:ext uri="{BB962C8B-B14F-4D97-AF65-F5344CB8AC3E}">
        <p14:creationId xmlns:p14="http://schemas.microsoft.com/office/powerpoint/2010/main" val="30948577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0322465B-09D3-4565-8A24-DDE170DF5900}" type="slidenum">
              <a:rPr lang="ru-RU" smtClean="0"/>
              <a:pPr/>
              <a:t>5</a:t>
            </a:fld>
            <a:endParaRPr lang="ru-RU"/>
          </a:p>
        </p:txBody>
      </p:sp>
    </p:spTree>
    <p:extLst>
      <p:ext uri="{BB962C8B-B14F-4D97-AF65-F5344CB8AC3E}">
        <p14:creationId xmlns:p14="http://schemas.microsoft.com/office/powerpoint/2010/main" val="201562228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0322465B-09D3-4565-8A24-DDE170DF5900}" type="slidenum">
              <a:rPr lang="ru-RU" smtClean="0"/>
              <a:pPr/>
              <a:t>6</a:t>
            </a:fld>
            <a:endParaRPr lang="ru-RU"/>
          </a:p>
        </p:txBody>
      </p:sp>
    </p:spTree>
    <p:extLst>
      <p:ext uri="{BB962C8B-B14F-4D97-AF65-F5344CB8AC3E}">
        <p14:creationId xmlns:p14="http://schemas.microsoft.com/office/powerpoint/2010/main" val="25163248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C24E62-1361-5432-7C96-76184083530D}"/>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16063B1D-759E-A5CB-EBC9-1943E6A6592C}"/>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BC1DC299-4F95-6B98-9C7E-BA0920001341}"/>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15B5AC9F-2F9F-0B1F-B887-F76C7C6011D3}"/>
              </a:ext>
            </a:extLst>
          </p:cNvPr>
          <p:cNvSpPr>
            <a:spLocks noGrp="1"/>
          </p:cNvSpPr>
          <p:nvPr>
            <p:ph type="sldNum" sz="quarter" idx="5"/>
          </p:nvPr>
        </p:nvSpPr>
        <p:spPr/>
        <p:txBody>
          <a:bodyPr/>
          <a:lstStyle/>
          <a:p>
            <a:fld id="{0322465B-09D3-4565-8A24-DDE170DF5900}" type="slidenum">
              <a:rPr lang="ru-RU" smtClean="0"/>
              <a:pPr/>
              <a:t>7</a:t>
            </a:fld>
            <a:endParaRPr lang="ru-RU"/>
          </a:p>
        </p:txBody>
      </p:sp>
    </p:spTree>
    <p:extLst>
      <p:ext uri="{BB962C8B-B14F-4D97-AF65-F5344CB8AC3E}">
        <p14:creationId xmlns:p14="http://schemas.microsoft.com/office/powerpoint/2010/main" val="9396690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868E3-AE06-6B38-524A-701C361BE70A}"/>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EBEA1783-2775-6F05-60F1-EB1C7AD59463}"/>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E0DB3B60-E3B5-2BB4-5603-768C1BADE37D}"/>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AF5858C5-EFB5-E13F-D8BB-C040A86D384A}"/>
              </a:ext>
            </a:extLst>
          </p:cNvPr>
          <p:cNvSpPr>
            <a:spLocks noGrp="1"/>
          </p:cNvSpPr>
          <p:nvPr>
            <p:ph type="sldNum" sz="quarter" idx="5"/>
          </p:nvPr>
        </p:nvSpPr>
        <p:spPr/>
        <p:txBody>
          <a:bodyPr/>
          <a:lstStyle/>
          <a:p>
            <a:fld id="{0322465B-09D3-4565-8A24-DDE170DF5900}" type="slidenum">
              <a:rPr lang="ru-RU" smtClean="0"/>
              <a:pPr/>
              <a:t>8</a:t>
            </a:fld>
            <a:endParaRPr lang="ru-RU"/>
          </a:p>
        </p:txBody>
      </p:sp>
    </p:spTree>
    <p:extLst>
      <p:ext uri="{BB962C8B-B14F-4D97-AF65-F5344CB8AC3E}">
        <p14:creationId xmlns:p14="http://schemas.microsoft.com/office/powerpoint/2010/main" val="2092320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8F4C4A-5AED-0FAA-23D7-7E6F372957EB}"/>
            </a:ext>
          </a:extLst>
        </p:cNvPr>
        <p:cNvGrpSpPr/>
        <p:nvPr/>
      </p:nvGrpSpPr>
      <p:grpSpPr>
        <a:xfrm>
          <a:off x="0" y="0"/>
          <a:ext cx="0" cy="0"/>
          <a:chOff x="0" y="0"/>
          <a:chExt cx="0" cy="0"/>
        </a:xfrm>
      </p:grpSpPr>
      <p:sp>
        <p:nvSpPr>
          <p:cNvPr id="2" name="Образ слайда 1">
            <a:extLst>
              <a:ext uri="{FF2B5EF4-FFF2-40B4-BE49-F238E27FC236}">
                <a16:creationId xmlns:a16="http://schemas.microsoft.com/office/drawing/2014/main" id="{E7125D2C-52E0-613A-41FA-654997AA7246}"/>
              </a:ext>
            </a:extLst>
          </p:cNvPr>
          <p:cNvSpPr>
            <a:spLocks noGrp="1" noRot="1" noChangeAspect="1"/>
          </p:cNvSpPr>
          <p:nvPr>
            <p:ph type="sldImg"/>
          </p:nvPr>
        </p:nvSpPr>
        <p:spPr/>
      </p:sp>
      <p:sp>
        <p:nvSpPr>
          <p:cNvPr id="3" name="Заметки 2">
            <a:extLst>
              <a:ext uri="{FF2B5EF4-FFF2-40B4-BE49-F238E27FC236}">
                <a16:creationId xmlns:a16="http://schemas.microsoft.com/office/drawing/2014/main" id="{EE52512D-DDCC-7609-24AF-BB8C34943E26}"/>
              </a:ext>
            </a:extLst>
          </p:cNvPr>
          <p:cNvSpPr>
            <a:spLocks noGrp="1"/>
          </p:cNvSpPr>
          <p:nvPr>
            <p:ph type="body" idx="1"/>
          </p:nvPr>
        </p:nvSpPr>
        <p:spPr/>
        <p:txBody>
          <a:bodyPr/>
          <a:lstStyle/>
          <a:p>
            <a:endParaRPr lang="ru-RU" dirty="0"/>
          </a:p>
        </p:txBody>
      </p:sp>
      <p:sp>
        <p:nvSpPr>
          <p:cNvPr id="4" name="Номер слайда 3">
            <a:extLst>
              <a:ext uri="{FF2B5EF4-FFF2-40B4-BE49-F238E27FC236}">
                <a16:creationId xmlns:a16="http://schemas.microsoft.com/office/drawing/2014/main" id="{5A65D5B9-AEFD-E1A1-B421-A5C8882C6142}"/>
              </a:ext>
            </a:extLst>
          </p:cNvPr>
          <p:cNvSpPr>
            <a:spLocks noGrp="1"/>
          </p:cNvSpPr>
          <p:nvPr>
            <p:ph type="sldNum" sz="quarter" idx="5"/>
          </p:nvPr>
        </p:nvSpPr>
        <p:spPr/>
        <p:txBody>
          <a:bodyPr/>
          <a:lstStyle/>
          <a:p>
            <a:fld id="{0322465B-09D3-4565-8A24-DDE170DF5900}" type="slidenum">
              <a:rPr lang="ru-RU" smtClean="0"/>
              <a:pPr/>
              <a:t>9</a:t>
            </a:fld>
            <a:endParaRPr lang="ru-RU"/>
          </a:p>
        </p:txBody>
      </p:sp>
    </p:spTree>
    <p:extLst>
      <p:ext uri="{BB962C8B-B14F-4D97-AF65-F5344CB8AC3E}">
        <p14:creationId xmlns:p14="http://schemas.microsoft.com/office/powerpoint/2010/main" val="39773763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507807" y="3505898"/>
            <a:ext cx="17088486" cy="2374963"/>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3015615" y="6333236"/>
            <a:ext cx="14072870" cy="2827337"/>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750" b="1" i="0">
                <a:solidFill>
                  <a:srgbClr val="004254"/>
                </a:solidFill>
                <a:latin typeface="Tahoma"/>
                <a:cs typeface="Tahoma"/>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6/22/2025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5750" b="1" i="0">
                <a:solidFill>
                  <a:srgbClr val="004254"/>
                </a:solidFill>
                <a:latin typeface="Tahoma"/>
                <a:cs typeface="Tahoma"/>
              </a:defRPr>
            </a:lvl1pPr>
          </a:lstStyle>
          <a:p>
            <a:endParaRPr/>
          </a:p>
        </p:txBody>
      </p:sp>
      <p:sp>
        <p:nvSpPr>
          <p:cNvPr id="3" name="Holder 3"/>
          <p:cNvSpPr>
            <a:spLocks noGrp="1"/>
          </p:cNvSpPr>
          <p:nvPr>
            <p:ph sz="half" idx="2"/>
          </p:nvPr>
        </p:nvSpPr>
        <p:spPr>
          <a:xfrm>
            <a:off x="1005205" y="2601150"/>
            <a:ext cx="8745284" cy="7464171"/>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10353611" y="2601150"/>
            <a:ext cx="8745284" cy="7464171"/>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6/22/2025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4523422"/>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268CBF"/>
          </a:solidFill>
        </p:spPr>
        <p:txBody>
          <a:bodyPr wrap="square" lIns="0" tIns="0" rIns="0" bIns="0" rtlCol="0"/>
          <a:lstStyle/>
          <a:p>
            <a:endParaRPr/>
          </a:p>
        </p:txBody>
      </p:sp>
      <p:sp>
        <p:nvSpPr>
          <p:cNvPr id="17" name="bg object 17"/>
          <p:cNvSpPr/>
          <p:nvPr/>
        </p:nvSpPr>
        <p:spPr>
          <a:xfrm>
            <a:off x="0" y="4655177"/>
            <a:ext cx="5372100" cy="135890"/>
          </a:xfrm>
          <a:custGeom>
            <a:avLst/>
            <a:gdLst/>
            <a:ahLst/>
            <a:cxnLst/>
            <a:rect l="l" t="t" r="r" b="b"/>
            <a:pathLst>
              <a:path w="5372100" h="135889">
                <a:moveTo>
                  <a:pt x="5371564" y="0"/>
                </a:moveTo>
                <a:lnTo>
                  <a:pt x="0" y="0"/>
                </a:lnTo>
                <a:lnTo>
                  <a:pt x="0" y="135409"/>
                </a:lnTo>
                <a:lnTo>
                  <a:pt x="5371564" y="135409"/>
                </a:lnTo>
                <a:lnTo>
                  <a:pt x="5371564" y="0"/>
                </a:lnTo>
                <a:close/>
              </a:path>
            </a:pathLst>
          </a:custGeom>
          <a:solidFill>
            <a:srgbClr val="F2D1B8"/>
          </a:solidFill>
        </p:spPr>
        <p:txBody>
          <a:bodyPr wrap="square" lIns="0" tIns="0" rIns="0" bIns="0" rtlCol="0"/>
          <a:lstStyle/>
          <a:p>
            <a:endParaRPr/>
          </a:p>
        </p:txBody>
      </p:sp>
      <p:sp>
        <p:nvSpPr>
          <p:cNvPr id="18" name="bg object 18"/>
          <p:cNvSpPr/>
          <p:nvPr/>
        </p:nvSpPr>
        <p:spPr>
          <a:xfrm>
            <a:off x="0" y="4922331"/>
            <a:ext cx="5372100" cy="135890"/>
          </a:xfrm>
          <a:custGeom>
            <a:avLst/>
            <a:gdLst/>
            <a:ahLst/>
            <a:cxnLst/>
            <a:rect l="l" t="t" r="r" b="b"/>
            <a:pathLst>
              <a:path w="5372100" h="135889">
                <a:moveTo>
                  <a:pt x="5371564" y="0"/>
                </a:moveTo>
                <a:lnTo>
                  <a:pt x="0" y="0"/>
                </a:lnTo>
                <a:lnTo>
                  <a:pt x="0" y="135409"/>
                </a:lnTo>
                <a:lnTo>
                  <a:pt x="5371564" y="135409"/>
                </a:lnTo>
                <a:lnTo>
                  <a:pt x="5371564" y="0"/>
                </a:lnTo>
                <a:close/>
              </a:path>
            </a:pathLst>
          </a:custGeom>
          <a:solidFill>
            <a:srgbClr val="E87045"/>
          </a:solidFill>
        </p:spPr>
        <p:txBody>
          <a:bodyPr wrap="square" lIns="0" tIns="0" rIns="0" bIns="0" rtlCol="0"/>
          <a:lstStyle/>
          <a:p>
            <a:endParaRPr/>
          </a:p>
        </p:txBody>
      </p:sp>
      <p:sp>
        <p:nvSpPr>
          <p:cNvPr id="19" name="bg object 19"/>
          <p:cNvSpPr/>
          <p:nvPr/>
        </p:nvSpPr>
        <p:spPr>
          <a:xfrm>
            <a:off x="0" y="5057741"/>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A6E3F5"/>
          </a:solidFill>
        </p:spPr>
        <p:txBody>
          <a:bodyPr wrap="square" lIns="0" tIns="0" rIns="0" bIns="0" rtlCol="0"/>
          <a:lstStyle/>
          <a:p>
            <a:endParaRPr/>
          </a:p>
        </p:txBody>
      </p:sp>
      <p:sp>
        <p:nvSpPr>
          <p:cNvPr id="20" name="bg object 20"/>
          <p:cNvSpPr/>
          <p:nvPr/>
        </p:nvSpPr>
        <p:spPr>
          <a:xfrm>
            <a:off x="0" y="5189496"/>
            <a:ext cx="5372100" cy="132080"/>
          </a:xfrm>
          <a:custGeom>
            <a:avLst/>
            <a:gdLst/>
            <a:ahLst/>
            <a:cxnLst/>
            <a:rect l="l" t="t" r="r" b="b"/>
            <a:pathLst>
              <a:path w="5372100" h="132079">
                <a:moveTo>
                  <a:pt x="5371564" y="0"/>
                </a:moveTo>
                <a:lnTo>
                  <a:pt x="0" y="0"/>
                </a:lnTo>
                <a:lnTo>
                  <a:pt x="0" y="131744"/>
                </a:lnTo>
                <a:lnTo>
                  <a:pt x="5371564" y="131744"/>
                </a:lnTo>
                <a:lnTo>
                  <a:pt x="5371564" y="0"/>
                </a:lnTo>
                <a:close/>
              </a:path>
            </a:pathLst>
          </a:custGeom>
          <a:solidFill>
            <a:srgbClr val="0D596E"/>
          </a:solidFill>
        </p:spPr>
        <p:txBody>
          <a:bodyPr wrap="square" lIns="0" tIns="0" rIns="0" bIns="0" rtlCol="0"/>
          <a:lstStyle/>
          <a:p>
            <a:endParaRPr/>
          </a:p>
        </p:txBody>
      </p:sp>
      <p:sp>
        <p:nvSpPr>
          <p:cNvPr id="21" name="bg object 21"/>
          <p:cNvSpPr/>
          <p:nvPr/>
        </p:nvSpPr>
        <p:spPr>
          <a:xfrm>
            <a:off x="0" y="5456650"/>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F2EDE5"/>
          </a:solidFill>
        </p:spPr>
        <p:txBody>
          <a:bodyPr wrap="square" lIns="0" tIns="0" rIns="0" bIns="0" rtlCol="0"/>
          <a:lstStyle/>
          <a:p>
            <a:endParaRPr/>
          </a:p>
        </p:txBody>
      </p:sp>
      <p:sp>
        <p:nvSpPr>
          <p:cNvPr id="22" name="bg object 22"/>
          <p:cNvSpPr/>
          <p:nvPr/>
        </p:nvSpPr>
        <p:spPr>
          <a:xfrm>
            <a:off x="0" y="5321241"/>
            <a:ext cx="5372100" cy="135890"/>
          </a:xfrm>
          <a:custGeom>
            <a:avLst/>
            <a:gdLst/>
            <a:ahLst/>
            <a:cxnLst/>
            <a:rect l="l" t="t" r="r" b="b"/>
            <a:pathLst>
              <a:path w="5372100" h="135889">
                <a:moveTo>
                  <a:pt x="5371564" y="0"/>
                </a:moveTo>
                <a:lnTo>
                  <a:pt x="0" y="0"/>
                </a:lnTo>
                <a:lnTo>
                  <a:pt x="0" y="135409"/>
                </a:lnTo>
                <a:lnTo>
                  <a:pt x="5371564" y="135409"/>
                </a:lnTo>
                <a:lnTo>
                  <a:pt x="5371564" y="0"/>
                </a:lnTo>
                <a:close/>
              </a:path>
            </a:pathLst>
          </a:custGeom>
          <a:solidFill>
            <a:srgbClr val="2BA6B3"/>
          </a:solidFill>
        </p:spPr>
        <p:txBody>
          <a:bodyPr wrap="square" lIns="0" tIns="0" rIns="0" bIns="0" rtlCol="0"/>
          <a:lstStyle/>
          <a:p>
            <a:endParaRPr/>
          </a:p>
        </p:txBody>
      </p:sp>
      <p:sp>
        <p:nvSpPr>
          <p:cNvPr id="23" name="bg object 23"/>
          <p:cNvSpPr/>
          <p:nvPr/>
        </p:nvSpPr>
        <p:spPr>
          <a:xfrm>
            <a:off x="0" y="5588395"/>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73BA9E"/>
          </a:solidFill>
        </p:spPr>
        <p:txBody>
          <a:bodyPr wrap="square" lIns="0" tIns="0" rIns="0" bIns="0" rtlCol="0"/>
          <a:lstStyle/>
          <a:p>
            <a:endParaRPr/>
          </a:p>
        </p:txBody>
      </p:sp>
      <p:sp>
        <p:nvSpPr>
          <p:cNvPr id="24" name="bg object 24"/>
          <p:cNvSpPr/>
          <p:nvPr/>
        </p:nvSpPr>
        <p:spPr>
          <a:xfrm>
            <a:off x="0" y="5720150"/>
            <a:ext cx="5372100" cy="135890"/>
          </a:xfrm>
          <a:custGeom>
            <a:avLst/>
            <a:gdLst/>
            <a:ahLst/>
            <a:cxnLst/>
            <a:rect l="l" t="t" r="r" b="b"/>
            <a:pathLst>
              <a:path w="5372100" h="135889">
                <a:moveTo>
                  <a:pt x="5371564" y="0"/>
                </a:moveTo>
                <a:lnTo>
                  <a:pt x="0" y="0"/>
                </a:lnTo>
                <a:lnTo>
                  <a:pt x="0" y="135409"/>
                </a:lnTo>
                <a:lnTo>
                  <a:pt x="5371564" y="135409"/>
                </a:lnTo>
                <a:lnTo>
                  <a:pt x="5371564" y="0"/>
                </a:lnTo>
                <a:close/>
              </a:path>
            </a:pathLst>
          </a:custGeom>
          <a:solidFill>
            <a:srgbClr val="75B0C2"/>
          </a:solidFill>
        </p:spPr>
        <p:txBody>
          <a:bodyPr wrap="square" lIns="0" tIns="0" rIns="0" bIns="0" rtlCol="0"/>
          <a:lstStyle/>
          <a:p>
            <a:endParaRPr/>
          </a:p>
        </p:txBody>
      </p:sp>
      <p:sp>
        <p:nvSpPr>
          <p:cNvPr id="25" name="bg object 25"/>
          <p:cNvSpPr/>
          <p:nvPr/>
        </p:nvSpPr>
        <p:spPr>
          <a:xfrm>
            <a:off x="0" y="5855559"/>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00666B"/>
          </a:solidFill>
        </p:spPr>
        <p:txBody>
          <a:bodyPr wrap="square" lIns="0" tIns="0" rIns="0" bIns="0" rtlCol="0"/>
          <a:lstStyle/>
          <a:p>
            <a:endParaRPr/>
          </a:p>
        </p:txBody>
      </p:sp>
      <p:sp>
        <p:nvSpPr>
          <p:cNvPr id="26" name="bg object 26"/>
          <p:cNvSpPr/>
          <p:nvPr/>
        </p:nvSpPr>
        <p:spPr>
          <a:xfrm>
            <a:off x="0" y="5987315"/>
            <a:ext cx="5372100" cy="135890"/>
          </a:xfrm>
          <a:custGeom>
            <a:avLst/>
            <a:gdLst/>
            <a:ahLst/>
            <a:cxnLst/>
            <a:rect l="l" t="t" r="r" b="b"/>
            <a:pathLst>
              <a:path w="5372100" h="135889">
                <a:moveTo>
                  <a:pt x="5371564" y="0"/>
                </a:moveTo>
                <a:lnTo>
                  <a:pt x="0" y="0"/>
                </a:lnTo>
                <a:lnTo>
                  <a:pt x="0" y="135409"/>
                </a:lnTo>
                <a:lnTo>
                  <a:pt x="5371564" y="135409"/>
                </a:lnTo>
                <a:lnTo>
                  <a:pt x="5371564" y="0"/>
                </a:lnTo>
                <a:close/>
              </a:path>
            </a:pathLst>
          </a:custGeom>
          <a:solidFill>
            <a:srgbClr val="08577A"/>
          </a:solidFill>
        </p:spPr>
        <p:txBody>
          <a:bodyPr wrap="square" lIns="0" tIns="0" rIns="0" bIns="0" rtlCol="0"/>
          <a:lstStyle/>
          <a:p>
            <a:endParaRPr/>
          </a:p>
        </p:txBody>
      </p:sp>
      <p:sp>
        <p:nvSpPr>
          <p:cNvPr id="27" name="bg object 27"/>
          <p:cNvSpPr/>
          <p:nvPr/>
        </p:nvSpPr>
        <p:spPr>
          <a:xfrm>
            <a:off x="0" y="6122724"/>
            <a:ext cx="5372100" cy="132080"/>
          </a:xfrm>
          <a:custGeom>
            <a:avLst/>
            <a:gdLst/>
            <a:ahLst/>
            <a:cxnLst/>
            <a:rect l="l" t="t" r="r" b="b"/>
            <a:pathLst>
              <a:path w="5372100" h="132079">
                <a:moveTo>
                  <a:pt x="5371564" y="0"/>
                </a:moveTo>
                <a:lnTo>
                  <a:pt x="0" y="0"/>
                </a:lnTo>
                <a:lnTo>
                  <a:pt x="0" y="131744"/>
                </a:lnTo>
                <a:lnTo>
                  <a:pt x="5371564" y="131744"/>
                </a:lnTo>
                <a:lnTo>
                  <a:pt x="5371564" y="0"/>
                </a:lnTo>
                <a:close/>
              </a:path>
            </a:pathLst>
          </a:custGeom>
          <a:solidFill>
            <a:srgbClr val="7AD6FF"/>
          </a:solidFill>
        </p:spPr>
        <p:txBody>
          <a:bodyPr wrap="square" lIns="0" tIns="0" rIns="0" bIns="0" rtlCol="0"/>
          <a:lstStyle/>
          <a:p>
            <a:endParaRPr/>
          </a:p>
        </p:txBody>
      </p:sp>
      <p:sp>
        <p:nvSpPr>
          <p:cNvPr id="28" name="bg object 28"/>
          <p:cNvSpPr/>
          <p:nvPr/>
        </p:nvSpPr>
        <p:spPr>
          <a:xfrm>
            <a:off x="0" y="6254469"/>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D6EBF7"/>
          </a:solidFill>
        </p:spPr>
        <p:txBody>
          <a:bodyPr wrap="square" lIns="0" tIns="0" rIns="0" bIns="0" rtlCol="0"/>
          <a:lstStyle/>
          <a:p>
            <a:endParaRPr/>
          </a:p>
        </p:txBody>
      </p:sp>
      <p:sp>
        <p:nvSpPr>
          <p:cNvPr id="29" name="bg object 29"/>
          <p:cNvSpPr/>
          <p:nvPr/>
        </p:nvSpPr>
        <p:spPr>
          <a:xfrm>
            <a:off x="0" y="6386224"/>
            <a:ext cx="5372100" cy="135890"/>
          </a:xfrm>
          <a:custGeom>
            <a:avLst/>
            <a:gdLst/>
            <a:ahLst/>
            <a:cxnLst/>
            <a:rect l="l" t="t" r="r" b="b"/>
            <a:pathLst>
              <a:path w="5372100" h="135890">
                <a:moveTo>
                  <a:pt x="5371564" y="0"/>
                </a:moveTo>
                <a:lnTo>
                  <a:pt x="0" y="0"/>
                </a:lnTo>
                <a:lnTo>
                  <a:pt x="0" y="135409"/>
                </a:lnTo>
                <a:lnTo>
                  <a:pt x="5371564" y="135409"/>
                </a:lnTo>
                <a:lnTo>
                  <a:pt x="5371564" y="0"/>
                </a:lnTo>
                <a:close/>
              </a:path>
            </a:pathLst>
          </a:custGeom>
          <a:solidFill>
            <a:srgbClr val="94DED9"/>
          </a:solidFill>
        </p:spPr>
        <p:txBody>
          <a:bodyPr wrap="square" lIns="0" tIns="0" rIns="0" bIns="0" rtlCol="0"/>
          <a:lstStyle/>
          <a:p>
            <a:endParaRPr/>
          </a:p>
        </p:txBody>
      </p:sp>
      <p:sp>
        <p:nvSpPr>
          <p:cNvPr id="30" name="bg object 30"/>
          <p:cNvSpPr/>
          <p:nvPr/>
        </p:nvSpPr>
        <p:spPr>
          <a:xfrm>
            <a:off x="0" y="6521633"/>
            <a:ext cx="5372100" cy="132080"/>
          </a:xfrm>
          <a:custGeom>
            <a:avLst/>
            <a:gdLst/>
            <a:ahLst/>
            <a:cxnLst/>
            <a:rect l="l" t="t" r="r" b="b"/>
            <a:pathLst>
              <a:path w="5372100" h="132079">
                <a:moveTo>
                  <a:pt x="5371564" y="0"/>
                </a:moveTo>
                <a:lnTo>
                  <a:pt x="0" y="0"/>
                </a:lnTo>
                <a:lnTo>
                  <a:pt x="0" y="131744"/>
                </a:lnTo>
                <a:lnTo>
                  <a:pt x="5371564" y="131744"/>
                </a:lnTo>
                <a:lnTo>
                  <a:pt x="5371564" y="0"/>
                </a:lnTo>
                <a:close/>
              </a:path>
            </a:pathLst>
          </a:custGeom>
          <a:solidFill>
            <a:srgbClr val="E87D54"/>
          </a:solidFill>
        </p:spPr>
        <p:txBody>
          <a:bodyPr wrap="square" lIns="0" tIns="0" rIns="0" bIns="0" rtlCol="0"/>
          <a:lstStyle/>
          <a:p>
            <a:endParaRPr/>
          </a:p>
        </p:txBody>
      </p:sp>
      <p:sp>
        <p:nvSpPr>
          <p:cNvPr id="31" name="bg object 31"/>
          <p:cNvSpPr/>
          <p:nvPr/>
        </p:nvSpPr>
        <p:spPr>
          <a:xfrm>
            <a:off x="0" y="6653378"/>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004254"/>
          </a:solidFill>
        </p:spPr>
        <p:txBody>
          <a:bodyPr wrap="square" lIns="0" tIns="0" rIns="0" bIns="0" rtlCol="0"/>
          <a:lstStyle/>
          <a:p>
            <a:endParaRPr/>
          </a:p>
        </p:txBody>
      </p:sp>
      <p:sp>
        <p:nvSpPr>
          <p:cNvPr id="32" name="bg object 32"/>
          <p:cNvSpPr/>
          <p:nvPr/>
        </p:nvSpPr>
        <p:spPr>
          <a:xfrm>
            <a:off x="0" y="4790587"/>
            <a:ext cx="5372100" cy="132080"/>
          </a:xfrm>
          <a:custGeom>
            <a:avLst/>
            <a:gdLst/>
            <a:ahLst/>
            <a:cxnLst/>
            <a:rect l="l" t="t" r="r" b="b"/>
            <a:pathLst>
              <a:path w="5372100" h="132079">
                <a:moveTo>
                  <a:pt x="5371564" y="0"/>
                </a:moveTo>
                <a:lnTo>
                  <a:pt x="0" y="0"/>
                </a:lnTo>
                <a:lnTo>
                  <a:pt x="0" y="131744"/>
                </a:lnTo>
                <a:lnTo>
                  <a:pt x="5371564" y="131744"/>
                </a:lnTo>
                <a:lnTo>
                  <a:pt x="5371564" y="0"/>
                </a:lnTo>
                <a:close/>
              </a:path>
            </a:pathLst>
          </a:custGeom>
          <a:solidFill>
            <a:srgbClr val="004F5E"/>
          </a:solidFill>
        </p:spPr>
        <p:txBody>
          <a:bodyPr wrap="square" lIns="0" tIns="0" rIns="0" bIns="0" rtlCol="0"/>
          <a:lstStyle/>
          <a:p>
            <a:endParaRPr/>
          </a:p>
        </p:txBody>
      </p:sp>
      <p:sp>
        <p:nvSpPr>
          <p:cNvPr id="33" name="bg object 33"/>
          <p:cNvSpPr/>
          <p:nvPr/>
        </p:nvSpPr>
        <p:spPr>
          <a:xfrm>
            <a:off x="0" y="6785133"/>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268CBF"/>
          </a:solidFill>
        </p:spPr>
        <p:txBody>
          <a:bodyPr wrap="square" lIns="0" tIns="0" rIns="0" bIns="0" rtlCol="0"/>
          <a:lstStyle/>
          <a:p>
            <a:endParaRPr/>
          </a:p>
        </p:txBody>
      </p:sp>
      <p:sp>
        <p:nvSpPr>
          <p:cNvPr id="34" name="bg object 34"/>
          <p:cNvSpPr/>
          <p:nvPr/>
        </p:nvSpPr>
        <p:spPr>
          <a:xfrm>
            <a:off x="0" y="6916889"/>
            <a:ext cx="5372100" cy="135890"/>
          </a:xfrm>
          <a:custGeom>
            <a:avLst/>
            <a:gdLst/>
            <a:ahLst/>
            <a:cxnLst/>
            <a:rect l="l" t="t" r="r" b="b"/>
            <a:pathLst>
              <a:path w="5372100" h="135890">
                <a:moveTo>
                  <a:pt x="5371564" y="0"/>
                </a:moveTo>
                <a:lnTo>
                  <a:pt x="0" y="0"/>
                </a:lnTo>
                <a:lnTo>
                  <a:pt x="0" y="135399"/>
                </a:lnTo>
                <a:lnTo>
                  <a:pt x="5371564" y="135399"/>
                </a:lnTo>
                <a:lnTo>
                  <a:pt x="5371564" y="0"/>
                </a:lnTo>
                <a:close/>
              </a:path>
            </a:pathLst>
          </a:custGeom>
          <a:solidFill>
            <a:srgbClr val="F2D1B8"/>
          </a:solidFill>
        </p:spPr>
        <p:txBody>
          <a:bodyPr wrap="square" lIns="0" tIns="0" rIns="0" bIns="0" rtlCol="0"/>
          <a:lstStyle/>
          <a:p>
            <a:endParaRPr/>
          </a:p>
        </p:txBody>
      </p:sp>
      <p:sp>
        <p:nvSpPr>
          <p:cNvPr id="35" name="bg object 35"/>
          <p:cNvSpPr/>
          <p:nvPr/>
        </p:nvSpPr>
        <p:spPr>
          <a:xfrm>
            <a:off x="0" y="7184042"/>
            <a:ext cx="5372100" cy="135890"/>
          </a:xfrm>
          <a:custGeom>
            <a:avLst/>
            <a:gdLst/>
            <a:ahLst/>
            <a:cxnLst/>
            <a:rect l="l" t="t" r="r" b="b"/>
            <a:pathLst>
              <a:path w="5372100" h="135890">
                <a:moveTo>
                  <a:pt x="5371564" y="0"/>
                </a:moveTo>
                <a:lnTo>
                  <a:pt x="0" y="0"/>
                </a:lnTo>
                <a:lnTo>
                  <a:pt x="0" y="135409"/>
                </a:lnTo>
                <a:lnTo>
                  <a:pt x="5371564" y="135409"/>
                </a:lnTo>
                <a:lnTo>
                  <a:pt x="5371564" y="0"/>
                </a:lnTo>
                <a:close/>
              </a:path>
            </a:pathLst>
          </a:custGeom>
          <a:solidFill>
            <a:srgbClr val="E87045"/>
          </a:solidFill>
        </p:spPr>
        <p:txBody>
          <a:bodyPr wrap="square" lIns="0" tIns="0" rIns="0" bIns="0" rtlCol="0"/>
          <a:lstStyle/>
          <a:p>
            <a:endParaRPr/>
          </a:p>
        </p:txBody>
      </p:sp>
      <p:sp>
        <p:nvSpPr>
          <p:cNvPr id="36" name="bg object 36"/>
          <p:cNvSpPr/>
          <p:nvPr/>
        </p:nvSpPr>
        <p:spPr>
          <a:xfrm>
            <a:off x="0" y="7319452"/>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A6E3F5"/>
          </a:solidFill>
        </p:spPr>
        <p:txBody>
          <a:bodyPr wrap="square" lIns="0" tIns="0" rIns="0" bIns="0" rtlCol="0"/>
          <a:lstStyle/>
          <a:p>
            <a:endParaRPr/>
          </a:p>
        </p:txBody>
      </p:sp>
      <p:sp>
        <p:nvSpPr>
          <p:cNvPr id="37" name="bg object 37"/>
          <p:cNvSpPr/>
          <p:nvPr/>
        </p:nvSpPr>
        <p:spPr>
          <a:xfrm>
            <a:off x="0" y="7451207"/>
            <a:ext cx="5372100" cy="132080"/>
          </a:xfrm>
          <a:custGeom>
            <a:avLst/>
            <a:gdLst/>
            <a:ahLst/>
            <a:cxnLst/>
            <a:rect l="l" t="t" r="r" b="b"/>
            <a:pathLst>
              <a:path w="5372100" h="132079">
                <a:moveTo>
                  <a:pt x="5371564" y="0"/>
                </a:moveTo>
                <a:lnTo>
                  <a:pt x="0" y="0"/>
                </a:lnTo>
                <a:lnTo>
                  <a:pt x="0" y="131744"/>
                </a:lnTo>
                <a:lnTo>
                  <a:pt x="5371564" y="131744"/>
                </a:lnTo>
                <a:lnTo>
                  <a:pt x="5371564" y="0"/>
                </a:lnTo>
                <a:close/>
              </a:path>
            </a:pathLst>
          </a:custGeom>
          <a:solidFill>
            <a:srgbClr val="0D596E"/>
          </a:solidFill>
        </p:spPr>
        <p:txBody>
          <a:bodyPr wrap="square" lIns="0" tIns="0" rIns="0" bIns="0" rtlCol="0"/>
          <a:lstStyle/>
          <a:p>
            <a:endParaRPr/>
          </a:p>
        </p:txBody>
      </p:sp>
      <p:sp>
        <p:nvSpPr>
          <p:cNvPr id="38" name="bg object 38"/>
          <p:cNvSpPr/>
          <p:nvPr/>
        </p:nvSpPr>
        <p:spPr>
          <a:xfrm>
            <a:off x="0" y="7718362"/>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F2EDE5"/>
          </a:solidFill>
        </p:spPr>
        <p:txBody>
          <a:bodyPr wrap="square" lIns="0" tIns="0" rIns="0" bIns="0" rtlCol="0"/>
          <a:lstStyle/>
          <a:p>
            <a:endParaRPr/>
          </a:p>
        </p:txBody>
      </p:sp>
      <p:sp>
        <p:nvSpPr>
          <p:cNvPr id="39" name="bg object 39"/>
          <p:cNvSpPr/>
          <p:nvPr/>
        </p:nvSpPr>
        <p:spPr>
          <a:xfrm>
            <a:off x="0" y="7582952"/>
            <a:ext cx="5372100" cy="135890"/>
          </a:xfrm>
          <a:custGeom>
            <a:avLst/>
            <a:gdLst/>
            <a:ahLst/>
            <a:cxnLst/>
            <a:rect l="l" t="t" r="r" b="b"/>
            <a:pathLst>
              <a:path w="5372100" h="135890">
                <a:moveTo>
                  <a:pt x="5371564" y="0"/>
                </a:moveTo>
                <a:lnTo>
                  <a:pt x="0" y="0"/>
                </a:lnTo>
                <a:lnTo>
                  <a:pt x="0" y="135409"/>
                </a:lnTo>
                <a:lnTo>
                  <a:pt x="5371564" y="135409"/>
                </a:lnTo>
                <a:lnTo>
                  <a:pt x="5371564" y="0"/>
                </a:lnTo>
                <a:close/>
              </a:path>
            </a:pathLst>
          </a:custGeom>
          <a:solidFill>
            <a:srgbClr val="2BA6B3"/>
          </a:solidFill>
        </p:spPr>
        <p:txBody>
          <a:bodyPr wrap="square" lIns="0" tIns="0" rIns="0" bIns="0" rtlCol="0"/>
          <a:lstStyle/>
          <a:p>
            <a:endParaRPr/>
          </a:p>
        </p:txBody>
      </p:sp>
      <p:sp>
        <p:nvSpPr>
          <p:cNvPr id="40" name="bg object 40"/>
          <p:cNvSpPr/>
          <p:nvPr/>
        </p:nvSpPr>
        <p:spPr>
          <a:xfrm>
            <a:off x="0" y="7850106"/>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73BA9E"/>
          </a:solidFill>
        </p:spPr>
        <p:txBody>
          <a:bodyPr wrap="square" lIns="0" tIns="0" rIns="0" bIns="0" rtlCol="0"/>
          <a:lstStyle/>
          <a:p>
            <a:endParaRPr/>
          </a:p>
        </p:txBody>
      </p:sp>
      <p:sp>
        <p:nvSpPr>
          <p:cNvPr id="41" name="bg object 41"/>
          <p:cNvSpPr/>
          <p:nvPr/>
        </p:nvSpPr>
        <p:spPr>
          <a:xfrm>
            <a:off x="0" y="7981861"/>
            <a:ext cx="5372100" cy="135890"/>
          </a:xfrm>
          <a:custGeom>
            <a:avLst/>
            <a:gdLst/>
            <a:ahLst/>
            <a:cxnLst/>
            <a:rect l="l" t="t" r="r" b="b"/>
            <a:pathLst>
              <a:path w="5372100" h="135890">
                <a:moveTo>
                  <a:pt x="5371564" y="0"/>
                </a:moveTo>
                <a:lnTo>
                  <a:pt x="0" y="0"/>
                </a:lnTo>
                <a:lnTo>
                  <a:pt x="0" y="135409"/>
                </a:lnTo>
                <a:lnTo>
                  <a:pt x="5371564" y="135409"/>
                </a:lnTo>
                <a:lnTo>
                  <a:pt x="5371564" y="0"/>
                </a:lnTo>
                <a:close/>
              </a:path>
            </a:pathLst>
          </a:custGeom>
          <a:solidFill>
            <a:srgbClr val="75B0C2"/>
          </a:solidFill>
        </p:spPr>
        <p:txBody>
          <a:bodyPr wrap="square" lIns="0" tIns="0" rIns="0" bIns="0" rtlCol="0"/>
          <a:lstStyle/>
          <a:p>
            <a:endParaRPr/>
          </a:p>
        </p:txBody>
      </p:sp>
      <p:sp>
        <p:nvSpPr>
          <p:cNvPr id="42" name="bg object 42"/>
          <p:cNvSpPr/>
          <p:nvPr/>
        </p:nvSpPr>
        <p:spPr>
          <a:xfrm>
            <a:off x="0" y="8117271"/>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00666B"/>
          </a:solidFill>
        </p:spPr>
        <p:txBody>
          <a:bodyPr wrap="square" lIns="0" tIns="0" rIns="0" bIns="0" rtlCol="0"/>
          <a:lstStyle/>
          <a:p>
            <a:endParaRPr/>
          </a:p>
        </p:txBody>
      </p:sp>
      <p:sp>
        <p:nvSpPr>
          <p:cNvPr id="43" name="bg object 43"/>
          <p:cNvSpPr/>
          <p:nvPr/>
        </p:nvSpPr>
        <p:spPr>
          <a:xfrm>
            <a:off x="0" y="8249026"/>
            <a:ext cx="5372100" cy="135890"/>
          </a:xfrm>
          <a:custGeom>
            <a:avLst/>
            <a:gdLst/>
            <a:ahLst/>
            <a:cxnLst/>
            <a:rect l="l" t="t" r="r" b="b"/>
            <a:pathLst>
              <a:path w="5372100" h="135890">
                <a:moveTo>
                  <a:pt x="5371564" y="0"/>
                </a:moveTo>
                <a:lnTo>
                  <a:pt x="0" y="0"/>
                </a:lnTo>
                <a:lnTo>
                  <a:pt x="0" y="135409"/>
                </a:lnTo>
                <a:lnTo>
                  <a:pt x="5371564" y="135409"/>
                </a:lnTo>
                <a:lnTo>
                  <a:pt x="5371564" y="0"/>
                </a:lnTo>
                <a:close/>
              </a:path>
            </a:pathLst>
          </a:custGeom>
          <a:solidFill>
            <a:srgbClr val="08577A"/>
          </a:solidFill>
        </p:spPr>
        <p:txBody>
          <a:bodyPr wrap="square" lIns="0" tIns="0" rIns="0" bIns="0" rtlCol="0"/>
          <a:lstStyle/>
          <a:p>
            <a:endParaRPr/>
          </a:p>
        </p:txBody>
      </p:sp>
      <p:sp>
        <p:nvSpPr>
          <p:cNvPr id="44" name="bg object 44"/>
          <p:cNvSpPr/>
          <p:nvPr/>
        </p:nvSpPr>
        <p:spPr>
          <a:xfrm>
            <a:off x="0" y="8384436"/>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7AD6FF"/>
          </a:solidFill>
        </p:spPr>
        <p:txBody>
          <a:bodyPr wrap="square" lIns="0" tIns="0" rIns="0" bIns="0" rtlCol="0"/>
          <a:lstStyle/>
          <a:p>
            <a:endParaRPr/>
          </a:p>
        </p:txBody>
      </p:sp>
      <p:sp>
        <p:nvSpPr>
          <p:cNvPr id="45" name="bg object 45"/>
          <p:cNvSpPr/>
          <p:nvPr/>
        </p:nvSpPr>
        <p:spPr>
          <a:xfrm>
            <a:off x="0" y="8516191"/>
            <a:ext cx="5372100" cy="132080"/>
          </a:xfrm>
          <a:custGeom>
            <a:avLst/>
            <a:gdLst/>
            <a:ahLst/>
            <a:cxnLst/>
            <a:rect l="l" t="t" r="r" b="b"/>
            <a:pathLst>
              <a:path w="5372100" h="132079">
                <a:moveTo>
                  <a:pt x="5371564" y="0"/>
                </a:moveTo>
                <a:lnTo>
                  <a:pt x="0" y="0"/>
                </a:lnTo>
                <a:lnTo>
                  <a:pt x="0" y="131744"/>
                </a:lnTo>
                <a:lnTo>
                  <a:pt x="5371564" y="131744"/>
                </a:lnTo>
                <a:lnTo>
                  <a:pt x="5371564" y="0"/>
                </a:lnTo>
                <a:close/>
              </a:path>
            </a:pathLst>
          </a:custGeom>
          <a:solidFill>
            <a:srgbClr val="D6EBF7"/>
          </a:solidFill>
        </p:spPr>
        <p:txBody>
          <a:bodyPr wrap="square" lIns="0" tIns="0" rIns="0" bIns="0" rtlCol="0"/>
          <a:lstStyle/>
          <a:p>
            <a:endParaRPr/>
          </a:p>
        </p:txBody>
      </p:sp>
      <p:sp>
        <p:nvSpPr>
          <p:cNvPr id="46" name="bg object 46"/>
          <p:cNvSpPr/>
          <p:nvPr/>
        </p:nvSpPr>
        <p:spPr>
          <a:xfrm>
            <a:off x="0" y="8647935"/>
            <a:ext cx="5372100" cy="135890"/>
          </a:xfrm>
          <a:custGeom>
            <a:avLst/>
            <a:gdLst/>
            <a:ahLst/>
            <a:cxnLst/>
            <a:rect l="l" t="t" r="r" b="b"/>
            <a:pathLst>
              <a:path w="5372100" h="135890">
                <a:moveTo>
                  <a:pt x="5371564" y="0"/>
                </a:moveTo>
                <a:lnTo>
                  <a:pt x="0" y="0"/>
                </a:lnTo>
                <a:lnTo>
                  <a:pt x="0" y="135409"/>
                </a:lnTo>
                <a:lnTo>
                  <a:pt x="5371564" y="135409"/>
                </a:lnTo>
                <a:lnTo>
                  <a:pt x="5371564" y="0"/>
                </a:lnTo>
                <a:close/>
              </a:path>
            </a:pathLst>
          </a:custGeom>
          <a:solidFill>
            <a:srgbClr val="94DED9"/>
          </a:solidFill>
        </p:spPr>
        <p:txBody>
          <a:bodyPr wrap="square" lIns="0" tIns="0" rIns="0" bIns="0" rtlCol="0"/>
          <a:lstStyle/>
          <a:p>
            <a:endParaRPr/>
          </a:p>
        </p:txBody>
      </p:sp>
      <p:sp>
        <p:nvSpPr>
          <p:cNvPr id="47" name="bg object 47"/>
          <p:cNvSpPr/>
          <p:nvPr/>
        </p:nvSpPr>
        <p:spPr>
          <a:xfrm>
            <a:off x="0" y="8783345"/>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E87D54"/>
          </a:solidFill>
        </p:spPr>
        <p:txBody>
          <a:bodyPr wrap="square" lIns="0" tIns="0" rIns="0" bIns="0" rtlCol="0"/>
          <a:lstStyle/>
          <a:p>
            <a:endParaRPr/>
          </a:p>
        </p:txBody>
      </p:sp>
      <p:sp>
        <p:nvSpPr>
          <p:cNvPr id="48" name="bg object 48"/>
          <p:cNvSpPr/>
          <p:nvPr/>
        </p:nvSpPr>
        <p:spPr>
          <a:xfrm>
            <a:off x="0" y="8915100"/>
            <a:ext cx="5372100" cy="132080"/>
          </a:xfrm>
          <a:custGeom>
            <a:avLst/>
            <a:gdLst/>
            <a:ahLst/>
            <a:cxnLst/>
            <a:rect l="l" t="t" r="r" b="b"/>
            <a:pathLst>
              <a:path w="5372100" h="132079">
                <a:moveTo>
                  <a:pt x="5371564" y="0"/>
                </a:moveTo>
                <a:lnTo>
                  <a:pt x="0" y="0"/>
                </a:lnTo>
                <a:lnTo>
                  <a:pt x="0" y="131744"/>
                </a:lnTo>
                <a:lnTo>
                  <a:pt x="5371564" y="131744"/>
                </a:lnTo>
                <a:lnTo>
                  <a:pt x="5371564" y="0"/>
                </a:lnTo>
                <a:close/>
              </a:path>
            </a:pathLst>
          </a:custGeom>
          <a:solidFill>
            <a:srgbClr val="004254"/>
          </a:solidFill>
        </p:spPr>
        <p:txBody>
          <a:bodyPr wrap="square" lIns="0" tIns="0" rIns="0" bIns="0" rtlCol="0"/>
          <a:lstStyle/>
          <a:p>
            <a:endParaRPr/>
          </a:p>
        </p:txBody>
      </p:sp>
      <p:sp>
        <p:nvSpPr>
          <p:cNvPr id="49" name="bg object 49"/>
          <p:cNvSpPr/>
          <p:nvPr/>
        </p:nvSpPr>
        <p:spPr>
          <a:xfrm>
            <a:off x="0" y="7052288"/>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004F5E"/>
          </a:solidFill>
        </p:spPr>
        <p:txBody>
          <a:bodyPr wrap="square" lIns="0" tIns="0" rIns="0" bIns="0" rtlCol="0"/>
          <a:lstStyle/>
          <a:p>
            <a:endParaRPr/>
          </a:p>
        </p:txBody>
      </p:sp>
      <p:sp>
        <p:nvSpPr>
          <p:cNvPr id="50" name="bg object 50"/>
          <p:cNvSpPr/>
          <p:nvPr/>
        </p:nvSpPr>
        <p:spPr>
          <a:xfrm>
            <a:off x="0" y="9046844"/>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268CBF"/>
          </a:solidFill>
        </p:spPr>
        <p:txBody>
          <a:bodyPr wrap="square" lIns="0" tIns="0" rIns="0" bIns="0" rtlCol="0"/>
          <a:lstStyle/>
          <a:p>
            <a:endParaRPr/>
          </a:p>
        </p:txBody>
      </p:sp>
      <p:sp>
        <p:nvSpPr>
          <p:cNvPr id="51" name="bg object 51"/>
          <p:cNvSpPr/>
          <p:nvPr/>
        </p:nvSpPr>
        <p:spPr>
          <a:xfrm>
            <a:off x="0" y="9178599"/>
            <a:ext cx="5372100" cy="135890"/>
          </a:xfrm>
          <a:custGeom>
            <a:avLst/>
            <a:gdLst/>
            <a:ahLst/>
            <a:cxnLst/>
            <a:rect l="l" t="t" r="r" b="b"/>
            <a:pathLst>
              <a:path w="5372100" h="135890">
                <a:moveTo>
                  <a:pt x="5371564" y="0"/>
                </a:moveTo>
                <a:lnTo>
                  <a:pt x="0" y="0"/>
                </a:lnTo>
                <a:lnTo>
                  <a:pt x="0" y="135399"/>
                </a:lnTo>
                <a:lnTo>
                  <a:pt x="5371564" y="135399"/>
                </a:lnTo>
                <a:lnTo>
                  <a:pt x="5371564" y="0"/>
                </a:lnTo>
                <a:close/>
              </a:path>
            </a:pathLst>
          </a:custGeom>
          <a:solidFill>
            <a:srgbClr val="F2D1B8"/>
          </a:solidFill>
        </p:spPr>
        <p:txBody>
          <a:bodyPr wrap="square" lIns="0" tIns="0" rIns="0" bIns="0" rtlCol="0"/>
          <a:lstStyle/>
          <a:p>
            <a:endParaRPr/>
          </a:p>
        </p:txBody>
      </p:sp>
      <p:sp>
        <p:nvSpPr>
          <p:cNvPr id="52" name="bg object 52"/>
          <p:cNvSpPr/>
          <p:nvPr/>
        </p:nvSpPr>
        <p:spPr>
          <a:xfrm>
            <a:off x="0" y="9445754"/>
            <a:ext cx="5372100" cy="135890"/>
          </a:xfrm>
          <a:custGeom>
            <a:avLst/>
            <a:gdLst/>
            <a:ahLst/>
            <a:cxnLst/>
            <a:rect l="l" t="t" r="r" b="b"/>
            <a:pathLst>
              <a:path w="5372100" h="135890">
                <a:moveTo>
                  <a:pt x="5371564" y="0"/>
                </a:moveTo>
                <a:lnTo>
                  <a:pt x="0" y="0"/>
                </a:lnTo>
                <a:lnTo>
                  <a:pt x="0" y="135409"/>
                </a:lnTo>
                <a:lnTo>
                  <a:pt x="5371564" y="135409"/>
                </a:lnTo>
                <a:lnTo>
                  <a:pt x="5371564" y="0"/>
                </a:lnTo>
                <a:close/>
              </a:path>
            </a:pathLst>
          </a:custGeom>
          <a:solidFill>
            <a:srgbClr val="E87045"/>
          </a:solidFill>
        </p:spPr>
        <p:txBody>
          <a:bodyPr wrap="square" lIns="0" tIns="0" rIns="0" bIns="0" rtlCol="0"/>
          <a:lstStyle/>
          <a:p>
            <a:endParaRPr/>
          </a:p>
        </p:txBody>
      </p:sp>
      <p:sp>
        <p:nvSpPr>
          <p:cNvPr id="53" name="bg object 53"/>
          <p:cNvSpPr/>
          <p:nvPr/>
        </p:nvSpPr>
        <p:spPr>
          <a:xfrm>
            <a:off x="0" y="9581163"/>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A6E3F5"/>
          </a:solidFill>
        </p:spPr>
        <p:txBody>
          <a:bodyPr wrap="square" lIns="0" tIns="0" rIns="0" bIns="0" rtlCol="0"/>
          <a:lstStyle/>
          <a:p>
            <a:endParaRPr/>
          </a:p>
        </p:txBody>
      </p:sp>
      <p:sp>
        <p:nvSpPr>
          <p:cNvPr id="54" name="bg object 54"/>
          <p:cNvSpPr/>
          <p:nvPr/>
        </p:nvSpPr>
        <p:spPr>
          <a:xfrm>
            <a:off x="0" y="9712919"/>
            <a:ext cx="5372100" cy="132080"/>
          </a:xfrm>
          <a:custGeom>
            <a:avLst/>
            <a:gdLst/>
            <a:ahLst/>
            <a:cxnLst/>
            <a:rect l="l" t="t" r="r" b="b"/>
            <a:pathLst>
              <a:path w="5372100" h="132079">
                <a:moveTo>
                  <a:pt x="5371564" y="0"/>
                </a:moveTo>
                <a:lnTo>
                  <a:pt x="0" y="0"/>
                </a:lnTo>
                <a:lnTo>
                  <a:pt x="0" y="131744"/>
                </a:lnTo>
                <a:lnTo>
                  <a:pt x="5371564" y="131744"/>
                </a:lnTo>
                <a:lnTo>
                  <a:pt x="5371564" y="0"/>
                </a:lnTo>
                <a:close/>
              </a:path>
            </a:pathLst>
          </a:custGeom>
          <a:solidFill>
            <a:srgbClr val="0D596E"/>
          </a:solidFill>
        </p:spPr>
        <p:txBody>
          <a:bodyPr wrap="square" lIns="0" tIns="0" rIns="0" bIns="0" rtlCol="0"/>
          <a:lstStyle/>
          <a:p>
            <a:endParaRPr/>
          </a:p>
        </p:txBody>
      </p:sp>
      <p:sp>
        <p:nvSpPr>
          <p:cNvPr id="55" name="bg object 55"/>
          <p:cNvSpPr/>
          <p:nvPr/>
        </p:nvSpPr>
        <p:spPr>
          <a:xfrm>
            <a:off x="0" y="9980072"/>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F2EDE5"/>
          </a:solidFill>
        </p:spPr>
        <p:txBody>
          <a:bodyPr wrap="square" lIns="0" tIns="0" rIns="0" bIns="0" rtlCol="0"/>
          <a:lstStyle/>
          <a:p>
            <a:endParaRPr/>
          </a:p>
        </p:txBody>
      </p:sp>
      <p:sp>
        <p:nvSpPr>
          <p:cNvPr id="56" name="bg object 56"/>
          <p:cNvSpPr/>
          <p:nvPr/>
        </p:nvSpPr>
        <p:spPr>
          <a:xfrm>
            <a:off x="0" y="9844663"/>
            <a:ext cx="5372100" cy="135890"/>
          </a:xfrm>
          <a:custGeom>
            <a:avLst/>
            <a:gdLst/>
            <a:ahLst/>
            <a:cxnLst/>
            <a:rect l="l" t="t" r="r" b="b"/>
            <a:pathLst>
              <a:path w="5372100" h="135890">
                <a:moveTo>
                  <a:pt x="5371564" y="0"/>
                </a:moveTo>
                <a:lnTo>
                  <a:pt x="0" y="0"/>
                </a:lnTo>
                <a:lnTo>
                  <a:pt x="0" y="135409"/>
                </a:lnTo>
                <a:lnTo>
                  <a:pt x="5371564" y="135409"/>
                </a:lnTo>
                <a:lnTo>
                  <a:pt x="5371564" y="0"/>
                </a:lnTo>
                <a:close/>
              </a:path>
            </a:pathLst>
          </a:custGeom>
          <a:solidFill>
            <a:srgbClr val="2BA6B3"/>
          </a:solidFill>
        </p:spPr>
        <p:txBody>
          <a:bodyPr wrap="square" lIns="0" tIns="0" rIns="0" bIns="0" rtlCol="0"/>
          <a:lstStyle/>
          <a:p>
            <a:endParaRPr/>
          </a:p>
        </p:txBody>
      </p:sp>
      <p:sp>
        <p:nvSpPr>
          <p:cNvPr id="57" name="bg object 57"/>
          <p:cNvSpPr/>
          <p:nvPr/>
        </p:nvSpPr>
        <p:spPr>
          <a:xfrm>
            <a:off x="0" y="10111817"/>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73BA9E"/>
          </a:solidFill>
        </p:spPr>
        <p:txBody>
          <a:bodyPr wrap="square" lIns="0" tIns="0" rIns="0" bIns="0" rtlCol="0"/>
          <a:lstStyle/>
          <a:p>
            <a:endParaRPr/>
          </a:p>
        </p:txBody>
      </p:sp>
      <p:sp>
        <p:nvSpPr>
          <p:cNvPr id="58" name="bg object 58"/>
          <p:cNvSpPr/>
          <p:nvPr/>
        </p:nvSpPr>
        <p:spPr>
          <a:xfrm>
            <a:off x="0" y="10243572"/>
            <a:ext cx="5372100" cy="135890"/>
          </a:xfrm>
          <a:custGeom>
            <a:avLst/>
            <a:gdLst/>
            <a:ahLst/>
            <a:cxnLst/>
            <a:rect l="l" t="t" r="r" b="b"/>
            <a:pathLst>
              <a:path w="5372100" h="135890">
                <a:moveTo>
                  <a:pt x="5371564" y="0"/>
                </a:moveTo>
                <a:lnTo>
                  <a:pt x="0" y="0"/>
                </a:lnTo>
                <a:lnTo>
                  <a:pt x="0" y="135409"/>
                </a:lnTo>
                <a:lnTo>
                  <a:pt x="5371564" y="135409"/>
                </a:lnTo>
                <a:lnTo>
                  <a:pt x="5371564" y="0"/>
                </a:lnTo>
                <a:close/>
              </a:path>
            </a:pathLst>
          </a:custGeom>
          <a:solidFill>
            <a:srgbClr val="75B0C2"/>
          </a:solidFill>
        </p:spPr>
        <p:txBody>
          <a:bodyPr wrap="square" lIns="0" tIns="0" rIns="0" bIns="0" rtlCol="0"/>
          <a:lstStyle/>
          <a:p>
            <a:endParaRPr/>
          </a:p>
        </p:txBody>
      </p:sp>
      <p:sp>
        <p:nvSpPr>
          <p:cNvPr id="59" name="bg object 59"/>
          <p:cNvSpPr/>
          <p:nvPr/>
        </p:nvSpPr>
        <p:spPr>
          <a:xfrm>
            <a:off x="0" y="10378982"/>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00666B"/>
          </a:solidFill>
        </p:spPr>
        <p:txBody>
          <a:bodyPr wrap="square" lIns="0" tIns="0" rIns="0" bIns="0" rtlCol="0"/>
          <a:lstStyle/>
          <a:p>
            <a:endParaRPr/>
          </a:p>
        </p:txBody>
      </p:sp>
      <p:sp>
        <p:nvSpPr>
          <p:cNvPr id="60" name="bg object 60"/>
          <p:cNvSpPr/>
          <p:nvPr/>
        </p:nvSpPr>
        <p:spPr>
          <a:xfrm>
            <a:off x="0" y="10510737"/>
            <a:ext cx="5372100" cy="135890"/>
          </a:xfrm>
          <a:custGeom>
            <a:avLst/>
            <a:gdLst/>
            <a:ahLst/>
            <a:cxnLst/>
            <a:rect l="l" t="t" r="r" b="b"/>
            <a:pathLst>
              <a:path w="5372100" h="135890">
                <a:moveTo>
                  <a:pt x="5371564" y="0"/>
                </a:moveTo>
                <a:lnTo>
                  <a:pt x="0" y="0"/>
                </a:lnTo>
                <a:lnTo>
                  <a:pt x="0" y="135409"/>
                </a:lnTo>
                <a:lnTo>
                  <a:pt x="5371564" y="135409"/>
                </a:lnTo>
                <a:lnTo>
                  <a:pt x="5371564" y="0"/>
                </a:lnTo>
                <a:close/>
              </a:path>
            </a:pathLst>
          </a:custGeom>
          <a:solidFill>
            <a:srgbClr val="08577A"/>
          </a:solidFill>
        </p:spPr>
        <p:txBody>
          <a:bodyPr wrap="square" lIns="0" tIns="0" rIns="0" bIns="0" rtlCol="0"/>
          <a:lstStyle/>
          <a:p>
            <a:endParaRPr/>
          </a:p>
        </p:txBody>
      </p:sp>
      <p:sp>
        <p:nvSpPr>
          <p:cNvPr id="61" name="bg object 61"/>
          <p:cNvSpPr/>
          <p:nvPr/>
        </p:nvSpPr>
        <p:spPr>
          <a:xfrm>
            <a:off x="0" y="10646146"/>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7AD6FF"/>
          </a:solidFill>
        </p:spPr>
        <p:txBody>
          <a:bodyPr wrap="square" lIns="0" tIns="0" rIns="0" bIns="0" rtlCol="0"/>
          <a:lstStyle/>
          <a:p>
            <a:endParaRPr/>
          </a:p>
        </p:txBody>
      </p:sp>
      <p:sp>
        <p:nvSpPr>
          <p:cNvPr id="62" name="bg object 62"/>
          <p:cNvSpPr/>
          <p:nvPr/>
        </p:nvSpPr>
        <p:spPr>
          <a:xfrm>
            <a:off x="0" y="10777902"/>
            <a:ext cx="5372100" cy="132080"/>
          </a:xfrm>
          <a:custGeom>
            <a:avLst/>
            <a:gdLst/>
            <a:ahLst/>
            <a:cxnLst/>
            <a:rect l="l" t="t" r="r" b="b"/>
            <a:pathLst>
              <a:path w="5372100" h="132079">
                <a:moveTo>
                  <a:pt x="5371564" y="0"/>
                </a:moveTo>
                <a:lnTo>
                  <a:pt x="0" y="0"/>
                </a:lnTo>
                <a:lnTo>
                  <a:pt x="0" y="131744"/>
                </a:lnTo>
                <a:lnTo>
                  <a:pt x="5371564" y="131744"/>
                </a:lnTo>
                <a:lnTo>
                  <a:pt x="5371564" y="0"/>
                </a:lnTo>
                <a:close/>
              </a:path>
            </a:pathLst>
          </a:custGeom>
          <a:solidFill>
            <a:srgbClr val="D6EBF7"/>
          </a:solidFill>
        </p:spPr>
        <p:txBody>
          <a:bodyPr wrap="square" lIns="0" tIns="0" rIns="0" bIns="0" rtlCol="0"/>
          <a:lstStyle/>
          <a:p>
            <a:endParaRPr/>
          </a:p>
        </p:txBody>
      </p:sp>
      <p:sp>
        <p:nvSpPr>
          <p:cNvPr id="63" name="bg object 63"/>
          <p:cNvSpPr/>
          <p:nvPr/>
        </p:nvSpPr>
        <p:spPr>
          <a:xfrm>
            <a:off x="0" y="10909646"/>
            <a:ext cx="5372100" cy="135890"/>
          </a:xfrm>
          <a:custGeom>
            <a:avLst/>
            <a:gdLst/>
            <a:ahLst/>
            <a:cxnLst/>
            <a:rect l="l" t="t" r="r" b="b"/>
            <a:pathLst>
              <a:path w="5372100" h="135890">
                <a:moveTo>
                  <a:pt x="5371564" y="0"/>
                </a:moveTo>
                <a:lnTo>
                  <a:pt x="0" y="0"/>
                </a:lnTo>
                <a:lnTo>
                  <a:pt x="0" y="135409"/>
                </a:lnTo>
                <a:lnTo>
                  <a:pt x="5371564" y="135409"/>
                </a:lnTo>
                <a:lnTo>
                  <a:pt x="5371564" y="0"/>
                </a:lnTo>
                <a:close/>
              </a:path>
            </a:pathLst>
          </a:custGeom>
          <a:solidFill>
            <a:srgbClr val="94DED9"/>
          </a:solidFill>
        </p:spPr>
        <p:txBody>
          <a:bodyPr wrap="square" lIns="0" tIns="0" rIns="0" bIns="0" rtlCol="0"/>
          <a:lstStyle/>
          <a:p>
            <a:endParaRPr/>
          </a:p>
        </p:txBody>
      </p:sp>
      <p:sp>
        <p:nvSpPr>
          <p:cNvPr id="64" name="bg object 64"/>
          <p:cNvSpPr/>
          <p:nvPr/>
        </p:nvSpPr>
        <p:spPr>
          <a:xfrm>
            <a:off x="0" y="11045056"/>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E87D54"/>
          </a:solidFill>
        </p:spPr>
        <p:txBody>
          <a:bodyPr wrap="square" lIns="0" tIns="0" rIns="0" bIns="0" rtlCol="0"/>
          <a:lstStyle/>
          <a:p>
            <a:endParaRPr/>
          </a:p>
        </p:txBody>
      </p:sp>
      <p:sp>
        <p:nvSpPr>
          <p:cNvPr id="65" name="bg object 65"/>
          <p:cNvSpPr/>
          <p:nvPr/>
        </p:nvSpPr>
        <p:spPr>
          <a:xfrm>
            <a:off x="0" y="11176811"/>
            <a:ext cx="5372100" cy="132080"/>
          </a:xfrm>
          <a:custGeom>
            <a:avLst/>
            <a:gdLst/>
            <a:ahLst/>
            <a:cxnLst/>
            <a:rect l="l" t="t" r="r" b="b"/>
            <a:pathLst>
              <a:path w="5372100" h="132079">
                <a:moveTo>
                  <a:pt x="5371564" y="0"/>
                </a:moveTo>
                <a:lnTo>
                  <a:pt x="0" y="0"/>
                </a:lnTo>
                <a:lnTo>
                  <a:pt x="0" y="131744"/>
                </a:lnTo>
                <a:lnTo>
                  <a:pt x="5371564" y="131744"/>
                </a:lnTo>
                <a:lnTo>
                  <a:pt x="5371564" y="0"/>
                </a:lnTo>
                <a:close/>
              </a:path>
            </a:pathLst>
          </a:custGeom>
          <a:solidFill>
            <a:srgbClr val="004254"/>
          </a:solidFill>
        </p:spPr>
        <p:txBody>
          <a:bodyPr wrap="square" lIns="0" tIns="0" rIns="0" bIns="0" rtlCol="0"/>
          <a:lstStyle/>
          <a:p>
            <a:endParaRPr/>
          </a:p>
        </p:txBody>
      </p:sp>
      <p:sp>
        <p:nvSpPr>
          <p:cNvPr id="66" name="bg object 66"/>
          <p:cNvSpPr/>
          <p:nvPr/>
        </p:nvSpPr>
        <p:spPr>
          <a:xfrm>
            <a:off x="0" y="9313998"/>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004F5E"/>
          </a:solidFill>
        </p:spPr>
        <p:txBody>
          <a:bodyPr wrap="square" lIns="0" tIns="0" rIns="0" bIns="0" rtlCol="0"/>
          <a:lstStyle/>
          <a:p>
            <a:endParaRPr/>
          </a:p>
        </p:txBody>
      </p:sp>
      <p:sp>
        <p:nvSpPr>
          <p:cNvPr id="67" name="bg object 67"/>
          <p:cNvSpPr/>
          <p:nvPr/>
        </p:nvSpPr>
        <p:spPr>
          <a:xfrm>
            <a:off x="0" y="2261711"/>
            <a:ext cx="5372100" cy="132080"/>
          </a:xfrm>
          <a:custGeom>
            <a:avLst/>
            <a:gdLst/>
            <a:ahLst/>
            <a:cxnLst/>
            <a:rect l="l" t="t" r="r" b="b"/>
            <a:pathLst>
              <a:path w="5372100" h="132080">
                <a:moveTo>
                  <a:pt x="5371564" y="0"/>
                </a:moveTo>
                <a:lnTo>
                  <a:pt x="0" y="0"/>
                </a:lnTo>
                <a:lnTo>
                  <a:pt x="0" y="131755"/>
                </a:lnTo>
                <a:lnTo>
                  <a:pt x="5371564" y="131755"/>
                </a:lnTo>
                <a:lnTo>
                  <a:pt x="5371564" y="0"/>
                </a:lnTo>
                <a:close/>
              </a:path>
            </a:pathLst>
          </a:custGeom>
          <a:solidFill>
            <a:srgbClr val="268CBF"/>
          </a:solidFill>
        </p:spPr>
        <p:txBody>
          <a:bodyPr wrap="square" lIns="0" tIns="0" rIns="0" bIns="0" rtlCol="0"/>
          <a:lstStyle/>
          <a:p>
            <a:endParaRPr/>
          </a:p>
        </p:txBody>
      </p:sp>
      <p:sp>
        <p:nvSpPr>
          <p:cNvPr id="68" name="bg object 68"/>
          <p:cNvSpPr/>
          <p:nvPr/>
        </p:nvSpPr>
        <p:spPr>
          <a:xfrm>
            <a:off x="0" y="2393466"/>
            <a:ext cx="5372100" cy="135890"/>
          </a:xfrm>
          <a:custGeom>
            <a:avLst/>
            <a:gdLst/>
            <a:ahLst/>
            <a:cxnLst/>
            <a:rect l="l" t="t" r="r" b="b"/>
            <a:pathLst>
              <a:path w="5372100" h="135889">
                <a:moveTo>
                  <a:pt x="5371564" y="0"/>
                </a:moveTo>
                <a:lnTo>
                  <a:pt x="0" y="0"/>
                </a:lnTo>
                <a:lnTo>
                  <a:pt x="0" y="135399"/>
                </a:lnTo>
                <a:lnTo>
                  <a:pt x="5371564" y="135399"/>
                </a:lnTo>
                <a:lnTo>
                  <a:pt x="5371564" y="0"/>
                </a:lnTo>
                <a:close/>
              </a:path>
            </a:pathLst>
          </a:custGeom>
          <a:solidFill>
            <a:srgbClr val="F2D1B8"/>
          </a:solidFill>
        </p:spPr>
        <p:txBody>
          <a:bodyPr wrap="square" lIns="0" tIns="0" rIns="0" bIns="0" rtlCol="0"/>
          <a:lstStyle/>
          <a:p>
            <a:endParaRPr/>
          </a:p>
        </p:txBody>
      </p:sp>
      <p:sp>
        <p:nvSpPr>
          <p:cNvPr id="69" name="bg object 69"/>
          <p:cNvSpPr/>
          <p:nvPr/>
        </p:nvSpPr>
        <p:spPr>
          <a:xfrm>
            <a:off x="0" y="2660620"/>
            <a:ext cx="5372100" cy="135890"/>
          </a:xfrm>
          <a:custGeom>
            <a:avLst/>
            <a:gdLst/>
            <a:ahLst/>
            <a:cxnLst/>
            <a:rect l="l" t="t" r="r" b="b"/>
            <a:pathLst>
              <a:path w="5372100" h="135889">
                <a:moveTo>
                  <a:pt x="5371564" y="0"/>
                </a:moveTo>
                <a:lnTo>
                  <a:pt x="0" y="0"/>
                </a:lnTo>
                <a:lnTo>
                  <a:pt x="0" y="135409"/>
                </a:lnTo>
                <a:lnTo>
                  <a:pt x="5371564" y="135409"/>
                </a:lnTo>
                <a:lnTo>
                  <a:pt x="5371564" y="0"/>
                </a:lnTo>
                <a:close/>
              </a:path>
            </a:pathLst>
          </a:custGeom>
          <a:solidFill>
            <a:srgbClr val="E87045"/>
          </a:solidFill>
        </p:spPr>
        <p:txBody>
          <a:bodyPr wrap="square" lIns="0" tIns="0" rIns="0" bIns="0" rtlCol="0"/>
          <a:lstStyle/>
          <a:p>
            <a:endParaRPr/>
          </a:p>
        </p:txBody>
      </p:sp>
      <p:sp>
        <p:nvSpPr>
          <p:cNvPr id="70" name="bg object 70"/>
          <p:cNvSpPr/>
          <p:nvPr/>
        </p:nvSpPr>
        <p:spPr>
          <a:xfrm>
            <a:off x="0" y="2796030"/>
            <a:ext cx="5372100" cy="132080"/>
          </a:xfrm>
          <a:custGeom>
            <a:avLst/>
            <a:gdLst/>
            <a:ahLst/>
            <a:cxnLst/>
            <a:rect l="l" t="t" r="r" b="b"/>
            <a:pathLst>
              <a:path w="5372100" h="132080">
                <a:moveTo>
                  <a:pt x="5371564" y="0"/>
                </a:moveTo>
                <a:lnTo>
                  <a:pt x="0" y="0"/>
                </a:lnTo>
                <a:lnTo>
                  <a:pt x="0" y="131755"/>
                </a:lnTo>
                <a:lnTo>
                  <a:pt x="5371564" y="131755"/>
                </a:lnTo>
                <a:lnTo>
                  <a:pt x="5371564" y="0"/>
                </a:lnTo>
                <a:close/>
              </a:path>
            </a:pathLst>
          </a:custGeom>
          <a:solidFill>
            <a:srgbClr val="A6E3F5"/>
          </a:solidFill>
        </p:spPr>
        <p:txBody>
          <a:bodyPr wrap="square" lIns="0" tIns="0" rIns="0" bIns="0" rtlCol="0"/>
          <a:lstStyle/>
          <a:p>
            <a:endParaRPr/>
          </a:p>
        </p:txBody>
      </p:sp>
      <p:sp>
        <p:nvSpPr>
          <p:cNvPr id="71" name="bg object 71"/>
          <p:cNvSpPr/>
          <p:nvPr/>
        </p:nvSpPr>
        <p:spPr>
          <a:xfrm>
            <a:off x="0" y="2927785"/>
            <a:ext cx="5372100" cy="132080"/>
          </a:xfrm>
          <a:custGeom>
            <a:avLst/>
            <a:gdLst/>
            <a:ahLst/>
            <a:cxnLst/>
            <a:rect l="l" t="t" r="r" b="b"/>
            <a:pathLst>
              <a:path w="5372100" h="132080">
                <a:moveTo>
                  <a:pt x="5371564" y="0"/>
                </a:moveTo>
                <a:lnTo>
                  <a:pt x="0" y="0"/>
                </a:lnTo>
                <a:lnTo>
                  <a:pt x="0" y="131744"/>
                </a:lnTo>
                <a:lnTo>
                  <a:pt x="5371564" y="131744"/>
                </a:lnTo>
                <a:lnTo>
                  <a:pt x="5371564" y="0"/>
                </a:lnTo>
                <a:close/>
              </a:path>
            </a:pathLst>
          </a:custGeom>
          <a:solidFill>
            <a:srgbClr val="0D596E"/>
          </a:solidFill>
        </p:spPr>
        <p:txBody>
          <a:bodyPr wrap="square" lIns="0" tIns="0" rIns="0" bIns="0" rtlCol="0"/>
          <a:lstStyle/>
          <a:p>
            <a:endParaRPr/>
          </a:p>
        </p:txBody>
      </p:sp>
      <p:sp>
        <p:nvSpPr>
          <p:cNvPr id="72" name="bg object 72"/>
          <p:cNvSpPr/>
          <p:nvPr/>
        </p:nvSpPr>
        <p:spPr>
          <a:xfrm>
            <a:off x="0" y="3194939"/>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F2EDE5"/>
          </a:solidFill>
        </p:spPr>
        <p:txBody>
          <a:bodyPr wrap="square" lIns="0" tIns="0" rIns="0" bIns="0" rtlCol="0"/>
          <a:lstStyle/>
          <a:p>
            <a:endParaRPr/>
          </a:p>
        </p:txBody>
      </p:sp>
      <p:sp>
        <p:nvSpPr>
          <p:cNvPr id="73" name="bg object 73"/>
          <p:cNvSpPr/>
          <p:nvPr/>
        </p:nvSpPr>
        <p:spPr>
          <a:xfrm>
            <a:off x="0" y="3059529"/>
            <a:ext cx="5372100" cy="135890"/>
          </a:xfrm>
          <a:custGeom>
            <a:avLst/>
            <a:gdLst/>
            <a:ahLst/>
            <a:cxnLst/>
            <a:rect l="l" t="t" r="r" b="b"/>
            <a:pathLst>
              <a:path w="5372100" h="135889">
                <a:moveTo>
                  <a:pt x="5371564" y="0"/>
                </a:moveTo>
                <a:lnTo>
                  <a:pt x="0" y="0"/>
                </a:lnTo>
                <a:lnTo>
                  <a:pt x="0" y="135409"/>
                </a:lnTo>
                <a:lnTo>
                  <a:pt x="5371564" y="135409"/>
                </a:lnTo>
                <a:lnTo>
                  <a:pt x="5371564" y="0"/>
                </a:lnTo>
                <a:close/>
              </a:path>
            </a:pathLst>
          </a:custGeom>
          <a:solidFill>
            <a:srgbClr val="2BA6B3"/>
          </a:solidFill>
        </p:spPr>
        <p:txBody>
          <a:bodyPr wrap="square" lIns="0" tIns="0" rIns="0" bIns="0" rtlCol="0"/>
          <a:lstStyle/>
          <a:p>
            <a:endParaRPr/>
          </a:p>
        </p:txBody>
      </p:sp>
      <p:sp>
        <p:nvSpPr>
          <p:cNvPr id="74" name="bg object 74"/>
          <p:cNvSpPr/>
          <p:nvPr/>
        </p:nvSpPr>
        <p:spPr>
          <a:xfrm>
            <a:off x="0" y="3326684"/>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73BA9E"/>
          </a:solidFill>
        </p:spPr>
        <p:txBody>
          <a:bodyPr wrap="square" lIns="0" tIns="0" rIns="0" bIns="0" rtlCol="0"/>
          <a:lstStyle/>
          <a:p>
            <a:endParaRPr/>
          </a:p>
        </p:txBody>
      </p:sp>
      <p:sp>
        <p:nvSpPr>
          <p:cNvPr id="75" name="bg object 75"/>
          <p:cNvSpPr/>
          <p:nvPr/>
        </p:nvSpPr>
        <p:spPr>
          <a:xfrm>
            <a:off x="0" y="3458439"/>
            <a:ext cx="5372100" cy="135890"/>
          </a:xfrm>
          <a:custGeom>
            <a:avLst/>
            <a:gdLst/>
            <a:ahLst/>
            <a:cxnLst/>
            <a:rect l="l" t="t" r="r" b="b"/>
            <a:pathLst>
              <a:path w="5372100" h="135889">
                <a:moveTo>
                  <a:pt x="5371564" y="0"/>
                </a:moveTo>
                <a:lnTo>
                  <a:pt x="0" y="0"/>
                </a:lnTo>
                <a:lnTo>
                  <a:pt x="0" y="135409"/>
                </a:lnTo>
                <a:lnTo>
                  <a:pt x="5371564" y="135409"/>
                </a:lnTo>
                <a:lnTo>
                  <a:pt x="5371564" y="0"/>
                </a:lnTo>
                <a:close/>
              </a:path>
            </a:pathLst>
          </a:custGeom>
          <a:solidFill>
            <a:srgbClr val="75B0C2"/>
          </a:solidFill>
        </p:spPr>
        <p:txBody>
          <a:bodyPr wrap="square" lIns="0" tIns="0" rIns="0" bIns="0" rtlCol="0"/>
          <a:lstStyle/>
          <a:p>
            <a:endParaRPr/>
          </a:p>
        </p:txBody>
      </p:sp>
      <p:sp>
        <p:nvSpPr>
          <p:cNvPr id="76" name="bg object 76"/>
          <p:cNvSpPr/>
          <p:nvPr/>
        </p:nvSpPr>
        <p:spPr>
          <a:xfrm>
            <a:off x="0" y="3593848"/>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00666B"/>
          </a:solidFill>
        </p:spPr>
        <p:txBody>
          <a:bodyPr wrap="square" lIns="0" tIns="0" rIns="0" bIns="0" rtlCol="0"/>
          <a:lstStyle/>
          <a:p>
            <a:endParaRPr/>
          </a:p>
        </p:txBody>
      </p:sp>
      <p:sp>
        <p:nvSpPr>
          <p:cNvPr id="77" name="bg object 77"/>
          <p:cNvSpPr/>
          <p:nvPr/>
        </p:nvSpPr>
        <p:spPr>
          <a:xfrm>
            <a:off x="0" y="3725603"/>
            <a:ext cx="5372100" cy="135890"/>
          </a:xfrm>
          <a:custGeom>
            <a:avLst/>
            <a:gdLst/>
            <a:ahLst/>
            <a:cxnLst/>
            <a:rect l="l" t="t" r="r" b="b"/>
            <a:pathLst>
              <a:path w="5372100" h="135889">
                <a:moveTo>
                  <a:pt x="5371564" y="0"/>
                </a:moveTo>
                <a:lnTo>
                  <a:pt x="0" y="0"/>
                </a:lnTo>
                <a:lnTo>
                  <a:pt x="0" y="135409"/>
                </a:lnTo>
                <a:lnTo>
                  <a:pt x="5371564" y="135409"/>
                </a:lnTo>
                <a:lnTo>
                  <a:pt x="5371564" y="0"/>
                </a:lnTo>
                <a:close/>
              </a:path>
            </a:pathLst>
          </a:custGeom>
          <a:solidFill>
            <a:srgbClr val="08577A"/>
          </a:solidFill>
        </p:spPr>
        <p:txBody>
          <a:bodyPr wrap="square" lIns="0" tIns="0" rIns="0" bIns="0" rtlCol="0"/>
          <a:lstStyle/>
          <a:p>
            <a:endParaRPr/>
          </a:p>
        </p:txBody>
      </p:sp>
      <p:sp>
        <p:nvSpPr>
          <p:cNvPr id="78" name="bg object 78"/>
          <p:cNvSpPr/>
          <p:nvPr/>
        </p:nvSpPr>
        <p:spPr>
          <a:xfrm>
            <a:off x="0" y="3861013"/>
            <a:ext cx="5372100" cy="132080"/>
          </a:xfrm>
          <a:custGeom>
            <a:avLst/>
            <a:gdLst/>
            <a:ahLst/>
            <a:cxnLst/>
            <a:rect l="l" t="t" r="r" b="b"/>
            <a:pathLst>
              <a:path w="5372100" h="132079">
                <a:moveTo>
                  <a:pt x="5371564" y="0"/>
                </a:moveTo>
                <a:lnTo>
                  <a:pt x="0" y="0"/>
                </a:lnTo>
                <a:lnTo>
                  <a:pt x="0" y="131744"/>
                </a:lnTo>
                <a:lnTo>
                  <a:pt x="5371564" y="131744"/>
                </a:lnTo>
                <a:lnTo>
                  <a:pt x="5371564" y="0"/>
                </a:lnTo>
                <a:close/>
              </a:path>
            </a:pathLst>
          </a:custGeom>
          <a:solidFill>
            <a:srgbClr val="7AD6FF"/>
          </a:solidFill>
        </p:spPr>
        <p:txBody>
          <a:bodyPr wrap="square" lIns="0" tIns="0" rIns="0" bIns="0" rtlCol="0"/>
          <a:lstStyle/>
          <a:p>
            <a:endParaRPr/>
          </a:p>
        </p:txBody>
      </p:sp>
      <p:sp>
        <p:nvSpPr>
          <p:cNvPr id="79" name="bg object 79"/>
          <p:cNvSpPr/>
          <p:nvPr/>
        </p:nvSpPr>
        <p:spPr>
          <a:xfrm>
            <a:off x="0" y="3992758"/>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D6EBF7"/>
          </a:solidFill>
        </p:spPr>
        <p:txBody>
          <a:bodyPr wrap="square" lIns="0" tIns="0" rIns="0" bIns="0" rtlCol="0"/>
          <a:lstStyle/>
          <a:p>
            <a:endParaRPr/>
          </a:p>
        </p:txBody>
      </p:sp>
      <p:sp>
        <p:nvSpPr>
          <p:cNvPr id="80" name="bg object 80"/>
          <p:cNvSpPr/>
          <p:nvPr/>
        </p:nvSpPr>
        <p:spPr>
          <a:xfrm>
            <a:off x="0" y="4124513"/>
            <a:ext cx="5372100" cy="135890"/>
          </a:xfrm>
          <a:custGeom>
            <a:avLst/>
            <a:gdLst/>
            <a:ahLst/>
            <a:cxnLst/>
            <a:rect l="l" t="t" r="r" b="b"/>
            <a:pathLst>
              <a:path w="5372100" h="135889">
                <a:moveTo>
                  <a:pt x="5371564" y="0"/>
                </a:moveTo>
                <a:lnTo>
                  <a:pt x="0" y="0"/>
                </a:lnTo>
                <a:lnTo>
                  <a:pt x="0" y="135409"/>
                </a:lnTo>
                <a:lnTo>
                  <a:pt x="5371564" y="135409"/>
                </a:lnTo>
                <a:lnTo>
                  <a:pt x="5371564" y="0"/>
                </a:lnTo>
                <a:close/>
              </a:path>
            </a:pathLst>
          </a:custGeom>
          <a:solidFill>
            <a:srgbClr val="94DED9"/>
          </a:solidFill>
        </p:spPr>
        <p:txBody>
          <a:bodyPr wrap="square" lIns="0" tIns="0" rIns="0" bIns="0" rtlCol="0"/>
          <a:lstStyle/>
          <a:p>
            <a:endParaRPr/>
          </a:p>
        </p:txBody>
      </p:sp>
      <p:sp>
        <p:nvSpPr>
          <p:cNvPr id="81" name="bg object 81"/>
          <p:cNvSpPr/>
          <p:nvPr/>
        </p:nvSpPr>
        <p:spPr>
          <a:xfrm>
            <a:off x="0" y="4259922"/>
            <a:ext cx="5372100" cy="132080"/>
          </a:xfrm>
          <a:custGeom>
            <a:avLst/>
            <a:gdLst/>
            <a:ahLst/>
            <a:cxnLst/>
            <a:rect l="l" t="t" r="r" b="b"/>
            <a:pathLst>
              <a:path w="5372100" h="132079">
                <a:moveTo>
                  <a:pt x="5371564" y="0"/>
                </a:moveTo>
                <a:lnTo>
                  <a:pt x="0" y="0"/>
                </a:lnTo>
                <a:lnTo>
                  <a:pt x="0" y="131744"/>
                </a:lnTo>
                <a:lnTo>
                  <a:pt x="5371564" y="131744"/>
                </a:lnTo>
                <a:lnTo>
                  <a:pt x="5371564" y="0"/>
                </a:lnTo>
                <a:close/>
              </a:path>
            </a:pathLst>
          </a:custGeom>
          <a:solidFill>
            <a:srgbClr val="E87D54"/>
          </a:solidFill>
        </p:spPr>
        <p:txBody>
          <a:bodyPr wrap="square" lIns="0" tIns="0" rIns="0" bIns="0" rtlCol="0"/>
          <a:lstStyle/>
          <a:p>
            <a:endParaRPr/>
          </a:p>
        </p:txBody>
      </p:sp>
      <p:sp>
        <p:nvSpPr>
          <p:cNvPr id="82" name="bg object 82"/>
          <p:cNvSpPr/>
          <p:nvPr/>
        </p:nvSpPr>
        <p:spPr>
          <a:xfrm>
            <a:off x="0" y="4391667"/>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004254"/>
          </a:solidFill>
        </p:spPr>
        <p:txBody>
          <a:bodyPr wrap="square" lIns="0" tIns="0" rIns="0" bIns="0" rtlCol="0"/>
          <a:lstStyle/>
          <a:p>
            <a:endParaRPr/>
          </a:p>
        </p:txBody>
      </p:sp>
      <p:sp>
        <p:nvSpPr>
          <p:cNvPr id="83" name="bg object 83"/>
          <p:cNvSpPr/>
          <p:nvPr/>
        </p:nvSpPr>
        <p:spPr>
          <a:xfrm>
            <a:off x="0" y="2528865"/>
            <a:ext cx="5372100" cy="132080"/>
          </a:xfrm>
          <a:custGeom>
            <a:avLst/>
            <a:gdLst/>
            <a:ahLst/>
            <a:cxnLst/>
            <a:rect l="l" t="t" r="r" b="b"/>
            <a:pathLst>
              <a:path w="5372100" h="132080">
                <a:moveTo>
                  <a:pt x="5371564" y="0"/>
                </a:moveTo>
                <a:lnTo>
                  <a:pt x="0" y="0"/>
                </a:lnTo>
                <a:lnTo>
                  <a:pt x="0" y="131755"/>
                </a:lnTo>
                <a:lnTo>
                  <a:pt x="5371564" y="131755"/>
                </a:lnTo>
                <a:lnTo>
                  <a:pt x="5371564" y="0"/>
                </a:lnTo>
                <a:close/>
              </a:path>
            </a:pathLst>
          </a:custGeom>
          <a:solidFill>
            <a:srgbClr val="004F5E"/>
          </a:solidFill>
        </p:spPr>
        <p:txBody>
          <a:bodyPr wrap="square" lIns="0" tIns="0" rIns="0" bIns="0" rtlCol="0"/>
          <a:lstStyle/>
          <a:p>
            <a:endParaRPr/>
          </a:p>
        </p:txBody>
      </p:sp>
      <p:sp>
        <p:nvSpPr>
          <p:cNvPr id="84" name="bg object 84"/>
          <p:cNvSpPr/>
          <p:nvPr/>
        </p:nvSpPr>
        <p:spPr>
          <a:xfrm>
            <a:off x="0" y="0"/>
            <a:ext cx="5372100" cy="132080"/>
          </a:xfrm>
          <a:custGeom>
            <a:avLst/>
            <a:gdLst/>
            <a:ahLst/>
            <a:cxnLst/>
            <a:rect l="l" t="t" r="r" b="b"/>
            <a:pathLst>
              <a:path w="5372100" h="132080">
                <a:moveTo>
                  <a:pt x="5371564" y="0"/>
                </a:moveTo>
                <a:lnTo>
                  <a:pt x="0" y="0"/>
                </a:lnTo>
                <a:lnTo>
                  <a:pt x="0" y="131755"/>
                </a:lnTo>
                <a:lnTo>
                  <a:pt x="5371564" y="131755"/>
                </a:lnTo>
                <a:lnTo>
                  <a:pt x="5371564" y="0"/>
                </a:lnTo>
                <a:close/>
              </a:path>
            </a:pathLst>
          </a:custGeom>
          <a:solidFill>
            <a:srgbClr val="268CBF"/>
          </a:solidFill>
        </p:spPr>
        <p:txBody>
          <a:bodyPr wrap="square" lIns="0" tIns="0" rIns="0" bIns="0" rtlCol="0"/>
          <a:lstStyle/>
          <a:p>
            <a:endParaRPr/>
          </a:p>
        </p:txBody>
      </p:sp>
      <p:sp>
        <p:nvSpPr>
          <p:cNvPr id="85" name="bg object 85"/>
          <p:cNvSpPr/>
          <p:nvPr/>
        </p:nvSpPr>
        <p:spPr>
          <a:xfrm>
            <a:off x="0" y="131755"/>
            <a:ext cx="5372100" cy="135890"/>
          </a:xfrm>
          <a:custGeom>
            <a:avLst/>
            <a:gdLst/>
            <a:ahLst/>
            <a:cxnLst/>
            <a:rect l="l" t="t" r="r" b="b"/>
            <a:pathLst>
              <a:path w="5372100" h="135890">
                <a:moveTo>
                  <a:pt x="5371564" y="0"/>
                </a:moveTo>
                <a:lnTo>
                  <a:pt x="0" y="0"/>
                </a:lnTo>
                <a:lnTo>
                  <a:pt x="0" y="135409"/>
                </a:lnTo>
                <a:lnTo>
                  <a:pt x="5371564" y="135409"/>
                </a:lnTo>
                <a:lnTo>
                  <a:pt x="5371564" y="0"/>
                </a:lnTo>
                <a:close/>
              </a:path>
            </a:pathLst>
          </a:custGeom>
          <a:solidFill>
            <a:srgbClr val="F2D1B8"/>
          </a:solidFill>
        </p:spPr>
        <p:txBody>
          <a:bodyPr wrap="square" lIns="0" tIns="0" rIns="0" bIns="0" rtlCol="0"/>
          <a:lstStyle/>
          <a:p>
            <a:endParaRPr/>
          </a:p>
        </p:txBody>
      </p:sp>
      <p:sp>
        <p:nvSpPr>
          <p:cNvPr id="86" name="bg object 86"/>
          <p:cNvSpPr/>
          <p:nvPr/>
        </p:nvSpPr>
        <p:spPr>
          <a:xfrm>
            <a:off x="0" y="398909"/>
            <a:ext cx="5372100" cy="135890"/>
          </a:xfrm>
          <a:custGeom>
            <a:avLst/>
            <a:gdLst/>
            <a:ahLst/>
            <a:cxnLst/>
            <a:rect l="l" t="t" r="r" b="b"/>
            <a:pathLst>
              <a:path w="5372100" h="135890">
                <a:moveTo>
                  <a:pt x="5371564" y="0"/>
                </a:moveTo>
                <a:lnTo>
                  <a:pt x="0" y="0"/>
                </a:lnTo>
                <a:lnTo>
                  <a:pt x="0" y="135409"/>
                </a:lnTo>
                <a:lnTo>
                  <a:pt x="5371564" y="135409"/>
                </a:lnTo>
                <a:lnTo>
                  <a:pt x="5371564" y="0"/>
                </a:lnTo>
                <a:close/>
              </a:path>
            </a:pathLst>
          </a:custGeom>
          <a:solidFill>
            <a:srgbClr val="E87045"/>
          </a:solidFill>
        </p:spPr>
        <p:txBody>
          <a:bodyPr wrap="square" lIns="0" tIns="0" rIns="0" bIns="0" rtlCol="0"/>
          <a:lstStyle/>
          <a:p>
            <a:endParaRPr/>
          </a:p>
        </p:txBody>
      </p:sp>
      <p:sp>
        <p:nvSpPr>
          <p:cNvPr id="87" name="bg object 87"/>
          <p:cNvSpPr/>
          <p:nvPr/>
        </p:nvSpPr>
        <p:spPr>
          <a:xfrm>
            <a:off x="0" y="534318"/>
            <a:ext cx="5372100" cy="132080"/>
          </a:xfrm>
          <a:custGeom>
            <a:avLst/>
            <a:gdLst/>
            <a:ahLst/>
            <a:cxnLst/>
            <a:rect l="l" t="t" r="r" b="b"/>
            <a:pathLst>
              <a:path w="5372100" h="132079">
                <a:moveTo>
                  <a:pt x="5371564" y="0"/>
                </a:moveTo>
                <a:lnTo>
                  <a:pt x="0" y="0"/>
                </a:lnTo>
                <a:lnTo>
                  <a:pt x="0" y="131744"/>
                </a:lnTo>
                <a:lnTo>
                  <a:pt x="5371564" y="131744"/>
                </a:lnTo>
                <a:lnTo>
                  <a:pt x="5371564" y="0"/>
                </a:lnTo>
                <a:close/>
              </a:path>
            </a:pathLst>
          </a:custGeom>
          <a:solidFill>
            <a:srgbClr val="A6E3F5"/>
          </a:solidFill>
        </p:spPr>
        <p:txBody>
          <a:bodyPr wrap="square" lIns="0" tIns="0" rIns="0" bIns="0" rtlCol="0"/>
          <a:lstStyle/>
          <a:p>
            <a:endParaRPr/>
          </a:p>
        </p:txBody>
      </p:sp>
      <p:sp>
        <p:nvSpPr>
          <p:cNvPr id="88" name="bg object 88"/>
          <p:cNvSpPr/>
          <p:nvPr/>
        </p:nvSpPr>
        <p:spPr>
          <a:xfrm>
            <a:off x="0" y="666063"/>
            <a:ext cx="5372100" cy="132080"/>
          </a:xfrm>
          <a:custGeom>
            <a:avLst/>
            <a:gdLst/>
            <a:ahLst/>
            <a:cxnLst/>
            <a:rect l="l" t="t" r="r" b="b"/>
            <a:pathLst>
              <a:path w="5372100" h="132079">
                <a:moveTo>
                  <a:pt x="5371564" y="0"/>
                </a:moveTo>
                <a:lnTo>
                  <a:pt x="0" y="0"/>
                </a:lnTo>
                <a:lnTo>
                  <a:pt x="0" y="131755"/>
                </a:lnTo>
                <a:lnTo>
                  <a:pt x="5371564" y="131755"/>
                </a:lnTo>
                <a:lnTo>
                  <a:pt x="5371564" y="0"/>
                </a:lnTo>
                <a:close/>
              </a:path>
            </a:pathLst>
          </a:custGeom>
          <a:solidFill>
            <a:srgbClr val="0D596E"/>
          </a:solidFill>
        </p:spPr>
        <p:txBody>
          <a:bodyPr wrap="square" lIns="0" tIns="0" rIns="0" bIns="0" rtlCol="0"/>
          <a:lstStyle/>
          <a:p>
            <a:endParaRPr/>
          </a:p>
        </p:txBody>
      </p:sp>
      <p:sp>
        <p:nvSpPr>
          <p:cNvPr id="89" name="bg object 89"/>
          <p:cNvSpPr/>
          <p:nvPr/>
        </p:nvSpPr>
        <p:spPr>
          <a:xfrm>
            <a:off x="0" y="933228"/>
            <a:ext cx="5372100" cy="132080"/>
          </a:xfrm>
          <a:custGeom>
            <a:avLst/>
            <a:gdLst/>
            <a:ahLst/>
            <a:cxnLst/>
            <a:rect l="l" t="t" r="r" b="b"/>
            <a:pathLst>
              <a:path w="5372100" h="132080">
                <a:moveTo>
                  <a:pt x="5371564" y="0"/>
                </a:moveTo>
                <a:lnTo>
                  <a:pt x="0" y="0"/>
                </a:lnTo>
                <a:lnTo>
                  <a:pt x="0" y="131744"/>
                </a:lnTo>
                <a:lnTo>
                  <a:pt x="5371564" y="131744"/>
                </a:lnTo>
                <a:lnTo>
                  <a:pt x="5371564" y="0"/>
                </a:lnTo>
                <a:close/>
              </a:path>
            </a:pathLst>
          </a:custGeom>
          <a:solidFill>
            <a:srgbClr val="F2EDE5"/>
          </a:solidFill>
        </p:spPr>
        <p:txBody>
          <a:bodyPr wrap="square" lIns="0" tIns="0" rIns="0" bIns="0" rtlCol="0"/>
          <a:lstStyle/>
          <a:p>
            <a:endParaRPr/>
          </a:p>
        </p:txBody>
      </p:sp>
      <p:sp>
        <p:nvSpPr>
          <p:cNvPr id="90" name="bg object 90"/>
          <p:cNvSpPr/>
          <p:nvPr/>
        </p:nvSpPr>
        <p:spPr>
          <a:xfrm>
            <a:off x="0" y="797818"/>
            <a:ext cx="5372100" cy="135890"/>
          </a:xfrm>
          <a:custGeom>
            <a:avLst/>
            <a:gdLst/>
            <a:ahLst/>
            <a:cxnLst/>
            <a:rect l="l" t="t" r="r" b="b"/>
            <a:pathLst>
              <a:path w="5372100" h="135890">
                <a:moveTo>
                  <a:pt x="5371564" y="0"/>
                </a:moveTo>
                <a:lnTo>
                  <a:pt x="0" y="0"/>
                </a:lnTo>
                <a:lnTo>
                  <a:pt x="0" y="135409"/>
                </a:lnTo>
                <a:lnTo>
                  <a:pt x="5371564" y="135409"/>
                </a:lnTo>
                <a:lnTo>
                  <a:pt x="5371564" y="0"/>
                </a:lnTo>
                <a:close/>
              </a:path>
            </a:pathLst>
          </a:custGeom>
          <a:solidFill>
            <a:srgbClr val="2BA6B3"/>
          </a:solidFill>
        </p:spPr>
        <p:txBody>
          <a:bodyPr wrap="square" lIns="0" tIns="0" rIns="0" bIns="0" rtlCol="0"/>
          <a:lstStyle/>
          <a:p>
            <a:endParaRPr/>
          </a:p>
        </p:txBody>
      </p:sp>
      <p:sp>
        <p:nvSpPr>
          <p:cNvPr id="91" name="bg object 91"/>
          <p:cNvSpPr/>
          <p:nvPr/>
        </p:nvSpPr>
        <p:spPr>
          <a:xfrm>
            <a:off x="0" y="1064972"/>
            <a:ext cx="5372100" cy="132080"/>
          </a:xfrm>
          <a:custGeom>
            <a:avLst/>
            <a:gdLst/>
            <a:ahLst/>
            <a:cxnLst/>
            <a:rect l="l" t="t" r="r" b="b"/>
            <a:pathLst>
              <a:path w="5372100" h="132080">
                <a:moveTo>
                  <a:pt x="5371564" y="0"/>
                </a:moveTo>
                <a:lnTo>
                  <a:pt x="0" y="0"/>
                </a:lnTo>
                <a:lnTo>
                  <a:pt x="0" y="131755"/>
                </a:lnTo>
                <a:lnTo>
                  <a:pt x="5371564" y="131755"/>
                </a:lnTo>
                <a:lnTo>
                  <a:pt x="5371564" y="0"/>
                </a:lnTo>
                <a:close/>
              </a:path>
            </a:pathLst>
          </a:custGeom>
          <a:solidFill>
            <a:srgbClr val="73BA9E"/>
          </a:solidFill>
        </p:spPr>
        <p:txBody>
          <a:bodyPr wrap="square" lIns="0" tIns="0" rIns="0" bIns="0" rtlCol="0"/>
          <a:lstStyle/>
          <a:p>
            <a:endParaRPr/>
          </a:p>
        </p:txBody>
      </p:sp>
      <p:sp>
        <p:nvSpPr>
          <p:cNvPr id="92" name="bg object 92"/>
          <p:cNvSpPr/>
          <p:nvPr/>
        </p:nvSpPr>
        <p:spPr>
          <a:xfrm>
            <a:off x="0" y="1196728"/>
            <a:ext cx="5372100" cy="135890"/>
          </a:xfrm>
          <a:custGeom>
            <a:avLst/>
            <a:gdLst/>
            <a:ahLst/>
            <a:cxnLst/>
            <a:rect l="l" t="t" r="r" b="b"/>
            <a:pathLst>
              <a:path w="5372100" h="135890">
                <a:moveTo>
                  <a:pt x="5371564" y="0"/>
                </a:moveTo>
                <a:lnTo>
                  <a:pt x="0" y="0"/>
                </a:lnTo>
                <a:lnTo>
                  <a:pt x="0" y="135409"/>
                </a:lnTo>
                <a:lnTo>
                  <a:pt x="5371564" y="135409"/>
                </a:lnTo>
                <a:lnTo>
                  <a:pt x="5371564" y="0"/>
                </a:lnTo>
                <a:close/>
              </a:path>
            </a:pathLst>
          </a:custGeom>
          <a:solidFill>
            <a:srgbClr val="75B0C2"/>
          </a:solidFill>
        </p:spPr>
        <p:txBody>
          <a:bodyPr wrap="square" lIns="0" tIns="0" rIns="0" bIns="0" rtlCol="0"/>
          <a:lstStyle/>
          <a:p>
            <a:endParaRPr/>
          </a:p>
        </p:txBody>
      </p:sp>
      <p:sp>
        <p:nvSpPr>
          <p:cNvPr id="93" name="bg object 93"/>
          <p:cNvSpPr/>
          <p:nvPr/>
        </p:nvSpPr>
        <p:spPr>
          <a:xfrm>
            <a:off x="0" y="1332137"/>
            <a:ext cx="5372100" cy="132080"/>
          </a:xfrm>
          <a:custGeom>
            <a:avLst/>
            <a:gdLst/>
            <a:ahLst/>
            <a:cxnLst/>
            <a:rect l="l" t="t" r="r" b="b"/>
            <a:pathLst>
              <a:path w="5372100" h="132080">
                <a:moveTo>
                  <a:pt x="5371564" y="0"/>
                </a:moveTo>
                <a:lnTo>
                  <a:pt x="0" y="0"/>
                </a:lnTo>
                <a:lnTo>
                  <a:pt x="0" y="131755"/>
                </a:lnTo>
                <a:lnTo>
                  <a:pt x="5371564" y="131755"/>
                </a:lnTo>
                <a:lnTo>
                  <a:pt x="5371564" y="0"/>
                </a:lnTo>
                <a:close/>
              </a:path>
            </a:pathLst>
          </a:custGeom>
          <a:solidFill>
            <a:srgbClr val="00666B"/>
          </a:solidFill>
        </p:spPr>
        <p:txBody>
          <a:bodyPr wrap="square" lIns="0" tIns="0" rIns="0" bIns="0" rtlCol="0"/>
          <a:lstStyle/>
          <a:p>
            <a:endParaRPr/>
          </a:p>
        </p:txBody>
      </p:sp>
      <p:sp>
        <p:nvSpPr>
          <p:cNvPr id="94" name="bg object 94"/>
          <p:cNvSpPr/>
          <p:nvPr/>
        </p:nvSpPr>
        <p:spPr>
          <a:xfrm>
            <a:off x="0" y="1463892"/>
            <a:ext cx="5372100" cy="135890"/>
          </a:xfrm>
          <a:custGeom>
            <a:avLst/>
            <a:gdLst/>
            <a:ahLst/>
            <a:cxnLst/>
            <a:rect l="l" t="t" r="r" b="b"/>
            <a:pathLst>
              <a:path w="5372100" h="135890">
                <a:moveTo>
                  <a:pt x="5371564" y="0"/>
                </a:moveTo>
                <a:lnTo>
                  <a:pt x="0" y="0"/>
                </a:lnTo>
                <a:lnTo>
                  <a:pt x="0" y="135409"/>
                </a:lnTo>
                <a:lnTo>
                  <a:pt x="5371564" y="135409"/>
                </a:lnTo>
                <a:lnTo>
                  <a:pt x="5371564" y="0"/>
                </a:lnTo>
                <a:close/>
              </a:path>
            </a:pathLst>
          </a:custGeom>
          <a:solidFill>
            <a:srgbClr val="08577A"/>
          </a:solidFill>
        </p:spPr>
        <p:txBody>
          <a:bodyPr wrap="square" lIns="0" tIns="0" rIns="0" bIns="0" rtlCol="0"/>
          <a:lstStyle/>
          <a:p>
            <a:endParaRPr/>
          </a:p>
        </p:txBody>
      </p:sp>
      <p:sp>
        <p:nvSpPr>
          <p:cNvPr id="95" name="bg object 95"/>
          <p:cNvSpPr/>
          <p:nvPr/>
        </p:nvSpPr>
        <p:spPr>
          <a:xfrm>
            <a:off x="0" y="1599302"/>
            <a:ext cx="5372100" cy="132080"/>
          </a:xfrm>
          <a:custGeom>
            <a:avLst/>
            <a:gdLst/>
            <a:ahLst/>
            <a:cxnLst/>
            <a:rect l="l" t="t" r="r" b="b"/>
            <a:pathLst>
              <a:path w="5372100" h="132080">
                <a:moveTo>
                  <a:pt x="5371564" y="0"/>
                </a:moveTo>
                <a:lnTo>
                  <a:pt x="0" y="0"/>
                </a:lnTo>
                <a:lnTo>
                  <a:pt x="0" y="131744"/>
                </a:lnTo>
                <a:lnTo>
                  <a:pt x="5371564" y="131744"/>
                </a:lnTo>
                <a:lnTo>
                  <a:pt x="5371564" y="0"/>
                </a:lnTo>
                <a:close/>
              </a:path>
            </a:pathLst>
          </a:custGeom>
          <a:solidFill>
            <a:srgbClr val="7AD6FF"/>
          </a:solidFill>
        </p:spPr>
        <p:txBody>
          <a:bodyPr wrap="square" lIns="0" tIns="0" rIns="0" bIns="0" rtlCol="0"/>
          <a:lstStyle/>
          <a:p>
            <a:endParaRPr/>
          </a:p>
        </p:txBody>
      </p:sp>
      <p:sp>
        <p:nvSpPr>
          <p:cNvPr id="96" name="bg object 96"/>
          <p:cNvSpPr/>
          <p:nvPr/>
        </p:nvSpPr>
        <p:spPr>
          <a:xfrm>
            <a:off x="0" y="1731046"/>
            <a:ext cx="5372100" cy="132080"/>
          </a:xfrm>
          <a:custGeom>
            <a:avLst/>
            <a:gdLst/>
            <a:ahLst/>
            <a:cxnLst/>
            <a:rect l="l" t="t" r="r" b="b"/>
            <a:pathLst>
              <a:path w="5372100" h="132080">
                <a:moveTo>
                  <a:pt x="5371564" y="0"/>
                </a:moveTo>
                <a:lnTo>
                  <a:pt x="0" y="0"/>
                </a:lnTo>
                <a:lnTo>
                  <a:pt x="0" y="131755"/>
                </a:lnTo>
                <a:lnTo>
                  <a:pt x="5371564" y="131755"/>
                </a:lnTo>
                <a:lnTo>
                  <a:pt x="5371564" y="0"/>
                </a:lnTo>
                <a:close/>
              </a:path>
            </a:pathLst>
          </a:custGeom>
          <a:solidFill>
            <a:srgbClr val="D6EBF7"/>
          </a:solidFill>
        </p:spPr>
        <p:txBody>
          <a:bodyPr wrap="square" lIns="0" tIns="0" rIns="0" bIns="0" rtlCol="0"/>
          <a:lstStyle/>
          <a:p>
            <a:endParaRPr/>
          </a:p>
        </p:txBody>
      </p:sp>
      <p:sp>
        <p:nvSpPr>
          <p:cNvPr id="97" name="bg object 97"/>
          <p:cNvSpPr/>
          <p:nvPr/>
        </p:nvSpPr>
        <p:spPr>
          <a:xfrm>
            <a:off x="0" y="1862801"/>
            <a:ext cx="5372100" cy="135890"/>
          </a:xfrm>
          <a:custGeom>
            <a:avLst/>
            <a:gdLst/>
            <a:ahLst/>
            <a:cxnLst/>
            <a:rect l="l" t="t" r="r" b="b"/>
            <a:pathLst>
              <a:path w="5372100" h="135889">
                <a:moveTo>
                  <a:pt x="5371564" y="0"/>
                </a:moveTo>
                <a:lnTo>
                  <a:pt x="0" y="0"/>
                </a:lnTo>
                <a:lnTo>
                  <a:pt x="0" y="135409"/>
                </a:lnTo>
                <a:lnTo>
                  <a:pt x="5371564" y="135409"/>
                </a:lnTo>
                <a:lnTo>
                  <a:pt x="5371564" y="0"/>
                </a:lnTo>
                <a:close/>
              </a:path>
            </a:pathLst>
          </a:custGeom>
          <a:solidFill>
            <a:srgbClr val="94DED9"/>
          </a:solidFill>
        </p:spPr>
        <p:txBody>
          <a:bodyPr wrap="square" lIns="0" tIns="0" rIns="0" bIns="0" rtlCol="0"/>
          <a:lstStyle/>
          <a:p>
            <a:endParaRPr/>
          </a:p>
        </p:txBody>
      </p:sp>
      <p:sp>
        <p:nvSpPr>
          <p:cNvPr id="98" name="bg object 98"/>
          <p:cNvSpPr/>
          <p:nvPr/>
        </p:nvSpPr>
        <p:spPr>
          <a:xfrm>
            <a:off x="0" y="1998211"/>
            <a:ext cx="5372100" cy="132080"/>
          </a:xfrm>
          <a:custGeom>
            <a:avLst/>
            <a:gdLst/>
            <a:ahLst/>
            <a:cxnLst/>
            <a:rect l="l" t="t" r="r" b="b"/>
            <a:pathLst>
              <a:path w="5372100" h="132080">
                <a:moveTo>
                  <a:pt x="5371564" y="0"/>
                </a:moveTo>
                <a:lnTo>
                  <a:pt x="0" y="0"/>
                </a:lnTo>
                <a:lnTo>
                  <a:pt x="0" y="131744"/>
                </a:lnTo>
                <a:lnTo>
                  <a:pt x="5371564" y="131744"/>
                </a:lnTo>
                <a:lnTo>
                  <a:pt x="5371564" y="0"/>
                </a:lnTo>
                <a:close/>
              </a:path>
            </a:pathLst>
          </a:custGeom>
          <a:solidFill>
            <a:srgbClr val="E87D54"/>
          </a:solidFill>
        </p:spPr>
        <p:txBody>
          <a:bodyPr wrap="square" lIns="0" tIns="0" rIns="0" bIns="0" rtlCol="0"/>
          <a:lstStyle/>
          <a:p>
            <a:endParaRPr/>
          </a:p>
        </p:txBody>
      </p:sp>
      <p:sp>
        <p:nvSpPr>
          <p:cNvPr id="99" name="bg object 99"/>
          <p:cNvSpPr/>
          <p:nvPr/>
        </p:nvSpPr>
        <p:spPr>
          <a:xfrm>
            <a:off x="0" y="2129956"/>
            <a:ext cx="5372100" cy="132080"/>
          </a:xfrm>
          <a:custGeom>
            <a:avLst/>
            <a:gdLst/>
            <a:ahLst/>
            <a:cxnLst/>
            <a:rect l="l" t="t" r="r" b="b"/>
            <a:pathLst>
              <a:path w="5372100" h="132080">
                <a:moveTo>
                  <a:pt x="5371564" y="0"/>
                </a:moveTo>
                <a:lnTo>
                  <a:pt x="0" y="0"/>
                </a:lnTo>
                <a:lnTo>
                  <a:pt x="0" y="131755"/>
                </a:lnTo>
                <a:lnTo>
                  <a:pt x="5371564" y="131755"/>
                </a:lnTo>
                <a:lnTo>
                  <a:pt x="5371564" y="0"/>
                </a:lnTo>
                <a:close/>
              </a:path>
            </a:pathLst>
          </a:custGeom>
          <a:solidFill>
            <a:srgbClr val="004254"/>
          </a:solidFill>
        </p:spPr>
        <p:txBody>
          <a:bodyPr wrap="square" lIns="0" tIns="0" rIns="0" bIns="0" rtlCol="0"/>
          <a:lstStyle/>
          <a:p>
            <a:endParaRPr/>
          </a:p>
        </p:txBody>
      </p:sp>
      <p:sp>
        <p:nvSpPr>
          <p:cNvPr id="100" name="bg object 100"/>
          <p:cNvSpPr/>
          <p:nvPr/>
        </p:nvSpPr>
        <p:spPr>
          <a:xfrm>
            <a:off x="0" y="267164"/>
            <a:ext cx="5372100" cy="132080"/>
          </a:xfrm>
          <a:custGeom>
            <a:avLst/>
            <a:gdLst/>
            <a:ahLst/>
            <a:cxnLst/>
            <a:rect l="l" t="t" r="r" b="b"/>
            <a:pathLst>
              <a:path w="5372100" h="132079">
                <a:moveTo>
                  <a:pt x="5371564" y="0"/>
                </a:moveTo>
                <a:lnTo>
                  <a:pt x="0" y="0"/>
                </a:lnTo>
                <a:lnTo>
                  <a:pt x="0" y="131744"/>
                </a:lnTo>
                <a:lnTo>
                  <a:pt x="5371564" y="131744"/>
                </a:lnTo>
                <a:lnTo>
                  <a:pt x="5371564" y="0"/>
                </a:lnTo>
                <a:close/>
              </a:path>
            </a:pathLst>
          </a:custGeom>
          <a:solidFill>
            <a:srgbClr val="004F5E"/>
          </a:solidFill>
        </p:spPr>
        <p:txBody>
          <a:bodyPr wrap="square" lIns="0" tIns="0" rIns="0" bIns="0" rtlCol="0"/>
          <a:lstStyle/>
          <a:p>
            <a:endParaRPr/>
          </a:p>
        </p:txBody>
      </p:sp>
      <p:pic>
        <p:nvPicPr>
          <p:cNvPr id="101" name="bg object 101"/>
          <p:cNvPicPr/>
          <p:nvPr/>
        </p:nvPicPr>
        <p:blipFill>
          <a:blip r:embed="rId2" cstate="print"/>
          <a:stretch>
            <a:fillRect/>
          </a:stretch>
        </p:blipFill>
        <p:spPr>
          <a:xfrm>
            <a:off x="16447887" y="8249308"/>
            <a:ext cx="2313625" cy="1136059"/>
          </a:xfrm>
          <a:prstGeom prst="rect">
            <a:avLst/>
          </a:prstGeom>
        </p:spPr>
      </p:pic>
      <p:sp>
        <p:nvSpPr>
          <p:cNvPr id="102" name="bg object 102"/>
          <p:cNvSpPr/>
          <p:nvPr/>
        </p:nvSpPr>
        <p:spPr>
          <a:xfrm>
            <a:off x="13274777" y="8313807"/>
            <a:ext cx="910590" cy="1042035"/>
          </a:xfrm>
          <a:custGeom>
            <a:avLst/>
            <a:gdLst/>
            <a:ahLst/>
            <a:cxnLst/>
            <a:rect l="l" t="t" r="r" b="b"/>
            <a:pathLst>
              <a:path w="910590" h="1042034">
                <a:moveTo>
                  <a:pt x="705954" y="244449"/>
                </a:moveTo>
                <a:lnTo>
                  <a:pt x="549910" y="244449"/>
                </a:lnTo>
                <a:lnTo>
                  <a:pt x="549910" y="571627"/>
                </a:lnTo>
                <a:lnTo>
                  <a:pt x="543941" y="607618"/>
                </a:lnTo>
                <a:lnTo>
                  <a:pt x="526122" y="639279"/>
                </a:lnTo>
                <a:lnTo>
                  <a:pt x="496595" y="661797"/>
                </a:lnTo>
                <a:lnTo>
                  <a:pt x="455523" y="670382"/>
                </a:lnTo>
                <a:lnTo>
                  <a:pt x="414007" y="661797"/>
                </a:lnTo>
                <a:lnTo>
                  <a:pt x="384263" y="639279"/>
                </a:lnTo>
                <a:lnTo>
                  <a:pt x="366369" y="607618"/>
                </a:lnTo>
                <a:lnTo>
                  <a:pt x="360387" y="571627"/>
                </a:lnTo>
                <a:lnTo>
                  <a:pt x="360387" y="244449"/>
                </a:lnTo>
                <a:lnTo>
                  <a:pt x="204317" y="244449"/>
                </a:lnTo>
                <a:lnTo>
                  <a:pt x="204317" y="561467"/>
                </a:lnTo>
                <a:lnTo>
                  <a:pt x="207302" y="603123"/>
                </a:lnTo>
                <a:lnTo>
                  <a:pt x="216293" y="643661"/>
                </a:lnTo>
                <a:lnTo>
                  <a:pt x="231381" y="682066"/>
                </a:lnTo>
                <a:lnTo>
                  <a:pt x="252691" y="717346"/>
                </a:lnTo>
                <a:lnTo>
                  <a:pt x="280289" y="748487"/>
                </a:lnTo>
                <a:lnTo>
                  <a:pt x="314274" y="774458"/>
                </a:lnTo>
                <a:lnTo>
                  <a:pt x="354749" y="794270"/>
                </a:lnTo>
                <a:lnTo>
                  <a:pt x="401802" y="806894"/>
                </a:lnTo>
                <a:lnTo>
                  <a:pt x="455523" y="811326"/>
                </a:lnTo>
                <a:lnTo>
                  <a:pt x="509219" y="806894"/>
                </a:lnTo>
                <a:lnTo>
                  <a:pt x="556196" y="794258"/>
                </a:lnTo>
                <a:lnTo>
                  <a:pt x="596569" y="774433"/>
                </a:lnTo>
                <a:lnTo>
                  <a:pt x="630440" y="748411"/>
                </a:lnTo>
                <a:lnTo>
                  <a:pt x="657910" y="717219"/>
                </a:lnTo>
                <a:lnTo>
                  <a:pt x="679081" y="681837"/>
                </a:lnTo>
                <a:lnTo>
                  <a:pt x="694080" y="643293"/>
                </a:lnTo>
                <a:lnTo>
                  <a:pt x="703008" y="602576"/>
                </a:lnTo>
                <a:lnTo>
                  <a:pt x="705954" y="560692"/>
                </a:lnTo>
                <a:lnTo>
                  <a:pt x="705954" y="244449"/>
                </a:lnTo>
                <a:close/>
              </a:path>
              <a:path w="910590" h="1042034">
                <a:moveTo>
                  <a:pt x="910272" y="94386"/>
                </a:moveTo>
                <a:lnTo>
                  <a:pt x="910120" y="94386"/>
                </a:lnTo>
                <a:lnTo>
                  <a:pt x="910120" y="84912"/>
                </a:lnTo>
                <a:lnTo>
                  <a:pt x="910120" y="66814"/>
                </a:lnTo>
                <a:lnTo>
                  <a:pt x="859205" y="52666"/>
                </a:lnTo>
                <a:lnTo>
                  <a:pt x="845273" y="52666"/>
                </a:lnTo>
                <a:lnTo>
                  <a:pt x="845273" y="146977"/>
                </a:lnTo>
                <a:lnTo>
                  <a:pt x="845273" y="590956"/>
                </a:lnTo>
                <a:lnTo>
                  <a:pt x="842264" y="639305"/>
                </a:lnTo>
                <a:lnTo>
                  <a:pt x="833475" y="685876"/>
                </a:lnTo>
                <a:lnTo>
                  <a:pt x="819264" y="730313"/>
                </a:lnTo>
                <a:lnTo>
                  <a:pt x="799998" y="772236"/>
                </a:lnTo>
                <a:lnTo>
                  <a:pt x="776046" y="811301"/>
                </a:lnTo>
                <a:lnTo>
                  <a:pt x="747763" y="847140"/>
                </a:lnTo>
                <a:lnTo>
                  <a:pt x="715530" y="879373"/>
                </a:lnTo>
                <a:lnTo>
                  <a:pt x="679691" y="907656"/>
                </a:lnTo>
                <a:lnTo>
                  <a:pt x="640626" y="931608"/>
                </a:lnTo>
                <a:lnTo>
                  <a:pt x="598703" y="950874"/>
                </a:lnTo>
                <a:lnTo>
                  <a:pt x="554266" y="965085"/>
                </a:lnTo>
                <a:lnTo>
                  <a:pt x="507695" y="973874"/>
                </a:lnTo>
                <a:lnTo>
                  <a:pt x="459359" y="976884"/>
                </a:lnTo>
                <a:lnTo>
                  <a:pt x="450913" y="976884"/>
                </a:lnTo>
                <a:lnTo>
                  <a:pt x="402564" y="973874"/>
                </a:lnTo>
                <a:lnTo>
                  <a:pt x="356006" y="965085"/>
                </a:lnTo>
                <a:lnTo>
                  <a:pt x="311569" y="950874"/>
                </a:lnTo>
                <a:lnTo>
                  <a:pt x="269633" y="931608"/>
                </a:lnTo>
                <a:lnTo>
                  <a:pt x="230568" y="907656"/>
                </a:lnTo>
                <a:lnTo>
                  <a:pt x="194741" y="879373"/>
                </a:lnTo>
                <a:lnTo>
                  <a:pt x="162509" y="847140"/>
                </a:lnTo>
                <a:lnTo>
                  <a:pt x="134226" y="811301"/>
                </a:lnTo>
                <a:lnTo>
                  <a:pt x="110274" y="772236"/>
                </a:lnTo>
                <a:lnTo>
                  <a:pt x="91008" y="730313"/>
                </a:lnTo>
                <a:lnTo>
                  <a:pt x="76796" y="685876"/>
                </a:lnTo>
                <a:lnTo>
                  <a:pt x="67995" y="639305"/>
                </a:lnTo>
                <a:lnTo>
                  <a:pt x="64985" y="590956"/>
                </a:lnTo>
                <a:lnTo>
                  <a:pt x="64985" y="146977"/>
                </a:lnTo>
                <a:lnTo>
                  <a:pt x="845273" y="146977"/>
                </a:lnTo>
                <a:lnTo>
                  <a:pt x="845273" y="52666"/>
                </a:lnTo>
                <a:lnTo>
                  <a:pt x="782599" y="52666"/>
                </a:lnTo>
                <a:lnTo>
                  <a:pt x="731685" y="66687"/>
                </a:lnTo>
                <a:lnTo>
                  <a:pt x="731685" y="84912"/>
                </a:lnTo>
                <a:lnTo>
                  <a:pt x="564781" y="84912"/>
                </a:lnTo>
                <a:lnTo>
                  <a:pt x="564781" y="65659"/>
                </a:lnTo>
                <a:lnTo>
                  <a:pt x="513638" y="45885"/>
                </a:lnTo>
                <a:lnTo>
                  <a:pt x="472211" y="45885"/>
                </a:lnTo>
                <a:lnTo>
                  <a:pt x="463550" y="41173"/>
                </a:lnTo>
                <a:lnTo>
                  <a:pt x="463854" y="40271"/>
                </a:lnTo>
                <a:lnTo>
                  <a:pt x="464108" y="39408"/>
                </a:lnTo>
                <a:lnTo>
                  <a:pt x="464108" y="34772"/>
                </a:lnTo>
                <a:lnTo>
                  <a:pt x="461797" y="31661"/>
                </a:lnTo>
                <a:lnTo>
                  <a:pt x="458584" y="30391"/>
                </a:lnTo>
                <a:lnTo>
                  <a:pt x="458584" y="0"/>
                </a:lnTo>
                <a:lnTo>
                  <a:pt x="452158" y="0"/>
                </a:lnTo>
                <a:lnTo>
                  <a:pt x="452158" y="30391"/>
                </a:lnTo>
                <a:lnTo>
                  <a:pt x="448957" y="31686"/>
                </a:lnTo>
                <a:lnTo>
                  <a:pt x="446722" y="34772"/>
                </a:lnTo>
                <a:lnTo>
                  <a:pt x="446709" y="39408"/>
                </a:lnTo>
                <a:lnTo>
                  <a:pt x="446963" y="40297"/>
                </a:lnTo>
                <a:lnTo>
                  <a:pt x="447243" y="41109"/>
                </a:lnTo>
                <a:lnTo>
                  <a:pt x="438480" y="45885"/>
                </a:lnTo>
                <a:lnTo>
                  <a:pt x="395109" y="45885"/>
                </a:lnTo>
                <a:lnTo>
                  <a:pt x="346430" y="66382"/>
                </a:lnTo>
                <a:lnTo>
                  <a:pt x="346430" y="84912"/>
                </a:lnTo>
                <a:lnTo>
                  <a:pt x="178396" y="84912"/>
                </a:lnTo>
                <a:lnTo>
                  <a:pt x="178396" y="66751"/>
                </a:lnTo>
                <a:lnTo>
                  <a:pt x="127495" y="52666"/>
                </a:lnTo>
                <a:lnTo>
                  <a:pt x="50888" y="52666"/>
                </a:lnTo>
                <a:lnTo>
                  <a:pt x="0" y="66751"/>
                </a:lnTo>
                <a:lnTo>
                  <a:pt x="0" y="590956"/>
                </a:lnTo>
                <a:lnTo>
                  <a:pt x="2641" y="640029"/>
                </a:lnTo>
                <a:lnTo>
                  <a:pt x="10414" y="687578"/>
                </a:lnTo>
                <a:lnTo>
                  <a:pt x="23025" y="733336"/>
                </a:lnTo>
                <a:lnTo>
                  <a:pt x="40195" y="777024"/>
                </a:lnTo>
                <a:lnTo>
                  <a:pt x="61645" y="818375"/>
                </a:lnTo>
                <a:lnTo>
                  <a:pt x="87109" y="857097"/>
                </a:lnTo>
                <a:lnTo>
                  <a:pt x="116306" y="892924"/>
                </a:lnTo>
                <a:lnTo>
                  <a:pt x="148958" y="925576"/>
                </a:lnTo>
                <a:lnTo>
                  <a:pt x="184772" y="954773"/>
                </a:lnTo>
                <a:lnTo>
                  <a:pt x="223507" y="980236"/>
                </a:lnTo>
                <a:lnTo>
                  <a:pt x="264845" y="1001699"/>
                </a:lnTo>
                <a:lnTo>
                  <a:pt x="308533" y="1018870"/>
                </a:lnTo>
                <a:lnTo>
                  <a:pt x="354304" y="1031468"/>
                </a:lnTo>
                <a:lnTo>
                  <a:pt x="401853" y="1039241"/>
                </a:lnTo>
                <a:lnTo>
                  <a:pt x="450913" y="1041895"/>
                </a:lnTo>
                <a:lnTo>
                  <a:pt x="459359" y="1041895"/>
                </a:lnTo>
                <a:lnTo>
                  <a:pt x="508419" y="1039241"/>
                </a:lnTo>
                <a:lnTo>
                  <a:pt x="555967" y="1031468"/>
                </a:lnTo>
                <a:lnTo>
                  <a:pt x="601726" y="1018870"/>
                </a:lnTo>
                <a:lnTo>
                  <a:pt x="645414" y="1001699"/>
                </a:lnTo>
                <a:lnTo>
                  <a:pt x="686765" y="980236"/>
                </a:lnTo>
                <a:lnTo>
                  <a:pt x="691857" y="976884"/>
                </a:lnTo>
                <a:lnTo>
                  <a:pt x="725487" y="954773"/>
                </a:lnTo>
                <a:lnTo>
                  <a:pt x="761314" y="925576"/>
                </a:lnTo>
                <a:lnTo>
                  <a:pt x="793965" y="892924"/>
                </a:lnTo>
                <a:lnTo>
                  <a:pt x="823150" y="857097"/>
                </a:lnTo>
                <a:lnTo>
                  <a:pt x="848614" y="818375"/>
                </a:lnTo>
                <a:lnTo>
                  <a:pt x="870077" y="777024"/>
                </a:lnTo>
                <a:lnTo>
                  <a:pt x="887247" y="733336"/>
                </a:lnTo>
                <a:lnTo>
                  <a:pt x="899858" y="687578"/>
                </a:lnTo>
                <a:lnTo>
                  <a:pt x="907618" y="640029"/>
                </a:lnTo>
                <a:lnTo>
                  <a:pt x="910272" y="590956"/>
                </a:lnTo>
                <a:lnTo>
                  <a:pt x="910272" y="146977"/>
                </a:lnTo>
                <a:lnTo>
                  <a:pt x="910272" y="94386"/>
                </a:lnTo>
                <a:close/>
              </a:path>
            </a:pathLst>
          </a:custGeom>
          <a:solidFill>
            <a:srgbClr val="0069B4"/>
          </a:solidFill>
        </p:spPr>
        <p:txBody>
          <a:bodyPr wrap="square" lIns="0" tIns="0" rIns="0" bIns="0" rtlCol="0"/>
          <a:lstStyle/>
          <a:p>
            <a:endParaRPr/>
          </a:p>
        </p:txBody>
      </p:sp>
      <p:sp>
        <p:nvSpPr>
          <p:cNvPr id="103" name="bg object 103"/>
          <p:cNvSpPr/>
          <p:nvPr/>
        </p:nvSpPr>
        <p:spPr>
          <a:xfrm>
            <a:off x="14297686" y="8741619"/>
            <a:ext cx="544195" cy="123189"/>
          </a:xfrm>
          <a:custGeom>
            <a:avLst/>
            <a:gdLst/>
            <a:ahLst/>
            <a:cxnLst/>
            <a:rect l="l" t="t" r="r" b="b"/>
            <a:pathLst>
              <a:path w="544194" h="123190">
                <a:moveTo>
                  <a:pt x="99517" y="0"/>
                </a:moveTo>
                <a:lnTo>
                  <a:pt x="0" y="0"/>
                </a:lnTo>
                <a:lnTo>
                  <a:pt x="0" y="20320"/>
                </a:lnTo>
                <a:lnTo>
                  <a:pt x="39154" y="20320"/>
                </a:lnTo>
                <a:lnTo>
                  <a:pt x="39154" y="120650"/>
                </a:lnTo>
                <a:lnTo>
                  <a:pt x="60363" y="120650"/>
                </a:lnTo>
                <a:lnTo>
                  <a:pt x="60363" y="20320"/>
                </a:lnTo>
                <a:lnTo>
                  <a:pt x="99517" y="20320"/>
                </a:lnTo>
                <a:lnTo>
                  <a:pt x="99517" y="0"/>
                </a:lnTo>
                <a:close/>
              </a:path>
              <a:path w="544194" h="123190">
                <a:moveTo>
                  <a:pt x="169367" y="81927"/>
                </a:moveTo>
                <a:lnTo>
                  <a:pt x="166382" y="65735"/>
                </a:lnTo>
                <a:lnTo>
                  <a:pt x="162496" y="59855"/>
                </a:lnTo>
                <a:lnTo>
                  <a:pt x="157886" y="52844"/>
                </a:lnTo>
                <a:lnTo>
                  <a:pt x="148336" y="46736"/>
                </a:lnTo>
                <a:lnTo>
                  <a:pt x="148336" y="81927"/>
                </a:lnTo>
                <a:lnTo>
                  <a:pt x="146735" y="91071"/>
                </a:lnTo>
                <a:lnTo>
                  <a:pt x="142290" y="98107"/>
                </a:lnTo>
                <a:lnTo>
                  <a:pt x="135597" y="102590"/>
                </a:lnTo>
                <a:lnTo>
                  <a:pt x="127127" y="104178"/>
                </a:lnTo>
                <a:lnTo>
                  <a:pt x="118745" y="102514"/>
                </a:lnTo>
                <a:lnTo>
                  <a:pt x="112064" y="97904"/>
                </a:lnTo>
                <a:lnTo>
                  <a:pt x="107670" y="90855"/>
                </a:lnTo>
                <a:lnTo>
                  <a:pt x="106070" y="81927"/>
                </a:lnTo>
                <a:lnTo>
                  <a:pt x="107708" y="72809"/>
                </a:lnTo>
                <a:lnTo>
                  <a:pt x="112204" y="65849"/>
                </a:lnTo>
                <a:lnTo>
                  <a:pt x="118884" y="61404"/>
                </a:lnTo>
                <a:lnTo>
                  <a:pt x="127127" y="59855"/>
                </a:lnTo>
                <a:lnTo>
                  <a:pt x="135534" y="61455"/>
                </a:lnTo>
                <a:lnTo>
                  <a:pt x="142252" y="65976"/>
                </a:lnTo>
                <a:lnTo>
                  <a:pt x="146723" y="72948"/>
                </a:lnTo>
                <a:lnTo>
                  <a:pt x="148336" y="81927"/>
                </a:lnTo>
                <a:lnTo>
                  <a:pt x="148336" y="46736"/>
                </a:lnTo>
                <a:lnTo>
                  <a:pt x="144564" y="44310"/>
                </a:lnTo>
                <a:lnTo>
                  <a:pt x="127127" y="41224"/>
                </a:lnTo>
                <a:lnTo>
                  <a:pt x="109677" y="44310"/>
                </a:lnTo>
                <a:lnTo>
                  <a:pt x="96354" y="52844"/>
                </a:lnTo>
                <a:lnTo>
                  <a:pt x="87845" y="65735"/>
                </a:lnTo>
                <a:lnTo>
                  <a:pt x="84861" y="81927"/>
                </a:lnTo>
                <a:lnTo>
                  <a:pt x="87845" y="98107"/>
                </a:lnTo>
                <a:lnTo>
                  <a:pt x="96354" y="111010"/>
                </a:lnTo>
                <a:lnTo>
                  <a:pt x="109677" y="119545"/>
                </a:lnTo>
                <a:lnTo>
                  <a:pt x="127127" y="122631"/>
                </a:lnTo>
                <a:lnTo>
                  <a:pt x="144564" y="119545"/>
                </a:lnTo>
                <a:lnTo>
                  <a:pt x="157886" y="111010"/>
                </a:lnTo>
                <a:lnTo>
                  <a:pt x="162382" y="104178"/>
                </a:lnTo>
                <a:lnTo>
                  <a:pt x="166382" y="98107"/>
                </a:lnTo>
                <a:lnTo>
                  <a:pt x="169367" y="81927"/>
                </a:lnTo>
                <a:close/>
              </a:path>
              <a:path w="544194" h="123190">
                <a:moveTo>
                  <a:pt x="273392" y="43116"/>
                </a:moveTo>
                <a:lnTo>
                  <a:pt x="255968" y="43116"/>
                </a:lnTo>
                <a:lnTo>
                  <a:pt x="230962" y="75539"/>
                </a:lnTo>
                <a:lnTo>
                  <a:pt x="204571" y="43116"/>
                </a:lnTo>
                <a:lnTo>
                  <a:pt x="186639" y="43116"/>
                </a:lnTo>
                <a:lnTo>
                  <a:pt x="186639" y="120738"/>
                </a:lnTo>
                <a:lnTo>
                  <a:pt x="206476" y="120738"/>
                </a:lnTo>
                <a:lnTo>
                  <a:pt x="206476" y="73304"/>
                </a:lnTo>
                <a:lnTo>
                  <a:pt x="230098" y="102273"/>
                </a:lnTo>
                <a:lnTo>
                  <a:pt x="230619" y="102273"/>
                </a:lnTo>
                <a:lnTo>
                  <a:pt x="253555" y="73304"/>
                </a:lnTo>
                <a:lnTo>
                  <a:pt x="253555" y="120738"/>
                </a:lnTo>
                <a:lnTo>
                  <a:pt x="273392" y="120738"/>
                </a:lnTo>
                <a:lnTo>
                  <a:pt x="273392" y="43116"/>
                </a:lnTo>
                <a:close/>
              </a:path>
              <a:path w="544194" h="123190">
                <a:moveTo>
                  <a:pt x="363601" y="109181"/>
                </a:moveTo>
                <a:lnTo>
                  <a:pt x="354279" y="94691"/>
                </a:lnTo>
                <a:lnTo>
                  <a:pt x="349275" y="100203"/>
                </a:lnTo>
                <a:lnTo>
                  <a:pt x="342734" y="104178"/>
                </a:lnTo>
                <a:lnTo>
                  <a:pt x="334276" y="104178"/>
                </a:lnTo>
                <a:lnTo>
                  <a:pt x="325831" y="102641"/>
                </a:lnTo>
                <a:lnTo>
                  <a:pt x="318668" y="98221"/>
                </a:lnTo>
                <a:lnTo>
                  <a:pt x="313715" y="91224"/>
                </a:lnTo>
                <a:lnTo>
                  <a:pt x="311861" y="81915"/>
                </a:lnTo>
                <a:lnTo>
                  <a:pt x="313677" y="72720"/>
                </a:lnTo>
                <a:lnTo>
                  <a:pt x="318503" y="65773"/>
                </a:lnTo>
                <a:lnTo>
                  <a:pt x="325399" y="61379"/>
                </a:lnTo>
                <a:lnTo>
                  <a:pt x="333425" y="59842"/>
                </a:lnTo>
                <a:lnTo>
                  <a:pt x="340487" y="59842"/>
                </a:lnTo>
                <a:lnTo>
                  <a:pt x="346862" y="61747"/>
                </a:lnTo>
                <a:lnTo>
                  <a:pt x="352729" y="67437"/>
                </a:lnTo>
                <a:lnTo>
                  <a:pt x="362051" y="51739"/>
                </a:lnTo>
                <a:lnTo>
                  <a:pt x="355904" y="47040"/>
                </a:lnTo>
                <a:lnTo>
                  <a:pt x="348513" y="43764"/>
                </a:lnTo>
                <a:lnTo>
                  <a:pt x="340067" y="41846"/>
                </a:lnTo>
                <a:lnTo>
                  <a:pt x="330822" y="41224"/>
                </a:lnTo>
                <a:lnTo>
                  <a:pt x="314579" y="44399"/>
                </a:lnTo>
                <a:lnTo>
                  <a:pt x="301866" y="53098"/>
                </a:lnTo>
                <a:lnTo>
                  <a:pt x="293598" y="66027"/>
                </a:lnTo>
                <a:lnTo>
                  <a:pt x="290639" y="81915"/>
                </a:lnTo>
                <a:lnTo>
                  <a:pt x="293674" y="98615"/>
                </a:lnTo>
                <a:lnTo>
                  <a:pt x="302234" y="111455"/>
                </a:lnTo>
                <a:lnTo>
                  <a:pt x="315518" y="119710"/>
                </a:lnTo>
                <a:lnTo>
                  <a:pt x="332727" y="122631"/>
                </a:lnTo>
                <a:lnTo>
                  <a:pt x="341934" y="121767"/>
                </a:lnTo>
                <a:lnTo>
                  <a:pt x="350431" y="119202"/>
                </a:lnTo>
                <a:lnTo>
                  <a:pt x="357784" y="114985"/>
                </a:lnTo>
                <a:lnTo>
                  <a:pt x="363601" y="109181"/>
                </a:lnTo>
                <a:close/>
              </a:path>
              <a:path w="544194" h="123190">
                <a:moveTo>
                  <a:pt x="399313" y="43129"/>
                </a:moveTo>
                <a:lnTo>
                  <a:pt x="379476" y="43129"/>
                </a:lnTo>
                <a:lnTo>
                  <a:pt x="379476" y="120738"/>
                </a:lnTo>
                <a:lnTo>
                  <a:pt x="399313" y="120738"/>
                </a:lnTo>
                <a:lnTo>
                  <a:pt x="399313" y="43129"/>
                </a:lnTo>
                <a:close/>
              </a:path>
              <a:path w="544194" h="123190">
                <a:moveTo>
                  <a:pt x="456577" y="120738"/>
                </a:moveTo>
                <a:lnTo>
                  <a:pt x="423113" y="80035"/>
                </a:lnTo>
                <a:lnTo>
                  <a:pt x="452945" y="43129"/>
                </a:lnTo>
                <a:lnTo>
                  <a:pt x="427939" y="43129"/>
                </a:lnTo>
                <a:lnTo>
                  <a:pt x="400011" y="81584"/>
                </a:lnTo>
                <a:lnTo>
                  <a:pt x="430695" y="120738"/>
                </a:lnTo>
                <a:lnTo>
                  <a:pt x="456577" y="120738"/>
                </a:lnTo>
                <a:close/>
              </a:path>
              <a:path w="544194" h="123190">
                <a:moveTo>
                  <a:pt x="544195" y="43116"/>
                </a:moveTo>
                <a:lnTo>
                  <a:pt x="524383" y="43116"/>
                </a:lnTo>
                <a:lnTo>
                  <a:pt x="488162" y="92265"/>
                </a:lnTo>
                <a:lnTo>
                  <a:pt x="488162" y="43116"/>
                </a:lnTo>
                <a:lnTo>
                  <a:pt x="468312" y="43116"/>
                </a:lnTo>
                <a:lnTo>
                  <a:pt x="468312" y="120726"/>
                </a:lnTo>
                <a:lnTo>
                  <a:pt x="488162" y="120726"/>
                </a:lnTo>
                <a:lnTo>
                  <a:pt x="524383" y="71577"/>
                </a:lnTo>
                <a:lnTo>
                  <a:pt x="524383" y="120726"/>
                </a:lnTo>
                <a:lnTo>
                  <a:pt x="544195" y="120726"/>
                </a:lnTo>
                <a:lnTo>
                  <a:pt x="544195" y="43116"/>
                </a:lnTo>
                <a:close/>
              </a:path>
            </a:pathLst>
          </a:custGeom>
          <a:solidFill>
            <a:srgbClr val="000000"/>
          </a:solidFill>
        </p:spPr>
        <p:txBody>
          <a:bodyPr wrap="square" lIns="0" tIns="0" rIns="0" bIns="0" rtlCol="0"/>
          <a:lstStyle/>
          <a:p>
            <a:endParaRPr/>
          </a:p>
        </p:txBody>
      </p:sp>
      <p:pic>
        <p:nvPicPr>
          <p:cNvPr id="104" name="bg object 104"/>
          <p:cNvPicPr/>
          <p:nvPr/>
        </p:nvPicPr>
        <p:blipFill>
          <a:blip r:embed="rId3" cstate="print"/>
          <a:stretch>
            <a:fillRect/>
          </a:stretch>
        </p:blipFill>
        <p:spPr>
          <a:xfrm>
            <a:off x="14863979" y="8745929"/>
            <a:ext cx="75882" cy="116415"/>
          </a:xfrm>
          <a:prstGeom prst="rect">
            <a:avLst/>
          </a:prstGeom>
        </p:spPr>
      </p:pic>
      <p:pic>
        <p:nvPicPr>
          <p:cNvPr id="105" name="bg object 105"/>
          <p:cNvPicPr/>
          <p:nvPr/>
        </p:nvPicPr>
        <p:blipFill>
          <a:blip r:embed="rId4" cstate="print"/>
          <a:stretch>
            <a:fillRect/>
          </a:stretch>
        </p:blipFill>
        <p:spPr>
          <a:xfrm>
            <a:off x="14296831" y="8919457"/>
            <a:ext cx="1322131" cy="324434"/>
          </a:xfrm>
          <a:prstGeom prst="rect">
            <a:avLst/>
          </a:prstGeom>
        </p:spPr>
      </p:pic>
      <p:pic>
        <p:nvPicPr>
          <p:cNvPr id="106" name="bg object 106"/>
          <p:cNvPicPr/>
          <p:nvPr/>
        </p:nvPicPr>
        <p:blipFill>
          <a:blip r:embed="rId5" cstate="print"/>
          <a:stretch>
            <a:fillRect/>
          </a:stretch>
        </p:blipFill>
        <p:spPr>
          <a:xfrm>
            <a:off x="14306334" y="8461386"/>
            <a:ext cx="822513" cy="195105"/>
          </a:xfrm>
          <a:prstGeom prst="rect">
            <a:avLst/>
          </a:prstGeom>
        </p:spPr>
      </p:pic>
      <p:pic>
        <p:nvPicPr>
          <p:cNvPr id="107" name="bg object 107"/>
          <p:cNvPicPr/>
          <p:nvPr/>
        </p:nvPicPr>
        <p:blipFill>
          <a:blip r:embed="rId6" cstate="print"/>
          <a:stretch>
            <a:fillRect/>
          </a:stretch>
        </p:blipFill>
        <p:spPr>
          <a:xfrm>
            <a:off x="13487018" y="9080889"/>
            <a:ext cx="488042" cy="147056"/>
          </a:xfrm>
          <a:prstGeom prst="rect">
            <a:avLst/>
          </a:prstGeom>
        </p:spPr>
      </p:pic>
      <p:sp>
        <p:nvSpPr>
          <p:cNvPr id="2" name="Holder 2"/>
          <p:cNvSpPr>
            <a:spLocks noGrp="1"/>
          </p:cNvSpPr>
          <p:nvPr>
            <p:ph type="title"/>
          </p:nvPr>
        </p:nvSpPr>
        <p:spPr/>
        <p:txBody>
          <a:bodyPr lIns="0" tIns="0" rIns="0" bIns="0"/>
          <a:lstStyle>
            <a:lvl1pPr>
              <a:defRPr sz="15750" b="1" i="0">
                <a:solidFill>
                  <a:srgbClr val="004254"/>
                </a:solidFill>
                <a:latin typeface="Tahoma"/>
                <a:cs typeface="Tahoma"/>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6/22/2025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6/22/2025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738153" y="273271"/>
            <a:ext cx="7788275" cy="2425700"/>
          </a:xfrm>
          <a:prstGeom prst="rect">
            <a:avLst/>
          </a:prstGeom>
        </p:spPr>
        <p:txBody>
          <a:bodyPr wrap="square" lIns="0" tIns="0" rIns="0" bIns="0">
            <a:spAutoFit/>
          </a:bodyPr>
          <a:lstStyle>
            <a:lvl1pPr>
              <a:defRPr sz="15750" b="1" i="0">
                <a:solidFill>
                  <a:srgbClr val="004254"/>
                </a:solidFill>
                <a:latin typeface="Tahoma"/>
                <a:cs typeface="Tahoma"/>
              </a:defRPr>
            </a:lvl1pPr>
          </a:lstStyle>
          <a:p>
            <a:endParaRPr/>
          </a:p>
        </p:txBody>
      </p:sp>
      <p:sp>
        <p:nvSpPr>
          <p:cNvPr id="3" name="Holder 3"/>
          <p:cNvSpPr>
            <a:spLocks noGrp="1"/>
          </p:cNvSpPr>
          <p:nvPr>
            <p:ph type="body" idx="1"/>
          </p:nvPr>
        </p:nvSpPr>
        <p:spPr>
          <a:xfrm>
            <a:off x="2182062" y="2240849"/>
            <a:ext cx="15739974" cy="642365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6835394" y="10517696"/>
            <a:ext cx="6433312" cy="565467"/>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1005205" y="10517696"/>
            <a:ext cx="4623943" cy="565467"/>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6/22/2025</a:t>
            </a:fld>
            <a:endParaRPr lang="en-US"/>
          </a:p>
        </p:txBody>
      </p:sp>
      <p:sp>
        <p:nvSpPr>
          <p:cNvPr id="6" name="Holder 6"/>
          <p:cNvSpPr>
            <a:spLocks noGrp="1"/>
          </p:cNvSpPr>
          <p:nvPr>
            <p:ph type="sldNum" sz="quarter" idx="7"/>
          </p:nvPr>
        </p:nvSpPr>
        <p:spPr>
          <a:xfrm>
            <a:off x="14474953" y="10517696"/>
            <a:ext cx="4623943" cy="565467"/>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3.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hyperlink" Target="https://colab.research.google.com/drive/1umN3gU1QtdMDlIbIaWr6msEDW8pWbGKf#scrollTo=3Ye-1XNSDchY" TargetMode="External"/><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Рисунок 3"/>
          <p:cNvPicPr>
            <a:picLocks noChangeAspect="1"/>
          </p:cNvPicPr>
          <p:nvPr/>
        </p:nvPicPr>
        <p:blipFill>
          <a:blip r:embed="rId3" cstate="print">
            <a:extLst>
              <a:ext uri="{28A0092B-C50C-407E-A947-70E740481C1C}">
                <a14:useLocalDpi xmlns:a14="http://schemas.microsoft.com/office/drawing/2010/main" val="0"/>
              </a:ext>
            </a:extLst>
          </a:blip>
          <a:srcRect/>
          <a:stretch/>
        </p:blipFill>
        <p:spPr>
          <a:xfrm>
            <a:off x="1517650" y="9102424"/>
            <a:ext cx="3568342" cy="1607363"/>
          </a:xfrm>
          <a:prstGeom prst="rect">
            <a:avLst/>
          </a:prstGeom>
        </p:spPr>
      </p:pic>
      <p:sp>
        <p:nvSpPr>
          <p:cNvPr id="57" name="Заголовок 1">
            <a:extLst>
              <a:ext uri="{FF2B5EF4-FFF2-40B4-BE49-F238E27FC236}">
                <a16:creationId xmlns:a16="http://schemas.microsoft.com/office/drawing/2014/main" id="{AB62D73D-A4BF-4462-858C-28B05F6EA3ED}"/>
              </a:ext>
            </a:extLst>
          </p:cNvPr>
          <p:cNvSpPr txBox="1">
            <a:spLocks/>
          </p:cNvSpPr>
          <p:nvPr/>
        </p:nvSpPr>
        <p:spPr>
          <a:xfrm>
            <a:off x="1670050" y="1311275"/>
            <a:ext cx="12420600" cy="1524000"/>
          </a:xfrm>
          <a:prstGeom prst="rect">
            <a:avLst/>
          </a:prstGeom>
        </p:spPr>
        <p:txBody>
          <a:bodyPr wrap="square" lIns="0" tIns="0" rIns="0" bIns="0">
            <a:noAutofit/>
          </a:bodyPr>
          <a:lstStyle>
            <a:lvl1pPr>
              <a:defRPr sz="15750" b="1" i="0">
                <a:solidFill>
                  <a:srgbClr val="004254"/>
                </a:solidFill>
                <a:latin typeface="Tahoma"/>
                <a:ea typeface="+mj-ea"/>
                <a:cs typeface="Tahoma"/>
              </a:defRPr>
            </a:lvl1pPr>
          </a:lstStyle>
          <a:p>
            <a:pPr>
              <a:lnSpc>
                <a:spcPct val="75000"/>
              </a:lnSpc>
            </a:pPr>
            <a:r>
              <a:rPr lang="ru-RU" sz="6000" kern="0" spc="-200" dirty="0">
                <a:solidFill>
                  <a:srgbClr val="005970"/>
                </a:solidFill>
                <a:latin typeface="Formular" panose="02000000000000000000" pitchFamily="2" charset="-52"/>
              </a:rPr>
              <a:t>Итоговый проект по программе «Аналитика данных»</a:t>
            </a:r>
          </a:p>
        </p:txBody>
      </p:sp>
      <p:grpSp>
        <p:nvGrpSpPr>
          <p:cNvPr id="51" name="object 2"/>
          <p:cNvGrpSpPr/>
          <p:nvPr/>
        </p:nvGrpSpPr>
        <p:grpSpPr>
          <a:xfrm>
            <a:off x="0" y="0"/>
            <a:ext cx="523875" cy="11308715"/>
            <a:chOff x="0" y="0"/>
            <a:chExt cx="523875" cy="11308715"/>
          </a:xfrm>
        </p:grpSpPr>
        <p:sp>
          <p:nvSpPr>
            <p:cNvPr id="52" name="object 3"/>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53" name="object 4"/>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54" name="object 5"/>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55" name="object 6"/>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56" name="object 7"/>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58" name="object 8"/>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59" name="object 9"/>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60" name="object 10"/>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61" name="object 11"/>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62" name="object 12"/>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63" name="object 13"/>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64" name="object 14"/>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65" name="object 15"/>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66" name="object 16"/>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67" name="object 17"/>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68" name="object 18"/>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69" name="object 19"/>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70" name="object 20"/>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71" name="object 21"/>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72" name="object 22"/>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73" name="object 23"/>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74" name="object 24"/>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75" name="object 25"/>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76" name="object 26"/>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77" name="object 27"/>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78" name="object 28"/>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79" name="object 29"/>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80" name="object 30"/>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81" name="object 31"/>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4" name="object 32"/>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8" name="object 33"/>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9" name="object 34"/>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30" name="object 35"/>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31" name="object 36"/>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32" name="object 37"/>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33" name="object 38"/>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34" name="object 39"/>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35" name="object 40"/>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6" name="object 41"/>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7" name="object 42"/>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8" name="object 43"/>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9" name="object 44"/>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40" name="object 45"/>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41" name="object 46"/>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42" name="object 47"/>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43" name="object 48"/>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44" name="object 49"/>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45" name="object 50"/>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6" name="object 51"/>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7" name="object 52"/>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8" name="object 53"/>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9" name="object 54"/>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50" name="object 55"/>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51" name="object 56"/>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52" name="object 57"/>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53" name="object 58"/>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54" name="object 59"/>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55" name="object 60"/>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6" name="object 61"/>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7" name="object 62"/>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8" name="object 63"/>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9" name="object 64"/>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60" name="object 65"/>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61" name="object 66"/>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62" name="object 67"/>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63" name="object 68"/>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64" name="object 69"/>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65" name="object 70"/>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6" name="object 71"/>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7" name="object 72"/>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8" name="object 73"/>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9" name="object 74"/>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pic>
        <p:nvPicPr>
          <p:cNvPr id="2" name="Рисунок 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6155972" y="8353341"/>
            <a:ext cx="3948128" cy="2736648"/>
          </a:xfrm>
          <a:prstGeom prst="rect">
            <a:avLst/>
          </a:prstGeom>
        </p:spPr>
      </p:pic>
      <p:sp>
        <p:nvSpPr>
          <p:cNvPr id="5" name="Прямоугольник 4"/>
          <p:cNvSpPr/>
          <p:nvPr/>
        </p:nvSpPr>
        <p:spPr>
          <a:xfrm>
            <a:off x="1974850" y="6030392"/>
            <a:ext cx="3950120" cy="1264705"/>
          </a:xfrm>
          <a:prstGeom prst="rect">
            <a:avLst/>
          </a:prstGeom>
        </p:spPr>
        <p:txBody>
          <a:bodyPr wrap="none">
            <a:spAutoFit/>
          </a:bodyPr>
          <a:lstStyle/>
          <a:p>
            <a:pPr marL="12700">
              <a:lnSpc>
                <a:spcPts val="2650"/>
              </a:lnSpc>
              <a:spcBef>
                <a:spcPts val="130"/>
              </a:spcBef>
            </a:pPr>
            <a:r>
              <a:rPr lang="ru-RU" sz="4000" b="1" dirty="0" err="1">
                <a:latin typeface="Formular" panose="02000000000000000000" pitchFamily="2" charset="-52"/>
                <a:cs typeface="Tahoma"/>
              </a:rPr>
              <a:t>Мирзаев.У.А</a:t>
            </a:r>
            <a:endParaRPr lang="ru-RU" sz="4000" b="1" dirty="0">
              <a:latin typeface="Formular" panose="02000000000000000000" pitchFamily="2" charset="-52"/>
              <a:cs typeface="Tahoma"/>
            </a:endParaRPr>
          </a:p>
          <a:p>
            <a:pPr marL="12700">
              <a:lnSpc>
                <a:spcPct val="150000"/>
              </a:lnSpc>
              <a:spcBef>
                <a:spcPts val="130"/>
              </a:spcBef>
            </a:pPr>
            <a:r>
              <a:rPr lang="ru-RU" sz="4000" b="1" dirty="0" err="1">
                <a:latin typeface="Formular" panose="02000000000000000000" pitchFamily="2" charset="-52"/>
                <a:cs typeface="Tahoma"/>
              </a:rPr>
              <a:t>Шавкатов.С.Н</a:t>
            </a:r>
            <a:endParaRPr lang="ru-RU" sz="4000" b="1" dirty="0">
              <a:latin typeface="Formular" panose="02000000000000000000" pitchFamily="2" charset="-52"/>
              <a:cs typeface="Tahoma"/>
            </a:endParaRPr>
          </a:p>
        </p:txBody>
      </p:sp>
    </p:spTree>
    <p:extLst>
      <p:ext uri="{BB962C8B-B14F-4D97-AF65-F5344CB8AC3E}">
        <p14:creationId xmlns:p14="http://schemas.microsoft.com/office/powerpoint/2010/main" val="602672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A8516-7E63-4A68-AA2A-8E40DF40940C}"/>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A3A68DE9-A7AA-F585-C2CE-E0C4347D7C22}"/>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1E104E63-0FE7-3EE1-B636-E08A0C085936}"/>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DFED2CDB-9536-483A-B479-AC472D2CF66F}"/>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779C8453-BD51-5569-7914-63CD07808863}"/>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10E8B2B2-BF9B-89B9-2444-598DA953DFFF}"/>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58A697EE-161D-2EAA-AA04-09226F949B17}"/>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6A666929-DE98-7C22-9E1E-05F275CBD5A8}"/>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3A08D38C-469E-E0E8-7F02-1B9E7CAAD7B6}"/>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DC83A0A7-6BAE-B72B-2372-4CD6F227E1FC}"/>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B82BD5C0-943B-9CF6-5B9D-4AB331DDE2EB}"/>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EF1B40A3-D606-E5C9-4A07-640D17439932}"/>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0D9C50A5-EC56-156B-4AA5-71496F12A19A}"/>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0CF87FA1-A7A7-B6D2-680E-90E5DE88473D}"/>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9B3489D4-17C3-1347-179F-7E6C18CD4FCF}"/>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1AB16E15-A2AD-0F30-9BC2-B0D0F7AC93DB}"/>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C04B92D7-0027-44CC-86E5-396F3344698E}"/>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A1289276-A561-D46D-11B4-B14169484DFB}"/>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45104D84-76F1-BA8C-B59B-28FB106D296B}"/>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09BC1BEA-3EAB-CEEB-6B82-E5AFF9F24EF9}"/>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24859277-1FB7-1AB8-FC91-68FF62DA6959}"/>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96AF92DB-AB79-EE6E-3A4E-5538221BDED4}"/>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6FCBBCFF-4DA0-7CB1-F04B-8A88B499AAA3}"/>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A174FB21-D1F0-F574-14A6-595329A7CF8B}"/>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66F1A8A7-E386-FAC3-0FBF-70C8A848E63F}"/>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7699FB61-5AA6-9123-AACB-ED26F7375799}"/>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E87D49A7-1C49-B0AC-6164-C1C4CDAC6E0B}"/>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247BABDF-6C65-B179-AD60-16230DD05F3B}"/>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57363D43-8C0B-EB35-FF0A-1FC0270B8D68}"/>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996D9E93-AD71-9986-14F9-59963E623695}"/>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A881FFDC-6CD6-6B82-4E85-6A681B035166}"/>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779F4715-3460-5899-648D-27DC40ED0012}"/>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F3A3F604-F75A-E8BE-DD11-6632EC66825F}"/>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74F96AA2-50A6-18A7-04D7-138F5159B216}"/>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068D595F-AE3D-65B1-6CCD-72EB83E91542}"/>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D9FDDAF1-7F9B-0F4B-F73F-6F1C29FD04B2}"/>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C7A4C70B-DDF2-E645-85CF-E381891417D8}"/>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6122E281-904F-A348-5F8A-81997120FC60}"/>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E113D049-A081-368B-FD35-2A9F9A7501F2}"/>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2427D17A-1284-0A25-4309-AA1DE66C7C8D}"/>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69F4E142-6982-0150-3496-DDE7071E8561}"/>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D22C06EA-DE9A-B20A-D484-1DA4A2DA10C4}"/>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04B336E1-BF31-37EA-99CA-2B7A9F3B036E}"/>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4FA21FC2-05E8-1526-DBCB-4CAA53D292C8}"/>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E981E6B0-41C8-B333-0BED-66BD5BC22D0C}"/>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45059A6D-C907-AD45-9BE6-677BBAF58717}"/>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7AB5CC53-6760-ADAA-0DCC-8FC8A6955A18}"/>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ED7DE62F-6415-6BDB-7F3D-31D035E5572B}"/>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1EDB78E9-F323-6CE4-9584-9A0350CA6DA2}"/>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8C26588B-06B4-0A4A-CA04-ACD7B2D52E5F}"/>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740A9413-75D9-DEF5-CD51-3189862C44FE}"/>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4FDB190E-C1F5-D376-00D4-D1BC3F32ED4B}"/>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BE84D80F-C9C6-D782-AB2F-0F3EE4638FC2}"/>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3FCC5EF5-974F-C442-DC45-FA4C162C087F}"/>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5A75B5E9-B4FC-7961-81A5-7C72FFD2EC60}"/>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6643D30D-8F13-44FB-C622-DECFDC0C41C5}"/>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3E34AE21-DE2F-6B65-95FF-A29D25898963}"/>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53D8117A-0132-60A9-7244-B8D0C0CAF9AF}"/>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774EF8F1-2F38-26F6-314F-2ED384D92673}"/>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D34FFD28-D216-D785-3CA2-AC09147E9E37}"/>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BCC8E7F6-FA18-8047-F8B1-123509C3E0B9}"/>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956080DF-43C0-BC77-A15B-BA790FB32A8C}"/>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3A0C4195-29BD-3C49-7401-EC64B60A8675}"/>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7E36B819-6DF9-830C-7452-02D96BF8BB29}"/>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85BF99C4-EECC-1299-33B6-14A5A7A9E7D9}"/>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CEE951B7-296B-68B4-8FC5-2CE0A6025FE4}"/>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2FD62B96-EEB0-45F9-297F-0F814EBC7181}"/>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7CA64A2E-7014-C647-71D2-F5D3779D0EC0}"/>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A6E6A23A-9395-0678-643D-0377292D8DD1}"/>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C747A927-10CF-E387-4B9E-1DBE080D18EA}"/>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B0ACE308-96AE-75B9-01BE-3D37517FBCAD}"/>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414DA117-A6F3-A0F2-369F-6F2B6775FB05}"/>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1BC805B2-1A83-7084-8193-FA76FA96D88B}"/>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4882CE12-F23C-7906-6083-C0FC1E8BF39F}"/>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7" name="TextBox 76">
            <a:extLst>
              <a:ext uri="{FF2B5EF4-FFF2-40B4-BE49-F238E27FC236}">
                <a16:creationId xmlns:a16="http://schemas.microsoft.com/office/drawing/2014/main" id="{F475440C-973F-8E25-89A0-5CF4BABE4583}"/>
              </a:ext>
            </a:extLst>
          </p:cNvPr>
          <p:cNvSpPr txBox="1"/>
          <p:nvPr/>
        </p:nvSpPr>
        <p:spPr>
          <a:xfrm>
            <a:off x="1670050" y="903775"/>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Результаты анализа</a:t>
            </a:r>
          </a:p>
        </p:txBody>
      </p:sp>
      <p:sp>
        <p:nvSpPr>
          <p:cNvPr id="4" name="TextBox 3">
            <a:extLst>
              <a:ext uri="{FF2B5EF4-FFF2-40B4-BE49-F238E27FC236}">
                <a16:creationId xmlns:a16="http://schemas.microsoft.com/office/drawing/2014/main" id="{6FFED346-FB51-704B-4046-61B43B0A0759}"/>
              </a:ext>
            </a:extLst>
          </p:cNvPr>
          <p:cNvSpPr txBox="1"/>
          <p:nvPr/>
        </p:nvSpPr>
        <p:spPr>
          <a:xfrm>
            <a:off x="556250" y="1793296"/>
            <a:ext cx="19547850" cy="8987268"/>
          </a:xfrm>
          <a:prstGeom prst="rect">
            <a:avLst/>
          </a:prstGeom>
          <a:noFill/>
        </p:spPr>
        <p:txBody>
          <a:bodyPr wrap="square">
            <a:spAutoFit/>
          </a:bodyPr>
          <a:lstStyle/>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Сегмент </a:t>
            </a:r>
            <a:r>
              <a:rPr lang="en-US" sz="3200" b="1" kern="0" spc="-200" dirty="0">
                <a:solidFill>
                  <a:srgbClr val="005970"/>
                </a:solidFill>
                <a:latin typeface="Formular" panose="02000000000000000000" pitchFamily="2" charset="-52"/>
                <a:ea typeface="+mj-ea"/>
                <a:cs typeface="Tahoma"/>
              </a:rPr>
              <a:t>3: </a:t>
            </a:r>
            <a:r>
              <a:rPr lang="ru-RU" sz="3200" b="1" kern="0" spc="-200" dirty="0">
                <a:solidFill>
                  <a:srgbClr val="005970"/>
                </a:solidFill>
                <a:latin typeface="Formular" panose="02000000000000000000" pitchFamily="2" charset="-52"/>
                <a:ea typeface="+mj-ea"/>
                <a:cs typeface="Tahoma"/>
              </a:rPr>
              <a:t> «Активные повторные заказчики» (Кластер 2) </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Статистический портрет:  </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Количество: 3 клиента. </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Средняя сумма заказа: ~283 000 руб.</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 Характеристики: В среднем 2.3 заказа, 2 товарные категории, периодичность закупок – каждые 4 дня. </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Описание сегмента: Эта малочисленная группа является самой активной на платформе. Эти заказчики не только совершают повторные покупки, но и делают это с высокой регулярностью, а также закупают товары из разных категорий. Это свидетельствует о высоком уровне доверия к площадке.</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endParaRPr lang="ru-RU" sz="3200" b="1" kern="0" spc="-200" dirty="0">
              <a:solidFill>
                <a:srgbClr val="005970"/>
              </a:solidFill>
              <a:latin typeface="Formular" panose="02000000000000000000" pitchFamily="2" charset="-52"/>
              <a:ea typeface="+mj-ea"/>
              <a:cs typeface="Tahoma"/>
            </a:endParaRPr>
          </a:p>
        </p:txBody>
      </p:sp>
    </p:spTree>
    <p:extLst>
      <p:ext uri="{BB962C8B-B14F-4D97-AF65-F5344CB8AC3E}">
        <p14:creationId xmlns:p14="http://schemas.microsoft.com/office/powerpoint/2010/main" val="2100084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55BEC-7D0B-5A3C-FA7B-74FB5A0F4805}"/>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4B2F4FF2-A05E-289A-6173-18AC9CCC90D5}"/>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D7881AA6-D040-3887-A742-BFB420F1F18E}"/>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B04DF685-DFE9-5168-7CB5-9D0974E723F1}"/>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0B4DA673-4F8E-A05C-C0CF-B31A05D61004}"/>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CDF227F6-C795-3296-D9F6-4D9E817DDF3D}"/>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EA982FFD-E875-59E9-6C7F-BE384E72C9B2}"/>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B813DB6A-8850-EC87-4DF3-A394A2FD0EE2}"/>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02B8BDE1-72D4-854C-2264-D4DEFB410024}"/>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7E8EDC4B-DFB6-73B4-6322-BA5364C20EA9}"/>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F4B09358-F8A9-92C3-5C58-129CF8C77189}"/>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37CECAC5-86A1-9901-A0F3-38201E61D8A5}"/>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171B8C6C-7505-957E-0391-02518AE2B22C}"/>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47C24694-B49D-6019-876E-4C68DD64554A}"/>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7CF8CF99-E56B-32FB-B854-FAACDB59B9B8}"/>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B45E1A95-E4D9-4F0C-FD7D-1FAC782C93D4}"/>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22C4C71C-669B-EA91-6412-8C6729B6F68B}"/>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3E0C9776-BA1D-F138-ADBA-E37657A2A6E7}"/>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DCEFD3C1-9396-9F7E-CF26-77F32DCF3377}"/>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3439E56C-6D15-6F9E-0A19-48FF3B3947BF}"/>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92F7C9E2-C9FB-C8C8-28D0-649516344E6A}"/>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92A3D42C-D743-5C14-FFA3-0296258ED2FD}"/>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708B4F83-9FFC-2D6C-50D3-688AFCA3B5A2}"/>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8FD45766-CE0E-8051-BDAC-F110B26DA9C9}"/>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CA0C3FA7-DAFA-0C9B-93F4-5F2D4F1A466B}"/>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772F3ACD-C703-ED50-EDC4-164BF6F62BBF}"/>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F01E94F7-B720-5A22-E06E-C8D40EC0F564}"/>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0D60E2F4-2DBE-7874-6718-BECAE5103D48}"/>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172E4171-CA59-9773-406A-BB4B8C0EABE1}"/>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B09BA851-34D0-7BC5-6AAB-E11EC4638A6E}"/>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5ED35168-EF74-D169-CA8C-34E48B44E645}"/>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0D78804F-A895-095B-B9F1-E0E25A442574}"/>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03BBE178-04C3-67F2-A35F-BCEA7989D8B9}"/>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455A23F3-7C3F-607E-BE29-91537FAA320D}"/>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5F5807C5-AD2F-60E8-8743-B2D4C5360C33}"/>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B93CF5FA-4FB6-37BA-4317-3E609FCB7D57}"/>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10CAB711-03EC-CC8B-BF74-16927D821E2C}"/>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68596A02-FD9B-5777-CEC2-CE5F75780E92}"/>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30907F6D-624E-855B-48CA-5965560C3193}"/>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F2BE8345-9FF8-05F6-700C-7DD87284C1D5}"/>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4721CCD6-256F-C237-1CEA-A022092A8E1C}"/>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C085F408-ADF1-35E3-04C4-2D7D29A3C56A}"/>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5C8D74C7-959C-1B18-D286-5531C72E42C0}"/>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F15814D8-5DCE-54EF-DB5C-46B870B092D4}"/>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F29EDA6B-6BC4-2CD0-85A3-F9DC86613530}"/>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BBCB2838-4242-E509-4B7D-CCE698382D8E}"/>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C8BAF505-9956-34C1-D61A-D69CDB67D3BC}"/>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CBF6A85C-7A75-C95A-9391-139DA63A0EC3}"/>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06C2FC8D-A46F-EAEE-08C9-A3F773D3D3C6}"/>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17D788EA-EABF-B22D-3F1C-557B89156681}"/>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51981F0A-FF98-4577-B992-7A36E2885068}"/>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D25DF3C8-DC1E-73EC-2587-87C382C85411}"/>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1AE4DFC2-1EFF-7AED-289E-967656861532}"/>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07F72C7E-D0A4-2B49-476E-8AC6CCE8E512}"/>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4EE72056-347A-E7A4-0319-3A58F60F27D4}"/>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491F4CFB-EC4C-E01D-53EA-E70EDFE91445}"/>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285308CC-986D-D554-52E8-D51C80336E90}"/>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BD9EAAA5-F9A9-8C2D-A795-DBC22C09AA6F}"/>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7B55702A-31F3-37CF-98EB-12BEB527A94E}"/>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EF288EE4-72E2-70F2-0456-8B8B7B2F0867}"/>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3AEA6C1F-1807-89FF-AF16-FD3EF6ADCCBF}"/>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EC33E446-2BA2-9648-EA1B-E3DDAA9009A4}"/>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7545E3EC-1408-EA39-718D-BE543A8EA006}"/>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9F689C6F-0A98-EEEE-BBC6-9617C6F6C394}"/>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6202F9E0-3C65-3C5B-DB2E-D9E2CF1F8546}"/>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D3002220-1040-A367-22D7-73F3B2407E4F}"/>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85D43AAD-8AC6-C796-F0C6-6E799EE52612}"/>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BBBC6B23-8EE3-0F8B-9395-5609E1C3D2F5}"/>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56323242-C68B-0612-EF8E-C0BE2BDED459}"/>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173F9E1D-5259-E53E-1E5B-BAF10503248B}"/>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06C1265F-BF6E-3935-89FB-7CF47CB4442B}"/>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19896773-BFF9-2345-FAF6-4FD41EF35731}"/>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21BFBD23-72B5-925B-D6BD-2130C684CFCA}"/>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C531AEAA-DFF3-3CB5-7252-94B6C5DDA882}"/>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7" name="TextBox 76">
            <a:extLst>
              <a:ext uri="{FF2B5EF4-FFF2-40B4-BE49-F238E27FC236}">
                <a16:creationId xmlns:a16="http://schemas.microsoft.com/office/drawing/2014/main" id="{00CF73E9-3CAE-6C3B-4BA7-DFF77DDA03FA}"/>
              </a:ext>
            </a:extLst>
          </p:cNvPr>
          <p:cNvSpPr txBox="1"/>
          <p:nvPr/>
        </p:nvSpPr>
        <p:spPr>
          <a:xfrm>
            <a:off x="1670050" y="903775"/>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Результаты анализа</a:t>
            </a:r>
          </a:p>
        </p:txBody>
      </p:sp>
      <p:sp>
        <p:nvSpPr>
          <p:cNvPr id="4" name="TextBox 3">
            <a:extLst>
              <a:ext uri="{FF2B5EF4-FFF2-40B4-BE49-F238E27FC236}">
                <a16:creationId xmlns:a16="http://schemas.microsoft.com/office/drawing/2014/main" id="{E183A3AD-915E-6E98-5162-D07704BE6C79}"/>
              </a:ext>
            </a:extLst>
          </p:cNvPr>
          <p:cNvSpPr txBox="1"/>
          <p:nvPr/>
        </p:nvSpPr>
        <p:spPr>
          <a:xfrm>
            <a:off x="556250" y="1793296"/>
            <a:ext cx="19547850" cy="6674328"/>
          </a:xfrm>
          <a:prstGeom prst="rect">
            <a:avLst/>
          </a:prstGeom>
          <a:noFill/>
        </p:spPr>
        <p:txBody>
          <a:bodyPr wrap="square">
            <a:spAutoFit/>
          </a:bodyPr>
          <a:lstStyle/>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Сегмент </a:t>
            </a:r>
            <a:r>
              <a:rPr lang="en-US" sz="3200" b="1" kern="0" spc="-200" dirty="0">
                <a:solidFill>
                  <a:srgbClr val="005970"/>
                </a:solidFill>
                <a:latin typeface="Formular" panose="02000000000000000000" pitchFamily="2" charset="-52"/>
                <a:ea typeface="+mj-ea"/>
                <a:cs typeface="Tahoma"/>
              </a:rPr>
              <a:t>4:</a:t>
            </a:r>
            <a:r>
              <a:rPr lang="ru-RU" sz="3200" b="1" kern="0" spc="-200" dirty="0">
                <a:solidFill>
                  <a:srgbClr val="005970"/>
                </a:solidFill>
                <a:latin typeface="Formular" panose="02000000000000000000" pitchFamily="2" charset="-52"/>
                <a:ea typeface="+mj-ea"/>
                <a:cs typeface="Tahoma"/>
              </a:rPr>
              <a:t>«Стабильные повторные заказчики» (Кластер 1) </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Статистический портрет:  </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Количество: 1 клиент. </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Средняя сумма заказа: 150 000 руб.</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Характеристики: 2 заказа, 2 товарные категории, периодичность закупок – каждые 43 дня. </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Описание сегмента: Этот клиент представляет собой образец стабильного заказчика. Он совершает повторные заказы на значительную сумму и делает это с предсказуемой периодичностью (примерно раз в полтора месяца).  </a:t>
            </a:r>
          </a:p>
        </p:txBody>
      </p:sp>
    </p:spTree>
    <p:extLst>
      <p:ext uri="{BB962C8B-B14F-4D97-AF65-F5344CB8AC3E}">
        <p14:creationId xmlns:p14="http://schemas.microsoft.com/office/powerpoint/2010/main" val="9320352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object 2"/>
          <p:cNvGrpSpPr/>
          <p:nvPr/>
        </p:nvGrpSpPr>
        <p:grpSpPr>
          <a:xfrm>
            <a:off x="0" y="0"/>
            <a:ext cx="523875" cy="11308715"/>
            <a:chOff x="0" y="0"/>
            <a:chExt cx="523875" cy="11308715"/>
          </a:xfrm>
        </p:grpSpPr>
        <p:sp>
          <p:nvSpPr>
            <p:cNvPr id="92" name="object 3"/>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9" name="TextBox 78">
            <a:extLst>
              <a:ext uri="{FF2B5EF4-FFF2-40B4-BE49-F238E27FC236}">
                <a16:creationId xmlns:a16="http://schemas.microsoft.com/office/drawing/2014/main" id="{95F35662-498D-45ED-82A3-B3E85BC42821}"/>
              </a:ext>
            </a:extLst>
          </p:cNvPr>
          <p:cNvSpPr txBox="1"/>
          <p:nvPr/>
        </p:nvSpPr>
        <p:spPr>
          <a:xfrm>
            <a:off x="1670050" y="1704449"/>
            <a:ext cx="18434050" cy="8987268"/>
          </a:xfrm>
          <a:prstGeom prst="rect">
            <a:avLst/>
          </a:prstGeom>
          <a:noFill/>
        </p:spPr>
        <p:txBody>
          <a:bodyPr wrap="square">
            <a:spAutoFit/>
          </a:bodyPr>
          <a:lstStyle/>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Рекомендации для </a:t>
            </a:r>
            <a:r>
              <a:rPr lang="en-US" sz="3200" b="1" kern="0" spc="-200" dirty="0">
                <a:solidFill>
                  <a:srgbClr val="005970"/>
                </a:solidFill>
                <a:latin typeface="Formular" panose="02000000000000000000" pitchFamily="2" charset="-52"/>
                <a:ea typeface="+mj-ea"/>
                <a:cs typeface="Tahoma"/>
              </a:rPr>
              <a:t> </a:t>
            </a:r>
            <a:r>
              <a:rPr lang="ru-RU" sz="3200" b="1" kern="0" spc="-200" dirty="0">
                <a:solidFill>
                  <a:srgbClr val="005970"/>
                </a:solidFill>
                <a:latin typeface="Formular" panose="02000000000000000000" pitchFamily="2" charset="-52"/>
                <a:ea typeface="+mj-ea"/>
                <a:cs typeface="Tahoma"/>
              </a:rPr>
              <a:t>каждого сегмента :</a:t>
            </a:r>
          </a:p>
          <a:p>
            <a:pPr>
              <a:lnSpc>
                <a:spcPct val="107000"/>
              </a:lnSpc>
              <a:spcAft>
                <a:spcPts val="800"/>
              </a:spcAft>
            </a:pPr>
            <a:endParaRPr lang="ru-RU"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Сегмент 1:</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Рекомендации по работе с сегментом:  </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Цель: Стимулирование повторной покупки. </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Подход: Взаимодействие с этим сегментом должно быть автоматизированным. Эффективны могут быть электронные рассылки со специальными предложениями на следующий заказ. Применение индивидуального подхода к этим клиентам экономически нецелесообразно.</a:t>
            </a:r>
          </a:p>
          <a:p>
            <a:pPr>
              <a:lnSpc>
                <a:spcPct val="107000"/>
              </a:lnSpc>
              <a:spcAft>
                <a:spcPts val="800"/>
              </a:spcAft>
            </a:pPr>
            <a:endParaRPr lang="ru-RU"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Сегмент 2:</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Рекомендации по работе с сегментом :  </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Цель: Превращение разовой крупной сделки в долгосрочное сотрудничество. </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Подход: Требует индивидуального подхода. С момента появления заказа рекомендуется закрепить за клиентом персонального менеджера для обеспечения высокого качества исполнения сделки и обсуждения перспектив дальнейшей работы.</a:t>
            </a:r>
          </a:p>
        </p:txBody>
      </p:sp>
      <p:sp>
        <p:nvSpPr>
          <p:cNvPr id="77" name="TextBox 76">
            <a:extLst>
              <a:ext uri="{FF2B5EF4-FFF2-40B4-BE49-F238E27FC236}">
                <a16:creationId xmlns:a16="http://schemas.microsoft.com/office/drawing/2014/main" id="{7D2FAD57-4652-49E8-9823-9B2A33560E4C}"/>
              </a:ext>
            </a:extLst>
          </p:cNvPr>
          <p:cNvSpPr txBox="1"/>
          <p:nvPr/>
        </p:nvSpPr>
        <p:spPr>
          <a:xfrm>
            <a:off x="1670050" y="903775"/>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Интерпретация данных</a:t>
            </a:r>
          </a:p>
        </p:txBody>
      </p:sp>
    </p:spTree>
    <p:extLst>
      <p:ext uri="{BB962C8B-B14F-4D97-AF65-F5344CB8AC3E}">
        <p14:creationId xmlns:p14="http://schemas.microsoft.com/office/powerpoint/2010/main" val="2532820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916E4B-9C2F-C54F-5F9C-7A59108E9B0B}"/>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2E10D36D-3B91-0AAB-495F-FCDB429CDBE4}"/>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24BA898B-C759-A795-884E-CAF9F98B743F}"/>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C9862958-A41C-AF9C-9D7E-18569FB0E4B7}"/>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EB177A01-E320-0689-68FB-3CB01F480F03}"/>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5EB126F3-33AA-07C9-E4BB-17B4F3E09221}"/>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80CC782A-6F12-296A-E261-96BA0030CF0C}"/>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C3B1F0EF-C198-07D6-EB3B-C03F9D4CB831}"/>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13B3AE0F-0E17-4E65-154C-ED3EA5446F17}"/>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6D14E3E9-4669-49BE-4C82-8A1C50CEBE17}"/>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F8501235-44C5-C628-5943-D7DA57DE92F7}"/>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8C927AAD-3C2A-2C99-88D2-5BA1B0A09DD1}"/>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10F1DB18-565A-F406-F4FF-DAAD44030997}"/>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2EA45CBE-B279-E3DD-B269-40891D9B271F}"/>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D51B6423-54AC-B658-8B07-7643ED0405A8}"/>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84C8B0B3-69D2-008E-11ED-75A7C5849D8A}"/>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9660DE16-D094-8FC2-F347-B1A7335120C0}"/>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6DBD53E9-EA3B-EB84-F320-F3872BC14EFD}"/>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63217C5C-936A-8D8D-1D53-1EA954FAA534}"/>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CE3969C3-49BA-12CC-9292-F2F731B72E6A}"/>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857C305C-6A87-9AD2-9871-C0F2BF8327ED}"/>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F5E63706-9BDE-0E35-A1A0-28A4B71591DE}"/>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68B2C8E1-5A7F-CE8B-202D-BA0EAF861105}"/>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FF40A317-4147-D2E4-C7F4-62F80AC0FF77}"/>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778CE019-C26A-529C-244C-48519C17FB04}"/>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C16FB636-A1E3-51A8-B3FA-EFDA3451C892}"/>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032AE7B0-ABA9-8F07-C37F-BCB3D9085E86}"/>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3E0A134A-327A-1510-B044-5EE4A238D7C7}"/>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2BAED2E5-1633-730F-DFF2-2ECF35754D04}"/>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B426148B-B6FB-811C-AE0A-969106B8B6E1}"/>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99948CE3-59FF-F5DD-1224-310A084AFFAB}"/>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005F58CB-D09B-E436-D3AD-70ABA61A04FA}"/>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C3555EB0-294C-5790-893D-74D272544893}"/>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1D2E4670-C64C-5AB5-BC3A-F6567D0657D4}"/>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0998160F-014A-4727-B7EC-313D5773E7BA}"/>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18B65B74-940A-AF51-BC82-7FD65616EB1C}"/>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9CC88D5F-C81F-41BF-5D74-791EC2F5D007}"/>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A5A6F34B-AD07-D6CE-AEAE-AF78EE553452}"/>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0BD082A3-2D31-C3B4-4AF0-3D79D6FE9243}"/>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AF589FA4-9260-041A-9CE2-4550842A4537}"/>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7E6F98C1-6FAF-3FB2-0CFE-EFC012771BC3}"/>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D4930719-A338-6DF5-FD43-7DCC400505DA}"/>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6898C2B1-B0A5-CD28-7C8B-3605555E45F5}"/>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33324691-E80F-7121-A4C6-23F013F5506D}"/>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E313B39B-B3FF-286C-1EA5-AB1A71237233}"/>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90316868-8B7E-D99B-0B80-C04177EF86C4}"/>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993DB803-C341-8618-9D1C-155114A46D39}"/>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2D93808E-FE60-F7DE-F46A-D421ADCB6AA4}"/>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181DD4C1-B1F7-C122-FD8B-0183A413B6D3}"/>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11D254C9-2D6B-44E9-12EE-5946645FC2C4}"/>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75FDB1A1-3607-C7F9-3152-08AE928612B6}"/>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66710846-A5B3-2C13-2548-F7181EEE467B}"/>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1CB4259E-88F2-BECE-9BF0-BA4F3CF6CE5D}"/>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C4B4D3FA-9E0F-A90C-0428-3EFF6AF588C5}"/>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CBCACF92-5DF2-BD0E-D1C2-D836BFF58885}"/>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64B1AB92-D52C-C900-4F2E-FBB2F5F52849}"/>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9400C1FB-CF53-629B-48AF-9DB5B803BC82}"/>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B6DC9409-06B1-DE10-A015-CF2D84E763D0}"/>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DED605B5-9E3A-190C-5F99-47CE88139531}"/>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2B598688-3E5D-39C2-5A08-0B142101E464}"/>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FFEF8D7A-7F39-2434-5CF9-BE63319E6F12}"/>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67B57744-C679-E167-DEE0-2CE933368243}"/>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6565547F-E6F9-A049-F60D-0F25C2154632}"/>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261713E4-9477-9551-FCDA-5D6D0EE88E88}"/>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F438ADC0-3F80-3527-DB90-2BCF6B6021F6}"/>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5245CF29-BD3C-5E35-CA43-B2895CC5337D}"/>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9A038198-56CB-12BD-0C19-9D826480C37F}"/>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C4C1C07E-152A-8F0A-86D4-F975D1C436BB}"/>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2B015338-C379-1074-1A79-BA70EDB0CD40}"/>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28E93906-B7CE-959E-8AB1-44A3B2571782}"/>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7D1F36E2-D67F-7F76-C9BC-0828B00AAF90}"/>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E9DB0C13-B9E7-20C2-25E9-3A0B52291DAE}"/>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8A0119D6-9FDB-FD9B-883A-C8AC2A5F1B17}"/>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9F7FB8F2-D28F-3C0E-6B96-C6A43582B089}"/>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9" name="TextBox 78">
            <a:extLst>
              <a:ext uri="{FF2B5EF4-FFF2-40B4-BE49-F238E27FC236}">
                <a16:creationId xmlns:a16="http://schemas.microsoft.com/office/drawing/2014/main" id="{A095673B-FF35-F6E6-9539-C7CBB2AA3873}"/>
              </a:ext>
            </a:extLst>
          </p:cNvPr>
          <p:cNvSpPr txBox="1"/>
          <p:nvPr/>
        </p:nvSpPr>
        <p:spPr>
          <a:xfrm>
            <a:off x="1670050" y="1704449"/>
            <a:ext cx="18434050" cy="8987268"/>
          </a:xfrm>
          <a:prstGeom prst="rect">
            <a:avLst/>
          </a:prstGeom>
          <a:noFill/>
        </p:spPr>
        <p:txBody>
          <a:bodyPr wrap="square">
            <a:spAutoFit/>
          </a:bodyPr>
          <a:lstStyle/>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Рекомендации для </a:t>
            </a:r>
            <a:r>
              <a:rPr lang="en-US" sz="3200" b="1" kern="0" spc="-200" dirty="0">
                <a:solidFill>
                  <a:srgbClr val="005970"/>
                </a:solidFill>
                <a:latin typeface="Formular" panose="02000000000000000000" pitchFamily="2" charset="-52"/>
                <a:ea typeface="+mj-ea"/>
                <a:cs typeface="Tahoma"/>
              </a:rPr>
              <a:t> </a:t>
            </a:r>
            <a:r>
              <a:rPr lang="ru-RU" sz="3200" b="1" kern="0" spc="-200" dirty="0">
                <a:solidFill>
                  <a:srgbClr val="005970"/>
                </a:solidFill>
                <a:latin typeface="Formular" panose="02000000000000000000" pitchFamily="2" charset="-52"/>
                <a:ea typeface="+mj-ea"/>
                <a:cs typeface="Tahoma"/>
              </a:rPr>
              <a:t>каждого сегмента :</a:t>
            </a:r>
          </a:p>
          <a:p>
            <a:pPr>
              <a:lnSpc>
                <a:spcPct val="107000"/>
              </a:lnSpc>
              <a:spcAft>
                <a:spcPts val="800"/>
              </a:spcAft>
            </a:pPr>
            <a:endParaRPr lang="ru-RU"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Сегмент 3:</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Рекомендации по работе с сегментом:  </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Цель: Сохранение и развитие отношений. </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Подход: Этим клиентам целесообразно предлагать особые условия: скидки, специальные предложения на основе их истории покупок. Важно анализировать их закупки и предлагать товары из смежных категорий.</a:t>
            </a:r>
          </a:p>
          <a:p>
            <a:pPr>
              <a:lnSpc>
                <a:spcPct val="107000"/>
              </a:lnSpc>
              <a:spcAft>
                <a:spcPts val="800"/>
              </a:spcAft>
            </a:pPr>
            <a:endParaRPr lang="ru-RU"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Сегмент 4:</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Рекомендации по работе с сегментом :  </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Цель: Сохранение и изучение. </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Подход: Важно не только сохранить этого клиента, но и детально проанализировать его профиль и историю заказов, чтобы понять, как привлекать и развивать похожих заказчиков в будущем.</a:t>
            </a:r>
          </a:p>
        </p:txBody>
      </p:sp>
      <p:sp>
        <p:nvSpPr>
          <p:cNvPr id="77" name="TextBox 76">
            <a:extLst>
              <a:ext uri="{FF2B5EF4-FFF2-40B4-BE49-F238E27FC236}">
                <a16:creationId xmlns:a16="http://schemas.microsoft.com/office/drawing/2014/main" id="{E48FBFAA-06E2-3193-F740-EB3A22BC3725}"/>
              </a:ext>
            </a:extLst>
          </p:cNvPr>
          <p:cNvSpPr txBox="1"/>
          <p:nvPr/>
        </p:nvSpPr>
        <p:spPr>
          <a:xfrm>
            <a:off x="1670050" y="903775"/>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Интерпретация данных</a:t>
            </a:r>
          </a:p>
        </p:txBody>
      </p:sp>
    </p:spTree>
    <p:extLst>
      <p:ext uri="{BB962C8B-B14F-4D97-AF65-F5344CB8AC3E}">
        <p14:creationId xmlns:p14="http://schemas.microsoft.com/office/powerpoint/2010/main" val="15628874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BB011E-0407-FE7E-E1BB-B1095F51683F}"/>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73E703C4-107E-57B3-6A12-71817F61AC53}"/>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1AB28F7C-225B-57B1-0584-9F282AFFA527}"/>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6CCB025A-6193-EDD9-7B89-D49D85595718}"/>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C5591904-E9D2-E730-DEA7-C5B15C74469E}"/>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7DF056AC-C89B-D5A1-DB70-975D2B056DAD}"/>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605C4FDB-D056-BFFE-2EAD-E271EFF81161}"/>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14C62A3B-0508-93E7-2E96-54F8EE2BE1EF}"/>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FCBD0DE3-95FF-3DE5-890E-97E7FFE4B49F}"/>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C0AB19E9-608D-10C0-ADF2-A32A1653D84A}"/>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E93F02AF-3592-CD16-6F86-8FD6A0C9ED2C}"/>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ED545462-C49A-F96E-B06F-674B63D7ED00}"/>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23AE3713-5DCD-99EB-3A33-3826288CAA42}"/>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770A22B8-032B-AC5B-79E0-5E1C1D929462}"/>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E68E3782-503E-BE8E-A548-158136617A3A}"/>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F22A85FD-D26A-86C2-93EC-121A5B22AD60}"/>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819D3F55-A36A-152F-3E02-1C7CB7708116}"/>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1A299CE0-415F-BE8F-84EA-A5D2C44B9E6A}"/>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9AD62EC7-25E1-ED4A-C039-17C70F231150}"/>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58AA9225-7FBD-D734-6316-BA00712B14E4}"/>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CA7035EA-74A7-D867-0B94-1F8879C88822}"/>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988351B3-A39B-B551-6CB4-8F7A5F481F89}"/>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D7B48985-7887-7250-60FB-E9105409FE1A}"/>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BAE4B524-4737-C208-06EB-3911F4E84326}"/>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56EE998E-2D2C-DE79-92E7-4DEC7C778494}"/>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7C11549E-2F77-DFBC-4B51-7E926AB15E67}"/>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FE7C07D0-637C-39D7-8EC0-DF9851B9D994}"/>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55A38427-A957-A754-EAAA-F1FB7C18A8DA}"/>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BE4D62FD-C1E1-B9F5-5D9D-F6164CC54090}"/>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2F04EDFD-4450-2C6F-E0B0-A60F717DCC03}"/>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1361675E-1F87-BC3C-CD81-952AA09795EA}"/>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4EF655B9-531D-DF83-9EDD-FC1351E75495}"/>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05D89CDA-2075-7C9C-04D8-B1BC52F5E6A8}"/>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148C412F-6B40-3C00-277C-6A6C59C24D51}"/>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AD6B820A-BED1-5902-9F4A-50DC781B071B}"/>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B455A5E1-C3CC-28B7-792C-65D06C726EAD}"/>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A6E4959D-30B6-1A34-F3F7-8E13307FF0DA}"/>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4A6ADA24-3526-B378-CDA5-BA270E26A82B}"/>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4415024F-18D2-468B-D5A1-3D63C99987B5}"/>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BE6F5F9B-1C54-D224-F5B4-6C80C0E656D0}"/>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0AC50083-83C8-6880-3754-D7DF901BF1CB}"/>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7731D368-DD20-95E7-A2C0-B616174E6507}"/>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BFC089D4-CE05-0D30-99C4-B14FAFEB9752}"/>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CBE2E3B4-264E-B2E3-D012-C1C32574F879}"/>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5DA412CE-2EEF-68B8-53F8-E2828A4BDD75}"/>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6F6D4E75-6870-51E8-127B-51FAC8741A07}"/>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0119A095-BF8D-0F97-F537-1C83A1DDB183}"/>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C24CC063-9467-16CE-377F-401F06D1FB6F}"/>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C5487056-43A8-9095-6607-2A7E21E80990}"/>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11CC73BA-A6A8-5A69-3033-E57582294332}"/>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14AFDA52-376E-0404-7478-3D90A919DCC7}"/>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D6338047-39B5-5F7B-5C04-2B0851670B65}"/>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A40F117C-6835-31B0-5052-68AE73ACF0D1}"/>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18E6DC08-4DA3-2F38-9B6B-60167DC41455}"/>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AEE20BDA-83E1-9E34-5B82-ABC5D6B6B608}"/>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533F7FA8-1DE7-9D7E-1E42-116FA547BA2E}"/>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6DE24CAC-813F-80CD-448E-FE5498E5216D}"/>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CCEA72D2-1610-6638-47F9-8AB469DF126F}"/>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F7D7146A-68FE-C611-A237-08501A4F0D83}"/>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C47F8C73-AE61-8F88-7CBF-BF86B31386E0}"/>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6823A0F2-D517-84CC-005D-17E97A15DCEA}"/>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3F2F2065-6C59-7587-D7CF-8F5A4CD4ED0B}"/>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000E4424-010F-F14A-D265-8677D626AB69}"/>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29FF3D1F-3C66-43F4-25B7-E954232561AD}"/>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43A38E10-3FDC-EB4B-7006-A213DD4AE56D}"/>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C5D13D0E-68C2-C3D9-2A0D-9562F7A087F8}"/>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DE7B6998-AB3C-6C9F-2905-E1375A39BE71}"/>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C17513AD-4E55-DE1D-E3D2-81EA2DB14F0D}"/>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AE8A4B70-DDF6-C43A-FAF3-FE4BFDAEB51B}"/>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976AED55-903B-3F01-690E-E8C53B58FE02}"/>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67E607D3-D0D5-AC50-0F24-C273421D363A}"/>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66511960-E294-72D0-5073-F93C16F420F0}"/>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D3A681CB-958E-6CA8-22F4-6CCA59EB7703}"/>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8C865960-9FE7-7F27-8083-CB2D743A32F8}"/>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4" name="TextBox 3">
            <a:extLst>
              <a:ext uri="{FF2B5EF4-FFF2-40B4-BE49-F238E27FC236}">
                <a16:creationId xmlns:a16="http://schemas.microsoft.com/office/drawing/2014/main" id="{92AE52DC-C4BB-3852-E51C-F99CDCF7C195}"/>
              </a:ext>
            </a:extLst>
          </p:cNvPr>
          <p:cNvSpPr txBox="1"/>
          <p:nvPr/>
        </p:nvSpPr>
        <p:spPr>
          <a:xfrm>
            <a:off x="1670050" y="918359"/>
            <a:ext cx="17297400" cy="1595693"/>
          </a:xfrm>
          <a:prstGeom prst="rect">
            <a:avLst/>
          </a:prstGeom>
          <a:noFill/>
        </p:spPr>
        <p:txBody>
          <a:bodyPr wrap="square">
            <a:spAutoFit/>
          </a:bodyPr>
          <a:lstStyle/>
          <a:p>
            <a:pPr>
              <a:lnSpc>
                <a:spcPct val="107000"/>
              </a:lnSpc>
              <a:spcAft>
                <a:spcPts val="800"/>
              </a:spcAft>
            </a:pPr>
            <a:r>
              <a:rPr lang="ru-RU" sz="4400" b="1" kern="0" spc="-200" dirty="0">
                <a:solidFill>
                  <a:srgbClr val="005970"/>
                </a:solidFill>
                <a:latin typeface="Formular" panose="02000000000000000000" pitchFamily="2" charset="-52"/>
                <a:ea typeface="+mj-ea"/>
                <a:cs typeface="Tahoma"/>
              </a:rPr>
              <a:t>Альтернативная версия сегментации (по объему заказа)</a:t>
            </a:r>
            <a:endParaRPr lang="en-US" sz="4400" b="1" kern="0" spc="-200" dirty="0">
              <a:solidFill>
                <a:srgbClr val="005970"/>
              </a:solidFill>
              <a:latin typeface="Formular" panose="02000000000000000000" pitchFamily="2" charset="-52"/>
              <a:ea typeface="+mj-ea"/>
              <a:cs typeface="Tahoma"/>
            </a:endParaRPr>
          </a:p>
          <a:p>
            <a:pPr>
              <a:lnSpc>
                <a:spcPct val="107000"/>
              </a:lnSpc>
              <a:spcAft>
                <a:spcPts val="800"/>
              </a:spcAft>
            </a:pPr>
            <a:endParaRPr lang="en-US" sz="4400" b="1" kern="0" spc="-200" dirty="0">
              <a:solidFill>
                <a:srgbClr val="005970"/>
              </a:solidFill>
              <a:latin typeface="Formular" panose="02000000000000000000" pitchFamily="2" charset="-52"/>
              <a:ea typeface="+mj-ea"/>
              <a:cs typeface="Tahoma"/>
            </a:endParaRPr>
          </a:p>
        </p:txBody>
      </p:sp>
      <p:sp>
        <p:nvSpPr>
          <p:cNvPr id="3" name="TextBox 2">
            <a:extLst>
              <a:ext uri="{FF2B5EF4-FFF2-40B4-BE49-F238E27FC236}">
                <a16:creationId xmlns:a16="http://schemas.microsoft.com/office/drawing/2014/main" id="{A8BDB9B1-4B71-871D-7E3F-C68F99BBF8DF}"/>
              </a:ext>
            </a:extLst>
          </p:cNvPr>
          <p:cNvSpPr txBox="1"/>
          <p:nvPr/>
        </p:nvSpPr>
        <p:spPr>
          <a:xfrm>
            <a:off x="2203450" y="2760526"/>
            <a:ext cx="184731" cy="369332"/>
          </a:xfrm>
          <a:prstGeom prst="rect">
            <a:avLst/>
          </a:prstGeom>
          <a:noFill/>
        </p:spPr>
        <p:txBody>
          <a:bodyPr wrap="none" rtlCol="0">
            <a:spAutoFit/>
          </a:bodyPr>
          <a:lstStyle/>
          <a:p>
            <a:endParaRPr lang="ru-RU" dirty="0"/>
          </a:p>
        </p:txBody>
      </p:sp>
      <p:sp>
        <p:nvSpPr>
          <p:cNvPr id="5" name="TextBox 4">
            <a:extLst>
              <a:ext uri="{FF2B5EF4-FFF2-40B4-BE49-F238E27FC236}">
                <a16:creationId xmlns:a16="http://schemas.microsoft.com/office/drawing/2014/main" id="{78A2B601-4229-D03F-FB29-3E1E00CA5602}"/>
              </a:ext>
            </a:extLst>
          </p:cNvPr>
          <p:cNvSpPr txBox="1"/>
          <p:nvPr/>
        </p:nvSpPr>
        <p:spPr>
          <a:xfrm>
            <a:off x="1670050" y="3033882"/>
            <a:ext cx="17297400" cy="5387950"/>
          </a:xfrm>
          <a:prstGeom prst="rect">
            <a:avLst/>
          </a:prstGeom>
          <a:noFill/>
        </p:spPr>
        <p:txBody>
          <a:bodyPr wrap="square">
            <a:spAutoFit/>
          </a:bodyPr>
          <a:lstStyle/>
          <a:p>
            <a:pPr>
              <a:lnSpc>
                <a:spcPct val="107000"/>
              </a:lnSpc>
              <a:spcAft>
                <a:spcPts val="800"/>
              </a:spcAft>
            </a:pPr>
            <a:r>
              <a:rPr lang="ru-RU" sz="3600" b="1" kern="0" spc="-200" dirty="0">
                <a:solidFill>
                  <a:srgbClr val="005970"/>
                </a:solidFill>
                <a:latin typeface="Formular" panose="02000000000000000000" pitchFamily="2" charset="-52"/>
                <a:ea typeface="+mj-ea"/>
                <a:cs typeface="Tahoma"/>
              </a:rPr>
              <a:t>Чтобы обеспечить максимальную объективность и полноту анализа, была проведена альтернативная версия сегментации. В этой версии, в соответствии с первоначальной постановкой задачи, вместо признака Общая сумма (который содержит 40% вмененных данных) был использован на 100% достоверный, но более грубый категориальный признак Размер заказа.  Цель этого шага: Сравнить результаты двух подходов и понять, какой из них дает более осмысленные и полезные для бизнеса сегменты (Для полноты картины добавим в итоговую таблицу среднюю сумму, хотя она и не будет участвовать в кластеризации).</a:t>
            </a:r>
            <a:endParaRPr lang="en-US" sz="3600" b="1" kern="0" spc="-200" dirty="0">
              <a:solidFill>
                <a:srgbClr val="005970"/>
              </a:solidFill>
              <a:latin typeface="Formular" panose="02000000000000000000" pitchFamily="2" charset="-52"/>
              <a:ea typeface="+mj-ea"/>
              <a:cs typeface="Tahoma"/>
            </a:endParaRPr>
          </a:p>
        </p:txBody>
      </p:sp>
    </p:spTree>
    <p:extLst>
      <p:ext uri="{BB962C8B-B14F-4D97-AF65-F5344CB8AC3E}">
        <p14:creationId xmlns:p14="http://schemas.microsoft.com/office/powerpoint/2010/main" val="40257612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28FDE3-AD08-BA21-05F0-F092AB88C410}"/>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7DA40D73-A963-0E7C-B89B-F791884C8622}"/>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0E358B35-0E1F-38C9-C62A-496656EDE4FE}"/>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91C685F6-027C-F429-78C8-ED5D40DD37E2}"/>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3FC9C5AD-E60C-3E3B-7949-52A44CEFBF73}"/>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59FBE448-40C2-5846-2405-17AAD49E6249}"/>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A917391D-A65B-1A0A-C833-38B8857201BB}"/>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3B79FAA9-66AE-2761-121F-F48A83F79C49}"/>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8A4A8719-A2D2-FBFA-A589-1C71C794CF4F}"/>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42BF0DA9-1841-FB89-50A3-BAF8C4074963}"/>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A9E6A68C-9593-A8FA-4DBE-6E71A7336296}"/>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3079A187-7B2D-9F4F-7BBA-E880E97034E2}"/>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7FBDE41D-B61B-D384-32F6-D41B1AD78223}"/>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1E83E3BB-EA7F-7E76-7B0C-086DC94E87CD}"/>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CB53A4E8-B42A-5CCC-44B8-AF296FF27339}"/>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D85ADC2C-1EE7-B80C-93F9-84F251AA8212}"/>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E98357A7-0B03-FE28-585E-6488010041A6}"/>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E7B2A0A9-4963-30D5-9F7A-F797F83B07BA}"/>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92CAB708-C0D0-27E0-70A4-1A6015DD5824}"/>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D4EA6BF6-BF6E-0235-FA38-DF6F78B2A25A}"/>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03C6662B-276E-F874-EB97-FE4130384CD3}"/>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4F843FF3-EBD7-BF91-640F-FE9D80307EF0}"/>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6A00072F-D774-31D1-69D7-1159B75A3D67}"/>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662A08D5-EE4F-BEE3-1FD7-027A6E0CAA4B}"/>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0BE70D17-7362-CEE7-FFC2-1B931FE65BE7}"/>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1F6D6347-6CCA-04D3-7A90-61A9953CC0C1}"/>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40F2A277-93CB-469E-3A84-53FAE93DEBA4}"/>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9A9C3DF3-8144-4A5A-1D45-B38A740C1E21}"/>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1F3AEE03-6CD5-4FC0-8356-8D10160F52A5}"/>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B51C7D89-4871-AE78-0DB7-073211C72BE7}"/>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C260D15B-9BDF-D314-D93A-A120289672A2}"/>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0DF0D221-ADD4-1AF5-B107-01229AB038D9}"/>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F832ED47-BCFC-3FB1-BA1D-7C634203C246}"/>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EA6AF02A-7148-4792-5EB2-5C06D69CFAD8}"/>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A1901233-9568-8F24-BEEF-084648B90BE7}"/>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4DB8FBDB-E3E8-49A3-A2CB-9BD173C38224}"/>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900AE8EE-73E8-93D4-7244-ADB9840666B6}"/>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2A959750-7564-8DDC-19CA-457D8F7F3CD4}"/>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44E87460-AA79-A7F6-BC1F-8D90025FCB29}"/>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1920FCF9-8720-596F-FEE1-8ACEB3A15523}"/>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7910A214-CC61-4CAA-E120-C8B2C3458382}"/>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F02597E8-D5CB-D0D7-527A-AAE23F32E84A}"/>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BFD71C98-BFD9-ED7C-5F7E-E94F94B0668B}"/>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C09C947B-1387-73C6-EB4F-6A475B98B128}"/>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6A0C6BB5-1955-A671-3BC8-0D28C88AD536}"/>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6CD27408-0F7F-A7A5-EFAF-6C38BB0E7FF9}"/>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EAF8186F-7700-74F5-05DC-F2E15B7742EF}"/>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1346F6C1-FDB0-215B-DEDC-983EB331935F}"/>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CB9CFDBC-E14C-8B62-7D18-697B581B656E}"/>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8FAA5D70-816A-9488-6D28-F79A1E9780E2}"/>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EC775BAB-E146-8A19-C36E-2D9763B68EA6}"/>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D0A72092-2896-D72C-8889-543E9D0D2BA4}"/>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661D89D2-7021-9F36-BEC1-78C89B9CC675}"/>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F1093AF9-3E0B-4FF2-1252-F698A39727B7}"/>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FA4B0021-D18A-FD38-90A8-837BDD5E7A5E}"/>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537608F5-E775-27C0-9592-D02D0C469830}"/>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21706689-C96C-C225-DF6B-0E6A87388BF5}"/>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CCD9C303-DB24-D0BC-7085-F72318B92121}"/>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25030EC8-A5FC-F49E-C795-BE81C92C86B0}"/>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CF8C418A-8D7B-25AC-C05F-6BCBCC0C2FB3}"/>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82F86124-5252-9523-813F-16F49BAA6494}"/>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0C5F3CB4-78C2-5B96-69FA-16743F85EC8C}"/>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2766EC6C-73FF-8215-6890-0BF47292A5B7}"/>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70250595-F592-D66E-5511-EF580906C799}"/>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D9054738-5A92-EB19-077B-437773E902CD}"/>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153DFE0C-1F8D-6A38-5155-DE7B0895B521}"/>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2BEE7AC6-3C45-AC93-8242-91129CC1D143}"/>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08A58A50-3238-21D3-2DBF-46F1EAF6CD94}"/>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C2A0D482-DC83-8536-E112-91A26B3F4CD9}"/>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570A4BA9-3498-72BB-5500-89CBEC04D370}"/>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14B9326B-DD34-BF2F-256F-882599B5ED24}"/>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EEA7E5CD-455D-1954-D595-3B37F6248BEA}"/>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F2BC6212-3C36-55EA-86E5-F431550446E7}"/>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152735FA-8C85-E7D4-B4D4-C57A666947A8}"/>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7" name="TextBox 76">
            <a:extLst>
              <a:ext uri="{FF2B5EF4-FFF2-40B4-BE49-F238E27FC236}">
                <a16:creationId xmlns:a16="http://schemas.microsoft.com/office/drawing/2014/main" id="{7DDBEF90-C7C9-3AF1-B301-799CF3453EE3}"/>
              </a:ext>
            </a:extLst>
          </p:cNvPr>
          <p:cNvSpPr txBox="1"/>
          <p:nvPr/>
        </p:nvSpPr>
        <p:spPr>
          <a:xfrm>
            <a:off x="1670050" y="903775"/>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Результаты анализа</a:t>
            </a:r>
          </a:p>
        </p:txBody>
      </p:sp>
      <p:sp>
        <p:nvSpPr>
          <p:cNvPr id="4" name="TextBox 3">
            <a:extLst>
              <a:ext uri="{FF2B5EF4-FFF2-40B4-BE49-F238E27FC236}">
                <a16:creationId xmlns:a16="http://schemas.microsoft.com/office/drawing/2014/main" id="{9BF7A9D4-561C-987B-374E-3F67EC7A3AF0}"/>
              </a:ext>
            </a:extLst>
          </p:cNvPr>
          <p:cNvSpPr txBox="1"/>
          <p:nvPr/>
        </p:nvSpPr>
        <p:spPr>
          <a:xfrm>
            <a:off x="1667448" y="2100127"/>
            <a:ext cx="10050904" cy="768608"/>
          </a:xfrm>
          <a:prstGeom prst="rect">
            <a:avLst/>
          </a:prstGeom>
          <a:noFill/>
        </p:spPr>
        <p:txBody>
          <a:bodyPr wrap="square">
            <a:spAutoFit/>
          </a:bodyPr>
          <a:lstStyle/>
          <a:p>
            <a:pPr>
              <a:lnSpc>
                <a:spcPct val="107000"/>
              </a:lnSpc>
              <a:spcAft>
                <a:spcPts val="800"/>
              </a:spcAft>
            </a:pPr>
            <a:r>
              <a:rPr lang="en-US" sz="4400" b="1" kern="0" spc="-200" dirty="0">
                <a:solidFill>
                  <a:srgbClr val="005970"/>
                </a:solidFill>
                <a:latin typeface="Formular" panose="02000000000000000000" pitchFamily="2" charset="-52"/>
                <a:ea typeface="+mj-ea"/>
                <a:cs typeface="Tahoma"/>
              </a:rPr>
              <a:t>1.3 </a:t>
            </a:r>
            <a:r>
              <a:rPr lang="ru-RU" sz="4400" b="1" kern="0" spc="-200" dirty="0">
                <a:solidFill>
                  <a:srgbClr val="005970"/>
                </a:solidFill>
                <a:latin typeface="Formular" panose="02000000000000000000" pitchFamily="2" charset="-52"/>
                <a:ea typeface="+mj-ea"/>
                <a:cs typeface="Tahoma"/>
              </a:rPr>
              <a:t>Результаты кластеризации </a:t>
            </a:r>
          </a:p>
        </p:txBody>
      </p:sp>
      <p:graphicFrame>
        <p:nvGraphicFramePr>
          <p:cNvPr id="3" name="Таблица 2">
            <a:extLst>
              <a:ext uri="{FF2B5EF4-FFF2-40B4-BE49-F238E27FC236}">
                <a16:creationId xmlns:a16="http://schemas.microsoft.com/office/drawing/2014/main" id="{A7F7CD1B-3D81-972E-9F7C-6BB2BF19595D}"/>
              </a:ext>
            </a:extLst>
          </p:cNvPr>
          <p:cNvGraphicFramePr>
            <a:graphicFrameLocks noGrp="1"/>
          </p:cNvGraphicFramePr>
          <p:nvPr>
            <p:extLst>
              <p:ext uri="{D42A27DB-BD31-4B8C-83A1-F6EECF244321}">
                <p14:modId xmlns:p14="http://schemas.microsoft.com/office/powerpoint/2010/main" val="3964434796"/>
              </p:ext>
            </p:extLst>
          </p:nvPr>
        </p:nvGraphicFramePr>
        <p:xfrm>
          <a:off x="1667448" y="3488829"/>
          <a:ext cx="17604804" cy="3264892"/>
        </p:xfrm>
        <a:graphic>
          <a:graphicData uri="http://schemas.openxmlformats.org/drawingml/2006/table">
            <a:tbl>
              <a:tblPr firstRow="1" bandRow="1">
                <a:tableStyleId>{7DF18680-E054-41AD-8BC1-D1AEF772440D}</a:tableStyleId>
              </a:tblPr>
              <a:tblGrid>
                <a:gridCol w="2514972">
                  <a:extLst>
                    <a:ext uri="{9D8B030D-6E8A-4147-A177-3AD203B41FA5}">
                      <a16:colId xmlns:a16="http://schemas.microsoft.com/office/drawing/2014/main" val="2267745269"/>
                    </a:ext>
                  </a:extLst>
                </a:gridCol>
                <a:gridCol w="2514972">
                  <a:extLst>
                    <a:ext uri="{9D8B030D-6E8A-4147-A177-3AD203B41FA5}">
                      <a16:colId xmlns:a16="http://schemas.microsoft.com/office/drawing/2014/main" val="507379953"/>
                    </a:ext>
                  </a:extLst>
                </a:gridCol>
                <a:gridCol w="2514972">
                  <a:extLst>
                    <a:ext uri="{9D8B030D-6E8A-4147-A177-3AD203B41FA5}">
                      <a16:colId xmlns:a16="http://schemas.microsoft.com/office/drawing/2014/main" val="925695982"/>
                    </a:ext>
                  </a:extLst>
                </a:gridCol>
                <a:gridCol w="2514972">
                  <a:extLst>
                    <a:ext uri="{9D8B030D-6E8A-4147-A177-3AD203B41FA5}">
                      <a16:colId xmlns:a16="http://schemas.microsoft.com/office/drawing/2014/main" val="271910610"/>
                    </a:ext>
                  </a:extLst>
                </a:gridCol>
                <a:gridCol w="2514972">
                  <a:extLst>
                    <a:ext uri="{9D8B030D-6E8A-4147-A177-3AD203B41FA5}">
                      <a16:colId xmlns:a16="http://schemas.microsoft.com/office/drawing/2014/main" val="2144586087"/>
                    </a:ext>
                  </a:extLst>
                </a:gridCol>
                <a:gridCol w="2514972">
                  <a:extLst>
                    <a:ext uri="{9D8B030D-6E8A-4147-A177-3AD203B41FA5}">
                      <a16:colId xmlns:a16="http://schemas.microsoft.com/office/drawing/2014/main" val="1969942376"/>
                    </a:ext>
                  </a:extLst>
                </a:gridCol>
                <a:gridCol w="2514972">
                  <a:extLst>
                    <a:ext uri="{9D8B030D-6E8A-4147-A177-3AD203B41FA5}">
                      <a16:colId xmlns:a16="http://schemas.microsoft.com/office/drawing/2014/main" val="2628228094"/>
                    </a:ext>
                  </a:extLst>
                </a:gridCol>
              </a:tblGrid>
              <a:tr h="640963">
                <a:tc>
                  <a:txBody>
                    <a:bodyPr/>
                    <a:lstStyle/>
                    <a:p>
                      <a:r>
                        <a:rPr lang="ru-RU" sz="2000" b="0" dirty="0">
                          <a:latin typeface="+mn-lt"/>
                        </a:rPr>
                        <a:t>Кластер</a:t>
                      </a:r>
                    </a:p>
                  </a:txBody>
                  <a:tcPr/>
                </a:tc>
                <a:tc>
                  <a:txBody>
                    <a:bodyPr/>
                    <a:lstStyle/>
                    <a:p>
                      <a:r>
                        <a:rPr lang="ru-RU" sz="2000" b="0" dirty="0">
                          <a:latin typeface="+mn-lt"/>
                        </a:rPr>
                        <a:t>Средний размер заказа</a:t>
                      </a:r>
                    </a:p>
                  </a:txBody>
                  <a:tcPr/>
                </a:tc>
                <a:tc>
                  <a:txBody>
                    <a:bodyPr/>
                    <a:lstStyle/>
                    <a:p>
                      <a:r>
                        <a:rPr lang="ru-RU" sz="2000" b="0" dirty="0">
                          <a:latin typeface="+mn-lt"/>
                        </a:rPr>
                        <a:t>Количество</a:t>
                      </a:r>
                      <a:r>
                        <a:rPr lang="en-US" sz="2000" b="0" dirty="0">
                          <a:latin typeface="+mn-lt"/>
                        </a:rPr>
                        <a:t> </a:t>
                      </a:r>
                      <a:r>
                        <a:rPr lang="ru-RU" sz="2000" b="0" dirty="0">
                          <a:latin typeface="+mn-lt"/>
                        </a:rPr>
                        <a:t>заказов </a:t>
                      </a:r>
                    </a:p>
                  </a:txBody>
                  <a:tcPr/>
                </a:tc>
                <a:tc>
                  <a:txBody>
                    <a:bodyPr/>
                    <a:lstStyle/>
                    <a:p>
                      <a:r>
                        <a:rPr lang="ru-RU" sz="2000" b="0" dirty="0">
                          <a:latin typeface="+mn-lt"/>
                        </a:rPr>
                        <a:t>Частота</a:t>
                      </a:r>
                      <a:r>
                        <a:rPr lang="en-US" sz="2000" b="0" dirty="0">
                          <a:latin typeface="+mn-lt"/>
                        </a:rPr>
                        <a:t> </a:t>
                      </a:r>
                      <a:r>
                        <a:rPr lang="ru-RU" sz="2000" b="0" dirty="0">
                          <a:latin typeface="+mn-lt"/>
                        </a:rPr>
                        <a:t>покупок</a:t>
                      </a:r>
                      <a:r>
                        <a:rPr lang="en-US" sz="2000" b="0" dirty="0">
                          <a:latin typeface="+mn-lt"/>
                        </a:rPr>
                        <a:t> </a:t>
                      </a:r>
                      <a:r>
                        <a:rPr lang="ru-RU" sz="2000" b="0" dirty="0">
                          <a:latin typeface="+mn-lt"/>
                        </a:rPr>
                        <a:t>в</a:t>
                      </a:r>
                      <a:r>
                        <a:rPr lang="en-US" sz="2000" b="0" dirty="0">
                          <a:latin typeface="+mn-lt"/>
                        </a:rPr>
                        <a:t> </a:t>
                      </a:r>
                      <a:r>
                        <a:rPr lang="ru-RU" sz="2000" b="0" dirty="0">
                          <a:latin typeface="+mn-lt"/>
                        </a:rPr>
                        <a:t>дни</a:t>
                      </a:r>
                    </a:p>
                  </a:txBody>
                  <a:tcPr/>
                </a:tc>
                <a:tc>
                  <a:txBody>
                    <a:bodyPr/>
                    <a:lstStyle/>
                    <a:p>
                      <a:r>
                        <a:rPr lang="ru-RU" sz="2000" b="0" dirty="0">
                          <a:latin typeface="+mn-lt"/>
                        </a:rPr>
                        <a:t>Уникальные</a:t>
                      </a:r>
                      <a:r>
                        <a:rPr lang="en-US" sz="2000" b="0" dirty="0">
                          <a:latin typeface="+mn-lt"/>
                        </a:rPr>
                        <a:t> </a:t>
                      </a:r>
                      <a:r>
                        <a:rPr lang="ru-RU" sz="2000" b="0" dirty="0">
                          <a:latin typeface="+mn-lt"/>
                        </a:rPr>
                        <a:t>категории</a:t>
                      </a:r>
                    </a:p>
                  </a:txBody>
                  <a:tcPr/>
                </a:tc>
                <a:tc>
                  <a:txBody>
                    <a:bodyPr/>
                    <a:lstStyle/>
                    <a:p>
                      <a:r>
                        <a:rPr lang="ru-RU" sz="2000" b="0" dirty="0">
                          <a:latin typeface="+mn-lt"/>
                        </a:rPr>
                        <a:t>Размер</a:t>
                      </a:r>
                      <a:r>
                        <a:rPr lang="en-US" sz="2000" b="0" dirty="0">
                          <a:latin typeface="+mn-lt"/>
                        </a:rPr>
                        <a:t> </a:t>
                      </a:r>
                      <a:r>
                        <a:rPr lang="ru-RU" sz="2000" b="0" dirty="0">
                          <a:latin typeface="+mn-lt"/>
                        </a:rPr>
                        <a:t>кластера</a:t>
                      </a:r>
                    </a:p>
                  </a:txBody>
                  <a:tcPr/>
                </a:tc>
                <a:tc>
                  <a:txBody>
                    <a:bodyPr/>
                    <a:lstStyle/>
                    <a:p>
                      <a:r>
                        <a:rPr lang="ru-RU" sz="2000" b="0" dirty="0"/>
                        <a:t>Средняя общая сумма</a:t>
                      </a:r>
                    </a:p>
                  </a:txBody>
                  <a:tcPr/>
                </a:tc>
                <a:extLst>
                  <a:ext uri="{0D108BD9-81ED-4DB2-BD59-A6C34878D82A}">
                    <a16:rowId xmlns:a16="http://schemas.microsoft.com/office/drawing/2014/main" val="2047308112"/>
                  </a:ext>
                </a:extLst>
              </a:tr>
              <a:tr h="640963">
                <a:tc>
                  <a:txBody>
                    <a:bodyPr/>
                    <a:lstStyle/>
                    <a:p>
                      <a:pPr fontAlgn="ctr"/>
                      <a:r>
                        <a:rPr lang="ru-RU" sz="2000" b="0" dirty="0">
                          <a:effectLst/>
                        </a:rPr>
                        <a:t>3</a:t>
                      </a:r>
                    </a:p>
                  </a:txBody>
                  <a:tcPr anchor="ctr"/>
                </a:tc>
                <a:tc>
                  <a:txBody>
                    <a:bodyPr/>
                    <a:lstStyle/>
                    <a:p>
                      <a:pPr algn="r"/>
                      <a:r>
                        <a:rPr lang="ru-RU" sz="2000" b="0">
                          <a:effectLst/>
                        </a:rPr>
                        <a:t>2.300000</a:t>
                      </a:r>
                    </a:p>
                  </a:txBody>
                  <a:tcPr anchor="ctr"/>
                </a:tc>
                <a:tc>
                  <a:txBody>
                    <a:bodyPr/>
                    <a:lstStyle/>
                    <a:p>
                      <a:pPr algn="r"/>
                      <a:r>
                        <a:rPr lang="ru-RU" sz="2000" b="0">
                          <a:effectLst/>
                        </a:rPr>
                        <a:t>1.000000</a:t>
                      </a:r>
                    </a:p>
                  </a:txBody>
                  <a:tcPr anchor="ctr"/>
                </a:tc>
                <a:tc>
                  <a:txBody>
                    <a:bodyPr/>
                    <a:lstStyle/>
                    <a:p>
                      <a:pPr algn="r"/>
                      <a:r>
                        <a:rPr lang="ru-RU" sz="2000" b="0" dirty="0">
                          <a:effectLst/>
                        </a:rPr>
                        <a:t>1.000000</a:t>
                      </a:r>
                    </a:p>
                  </a:txBody>
                  <a:tcPr anchor="ctr"/>
                </a:tc>
                <a:tc>
                  <a:txBody>
                    <a:bodyPr/>
                    <a:lstStyle/>
                    <a:p>
                      <a:pPr algn="r"/>
                      <a:r>
                        <a:rPr lang="ru-RU" sz="2000" b="0">
                          <a:effectLst/>
                        </a:rPr>
                        <a:t>1.0</a:t>
                      </a:r>
                    </a:p>
                  </a:txBody>
                  <a:tcPr anchor="ctr"/>
                </a:tc>
                <a:tc>
                  <a:txBody>
                    <a:bodyPr/>
                    <a:lstStyle/>
                    <a:p>
                      <a:pPr algn="r"/>
                      <a:r>
                        <a:rPr lang="ru-RU" sz="2000" b="0">
                          <a:effectLst/>
                        </a:rPr>
                        <a:t>50</a:t>
                      </a:r>
                    </a:p>
                  </a:txBody>
                  <a:tcPr anchor="ctr"/>
                </a:tc>
                <a:tc>
                  <a:txBody>
                    <a:bodyPr/>
                    <a:lstStyle/>
                    <a:p>
                      <a:pPr algn="r"/>
                      <a:r>
                        <a:rPr lang="ru-RU" sz="2000" b="0">
                          <a:effectLst/>
                        </a:rPr>
                        <a:t>201013.800000</a:t>
                      </a:r>
                    </a:p>
                  </a:txBody>
                  <a:tcPr anchor="ctr"/>
                </a:tc>
                <a:extLst>
                  <a:ext uri="{0D108BD9-81ED-4DB2-BD59-A6C34878D82A}">
                    <a16:rowId xmlns:a16="http://schemas.microsoft.com/office/drawing/2014/main" val="1908089989"/>
                  </a:ext>
                </a:extLst>
              </a:tr>
              <a:tr h="640963">
                <a:tc>
                  <a:txBody>
                    <a:bodyPr/>
                    <a:lstStyle/>
                    <a:p>
                      <a:pPr fontAlgn="ctr"/>
                      <a:r>
                        <a:rPr lang="ru-RU" sz="2000" b="0">
                          <a:effectLst/>
                        </a:rPr>
                        <a:t>2</a:t>
                      </a:r>
                    </a:p>
                  </a:txBody>
                  <a:tcPr anchor="ctr"/>
                </a:tc>
                <a:tc>
                  <a:txBody>
                    <a:bodyPr/>
                    <a:lstStyle/>
                    <a:p>
                      <a:pPr algn="r"/>
                      <a:r>
                        <a:rPr lang="ru-RU" sz="2000" b="0">
                          <a:effectLst/>
                        </a:rPr>
                        <a:t>1.666667</a:t>
                      </a:r>
                    </a:p>
                  </a:txBody>
                  <a:tcPr anchor="ctr"/>
                </a:tc>
                <a:tc>
                  <a:txBody>
                    <a:bodyPr/>
                    <a:lstStyle/>
                    <a:p>
                      <a:pPr algn="r"/>
                      <a:r>
                        <a:rPr lang="ru-RU" sz="2000" b="0">
                          <a:effectLst/>
                        </a:rPr>
                        <a:t>2.333333</a:t>
                      </a:r>
                    </a:p>
                  </a:txBody>
                  <a:tcPr anchor="ctr"/>
                </a:tc>
                <a:tc>
                  <a:txBody>
                    <a:bodyPr/>
                    <a:lstStyle/>
                    <a:p>
                      <a:pPr algn="r"/>
                      <a:r>
                        <a:rPr lang="ru-RU" sz="2000" b="0">
                          <a:effectLst/>
                        </a:rPr>
                        <a:t>3.777778</a:t>
                      </a:r>
                    </a:p>
                  </a:txBody>
                  <a:tcPr anchor="ctr"/>
                </a:tc>
                <a:tc>
                  <a:txBody>
                    <a:bodyPr/>
                    <a:lstStyle/>
                    <a:p>
                      <a:pPr algn="r"/>
                      <a:r>
                        <a:rPr lang="ru-RU" sz="2000" b="0" dirty="0">
                          <a:effectLst/>
                        </a:rPr>
                        <a:t>2.0</a:t>
                      </a:r>
                    </a:p>
                  </a:txBody>
                  <a:tcPr anchor="ctr"/>
                </a:tc>
                <a:tc>
                  <a:txBody>
                    <a:bodyPr/>
                    <a:lstStyle/>
                    <a:p>
                      <a:pPr algn="r"/>
                      <a:r>
                        <a:rPr lang="ru-RU" sz="2000" b="0">
                          <a:effectLst/>
                        </a:rPr>
                        <a:t>3</a:t>
                      </a:r>
                    </a:p>
                  </a:txBody>
                  <a:tcPr anchor="ctr"/>
                </a:tc>
                <a:tc>
                  <a:txBody>
                    <a:bodyPr/>
                    <a:lstStyle/>
                    <a:p>
                      <a:pPr algn="r"/>
                      <a:r>
                        <a:rPr lang="ru-RU" sz="2000" b="0">
                          <a:effectLst/>
                        </a:rPr>
                        <a:t>283333.333333</a:t>
                      </a:r>
                    </a:p>
                  </a:txBody>
                  <a:tcPr anchor="ctr"/>
                </a:tc>
                <a:extLst>
                  <a:ext uri="{0D108BD9-81ED-4DB2-BD59-A6C34878D82A}">
                    <a16:rowId xmlns:a16="http://schemas.microsoft.com/office/drawing/2014/main" val="809351063"/>
                  </a:ext>
                </a:extLst>
              </a:tr>
              <a:tr h="640963">
                <a:tc>
                  <a:txBody>
                    <a:bodyPr/>
                    <a:lstStyle/>
                    <a:p>
                      <a:pPr fontAlgn="ctr"/>
                      <a:r>
                        <a:rPr lang="ru-RU" sz="2000" b="0">
                          <a:effectLst/>
                        </a:rPr>
                        <a:t>1</a:t>
                      </a:r>
                    </a:p>
                  </a:txBody>
                  <a:tcPr anchor="ctr"/>
                </a:tc>
                <a:tc>
                  <a:txBody>
                    <a:bodyPr/>
                    <a:lstStyle/>
                    <a:p>
                      <a:pPr algn="r"/>
                      <a:r>
                        <a:rPr lang="ru-RU" sz="2000" b="0">
                          <a:effectLst/>
                        </a:rPr>
                        <a:t>1.500000</a:t>
                      </a:r>
                    </a:p>
                  </a:txBody>
                  <a:tcPr anchor="ctr"/>
                </a:tc>
                <a:tc>
                  <a:txBody>
                    <a:bodyPr/>
                    <a:lstStyle/>
                    <a:p>
                      <a:pPr algn="r"/>
                      <a:r>
                        <a:rPr lang="ru-RU" sz="2000" b="0">
                          <a:effectLst/>
                        </a:rPr>
                        <a:t>2.000000</a:t>
                      </a:r>
                    </a:p>
                  </a:txBody>
                  <a:tcPr anchor="ctr"/>
                </a:tc>
                <a:tc>
                  <a:txBody>
                    <a:bodyPr/>
                    <a:lstStyle/>
                    <a:p>
                      <a:pPr algn="r"/>
                      <a:r>
                        <a:rPr lang="ru-RU" sz="2000" b="0">
                          <a:effectLst/>
                        </a:rPr>
                        <a:t>43.000000</a:t>
                      </a:r>
                    </a:p>
                  </a:txBody>
                  <a:tcPr anchor="ctr"/>
                </a:tc>
                <a:tc>
                  <a:txBody>
                    <a:bodyPr/>
                    <a:lstStyle/>
                    <a:p>
                      <a:pPr algn="r"/>
                      <a:r>
                        <a:rPr lang="ru-RU" sz="2000" b="0">
                          <a:effectLst/>
                        </a:rPr>
                        <a:t>2.0</a:t>
                      </a:r>
                    </a:p>
                  </a:txBody>
                  <a:tcPr anchor="ctr"/>
                </a:tc>
                <a:tc>
                  <a:txBody>
                    <a:bodyPr/>
                    <a:lstStyle/>
                    <a:p>
                      <a:pPr algn="r"/>
                      <a:r>
                        <a:rPr lang="ru-RU" sz="2000" b="0">
                          <a:effectLst/>
                        </a:rPr>
                        <a:t>1</a:t>
                      </a:r>
                    </a:p>
                  </a:txBody>
                  <a:tcPr anchor="ctr"/>
                </a:tc>
                <a:tc>
                  <a:txBody>
                    <a:bodyPr/>
                    <a:lstStyle/>
                    <a:p>
                      <a:pPr algn="r"/>
                      <a:r>
                        <a:rPr lang="ru-RU" sz="2000" b="0" dirty="0">
                          <a:effectLst/>
                        </a:rPr>
                        <a:t>150000.000000</a:t>
                      </a:r>
                    </a:p>
                  </a:txBody>
                  <a:tcPr anchor="ctr"/>
                </a:tc>
                <a:extLst>
                  <a:ext uri="{0D108BD9-81ED-4DB2-BD59-A6C34878D82A}">
                    <a16:rowId xmlns:a16="http://schemas.microsoft.com/office/drawing/2014/main" val="3102841517"/>
                  </a:ext>
                </a:extLst>
              </a:tr>
              <a:tr h="640963">
                <a:tc>
                  <a:txBody>
                    <a:bodyPr/>
                    <a:lstStyle/>
                    <a:p>
                      <a:pPr fontAlgn="ctr"/>
                      <a:r>
                        <a:rPr lang="ru-RU" sz="2000" b="0">
                          <a:effectLst/>
                        </a:rPr>
                        <a:t>0</a:t>
                      </a:r>
                    </a:p>
                  </a:txBody>
                  <a:tcPr anchor="ctr"/>
                </a:tc>
                <a:tc>
                  <a:txBody>
                    <a:bodyPr/>
                    <a:lstStyle/>
                    <a:p>
                      <a:pPr algn="r"/>
                      <a:r>
                        <a:rPr lang="ru-RU" sz="2000" b="0">
                          <a:effectLst/>
                        </a:rPr>
                        <a:t>0.919847</a:t>
                      </a:r>
                    </a:p>
                  </a:txBody>
                  <a:tcPr anchor="ctr"/>
                </a:tc>
                <a:tc>
                  <a:txBody>
                    <a:bodyPr/>
                    <a:lstStyle/>
                    <a:p>
                      <a:pPr algn="r"/>
                      <a:r>
                        <a:rPr lang="ru-RU" sz="2000" b="0">
                          <a:effectLst/>
                        </a:rPr>
                        <a:t>1.022901</a:t>
                      </a:r>
                    </a:p>
                  </a:txBody>
                  <a:tcPr anchor="ctr"/>
                </a:tc>
                <a:tc>
                  <a:txBody>
                    <a:bodyPr/>
                    <a:lstStyle/>
                    <a:p>
                      <a:pPr algn="r"/>
                      <a:r>
                        <a:rPr lang="ru-RU" sz="2000" b="0">
                          <a:effectLst/>
                        </a:rPr>
                        <a:t>1.087786</a:t>
                      </a:r>
                    </a:p>
                  </a:txBody>
                  <a:tcPr anchor="ctr"/>
                </a:tc>
                <a:tc>
                  <a:txBody>
                    <a:bodyPr/>
                    <a:lstStyle/>
                    <a:p>
                      <a:pPr algn="r"/>
                      <a:r>
                        <a:rPr lang="ru-RU" sz="2000" b="0">
                          <a:effectLst/>
                        </a:rPr>
                        <a:t>1.0</a:t>
                      </a:r>
                    </a:p>
                  </a:txBody>
                  <a:tcPr anchor="ctr"/>
                </a:tc>
                <a:tc>
                  <a:txBody>
                    <a:bodyPr/>
                    <a:lstStyle/>
                    <a:p>
                      <a:pPr algn="r"/>
                      <a:r>
                        <a:rPr lang="ru-RU" sz="2000" b="0">
                          <a:effectLst/>
                        </a:rPr>
                        <a:t>131</a:t>
                      </a:r>
                    </a:p>
                  </a:txBody>
                  <a:tcPr anchor="ctr"/>
                </a:tc>
                <a:tc>
                  <a:txBody>
                    <a:bodyPr/>
                    <a:lstStyle/>
                    <a:p>
                      <a:pPr algn="r"/>
                      <a:r>
                        <a:rPr lang="ru-RU" sz="2000" b="0" dirty="0">
                          <a:effectLst/>
                        </a:rPr>
                        <a:t>65378.000000</a:t>
                      </a:r>
                    </a:p>
                  </a:txBody>
                  <a:tcPr anchor="ctr"/>
                </a:tc>
                <a:extLst>
                  <a:ext uri="{0D108BD9-81ED-4DB2-BD59-A6C34878D82A}">
                    <a16:rowId xmlns:a16="http://schemas.microsoft.com/office/drawing/2014/main" val="301618805"/>
                  </a:ext>
                </a:extLst>
              </a:tr>
            </a:tbl>
          </a:graphicData>
        </a:graphic>
      </p:graphicFrame>
    </p:spTree>
    <p:extLst>
      <p:ext uri="{BB962C8B-B14F-4D97-AF65-F5344CB8AC3E}">
        <p14:creationId xmlns:p14="http://schemas.microsoft.com/office/powerpoint/2010/main" val="31302121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DFBCE-6599-5330-0FC0-AC18189348CD}"/>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400600B5-B4D0-77D0-92D8-1F17E4AD5C5E}"/>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6DBF4DEC-9CBB-D93E-DA2E-40D850DAFD23}"/>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451EF554-3C13-47C2-68B0-FD1C15603689}"/>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050F4A89-67F5-3789-2B8F-23FB6BE831C6}"/>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55FCE670-B03E-F120-BDBA-2C5F7AE9C09E}"/>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9B160D73-FE19-2A31-08C2-DE96585415CB}"/>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CC5C39B6-C6DF-B47B-D4A5-6ECCCD9BF8A4}"/>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6CCFE75A-973B-B8A8-0C51-A21AF35343ED}"/>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CE1EFB4E-2AF3-C094-C1E0-FC1C87255920}"/>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4799DC1B-6374-5602-E4EA-6E0F1901CB77}"/>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5E08E8FE-59FC-2B19-0C49-419A42600304}"/>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2CFF93C7-D182-3890-FF49-E13617F3C7C5}"/>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FB5E38F5-2CE1-2CDD-FCBC-BB3D416A3388}"/>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04D0A382-FC64-6E7D-1DA0-25CF3DD6A837}"/>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A53E6FBB-5757-F14D-7E8D-CA25A5E6E8C4}"/>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E2C4B6CE-E407-2A0F-248D-5EDA640EC599}"/>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5A2309B4-AB37-0F68-36BF-32A39CD098F2}"/>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187A53EE-C616-2CA8-304B-3CE063167587}"/>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E4CEBD7C-8F0C-A34A-747A-0A45252D8B34}"/>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D925655E-97A9-46DF-4377-463D59107BD6}"/>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48EEB7B7-A466-35B0-26B9-67255D8A32BF}"/>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7775E6F2-B025-6EF6-B208-6600D902F921}"/>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B7C89763-E516-F10A-9217-2EAC9CE9C386}"/>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459E9066-8CD9-DDB5-716B-8ED1764C2963}"/>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96034147-C85F-C526-7DAD-1D7C905B386A}"/>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0A498AC5-80CE-AF11-FA7A-5C2904411025}"/>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6969CA30-0ECA-F163-3A97-10CFAE824A82}"/>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57335B3F-8C8E-2332-0AAA-BF70C44BE441}"/>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DE0EF3A1-CA15-E856-DB55-D01108292A6C}"/>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04A40135-FC9B-4C10-0CF5-B936D21E0445}"/>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8208FAF5-3F27-2ABA-A8D7-49C618B11F67}"/>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16E14D8A-CBAC-86C0-3BC6-78E1947B6A20}"/>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54ECB0B1-8D8D-5EF4-843E-04AA81028625}"/>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964466B0-EF57-DC3D-F629-C9AACF26CB14}"/>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A4029A8A-9E6E-69F1-67D0-A305784C7D54}"/>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82DBD920-AB85-AB7A-72E1-8469B770EDB7}"/>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D73B4C29-5226-909F-ADBB-4975F625F4CA}"/>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93EE0A1C-CF01-B5D8-8570-DC1924B379FC}"/>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334BDA75-A094-09E1-9D43-CE5F4B508967}"/>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83B74C14-5AD4-102D-148E-F34E580FA1DF}"/>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5A0E2FF5-084E-F88A-2FA1-67DD306D89FB}"/>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AD612032-768B-AF80-E15B-7929D8736B29}"/>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860E18D5-CAD0-4BE5-472E-40A67DBEF53B}"/>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67749848-FF23-999E-334F-DD7B99AC4E0A}"/>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81BBA91C-EC18-839A-786E-975EB6951165}"/>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C0143BDB-97A2-0D14-54E2-A3EA42036E30}"/>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218B92D2-8E4E-7C8E-F63C-A9422CEC5F37}"/>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4680CF1F-5318-A0F6-8E43-0F0EFE3379F3}"/>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12A0232A-E917-6F03-4362-714ED908E7F2}"/>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0F92B3E7-A34E-520E-C4C4-66E9C2B15267}"/>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A4FD598A-B528-AFCD-7E78-BD5079BFBC73}"/>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FF85B042-5AAB-C746-4F9E-24FF04478534}"/>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27F62733-DEA4-6704-EECC-3CB8761A776F}"/>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25B2F2A8-5CFB-20FC-C007-EF05410BBC8A}"/>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5EAA0B40-402D-2327-055F-A51B46EF1DCC}"/>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609C1533-3B9E-0B5D-B435-AC9B0C750F9B}"/>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EAB68233-0837-757A-4925-AF1600C91AAB}"/>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C9F3E73F-5244-4962-8F09-BD3C853F2697}"/>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12AA404A-C32B-D292-2DED-4D96909A3858}"/>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A6583438-B42E-68EF-5FE4-68339EFFC222}"/>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E9E889AF-3A72-7C0F-8D2E-43FE09C04235}"/>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DCAE88CD-2494-DF0B-9497-4ADBD2C6FD13}"/>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F4B5B7B5-98D1-2578-74EF-D868B7D3C1DC}"/>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6DDAEE81-F62F-BB70-DACD-70B4E75A9E5D}"/>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5CC45BD3-9915-881A-F34B-E18C6F514D66}"/>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8B30AE4E-2C6E-2BCB-21A4-41208D359EAD}"/>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9315923C-A230-20A2-23AF-0F4EC45AB3FF}"/>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04B3CAF2-7DCF-618F-9DA4-74C751D0A754}"/>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3A9D0EE9-CD19-FB40-C643-93D7AFF5B89E}"/>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5A9BE629-13B8-9F3D-46FD-9C01A799A50E}"/>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B8326FBE-48F3-47EC-F931-613696F574E1}"/>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ECDF8258-D553-669F-CB9F-013E82F2F323}"/>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E3AFCAFF-229E-356C-DAB2-B76A27409776}"/>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7" name="TextBox 76">
            <a:extLst>
              <a:ext uri="{FF2B5EF4-FFF2-40B4-BE49-F238E27FC236}">
                <a16:creationId xmlns:a16="http://schemas.microsoft.com/office/drawing/2014/main" id="{6AA2D93E-4596-03EA-8D5E-92CE583C217C}"/>
              </a:ext>
            </a:extLst>
          </p:cNvPr>
          <p:cNvSpPr txBox="1"/>
          <p:nvPr/>
        </p:nvSpPr>
        <p:spPr>
          <a:xfrm>
            <a:off x="1670050" y="903775"/>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Результаты анализа</a:t>
            </a:r>
          </a:p>
        </p:txBody>
      </p:sp>
      <p:sp>
        <p:nvSpPr>
          <p:cNvPr id="4" name="TextBox 3">
            <a:extLst>
              <a:ext uri="{FF2B5EF4-FFF2-40B4-BE49-F238E27FC236}">
                <a16:creationId xmlns:a16="http://schemas.microsoft.com/office/drawing/2014/main" id="{6BA64B79-A04C-9675-DDE3-12610FB490E0}"/>
              </a:ext>
            </a:extLst>
          </p:cNvPr>
          <p:cNvSpPr txBox="1"/>
          <p:nvPr/>
        </p:nvSpPr>
        <p:spPr>
          <a:xfrm>
            <a:off x="1667448" y="2100127"/>
            <a:ext cx="14709202" cy="768608"/>
          </a:xfrm>
          <a:prstGeom prst="rect">
            <a:avLst/>
          </a:prstGeom>
          <a:noFill/>
        </p:spPr>
        <p:txBody>
          <a:bodyPr wrap="square">
            <a:spAutoFit/>
          </a:bodyPr>
          <a:lstStyle/>
          <a:p>
            <a:pPr>
              <a:lnSpc>
                <a:spcPct val="107000"/>
              </a:lnSpc>
              <a:spcAft>
                <a:spcPts val="800"/>
              </a:spcAft>
            </a:pPr>
            <a:r>
              <a:rPr lang="en-US" sz="4400" b="1" kern="0" spc="-200" dirty="0">
                <a:solidFill>
                  <a:srgbClr val="005970"/>
                </a:solidFill>
                <a:latin typeface="Formular" panose="02000000000000000000" pitchFamily="2" charset="-52"/>
                <a:ea typeface="+mj-ea"/>
                <a:cs typeface="Tahoma"/>
              </a:rPr>
              <a:t>1.</a:t>
            </a:r>
            <a:r>
              <a:rPr lang="ru-RU" sz="4400" b="1" kern="0" spc="-200" dirty="0">
                <a:solidFill>
                  <a:srgbClr val="005970"/>
                </a:solidFill>
                <a:latin typeface="Formular" panose="02000000000000000000" pitchFamily="2" charset="-52"/>
                <a:ea typeface="+mj-ea"/>
                <a:cs typeface="Tahoma"/>
              </a:rPr>
              <a:t>4 Сравнение двух версий сегментации</a:t>
            </a:r>
          </a:p>
        </p:txBody>
      </p:sp>
      <p:pic>
        <p:nvPicPr>
          <p:cNvPr id="2" name="Рисунок 1">
            <a:extLst>
              <a:ext uri="{FF2B5EF4-FFF2-40B4-BE49-F238E27FC236}">
                <a16:creationId xmlns:a16="http://schemas.microsoft.com/office/drawing/2014/main" id="{6DB4C3A6-14A2-1DB0-8B57-71AF1D2E3104}"/>
              </a:ext>
            </a:extLst>
          </p:cNvPr>
          <p:cNvPicPr>
            <a:picLocks noChangeAspect="1"/>
          </p:cNvPicPr>
          <p:nvPr/>
        </p:nvPicPr>
        <p:blipFill>
          <a:blip r:embed="rId3"/>
          <a:stretch>
            <a:fillRect/>
          </a:stretch>
        </p:blipFill>
        <p:spPr>
          <a:xfrm>
            <a:off x="4870450" y="2872321"/>
            <a:ext cx="10063685" cy="8167018"/>
          </a:xfrm>
          <a:prstGeom prst="rect">
            <a:avLst/>
          </a:prstGeom>
        </p:spPr>
      </p:pic>
    </p:spTree>
    <p:extLst>
      <p:ext uri="{BB962C8B-B14F-4D97-AF65-F5344CB8AC3E}">
        <p14:creationId xmlns:p14="http://schemas.microsoft.com/office/powerpoint/2010/main" val="24877265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FBC8A8-F491-EFAE-BC69-0305D6DA96BD}"/>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6B0D4545-1849-3B89-D98B-9B5EC59F56BD}"/>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C3243619-938A-E7F4-B2D4-AB2B233B1119}"/>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08720DB4-627C-3EA0-D87F-6B3E1A3AB6FB}"/>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D989270D-246F-8CC2-AC51-A6C7852C255A}"/>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9FCEBCDD-32E1-465E-6192-710D707DDA07}"/>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2B6BD7F6-87B2-16BA-FD29-618BD3618FD7}"/>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3BA87137-1273-95FE-CC75-D0799FED3DD9}"/>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642CDF30-FA96-B515-E2A1-6556EA8EF98F}"/>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41BE9BDE-8FBA-77E1-B503-A7F08024A1A9}"/>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32FFDF2C-F957-D96D-F7D8-7D8163713BFA}"/>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6F64E8B0-0B30-C5CE-5442-B440E2D909E0}"/>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188746E4-BAE6-9F04-A0F7-BEA13EC7DC5F}"/>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F11DA046-0C80-0ABF-AF01-E57C7D21E8D9}"/>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51B8A94C-3029-1E49-9237-9C5A91EA28DD}"/>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5296245D-527D-0142-1548-97ADB02F1539}"/>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6298CF25-267C-22EE-B6EF-48097EED51F7}"/>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8F526F66-36C4-17C8-311C-6D5CE8BCE0B4}"/>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CE0B3E50-77D1-C94B-3319-146947FBF9AC}"/>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15BC099A-AEBC-A4D2-022F-10D4FB260080}"/>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D4847836-D070-03D1-EC64-F2E7FD1EF57F}"/>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9B703FE5-26F6-7C88-B17D-221817A27F89}"/>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739FC3D1-4C7D-2D80-E988-EB65399D8346}"/>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E0422E2D-5A2F-D194-438C-E3D4F0C0BBF0}"/>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65A2B828-D814-1DFF-3DE3-DD5CE5B65895}"/>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FE2DB516-344F-4FBF-6B7F-FFCDA27E5B08}"/>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0A934DA4-D075-DFF3-7129-B452DF6AFE98}"/>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53B3A9F3-68EC-CC17-B4E1-F2EE9801C9C0}"/>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EA015A88-E4E7-C2A0-8DF1-9D2995ACDF05}"/>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115B498D-7387-F94F-35E1-CD69FE348347}"/>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305FBECA-B032-D14B-15A4-037A6820AC7B}"/>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4578D1A9-FBB3-497A-2F5B-5F9530F27F20}"/>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8DEB2504-4266-F008-4922-127C14548172}"/>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2D756E81-554A-1704-4401-0B8445E16AC9}"/>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30381F18-28CF-7A00-39B7-B00C0DB8C83F}"/>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9EBA6F67-8B25-96D6-F989-7F623F6BBA5E}"/>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58ED9175-847A-6A23-9A7D-3A7EE78AF329}"/>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2BC9F327-D5CE-AFEE-AD93-DE32A75D630C}"/>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936C1BB4-687F-565F-0799-3CD72CC6C20C}"/>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BDF136FE-6572-4E17-720F-F014214A836D}"/>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1376A7AF-AF9E-F3A7-775A-72066A5E928C}"/>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E5CF8774-B25E-AC2D-DBAA-E20636E3F538}"/>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DD94C540-AB13-74A0-19F1-56288400906A}"/>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0031A564-D4C3-91E8-15D8-692876594954}"/>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2A1BD507-EEF2-50B6-16F0-642F5B6CC524}"/>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27B6B03F-B37D-F292-1857-7DCA7D2057EA}"/>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3220DD6C-FCBF-D3CE-1497-EB9386D0F455}"/>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A586D69F-513C-5C8F-8BE6-38D262F294B0}"/>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F66A8A13-41BE-6550-CD94-0B3F6C9258BA}"/>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4B49E05C-6754-2904-7CAF-324CCB1174AA}"/>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3FE5386D-4E16-3BF6-DE98-138F78EFFBAF}"/>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4706B65E-FD14-ED48-2890-C5F26126C9FB}"/>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A06C1140-8EC0-283E-290A-D8EBD35C64AC}"/>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8E085159-5EBC-821C-F34B-18EA3621336B}"/>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295B5A44-F5B0-FC33-8836-095B6A36244A}"/>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E1DEDE7D-38E6-24E3-FA29-5C892F81ED46}"/>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C19D184B-608E-77FA-1B86-264F34197097}"/>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42FB093B-59E6-0E62-19CD-24A43318C25F}"/>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1A414BDF-7C32-994B-919C-2BB43586DA7B}"/>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FDDE88B2-686D-5DF7-D68C-C04E4A7BA0C6}"/>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1537A67B-7C56-4AD8-7730-E99F1884FB44}"/>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2DEB4011-ADA2-0DAE-7D36-B4E27EB9BE90}"/>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E2F4CB9E-20C8-0FBE-77BB-E10FAF534FD6}"/>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B658B031-B659-9638-2CBB-3F6162563AE5}"/>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EEDB3D18-DC3C-A854-66C8-3E5C28D98304}"/>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11FCC233-D542-FF93-16C3-D8A44FC633B4}"/>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CFA75B27-FF5B-F4FA-CBD8-EA453C717FA5}"/>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94FED486-0352-992C-69CC-F963B9382C56}"/>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755AC1EB-E87F-6AC7-1150-92EA8D7F2EF3}"/>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096C46B3-92DB-EB89-2A88-3301C4F84CDF}"/>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B9230037-2B32-E718-6F80-94A0FCE8F896}"/>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59D67F14-A749-E619-7531-3AA409D9203B}"/>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01D0B0A0-1DC0-5D3C-1F56-0FE9F648905C}"/>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A34BCC1D-B0D1-B90C-C973-E5D5FFFB0993}"/>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7" name="TextBox 76">
            <a:extLst>
              <a:ext uri="{FF2B5EF4-FFF2-40B4-BE49-F238E27FC236}">
                <a16:creationId xmlns:a16="http://schemas.microsoft.com/office/drawing/2014/main" id="{7F8C0E8B-3FFF-5D88-424E-11207B5FFA2C}"/>
              </a:ext>
            </a:extLst>
          </p:cNvPr>
          <p:cNvSpPr txBox="1"/>
          <p:nvPr/>
        </p:nvSpPr>
        <p:spPr>
          <a:xfrm>
            <a:off x="984250" y="25030"/>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Результаты анализа</a:t>
            </a:r>
          </a:p>
        </p:txBody>
      </p:sp>
      <p:sp>
        <p:nvSpPr>
          <p:cNvPr id="4" name="TextBox 3">
            <a:extLst>
              <a:ext uri="{FF2B5EF4-FFF2-40B4-BE49-F238E27FC236}">
                <a16:creationId xmlns:a16="http://schemas.microsoft.com/office/drawing/2014/main" id="{86B11B40-F534-1F85-08D4-2A5D9CEDDC14}"/>
              </a:ext>
            </a:extLst>
          </p:cNvPr>
          <p:cNvSpPr txBox="1"/>
          <p:nvPr/>
        </p:nvSpPr>
        <p:spPr>
          <a:xfrm>
            <a:off x="523875" y="867300"/>
            <a:ext cx="19580225" cy="10410670"/>
          </a:xfrm>
          <a:prstGeom prst="rect">
            <a:avLst/>
          </a:prstGeom>
          <a:noFill/>
        </p:spPr>
        <p:txBody>
          <a:bodyPr wrap="square">
            <a:spAutoFit/>
          </a:bodyPr>
          <a:lstStyle/>
          <a:p>
            <a:pPr>
              <a:lnSpc>
                <a:spcPct val="107000"/>
              </a:lnSpc>
              <a:spcAft>
                <a:spcPts val="800"/>
              </a:spcAft>
            </a:pPr>
            <a:r>
              <a:rPr lang="ru-RU" sz="2800" b="1" kern="0" spc="-200" dirty="0">
                <a:solidFill>
                  <a:srgbClr val="005970"/>
                </a:solidFill>
                <a:latin typeface="Formular" panose="02000000000000000000" pitchFamily="2" charset="-52"/>
                <a:ea typeface="+mj-ea"/>
                <a:cs typeface="Tahoma"/>
              </a:rPr>
              <a:t>Итоговый вывод по сравнению двух подходов Сравнение двух версий сегментации, основанных на разных признаках, позволяет сделать объективные выводы о каждом из подходов.  </a:t>
            </a:r>
          </a:p>
          <a:p>
            <a:pPr marL="514350" indent="-514350">
              <a:lnSpc>
                <a:spcPct val="107000"/>
              </a:lnSpc>
              <a:spcAft>
                <a:spcPts val="800"/>
              </a:spcAft>
              <a:buAutoNum type="arabicPeriod"/>
            </a:pPr>
            <a:r>
              <a:rPr lang="ru-RU" sz="2800" b="1" kern="0" spc="-200" dirty="0">
                <a:solidFill>
                  <a:srgbClr val="005970"/>
                </a:solidFill>
                <a:latin typeface="Formular" panose="02000000000000000000" pitchFamily="2" charset="-52"/>
                <a:ea typeface="+mj-ea"/>
                <a:cs typeface="Tahoma"/>
              </a:rPr>
              <a:t>Потеря информации о реальной сумме заказов в Версии 2:  </a:t>
            </a:r>
          </a:p>
          <a:p>
            <a:pPr>
              <a:lnSpc>
                <a:spcPct val="107000"/>
              </a:lnSpc>
              <a:spcAft>
                <a:spcPts val="800"/>
              </a:spcAft>
            </a:pPr>
            <a:endParaRPr lang="ru-RU" sz="28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2800" b="1" kern="0" spc="-200" dirty="0">
                <a:solidFill>
                  <a:srgbClr val="005970"/>
                </a:solidFill>
                <a:latin typeface="Formular" panose="02000000000000000000" pitchFamily="2" charset="-52"/>
                <a:ea typeface="+mj-ea"/>
                <a:cs typeface="Tahoma"/>
              </a:rPr>
              <a:t>Наблюдение: Матрица пересечения показывает, что 12 заказчиков, которые в Версии 1 были определены как самые крупные по сумме заказа (со средним чеком 608 тыс. руб.), в Версии 2 были распределены по-другому. 10 из них попали в общую группу со средним чеком всего 201 тыс. руб. </a:t>
            </a:r>
          </a:p>
          <a:p>
            <a:pPr>
              <a:lnSpc>
                <a:spcPct val="107000"/>
              </a:lnSpc>
              <a:spcAft>
                <a:spcPts val="800"/>
              </a:spcAft>
            </a:pPr>
            <a:endParaRPr lang="ru-RU" sz="28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2800" b="1" kern="0" spc="-200" dirty="0">
                <a:solidFill>
                  <a:srgbClr val="005970"/>
                </a:solidFill>
                <a:latin typeface="Formular" panose="02000000000000000000" pitchFamily="2" charset="-52"/>
                <a:ea typeface="+mj-ea"/>
                <a:cs typeface="Tahoma"/>
              </a:rPr>
              <a:t>Вывод: Это означает, что подход, основанный на категориальном признаке "Объем" ("Мелкий", "Крупный"), не смог отличить заказ на 1 млн руб. от заказа на 100 тыс. руб., если оба были помечены как "Крупные". В результате этого подхода теряется важная информация о реальной сумме, которую потратил клиент. </a:t>
            </a:r>
          </a:p>
          <a:p>
            <a:pPr>
              <a:lnSpc>
                <a:spcPct val="107000"/>
              </a:lnSpc>
              <a:spcAft>
                <a:spcPts val="800"/>
              </a:spcAft>
            </a:pPr>
            <a:endParaRPr lang="ru-RU" sz="28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2800" b="1" kern="0" spc="-200" dirty="0">
                <a:solidFill>
                  <a:srgbClr val="005970"/>
                </a:solidFill>
                <a:latin typeface="Formular" panose="02000000000000000000" pitchFamily="2" charset="-52"/>
                <a:ea typeface="+mj-ea"/>
                <a:cs typeface="Tahoma"/>
              </a:rPr>
              <a:t>2. Надежное определение клиентов с повторными заказами в обеих версиях:  </a:t>
            </a:r>
          </a:p>
          <a:p>
            <a:pPr>
              <a:lnSpc>
                <a:spcPct val="107000"/>
              </a:lnSpc>
              <a:spcAft>
                <a:spcPts val="800"/>
              </a:spcAft>
            </a:pPr>
            <a:endParaRPr lang="ru-RU" sz="28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2800" b="1" kern="0" spc="-200" dirty="0">
                <a:solidFill>
                  <a:srgbClr val="005970"/>
                </a:solidFill>
                <a:latin typeface="Formular" panose="02000000000000000000" pitchFamily="2" charset="-52"/>
                <a:ea typeface="+mj-ea"/>
                <a:cs typeface="Tahoma"/>
              </a:rPr>
              <a:t>Наблюдение: 4 клиента, которые совершали повторные заказы, были безошибочно выделены обеими моделями в отдельные небольшие группы (кластеры 1 и 2 в Версии 2). </a:t>
            </a:r>
          </a:p>
          <a:p>
            <a:pPr>
              <a:lnSpc>
                <a:spcPct val="107000"/>
              </a:lnSpc>
              <a:spcAft>
                <a:spcPts val="800"/>
              </a:spcAft>
            </a:pPr>
            <a:endParaRPr lang="ru-RU" sz="28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2800" b="1" kern="0" spc="-200" dirty="0">
                <a:solidFill>
                  <a:srgbClr val="005970"/>
                </a:solidFill>
                <a:latin typeface="Formular" panose="02000000000000000000" pitchFamily="2" charset="-52"/>
                <a:ea typeface="+mj-ea"/>
                <a:cs typeface="Tahoma"/>
              </a:rPr>
              <a:t>Вывод: Это подтверждает, что повторные покупки являются очень сильным и стабильным признаком. Этот тип поведения определяется надежно, независимо от того, как мы измеряем объем — по сумме или по категориальной метке. </a:t>
            </a:r>
          </a:p>
        </p:txBody>
      </p:sp>
    </p:spTree>
    <p:extLst>
      <p:ext uri="{BB962C8B-B14F-4D97-AF65-F5344CB8AC3E}">
        <p14:creationId xmlns:p14="http://schemas.microsoft.com/office/powerpoint/2010/main" val="36489882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CE33AF-401B-5A42-7B7C-20F006D7BF97}"/>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E3B02513-8761-A3A5-9859-C68186DEEC2D}"/>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CBE6A88A-49B8-C2C2-45DD-56154904EA4B}"/>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BFEE8764-6AA9-B980-C134-61EF6BF08C66}"/>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7897C8CD-83A6-0445-6409-B82EFC0CEB47}"/>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7858C695-1473-2C74-92E4-D77995C57221}"/>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5253E555-1DA7-B262-25B1-A099B0D50E3B}"/>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9DFCE7B6-F130-DC00-D140-0335D51EC53D}"/>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7127E626-0E75-44B6-2355-C915D7ADDFEC}"/>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1A95CF6F-EFED-EF92-C1EB-24C62CCA31CD}"/>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A64699AC-13BC-2509-8B23-BCE4B77319E9}"/>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AF196D04-4763-F58E-17D4-E70679523B38}"/>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F0276453-3425-F7BF-1608-D8E9ED621766}"/>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3C43000A-3552-1151-66E9-AB93FD70224C}"/>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F37596ED-8B37-0E0D-FF89-9AA41DB9C97B}"/>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3201F619-4B22-4716-B82B-55F64C2433B5}"/>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F8F66EC1-353A-D844-80AE-371971804813}"/>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5B851897-9F0F-ECB2-0ACB-E50EA2ED57C8}"/>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FA1A4D5D-7805-E23C-94B7-EDF1641F7413}"/>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768DF5C1-98FD-96E8-1493-9FFA20EF9307}"/>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BE66B396-C29A-AAD1-2AD0-2790FD808D18}"/>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D46D2C9B-1F8B-C648-F992-FD4A7BE10D33}"/>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0411AD60-97F7-044B-53B1-50B8DA877444}"/>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214E2AD4-F22E-05C4-BC88-D8BB0422F185}"/>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5A8E2CAB-D047-6C2D-6C32-648376DDF621}"/>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3371CA1B-C4D0-66A4-C1C8-BB3B65FCDA53}"/>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0B316198-1E59-78FC-39F4-E32CA463A72D}"/>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9E64D758-0EF9-2F0D-D107-69B9C1DA30C7}"/>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DC53B174-6BB3-00AE-CC8B-527DD56A3B10}"/>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A63C462F-5271-FBC2-69DF-B827C5C25F94}"/>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65A8B362-56DD-3058-554A-86CF29918E51}"/>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438D4F25-9069-ED85-4223-3890541D02A9}"/>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411EA5C8-336C-6CF1-F27B-0A17A128163B}"/>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4072EA00-8866-C858-972F-9D5940FD3BE3}"/>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AC0865A6-C3C1-4096-19F5-19E8CA317E78}"/>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B53C30A3-F0BA-94C5-0DD5-4FA09535D387}"/>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01D0DF65-0DF4-E7AF-CC35-4EABCC811B1B}"/>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F24AA518-8EE1-8714-8C76-3D6EBB9FF620}"/>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CC22B39B-73F4-5E3D-B9C4-8C3DEA03D7CB}"/>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09941BE8-52EA-D736-A52B-E1F18B789904}"/>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17BD0435-2DD1-8A62-6D41-59EAB3AB9735}"/>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4CF5A833-B4AD-1498-2A26-1DA1CD411976}"/>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6010A8BD-3E3A-66F1-0E3E-507CE947F03E}"/>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8FE87ED6-89C1-1AC9-053C-288051BE051B}"/>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A0F6537F-49DC-FE69-886D-010B0D261300}"/>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03528B06-AC00-9D8E-1C2B-6C5155A1FA83}"/>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DDB0D6CA-62D2-8D37-9539-489F7FD8D9A5}"/>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8F955C97-84D5-7FD9-0479-2CFAEA457BCF}"/>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4C7921DD-AC20-F5C9-1FC3-822CC090CF76}"/>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5E850B19-0862-604C-FB6A-A57F5E0E1F95}"/>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179C4270-8BD2-3BD9-4890-473370FC5A80}"/>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27C7CD36-27A4-1448-2D12-48E7A01153C2}"/>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3643B766-E333-5198-1C9F-0CB28AFE4D1B}"/>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0A1F8FCF-AA1B-E0C9-96A2-109FAD486273}"/>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DF0F2EB2-8220-5116-0DC7-1428A8B35457}"/>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9401913A-7DDE-EAB4-A5F6-4D20E597A205}"/>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6B121D7B-4143-E48A-7DAC-C61DAA5FF73B}"/>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DC1848C9-0BC0-5E66-9C47-1115EDC0BFB3}"/>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6799B4D5-E51F-FAFE-F196-1673FE22B05E}"/>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63E2DC67-5CA8-16D3-E118-E87FA2A1E294}"/>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FE2CC228-C10E-1BA1-67AE-82B7A9D5701E}"/>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CC022329-93EF-3F27-14F5-7F84CBE6CABB}"/>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E04812B7-8997-B42B-0D5C-89B233C03AA8}"/>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92484D93-272E-19A7-7D4B-80AAD1B9A5DE}"/>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ECB52396-23DF-DA84-70F3-3D76D010C92D}"/>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5596F09F-69F1-2676-07E9-8D525A8DED6D}"/>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946F4ABF-FC64-7FAE-51DB-D0E850230484}"/>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1F0F919C-C32C-B19C-99DD-B4AC314EE4A8}"/>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DCD84A23-DF21-D86F-DF9E-5DC5573884E8}"/>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2B85D741-1948-D57F-91EC-5CA7B249CC2A}"/>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1075466B-7E93-78E7-786A-FFC15A1991C0}"/>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A1414B1C-7D03-371C-DA74-C0CEFCBB253B}"/>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D84524B3-CDBC-DF02-F22E-9D32A08E4143}"/>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536F41E6-2B1A-6F77-66BA-A18CEBA24C6E}"/>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7" name="TextBox 76">
            <a:extLst>
              <a:ext uri="{FF2B5EF4-FFF2-40B4-BE49-F238E27FC236}">
                <a16:creationId xmlns:a16="http://schemas.microsoft.com/office/drawing/2014/main" id="{773E4D9B-608A-DB4A-D7AE-654046D02CB8}"/>
              </a:ext>
            </a:extLst>
          </p:cNvPr>
          <p:cNvSpPr txBox="1"/>
          <p:nvPr/>
        </p:nvSpPr>
        <p:spPr>
          <a:xfrm>
            <a:off x="755650" y="790864"/>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Результаты анализа</a:t>
            </a:r>
          </a:p>
        </p:txBody>
      </p:sp>
      <p:sp>
        <p:nvSpPr>
          <p:cNvPr id="4" name="TextBox 3">
            <a:extLst>
              <a:ext uri="{FF2B5EF4-FFF2-40B4-BE49-F238E27FC236}">
                <a16:creationId xmlns:a16="http://schemas.microsoft.com/office/drawing/2014/main" id="{8DD581FE-7CD2-94B1-188C-B3EF10907CAB}"/>
              </a:ext>
            </a:extLst>
          </p:cNvPr>
          <p:cNvSpPr txBox="1"/>
          <p:nvPr/>
        </p:nvSpPr>
        <p:spPr>
          <a:xfrm>
            <a:off x="493791" y="2455443"/>
            <a:ext cx="19580225" cy="5748497"/>
          </a:xfrm>
          <a:prstGeom prst="rect">
            <a:avLst/>
          </a:prstGeom>
          <a:noFill/>
        </p:spPr>
        <p:txBody>
          <a:bodyPr wrap="square">
            <a:spAutoFit/>
          </a:bodyPr>
          <a:lstStyle/>
          <a:p>
            <a:pPr>
              <a:lnSpc>
                <a:spcPct val="107000"/>
              </a:lnSpc>
              <a:spcAft>
                <a:spcPts val="800"/>
              </a:spcAft>
            </a:pPr>
            <a:r>
              <a:rPr lang="ru-RU" sz="2800" b="1" kern="0" spc="-200" dirty="0">
                <a:solidFill>
                  <a:srgbClr val="005970"/>
                </a:solidFill>
                <a:latin typeface="Formular" panose="02000000000000000000" pitchFamily="2" charset="-52"/>
                <a:ea typeface="+mj-ea"/>
                <a:cs typeface="Tahoma"/>
              </a:rPr>
              <a:t>Финальная рекомендация по выбору метода Оба подхода имеют свои сильные и слабые стороны:  </a:t>
            </a:r>
          </a:p>
          <a:p>
            <a:pPr>
              <a:lnSpc>
                <a:spcPct val="107000"/>
              </a:lnSpc>
              <a:spcAft>
                <a:spcPts val="800"/>
              </a:spcAft>
            </a:pPr>
            <a:endParaRPr lang="ru-RU" sz="28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2800" b="1" kern="0" spc="-200" dirty="0">
                <a:solidFill>
                  <a:srgbClr val="005970"/>
                </a:solidFill>
                <a:latin typeface="Formular" panose="02000000000000000000" pitchFamily="2" charset="-52"/>
                <a:ea typeface="+mj-ea"/>
                <a:cs typeface="Tahoma"/>
              </a:rPr>
              <a:t>Версия 2 (по 'Объему') хороша тем, что использует только исходные данные без каких-либо допущений. Она надежно определяет клиентов, которые совершают повторные заказы. Ее недостаток — она "усредняет" клиентов с очень разной суммой покупки.  </a:t>
            </a:r>
          </a:p>
          <a:p>
            <a:pPr>
              <a:lnSpc>
                <a:spcPct val="107000"/>
              </a:lnSpc>
              <a:spcAft>
                <a:spcPts val="800"/>
              </a:spcAft>
            </a:pPr>
            <a:endParaRPr lang="ru-RU" sz="28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2800" b="1" kern="0" spc="-200" dirty="0">
                <a:solidFill>
                  <a:srgbClr val="005970"/>
                </a:solidFill>
                <a:latin typeface="Formular" panose="02000000000000000000" pitchFamily="2" charset="-52"/>
                <a:ea typeface="+mj-ea"/>
                <a:cs typeface="Tahoma"/>
              </a:rPr>
              <a:t>Версия 1 (по 'Сумме'), несмотря на использование заполненных данных для 40% заказов, оказывается более полезной на практике. Она позволяет получить более подробное и понятное разделение клиентов по суммам, которые они тратят, безошибочно выделяя заказчиков с необычно большими покупками.</a:t>
            </a:r>
          </a:p>
          <a:p>
            <a:pPr>
              <a:lnSpc>
                <a:spcPct val="107000"/>
              </a:lnSpc>
              <a:spcAft>
                <a:spcPts val="800"/>
              </a:spcAft>
            </a:pPr>
            <a:endParaRPr lang="ru-RU" sz="28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2800" b="1" kern="0" spc="-200" dirty="0">
                <a:solidFill>
                  <a:srgbClr val="005970"/>
                </a:solidFill>
                <a:latin typeface="Formular" panose="02000000000000000000" pitchFamily="2" charset="-52"/>
                <a:ea typeface="+mj-ea"/>
                <a:cs typeface="Tahoma"/>
              </a:rPr>
              <a:t>Для дальнейших выводов будут использованы результаты кластеризации по сумме закупок.</a:t>
            </a:r>
          </a:p>
        </p:txBody>
      </p:sp>
    </p:spTree>
    <p:extLst>
      <p:ext uri="{BB962C8B-B14F-4D97-AF65-F5344CB8AC3E}">
        <p14:creationId xmlns:p14="http://schemas.microsoft.com/office/powerpoint/2010/main" val="166510712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38F4B-786D-CCAD-3249-379C58712900}"/>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95743E54-30A2-E998-9F61-4B89C621624E}"/>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795CE266-F6EF-C5A0-21A2-6BEA31F9843A}"/>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8186AC97-B606-952F-E91F-E423C2F72CF0}"/>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3B98F940-359A-56E1-1B05-A79BDE1E61CA}"/>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00768FB4-030A-FFB1-2D9C-B92D0FFBFCF5}"/>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F0787CD8-69C9-49BA-2A25-742375A94835}"/>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A8899B63-82E0-F061-8037-DDF47B6C2FB6}"/>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1E6E90CA-F01B-B7F0-B818-FB397BA936EF}"/>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DDEF6322-0B95-2B1C-14B0-AD9F451E60A0}"/>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30CAA62E-F12B-8E91-6AA0-AF637F4DF91F}"/>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A698C39C-84D0-698E-740C-9E5621EB4424}"/>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E97DDE78-7DFF-E90A-075D-13793314901E}"/>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7A7BF9CD-8AC5-C7AB-B713-4D5D02C1312D}"/>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E81CBF5E-E3E9-A35C-5311-6F229D623E27}"/>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32175287-1320-6135-9051-84D341244FAB}"/>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7FF707A4-F7CF-FC64-DDDD-2F63906A65D7}"/>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26ADA77F-5583-6F87-7FEC-2B7B092ED6C4}"/>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12FC9062-1627-94B3-36B8-C59194B9ED6F}"/>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D0B3DFF7-AB0B-5784-D4B2-7F5701AD3703}"/>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C3266B55-521F-BAD8-E80D-CA3F12190B83}"/>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E898BC7F-AC8F-32AD-B39A-A3AD66424685}"/>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315B8AC8-9822-F2AC-DFA1-482E4454F3C7}"/>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5629B864-8BD0-F683-9750-35D6AAD61373}"/>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6E628A05-F62A-9280-F7CD-A1CE4785A2A3}"/>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D0C513A8-B80C-69DE-75E3-D648D44B2DE2}"/>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B98220F4-B0F3-663F-AD2D-00E02A81FC5C}"/>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6E4655BA-BE27-0C23-D528-CF1B7214114F}"/>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0418791F-2458-BEBD-79D3-55145230A376}"/>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8B61B22D-42FE-A765-D6B0-F834564475D9}"/>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8902D894-5370-E689-DAED-18B195121F8D}"/>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1FB97C5E-2F21-11A4-3878-5BAA5F6883C6}"/>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F4084182-197B-4022-6499-B2F074C2BA4F}"/>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0EF9942F-CBF3-7799-AAAE-DEAF497AC3CB}"/>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EA3ED0A3-3480-3AEA-5CBA-618153DE6788}"/>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216E3F3E-811B-1181-741F-1E9F604F15DE}"/>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33F16BD1-D37D-6A40-180C-9E20D47E21DE}"/>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E9DC797B-57E2-08FC-4305-3D838798A40A}"/>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FD8A1924-0B12-EEE7-463C-D805816492C9}"/>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933A30ED-278D-FDD2-3845-FA265D8C0899}"/>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4DAF6140-43F8-BFB3-4E2E-D8F8DD93AA8C}"/>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CBB953CC-B3A9-DA32-A204-83E0BDC744E4}"/>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187F5D84-FC13-B5EF-43A0-68DBC3EB9453}"/>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170A08FC-ED43-8F98-9C37-6F5CC96E7265}"/>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5EA7A267-065D-A083-DA68-06DD1904C855}"/>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EA5267EA-322B-0390-4482-FE7DC0C9906C}"/>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F387BB73-4A13-787A-6C57-FB1854690292}"/>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7176F458-E650-0B6F-5BDC-A45DADA9DDC4}"/>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5FA8EB70-3E2C-CA50-D9F8-E9745EE7DEC9}"/>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7C45FB74-5CAE-C85A-4EA1-58411511782B}"/>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2E495BAC-8499-D905-ECA9-AAA3FEB6BC01}"/>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2FB62262-CF42-3EF6-FEA8-3DD6F5434367}"/>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ECC53D37-FEFE-3843-FE5C-9931458B28A6}"/>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4723580A-F013-4C8A-ADB0-F7D6CA45DB1B}"/>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53D63010-9E84-039B-88F9-A41E819C0E12}"/>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F1C61C6E-9E9B-9D54-696F-75A1A02E6B6C}"/>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F5148F5C-A5A2-95A2-E43C-E1289466B347}"/>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5BE99D26-4E74-E098-92A2-A469E7E84ABF}"/>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614E8052-79B0-4496-CE72-098A18010EDF}"/>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2E9DCC13-1F8C-F827-EAB9-CEC0D8ED2A57}"/>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9F5FC96F-3F2F-4D47-32DC-61816116911C}"/>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30BC4D2C-DD90-5A35-647F-258F12E0EA47}"/>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95AFC149-5821-B8B9-8693-9B6D9A131011}"/>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2F5287A4-D2F8-2897-FB8F-B8C7D8683304}"/>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794525A1-1EA6-18F6-D778-3B42496B24CB}"/>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546CFEE7-76B3-F9A3-8E04-10E0CDAEA7A9}"/>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29A6AA5D-2D4F-B6C1-DF0F-3448C865B1E8}"/>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A8B9E8AA-D457-9D3F-ADB1-5908E53B3181}"/>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0DEC396B-E6F6-744B-5B17-BFC72735595F}"/>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43D33F23-A497-DFF7-806B-6F09571C4E0A}"/>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A8C3DB67-49FB-DD81-71C7-1C7CC566EC84}"/>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3FC9479A-D153-B19B-177A-045B8562F87F}"/>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C543AA36-5614-5532-B61E-C09EF4853C16}"/>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C2618898-3328-BAA0-253D-CA5D6F876B94}"/>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8" name="TextBox 77">
            <a:extLst>
              <a:ext uri="{FF2B5EF4-FFF2-40B4-BE49-F238E27FC236}">
                <a16:creationId xmlns:a16="http://schemas.microsoft.com/office/drawing/2014/main" id="{14ECC4A1-3B37-C810-73C8-8070B01B0664}"/>
              </a:ext>
            </a:extLst>
          </p:cNvPr>
          <p:cNvSpPr txBox="1"/>
          <p:nvPr/>
        </p:nvSpPr>
        <p:spPr>
          <a:xfrm>
            <a:off x="755650" y="330924"/>
            <a:ext cx="19126200" cy="10695107"/>
          </a:xfrm>
          <a:prstGeom prst="rect">
            <a:avLst/>
          </a:prstGeom>
          <a:noFill/>
        </p:spPr>
        <p:txBody>
          <a:bodyPr wrap="square">
            <a:spAutoFit/>
          </a:bodyPr>
          <a:lstStyle/>
          <a:p>
            <a:pPr>
              <a:lnSpc>
                <a:spcPct val="107000"/>
              </a:lnSpc>
              <a:spcAft>
                <a:spcPts val="800"/>
              </a:spcAft>
            </a:pPr>
            <a:r>
              <a:rPr lang="ru-RU" sz="4400" b="1" kern="0" spc="-200" dirty="0">
                <a:solidFill>
                  <a:srgbClr val="005970"/>
                </a:solidFill>
                <a:latin typeface="Formular" panose="02000000000000000000" pitchFamily="2" charset="-52"/>
                <a:ea typeface="+mj-ea"/>
                <a:cs typeface="Tahoma"/>
              </a:rPr>
              <a:t>Задача 2: Анализ ассортимента потребностей заказчиков</a:t>
            </a:r>
          </a:p>
          <a:p>
            <a:pPr>
              <a:lnSpc>
                <a:spcPct val="107000"/>
              </a:lnSpc>
              <a:spcAft>
                <a:spcPts val="800"/>
              </a:spcAft>
            </a:pPr>
            <a:endParaRPr lang="ru-RU" sz="36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600" b="1" kern="0" spc="-200" dirty="0">
                <a:solidFill>
                  <a:srgbClr val="005970"/>
                </a:solidFill>
                <a:latin typeface="Formular" panose="02000000000000000000" pitchFamily="2" charset="-52"/>
                <a:ea typeface="+mj-ea"/>
                <a:cs typeface="Tahoma"/>
              </a:rPr>
              <a:t>2.1. Гипотеза о концентрации спроса</a:t>
            </a:r>
          </a:p>
          <a:p>
            <a:pPr>
              <a:lnSpc>
                <a:spcPct val="107000"/>
              </a:lnSpc>
              <a:spcAft>
                <a:spcPts val="800"/>
              </a:spcAft>
            </a:pPr>
            <a:endParaRPr lang="ru-RU" sz="36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600" b="1" kern="0" spc="-200" dirty="0">
                <a:solidFill>
                  <a:srgbClr val="005970"/>
                </a:solidFill>
                <a:latin typeface="Formular" panose="02000000000000000000" pitchFamily="2" charset="-52"/>
                <a:ea typeface="+mj-ea"/>
                <a:cs typeface="Tahoma"/>
              </a:rPr>
              <a:t>Гипотеза исследования:</a:t>
            </a:r>
          </a:p>
          <a:p>
            <a:pPr>
              <a:lnSpc>
                <a:spcPct val="107000"/>
              </a:lnSpc>
              <a:spcAft>
                <a:spcPts val="800"/>
              </a:spcAft>
            </a:pPr>
            <a:r>
              <a:rPr lang="ru-RU" sz="3600" b="1" kern="0" spc="-200" dirty="0">
                <a:solidFill>
                  <a:srgbClr val="005970"/>
                </a:solidFill>
                <a:latin typeface="Formular" panose="02000000000000000000" pitchFamily="2" charset="-52"/>
                <a:ea typeface="+mj-ea"/>
                <a:cs typeface="Tahoma"/>
              </a:rPr>
              <a:t>Спрос на товары неравномерен и сконцентрирован в нескольких ключевых категориях.</a:t>
            </a:r>
          </a:p>
          <a:p>
            <a:pPr>
              <a:lnSpc>
                <a:spcPct val="107000"/>
              </a:lnSpc>
              <a:spcAft>
                <a:spcPts val="800"/>
              </a:spcAft>
            </a:pPr>
            <a:endParaRPr lang="ru-RU" sz="36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600" b="1" kern="0" spc="-200" dirty="0">
                <a:solidFill>
                  <a:srgbClr val="005970"/>
                </a:solidFill>
                <a:latin typeface="Formular" panose="02000000000000000000" pitchFamily="2" charset="-52"/>
                <a:ea typeface="+mj-ea"/>
                <a:cs typeface="Tahoma"/>
              </a:rPr>
              <a:t>Метод(ы) проверки гипотезы:</a:t>
            </a:r>
          </a:p>
          <a:p>
            <a:pPr>
              <a:lnSpc>
                <a:spcPct val="107000"/>
              </a:lnSpc>
              <a:spcAft>
                <a:spcPts val="800"/>
              </a:spcAft>
            </a:pPr>
            <a:r>
              <a:rPr lang="ru-RU" sz="3600" b="1" kern="0" spc="-200" dirty="0">
                <a:solidFill>
                  <a:srgbClr val="005970"/>
                </a:solidFill>
                <a:latin typeface="Formular" panose="02000000000000000000" pitchFamily="2" charset="-52"/>
                <a:ea typeface="+mj-ea"/>
                <a:cs typeface="Tahoma"/>
              </a:rPr>
              <a:t>Агрегация данных: Сгруппировать все заказы по товарным категориям. </a:t>
            </a:r>
          </a:p>
          <a:p>
            <a:pPr>
              <a:lnSpc>
                <a:spcPct val="107000"/>
              </a:lnSpc>
              <a:spcAft>
                <a:spcPts val="800"/>
              </a:spcAft>
            </a:pPr>
            <a:r>
              <a:rPr lang="ru-RU" sz="3600" b="1" kern="0" spc="-200" dirty="0">
                <a:solidFill>
                  <a:srgbClr val="005970"/>
                </a:solidFill>
                <a:latin typeface="Formular" panose="02000000000000000000" pitchFamily="2" charset="-52"/>
                <a:ea typeface="+mj-ea"/>
                <a:cs typeface="Tahoma"/>
              </a:rPr>
              <a:t>Частотный анализ: Подсчитать количество заказов для каждой товарной категории, чтобы определить их популярность. </a:t>
            </a:r>
          </a:p>
          <a:p>
            <a:pPr>
              <a:lnSpc>
                <a:spcPct val="107000"/>
              </a:lnSpc>
              <a:spcAft>
                <a:spcPts val="800"/>
              </a:spcAft>
            </a:pPr>
            <a:r>
              <a:rPr lang="ru-RU" sz="3600" b="1" kern="0" spc="-200" dirty="0">
                <a:solidFill>
                  <a:srgbClr val="005970"/>
                </a:solidFill>
                <a:latin typeface="Formular" panose="02000000000000000000" pitchFamily="2" charset="-52"/>
                <a:ea typeface="+mj-ea"/>
                <a:cs typeface="Tahoma"/>
              </a:rPr>
              <a:t>Ранжирование: Отсортировать категории по убыванию количества заказов. Визуализация распределения: Построить столбчатую диаграмму, чтобы наглядно показать распределение спроса. Если гипотеза верна, на графике будет видно, что несколько категорий имеют значительно больше заказов, чем все остальные.</a:t>
            </a:r>
          </a:p>
        </p:txBody>
      </p:sp>
    </p:spTree>
    <p:extLst>
      <p:ext uri="{BB962C8B-B14F-4D97-AF65-F5344CB8AC3E}">
        <p14:creationId xmlns:p14="http://schemas.microsoft.com/office/powerpoint/2010/main" val="3435371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91" name="object 2"/>
          <p:cNvGrpSpPr/>
          <p:nvPr/>
        </p:nvGrpSpPr>
        <p:grpSpPr>
          <a:xfrm>
            <a:off x="0" y="0"/>
            <a:ext cx="523875" cy="11308715"/>
            <a:chOff x="0" y="0"/>
            <a:chExt cx="523875" cy="11308715"/>
          </a:xfrm>
        </p:grpSpPr>
        <p:sp>
          <p:nvSpPr>
            <p:cNvPr id="92" name="object 3"/>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5" name="TextBox 74">
            <a:extLst>
              <a:ext uri="{FF2B5EF4-FFF2-40B4-BE49-F238E27FC236}">
                <a16:creationId xmlns:a16="http://schemas.microsoft.com/office/drawing/2014/main" id="{7D2FAD57-4652-49E8-9823-9B2A33560E4C}"/>
              </a:ext>
            </a:extLst>
          </p:cNvPr>
          <p:cNvSpPr txBox="1"/>
          <p:nvPr/>
        </p:nvSpPr>
        <p:spPr>
          <a:xfrm>
            <a:off x="1212850" y="407326"/>
            <a:ext cx="15011400" cy="860813"/>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Описание проекта</a:t>
            </a:r>
            <a:endParaRPr lang="ru-RU" sz="2000" b="1" kern="0" spc="-200" dirty="0">
              <a:solidFill>
                <a:srgbClr val="FF0000"/>
              </a:solidFill>
              <a:latin typeface="Formular" panose="02000000000000000000" pitchFamily="2" charset="-52"/>
              <a:ea typeface="+mj-ea"/>
              <a:cs typeface="Tahoma"/>
            </a:endParaRPr>
          </a:p>
        </p:txBody>
      </p:sp>
      <p:sp>
        <p:nvSpPr>
          <p:cNvPr id="79" name="TextBox 78">
            <a:extLst>
              <a:ext uri="{FF2B5EF4-FFF2-40B4-BE49-F238E27FC236}">
                <a16:creationId xmlns:a16="http://schemas.microsoft.com/office/drawing/2014/main" id="{95F35662-498D-45ED-82A3-B3E85BC42821}"/>
              </a:ext>
            </a:extLst>
          </p:cNvPr>
          <p:cNvSpPr txBox="1"/>
          <p:nvPr/>
        </p:nvSpPr>
        <p:spPr>
          <a:xfrm>
            <a:off x="1212850" y="1677752"/>
            <a:ext cx="18288000" cy="8715912"/>
          </a:xfrm>
          <a:prstGeom prst="rect">
            <a:avLst/>
          </a:prstGeom>
          <a:noFill/>
        </p:spPr>
        <p:txBody>
          <a:bodyPr wrap="square">
            <a:spAutoFit/>
          </a:bodyPr>
          <a:lstStyle/>
          <a:p>
            <a:pPr>
              <a:lnSpc>
                <a:spcPct val="107000"/>
              </a:lnSpc>
              <a:spcAft>
                <a:spcPts val="1200"/>
              </a:spcAft>
            </a:pPr>
            <a:r>
              <a:rPr lang="ru-RU" sz="3200" b="1" kern="0" spc="-200" dirty="0">
                <a:solidFill>
                  <a:srgbClr val="005970"/>
                </a:solidFill>
                <a:latin typeface="Formular" panose="02000000000000000000" pitchFamily="2" charset="-52"/>
                <a:ea typeface="+mj-ea"/>
                <a:cs typeface="Tahoma"/>
              </a:rPr>
              <a:t>Название проекта: </a:t>
            </a:r>
          </a:p>
          <a:p>
            <a:pPr>
              <a:lnSpc>
                <a:spcPct val="107000"/>
              </a:lnSpc>
              <a:spcAft>
                <a:spcPts val="1200"/>
              </a:spcAft>
            </a:pPr>
            <a:r>
              <a:rPr lang="ru-RU" sz="3200" b="1" kern="0" spc="-200" dirty="0">
                <a:solidFill>
                  <a:srgbClr val="005970"/>
                </a:solidFill>
                <a:latin typeface="Formular" panose="02000000000000000000" pitchFamily="2" charset="-52"/>
                <a:ea typeface="+mj-ea"/>
                <a:cs typeface="Tahoma"/>
              </a:rPr>
              <a:t>Анализ и сегментация заказчиков на платформе Supl.biz для оптимизации работы поставщиков</a:t>
            </a:r>
          </a:p>
          <a:p>
            <a:pPr lvl="1">
              <a:spcAft>
                <a:spcPts val="1200"/>
              </a:spcAft>
            </a:pPr>
            <a:r>
              <a:rPr lang="ru-RU" sz="3200" kern="0" spc="-200" dirty="0">
                <a:latin typeface="Formular" panose="02000000000000000000" pitchFamily="2" charset="-52"/>
                <a:ea typeface="+mj-ea"/>
                <a:cs typeface="Tahoma"/>
              </a:rPr>
              <a:t>Бизнес-цель заказчика:</a:t>
            </a:r>
          </a:p>
          <a:p>
            <a:pPr lvl="1">
              <a:spcAft>
                <a:spcPts val="1200"/>
              </a:spcAft>
            </a:pPr>
            <a:r>
              <a:rPr lang="ru-RU" sz="3200" kern="0" spc="-200" dirty="0">
                <a:latin typeface="Formular" panose="02000000000000000000" pitchFamily="2" charset="-52"/>
                <a:ea typeface="+mj-ea"/>
                <a:cs typeface="Tahoma"/>
              </a:rPr>
              <a:t>Повысить эффективность продаж поставщиков на маркетплейсах за счет выбора правильных клиентов. Оптимизировать ассортимент и цены, прогнозировать спрос.</a:t>
            </a:r>
          </a:p>
          <a:p>
            <a:pPr lvl="1">
              <a:lnSpc>
                <a:spcPct val="107000"/>
              </a:lnSpc>
              <a:spcAft>
                <a:spcPts val="1200"/>
              </a:spcAft>
            </a:pPr>
            <a:r>
              <a:rPr lang="ru-RU" sz="3200" kern="0" spc="-200" dirty="0">
                <a:latin typeface="Formular" panose="02000000000000000000" pitchFamily="2" charset="-52"/>
                <a:ea typeface="+mj-ea"/>
                <a:cs typeface="Tahoma"/>
              </a:rPr>
              <a:t>Объект исследования:</a:t>
            </a:r>
          </a:p>
          <a:p>
            <a:pPr lvl="1">
              <a:lnSpc>
                <a:spcPct val="107000"/>
              </a:lnSpc>
              <a:spcAft>
                <a:spcPts val="1200"/>
              </a:spcAft>
            </a:pPr>
            <a:r>
              <a:rPr lang="ru-RU" sz="3200" kern="0" spc="-200" dirty="0">
                <a:latin typeface="Formular" panose="02000000000000000000" pitchFamily="2" charset="-52"/>
                <a:ea typeface="+mj-ea"/>
                <a:cs typeface="Tahoma"/>
              </a:rPr>
              <a:t>Заказчики товаров для маркетплейсов на платформе Supl.biz за 2021 год.</a:t>
            </a:r>
          </a:p>
          <a:p>
            <a:pPr lvl="1">
              <a:lnSpc>
                <a:spcPct val="107000"/>
              </a:lnSpc>
              <a:spcAft>
                <a:spcPts val="1200"/>
              </a:spcAft>
            </a:pPr>
            <a:r>
              <a:rPr lang="ru-RU" sz="3200" kern="0" spc="-200" dirty="0">
                <a:latin typeface="Formular" panose="02000000000000000000" pitchFamily="2" charset="-52"/>
                <a:ea typeface="+mj-ea"/>
                <a:cs typeface="Tahoma"/>
              </a:rPr>
              <a:t>Предмет исследования:</a:t>
            </a:r>
          </a:p>
          <a:p>
            <a:pPr lvl="1">
              <a:lnSpc>
                <a:spcPct val="107000"/>
              </a:lnSpc>
              <a:spcAft>
                <a:spcPts val="1200"/>
              </a:spcAft>
            </a:pPr>
            <a:r>
              <a:rPr lang="ru-RU" sz="3200" kern="0" spc="-200" dirty="0">
                <a:latin typeface="Formular" panose="02000000000000000000" pitchFamily="2" charset="-52"/>
                <a:ea typeface="+mj-ea"/>
                <a:cs typeface="Tahoma"/>
              </a:rPr>
              <a:t>Поведение заказчиков . Объемы, частота и сумма их закупок, их географическое расположение, а также их предпочтения по выбору поставщиков.</a:t>
            </a:r>
          </a:p>
          <a:p>
            <a:pPr>
              <a:lnSpc>
                <a:spcPct val="107000"/>
              </a:lnSpc>
              <a:spcAft>
                <a:spcPts val="1200"/>
              </a:spcAft>
            </a:pPr>
            <a:r>
              <a:rPr lang="ru-RU" sz="3200" b="1" kern="0" spc="-200" dirty="0">
                <a:solidFill>
                  <a:srgbClr val="005970"/>
                </a:solidFill>
                <a:latin typeface="Formular" panose="02000000000000000000" pitchFamily="2" charset="-52"/>
                <a:ea typeface="+mj-ea"/>
                <a:cs typeface="Tahoma"/>
              </a:rPr>
              <a:t>Цель исследования:</a:t>
            </a:r>
          </a:p>
          <a:p>
            <a:pPr>
              <a:lnSpc>
                <a:spcPct val="107000"/>
              </a:lnSpc>
              <a:spcAft>
                <a:spcPts val="1200"/>
              </a:spcAft>
            </a:pPr>
            <a:r>
              <a:rPr lang="ru-RU" sz="3200" b="1" kern="0" spc="-200" dirty="0">
                <a:solidFill>
                  <a:srgbClr val="005970"/>
                </a:solidFill>
                <a:latin typeface="Formular" panose="02000000000000000000" pitchFamily="2" charset="-52"/>
                <a:ea typeface="+mj-ea"/>
                <a:cs typeface="Tahoma"/>
              </a:rPr>
              <a:t>Выбрать перспективных заказчиков на основе анализа их закупок, а также сегментировать их для выработки дальнейших рекомендаций.</a:t>
            </a:r>
          </a:p>
        </p:txBody>
      </p:sp>
    </p:spTree>
    <p:extLst>
      <p:ext uri="{BB962C8B-B14F-4D97-AF65-F5344CB8AC3E}">
        <p14:creationId xmlns:p14="http://schemas.microsoft.com/office/powerpoint/2010/main" val="31550444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object 2"/>
          <p:cNvGrpSpPr/>
          <p:nvPr/>
        </p:nvGrpSpPr>
        <p:grpSpPr>
          <a:xfrm>
            <a:off x="0" y="0"/>
            <a:ext cx="523875" cy="11308715"/>
            <a:chOff x="0" y="0"/>
            <a:chExt cx="523875" cy="11308715"/>
          </a:xfrm>
        </p:grpSpPr>
        <p:sp>
          <p:nvSpPr>
            <p:cNvPr id="92" name="object 3"/>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9" name="TextBox 78">
            <a:extLst>
              <a:ext uri="{FF2B5EF4-FFF2-40B4-BE49-F238E27FC236}">
                <a16:creationId xmlns:a16="http://schemas.microsoft.com/office/drawing/2014/main" id="{95F35662-498D-45ED-82A3-B3E85BC42821}"/>
              </a:ext>
            </a:extLst>
          </p:cNvPr>
          <p:cNvSpPr txBox="1"/>
          <p:nvPr/>
        </p:nvSpPr>
        <p:spPr>
          <a:xfrm>
            <a:off x="1490635" y="888850"/>
            <a:ext cx="17068800" cy="645626"/>
          </a:xfrm>
          <a:prstGeom prst="rect">
            <a:avLst/>
          </a:prstGeom>
          <a:noFill/>
        </p:spPr>
        <p:txBody>
          <a:bodyPr wrap="square">
            <a:spAutoFit/>
          </a:bodyPr>
          <a:lstStyle/>
          <a:p>
            <a:pPr>
              <a:lnSpc>
                <a:spcPct val="107000"/>
              </a:lnSpc>
              <a:spcAft>
                <a:spcPts val="800"/>
              </a:spcAft>
            </a:pPr>
            <a:r>
              <a:rPr lang="ru-RU" sz="3600" b="1" kern="0" spc="-200" dirty="0">
                <a:solidFill>
                  <a:srgbClr val="005970"/>
                </a:solidFill>
                <a:latin typeface="Formular" panose="02000000000000000000" pitchFamily="2" charset="-52"/>
                <a:ea typeface="+mj-ea"/>
                <a:cs typeface="Tahoma"/>
              </a:rPr>
              <a:t>Результаты проверки гипотезы (графическое представление)</a:t>
            </a:r>
          </a:p>
        </p:txBody>
      </p:sp>
      <p:sp>
        <p:nvSpPr>
          <p:cNvPr id="77" name="TextBox 76">
            <a:extLst>
              <a:ext uri="{FF2B5EF4-FFF2-40B4-BE49-F238E27FC236}">
                <a16:creationId xmlns:a16="http://schemas.microsoft.com/office/drawing/2014/main" id="{7D2FAD57-4652-49E8-9823-9B2A33560E4C}"/>
              </a:ext>
            </a:extLst>
          </p:cNvPr>
          <p:cNvSpPr txBox="1"/>
          <p:nvPr/>
        </p:nvSpPr>
        <p:spPr>
          <a:xfrm>
            <a:off x="1490635" y="66342"/>
            <a:ext cx="15011400" cy="768608"/>
          </a:xfrm>
          <a:prstGeom prst="rect">
            <a:avLst/>
          </a:prstGeom>
          <a:noFill/>
        </p:spPr>
        <p:txBody>
          <a:bodyPr wrap="square">
            <a:spAutoFit/>
          </a:bodyPr>
          <a:lstStyle/>
          <a:p>
            <a:pPr>
              <a:lnSpc>
                <a:spcPct val="107000"/>
              </a:lnSpc>
              <a:spcAft>
                <a:spcPts val="800"/>
              </a:spcAft>
            </a:pPr>
            <a:r>
              <a:rPr lang="ru-RU" sz="4400" b="1" kern="0" spc="-200" dirty="0">
                <a:solidFill>
                  <a:srgbClr val="005970"/>
                </a:solidFill>
                <a:latin typeface="Formular" panose="02000000000000000000" pitchFamily="2" charset="-52"/>
                <a:ea typeface="+mj-ea"/>
                <a:cs typeface="Tahoma"/>
              </a:rPr>
              <a:t>Результаты анализа</a:t>
            </a:r>
          </a:p>
        </p:txBody>
      </p:sp>
      <p:sp>
        <p:nvSpPr>
          <p:cNvPr id="3" name="TextBox 2">
            <a:extLst>
              <a:ext uri="{FF2B5EF4-FFF2-40B4-BE49-F238E27FC236}">
                <a16:creationId xmlns:a16="http://schemas.microsoft.com/office/drawing/2014/main" id="{D438D6C2-CC44-705C-617E-DEBE22341829}"/>
              </a:ext>
            </a:extLst>
          </p:cNvPr>
          <p:cNvSpPr txBox="1"/>
          <p:nvPr/>
        </p:nvSpPr>
        <p:spPr>
          <a:xfrm>
            <a:off x="523876" y="8919073"/>
            <a:ext cx="19580224" cy="2008370"/>
          </a:xfrm>
          <a:prstGeom prst="rect">
            <a:avLst/>
          </a:prstGeom>
          <a:noFill/>
        </p:spPr>
        <p:txBody>
          <a:bodyPr wrap="square">
            <a:spAutoFit/>
          </a:bodyPr>
          <a:lstStyle/>
          <a:p>
            <a:pPr>
              <a:lnSpc>
                <a:spcPct val="107000"/>
              </a:lnSpc>
              <a:spcAft>
                <a:spcPts val="800"/>
              </a:spcAft>
            </a:pPr>
            <a:r>
              <a:rPr lang="ru-RU" sz="2800" b="1" kern="0" spc="-200" dirty="0">
                <a:solidFill>
                  <a:srgbClr val="005970"/>
                </a:solidFill>
                <a:latin typeface="Formular" panose="02000000000000000000" pitchFamily="2" charset="-52"/>
                <a:ea typeface="+mj-ea"/>
                <a:cs typeface="Tahoma"/>
              </a:rPr>
              <a:t>Описание результатов</a:t>
            </a:r>
          </a:p>
          <a:p>
            <a:pPr>
              <a:lnSpc>
                <a:spcPct val="107000"/>
              </a:lnSpc>
              <a:spcAft>
                <a:spcPts val="800"/>
              </a:spcAft>
            </a:pPr>
            <a:r>
              <a:rPr lang="ru-RU" sz="2800" b="1" kern="0" spc="-200" dirty="0">
                <a:solidFill>
                  <a:srgbClr val="005970"/>
                </a:solidFill>
                <a:latin typeface="Formular" panose="02000000000000000000" pitchFamily="2" charset="-52"/>
                <a:ea typeface="+mj-ea"/>
                <a:cs typeface="Tahoma"/>
              </a:rPr>
              <a:t>Гипотеза полностью подтверждена. График наглядно демонстрирует, что более 50% всех заказов приходится всего на две укрупненные категории: "Одежда и аксессуары" и "Товары для дома и быта". Для поставщиков это означает, что данные ниши являются самыми крупными, но и самыми конкурентными.</a:t>
            </a:r>
          </a:p>
        </p:txBody>
      </p:sp>
      <p:pic>
        <p:nvPicPr>
          <p:cNvPr id="4" name="Рисунок 3">
            <a:extLst>
              <a:ext uri="{FF2B5EF4-FFF2-40B4-BE49-F238E27FC236}">
                <a16:creationId xmlns:a16="http://schemas.microsoft.com/office/drawing/2014/main" id="{D0C19B1A-3917-7393-8181-BBB828CC1703}"/>
              </a:ext>
            </a:extLst>
          </p:cNvPr>
          <p:cNvPicPr>
            <a:picLocks noChangeAspect="1"/>
          </p:cNvPicPr>
          <p:nvPr/>
        </p:nvPicPr>
        <p:blipFill>
          <a:blip r:embed="rId3"/>
          <a:stretch>
            <a:fillRect/>
          </a:stretch>
        </p:blipFill>
        <p:spPr>
          <a:xfrm>
            <a:off x="1544665" y="1418084"/>
            <a:ext cx="12774585" cy="7593057"/>
          </a:xfrm>
          <a:prstGeom prst="rect">
            <a:avLst/>
          </a:prstGeom>
        </p:spPr>
      </p:pic>
    </p:spTree>
    <p:extLst>
      <p:ext uri="{BB962C8B-B14F-4D97-AF65-F5344CB8AC3E}">
        <p14:creationId xmlns:p14="http://schemas.microsoft.com/office/powerpoint/2010/main" val="254974209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2F9C9-8F76-B578-B949-AF46353ABEAD}"/>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5597C7D6-BE09-3FFD-BCB8-E99459CAC345}"/>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A7D35825-31CC-3E2E-EE26-C61D2613C663}"/>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D5C44289-A088-84AB-9FF2-72CE7FA95F12}"/>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9E8B4307-8B54-89A7-E239-B2AF6AE4FFB4}"/>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4AFFD151-0639-B4B4-AFB8-E7692796651D}"/>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38AC3357-EC05-2BFF-FCE4-F6ABE6BCD6BF}"/>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A018269C-520E-868D-A845-7EE0424FA3E7}"/>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D6840AF3-28EE-9767-623F-EE55E9547713}"/>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1059AE86-AED0-99F2-840C-0C229AF3E8BA}"/>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46E50198-7577-C1E8-9657-E24384D4912B}"/>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B0304A15-83C0-4B7C-28EA-C37791500AF0}"/>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ADB5E9A3-BB93-7A13-7153-F26C4E5CD292}"/>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AC1C787F-930D-D113-AF7A-F1DC4873149A}"/>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8D163480-DC6C-8358-2044-01CA38D24EFA}"/>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ED97686B-B1E1-DF99-9C73-EBC788F23A6D}"/>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851A5F5F-F20A-B047-A311-84528F9ABB22}"/>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E1655036-A56C-0FF5-E812-FC5F95E35C09}"/>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55BF699C-6886-22CA-8A19-A0595A3299BD}"/>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74C1253E-B5A0-56A2-399B-FE0E34709199}"/>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61F5C06B-2E3B-5224-72EA-9FEEA9BFA414}"/>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678F689D-73D9-E95E-D736-342D5D734EA5}"/>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86B2286C-8A82-0F12-A7FC-99E7AA4031CD}"/>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906A6E67-E38B-C610-A638-6135BAF7EC90}"/>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B7256C2D-BD71-F919-457A-18E63A83F3B4}"/>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EC225020-9C93-5034-CD49-AF6E13013884}"/>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44CDB957-A9A7-337C-F209-1996C013CC22}"/>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932E2867-B0D3-140A-D3F9-11BDCA93B5B0}"/>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7DE524FE-D520-429E-CCE7-ABB5AAB44559}"/>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C4927B9E-0F9D-5971-E7AF-0872249239E9}"/>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BE617E62-E306-5838-2BBD-0A0251EBDC7B}"/>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E3C85547-E6E8-FFEC-78E8-9F07E703723F}"/>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D57B8C4E-134B-7457-0C82-50E6F98AB0C0}"/>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04AE0454-D31D-D4A2-72E1-F68B3C74A9FE}"/>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039208B1-07A3-FF49-7CF0-5F8B00ECFB5E}"/>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4F93C5B0-81BF-1B74-B7BE-8725D93D0EC5}"/>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EE54EFD8-FE76-5A30-A2DA-7831AED5F9E6}"/>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4B49D394-4613-40CD-3684-0DBB8F3515F7}"/>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9AEC79AD-FC3B-D663-279C-65DA6D8F38B0}"/>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DED11D18-A872-8391-F0DE-420461D3CBE3}"/>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F0E2EBAD-91A0-1A52-56F2-B4A77BE2AD39}"/>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5904A354-FF3C-254B-1B05-253D1EAE94BB}"/>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868DF820-061F-2EC9-1AC3-54325C7188BD}"/>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C9FCF8D4-DB45-BE3E-8DC0-D74A0F8FF9FE}"/>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44F2FA7E-2C2F-4101-F2E3-D10096138887}"/>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883EECC1-48A4-FAA7-F0F6-6E0E725776DF}"/>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A0A37D72-DDE2-0580-318F-78003D85889C}"/>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C711A14B-4C6B-670A-8499-2A5AC347978C}"/>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8695426C-F232-2515-11B1-6F8490917D3A}"/>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D4B99E37-7DD7-B1D5-7FB6-63005C5ADF0E}"/>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D8C3E862-93E4-4491-3969-E6EAE2BFD0CF}"/>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BBBD8C11-F904-4C52-C28C-AA2A7CE1A795}"/>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4E8797C9-AFF9-7986-56A7-AF527E2D9953}"/>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B1251C18-A7E1-5057-4F8D-7690BD24DF51}"/>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3A3509B4-96C6-03EF-C738-90A5D7EAD178}"/>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E37B7DEC-71E6-1A70-368C-F7B4AF293F95}"/>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0EA218C0-8B25-DC9C-8C3B-CDCD0DA87685}"/>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A384107C-0A7C-68CF-11AA-57884B99D26F}"/>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DAE13BD0-2A4A-0B9A-F5E2-E5D62CF46229}"/>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1B9895E6-D027-5883-312E-85D60D70B3FE}"/>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5765A0DD-CB8C-A940-2F9C-F543453CADF6}"/>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DB688332-9898-3D45-C333-25E1853177A4}"/>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C07FAB90-9D21-D622-2F89-EE7161FEAD9F}"/>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5502024D-B69E-799D-7BDC-975D0B37C4E1}"/>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289171C5-252D-B52E-AD58-93422B8ED1D7}"/>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796465E6-63C1-20F4-57E9-B463CAA2BF45}"/>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53355738-9C2D-23DB-66D6-4EAC4C629FBD}"/>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0FB7C015-E600-03CD-4231-EDD962E0FA56}"/>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89A58FE6-47EC-9F96-3C23-87811472B815}"/>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E2A451B5-2311-D922-99C4-569755AA72F4}"/>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6F42FE48-4D57-F689-F720-19C9396D769E}"/>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1775DEC2-E8EC-D42C-8308-65B3703216DF}"/>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C908AE73-0B61-9BAA-42A4-697D40D58704}"/>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FD68AD6B-B501-47C9-F484-9B471EEE5AE2}"/>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9" name="TextBox 78">
            <a:extLst>
              <a:ext uri="{FF2B5EF4-FFF2-40B4-BE49-F238E27FC236}">
                <a16:creationId xmlns:a16="http://schemas.microsoft.com/office/drawing/2014/main" id="{A2DBD3E4-4321-B028-177C-5661C9D33C28}"/>
              </a:ext>
            </a:extLst>
          </p:cNvPr>
          <p:cNvSpPr txBox="1"/>
          <p:nvPr/>
        </p:nvSpPr>
        <p:spPr>
          <a:xfrm>
            <a:off x="679450" y="992907"/>
            <a:ext cx="19580225" cy="1843262"/>
          </a:xfrm>
          <a:prstGeom prst="rect">
            <a:avLst/>
          </a:prstGeom>
          <a:noFill/>
        </p:spPr>
        <p:txBody>
          <a:bodyPr wrap="square">
            <a:spAutoFit/>
          </a:bodyPr>
          <a:lstStyle/>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2.2. Выявление ключевых заказчиков</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Задача: Определить список заказчиков с самым широким ассортиментом закупаемых товаров.</a:t>
            </a:r>
          </a:p>
          <a:p>
            <a:pPr>
              <a:lnSpc>
                <a:spcPct val="107000"/>
              </a:lnSpc>
              <a:spcAft>
                <a:spcPts val="800"/>
              </a:spcAft>
            </a:pPr>
            <a:endParaRPr lang="ru-RU" sz="3200" b="1" kern="0" spc="-200" dirty="0">
              <a:solidFill>
                <a:srgbClr val="005970"/>
              </a:solidFill>
              <a:latin typeface="Formular" panose="02000000000000000000" pitchFamily="2" charset="-52"/>
              <a:ea typeface="+mj-ea"/>
              <a:cs typeface="Tahoma"/>
            </a:endParaRPr>
          </a:p>
        </p:txBody>
      </p:sp>
      <p:sp>
        <p:nvSpPr>
          <p:cNvPr id="77" name="TextBox 76">
            <a:extLst>
              <a:ext uri="{FF2B5EF4-FFF2-40B4-BE49-F238E27FC236}">
                <a16:creationId xmlns:a16="http://schemas.microsoft.com/office/drawing/2014/main" id="{BB889EA7-CBE6-457C-B3FC-2284DEAA1FAF}"/>
              </a:ext>
            </a:extLst>
          </p:cNvPr>
          <p:cNvSpPr txBox="1"/>
          <p:nvPr/>
        </p:nvSpPr>
        <p:spPr>
          <a:xfrm>
            <a:off x="984250" y="99080"/>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Результаты анализа</a:t>
            </a:r>
          </a:p>
        </p:txBody>
      </p:sp>
      <p:graphicFrame>
        <p:nvGraphicFramePr>
          <p:cNvPr id="2" name="Таблица 1">
            <a:extLst>
              <a:ext uri="{FF2B5EF4-FFF2-40B4-BE49-F238E27FC236}">
                <a16:creationId xmlns:a16="http://schemas.microsoft.com/office/drawing/2014/main" id="{275B7E57-0A97-ADE8-67E7-3F688239DC5D}"/>
              </a:ext>
            </a:extLst>
          </p:cNvPr>
          <p:cNvGraphicFramePr>
            <a:graphicFrameLocks noGrp="1"/>
          </p:cNvGraphicFramePr>
          <p:nvPr>
            <p:extLst>
              <p:ext uri="{D42A27DB-BD31-4B8C-83A1-F6EECF244321}">
                <p14:modId xmlns:p14="http://schemas.microsoft.com/office/powerpoint/2010/main" val="193516579"/>
              </p:ext>
            </p:extLst>
          </p:nvPr>
        </p:nvGraphicFramePr>
        <p:xfrm>
          <a:off x="679450" y="2314556"/>
          <a:ext cx="18917118" cy="8577052"/>
        </p:xfrm>
        <a:graphic>
          <a:graphicData uri="http://schemas.openxmlformats.org/drawingml/2006/table">
            <a:tbl>
              <a:tblPr firstRow="1" bandRow="1">
                <a:tableStyleId>{7DF18680-E054-41AD-8BC1-D1AEF772440D}</a:tableStyleId>
              </a:tblPr>
              <a:tblGrid>
                <a:gridCol w="2101902">
                  <a:extLst>
                    <a:ext uri="{9D8B030D-6E8A-4147-A177-3AD203B41FA5}">
                      <a16:colId xmlns:a16="http://schemas.microsoft.com/office/drawing/2014/main" val="1542915564"/>
                    </a:ext>
                  </a:extLst>
                </a:gridCol>
                <a:gridCol w="2101902">
                  <a:extLst>
                    <a:ext uri="{9D8B030D-6E8A-4147-A177-3AD203B41FA5}">
                      <a16:colId xmlns:a16="http://schemas.microsoft.com/office/drawing/2014/main" val="1444018348"/>
                    </a:ext>
                  </a:extLst>
                </a:gridCol>
                <a:gridCol w="2101902">
                  <a:extLst>
                    <a:ext uri="{9D8B030D-6E8A-4147-A177-3AD203B41FA5}">
                      <a16:colId xmlns:a16="http://schemas.microsoft.com/office/drawing/2014/main" val="2973113449"/>
                    </a:ext>
                  </a:extLst>
                </a:gridCol>
                <a:gridCol w="2101902">
                  <a:extLst>
                    <a:ext uri="{9D8B030D-6E8A-4147-A177-3AD203B41FA5}">
                      <a16:colId xmlns:a16="http://schemas.microsoft.com/office/drawing/2014/main" val="1344287401"/>
                    </a:ext>
                  </a:extLst>
                </a:gridCol>
                <a:gridCol w="2101902">
                  <a:extLst>
                    <a:ext uri="{9D8B030D-6E8A-4147-A177-3AD203B41FA5}">
                      <a16:colId xmlns:a16="http://schemas.microsoft.com/office/drawing/2014/main" val="1758107446"/>
                    </a:ext>
                  </a:extLst>
                </a:gridCol>
                <a:gridCol w="2101902">
                  <a:extLst>
                    <a:ext uri="{9D8B030D-6E8A-4147-A177-3AD203B41FA5}">
                      <a16:colId xmlns:a16="http://schemas.microsoft.com/office/drawing/2014/main" val="3863585007"/>
                    </a:ext>
                  </a:extLst>
                </a:gridCol>
                <a:gridCol w="2101902">
                  <a:extLst>
                    <a:ext uri="{9D8B030D-6E8A-4147-A177-3AD203B41FA5}">
                      <a16:colId xmlns:a16="http://schemas.microsoft.com/office/drawing/2014/main" val="1554031829"/>
                    </a:ext>
                  </a:extLst>
                </a:gridCol>
                <a:gridCol w="2101902">
                  <a:extLst>
                    <a:ext uri="{9D8B030D-6E8A-4147-A177-3AD203B41FA5}">
                      <a16:colId xmlns:a16="http://schemas.microsoft.com/office/drawing/2014/main" val="2129984870"/>
                    </a:ext>
                  </a:extLst>
                </a:gridCol>
                <a:gridCol w="2101902">
                  <a:extLst>
                    <a:ext uri="{9D8B030D-6E8A-4147-A177-3AD203B41FA5}">
                      <a16:colId xmlns:a16="http://schemas.microsoft.com/office/drawing/2014/main" val="3252982161"/>
                    </a:ext>
                  </a:extLst>
                </a:gridCol>
              </a:tblGrid>
              <a:tr h="750492">
                <a:tc>
                  <a:txBody>
                    <a:bodyPr/>
                    <a:lstStyle/>
                    <a:p>
                      <a:pPr algn="r"/>
                      <a:r>
                        <a:rPr lang="ru-RU" sz="2000" b="0" dirty="0">
                          <a:effectLst/>
                        </a:rPr>
                        <a:t>Заказчик</a:t>
                      </a:r>
                    </a:p>
                  </a:txBody>
                  <a:tcPr anchor="ctr"/>
                </a:tc>
                <a:tc>
                  <a:txBody>
                    <a:bodyPr/>
                    <a:lstStyle/>
                    <a:p>
                      <a:r>
                        <a:rPr lang="ru-RU" sz="2000" b="0" dirty="0">
                          <a:latin typeface="+mn-lt"/>
                        </a:rPr>
                        <a:t>Общая</a:t>
                      </a:r>
                      <a:r>
                        <a:rPr lang="en-US" sz="2000" b="0" dirty="0">
                          <a:latin typeface="+mn-lt"/>
                        </a:rPr>
                        <a:t> </a:t>
                      </a:r>
                      <a:r>
                        <a:rPr lang="ru-RU" sz="2000" b="0" dirty="0">
                          <a:latin typeface="+mn-lt"/>
                        </a:rPr>
                        <a:t>сумма</a:t>
                      </a:r>
                    </a:p>
                  </a:txBody>
                  <a:tcPr anchor="ctr"/>
                </a:tc>
                <a:tc>
                  <a:txBody>
                    <a:bodyPr/>
                    <a:lstStyle/>
                    <a:p>
                      <a:r>
                        <a:rPr lang="ru-RU" sz="2000" b="0" dirty="0">
                          <a:latin typeface="+mn-lt"/>
                        </a:rPr>
                        <a:t>Количество</a:t>
                      </a:r>
                      <a:r>
                        <a:rPr lang="en-US" sz="2000" b="0" dirty="0">
                          <a:latin typeface="+mn-lt"/>
                        </a:rPr>
                        <a:t> </a:t>
                      </a:r>
                      <a:r>
                        <a:rPr lang="ru-RU" sz="2000" b="0" dirty="0">
                          <a:latin typeface="+mn-lt"/>
                        </a:rPr>
                        <a:t>заказов </a:t>
                      </a:r>
                    </a:p>
                  </a:txBody>
                  <a:tcPr anchor="ctr"/>
                </a:tc>
                <a:tc>
                  <a:txBody>
                    <a:bodyPr/>
                    <a:lstStyle/>
                    <a:p>
                      <a:r>
                        <a:rPr lang="ru-RU" sz="2000" b="0" dirty="0">
                          <a:latin typeface="+mn-lt"/>
                        </a:rPr>
                        <a:t>Уникальные</a:t>
                      </a:r>
                      <a:r>
                        <a:rPr lang="en-US" sz="2000" b="0" dirty="0">
                          <a:latin typeface="+mn-lt"/>
                        </a:rPr>
                        <a:t> </a:t>
                      </a:r>
                      <a:r>
                        <a:rPr lang="ru-RU" sz="2000" b="0" dirty="0">
                          <a:latin typeface="+mn-lt"/>
                        </a:rPr>
                        <a:t>категории</a:t>
                      </a:r>
                    </a:p>
                  </a:txBody>
                  <a:tcPr anchor="ctr"/>
                </a:tc>
                <a:tc>
                  <a:txBody>
                    <a:bodyPr/>
                    <a:lstStyle/>
                    <a:p>
                      <a:pPr algn="r"/>
                      <a:r>
                        <a:rPr lang="ru-RU" sz="2000" b="0" dirty="0">
                          <a:effectLst/>
                        </a:rPr>
                        <a:t>Дата первого заказа</a:t>
                      </a:r>
                      <a:endParaRPr lang="en-US" sz="2000" b="0" dirty="0">
                        <a:effectLst/>
                      </a:endParaRPr>
                    </a:p>
                  </a:txBody>
                  <a:tcPr anchor="ctr"/>
                </a:tc>
                <a:tc>
                  <a:txBody>
                    <a:bodyPr/>
                    <a:lstStyle/>
                    <a:p>
                      <a:pPr algn="r"/>
                      <a:r>
                        <a:rPr lang="ru-RU" sz="2000" b="0" dirty="0">
                          <a:effectLst/>
                        </a:rPr>
                        <a:t>Дата последнего заказа</a:t>
                      </a:r>
                      <a:endParaRPr lang="en-US" sz="2000" b="0" dirty="0">
                        <a:effectLst/>
                      </a:endParaRPr>
                    </a:p>
                  </a:txBody>
                  <a:tcPr anchor="ctr"/>
                </a:tc>
                <a:tc>
                  <a:txBody>
                    <a:bodyPr/>
                    <a:lstStyle/>
                    <a:p>
                      <a:pPr algn="r"/>
                      <a:r>
                        <a:rPr lang="ru-RU" sz="2000" b="0" dirty="0">
                          <a:effectLst/>
                        </a:rPr>
                        <a:t>Количество активных дней</a:t>
                      </a:r>
                      <a:endParaRPr lang="en-US" sz="2000" b="0" dirty="0">
                        <a:effectLst/>
                      </a:endParaRPr>
                    </a:p>
                  </a:txBody>
                  <a:tcPr anchor="ctr"/>
                </a:tc>
                <a:tc>
                  <a:txBody>
                    <a:bodyPr/>
                    <a:lstStyle/>
                    <a:p>
                      <a:r>
                        <a:rPr lang="ru-RU" sz="2000" b="0" dirty="0">
                          <a:latin typeface="+mn-lt"/>
                        </a:rPr>
                        <a:t>Частота</a:t>
                      </a:r>
                      <a:r>
                        <a:rPr lang="en-US" sz="2000" b="0" dirty="0">
                          <a:latin typeface="+mn-lt"/>
                        </a:rPr>
                        <a:t> </a:t>
                      </a:r>
                      <a:r>
                        <a:rPr lang="ru-RU" sz="2000" b="0" dirty="0">
                          <a:latin typeface="+mn-lt"/>
                        </a:rPr>
                        <a:t>покупок</a:t>
                      </a:r>
                      <a:r>
                        <a:rPr lang="en-US" sz="2000" b="0" dirty="0">
                          <a:latin typeface="+mn-lt"/>
                        </a:rPr>
                        <a:t> </a:t>
                      </a:r>
                      <a:r>
                        <a:rPr lang="ru-RU" sz="2000" b="0" dirty="0">
                          <a:latin typeface="+mn-lt"/>
                        </a:rPr>
                        <a:t>в</a:t>
                      </a:r>
                      <a:r>
                        <a:rPr lang="en-US" sz="2000" b="0" dirty="0">
                          <a:latin typeface="+mn-lt"/>
                        </a:rPr>
                        <a:t> </a:t>
                      </a:r>
                      <a:r>
                        <a:rPr lang="ru-RU" sz="2000" b="0" dirty="0">
                          <a:latin typeface="+mn-lt"/>
                        </a:rPr>
                        <a:t>дни</a:t>
                      </a:r>
                    </a:p>
                  </a:txBody>
                  <a:tcPr anchor="ctr"/>
                </a:tc>
                <a:tc>
                  <a:txBody>
                    <a:bodyPr/>
                    <a:lstStyle/>
                    <a:p>
                      <a:pPr algn="r"/>
                      <a:r>
                        <a:rPr lang="ru-RU" sz="2000" b="0" dirty="0">
                          <a:effectLst/>
                        </a:rPr>
                        <a:t>Город поставки</a:t>
                      </a:r>
                    </a:p>
                  </a:txBody>
                  <a:tcPr anchor="ctr"/>
                </a:tc>
                <a:extLst>
                  <a:ext uri="{0D108BD9-81ED-4DB2-BD59-A6C34878D82A}">
                    <a16:rowId xmlns:a16="http://schemas.microsoft.com/office/drawing/2014/main" val="220112011"/>
                  </a:ext>
                </a:extLst>
              </a:tr>
              <a:tr h="750492">
                <a:tc>
                  <a:txBody>
                    <a:bodyPr/>
                    <a:lstStyle/>
                    <a:p>
                      <a:pPr algn="r"/>
                      <a:r>
                        <a:rPr lang="ru-RU" sz="2000" b="0">
                          <a:effectLst/>
                        </a:rPr>
                        <a:t>2017248</a:t>
                      </a:r>
                    </a:p>
                  </a:txBody>
                  <a:tcPr anchor="ctr"/>
                </a:tc>
                <a:tc>
                  <a:txBody>
                    <a:bodyPr/>
                    <a:lstStyle/>
                    <a:p>
                      <a:pPr algn="r"/>
                      <a:r>
                        <a:rPr lang="ru-RU" sz="2000" b="0">
                          <a:effectLst/>
                        </a:rPr>
                        <a:t>150000.0</a:t>
                      </a:r>
                    </a:p>
                  </a:txBody>
                  <a:tcPr anchor="ctr"/>
                </a:tc>
                <a:tc>
                  <a:txBody>
                    <a:bodyPr/>
                    <a:lstStyle/>
                    <a:p>
                      <a:pPr algn="r"/>
                      <a:r>
                        <a:rPr lang="ru-RU" sz="2000" b="0">
                          <a:effectLst/>
                        </a:rPr>
                        <a:t>3</a:t>
                      </a:r>
                    </a:p>
                  </a:txBody>
                  <a:tcPr anchor="ctr"/>
                </a:tc>
                <a:tc>
                  <a:txBody>
                    <a:bodyPr/>
                    <a:lstStyle/>
                    <a:p>
                      <a:pPr algn="r"/>
                      <a:r>
                        <a:rPr lang="ru-RU" sz="2000" b="0">
                          <a:effectLst/>
                        </a:rPr>
                        <a:t>2</a:t>
                      </a:r>
                    </a:p>
                  </a:txBody>
                  <a:tcPr anchor="ctr"/>
                </a:tc>
                <a:tc>
                  <a:txBody>
                    <a:bodyPr/>
                    <a:lstStyle/>
                    <a:p>
                      <a:pPr algn="r"/>
                      <a:r>
                        <a:rPr lang="ru-RU" sz="2000" b="0">
                          <a:effectLst/>
                        </a:rPr>
                        <a:t>2022-08-12 16:36:00</a:t>
                      </a:r>
                    </a:p>
                  </a:txBody>
                  <a:tcPr anchor="ctr"/>
                </a:tc>
                <a:tc>
                  <a:txBody>
                    <a:bodyPr/>
                    <a:lstStyle/>
                    <a:p>
                      <a:pPr algn="r"/>
                      <a:r>
                        <a:rPr lang="ru-RU" sz="2000" b="0">
                          <a:effectLst/>
                        </a:rPr>
                        <a:t>2022-09-12 16:18:00</a:t>
                      </a:r>
                    </a:p>
                  </a:txBody>
                  <a:tcPr anchor="ctr"/>
                </a:tc>
                <a:tc>
                  <a:txBody>
                    <a:bodyPr/>
                    <a:lstStyle/>
                    <a:p>
                      <a:pPr algn="r"/>
                      <a:r>
                        <a:rPr lang="ru-RU" sz="2000" b="0">
                          <a:effectLst/>
                        </a:rPr>
                        <a:t>31</a:t>
                      </a:r>
                    </a:p>
                  </a:txBody>
                  <a:tcPr anchor="ctr"/>
                </a:tc>
                <a:tc>
                  <a:txBody>
                    <a:bodyPr/>
                    <a:lstStyle/>
                    <a:p>
                      <a:pPr algn="r"/>
                      <a:r>
                        <a:rPr lang="ru-RU" sz="2000" b="0">
                          <a:effectLst/>
                        </a:rPr>
                        <a:t>10.333333</a:t>
                      </a:r>
                    </a:p>
                  </a:txBody>
                  <a:tcPr anchor="ctr"/>
                </a:tc>
                <a:tc>
                  <a:txBody>
                    <a:bodyPr/>
                    <a:lstStyle/>
                    <a:p>
                      <a:pPr algn="r"/>
                      <a:r>
                        <a:rPr lang="ru-RU" sz="2000" b="0">
                          <a:effectLst/>
                        </a:rPr>
                        <a:t>Москва</a:t>
                      </a:r>
                    </a:p>
                  </a:txBody>
                  <a:tcPr anchor="ctr"/>
                </a:tc>
                <a:extLst>
                  <a:ext uri="{0D108BD9-81ED-4DB2-BD59-A6C34878D82A}">
                    <a16:rowId xmlns:a16="http://schemas.microsoft.com/office/drawing/2014/main" val="2231036917"/>
                  </a:ext>
                </a:extLst>
              </a:tr>
              <a:tr h="750492">
                <a:tc>
                  <a:txBody>
                    <a:bodyPr/>
                    <a:lstStyle/>
                    <a:p>
                      <a:pPr algn="r"/>
                      <a:r>
                        <a:rPr lang="ru-RU" sz="2000" b="0">
                          <a:effectLst/>
                        </a:rPr>
                        <a:t>1995624</a:t>
                      </a:r>
                    </a:p>
                  </a:txBody>
                  <a:tcPr anchor="ctr"/>
                </a:tc>
                <a:tc>
                  <a:txBody>
                    <a:bodyPr/>
                    <a:lstStyle/>
                    <a:p>
                      <a:pPr algn="r"/>
                      <a:r>
                        <a:rPr lang="ru-RU" sz="2000" b="0">
                          <a:effectLst/>
                        </a:rPr>
                        <a:t>600000.0</a:t>
                      </a:r>
                    </a:p>
                  </a:txBody>
                  <a:tcPr anchor="ctr"/>
                </a:tc>
                <a:tc>
                  <a:txBody>
                    <a:bodyPr/>
                    <a:lstStyle/>
                    <a:p>
                      <a:pPr algn="r"/>
                      <a:r>
                        <a:rPr lang="ru-RU" sz="2000" b="0">
                          <a:effectLst/>
                        </a:rPr>
                        <a:t>2</a:t>
                      </a:r>
                    </a:p>
                  </a:txBody>
                  <a:tcPr anchor="ctr"/>
                </a:tc>
                <a:tc>
                  <a:txBody>
                    <a:bodyPr/>
                    <a:lstStyle/>
                    <a:p>
                      <a:pPr algn="r"/>
                      <a:r>
                        <a:rPr lang="ru-RU" sz="2000" b="0">
                          <a:effectLst/>
                        </a:rPr>
                        <a:t>2</a:t>
                      </a:r>
                    </a:p>
                  </a:txBody>
                  <a:tcPr anchor="ctr"/>
                </a:tc>
                <a:tc>
                  <a:txBody>
                    <a:bodyPr/>
                    <a:lstStyle/>
                    <a:p>
                      <a:pPr algn="r"/>
                      <a:r>
                        <a:rPr lang="ru-RU" sz="2000" b="0">
                          <a:effectLst/>
                        </a:rPr>
                        <a:t>2023-04-13 15:44:00</a:t>
                      </a:r>
                    </a:p>
                  </a:txBody>
                  <a:tcPr anchor="ctr"/>
                </a:tc>
                <a:tc>
                  <a:txBody>
                    <a:bodyPr/>
                    <a:lstStyle/>
                    <a:p>
                      <a:pPr algn="r"/>
                      <a:r>
                        <a:rPr lang="ru-RU" sz="2000" b="0">
                          <a:effectLst/>
                        </a:rPr>
                        <a:t>2023-04-13 15:46:00</a:t>
                      </a:r>
                    </a:p>
                  </a:txBody>
                  <a:tcPr anchor="ctr"/>
                </a:tc>
                <a:tc>
                  <a:txBody>
                    <a:bodyPr/>
                    <a:lstStyle/>
                    <a:p>
                      <a:pPr algn="r"/>
                      <a:r>
                        <a:rPr lang="ru-RU" sz="2000" b="0">
                          <a:effectLst/>
                        </a:rPr>
                        <a:t>1</a:t>
                      </a:r>
                    </a:p>
                  </a:txBody>
                  <a:tcPr anchor="ctr"/>
                </a:tc>
                <a:tc>
                  <a:txBody>
                    <a:bodyPr/>
                    <a:lstStyle/>
                    <a:p>
                      <a:pPr algn="r"/>
                      <a:r>
                        <a:rPr lang="ru-RU" sz="2000" b="0">
                          <a:effectLst/>
                        </a:rPr>
                        <a:t>0.500000</a:t>
                      </a:r>
                    </a:p>
                  </a:txBody>
                  <a:tcPr anchor="ctr"/>
                </a:tc>
                <a:tc>
                  <a:txBody>
                    <a:bodyPr/>
                    <a:lstStyle/>
                    <a:p>
                      <a:pPr algn="r"/>
                      <a:r>
                        <a:rPr lang="ru-RU" sz="2000" b="0">
                          <a:effectLst/>
                        </a:rPr>
                        <a:t>Раменское</a:t>
                      </a:r>
                    </a:p>
                  </a:txBody>
                  <a:tcPr anchor="ctr"/>
                </a:tc>
                <a:extLst>
                  <a:ext uri="{0D108BD9-81ED-4DB2-BD59-A6C34878D82A}">
                    <a16:rowId xmlns:a16="http://schemas.microsoft.com/office/drawing/2014/main" val="3347833815"/>
                  </a:ext>
                </a:extLst>
              </a:tr>
              <a:tr h="750492">
                <a:tc>
                  <a:txBody>
                    <a:bodyPr/>
                    <a:lstStyle/>
                    <a:p>
                      <a:pPr algn="r"/>
                      <a:r>
                        <a:rPr lang="ru-RU" sz="2000" b="0">
                          <a:effectLst/>
                        </a:rPr>
                        <a:t>2048755</a:t>
                      </a:r>
                    </a:p>
                  </a:txBody>
                  <a:tcPr anchor="ctr"/>
                </a:tc>
                <a:tc>
                  <a:txBody>
                    <a:bodyPr/>
                    <a:lstStyle/>
                    <a:p>
                      <a:pPr algn="r"/>
                      <a:r>
                        <a:rPr lang="ru-RU" sz="2000" b="0">
                          <a:effectLst/>
                        </a:rPr>
                        <a:t>150000.0</a:t>
                      </a:r>
                    </a:p>
                  </a:txBody>
                  <a:tcPr anchor="ctr"/>
                </a:tc>
                <a:tc>
                  <a:txBody>
                    <a:bodyPr/>
                    <a:lstStyle/>
                    <a:p>
                      <a:pPr algn="r"/>
                      <a:r>
                        <a:rPr lang="ru-RU" sz="2000" b="0">
                          <a:effectLst/>
                        </a:rPr>
                        <a:t>2</a:t>
                      </a:r>
                    </a:p>
                  </a:txBody>
                  <a:tcPr anchor="ctr"/>
                </a:tc>
                <a:tc>
                  <a:txBody>
                    <a:bodyPr/>
                    <a:lstStyle/>
                    <a:p>
                      <a:pPr algn="r"/>
                      <a:r>
                        <a:rPr lang="ru-RU" sz="2000" b="0">
                          <a:effectLst/>
                        </a:rPr>
                        <a:t>2</a:t>
                      </a:r>
                    </a:p>
                  </a:txBody>
                  <a:tcPr anchor="ctr"/>
                </a:tc>
                <a:tc>
                  <a:txBody>
                    <a:bodyPr/>
                    <a:lstStyle/>
                    <a:p>
                      <a:pPr algn="r"/>
                      <a:r>
                        <a:rPr lang="ru-RU" sz="2000" b="0">
                          <a:effectLst/>
                        </a:rPr>
                        <a:t>2023-01-30 12:58:00</a:t>
                      </a:r>
                    </a:p>
                  </a:txBody>
                  <a:tcPr anchor="ctr"/>
                </a:tc>
                <a:tc>
                  <a:txBody>
                    <a:bodyPr/>
                    <a:lstStyle/>
                    <a:p>
                      <a:pPr algn="r"/>
                      <a:r>
                        <a:rPr lang="ru-RU" sz="2000" b="0">
                          <a:effectLst/>
                        </a:rPr>
                        <a:t>2023-04-26 12:46:00</a:t>
                      </a:r>
                    </a:p>
                  </a:txBody>
                  <a:tcPr anchor="ctr"/>
                </a:tc>
                <a:tc>
                  <a:txBody>
                    <a:bodyPr/>
                    <a:lstStyle/>
                    <a:p>
                      <a:pPr algn="r"/>
                      <a:r>
                        <a:rPr lang="ru-RU" sz="2000" b="0">
                          <a:effectLst/>
                        </a:rPr>
                        <a:t>86</a:t>
                      </a:r>
                    </a:p>
                  </a:txBody>
                  <a:tcPr anchor="ctr"/>
                </a:tc>
                <a:tc>
                  <a:txBody>
                    <a:bodyPr/>
                    <a:lstStyle/>
                    <a:p>
                      <a:pPr algn="r"/>
                      <a:r>
                        <a:rPr lang="ru-RU" sz="2000" b="0">
                          <a:effectLst/>
                        </a:rPr>
                        <a:t>43.000000</a:t>
                      </a:r>
                    </a:p>
                  </a:txBody>
                  <a:tcPr anchor="ctr"/>
                </a:tc>
                <a:tc>
                  <a:txBody>
                    <a:bodyPr/>
                    <a:lstStyle/>
                    <a:p>
                      <a:pPr algn="r"/>
                      <a:r>
                        <a:rPr lang="ru-RU" sz="2000" b="0" dirty="0">
                          <a:effectLst/>
                        </a:rPr>
                        <a:t>Краснодар</a:t>
                      </a:r>
                    </a:p>
                  </a:txBody>
                  <a:tcPr anchor="ctr"/>
                </a:tc>
                <a:extLst>
                  <a:ext uri="{0D108BD9-81ED-4DB2-BD59-A6C34878D82A}">
                    <a16:rowId xmlns:a16="http://schemas.microsoft.com/office/drawing/2014/main" val="918843216"/>
                  </a:ext>
                </a:extLst>
              </a:tr>
              <a:tr h="750492">
                <a:tc>
                  <a:txBody>
                    <a:bodyPr/>
                    <a:lstStyle/>
                    <a:p>
                      <a:pPr algn="r"/>
                      <a:r>
                        <a:rPr lang="ru-RU" sz="2000" b="0">
                          <a:effectLst/>
                        </a:rPr>
                        <a:t>2002595</a:t>
                      </a:r>
                    </a:p>
                  </a:txBody>
                  <a:tcPr anchor="ctr"/>
                </a:tc>
                <a:tc>
                  <a:txBody>
                    <a:bodyPr/>
                    <a:lstStyle/>
                    <a:p>
                      <a:pPr algn="r"/>
                      <a:r>
                        <a:rPr lang="ru-RU" sz="2000" b="0">
                          <a:effectLst/>
                        </a:rPr>
                        <a:t>100000.0</a:t>
                      </a:r>
                    </a:p>
                  </a:txBody>
                  <a:tcPr anchor="ctr"/>
                </a:tc>
                <a:tc>
                  <a:txBody>
                    <a:bodyPr/>
                    <a:lstStyle/>
                    <a:p>
                      <a:pPr algn="r"/>
                      <a:r>
                        <a:rPr lang="ru-RU" sz="2000" b="0">
                          <a:effectLst/>
                        </a:rPr>
                        <a:t>2</a:t>
                      </a:r>
                    </a:p>
                  </a:txBody>
                  <a:tcPr anchor="ctr"/>
                </a:tc>
                <a:tc>
                  <a:txBody>
                    <a:bodyPr/>
                    <a:lstStyle/>
                    <a:p>
                      <a:pPr algn="r"/>
                      <a:r>
                        <a:rPr lang="ru-RU" sz="2000" b="0">
                          <a:effectLst/>
                        </a:rPr>
                        <a:t>2</a:t>
                      </a:r>
                    </a:p>
                  </a:txBody>
                  <a:tcPr anchor="ctr"/>
                </a:tc>
                <a:tc>
                  <a:txBody>
                    <a:bodyPr/>
                    <a:lstStyle/>
                    <a:p>
                      <a:pPr algn="r"/>
                      <a:r>
                        <a:rPr lang="ru-RU" sz="2000" b="0">
                          <a:effectLst/>
                        </a:rPr>
                        <a:t>2024-02-01 03:45:00</a:t>
                      </a:r>
                    </a:p>
                  </a:txBody>
                  <a:tcPr anchor="ctr"/>
                </a:tc>
                <a:tc>
                  <a:txBody>
                    <a:bodyPr/>
                    <a:lstStyle/>
                    <a:p>
                      <a:pPr algn="r"/>
                      <a:r>
                        <a:rPr lang="ru-RU" sz="2000" b="0">
                          <a:effectLst/>
                        </a:rPr>
                        <a:t>2024-02-01 03:47:00</a:t>
                      </a:r>
                    </a:p>
                  </a:txBody>
                  <a:tcPr anchor="ctr"/>
                </a:tc>
                <a:tc>
                  <a:txBody>
                    <a:bodyPr/>
                    <a:lstStyle/>
                    <a:p>
                      <a:pPr algn="r"/>
                      <a:r>
                        <a:rPr lang="ru-RU" sz="2000" b="0">
                          <a:effectLst/>
                        </a:rPr>
                        <a:t>1</a:t>
                      </a:r>
                    </a:p>
                  </a:txBody>
                  <a:tcPr anchor="ctr"/>
                </a:tc>
                <a:tc>
                  <a:txBody>
                    <a:bodyPr/>
                    <a:lstStyle/>
                    <a:p>
                      <a:pPr algn="r"/>
                      <a:r>
                        <a:rPr lang="ru-RU" sz="2000" b="0">
                          <a:effectLst/>
                        </a:rPr>
                        <a:t>0.500000</a:t>
                      </a:r>
                    </a:p>
                  </a:txBody>
                  <a:tcPr anchor="ctr"/>
                </a:tc>
                <a:tc>
                  <a:txBody>
                    <a:bodyPr/>
                    <a:lstStyle/>
                    <a:p>
                      <a:pPr algn="r"/>
                      <a:r>
                        <a:rPr lang="ru-RU" sz="2000" b="0">
                          <a:effectLst/>
                        </a:rPr>
                        <a:t>Улан-Удэ</a:t>
                      </a:r>
                    </a:p>
                  </a:txBody>
                  <a:tcPr anchor="ctr"/>
                </a:tc>
                <a:extLst>
                  <a:ext uri="{0D108BD9-81ED-4DB2-BD59-A6C34878D82A}">
                    <a16:rowId xmlns:a16="http://schemas.microsoft.com/office/drawing/2014/main" val="176639083"/>
                  </a:ext>
                </a:extLst>
              </a:tr>
              <a:tr h="750492">
                <a:tc>
                  <a:txBody>
                    <a:bodyPr/>
                    <a:lstStyle/>
                    <a:p>
                      <a:pPr algn="r"/>
                      <a:r>
                        <a:rPr lang="ru-RU" sz="2000" b="0">
                          <a:effectLst/>
                        </a:rPr>
                        <a:t>2134133</a:t>
                      </a:r>
                    </a:p>
                  </a:txBody>
                  <a:tcPr anchor="ctr"/>
                </a:tc>
                <a:tc>
                  <a:txBody>
                    <a:bodyPr/>
                    <a:lstStyle/>
                    <a:p>
                      <a:pPr algn="r"/>
                      <a:r>
                        <a:rPr lang="ru-RU" sz="2000" b="0">
                          <a:effectLst/>
                        </a:rPr>
                        <a:t>200000.0</a:t>
                      </a:r>
                    </a:p>
                  </a:txBody>
                  <a:tcPr anchor="ctr"/>
                </a:tc>
                <a:tc>
                  <a:txBody>
                    <a:bodyPr/>
                    <a:lstStyle/>
                    <a:p>
                      <a:pPr algn="r"/>
                      <a:r>
                        <a:rPr lang="ru-RU" sz="2000" b="0">
                          <a:effectLst/>
                        </a:rPr>
                        <a:t>2</a:t>
                      </a:r>
                    </a:p>
                  </a:txBody>
                  <a:tcPr anchor="ctr"/>
                </a:tc>
                <a:tc>
                  <a:txBody>
                    <a:bodyPr/>
                    <a:lstStyle/>
                    <a:p>
                      <a:pPr algn="r"/>
                      <a:r>
                        <a:rPr lang="ru-RU" sz="2000" b="0">
                          <a:effectLst/>
                        </a:rPr>
                        <a:t>1</a:t>
                      </a:r>
                    </a:p>
                  </a:txBody>
                  <a:tcPr anchor="ctr"/>
                </a:tc>
                <a:tc>
                  <a:txBody>
                    <a:bodyPr/>
                    <a:lstStyle/>
                    <a:p>
                      <a:pPr algn="r"/>
                      <a:r>
                        <a:rPr lang="ru-RU" sz="2000" b="0">
                          <a:effectLst/>
                        </a:rPr>
                        <a:t>2023-07-06 11:32:00</a:t>
                      </a:r>
                    </a:p>
                  </a:txBody>
                  <a:tcPr anchor="ctr"/>
                </a:tc>
                <a:tc>
                  <a:txBody>
                    <a:bodyPr/>
                    <a:lstStyle/>
                    <a:p>
                      <a:pPr algn="r"/>
                      <a:r>
                        <a:rPr lang="ru-RU" sz="2000" b="0">
                          <a:effectLst/>
                        </a:rPr>
                        <a:t>2023-08-01 11:46:00</a:t>
                      </a:r>
                    </a:p>
                  </a:txBody>
                  <a:tcPr anchor="ctr"/>
                </a:tc>
                <a:tc>
                  <a:txBody>
                    <a:bodyPr/>
                    <a:lstStyle/>
                    <a:p>
                      <a:pPr algn="r"/>
                      <a:r>
                        <a:rPr lang="ru-RU" sz="2000" b="0">
                          <a:effectLst/>
                        </a:rPr>
                        <a:t>27</a:t>
                      </a:r>
                    </a:p>
                  </a:txBody>
                  <a:tcPr anchor="ctr"/>
                </a:tc>
                <a:tc>
                  <a:txBody>
                    <a:bodyPr/>
                    <a:lstStyle/>
                    <a:p>
                      <a:pPr algn="r"/>
                      <a:r>
                        <a:rPr lang="ru-RU" sz="2000" b="0">
                          <a:effectLst/>
                        </a:rPr>
                        <a:t>13.500000</a:t>
                      </a:r>
                    </a:p>
                  </a:txBody>
                  <a:tcPr anchor="ctr"/>
                </a:tc>
                <a:tc>
                  <a:txBody>
                    <a:bodyPr/>
                    <a:lstStyle/>
                    <a:p>
                      <a:pPr algn="r"/>
                      <a:r>
                        <a:rPr lang="ru-RU" sz="2000" b="0">
                          <a:effectLst/>
                        </a:rPr>
                        <a:t>Москва</a:t>
                      </a:r>
                    </a:p>
                  </a:txBody>
                  <a:tcPr anchor="ctr"/>
                </a:tc>
                <a:extLst>
                  <a:ext uri="{0D108BD9-81ED-4DB2-BD59-A6C34878D82A}">
                    <a16:rowId xmlns:a16="http://schemas.microsoft.com/office/drawing/2014/main" val="1922222922"/>
                  </a:ext>
                </a:extLst>
              </a:tr>
              <a:tr h="1072132">
                <a:tc>
                  <a:txBody>
                    <a:bodyPr/>
                    <a:lstStyle/>
                    <a:p>
                      <a:pPr algn="r"/>
                      <a:r>
                        <a:rPr lang="ru-RU" sz="2000" b="0">
                          <a:effectLst/>
                        </a:rPr>
                        <a:t>2281339</a:t>
                      </a:r>
                    </a:p>
                  </a:txBody>
                  <a:tcPr anchor="ctr"/>
                </a:tc>
                <a:tc>
                  <a:txBody>
                    <a:bodyPr/>
                    <a:lstStyle/>
                    <a:p>
                      <a:pPr algn="r"/>
                      <a:r>
                        <a:rPr lang="ru-RU" sz="2000" b="0">
                          <a:effectLst/>
                        </a:rPr>
                        <a:t>100000.0</a:t>
                      </a:r>
                    </a:p>
                  </a:txBody>
                  <a:tcPr anchor="ctr"/>
                </a:tc>
                <a:tc>
                  <a:txBody>
                    <a:bodyPr/>
                    <a:lstStyle/>
                    <a:p>
                      <a:pPr algn="r"/>
                      <a:r>
                        <a:rPr lang="ru-RU" sz="2000" b="0">
                          <a:effectLst/>
                        </a:rPr>
                        <a:t>2</a:t>
                      </a:r>
                    </a:p>
                  </a:txBody>
                  <a:tcPr anchor="ctr"/>
                </a:tc>
                <a:tc>
                  <a:txBody>
                    <a:bodyPr/>
                    <a:lstStyle/>
                    <a:p>
                      <a:pPr algn="r"/>
                      <a:r>
                        <a:rPr lang="ru-RU" sz="2000" b="0">
                          <a:effectLst/>
                        </a:rPr>
                        <a:t>1</a:t>
                      </a:r>
                    </a:p>
                  </a:txBody>
                  <a:tcPr anchor="ctr"/>
                </a:tc>
                <a:tc>
                  <a:txBody>
                    <a:bodyPr/>
                    <a:lstStyle/>
                    <a:p>
                      <a:pPr algn="r"/>
                      <a:r>
                        <a:rPr lang="ru-RU" sz="2000" b="0">
                          <a:effectLst/>
                        </a:rPr>
                        <a:t>2024-12-02 17:15:00</a:t>
                      </a:r>
                    </a:p>
                  </a:txBody>
                  <a:tcPr anchor="ctr"/>
                </a:tc>
                <a:tc>
                  <a:txBody>
                    <a:bodyPr/>
                    <a:lstStyle/>
                    <a:p>
                      <a:pPr algn="r"/>
                      <a:r>
                        <a:rPr lang="ru-RU" sz="2000" b="0">
                          <a:effectLst/>
                        </a:rPr>
                        <a:t>2024-12-03 06:25:00</a:t>
                      </a:r>
                    </a:p>
                  </a:txBody>
                  <a:tcPr anchor="ctr"/>
                </a:tc>
                <a:tc>
                  <a:txBody>
                    <a:bodyPr/>
                    <a:lstStyle/>
                    <a:p>
                      <a:pPr algn="r"/>
                      <a:r>
                        <a:rPr lang="ru-RU" sz="2000" b="0">
                          <a:effectLst/>
                        </a:rPr>
                        <a:t>1</a:t>
                      </a:r>
                    </a:p>
                  </a:txBody>
                  <a:tcPr anchor="ctr"/>
                </a:tc>
                <a:tc>
                  <a:txBody>
                    <a:bodyPr/>
                    <a:lstStyle/>
                    <a:p>
                      <a:pPr algn="r"/>
                      <a:r>
                        <a:rPr lang="ru-RU" sz="2000" b="0">
                          <a:effectLst/>
                        </a:rPr>
                        <a:t>0.500000</a:t>
                      </a:r>
                    </a:p>
                  </a:txBody>
                  <a:tcPr anchor="ctr"/>
                </a:tc>
                <a:tc>
                  <a:txBody>
                    <a:bodyPr/>
                    <a:lstStyle/>
                    <a:p>
                      <a:pPr algn="r"/>
                      <a:r>
                        <a:rPr lang="ru-RU" sz="2000" b="0">
                          <a:effectLst/>
                        </a:rPr>
                        <a:t>Центральный федеральный округ</a:t>
                      </a:r>
                    </a:p>
                  </a:txBody>
                  <a:tcPr anchor="ctr"/>
                </a:tc>
                <a:extLst>
                  <a:ext uri="{0D108BD9-81ED-4DB2-BD59-A6C34878D82A}">
                    <a16:rowId xmlns:a16="http://schemas.microsoft.com/office/drawing/2014/main" val="4035333826"/>
                  </a:ext>
                </a:extLst>
              </a:tr>
              <a:tr h="750492">
                <a:tc>
                  <a:txBody>
                    <a:bodyPr/>
                    <a:lstStyle/>
                    <a:p>
                      <a:pPr algn="r"/>
                      <a:r>
                        <a:rPr lang="ru-RU" sz="2000" b="0">
                          <a:effectLst/>
                        </a:rPr>
                        <a:t>1957470</a:t>
                      </a:r>
                    </a:p>
                  </a:txBody>
                  <a:tcPr anchor="ctr"/>
                </a:tc>
                <a:tc>
                  <a:txBody>
                    <a:bodyPr/>
                    <a:lstStyle/>
                    <a:p>
                      <a:pPr algn="r"/>
                      <a:r>
                        <a:rPr lang="ru-RU" sz="2000" b="0">
                          <a:effectLst/>
                        </a:rPr>
                        <a:t>10000.0</a:t>
                      </a:r>
                    </a:p>
                  </a:txBody>
                  <a:tcPr anchor="ctr"/>
                </a:tc>
                <a:tc>
                  <a:txBody>
                    <a:bodyPr/>
                    <a:lstStyle/>
                    <a:p>
                      <a:pPr algn="r"/>
                      <a:r>
                        <a:rPr lang="ru-RU" sz="2000" b="0">
                          <a:effectLst/>
                        </a:rPr>
                        <a:t>2</a:t>
                      </a:r>
                    </a:p>
                  </a:txBody>
                  <a:tcPr anchor="ctr"/>
                </a:tc>
                <a:tc>
                  <a:txBody>
                    <a:bodyPr/>
                    <a:lstStyle/>
                    <a:p>
                      <a:pPr algn="r"/>
                      <a:r>
                        <a:rPr lang="ru-RU" sz="2000" b="0">
                          <a:effectLst/>
                        </a:rPr>
                        <a:t>1</a:t>
                      </a:r>
                    </a:p>
                  </a:txBody>
                  <a:tcPr anchor="ctr"/>
                </a:tc>
                <a:tc>
                  <a:txBody>
                    <a:bodyPr/>
                    <a:lstStyle/>
                    <a:p>
                      <a:pPr algn="r"/>
                      <a:r>
                        <a:rPr lang="ru-RU" sz="2000" b="0">
                          <a:effectLst/>
                        </a:rPr>
                        <a:t>2022-03-21 06:42:00</a:t>
                      </a:r>
                    </a:p>
                  </a:txBody>
                  <a:tcPr anchor="ctr"/>
                </a:tc>
                <a:tc>
                  <a:txBody>
                    <a:bodyPr/>
                    <a:lstStyle/>
                    <a:p>
                      <a:pPr algn="r"/>
                      <a:r>
                        <a:rPr lang="ru-RU" sz="2000" b="0">
                          <a:effectLst/>
                        </a:rPr>
                        <a:t>2022-03-21 06:42:00</a:t>
                      </a:r>
                    </a:p>
                  </a:txBody>
                  <a:tcPr anchor="ctr"/>
                </a:tc>
                <a:tc>
                  <a:txBody>
                    <a:bodyPr/>
                    <a:lstStyle/>
                    <a:p>
                      <a:pPr algn="r"/>
                      <a:r>
                        <a:rPr lang="ru-RU" sz="2000" b="0">
                          <a:effectLst/>
                        </a:rPr>
                        <a:t>1</a:t>
                      </a:r>
                    </a:p>
                  </a:txBody>
                  <a:tcPr anchor="ctr"/>
                </a:tc>
                <a:tc>
                  <a:txBody>
                    <a:bodyPr/>
                    <a:lstStyle/>
                    <a:p>
                      <a:pPr algn="r"/>
                      <a:r>
                        <a:rPr lang="ru-RU" sz="2000" b="0">
                          <a:effectLst/>
                        </a:rPr>
                        <a:t>0.500000</a:t>
                      </a:r>
                    </a:p>
                  </a:txBody>
                  <a:tcPr anchor="ctr"/>
                </a:tc>
                <a:tc>
                  <a:txBody>
                    <a:bodyPr/>
                    <a:lstStyle/>
                    <a:p>
                      <a:pPr algn="r"/>
                      <a:r>
                        <a:rPr lang="ru-RU" sz="2000" b="0">
                          <a:effectLst/>
                        </a:rPr>
                        <a:t>Архангельск</a:t>
                      </a:r>
                    </a:p>
                  </a:txBody>
                  <a:tcPr anchor="ctr"/>
                </a:tc>
                <a:extLst>
                  <a:ext uri="{0D108BD9-81ED-4DB2-BD59-A6C34878D82A}">
                    <a16:rowId xmlns:a16="http://schemas.microsoft.com/office/drawing/2014/main" val="1218874663"/>
                  </a:ext>
                </a:extLst>
              </a:tr>
              <a:tr h="750492">
                <a:tc>
                  <a:txBody>
                    <a:bodyPr/>
                    <a:lstStyle/>
                    <a:p>
                      <a:pPr algn="r"/>
                      <a:r>
                        <a:rPr lang="ru-RU" sz="2000" b="0">
                          <a:effectLst/>
                        </a:rPr>
                        <a:t>2068712</a:t>
                      </a:r>
                    </a:p>
                  </a:txBody>
                  <a:tcPr anchor="ctr"/>
                </a:tc>
                <a:tc>
                  <a:txBody>
                    <a:bodyPr/>
                    <a:lstStyle/>
                    <a:p>
                      <a:pPr algn="r"/>
                      <a:r>
                        <a:rPr lang="ru-RU" sz="2000" b="0">
                          <a:effectLst/>
                        </a:rPr>
                        <a:t>1000000.0</a:t>
                      </a:r>
                    </a:p>
                  </a:txBody>
                  <a:tcPr anchor="ctr"/>
                </a:tc>
                <a:tc>
                  <a:txBody>
                    <a:bodyPr/>
                    <a:lstStyle/>
                    <a:p>
                      <a:pPr algn="r"/>
                      <a:r>
                        <a:rPr lang="ru-RU" sz="2000" b="0">
                          <a:effectLst/>
                        </a:rPr>
                        <a:t>1</a:t>
                      </a:r>
                    </a:p>
                  </a:txBody>
                  <a:tcPr anchor="ctr"/>
                </a:tc>
                <a:tc>
                  <a:txBody>
                    <a:bodyPr/>
                    <a:lstStyle/>
                    <a:p>
                      <a:pPr algn="r"/>
                      <a:r>
                        <a:rPr lang="ru-RU" sz="2000" b="0">
                          <a:effectLst/>
                        </a:rPr>
                        <a:t>1</a:t>
                      </a:r>
                    </a:p>
                  </a:txBody>
                  <a:tcPr anchor="ctr"/>
                </a:tc>
                <a:tc>
                  <a:txBody>
                    <a:bodyPr/>
                    <a:lstStyle/>
                    <a:p>
                      <a:pPr algn="r"/>
                      <a:r>
                        <a:rPr lang="ru-RU" sz="2000" b="0">
                          <a:effectLst/>
                        </a:rPr>
                        <a:t>2022-12-16 06:51:00</a:t>
                      </a:r>
                    </a:p>
                  </a:txBody>
                  <a:tcPr anchor="ctr"/>
                </a:tc>
                <a:tc>
                  <a:txBody>
                    <a:bodyPr/>
                    <a:lstStyle/>
                    <a:p>
                      <a:pPr algn="r"/>
                      <a:r>
                        <a:rPr lang="ru-RU" sz="2000" b="0">
                          <a:effectLst/>
                        </a:rPr>
                        <a:t>2022-12-16 06:51:00</a:t>
                      </a:r>
                    </a:p>
                  </a:txBody>
                  <a:tcPr anchor="ctr"/>
                </a:tc>
                <a:tc>
                  <a:txBody>
                    <a:bodyPr/>
                    <a:lstStyle/>
                    <a:p>
                      <a:pPr algn="r"/>
                      <a:r>
                        <a:rPr lang="ru-RU" sz="2000" b="0">
                          <a:effectLst/>
                        </a:rPr>
                        <a:t>1</a:t>
                      </a:r>
                    </a:p>
                  </a:txBody>
                  <a:tcPr anchor="ctr"/>
                </a:tc>
                <a:tc>
                  <a:txBody>
                    <a:bodyPr/>
                    <a:lstStyle/>
                    <a:p>
                      <a:pPr algn="r"/>
                      <a:r>
                        <a:rPr lang="ru-RU" sz="2000" b="0">
                          <a:effectLst/>
                        </a:rPr>
                        <a:t>1.000000</a:t>
                      </a:r>
                    </a:p>
                  </a:txBody>
                  <a:tcPr anchor="ctr"/>
                </a:tc>
                <a:tc>
                  <a:txBody>
                    <a:bodyPr/>
                    <a:lstStyle/>
                    <a:p>
                      <a:pPr algn="r"/>
                      <a:r>
                        <a:rPr lang="ru-RU" sz="2000" b="0">
                          <a:effectLst/>
                        </a:rPr>
                        <a:t>Первоуральск</a:t>
                      </a:r>
                    </a:p>
                  </a:txBody>
                  <a:tcPr anchor="ctr"/>
                </a:tc>
                <a:extLst>
                  <a:ext uri="{0D108BD9-81ED-4DB2-BD59-A6C34878D82A}">
                    <a16:rowId xmlns:a16="http://schemas.microsoft.com/office/drawing/2014/main" val="1299823728"/>
                  </a:ext>
                </a:extLst>
              </a:tr>
              <a:tr h="750492">
                <a:tc>
                  <a:txBody>
                    <a:bodyPr/>
                    <a:lstStyle/>
                    <a:p>
                      <a:pPr algn="r"/>
                      <a:r>
                        <a:rPr lang="ru-RU" sz="2000" b="0">
                          <a:effectLst/>
                        </a:rPr>
                        <a:t>2219986</a:t>
                      </a:r>
                    </a:p>
                  </a:txBody>
                  <a:tcPr anchor="ctr"/>
                </a:tc>
                <a:tc>
                  <a:txBody>
                    <a:bodyPr/>
                    <a:lstStyle/>
                    <a:p>
                      <a:pPr algn="r"/>
                      <a:r>
                        <a:rPr lang="ru-RU" sz="2000" b="0">
                          <a:effectLst/>
                        </a:rPr>
                        <a:t>1000000.0</a:t>
                      </a:r>
                    </a:p>
                  </a:txBody>
                  <a:tcPr anchor="ctr"/>
                </a:tc>
                <a:tc>
                  <a:txBody>
                    <a:bodyPr/>
                    <a:lstStyle/>
                    <a:p>
                      <a:pPr algn="r"/>
                      <a:r>
                        <a:rPr lang="ru-RU" sz="2000" b="0">
                          <a:effectLst/>
                        </a:rPr>
                        <a:t>1</a:t>
                      </a:r>
                    </a:p>
                  </a:txBody>
                  <a:tcPr anchor="ctr"/>
                </a:tc>
                <a:tc>
                  <a:txBody>
                    <a:bodyPr/>
                    <a:lstStyle/>
                    <a:p>
                      <a:pPr algn="r"/>
                      <a:r>
                        <a:rPr lang="ru-RU" sz="2000" b="0">
                          <a:effectLst/>
                        </a:rPr>
                        <a:t>1</a:t>
                      </a:r>
                    </a:p>
                  </a:txBody>
                  <a:tcPr anchor="ctr"/>
                </a:tc>
                <a:tc>
                  <a:txBody>
                    <a:bodyPr/>
                    <a:lstStyle/>
                    <a:p>
                      <a:pPr algn="r"/>
                      <a:r>
                        <a:rPr lang="ru-RU" sz="2000" b="0">
                          <a:effectLst/>
                        </a:rPr>
                        <a:t>2024-04-09 11:11:00</a:t>
                      </a:r>
                    </a:p>
                  </a:txBody>
                  <a:tcPr anchor="ctr"/>
                </a:tc>
                <a:tc>
                  <a:txBody>
                    <a:bodyPr/>
                    <a:lstStyle/>
                    <a:p>
                      <a:pPr algn="r"/>
                      <a:r>
                        <a:rPr lang="ru-RU" sz="2000" b="0">
                          <a:effectLst/>
                        </a:rPr>
                        <a:t>2024-04-09 11:11:00</a:t>
                      </a:r>
                    </a:p>
                  </a:txBody>
                  <a:tcPr anchor="ctr"/>
                </a:tc>
                <a:tc>
                  <a:txBody>
                    <a:bodyPr/>
                    <a:lstStyle/>
                    <a:p>
                      <a:pPr algn="r"/>
                      <a:r>
                        <a:rPr lang="ru-RU" sz="2000" b="0">
                          <a:effectLst/>
                        </a:rPr>
                        <a:t>1</a:t>
                      </a:r>
                    </a:p>
                  </a:txBody>
                  <a:tcPr anchor="ctr"/>
                </a:tc>
                <a:tc>
                  <a:txBody>
                    <a:bodyPr/>
                    <a:lstStyle/>
                    <a:p>
                      <a:pPr algn="r"/>
                      <a:r>
                        <a:rPr lang="ru-RU" sz="2000" b="0">
                          <a:effectLst/>
                        </a:rPr>
                        <a:t>1.000000</a:t>
                      </a:r>
                    </a:p>
                  </a:txBody>
                  <a:tcPr anchor="ctr"/>
                </a:tc>
                <a:tc>
                  <a:txBody>
                    <a:bodyPr/>
                    <a:lstStyle/>
                    <a:p>
                      <a:pPr algn="r"/>
                      <a:r>
                        <a:rPr lang="ru-RU" sz="2000" b="0">
                          <a:effectLst/>
                        </a:rPr>
                        <a:t>Подольск</a:t>
                      </a:r>
                    </a:p>
                  </a:txBody>
                  <a:tcPr anchor="ctr"/>
                </a:tc>
                <a:extLst>
                  <a:ext uri="{0D108BD9-81ED-4DB2-BD59-A6C34878D82A}">
                    <a16:rowId xmlns:a16="http://schemas.microsoft.com/office/drawing/2014/main" val="2596316898"/>
                  </a:ext>
                </a:extLst>
              </a:tr>
              <a:tr h="750492">
                <a:tc>
                  <a:txBody>
                    <a:bodyPr/>
                    <a:lstStyle/>
                    <a:p>
                      <a:pPr algn="r"/>
                      <a:r>
                        <a:rPr lang="ru-RU" sz="2000" b="0" dirty="0">
                          <a:effectLst/>
                        </a:rPr>
                        <a:t>2171479</a:t>
                      </a:r>
                    </a:p>
                  </a:txBody>
                  <a:tcPr anchor="ctr"/>
                </a:tc>
                <a:tc>
                  <a:txBody>
                    <a:bodyPr/>
                    <a:lstStyle/>
                    <a:p>
                      <a:pPr algn="r"/>
                      <a:r>
                        <a:rPr lang="ru-RU" sz="2000" b="0">
                          <a:effectLst/>
                        </a:rPr>
                        <a:t>800000.0</a:t>
                      </a:r>
                    </a:p>
                  </a:txBody>
                  <a:tcPr anchor="ctr"/>
                </a:tc>
                <a:tc>
                  <a:txBody>
                    <a:bodyPr/>
                    <a:lstStyle/>
                    <a:p>
                      <a:pPr algn="r"/>
                      <a:r>
                        <a:rPr lang="ru-RU" sz="2000" b="0">
                          <a:effectLst/>
                        </a:rPr>
                        <a:t>1</a:t>
                      </a:r>
                    </a:p>
                  </a:txBody>
                  <a:tcPr anchor="ctr"/>
                </a:tc>
                <a:tc>
                  <a:txBody>
                    <a:bodyPr/>
                    <a:lstStyle/>
                    <a:p>
                      <a:pPr algn="r"/>
                      <a:r>
                        <a:rPr lang="ru-RU" sz="2000" b="0">
                          <a:effectLst/>
                        </a:rPr>
                        <a:t>1</a:t>
                      </a:r>
                    </a:p>
                  </a:txBody>
                  <a:tcPr anchor="ctr"/>
                </a:tc>
                <a:tc>
                  <a:txBody>
                    <a:bodyPr/>
                    <a:lstStyle/>
                    <a:p>
                      <a:pPr algn="r"/>
                      <a:r>
                        <a:rPr lang="ru-RU" sz="2000" b="0">
                          <a:effectLst/>
                        </a:rPr>
                        <a:t>2023-10-27 00:45:00</a:t>
                      </a:r>
                    </a:p>
                  </a:txBody>
                  <a:tcPr anchor="ctr"/>
                </a:tc>
                <a:tc>
                  <a:txBody>
                    <a:bodyPr/>
                    <a:lstStyle/>
                    <a:p>
                      <a:pPr algn="r"/>
                      <a:r>
                        <a:rPr lang="ru-RU" sz="2000" b="0">
                          <a:effectLst/>
                        </a:rPr>
                        <a:t>2023-10-27 00:45:00</a:t>
                      </a:r>
                    </a:p>
                  </a:txBody>
                  <a:tcPr anchor="ctr"/>
                </a:tc>
                <a:tc>
                  <a:txBody>
                    <a:bodyPr/>
                    <a:lstStyle/>
                    <a:p>
                      <a:pPr algn="r"/>
                      <a:r>
                        <a:rPr lang="ru-RU" sz="2000" b="0">
                          <a:effectLst/>
                        </a:rPr>
                        <a:t>1</a:t>
                      </a:r>
                    </a:p>
                  </a:txBody>
                  <a:tcPr anchor="ctr"/>
                </a:tc>
                <a:tc>
                  <a:txBody>
                    <a:bodyPr/>
                    <a:lstStyle/>
                    <a:p>
                      <a:pPr algn="r"/>
                      <a:r>
                        <a:rPr lang="ru-RU" sz="2000" b="0">
                          <a:effectLst/>
                        </a:rPr>
                        <a:t>1.000000</a:t>
                      </a:r>
                    </a:p>
                  </a:txBody>
                  <a:tcPr anchor="ctr"/>
                </a:tc>
                <a:tc>
                  <a:txBody>
                    <a:bodyPr/>
                    <a:lstStyle/>
                    <a:p>
                      <a:pPr algn="r"/>
                      <a:r>
                        <a:rPr lang="ru-RU" sz="2000" b="0" dirty="0">
                          <a:effectLst/>
                        </a:rPr>
                        <a:t>Казань</a:t>
                      </a:r>
                    </a:p>
                  </a:txBody>
                  <a:tcPr anchor="ctr"/>
                </a:tc>
                <a:extLst>
                  <a:ext uri="{0D108BD9-81ED-4DB2-BD59-A6C34878D82A}">
                    <a16:rowId xmlns:a16="http://schemas.microsoft.com/office/drawing/2014/main" val="3625407993"/>
                  </a:ext>
                </a:extLst>
              </a:tr>
            </a:tbl>
          </a:graphicData>
        </a:graphic>
      </p:graphicFrame>
    </p:spTree>
    <p:extLst>
      <p:ext uri="{BB962C8B-B14F-4D97-AF65-F5344CB8AC3E}">
        <p14:creationId xmlns:p14="http://schemas.microsoft.com/office/powerpoint/2010/main" val="776296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D76FA3-7BD4-AB39-641C-716D333B246D}"/>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420BBC7C-4A5D-07EC-7586-B794EA183C50}"/>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298F8AF2-E985-4008-8C9A-71700B515B35}"/>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24971C4C-3E5B-E8A6-DA0A-86C8612AEFEC}"/>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6B59EF7D-85E1-7D69-DE51-9F0884C4FA19}"/>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37693D8D-CD01-C60A-F581-9EB414D124DB}"/>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7D543C53-D8C2-5EC0-62C2-AA966B6D1966}"/>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67C90BAC-BD93-35BD-FF44-1C7D90D2CBC9}"/>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FF148CCF-0CB2-34FD-4D46-A778E107F5C6}"/>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B8478645-1450-6178-7C91-79435A7200B6}"/>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D988B133-E8E9-7926-4694-D5F8141804C3}"/>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4ED00E9D-855B-F3F1-3008-4F51B8921411}"/>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2C30E544-23B2-EC53-14B7-BAEC15589D9A}"/>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97CD3F26-4E51-EC74-F584-15A02F4389D2}"/>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FCC4FB01-ECAA-69B2-4BA7-9074889C5413}"/>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C8B1EFCC-827B-B83B-E117-9270A0315107}"/>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D0B56A79-5324-6986-E085-91598D1D44C8}"/>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8FD54D8B-A461-C206-6F83-D3EAFF025A00}"/>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F7F06382-D2BF-CF85-117F-B65185A917FC}"/>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BF6FD4CF-8376-5612-6A59-ACBB6795A1E7}"/>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D0F8BED7-05FB-4F85-6479-85DACDBDA06A}"/>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DE58F332-BBDA-E3CE-679A-168ADC8F8C77}"/>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7E2D306A-D9A7-4C37-8B7C-A346C2002EFA}"/>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F1F24CD4-FAD3-7257-D212-D8179E3C237F}"/>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27A7AE13-B1FE-BF79-33DD-9F9A26807ED1}"/>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8B656B7D-E9F7-2153-CC38-3C3C114E17F1}"/>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EB9C9771-9C12-22B8-E0B9-30555A623093}"/>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DB000C73-6174-0D10-1A35-D72B8D15B90F}"/>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A6E676A5-D1E8-746C-7832-CE49DDCF15D8}"/>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98871C46-F1A7-26CE-5AC3-582FF96AC9C6}"/>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A14B2DE7-EB94-FF61-235C-920B2AB44AAC}"/>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8D28F05B-2DEF-8AA9-6DFF-B07354B7131D}"/>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464F9B82-BB6F-5E55-7BB0-33152E8E60E0}"/>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2F6F104C-660C-7FAD-843A-2799C40B50F0}"/>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D224ED70-5348-1204-560A-7C0689557F1B}"/>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21A3767B-5974-2A75-F740-AADF1B02E326}"/>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B32E4A85-D3BD-41BC-48D8-2C967DE65F6D}"/>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2DE16BFA-9F27-06BF-06D2-C548395579DC}"/>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B46F4F8A-FAD2-F89C-5FF4-5EA613E3B976}"/>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21E28E3A-81C6-A921-4308-583AE735EDB8}"/>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6EB2D0E5-1069-617B-99F0-516705AE56E4}"/>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89FD1B2C-0D02-D825-382A-062A122118D4}"/>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4BA43A71-E06D-C94E-CD3C-628CC49F9C0B}"/>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EADA5947-4EE9-026F-05F2-55C5BB95CC2E}"/>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C72B83FF-6784-57A2-9ADE-E3C9446D6301}"/>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8B9EE722-489D-2965-B04C-69A2BA5D528C}"/>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7BA60059-FB5C-4C19-EE3E-2223057DA140}"/>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6085C54D-34F2-4510-D8D6-F91BD52426F2}"/>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B40C3E1B-3E89-7AEF-C036-5B8555792504}"/>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3DA3DAB2-338A-47E8-8678-4F64549A9497}"/>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9B7EBC4D-E4A2-C133-32BC-26F6E70295DB}"/>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E4535BE2-A114-FB63-A54C-52BB5B3EE318}"/>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E172EB15-E10D-999C-9636-8A2A61E52A04}"/>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C04DC1E9-1D47-2479-16CD-27F87F29B358}"/>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3423DD3C-D06F-3645-DF70-C0918A4E7FFB}"/>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4DAA4B61-3E9C-833F-B0FD-01C7376BF2A0}"/>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113F2F9C-69D1-4D02-4330-213DC59359A2}"/>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9170CC89-8398-F00E-A7F9-1D863B338C9F}"/>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7469CEC4-9730-813B-1BFB-03C454EDF414}"/>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40721DFA-30EC-33BC-48D8-5816F0DB6E1E}"/>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2AA78DAF-BEA9-2422-353E-E5857845B4C5}"/>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1D960EE2-109F-7961-DAE9-7A6F301FEDCC}"/>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2B6DF9AA-67D3-E0BA-450E-0224318895E2}"/>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415270ED-9414-7E6B-C611-202C2CB80F13}"/>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987CC59C-0C71-53B3-A9FF-E39657830C8F}"/>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1F1D9410-3CA7-D699-D9A9-25CE0F658311}"/>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681E5942-C67D-922A-8D13-AFF9CCA101B8}"/>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F8C9B858-0BDE-CA90-1FC9-A52301B80D60}"/>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9641B347-EACF-45D4-17DD-4B7D4E36F7D4}"/>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0ABD70AC-0A40-14A3-ED4E-145E4767DE41}"/>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9CB8F654-0D0D-33BB-7C25-7FBCFC42D34A}"/>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B1C37C30-D3B7-0D8A-F3C4-5A28EEC7E765}"/>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AC2ECC0B-5E62-7C33-3E93-0C850D4F23B7}"/>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9A39BC9A-4F9D-C016-7EF6-0A302F25217E}"/>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9" name="TextBox 78">
            <a:extLst>
              <a:ext uri="{FF2B5EF4-FFF2-40B4-BE49-F238E27FC236}">
                <a16:creationId xmlns:a16="http://schemas.microsoft.com/office/drawing/2014/main" id="{5684E426-E745-DEAD-DD10-0AB222E687A6}"/>
              </a:ext>
            </a:extLst>
          </p:cNvPr>
          <p:cNvSpPr txBox="1"/>
          <p:nvPr/>
        </p:nvSpPr>
        <p:spPr>
          <a:xfrm>
            <a:off x="530017" y="2820885"/>
            <a:ext cx="19580225" cy="2267608"/>
          </a:xfrm>
          <a:prstGeom prst="rect">
            <a:avLst/>
          </a:prstGeom>
          <a:noFill/>
        </p:spPr>
        <p:txBody>
          <a:bodyPr wrap="square">
            <a:spAutoFit/>
          </a:bodyPr>
          <a:lstStyle/>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2.2. Выявление ключевых заказчиков</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Задача решена. В таблице выше представлены наиболее перспективные клиенты. Критериями отбора служили широта ассортимента (уникальные категории), количество и общая сумма заказов. Именно эти клиенты представляют наибольший интерес для развития сотрудничества.</a:t>
            </a:r>
          </a:p>
        </p:txBody>
      </p:sp>
      <p:sp>
        <p:nvSpPr>
          <p:cNvPr id="77" name="TextBox 76">
            <a:extLst>
              <a:ext uri="{FF2B5EF4-FFF2-40B4-BE49-F238E27FC236}">
                <a16:creationId xmlns:a16="http://schemas.microsoft.com/office/drawing/2014/main" id="{D72BEBE1-9106-360E-78CE-0134DA5B2D4C}"/>
              </a:ext>
            </a:extLst>
          </p:cNvPr>
          <p:cNvSpPr txBox="1"/>
          <p:nvPr/>
        </p:nvSpPr>
        <p:spPr>
          <a:xfrm>
            <a:off x="546256" y="804880"/>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Результаты анализа</a:t>
            </a:r>
          </a:p>
        </p:txBody>
      </p:sp>
    </p:spTree>
    <p:extLst>
      <p:ext uri="{BB962C8B-B14F-4D97-AF65-F5344CB8AC3E}">
        <p14:creationId xmlns:p14="http://schemas.microsoft.com/office/powerpoint/2010/main" val="23322955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117D28-94EA-278E-DA03-B870055F9D68}"/>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0D54F192-249C-F3B8-0E31-6F0DE17176A4}"/>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9E8BD232-B7B0-E3BA-D881-90C9C682B337}"/>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091FDAEA-49FD-D683-F24C-E189BFFCF43F}"/>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9A19877E-143D-B174-4C10-97B57B6FF6A2}"/>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21E1B0B0-555C-0713-8CDB-A5D4CA0CAD02}"/>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1FAD9940-6E61-1155-EDC9-E23A28DAAF9E}"/>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E0D70485-44A6-239C-6FFC-C84A544892AB}"/>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CA52EA6A-FF92-B5C9-473F-809688276FF5}"/>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B791D934-EEF8-6E3A-EBC6-0E84076DD3BB}"/>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2A97BFCA-E103-4CCC-719F-49236C05B3FA}"/>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2B61CF02-8EBF-C77D-9FB8-FDC856FF70A4}"/>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85F7D969-450F-860C-3B12-AFC5217F933B}"/>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2C4D5F7C-67E1-D33E-D74B-D9AF3016A979}"/>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D05B3274-2194-DCC3-C2CC-B448DD45015D}"/>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0970C1E5-660A-26D4-0B7B-BFFABB198F39}"/>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67A03262-16B4-651E-F0B7-C84134BE7938}"/>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A911ED40-8C70-C2A3-36EA-EBA22F3BD5A7}"/>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41D359D1-BDCF-C232-4D96-CC96E3026725}"/>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1B0C222E-885C-A12D-D721-60D539DF6AB2}"/>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04041EB4-E3D6-89CA-4AB0-9292601F68AA}"/>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DC6225B7-61D5-FD50-C4BE-BEA39742F5C1}"/>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C9E293D0-9FA6-6FC7-AA4F-653361912024}"/>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968134B0-66A4-1778-A27F-37A5B006CB1E}"/>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29CC8151-42AB-C283-B4F2-726118D778AC}"/>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9DEDF17F-22B0-7244-E352-F74BC2410598}"/>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10122F07-A48B-A725-8155-4786B9E11482}"/>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DA0DBBDC-970E-4CD5-334F-9BE35B802E87}"/>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F9CC2C68-2FD5-1885-13EE-3245DC91320B}"/>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7D5A5BB5-A60B-E0F4-0AD5-1E9A7E327D0F}"/>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5E69883B-42AB-858B-D652-71AC228CE139}"/>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F9DA29AC-762B-23FC-5421-A7F8668A251A}"/>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16721039-172F-6718-BD3F-99D65B532B3C}"/>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B44C9A1C-25A1-7CD6-7D76-2A43E6D38488}"/>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52920734-F34A-304A-980C-5A34DE162328}"/>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8C0F4B84-3726-20C0-A600-62633E1289AE}"/>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69EF615A-AB5B-8333-5E14-86530B11DA4A}"/>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42EECA26-0203-4E49-D753-B956015F08B1}"/>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FA272C37-02BD-AE51-957D-AC58C1041DBB}"/>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6A868CDD-91AF-2311-813D-374F09C9E7DE}"/>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B62645A9-7DD1-724D-87FF-DD94856C98A6}"/>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BA2EADB7-7C9B-9F49-6B90-198C90FCCB00}"/>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489CEACE-D065-E2A1-B5CF-3F6B5425462F}"/>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D4B6CD6E-356F-F52E-6D32-7F9448C9F031}"/>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8EBE504C-3DDE-860A-6134-7614A2AEB540}"/>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817F0B06-940D-0939-6C0C-BA9F3E848C75}"/>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177B9710-6F93-6DCE-3E4E-25782CE5D561}"/>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584B5A63-DBE9-711C-9B2A-DB1A08968793}"/>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3E05AA44-71FD-889C-2FE8-B183E4BE4BCA}"/>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864D7651-46E8-466A-4F26-D5ED408539DB}"/>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9ED48C93-89FC-DE64-73BB-2988BB8FB867}"/>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A17F16EC-792A-6435-9EAB-697998570014}"/>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2E2E377C-6A9F-45EF-23C0-197345C52245}"/>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B0E49653-4EA1-9EE0-BFF8-E5E2F12ACAA7}"/>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CD59243C-D345-E0BA-1447-BF7DB529441A}"/>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014715B6-79E3-306E-C950-F0C450F49FC9}"/>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D928BCF4-4730-6A9B-02CA-C80E1068AC8D}"/>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163F97FE-6F97-CE7D-1CE0-6A881B5AC941}"/>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0BCA2329-3083-338A-598E-B62119EB9CEB}"/>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43AA30C6-C527-0835-657D-6BAA9B397E75}"/>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E4A3CAFE-63DC-E503-6190-874684864CB3}"/>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48A82D26-66F5-949C-25E8-2A74F1AF9D5B}"/>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1449C452-AF68-1F7C-5B4A-565674DC9757}"/>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CC806055-4CA7-B63C-521B-F552DA0C0B94}"/>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1ED6FA87-B65A-3F6E-4B08-D24E3907EDAF}"/>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82772608-251E-8177-3562-D2056BEDA503}"/>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CD89164C-399F-9B11-07D9-5C0B28715401}"/>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80F06611-26B2-0D30-C6DB-80A91BCEC26C}"/>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D9CDE4D2-54A3-440C-67B5-5EF625E6E271}"/>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914B08E0-6BFC-37D9-D02F-D6389645D291}"/>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11565D92-12D5-02A6-9292-A16CE2C1DE1C}"/>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A64FF067-0433-F077-3D22-73F9FE28D0E0}"/>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A3745603-157E-4A93-B4AA-74400A9BC271}"/>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E651320E-4A58-6EF0-E97D-37A6A04E2C7E}"/>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7" name="TextBox 76">
            <a:extLst>
              <a:ext uri="{FF2B5EF4-FFF2-40B4-BE49-F238E27FC236}">
                <a16:creationId xmlns:a16="http://schemas.microsoft.com/office/drawing/2014/main" id="{91252FD2-C5B4-1446-6AF1-A9E5325C2B96}"/>
              </a:ext>
            </a:extLst>
          </p:cNvPr>
          <p:cNvSpPr txBox="1"/>
          <p:nvPr/>
        </p:nvSpPr>
        <p:spPr>
          <a:xfrm>
            <a:off x="1667448" y="130793"/>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Результаты анализа</a:t>
            </a:r>
          </a:p>
        </p:txBody>
      </p:sp>
      <p:sp>
        <p:nvSpPr>
          <p:cNvPr id="4" name="TextBox 3">
            <a:extLst>
              <a:ext uri="{FF2B5EF4-FFF2-40B4-BE49-F238E27FC236}">
                <a16:creationId xmlns:a16="http://schemas.microsoft.com/office/drawing/2014/main" id="{170B0AA3-9934-D287-C8A9-6A03AFE512A5}"/>
              </a:ext>
            </a:extLst>
          </p:cNvPr>
          <p:cNvSpPr txBox="1"/>
          <p:nvPr/>
        </p:nvSpPr>
        <p:spPr>
          <a:xfrm>
            <a:off x="1667448" y="1120405"/>
            <a:ext cx="14709202" cy="768608"/>
          </a:xfrm>
          <a:prstGeom prst="rect">
            <a:avLst/>
          </a:prstGeom>
          <a:noFill/>
        </p:spPr>
        <p:txBody>
          <a:bodyPr wrap="square">
            <a:spAutoFit/>
          </a:bodyPr>
          <a:lstStyle/>
          <a:p>
            <a:pPr>
              <a:lnSpc>
                <a:spcPct val="107000"/>
              </a:lnSpc>
              <a:spcAft>
                <a:spcPts val="800"/>
              </a:spcAft>
            </a:pPr>
            <a:r>
              <a:rPr lang="ru-RU" sz="4400" b="1" kern="0" spc="-200" dirty="0">
                <a:solidFill>
                  <a:srgbClr val="005970"/>
                </a:solidFill>
                <a:latin typeface="Formular" panose="02000000000000000000" pitchFamily="2" charset="-52"/>
                <a:ea typeface="+mj-ea"/>
                <a:cs typeface="Tahoma"/>
              </a:rPr>
              <a:t>2.3 Анализ географии заказов</a:t>
            </a:r>
          </a:p>
        </p:txBody>
      </p:sp>
      <p:sp>
        <p:nvSpPr>
          <p:cNvPr id="3" name="TextBox 2">
            <a:extLst>
              <a:ext uri="{FF2B5EF4-FFF2-40B4-BE49-F238E27FC236}">
                <a16:creationId xmlns:a16="http://schemas.microsoft.com/office/drawing/2014/main" id="{EA39E319-F16B-D8ED-E12C-224486C0E98B}"/>
              </a:ext>
            </a:extLst>
          </p:cNvPr>
          <p:cNvSpPr txBox="1"/>
          <p:nvPr/>
        </p:nvSpPr>
        <p:spPr>
          <a:xfrm>
            <a:off x="1667448" y="2014996"/>
            <a:ext cx="18214402" cy="1238416"/>
          </a:xfrm>
          <a:prstGeom prst="rect">
            <a:avLst/>
          </a:prstGeom>
          <a:noFill/>
        </p:spPr>
        <p:txBody>
          <a:bodyPr wrap="square">
            <a:spAutoFit/>
          </a:bodyPr>
          <a:lstStyle/>
          <a:p>
            <a:pPr>
              <a:lnSpc>
                <a:spcPct val="107000"/>
              </a:lnSpc>
              <a:spcAft>
                <a:spcPts val="800"/>
              </a:spcAft>
            </a:pPr>
            <a:r>
              <a:rPr lang="ru-RU" sz="3600" b="1" kern="0" spc="-200" dirty="0">
                <a:solidFill>
                  <a:srgbClr val="005970"/>
                </a:solidFill>
                <a:latin typeface="Formular" panose="02000000000000000000" pitchFamily="2" charset="-52"/>
                <a:ea typeface="+mj-ea"/>
                <a:cs typeface="Tahoma"/>
              </a:rPr>
              <a:t>Задача: Определить ключевые города и регионы, а также понять факторы выбора поставщика.</a:t>
            </a:r>
          </a:p>
        </p:txBody>
      </p:sp>
      <p:pic>
        <p:nvPicPr>
          <p:cNvPr id="3074" name="Picture 2">
            <a:extLst>
              <a:ext uri="{FF2B5EF4-FFF2-40B4-BE49-F238E27FC236}">
                <a16:creationId xmlns:a16="http://schemas.microsoft.com/office/drawing/2014/main" id="{CA243ACC-2B6E-82CD-260D-E1F88F4CD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67448" y="3283460"/>
            <a:ext cx="14099602" cy="76861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81611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7B423-A876-58E9-9ED3-A33D10567BDE}"/>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B9C67A35-1259-D045-5A4C-6D8073EF92F6}"/>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87F1C3CD-8786-473C-C624-39C79C664623}"/>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57A7C726-99CF-182C-37A0-7E996942EDFE}"/>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6BF536DA-2D23-BE58-6921-CAE2BC66F9A7}"/>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8328C892-660D-26A3-DC67-2E6B866019A3}"/>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DB1A66FE-81A1-99C7-AF09-37E6F972911C}"/>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17B203BA-F182-0540-1AF8-37ADF36965D3}"/>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4B23D350-C0B9-36D3-0A50-19A0DAD965B7}"/>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CD262417-E1E0-6A50-D75F-BF51EBF07CB8}"/>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0C8EB021-CCF9-786B-79D7-0BE9996F1E41}"/>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FB523DE9-E16E-5755-0228-DA89B269286B}"/>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EF404948-0C2F-71AA-2F5D-B4E56002F9D1}"/>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6D38C94B-AA90-3F02-F3DE-9D771E198475}"/>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E5E56228-8C9D-EA9D-7BAC-932B86C993BF}"/>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F926A321-196E-43BB-D098-DE8A3957EE88}"/>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D6066031-72C5-B51F-B42E-ACF16AA8BCD3}"/>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29AD0DA2-A9A6-A349-11EC-A6BA5101E4B1}"/>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6DFF5690-9751-46BF-1B94-158252898F68}"/>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F9446D49-F38A-1E00-1CFE-3D198C1C89FF}"/>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04D75E53-366C-9739-758C-0A4B26C5C2C6}"/>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85CA50EE-0A2D-9527-DA1A-0A3AE1D7E6A2}"/>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7BBCA698-1C0D-BEAB-D813-CC591D44E351}"/>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DFC6486D-31AE-4A24-6E99-DCA45A65AA74}"/>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CF53C0CD-14B4-E83C-6DDE-DE2F202BE7ED}"/>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D48A4698-7BD1-4740-392D-6F74D317896A}"/>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3DF835CA-5FF8-1CE0-3589-3883D2689125}"/>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A2D9C02A-675E-A76B-3642-FE71AC687EBF}"/>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C3044747-19E3-3DD7-1AAB-F0D121EBDCEC}"/>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6063532C-B81C-F321-A85C-F9C30775F607}"/>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BD0D7AB6-B86B-1CBB-F2D4-396BF7A9CFE9}"/>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63FC75D6-ED30-094D-6D49-32EFBEF80264}"/>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894C351F-1278-B614-6A38-3CFBB874273C}"/>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D55DE422-1C87-0A10-D103-E390B898CBF7}"/>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D698F6D7-824E-193C-8B96-05CF645450BB}"/>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C49F173C-CA9D-8118-FCA8-1BCE61649781}"/>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057A4BE4-4132-2A0B-C672-FB1F7ECC6BDD}"/>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6D4BDA31-ADB6-DADA-7E06-972EFE2E3874}"/>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787EB38D-2F25-4263-0BAE-FE4C7F16782B}"/>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59A9F83B-5C83-27C1-01A2-301245A65437}"/>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93752311-AF1B-0D9F-605A-89F0016FF94E}"/>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4EE56215-64E8-152C-4148-777DB922C2A9}"/>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01190109-5B44-7328-E8C9-AD85CFBE2BA1}"/>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E0815587-F12E-7812-E751-701B3E18C9AC}"/>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A4E3EEC6-8818-1C43-B81D-51444D3075F9}"/>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FCAF6E6A-5BD4-B183-A3C1-9AD5EBBDF3C0}"/>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7142F668-51A5-1290-A6BE-A223D928E453}"/>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E7C75BE5-306E-576B-C0F9-4D8037ABC19F}"/>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6B25FB18-B45E-EE10-BAB8-8EEF949E37F4}"/>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ABAE6C94-0303-FC90-B9CC-F3D0E988F641}"/>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F71CDA2E-6E57-9F54-02B2-ECF6921238FE}"/>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094A8B1E-58E7-EC99-51D1-85AAF03905D5}"/>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ED1FBF62-4192-6405-4771-0690ED2FA2EE}"/>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79398482-83AC-2400-F5C2-DFF1802502F2}"/>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6C369C2B-61A7-07F9-BCD4-B604F2BB3091}"/>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D005C489-33A9-2FCA-DD86-79BE4E3B23AD}"/>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93B02C02-98DD-80CE-877B-7895125F9C23}"/>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F5C7348F-EE9A-2391-E34E-D71A0D983D00}"/>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08535BEB-6750-88CC-AFA5-01210478B0C5}"/>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5E28A36E-D85A-23C2-E02E-E494831CCADC}"/>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59D29AC5-6830-186A-CDBC-2B6A96C95E4F}"/>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EE01D98C-3925-D278-971F-3422A636A8C9}"/>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06DF4053-6ABA-5E8F-4705-0D82A1CBF309}"/>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39B96D09-A4F3-A76F-7A8B-80EE7C42622D}"/>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73444D86-D6F7-B8D2-A16C-CE3A052671EF}"/>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648C1765-8674-912F-1070-6C299D87F0F3}"/>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90A2ED00-3F3C-0C3B-7A46-017296E69DE5}"/>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5D002374-553E-040E-28C1-F86C112C5B7D}"/>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091C0723-936B-BF1C-5478-8DC7223F4CD6}"/>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F0A4B5A6-3550-3D37-6F06-1A50D4085881}"/>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518F6F12-06E6-FBF2-FE05-88F68EAFA5B8}"/>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7CAF08C8-3CE4-4353-61A5-9C89DE21F73A}"/>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E9DFB3B9-A481-2E61-8BE5-62F5C500C14D}"/>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810A000E-5C1F-A44A-3900-5AA63D03E6FE}"/>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7" name="TextBox 76">
            <a:extLst>
              <a:ext uri="{FF2B5EF4-FFF2-40B4-BE49-F238E27FC236}">
                <a16:creationId xmlns:a16="http://schemas.microsoft.com/office/drawing/2014/main" id="{96ADF573-2D9B-D16F-3ACF-E7450882E52F}"/>
              </a:ext>
            </a:extLst>
          </p:cNvPr>
          <p:cNvSpPr txBox="1"/>
          <p:nvPr/>
        </p:nvSpPr>
        <p:spPr>
          <a:xfrm>
            <a:off x="1667448" y="130793"/>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Результаты анализа</a:t>
            </a:r>
          </a:p>
        </p:txBody>
      </p:sp>
      <p:sp>
        <p:nvSpPr>
          <p:cNvPr id="4" name="TextBox 3">
            <a:extLst>
              <a:ext uri="{FF2B5EF4-FFF2-40B4-BE49-F238E27FC236}">
                <a16:creationId xmlns:a16="http://schemas.microsoft.com/office/drawing/2014/main" id="{AB3866D0-43E1-259A-ADB9-8F5B0B7174DD}"/>
              </a:ext>
            </a:extLst>
          </p:cNvPr>
          <p:cNvSpPr txBox="1"/>
          <p:nvPr/>
        </p:nvSpPr>
        <p:spPr>
          <a:xfrm>
            <a:off x="1667448" y="1120405"/>
            <a:ext cx="14709202" cy="768608"/>
          </a:xfrm>
          <a:prstGeom prst="rect">
            <a:avLst/>
          </a:prstGeom>
          <a:noFill/>
        </p:spPr>
        <p:txBody>
          <a:bodyPr wrap="square">
            <a:spAutoFit/>
          </a:bodyPr>
          <a:lstStyle/>
          <a:p>
            <a:pPr>
              <a:lnSpc>
                <a:spcPct val="107000"/>
              </a:lnSpc>
              <a:spcAft>
                <a:spcPts val="800"/>
              </a:spcAft>
            </a:pPr>
            <a:r>
              <a:rPr lang="ru-RU" sz="4400" b="1" kern="0" spc="-200" dirty="0">
                <a:solidFill>
                  <a:srgbClr val="005970"/>
                </a:solidFill>
                <a:latin typeface="Formular" panose="02000000000000000000" pitchFamily="2" charset="-52"/>
                <a:ea typeface="+mj-ea"/>
                <a:cs typeface="Tahoma"/>
              </a:rPr>
              <a:t>2.3 Анализ географии заказов</a:t>
            </a:r>
          </a:p>
        </p:txBody>
      </p:sp>
      <p:pic>
        <p:nvPicPr>
          <p:cNvPr id="4098" name="Picture 2">
            <a:extLst>
              <a:ext uri="{FF2B5EF4-FFF2-40B4-BE49-F238E27FC236}">
                <a16:creationId xmlns:a16="http://schemas.microsoft.com/office/drawing/2014/main" id="{89A572DB-4ED1-5359-F062-0B4153C71E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51050" y="2527776"/>
            <a:ext cx="15027442" cy="80352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54345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8ED0C-890B-BA9C-C500-A78FF79FBDAE}"/>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FA680FBF-785F-2731-8330-4E9B83224D4A}"/>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9E50D8B1-E2C9-20DE-A0DB-6A67F18BDEBC}"/>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513F6D37-18A3-8B8C-1D3C-6E4299F413D6}"/>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DDF67A8D-DADF-6933-DF0B-B4D791182C9E}"/>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6CE6B6B4-A1F6-F1D7-C28A-BF5D748E984F}"/>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FC8F182D-A641-34B4-5D26-1D4E34A71DB7}"/>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F24A283F-61A1-4C00-621B-05690AE103FB}"/>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01403796-E5C3-DB8B-7207-874F4581033A}"/>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B2CD1F12-97F8-0C58-4087-FC7866276F1E}"/>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7D45366F-354C-DB49-608F-264D37E2D611}"/>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FA6296AE-9709-73C3-296C-115557A73A3D}"/>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42759C99-9577-9304-8867-CBBA156F4D44}"/>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78791703-544A-8814-5A04-6364B8CED092}"/>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3A7A9CFF-8BD9-5F44-9790-7FA9FD5EE49E}"/>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1DB7FBF2-A6A1-BB44-8B5A-2E1E40B61CFE}"/>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78B8138A-57B9-D53D-D4AC-090074B7CB85}"/>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83DB10A5-8CBE-3DC9-8CD6-ACD301E1FBA3}"/>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CA243054-74F8-878B-473C-A0BB3AFD6885}"/>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1BAEA4A4-C7FB-F786-356E-4D62094A8C05}"/>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CCC8E45D-7B2C-4D48-59C3-40C5320ACF3C}"/>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84C1994D-9034-D8D1-9966-A2671C0BDAD0}"/>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B81C3A7D-511F-3956-640E-D44C579AA083}"/>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8553EBF6-8880-4A93-E7D2-CBC25AA19E60}"/>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2123E9DD-2D3F-0741-D1FF-AEA5FC258C1C}"/>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D2B5FF7C-3A80-7CE6-A0CD-824264ABB7FC}"/>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A807769D-B24B-D531-3E54-5B257B60766E}"/>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EF9A9C62-24B1-435A-5ED7-70B2DE8D347D}"/>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B500D1F7-A38C-692C-6913-5DCD9F8FF67D}"/>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12972177-4BA2-FD42-88EB-86E84F15A4F3}"/>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534D6A45-04F6-3D3B-8445-2E9C32396588}"/>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3DD75036-42FF-3856-80B2-AD4F11F83FFA}"/>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F61E7B37-2BC9-9A27-23B1-B0DC4C25EA78}"/>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7D4ED01C-FC5E-2DD0-25BB-F61329A24280}"/>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F1BD5678-8B5E-53F4-1175-D87F02A65206}"/>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051978D6-C69D-3C87-5CE9-1270C3EE79DE}"/>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F65B3850-C32E-0A31-0A11-48348E222764}"/>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C1C7134C-7D57-04FF-93BD-755B24FCCA98}"/>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9F1A88EA-F472-0AD6-D892-05CB7F29EDCD}"/>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52B2E7D9-5C90-9983-ACD4-61905F881836}"/>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6557C631-06D9-41F7-9865-C8EFAC89706A}"/>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ADD58DD2-EAC8-C214-0ED5-B59196C868F4}"/>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93B3504E-083C-D7C0-6E34-059A4A8F7444}"/>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D938B973-C2C6-C0F1-64C3-675F89438365}"/>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647518E6-5AD4-B850-1C5B-C8419123E1E4}"/>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2509DD93-BB8D-AD2E-9091-C0444C14F8C4}"/>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FA93A42F-CDE9-FF63-F7E3-0C17B02BE841}"/>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926BD1F2-A54A-717D-A966-6293D7C9182D}"/>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E0E50DB8-1124-0085-CB16-54A69306212B}"/>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C87E6851-6DF7-2F3D-DBA1-E59D36E71957}"/>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DB911E5A-0F99-E6A1-FEBE-E5D72F78B1A6}"/>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C43F480F-E920-80DF-523C-31A65A926FB4}"/>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44FBF24F-AB17-02CF-F756-C1D743C444A5}"/>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18D8D6B7-1B57-DEEC-04A7-CD251C170E74}"/>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F0674F76-E468-1FF9-5675-7C9090DDF605}"/>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01D07F0A-8315-1FCA-287B-EBA8E0A364D9}"/>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1B716EEC-9605-A336-0364-E21CA1402750}"/>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9F76ED3D-3814-CD3C-118B-AC83B923A1FA}"/>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AB5BCAB3-EDE9-C399-A7D5-135BC064C563}"/>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6394AF87-7F91-A4C4-AAB1-7ECDD34B41AA}"/>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627A8B56-6A98-AA7C-328F-5092710582DE}"/>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2D5F0A53-4765-AA67-F4F3-61D2DD1D84D4}"/>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26F4B0B9-536F-17BC-F5A0-A2299AA87ADC}"/>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4D8A87B9-F652-81FC-DBA5-F25453314AD5}"/>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15B535F6-AD2B-55C8-C9DF-4667100F7723}"/>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A266B157-A5C9-E9F0-168C-70046332DEBB}"/>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AAD67103-2549-75F1-F82F-DF6157F15B08}"/>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096E3717-8C97-028E-0E4C-E57CBB9C3767}"/>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B8D38879-373E-F5BB-9F55-DCE32463D6E3}"/>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29BBF3C8-B53D-8CC6-7A99-5530FC3A587A}"/>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F20CE933-8C86-C29C-3F6E-26BF2E424DB4}"/>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567B9E23-E885-37E7-345D-18777C5AF2FE}"/>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C7821A6A-0B14-2091-52F7-C6CAE28AF225}"/>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4C5605BD-5B26-4E67-E49D-2DFF43EA7CBB}"/>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7" name="TextBox 76">
            <a:extLst>
              <a:ext uri="{FF2B5EF4-FFF2-40B4-BE49-F238E27FC236}">
                <a16:creationId xmlns:a16="http://schemas.microsoft.com/office/drawing/2014/main" id="{563CEC11-26A4-AD7F-39F2-C859F8B33E20}"/>
              </a:ext>
            </a:extLst>
          </p:cNvPr>
          <p:cNvSpPr txBox="1"/>
          <p:nvPr/>
        </p:nvSpPr>
        <p:spPr>
          <a:xfrm>
            <a:off x="1667448" y="130793"/>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Результаты анализа</a:t>
            </a:r>
          </a:p>
        </p:txBody>
      </p:sp>
      <p:pic>
        <p:nvPicPr>
          <p:cNvPr id="5122" name="Picture 2">
            <a:extLst>
              <a:ext uri="{FF2B5EF4-FFF2-40B4-BE49-F238E27FC236}">
                <a16:creationId xmlns:a16="http://schemas.microsoft.com/office/drawing/2014/main" id="{61C00905-FEE5-EE35-8EAC-0D7EC87A0B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9250" y="956645"/>
            <a:ext cx="12182475" cy="1026221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8550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3059E3-C823-337D-DDD9-A8C2532FA3F0}"/>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BAC7C353-3BE6-AD81-8BD7-4760E992CCE7}"/>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B9CC7014-400A-15E3-CD51-AB9879FA597B}"/>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49B624D9-5092-C638-FD0E-8C423CE6F4EB}"/>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31E747D4-56CD-1AEA-9727-E87710F9BBEA}"/>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A8FEF079-4692-6252-00ED-421B0EA20F63}"/>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FC7E06F7-F2D2-5580-8DBC-96809606F5E6}"/>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E9ED8D32-EB7C-7B6D-4C74-FC44B63DA3E4}"/>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3AB8C19A-F929-F571-041E-F23CADEEA1E9}"/>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5B3622F8-401F-F15A-366C-59FF767F7A2F}"/>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8B2D2813-D920-91D8-4CC3-F6631ACCE44B}"/>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50976AC4-AB52-C823-196E-30397AA28A29}"/>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D81019E7-3CBA-23B9-01A7-5FA9EF68B04D}"/>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D139BE35-CDD8-D16C-2559-4840C6DC5CB4}"/>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389934AF-D827-13D4-7FBF-EDCD510A3D2A}"/>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F17CA13B-8771-DA45-7856-7CADF1A3A835}"/>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3C409C93-882C-2715-2A3D-376BCE4E5D22}"/>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B546E6A0-4EBF-8E47-99DA-F21429A65076}"/>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6BCD1807-D006-F189-B8F3-C10172735E22}"/>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324B256B-D11C-407B-1381-19AD4FC280E0}"/>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DACEAB20-629E-4E9D-12BB-A77C5FF6738E}"/>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A1FD3179-3E09-A83E-3C05-05588F4232A8}"/>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388F738D-ED3C-ECED-EEC0-C364FFE1892E}"/>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FAC2C799-78BB-CA9E-4C4A-0C8522D6A7A9}"/>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2FFA555C-941F-6298-0235-84022536D45D}"/>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10233E4A-1A6E-A1E8-05C2-59BF60091F86}"/>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D00BD3FB-4970-E331-DA01-3E53C75CE675}"/>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FDD9422A-15AD-0764-715B-4D7586A26E3B}"/>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218283A0-19E9-5B56-6D5F-1AFA432610A9}"/>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8D552D8A-CC71-73BC-B773-96A90046E752}"/>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74BE5B43-EB2D-A426-1FA9-AC57D3085A57}"/>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DC97A2F5-44DC-D5E1-F23A-F16B54D8EFB4}"/>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FF034931-293F-7711-6273-2BF529DA16FE}"/>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C42F4A13-4976-65FE-6B8A-7C1FDA97A3D4}"/>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5E495CA3-E4A7-F9F4-7C2F-C45137462FF2}"/>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0079FCF6-7A60-6A05-64C4-049E029640B1}"/>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2D8FAB57-BA7B-659D-34FD-D0502C4203B4}"/>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D66D7963-1EF0-7195-4EB4-D5BB4257F104}"/>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AE0171D1-84BC-0843-D289-0BF0954B0D41}"/>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8530D3D1-0A12-B39A-4B96-09FD433D862A}"/>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DCA8B1C5-C286-41B7-2E51-61C841B99228}"/>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155F9D47-4E98-FA14-7B35-411646B0A4F9}"/>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88514D0A-9C74-741B-B573-181C932B8D92}"/>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3ED0AF6E-E21C-C5E1-8D84-01DF07FD83D9}"/>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476D3B5E-214F-4FEF-1072-F154D8864D77}"/>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AC324D3C-C152-04BE-08B4-20373810AB54}"/>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AE7F4826-622C-8C5E-88BC-A53309B3E881}"/>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FAE89279-C5C8-748A-CD43-B94778358940}"/>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D41C0668-D433-937A-4642-C649DFE48BAC}"/>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51323D1D-A7D2-3416-010D-E798162B53D0}"/>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89D2A850-C06A-F8DB-1C59-C4AA0B5FDF1D}"/>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E7AF1305-D3C7-0A39-971D-B34AD468715B}"/>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F5602BF6-236B-CDCE-6CE8-90961E351C2B}"/>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46664039-2F2B-35F7-4B78-DEE05368C72A}"/>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D15BC872-9EDF-4350-62EC-04CB4D2CDAD7}"/>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342CDB34-5422-17C0-E993-37B498BD9CED}"/>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2003D117-5CAF-8211-ADC1-8FEB2FB45C3F}"/>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76B4F850-9988-B41F-8C18-60A15E8F1FB4}"/>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F296CCEB-96B7-00E9-6420-3F367D1FB299}"/>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55B449C8-837F-51D9-76A9-A166BF787F68}"/>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423C9701-B32A-6F1C-07BA-A14ADD419B25}"/>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FAB6B648-1DCA-A00A-8031-FAEF42155139}"/>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067DA560-76C4-2C22-FEC0-82C55D6D6274}"/>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B5B7660D-F3C7-BD59-F16B-87A91836F7BD}"/>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F9D2D3C1-3A13-70A3-DD67-06EE057E3E76}"/>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599A24D2-7F2B-7E7F-7782-268F23243E88}"/>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EA582821-8AA4-E443-64A6-C9812C1CC2B5}"/>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B1C85656-04A5-7A2E-84B9-A7DCA8BA634B}"/>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88971E41-C8C6-5B5F-B229-A2F7B8E10EA3}"/>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34FCB64F-A13C-153A-5920-627199F7D19F}"/>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E3393B23-503C-7904-2CEF-C3122FBE650A}"/>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90BE46CF-4AAA-059C-236B-73A87D6C1951}"/>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004A8641-CFAD-3C70-27A2-1463EF4B0AE8}"/>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0B7CAF08-39F9-D6AA-0108-EC8B9E4FCD24}"/>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7" name="TextBox 76">
            <a:extLst>
              <a:ext uri="{FF2B5EF4-FFF2-40B4-BE49-F238E27FC236}">
                <a16:creationId xmlns:a16="http://schemas.microsoft.com/office/drawing/2014/main" id="{DB9AF303-EAD7-29B1-3026-16334924B682}"/>
              </a:ext>
            </a:extLst>
          </p:cNvPr>
          <p:cNvSpPr txBox="1"/>
          <p:nvPr/>
        </p:nvSpPr>
        <p:spPr>
          <a:xfrm>
            <a:off x="1667448" y="130793"/>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Результаты анализа</a:t>
            </a:r>
          </a:p>
        </p:txBody>
      </p:sp>
      <p:sp>
        <p:nvSpPr>
          <p:cNvPr id="4" name="TextBox 3">
            <a:extLst>
              <a:ext uri="{FF2B5EF4-FFF2-40B4-BE49-F238E27FC236}">
                <a16:creationId xmlns:a16="http://schemas.microsoft.com/office/drawing/2014/main" id="{2C9EFA74-198C-06C2-91C8-2D9EFE8021F1}"/>
              </a:ext>
            </a:extLst>
          </p:cNvPr>
          <p:cNvSpPr txBox="1"/>
          <p:nvPr/>
        </p:nvSpPr>
        <p:spPr>
          <a:xfrm>
            <a:off x="1289050" y="1418085"/>
            <a:ext cx="18138202" cy="7494231"/>
          </a:xfrm>
          <a:prstGeom prst="rect">
            <a:avLst/>
          </a:prstGeom>
          <a:noFill/>
        </p:spPr>
        <p:txBody>
          <a:bodyPr wrap="square">
            <a:spAutoFit/>
          </a:bodyPr>
          <a:lstStyle/>
          <a:p>
            <a:pPr>
              <a:lnSpc>
                <a:spcPct val="107000"/>
              </a:lnSpc>
              <a:spcAft>
                <a:spcPts val="800"/>
              </a:spcAft>
            </a:pPr>
            <a:r>
              <a:rPr lang="ru-RU" sz="4400" b="1" kern="0" spc="-200" dirty="0">
                <a:solidFill>
                  <a:srgbClr val="005970"/>
                </a:solidFill>
                <a:latin typeface="Formular" panose="02000000000000000000" pitchFamily="2" charset="-52"/>
                <a:ea typeface="+mj-ea"/>
                <a:cs typeface="Tahoma"/>
              </a:rPr>
              <a:t>2.3 Анализ географии заказов</a:t>
            </a:r>
          </a:p>
          <a:p>
            <a:pPr>
              <a:lnSpc>
                <a:spcPct val="107000"/>
              </a:lnSpc>
              <a:spcAft>
                <a:spcPts val="800"/>
              </a:spcAft>
            </a:pPr>
            <a:endParaRPr lang="ru-RU" sz="44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4400" b="1" kern="0" spc="-200" dirty="0">
                <a:solidFill>
                  <a:srgbClr val="005970"/>
                </a:solidFill>
                <a:latin typeface="Formular" panose="02000000000000000000" pitchFamily="2" charset="-52"/>
                <a:ea typeface="+mj-ea"/>
                <a:cs typeface="Tahoma"/>
              </a:rPr>
              <a:t>Обоснованный вывод:  Финансовая активность сосредоточена в Москве. Анализ выбора поставщиков доказывает, что география не является ключевым фактором. Тепловая карта демонстрирует четкую специализацию: за производством и сырьем обращаются за рубеж, за массовыми товарами — к поставщикам по всей России, а местных выбирают для нишевых или оперативных нужд. Цена и уникальность ассортимента — главные факторы выбора.</a:t>
            </a:r>
          </a:p>
        </p:txBody>
      </p:sp>
    </p:spTree>
    <p:extLst>
      <p:ext uri="{BB962C8B-B14F-4D97-AF65-F5344CB8AC3E}">
        <p14:creationId xmlns:p14="http://schemas.microsoft.com/office/powerpoint/2010/main" val="404608620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object 2"/>
          <p:cNvGrpSpPr/>
          <p:nvPr/>
        </p:nvGrpSpPr>
        <p:grpSpPr>
          <a:xfrm>
            <a:off x="0" y="0"/>
            <a:ext cx="523875" cy="11308715"/>
            <a:chOff x="0" y="0"/>
            <a:chExt cx="523875" cy="11308715"/>
          </a:xfrm>
        </p:grpSpPr>
        <p:sp>
          <p:nvSpPr>
            <p:cNvPr id="92" name="object 3"/>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7" name="TextBox 76">
            <a:extLst>
              <a:ext uri="{FF2B5EF4-FFF2-40B4-BE49-F238E27FC236}">
                <a16:creationId xmlns:a16="http://schemas.microsoft.com/office/drawing/2014/main" id="{7D2FAD57-4652-49E8-9823-9B2A33560E4C}"/>
              </a:ext>
            </a:extLst>
          </p:cNvPr>
          <p:cNvSpPr txBox="1"/>
          <p:nvPr/>
        </p:nvSpPr>
        <p:spPr>
          <a:xfrm>
            <a:off x="1136650" y="209132"/>
            <a:ext cx="18434050" cy="10918951"/>
          </a:xfrm>
          <a:prstGeom prst="rect">
            <a:avLst/>
          </a:prstGeom>
          <a:noFill/>
        </p:spPr>
        <p:txBody>
          <a:bodyPr wrap="square">
            <a:spAutoFit/>
          </a:bodyPr>
          <a:lstStyle/>
          <a:p>
            <a:pPr>
              <a:lnSpc>
                <a:spcPct val="107000"/>
              </a:lnSpc>
              <a:spcAft>
                <a:spcPts val="800"/>
              </a:spcAft>
            </a:pPr>
            <a:r>
              <a:rPr lang="ru-RU" sz="4000" b="1" kern="0" spc="-200" dirty="0">
                <a:solidFill>
                  <a:srgbClr val="005970"/>
                </a:solidFill>
                <a:latin typeface="Formular" panose="02000000000000000000" pitchFamily="2" charset="-52"/>
                <a:ea typeface="+mj-ea"/>
                <a:cs typeface="Tahoma"/>
              </a:rPr>
              <a:t>Итоговые стратегические выводы </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Комплексный анализ данных позволил сформулировать три ключевых вывода о работе на данной торговой площадке:  </a:t>
            </a:r>
          </a:p>
          <a:p>
            <a:pPr>
              <a:lnSpc>
                <a:spcPct val="107000"/>
              </a:lnSpc>
              <a:spcAft>
                <a:spcPts val="800"/>
              </a:spcAft>
            </a:pPr>
            <a:endParaRPr lang="ru-RU"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1.Большинство сделок — разовые. Анализ показал, что подавляющее большинство заказчиков (181 из 185) совершают только одну покупку. Это указывает на то, что заказчики редко становятся постоянными. Поставщикам следует сосредоточиться на постоянном привлечении новых клиентов, а не рассчитывать на долгосрочную работу с существующими.  </a:t>
            </a:r>
          </a:p>
          <a:p>
            <a:pPr>
              <a:lnSpc>
                <a:spcPct val="107000"/>
              </a:lnSpc>
              <a:spcAft>
                <a:spcPts val="800"/>
              </a:spcAft>
            </a:pPr>
            <a:endParaRPr lang="ru-RU"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2.Заказчики действуют </a:t>
            </a:r>
            <a:r>
              <a:rPr lang="ru-RU" sz="3200" b="1" kern="0" spc="-200" dirty="0" err="1">
                <a:solidFill>
                  <a:srgbClr val="005970"/>
                </a:solidFill>
                <a:latin typeface="Formular" panose="02000000000000000000" pitchFamily="2" charset="-52"/>
                <a:ea typeface="+mj-ea"/>
                <a:cs typeface="Tahoma"/>
              </a:rPr>
              <a:t>узкоспециализированно</a:t>
            </a:r>
            <a:r>
              <a:rPr lang="ru-RU" sz="3200" b="1" kern="0" spc="-200" dirty="0">
                <a:solidFill>
                  <a:srgbClr val="005970"/>
                </a:solidFill>
                <a:latin typeface="Formular" panose="02000000000000000000" pitchFamily="2" charset="-52"/>
                <a:ea typeface="+mj-ea"/>
                <a:cs typeface="Tahoma"/>
              </a:rPr>
              <a:t>. Подавляющее число клиентов ищут товары в одной конкретной категории. Категория «Одежда и аксессуары» является наиболее востребованной. Успешная стратегия для поставщика — стать специалистом в своей нише, предлагая большой выбор товаров внутри одной популярной категории.  </a:t>
            </a:r>
          </a:p>
          <a:p>
            <a:pPr>
              <a:lnSpc>
                <a:spcPct val="107000"/>
              </a:lnSpc>
              <a:spcAft>
                <a:spcPts val="800"/>
              </a:spcAft>
            </a:pPr>
            <a:endParaRPr lang="ru-RU"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3.Географическое положение не является решающим фактором. Анализ показал, что почти 80% всех сделок являются межрегиональными. Это означает, что заказчики готовы работать с поставщиками из других городов ради лучшей цены или ассортимента. Следовательно, поставщики конкурируют не только с компаниями из своего города, но и со всей страны, поэтому стоимость и надежность доставки становятся одними из ключевых факторов успеха.</a:t>
            </a:r>
          </a:p>
        </p:txBody>
      </p:sp>
    </p:spTree>
    <p:extLst>
      <p:ext uri="{BB962C8B-B14F-4D97-AF65-F5344CB8AC3E}">
        <p14:creationId xmlns:p14="http://schemas.microsoft.com/office/powerpoint/2010/main" val="20246419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6" name="Группа 125"/>
          <p:cNvGrpSpPr/>
          <p:nvPr/>
        </p:nvGrpSpPr>
        <p:grpSpPr>
          <a:xfrm>
            <a:off x="0" y="0"/>
            <a:ext cx="2953385" cy="11308579"/>
            <a:chOff x="0" y="0"/>
            <a:chExt cx="2953385" cy="11308579"/>
          </a:xfrm>
        </p:grpSpPr>
        <p:grpSp>
          <p:nvGrpSpPr>
            <p:cNvPr id="125" name="Группа 124"/>
            <p:cNvGrpSpPr/>
            <p:nvPr/>
          </p:nvGrpSpPr>
          <p:grpSpPr>
            <a:xfrm>
              <a:off x="0" y="0"/>
              <a:ext cx="2953385" cy="11308579"/>
              <a:chOff x="0" y="0"/>
              <a:chExt cx="2953385" cy="11308579"/>
            </a:xfrm>
          </p:grpSpPr>
          <p:sp>
            <p:nvSpPr>
              <p:cNvPr id="45" name="object 45"/>
              <p:cNvSpPr/>
              <p:nvPr/>
            </p:nvSpPr>
            <p:spPr>
              <a:xfrm>
                <a:off x="0" y="299572"/>
                <a:ext cx="2953385" cy="147955"/>
              </a:xfrm>
              <a:custGeom>
                <a:avLst/>
                <a:gdLst/>
                <a:ahLst/>
                <a:cxnLst/>
                <a:rect l="l" t="t" r="r" b="b"/>
                <a:pathLst>
                  <a:path w="2953385" h="147954">
                    <a:moveTo>
                      <a:pt x="2952789" y="0"/>
                    </a:moveTo>
                    <a:lnTo>
                      <a:pt x="0" y="0"/>
                    </a:lnTo>
                    <a:lnTo>
                      <a:pt x="0" y="147733"/>
                    </a:lnTo>
                    <a:lnTo>
                      <a:pt x="2952789" y="147733"/>
                    </a:lnTo>
                    <a:lnTo>
                      <a:pt x="2952789" y="0"/>
                    </a:lnTo>
                    <a:close/>
                  </a:path>
                </a:pathLst>
              </a:custGeom>
              <a:solidFill>
                <a:srgbClr val="0D596E"/>
              </a:solidFill>
            </p:spPr>
            <p:txBody>
              <a:bodyPr wrap="square" lIns="0" tIns="0" rIns="0" bIns="0" rtlCol="0"/>
              <a:lstStyle/>
              <a:p>
                <a:endParaRPr/>
              </a:p>
            </p:txBody>
          </p:sp>
          <p:sp>
            <p:nvSpPr>
              <p:cNvPr id="65" name="object 65"/>
              <p:cNvSpPr/>
              <p:nvPr/>
            </p:nvSpPr>
            <p:spPr>
              <a:xfrm>
                <a:off x="0" y="2836165"/>
                <a:ext cx="2953385" cy="147955"/>
              </a:xfrm>
              <a:custGeom>
                <a:avLst/>
                <a:gdLst/>
                <a:ahLst/>
                <a:cxnLst/>
                <a:rect l="l" t="t" r="r" b="b"/>
                <a:pathLst>
                  <a:path w="2953385" h="147955">
                    <a:moveTo>
                      <a:pt x="2952789" y="0"/>
                    </a:moveTo>
                    <a:lnTo>
                      <a:pt x="0" y="0"/>
                    </a:lnTo>
                    <a:lnTo>
                      <a:pt x="0" y="147733"/>
                    </a:lnTo>
                    <a:lnTo>
                      <a:pt x="2952789" y="147733"/>
                    </a:lnTo>
                    <a:lnTo>
                      <a:pt x="2952789" y="0"/>
                    </a:lnTo>
                    <a:close/>
                  </a:path>
                </a:pathLst>
              </a:custGeom>
              <a:solidFill>
                <a:srgbClr val="0D596E"/>
              </a:solidFill>
            </p:spPr>
            <p:txBody>
              <a:bodyPr wrap="square" lIns="0" tIns="0" rIns="0" bIns="0" rtlCol="0"/>
              <a:lstStyle/>
              <a:p>
                <a:endParaRPr/>
              </a:p>
            </p:txBody>
          </p:sp>
          <p:sp>
            <p:nvSpPr>
              <p:cNvPr id="85" name="object 85"/>
              <p:cNvSpPr/>
              <p:nvPr/>
            </p:nvSpPr>
            <p:spPr>
              <a:xfrm>
                <a:off x="0" y="5372224"/>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0D596E"/>
              </a:solidFill>
            </p:spPr>
            <p:txBody>
              <a:bodyPr wrap="square" lIns="0" tIns="0" rIns="0" bIns="0" rtlCol="0"/>
              <a:lstStyle/>
              <a:p>
                <a:endParaRPr/>
              </a:p>
            </p:txBody>
          </p:sp>
          <p:sp>
            <p:nvSpPr>
              <p:cNvPr id="105" name="object 105"/>
              <p:cNvSpPr/>
              <p:nvPr/>
            </p:nvSpPr>
            <p:spPr>
              <a:xfrm>
                <a:off x="0" y="7908262"/>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0D596E"/>
              </a:solidFill>
            </p:spPr>
            <p:txBody>
              <a:bodyPr wrap="square" lIns="0" tIns="0" rIns="0" bIns="0" rtlCol="0"/>
              <a:lstStyle/>
              <a:p>
                <a:endParaRPr/>
              </a:p>
            </p:txBody>
          </p:sp>
          <p:grpSp>
            <p:nvGrpSpPr>
              <p:cNvPr id="124" name="Группа 123"/>
              <p:cNvGrpSpPr/>
              <p:nvPr/>
            </p:nvGrpSpPr>
            <p:grpSpPr>
              <a:xfrm>
                <a:off x="0" y="0"/>
                <a:ext cx="2953385" cy="11308579"/>
                <a:chOff x="0" y="0"/>
                <a:chExt cx="2953385" cy="11308579"/>
              </a:xfrm>
            </p:grpSpPr>
            <p:grpSp>
              <p:nvGrpSpPr>
                <p:cNvPr id="26" name="object 26"/>
                <p:cNvGrpSpPr/>
                <p:nvPr/>
              </p:nvGrpSpPr>
              <p:grpSpPr>
                <a:xfrm>
                  <a:off x="0" y="0"/>
                  <a:ext cx="2953385" cy="299720"/>
                  <a:chOff x="0" y="0"/>
                  <a:chExt cx="2953385" cy="299720"/>
                </a:xfrm>
              </p:grpSpPr>
              <p:sp>
                <p:nvSpPr>
                  <p:cNvPr id="27" name="object 27"/>
                  <p:cNvSpPr/>
                  <p:nvPr/>
                </p:nvSpPr>
                <p:spPr>
                  <a:xfrm>
                    <a:off x="0" y="0"/>
                    <a:ext cx="2953385" cy="147955"/>
                  </a:xfrm>
                  <a:custGeom>
                    <a:avLst/>
                    <a:gdLst/>
                    <a:ahLst/>
                    <a:cxnLst/>
                    <a:rect l="l" t="t" r="r" b="b"/>
                    <a:pathLst>
                      <a:path w="2953385" h="147955">
                        <a:moveTo>
                          <a:pt x="2952789" y="0"/>
                        </a:moveTo>
                        <a:lnTo>
                          <a:pt x="0" y="0"/>
                        </a:lnTo>
                        <a:lnTo>
                          <a:pt x="0" y="147733"/>
                        </a:lnTo>
                        <a:lnTo>
                          <a:pt x="2952789" y="147733"/>
                        </a:lnTo>
                        <a:lnTo>
                          <a:pt x="2952789" y="0"/>
                        </a:lnTo>
                        <a:close/>
                      </a:path>
                    </a:pathLst>
                  </a:custGeom>
                  <a:solidFill>
                    <a:srgbClr val="008AC2"/>
                  </a:solidFill>
                </p:spPr>
                <p:txBody>
                  <a:bodyPr wrap="square" lIns="0" tIns="0" rIns="0" bIns="0" rtlCol="0"/>
                  <a:lstStyle/>
                  <a:p>
                    <a:endParaRPr/>
                  </a:p>
                </p:txBody>
              </p:sp>
              <p:sp>
                <p:nvSpPr>
                  <p:cNvPr id="28" name="object 28"/>
                  <p:cNvSpPr/>
                  <p:nvPr/>
                </p:nvSpPr>
                <p:spPr>
                  <a:xfrm>
                    <a:off x="0" y="147723"/>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F5D1B3"/>
                  </a:solidFill>
                </p:spPr>
                <p:txBody>
                  <a:bodyPr wrap="square" lIns="0" tIns="0" rIns="0" bIns="0" rtlCol="0"/>
                  <a:lstStyle/>
                  <a:p>
                    <a:endParaRPr/>
                  </a:p>
                </p:txBody>
              </p:sp>
            </p:grpSp>
            <p:grpSp>
              <p:nvGrpSpPr>
                <p:cNvPr id="29" name="object 29"/>
                <p:cNvGrpSpPr/>
                <p:nvPr/>
              </p:nvGrpSpPr>
              <p:grpSpPr>
                <a:xfrm>
                  <a:off x="0" y="447295"/>
                  <a:ext cx="2953385" cy="447675"/>
                  <a:chOff x="0" y="447295"/>
                  <a:chExt cx="2953385" cy="447675"/>
                </a:xfrm>
              </p:grpSpPr>
              <p:sp>
                <p:nvSpPr>
                  <p:cNvPr id="30" name="object 30"/>
                  <p:cNvSpPr/>
                  <p:nvPr/>
                </p:nvSpPr>
                <p:spPr>
                  <a:xfrm>
                    <a:off x="0" y="447295"/>
                    <a:ext cx="2953385" cy="152400"/>
                  </a:xfrm>
                  <a:custGeom>
                    <a:avLst/>
                    <a:gdLst/>
                    <a:ahLst/>
                    <a:cxnLst/>
                    <a:rect l="l" t="t" r="r" b="b"/>
                    <a:pathLst>
                      <a:path w="2953385" h="152400">
                        <a:moveTo>
                          <a:pt x="2952789" y="0"/>
                        </a:moveTo>
                        <a:lnTo>
                          <a:pt x="0" y="0"/>
                        </a:lnTo>
                        <a:lnTo>
                          <a:pt x="0" y="151827"/>
                        </a:lnTo>
                        <a:lnTo>
                          <a:pt x="2952789" y="151827"/>
                        </a:lnTo>
                        <a:lnTo>
                          <a:pt x="2952789" y="0"/>
                        </a:lnTo>
                        <a:close/>
                      </a:path>
                    </a:pathLst>
                  </a:custGeom>
                  <a:solidFill>
                    <a:srgbClr val="F7692B"/>
                  </a:solidFill>
                </p:spPr>
                <p:txBody>
                  <a:bodyPr wrap="square" lIns="0" tIns="0" rIns="0" bIns="0" rtlCol="0"/>
                  <a:lstStyle/>
                  <a:p>
                    <a:endParaRPr/>
                  </a:p>
                </p:txBody>
              </p:sp>
              <p:sp>
                <p:nvSpPr>
                  <p:cNvPr id="31" name="object 31"/>
                  <p:cNvSpPr/>
                  <p:nvPr/>
                </p:nvSpPr>
                <p:spPr>
                  <a:xfrm>
                    <a:off x="0" y="599133"/>
                    <a:ext cx="2953385" cy="147955"/>
                  </a:xfrm>
                  <a:custGeom>
                    <a:avLst/>
                    <a:gdLst/>
                    <a:ahLst/>
                    <a:cxnLst/>
                    <a:rect l="l" t="t" r="r" b="b"/>
                    <a:pathLst>
                      <a:path w="2953385" h="147954">
                        <a:moveTo>
                          <a:pt x="2952789" y="0"/>
                        </a:moveTo>
                        <a:lnTo>
                          <a:pt x="0" y="0"/>
                        </a:lnTo>
                        <a:lnTo>
                          <a:pt x="0" y="147733"/>
                        </a:lnTo>
                        <a:lnTo>
                          <a:pt x="2952789" y="147733"/>
                        </a:lnTo>
                        <a:lnTo>
                          <a:pt x="2952789" y="0"/>
                        </a:lnTo>
                        <a:close/>
                      </a:path>
                    </a:pathLst>
                  </a:custGeom>
                  <a:solidFill>
                    <a:srgbClr val="94E3F5"/>
                  </a:solidFill>
                </p:spPr>
                <p:txBody>
                  <a:bodyPr wrap="square" lIns="0" tIns="0" rIns="0" bIns="0" rtlCol="0"/>
                  <a:lstStyle/>
                  <a:p>
                    <a:endParaRPr/>
                  </a:p>
                </p:txBody>
              </p:sp>
              <p:sp>
                <p:nvSpPr>
                  <p:cNvPr id="32" name="object 32"/>
                  <p:cNvSpPr/>
                  <p:nvPr/>
                </p:nvSpPr>
                <p:spPr>
                  <a:xfrm>
                    <a:off x="0" y="746867"/>
                    <a:ext cx="2953385" cy="147955"/>
                  </a:xfrm>
                  <a:custGeom>
                    <a:avLst/>
                    <a:gdLst/>
                    <a:ahLst/>
                    <a:cxnLst/>
                    <a:rect l="l" t="t" r="r" b="b"/>
                    <a:pathLst>
                      <a:path w="2953385" h="147955">
                        <a:moveTo>
                          <a:pt x="2952789" y="0"/>
                        </a:moveTo>
                        <a:lnTo>
                          <a:pt x="0" y="0"/>
                        </a:lnTo>
                        <a:lnTo>
                          <a:pt x="0" y="147723"/>
                        </a:lnTo>
                        <a:lnTo>
                          <a:pt x="2952789" y="147723"/>
                        </a:lnTo>
                        <a:lnTo>
                          <a:pt x="2952789" y="0"/>
                        </a:lnTo>
                        <a:close/>
                      </a:path>
                    </a:pathLst>
                  </a:custGeom>
                  <a:solidFill>
                    <a:srgbClr val="005970"/>
                  </a:solidFill>
                </p:spPr>
                <p:txBody>
                  <a:bodyPr wrap="square" lIns="0" tIns="0" rIns="0" bIns="0" rtlCol="0"/>
                  <a:lstStyle/>
                  <a:p>
                    <a:endParaRPr/>
                  </a:p>
                </p:txBody>
              </p:sp>
            </p:grpSp>
            <p:grpSp>
              <p:nvGrpSpPr>
                <p:cNvPr id="33" name="object 33"/>
                <p:cNvGrpSpPr/>
                <p:nvPr/>
              </p:nvGrpSpPr>
              <p:grpSpPr>
                <a:xfrm>
                  <a:off x="0" y="894590"/>
                  <a:ext cx="2953385" cy="1641475"/>
                  <a:chOff x="0" y="894590"/>
                  <a:chExt cx="2953385" cy="1641475"/>
                </a:xfrm>
              </p:grpSpPr>
              <p:sp>
                <p:nvSpPr>
                  <p:cNvPr id="34" name="object 34"/>
                  <p:cNvSpPr/>
                  <p:nvPr/>
                </p:nvSpPr>
                <p:spPr>
                  <a:xfrm>
                    <a:off x="0" y="1046428"/>
                    <a:ext cx="2953385" cy="147955"/>
                  </a:xfrm>
                  <a:custGeom>
                    <a:avLst/>
                    <a:gdLst/>
                    <a:ahLst/>
                    <a:cxnLst/>
                    <a:rect l="l" t="t" r="r" b="b"/>
                    <a:pathLst>
                      <a:path w="2953385" h="147955">
                        <a:moveTo>
                          <a:pt x="2952789" y="0"/>
                        </a:moveTo>
                        <a:lnTo>
                          <a:pt x="0" y="0"/>
                        </a:lnTo>
                        <a:lnTo>
                          <a:pt x="0" y="147723"/>
                        </a:lnTo>
                        <a:lnTo>
                          <a:pt x="2952789" y="147723"/>
                        </a:lnTo>
                        <a:lnTo>
                          <a:pt x="2952789" y="0"/>
                        </a:lnTo>
                        <a:close/>
                      </a:path>
                    </a:pathLst>
                  </a:custGeom>
                  <a:solidFill>
                    <a:srgbClr val="F5D1B3"/>
                  </a:solidFill>
                </p:spPr>
                <p:txBody>
                  <a:bodyPr wrap="square" lIns="0" tIns="0" rIns="0" bIns="0" rtlCol="0"/>
                  <a:lstStyle/>
                  <a:p>
                    <a:endParaRPr/>
                  </a:p>
                </p:txBody>
              </p:sp>
              <p:sp>
                <p:nvSpPr>
                  <p:cNvPr id="35" name="object 35"/>
                  <p:cNvSpPr/>
                  <p:nvPr/>
                </p:nvSpPr>
                <p:spPr>
                  <a:xfrm>
                    <a:off x="0" y="894590"/>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00A6B5"/>
                  </a:solidFill>
                </p:spPr>
                <p:txBody>
                  <a:bodyPr wrap="square" lIns="0" tIns="0" rIns="0" bIns="0" rtlCol="0"/>
                  <a:lstStyle/>
                  <a:p>
                    <a:endParaRPr/>
                  </a:p>
                </p:txBody>
              </p:sp>
              <p:sp>
                <p:nvSpPr>
                  <p:cNvPr id="36" name="object 36"/>
                  <p:cNvSpPr/>
                  <p:nvPr/>
                </p:nvSpPr>
                <p:spPr>
                  <a:xfrm>
                    <a:off x="0" y="1194162"/>
                    <a:ext cx="2953385" cy="147955"/>
                  </a:xfrm>
                  <a:custGeom>
                    <a:avLst/>
                    <a:gdLst/>
                    <a:ahLst/>
                    <a:cxnLst/>
                    <a:rect l="l" t="t" r="r" b="b"/>
                    <a:pathLst>
                      <a:path w="2953385" h="147955">
                        <a:moveTo>
                          <a:pt x="2952789" y="0"/>
                        </a:moveTo>
                        <a:lnTo>
                          <a:pt x="0" y="0"/>
                        </a:lnTo>
                        <a:lnTo>
                          <a:pt x="0" y="147733"/>
                        </a:lnTo>
                        <a:lnTo>
                          <a:pt x="2952789" y="147733"/>
                        </a:lnTo>
                        <a:lnTo>
                          <a:pt x="2952789" y="0"/>
                        </a:lnTo>
                        <a:close/>
                      </a:path>
                    </a:pathLst>
                  </a:custGeom>
                  <a:solidFill>
                    <a:srgbClr val="59BF9C"/>
                  </a:solidFill>
                </p:spPr>
                <p:txBody>
                  <a:bodyPr wrap="square" lIns="0" tIns="0" rIns="0" bIns="0" rtlCol="0"/>
                  <a:lstStyle/>
                  <a:p>
                    <a:endParaRPr/>
                  </a:p>
                </p:txBody>
              </p:sp>
              <p:sp>
                <p:nvSpPr>
                  <p:cNvPr id="37" name="object 37"/>
                  <p:cNvSpPr/>
                  <p:nvPr/>
                </p:nvSpPr>
                <p:spPr>
                  <a:xfrm>
                    <a:off x="0" y="1341885"/>
                    <a:ext cx="2953385" cy="152400"/>
                  </a:xfrm>
                  <a:custGeom>
                    <a:avLst/>
                    <a:gdLst/>
                    <a:ahLst/>
                    <a:cxnLst/>
                    <a:rect l="l" t="t" r="r" b="b"/>
                    <a:pathLst>
                      <a:path w="2953385" h="152400">
                        <a:moveTo>
                          <a:pt x="2952789" y="0"/>
                        </a:moveTo>
                        <a:lnTo>
                          <a:pt x="0" y="0"/>
                        </a:lnTo>
                        <a:lnTo>
                          <a:pt x="0" y="151827"/>
                        </a:lnTo>
                        <a:lnTo>
                          <a:pt x="2952789" y="151827"/>
                        </a:lnTo>
                        <a:lnTo>
                          <a:pt x="2952789" y="0"/>
                        </a:lnTo>
                        <a:close/>
                      </a:path>
                    </a:pathLst>
                  </a:custGeom>
                  <a:solidFill>
                    <a:srgbClr val="94E3F5"/>
                  </a:solidFill>
                </p:spPr>
                <p:txBody>
                  <a:bodyPr wrap="square" lIns="0" tIns="0" rIns="0" bIns="0" rtlCol="0"/>
                  <a:lstStyle/>
                  <a:p>
                    <a:endParaRPr/>
                  </a:p>
                </p:txBody>
              </p:sp>
              <p:sp>
                <p:nvSpPr>
                  <p:cNvPr id="38" name="object 38"/>
                  <p:cNvSpPr/>
                  <p:nvPr/>
                </p:nvSpPr>
                <p:spPr>
                  <a:xfrm>
                    <a:off x="0" y="1493734"/>
                    <a:ext cx="2953385" cy="147955"/>
                  </a:xfrm>
                  <a:custGeom>
                    <a:avLst/>
                    <a:gdLst/>
                    <a:ahLst/>
                    <a:cxnLst/>
                    <a:rect l="l" t="t" r="r" b="b"/>
                    <a:pathLst>
                      <a:path w="2953385" h="147955">
                        <a:moveTo>
                          <a:pt x="2952789" y="0"/>
                        </a:moveTo>
                        <a:lnTo>
                          <a:pt x="0" y="0"/>
                        </a:lnTo>
                        <a:lnTo>
                          <a:pt x="0" y="147723"/>
                        </a:lnTo>
                        <a:lnTo>
                          <a:pt x="2952789" y="147723"/>
                        </a:lnTo>
                        <a:lnTo>
                          <a:pt x="2952789" y="0"/>
                        </a:lnTo>
                        <a:close/>
                      </a:path>
                    </a:pathLst>
                  </a:custGeom>
                  <a:solidFill>
                    <a:srgbClr val="00A6B5"/>
                  </a:solidFill>
                </p:spPr>
                <p:txBody>
                  <a:bodyPr wrap="square" lIns="0" tIns="0" rIns="0" bIns="0" rtlCol="0"/>
                  <a:lstStyle/>
                  <a:p>
                    <a:endParaRPr/>
                  </a:p>
                </p:txBody>
              </p:sp>
              <p:sp>
                <p:nvSpPr>
                  <p:cNvPr id="39" name="object 39"/>
                  <p:cNvSpPr/>
                  <p:nvPr/>
                </p:nvSpPr>
                <p:spPr>
                  <a:xfrm>
                    <a:off x="0" y="1641457"/>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0D596E"/>
                  </a:solidFill>
                </p:spPr>
                <p:txBody>
                  <a:bodyPr wrap="square" lIns="0" tIns="0" rIns="0" bIns="0" rtlCol="0"/>
                  <a:lstStyle/>
                  <a:p>
                    <a:endParaRPr/>
                  </a:p>
                </p:txBody>
              </p:sp>
              <p:sp>
                <p:nvSpPr>
                  <p:cNvPr id="40" name="object 40"/>
                  <p:cNvSpPr/>
                  <p:nvPr/>
                </p:nvSpPr>
                <p:spPr>
                  <a:xfrm>
                    <a:off x="0" y="1793296"/>
                    <a:ext cx="2953385" cy="147955"/>
                  </a:xfrm>
                  <a:custGeom>
                    <a:avLst/>
                    <a:gdLst/>
                    <a:ahLst/>
                    <a:cxnLst/>
                    <a:rect l="l" t="t" r="r" b="b"/>
                    <a:pathLst>
                      <a:path w="2953385" h="147955">
                        <a:moveTo>
                          <a:pt x="2952789" y="0"/>
                        </a:moveTo>
                        <a:lnTo>
                          <a:pt x="0" y="0"/>
                        </a:lnTo>
                        <a:lnTo>
                          <a:pt x="0" y="147723"/>
                        </a:lnTo>
                        <a:lnTo>
                          <a:pt x="2952789" y="147723"/>
                        </a:lnTo>
                        <a:lnTo>
                          <a:pt x="2952789" y="0"/>
                        </a:lnTo>
                        <a:close/>
                      </a:path>
                    </a:pathLst>
                  </a:custGeom>
                  <a:solidFill>
                    <a:srgbClr val="94E3F5"/>
                  </a:solidFill>
                </p:spPr>
                <p:txBody>
                  <a:bodyPr wrap="square" lIns="0" tIns="0" rIns="0" bIns="0" rtlCol="0"/>
                  <a:lstStyle/>
                  <a:p>
                    <a:endParaRPr/>
                  </a:p>
                </p:txBody>
              </p:sp>
              <p:sp>
                <p:nvSpPr>
                  <p:cNvPr id="41" name="object 41"/>
                  <p:cNvSpPr/>
                  <p:nvPr/>
                </p:nvSpPr>
                <p:spPr>
                  <a:xfrm>
                    <a:off x="0" y="1941019"/>
                    <a:ext cx="2953385" cy="147955"/>
                  </a:xfrm>
                  <a:custGeom>
                    <a:avLst/>
                    <a:gdLst/>
                    <a:ahLst/>
                    <a:cxnLst/>
                    <a:rect l="l" t="t" r="r" b="b"/>
                    <a:pathLst>
                      <a:path w="2953385" h="147955">
                        <a:moveTo>
                          <a:pt x="2952789" y="0"/>
                        </a:moveTo>
                        <a:lnTo>
                          <a:pt x="0" y="0"/>
                        </a:lnTo>
                        <a:lnTo>
                          <a:pt x="0" y="147733"/>
                        </a:lnTo>
                        <a:lnTo>
                          <a:pt x="2952789" y="147733"/>
                        </a:lnTo>
                        <a:lnTo>
                          <a:pt x="2952789" y="0"/>
                        </a:lnTo>
                        <a:close/>
                      </a:path>
                    </a:pathLst>
                  </a:custGeom>
                  <a:solidFill>
                    <a:srgbClr val="00A6B5"/>
                  </a:solidFill>
                </p:spPr>
                <p:txBody>
                  <a:bodyPr wrap="square" lIns="0" tIns="0" rIns="0" bIns="0" rtlCol="0"/>
                  <a:lstStyle/>
                  <a:p>
                    <a:endParaRPr/>
                  </a:p>
                </p:txBody>
              </p:sp>
              <p:sp>
                <p:nvSpPr>
                  <p:cNvPr id="42" name="object 42"/>
                  <p:cNvSpPr/>
                  <p:nvPr/>
                </p:nvSpPr>
                <p:spPr>
                  <a:xfrm>
                    <a:off x="0" y="2088753"/>
                    <a:ext cx="2953385" cy="152400"/>
                  </a:xfrm>
                  <a:custGeom>
                    <a:avLst/>
                    <a:gdLst/>
                    <a:ahLst/>
                    <a:cxnLst/>
                    <a:rect l="l" t="t" r="r" b="b"/>
                    <a:pathLst>
                      <a:path w="2953385" h="152400">
                        <a:moveTo>
                          <a:pt x="2952789" y="0"/>
                        </a:moveTo>
                        <a:lnTo>
                          <a:pt x="0" y="0"/>
                        </a:lnTo>
                        <a:lnTo>
                          <a:pt x="0" y="151827"/>
                        </a:lnTo>
                        <a:lnTo>
                          <a:pt x="2952789" y="151827"/>
                        </a:lnTo>
                        <a:lnTo>
                          <a:pt x="2952789" y="0"/>
                        </a:lnTo>
                        <a:close/>
                      </a:path>
                    </a:pathLst>
                  </a:custGeom>
                  <a:solidFill>
                    <a:srgbClr val="94DED9"/>
                  </a:solidFill>
                </p:spPr>
                <p:txBody>
                  <a:bodyPr wrap="square" lIns="0" tIns="0" rIns="0" bIns="0" rtlCol="0"/>
                  <a:lstStyle/>
                  <a:p>
                    <a:endParaRPr/>
                  </a:p>
                </p:txBody>
              </p:sp>
              <p:sp>
                <p:nvSpPr>
                  <p:cNvPr id="43" name="object 43"/>
                  <p:cNvSpPr/>
                  <p:nvPr/>
                </p:nvSpPr>
                <p:spPr>
                  <a:xfrm>
                    <a:off x="0" y="2240581"/>
                    <a:ext cx="2953385" cy="147955"/>
                  </a:xfrm>
                  <a:custGeom>
                    <a:avLst/>
                    <a:gdLst/>
                    <a:ahLst/>
                    <a:cxnLst/>
                    <a:rect l="l" t="t" r="r" b="b"/>
                    <a:pathLst>
                      <a:path w="2953385" h="147955">
                        <a:moveTo>
                          <a:pt x="2952789" y="0"/>
                        </a:moveTo>
                        <a:lnTo>
                          <a:pt x="0" y="0"/>
                        </a:lnTo>
                        <a:lnTo>
                          <a:pt x="0" y="147733"/>
                        </a:lnTo>
                        <a:lnTo>
                          <a:pt x="2952789" y="147733"/>
                        </a:lnTo>
                        <a:lnTo>
                          <a:pt x="2952789" y="0"/>
                        </a:lnTo>
                        <a:close/>
                      </a:path>
                    </a:pathLst>
                  </a:custGeom>
                  <a:solidFill>
                    <a:srgbClr val="F7692B"/>
                  </a:solidFill>
                </p:spPr>
                <p:txBody>
                  <a:bodyPr wrap="square" lIns="0" tIns="0" rIns="0" bIns="0" rtlCol="0"/>
                  <a:lstStyle/>
                  <a:p>
                    <a:endParaRPr/>
                  </a:p>
                </p:txBody>
              </p:sp>
              <p:sp>
                <p:nvSpPr>
                  <p:cNvPr id="44" name="object 44"/>
                  <p:cNvSpPr/>
                  <p:nvPr/>
                </p:nvSpPr>
                <p:spPr>
                  <a:xfrm>
                    <a:off x="0" y="2388325"/>
                    <a:ext cx="2953385" cy="147955"/>
                  </a:xfrm>
                  <a:custGeom>
                    <a:avLst/>
                    <a:gdLst/>
                    <a:ahLst/>
                    <a:cxnLst/>
                    <a:rect l="l" t="t" r="r" b="b"/>
                    <a:pathLst>
                      <a:path w="2953385" h="147955">
                        <a:moveTo>
                          <a:pt x="2952789" y="0"/>
                        </a:moveTo>
                        <a:lnTo>
                          <a:pt x="0" y="0"/>
                        </a:lnTo>
                        <a:lnTo>
                          <a:pt x="0" y="147723"/>
                        </a:lnTo>
                        <a:lnTo>
                          <a:pt x="2952789" y="147723"/>
                        </a:lnTo>
                        <a:lnTo>
                          <a:pt x="2952789" y="0"/>
                        </a:lnTo>
                        <a:close/>
                      </a:path>
                    </a:pathLst>
                  </a:custGeom>
                  <a:solidFill>
                    <a:srgbClr val="0D596E"/>
                  </a:solidFill>
                </p:spPr>
                <p:txBody>
                  <a:bodyPr wrap="square" lIns="0" tIns="0" rIns="0" bIns="0" rtlCol="0"/>
                  <a:lstStyle/>
                  <a:p>
                    <a:endParaRPr/>
                  </a:p>
                </p:txBody>
              </p:sp>
            </p:grpSp>
            <p:grpSp>
              <p:nvGrpSpPr>
                <p:cNvPr id="46" name="object 46"/>
                <p:cNvGrpSpPr/>
                <p:nvPr/>
              </p:nvGrpSpPr>
              <p:grpSpPr>
                <a:xfrm>
                  <a:off x="0" y="2536593"/>
                  <a:ext cx="2953385" cy="299720"/>
                  <a:chOff x="0" y="2536593"/>
                  <a:chExt cx="2953385" cy="299720"/>
                </a:xfrm>
              </p:grpSpPr>
              <p:sp>
                <p:nvSpPr>
                  <p:cNvPr id="47" name="object 47"/>
                  <p:cNvSpPr/>
                  <p:nvPr/>
                </p:nvSpPr>
                <p:spPr>
                  <a:xfrm>
                    <a:off x="0" y="2536593"/>
                    <a:ext cx="2953385" cy="147955"/>
                  </a:xfrm>
                  <a:custGeom>
                    <a:avLst/>
                    <a:gdLst/>
                    <a:ahLst/>
                    <a:cxnLst/>
                    <a:rect l="l" t="t" r="r" b="b"/>
                    <a:pathLst>
                      <a:path w="2953385" h="147955">
                        <a:moveTo>
                          <a:pt x="2952789" y="0"/>
                        </a:moveTo>
                        <a:lnTo>
                          <a:pt x="0" y="0"/>
                        </a:lnTo>
                        <a:lnTo>
                          <a:pt x="0" y="147733"/>
                        </a:lnTo>
                        <a:lnTo>
                          <a:pt x="2952789" y="147733"/>
                        </a:lnTo>
                        <a:lnTo>
                          <a:pt x="2952789" y="0"/>
                        </a:lnTo>
                        <a:close/>
                      </a:path>
                    </a:pathLst>
                  </a:custGeom>
                  <a:solidFill>
                    <a:srgbClr val="008AC2"/>
                  </a:solidFill>
                </p:spPr>
                <p:txBody>
                  <a:bodyPr wrap="square" lIns="0" tIns="0" rIns="0" bIns="0" rtlCol="0"/>
                  <a:lstStyle/>
                  <a:p>
                    <a:endParaRPr/>
                  </a:p>
                </p:txBody>
              </p:sp>
              <p:sp>
                <p:nvSpPr>
                  <p:cNvPr id="48" name="object 48"/>
                  <p:cNvSpPr/>
                  <p:nvPr/>
                </p:nvSpPr>
                <p:spPr>
                  <a:xfrm>
                    <a:off x="0" y="2684326"/>
                    <a:ext cx="2953385" cy="152400"/>
                  </a:xfrm>
                  <a:custGeom>
                    <a:avLst/>
                    <a:gdLst/>
                    <a:ahLst/>
                    <a:cxnLst/>
                    <a:rect l="l" t="t" r="r" b="b"/>
                    <a:pathLst>
                      <a:path w="2953385" h="152400">
                        <a:moveTo>
                          <a:pt x="2952789" y="0"/>
                        </a:moveTo>
                        <a:lnTo>
                          <a:pt x="0" y="0"/>
                        </a:lnTo>
                        <a:lnTo>
                          <a:pt x="0" y="151827"/>
                        </a:lnTo>
                        <a:lnTo>
                          <a:pt x="2952789" y="151827"/>
                        </a:lnTo>
                        <a:lnTo>
                          <a:pt x="2952789" y="0"/>
                        </a:lnTo>
                        <a:close/>
                      </a:path>
                    </a:pathLst>
                  </a:custGeom>
                  <a:solidFill>
                    <a:srgbClr val="F5D1B3"/>
                  </a:solidFill>
                </p:spPr>
                <p:txBody>
                  <a:bodyPr wrap="square" lIns="0" tIns="0" rIns="0" bIns="0" rtlCol="0"/>
                  <a:lstStyle/>
                  <a:p>
                    <a:endParaRPr/>
                  </a:p>
                </p:txBody>
              </p:sp>
            </p:grpSp>
            <p:grpSp>
              <p:nvGrpSpPr>
                <p:cNvPr id="49" name="object 49"/>
                <p:cNvGrpSpPr/>
                <p:nvPr/>
              </p:nvGrpSpPr>
              <p:grpSpPr>
                <a:xfrm>
                  <a:off x="0" y="2983888"/>
                  <a:ext cx="2953385" cy="447675"/>
                  <a:chOff x="0" y="2983888"/>
                  <a:chExt cx="2953385" cy="447675"/>
                </a:xfrm>
              </p:grpSpPr>
              <p:sp>
                <p:nvSpPr>
                  <p:cNvPr id="50" name="object 50"/>
                  <p:cNvSpPr/>
                  <p:nvPr/>
                </p:nvSpPr>
                <p:spPr>
                  <a:xfrm>
                    <a:off x="0" y="2983888"/>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F7692B"/>
                  </a:solidFill>
                </p:spPr>
                <p:txBody>
                  <a:bodyPr wrap="square" lIns="0" tIns="0" rIns="0" bIns="0" rtlCol="0"/>
                  <a:lstStyle/>
                  <a:p>
                    <a:endParaRPr/>
                  </a:p>
                </p:txBody>
              </p:sp>
              <p:sp>
                <p:nvSpPr>
                  <p:cNvPr id="51" name="object 51"/>
                  <p:cNvSpPr/>
                  <p:nvPr/>
                </p:nvSpPr>
                <p:spPr>
                  <a:xfrm>
                    <a:off x="0" y="3135736"/>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94E3F5"/>
                  </a:solidFill>
                </p:spPr>
                <p:txBody>
                  <a:bodyPr wrap="square" lIns="0" tIns="0" rIns="0" bIns="0" rtlCol="0"/>
                  <a:lstStyle/>
                  <a:p>
                    <a:endParaRPr/>
                  </a:p>
                </p:txBody>
              </p:sp>
              <p:sp>
                <p:nvSpPr>
                  <p:cNvPr id="52" name="object 52"/>
                  <p:cNvSpPr/>
                  <p:nvPr/>
                </p:nvSpPr>
                <p:spPr>
                  <a:xfrm>
                    <a:off x="0" y="3283460"/>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005970"/>
                  </a:solidFill>
                </p:spPr>
                <p:txBody>
                  <a:bodyPr wrap="square" lIns="0" tIns="0" rIns="0" bIns="0" rtlCol="0"/>
                  <a:lstStyle/>
                  <a:p>
                    <a:endParaRPr/>
                  </a:p>
                </p:txBody>
              </p:sp>
            </p:grpSp>
            <p:grpSp>
              <p:nvGrpSpPr>
                <p:cNvPr id="53" name="object 53"/>
                <p:cNvGrpSpPr/>
                <p:nvPr/>
              </p:nvGrpSpPr>
              <p:grpSpPr>
                <a:xfrm>
                  <a:off x="0" y="3431183"/>
                  <a:ext cx="2953385" cy="1641475"/>
                  <a:chOff x="0" y="3431183"/>
                  <a:chExt cx="2953385" cy="1641475"/>
                </a:xfrm>
              </p:grpSpPr>
              <p:sp>
                <p:nvSpPr>
                  <p:cNvPr id="54" name="object 54"/>
                  <p:cNvSpPr/>
                  <p:nvPr/>
                </p:nvSpPr>
                <p:spPr>
                  <a:xfrm>
                    <a:off x="0" y="3583021"/>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F5D1B3"/>
                  </a:solidFill>
                </p:spPr>
                <p:txBody>
                  <a:bodyPr wrap="square" lIns="0" tIns="0" rIns="0" bIns="0" rtlCol="0"/>
                  <a:lstStyle/>
                  <a:p>
                    <a:endParaRPr/>
                  </a:p>
                </p:txBody>
              </p:sp>
              <p:sp>
                <p:nvSpPr>
                  <p:cNvPr id="55" name="object 55"/>
                  <p:cNvSpPr/>
                  <p:nvPr/>
                </p:nvSpPr>
                <p:spPr>
                  <a:xfrm>
                    <a:off x="0" y="3431183"/>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00A6B5"/>
                  </a:solidFill>
                </p:spPr>
                <p:txBody>
                  <a:bodyPr wrap="square" lIns="0" tIns="0" rIns="0" bIns="0" rtlCol="0"/>
                  <a:lstStyle/>
                  <a:p>
                    <a:endParaRPr/>
                  </a:p>
                </p:txBody>
              </p:sp>
              <p:sp>
                <p:nvSpPr>
                  <p:cNvPr id="56" name="object 56"/>
                  <p:cNvSpPr/>
                  <p:nvPr/>
                </p:nvSpPr>
                <p:spPr>
                  <a:xfrm>
                    <a:off x="0" y="3730755"/>
                    <a:ext cx="2953385" cy="147955"/>
                  </a:xfrm>
                  <a:custGeom>
                    <a:avLst/>
                    <a:gdLst/>
                    <a:ahLst/>
                    <a:cxnLst/>
                    <a:rect l="l" t="t" r="r" b="b"/>
                    <a:pathLst>
                      <a:path w="2953385" h="147954">
                        <a:moveTo>
                          <a:pt x="2952789" y="0"/>
                        </a:moveTo>
                        <a:lnTo>
                          <a:pt x="0" y="0"/>
                        </a:lnTo>
                        <a:lnTo>
                          <a:pt x="0" y="147733"/>
                        </a:lnTo>
                        <a:lnTo>
                          <a:pt x="2952789" y="147733"/>
                        </a:lnTo>
                        <a:lnTo>
                          <a:pt x="2952789" y="0"/>
                        </a:lnTo>
                        <a:close/>
                      </a:path>
                    </a:pathLst>
                  </a:custGeom>
                  <a:solidFill>
                    <a:srgbClr val="59BF9C"/>
                  </a:solidFill>
                </p:spPr>
                <p:txBody>
                  <a:bodyPr wrap="square" lIns="0" tIns="0" rIns="0" bIns="0" rtlCol="0"/>
                  <a:lstStyle/>
                  <a:p>
                    <a:endParaRPr/>
                  </a:p>
                </p:txBody>
              </p:sp>
              <p:sp>
                <p:nvSpPr>
                  <p:cNvPr id="57" name="object 57"/>
                  <p:cNvSpPr/>
                  <p:nvPr/>
                </p:nvSpPr>
                <p:spPr>
                  <a:xfrm>
                    <a:off x="0" y="3878489"/>
                    <a:ext cx="2953385" cy="152400"/>
                  </a:xfrm>
                  <a:custGeom>
                    <a:avLst/>
                    <a:gdLst/>
                    <a:ahLst/>
                    <a:cxnLst/>
                    <a:rect l="l" t="t" r="r" b="b"/>
                    <a:pathLst>
                      <a:path w="2953385" h="152400">
                        <a:moveTo>
                          <a:pt x="2952789" y="0"/>
                        </a:moveTo>
                        <a:lnTo>
                          <a:pt x="0" y="0"/>
                        </a:lnTo>
                        <a:lnTo>
                          <a:pt x="0" y="151827"/>
                        </a:lnTo>
                        <a:lnTo>
                          <a:pt x="2952789" y="151827"/>
                        </a:lnTo>
                        <a:lnTo>
                          <a:pt x="2952789" y="0"/>
                        </a:lnTo>
                        <a:close/>
                      </a:path>
                    </a:pathLst>
                  </a:custGeom>
                  <a:solidFill>
                    <a:srgbClr val="94E3F5"/>
                  </a:solidFill>
                </p:spPr>
                <p:txBody>
                  <a:bodyPr wrap="square" lIns="0" tIns="0" rIns="0" bIns="0" rtlCol="0"/>
                  <a:lstStyle/>
                  <a:p>
                    <a:endParaRPr/>
                  </a:p>
                </p:txBody>
              </p:sp>
              <p:sp>
                <p:nvSpPr>
                  <p:cNvPr id="58" name="object 58"/>
                  <p:cNvSpPr/>
                  <p:nvPr/>
                </p:nvSpPr>
                <p:spPr>
                  <a:xfrm>
                    <a:off x="0" y="4030327"/>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00A6B5"/>
                  </a:solidFill>
                </p:spPr>
                <p:txBody>
                  <a:bodyPr wrap="square" lIns="0" tIns="0" rIns="0" bIns="0" rtlCol="0"/>
                  <a:lstStyle/>
                  <a:p>
                    <a:endParaRPr/>
                  </a:p>
                </p:txBody>
              </p:sp>
              <p:sp>
                <p:nvSpPr>
                  <p:cNvPr id="59" name="object 59"/>
                  <p:cNvSpPr/>
                  <p:nvPr/>
                </p:nvSpPr>
                <p:spPr>
                  <a:xfrm>
                    <a:off x="0" y="4178050"/>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0D596E"/>
                  </a:solidFill>
                </p:spPr>
                <p:txBody>
                  <a:bodyPr wrap="square" lIns="0" tIns="0" rIns="0" bIns="0" rtlCol="0"/>
                  <a:lstStyle/>
                  <a:p>
                    <a:endParaRPr/>
                  </a:p>
                </p:txBody>
              </p:sp>
              <p:sp>
                <p:nvSpPr>
                  <p:cNvPr id="60" name="object 60"/>
                  <p:cNvSpPr/>
                  <p:nvPr/>
                </p:nvSpPr>
                <p:spPr>
                  <a:xfrm>
                    <a:off x="0" y="4329889"/>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94E3F5"/>
                  </a:solidFill>
                </p:spPr>
                <p:txBody>
                  <a:bodyPr wrap="square" lIns="0" tIns="0" rIns="0" bIns="0" rtlCol="0"/>
                  <a:lstStyle/>
                  <a:p>
                    <a:endParaRPr/>
                  </a:p>
                </p:txBody>
              </p:sp>
              <p:sp>
                <p:nvSpPr>
                  <p:cNvPr id="61" name="object 61"/>
                  <p:cNvSpPr/>
                  <p:nvPr/>
                </p:nvSpPr>
                <p:spPr>
                  <a:xfrm>
                    <a:off x="0" y="4477612"/>
                    <a:ext cx="2953385" cy="147955"/>
                  </a:xfrm>
                  <a:custGeom>
                    <a:avLst/>
                    <a:gdLst/>
                    <a:ahLst/>
                    <a:cxnLst/>
                    <a:rect l="l" t="t" r="r" b="b"/>
                    <a:pathLst>
                      <a:path w="2953385" h="147954">
                        <a:moveTo>
                          <a:pt x="2952789" y="0"/>
                        </a:moveTo>
                        <a:lnTo>
                          <a:pt x="0" y="0"/>
                        </a:lnTo>
                        <a:lnTo>
                          <a:pt x="0" y="147733"/>
                        </a:lnTo>
                        <a:lnTo>
                          <a:pt x="2952789" y="147733"/>
                        </a:lnTo>
                        <a:lnTo>
                          <a:pt x="2952789" y="0"/>
                        </a:lnTo>
                        <a:close/>
                      </a:path>
                    </a:pathLst>
                  </a:custGeom>
                  <a:solidFill>
                    <a:srgbClr val="00A6B5"/>
                  </a:solidFill>
                </p:spPr>
                <p:txBody>
                  <a:bodyPr wrap="square" lIns="0" tIns="0" rIns="0" bIns="0" rtlCol="0"/>
                  <a:lstStyle/>
                  <a:p>
                    <a:endParaRPr/>
                  </a:p>
                </p:txBody>
              </p:sp>
              <p:sp>
                <p:nvSpPr>
                  <p:cNvPr id="62" name="object 62"/>
                  <p:cNvSpPr/>
                  <p:nvPr/>
                </p:nvSpPr>
                <p:spPr>
                  <a:xfrm>
                    <a:off x="0" y="4625346"/>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94DED9"/>
                  </a:solidFill>
                </p:spPr>
                <p:txBody>
                  <a:bodyPr wrap="square" lIns="0" tIns="0" rIns="0" bIns="0" rtlCol="0"/>
                  <a:lstStyle/>
                  <a:p>
                    <a:endParaRPr/>
                  </a:p>
                </p:txBody>
              </p:sp>
              <p:sp>
                <p:nvSpPr>
                  <p:cNvPr id="63" name="object 63"/>
                  <p:cNvSpPr/>
                  <p:nvPr/>
                </p:nvSpPr>
                <p:spPr>
                  <a:xfrm>
                    <a:off x="0" y="4777194"/>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F7692B"/>
                  </a:solidFill>
                </p:spPr>
                <p:txBody>
                  <a:bodyPr wrap="square" lIns="0" tIns="0" rIns="0" bIns="0" rtlCol="0"/>
                  <a:lstStyle/>
                  <a:p>
                    <a:endParaRPr/>
                  </a:p>
                </p:txBody>
              </p:sp>
              <p:sp>
                <p:nvSpPr>
                  <p:cNvPr id="64" name="object 64"/>
                  <p:cNvSpPr/>
                  <p:nvPr/>
                </p:nvSpPr>
                <p:spPr>
                  <a:xfrm>
                    <a:off x="0" y="4924918"/>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0D596E"/>
                  </a:solidFill>
                </p:spPr>
                <p:txBody>
                  <a:bodyPr wrap="square" lIns="0" tIns="0" rIns="0" bIns="0" rtlCol="0"/>
                  <a:lstStyle/>
                  <a:p>
                    <a:endParaRPr/>
                  </a:p>
                </p:txBody>
              </p:sp>
            </p:grpSp>
            <p:grpSp>
              <p:nvGrpSpPr>
                <p:cNvPr id="66" name="object 66"/>
                <p:cNvGrpSpPr/>
                <p:nvPr/>
              </p:nvGrpSpPr>
              <p:grpSpPr>
                <a:xfrm>
                  <a:off x="0" y="5072641"/>
                  <a:ext cx="2953385" cy="299720"/>
                  <a:chOff x="0" y="5072641"/>
                  <a:chExt cx="2953385" cy="299720"/>
                </a:xfrm>
              </p:grpSpPr>
              <p:sp>
                <p:nvSpPr>
                  <p:cNvPr id="67" name="object 67"/>
                  <p:cNvSpPr/>
                  <p:nvPr/>
                </p:nvSpPr>
                <p:spPr>
                  <a:xfrm>
                    <a:off x="0" y="5072641"/>
                    <a:ext cx="2953385" cy="147955"/>
                  </a:xfrm>
                  <a:custGeom>
                    <a:avLst/>
                    <a:gdLst/>
                    <a:ahLst/>
                    <a:cxnLst/>
                    <a:rect l="l" t="t" r="r" b="b"/>
                    <a:pathLst>
                      <a:path w="2953385" h="147954">
                        <a:moveTo>
                          <a:pt x="2952789" y="0"/>
                        </a:moveTo>
                        <a:lnTo>
                          <a:pt x="0" y="0"/>
                        </a:lnTo>
                        <a:lnTo>
                          <a:pt x="0" y="147733"/>
                        </a:lnTo>
                        <a:lnTo>
                          <a:pt x="2952789" y="147733"/>
                        </a:lnTo>
                        <a:lnTo>
                          <a:pt x="2952789" y="0"/>
                        </a:lnTo>
                        <a:close/>
                      </a:path>
                    </a:pathLst>
                  </a:custGeom>
                  <a:solidFill>
                    <a:srgbClr val="008AC2"/>
                  </a:solidFill>
                </p:spPr>
                <p:txBody>
                  <a:bodyPr wrap="square" lIns="0" tIns="0" rIns="0" bIns="0" rtlCol="0"/>
                  <a:lstStyle/>
                  <a:p>
                    <a:endParaRPr/>
                  </a:p>
                </p:txBody>
              </p:sp>
              <p:sp>
                <p:nvSpPr>
                  <p:cNvPr id="68" name="object 68"/>
                  <p:cNvSpPr/>
                  <p:nvPr/>
                </p:nvSpPr>
                <p:spPr>
                  <a:xfrm>
                    <a:off x="0" y="5220375"/>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F5D1B3"/>
                  </a:solidFill>
                </p:spPr>
                <p:txBody>
                  <a:bodyPr wrap="square" lIns="0" tIns="0" rIns="0" bIns="0" rtlCol="0"/>
                  <a:lstStyle/>
                  <a:p>
                    <a:endParaRPr/>
                  </a:p>
                </p:txBody>
              </p:sp>
            </p:grpSp>
            <p:grpSp>
              <p:nvGrpSpPr>
                <p:cNvPr id="69" name="object 69"/>
                <p:cNvGrpSpPr/>
                <p:nvPr/>
              </p:nvGrpSpPr>
              <p:grpSpPr>
                <a:xfrm>
                  <a:off x="0" y="5519936"/>
                  <a:ext cx="2953385" cy="447675"/>
                  <a:chOff x="0" y="5519936"/>
                  <a:chExt cx="2953385" cy="447675"/>
                </a:xfrm>
              </p:grpSpPr>
              <p:sp>
                <p:nvSpPr>
                  <p:cNvPr id="70" name="object 70"/>
                  <p:cNvSpPr/>
                  <p:nvPr/>
                </p:nvSpPr>
                <p:spPr>
                  <a:xfrm>
                    <a:off x="0" y="5519936"/>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F7692B"/>
                  </a:solidFill>
                </p:spPr>
                <p:txBody>
                  <a:bodyPr wrap="square" lIns="0" tIns="0" rIns="0" bIns="0" rtlCol="0"/>
                  <a:lstStyle/>
                  <a:p>
                    <a:endParaRPr/>
                  </a:p>
                </p:txBody>
              </p:sp>
              <p:sp>
                <p:nvSpPr>
                  <p:cNvPr id="71" name="object 71"/>
                  <p:cNvSpPr/>
                  <p:nvPr/>
                </p:nvSpPr>
                <p:spPr>
                  <a:xfrm>
                    <a:off x="0" y="5671785"/>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94E3F5"/>
                  </a:solidFill>
                </p:spPr>
                <p:txBody>
                  <a:bodyPr wrap="square" lIns="0" tIns="0" rIns="0" bIns="0" rtlCol="0"/>
                  <a:lstStyle/>
                  <a:p>
                    <a:endParaRPr/>
                  </a:p>
                </p:txBody>
              </p:sp>
              <p:sp>
                <p:nvSpPr>
                  <p:cNvPr id="72" name="object 72"/>
                  <p:cNvSpPr/>
                  <p:nvPr/>
                </p:nvSpPr>
                <p:spPr>
                  <a:xfrm>
                    <a:off x="0" y="5819508"/>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005970"/>
                  </a:solidFill>
                </p:spPr>
                <p:txBody>
                  <a:bodyPr wrap="square" lIns="0" tIns="0" rIns="0" bIns="0" rtlCol="0"/>
                  <a:lstStyle/>
                  <a:p>
                    <a:endParaRPr/>
                  </a:p>
                </p:txBody>
              </p:sp>
            </p:grpSp>
            <p:grpSp>
              <p:nvGrpSpPr>
                <p:cNvPr id="73" name="object 73"/>
                <p:cNvGrpSpPr/>
                <p:nvPr/>
              </p:nvGrpSpPr>
              <p:grpSpPr>
                <a:xfrm>
                  <a:off x="0" y="5967231"/>
                  <a:ext cx="2953385" cy="1641475"/>
                  <a:chOff x="0" y="5967231"/>
                  <a:chExt cx="2953385" cy="1641475"/>
                </a:xfrm>
              </p:grpSpPr>
              <p:sp>
                <p:nvSpPr>
                  <p:cNvPr id="74" name="object 74"/>
                  <p:cNvSpPr/>
                  <p:nvPr/>
                </p:nvSpPr>
                <p:spPr>
                  <a:xfrm>
                    <a:off x="0" y="6119070"/>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F5D1B3"/>
                  </a:solidFill>
                </p:spPr>
                <p:txBody>
                  <a:bodyPr wrap="square" lIns="0" tIns="0" rIns="0" bIns="0" rtlCol="0"/>
                  <a:lstStyle/>
                  <a:p>
                    <a:endParaRPr/>
                  </a:p>
                </p:txBody>
              </p:sp>
              <p:sp>
                <p:nvSpPr>
                  <p:cNvPr id="75" name="object 75"/>
                  <p:cNvSpPr/>
                  <p:nvPr/>
                </p:nvSpPr>
                <p:spPr>
                  <a:xfrm>
                    <a:off x="0" y="5967231"/>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00A6B5"/>
                  </a:solidFill>
                </p:spPr>
                <p:txBody>
                  <a:bodyPr wrap="square" lIns="0" tIns="0" rIns="0" bIns="0" rtlCol="0"/>
                  <a:lstStyle/>
                  <a:p>
                    <a:endParaRPr/>
                  </a:p>
                </p:txBody>
              </p:sp>
              <p:sp>
                <p:nvSpPr>
                  <p:cNvPr id="76" name="object 76"/>
                  <p:cNvSpPr/>
                  <p:nvPr/>
                </p:nvSpPr>
                <p:spPr>
                  <a:xfrm>
                    <a:off x="0" y="6266803"/>
                    <a:ext cx="2953385" cy="147955"/>
                  </a:xfrm>
                  <a:custGeom>
                    <a:avLst/>
                    <a:gdLst/>
                    <a:ahLst/>
                    <a:cxnLst/>
                    <a:rect l="l" t="t" r="r" b="b"/>
                    <a:pathLst>
                      <a:path w="2953385" h="147954">
                        <a:moveTo>
                          <a:pt x="2952789" y="0"/>
                        </a:moveTo>
                        <a:lnTo>
                          <a:pt x="0" y="0"/>
                        </a:lnTo>
                        <a:lnTo>
                          <a:pt x="0" y="147733"/>
                        </a:lnTo>
                        <a:lnTo>
                          <a:pt x="2952789" y="147733"/>
                        </a:lnTo>
                        <a:lnTo>
                          <a:pt x="2952789" y="0"/>
                        </a:lnTo>
                        <a:close/>
                      </a:path>
                    </a:pathLst>
                  </a:custGeom>
                  <a:solidFill>
                    <a:srgbClr val="59BF9C"/>
                  </a:solidFill>
                </p:spPr>
                <p:txBody>
                  <a:bodyPr wrap="square" lIns="0" tIns="0" rIns="0" bIns="0" rtlCol="0"/>
                  <a:lstStyle/>
                  <a:p>
                    <a:endParaRPr/>
                  </a:p>
                </p:txBody>
              </p:sp>
              <p:sp>
                <p:nvSpPr>
                  <p:cNvPr id="77" name="object 77"/>
                  <p:cNvSpPr/>
                  <p:nvPr/>
                </p:nvSpPr>
                <p:spPr>
                  <a:xfrm>
                    <a:off x="0" y="6414527"/>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94E3F5"/>
                  </a:solidFill>
                </p:spPr>
                <p:txBody>
                  <a:bodyPr wrap="square" lIns="0" tIns="0" rIns="0" bIns="0" rtlCol="0"/>
                  <a:lstStyle/>
                  <a:p>
                    <a:endParaRPr/>
                  </a:p>
                </p:txBody>
              </p:sp>
              <p:sp>
                <p:nvSpPr>
                  <p:cNvPr id="78" name="object 78"/>
                  <p:cNvSpPr/>
                  <p:nvPr/>
                </p:nvSpPr>
                <p:spPr>
                  <a:xfrm>
                    <a:off x="0" y="6566375"/>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00A6B5"/>
                  </a:solidFill>
                </p:spPr>
                <p:txBody>
                  <a:bodyPr wrap="square" lIns="0" tIns="0" rIns="0" bIns="0" rtlCol="0"/>
                  <a:lstStyle/>
                  <a:p>
                    <a:endParaRPr/>
                  </a:p>
                </p:txBody>
              </p:sp>
              <p:sp>
                <p:nvSpPr>
                  <p:cNvPr id="79" name="object 79"/>
                  <p:cNvSpPr/>
                  <p:nvPr/>
                </p:nvSpPr>
                <p:spPr>
                  <a:xfrm>
                    <a:off x="0" y="6714099"/>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0D596E"/>
                  </a:solidFill>
                </p:spPr>
                <p:txBody>
                  <a:bodyPr wrap="square" lIns="0" tIns="0" rIns="0" bIns="0" rtlCol="0"/>
                  <a:lstStyle/>
                  <a:p>
                    <a:endParaRPr/>
                  </a:p>
                </p:txBody>
              </p:sp>
              <p:sp>
                <p:nvSpPr>
                  <p:cNvPr id="80" name="object 80"/>
                  <p:cNvSpPr/>
                  <p:nvPr/>
                </p:nvSpPr>
                <p:spPr>
                  <a:xfrm>
                    <a:off x="0" y="6865937"/>
                    <a:ext cx="2953385" cy="147955"/>
                  </a:xfrm>
                  <a:custGeom>
                    <a:avLst/>
                    <a:gdLst/>
                    <a:ahLst/>
                    <a:cxnLst/>
                    <a:rect l="l" t="t" r="r" b="b"/>
                    <a:pathLst>
                      <a:path w="2953385" h="147954">
                        <a:moveTo>
                          <a:pt x="2952789" y="0"/>
                        </a:moveTo>
                        <a:lnTo>
                          <a:pt x="0" y="0"/>
                        </a:lnTo>
                        <a:lnTo>
                          <a:pt x="0" y="147733"/>
                        </a:lnTo>
                        <a:lnTo>
                          <a:pt x="2952789" y="147733"/>
                        </a:lnTo>
                        <a:lnTo>
                          <a:pt x="2952789" y="0"/>
                        </a:lnTo>
                        <a:close/>
                      </a:path>
                    </a:pathLst>
                  </a:custGeom>
                  <a:solidFill>
                    <a:srgbClr val="94E3F5"/>
                  </a:solidFill>
                </p:spPr>
                <p:txBody>
                  <a:bodyPr wrap="square" lIns="0" tIns="0" rIns="0" bIns="0" rtlCol="0"/>
                  <a:lstStyle/>
                  <a:p>
                    <a:endParaRPr/>
                  </a:p>
                </p:txBody>
              </p:sp>
              <p:sp>
                <p:nvSpPr>
                  <p:cNvPr id="81" name="object 81"/>
                  <p:cNvSpPr/>
                  <p:nvPr/>
                </p:nvSpPr>
                <p:spPr>
                  <a:xfrm>
                    <a:off x="0" y="7013671"/>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00A6B5"/>
                  </a:solidFill>
                </p:spPr>
                <p:txBody>
                  <a:bodyPr wrap="square" lIns="0" tIns="0" rIns="0" bIns="0" rtlCol="0"/>
                  <a:lstStyle/>
                  <a:p>
                    <a:endParaRPr/>
                  </a:p>
                </p:txBody>
              </p:sp>
              <p:sp>
                <p:nvSpPr>
                  <p:cNvPr id="82" name="object 82"/>
                  <p:cNvSpPr/>
                  <p:nvPr/>
                </p:nvSpPr>
                <p:spPr>
                  <a:xfrm>
                    <a:off x="0" y="7161394"/>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94DED9"/>
                  </a:solidFill>
                </p:spPr>
                <p:txBody>
                  <a:bodyPr wrap="square" lIns="0" tIns="0" rIns="0" bIns="0" rtlCol="0"/>
                  <a:lstStyle/>
                  <a:p>
                    <a:endParaRPr/>
                  </a:p>
                </p:txBody>
              </p:sp>
              <p:sp>
                <p:nvSpPr>
                  <p:cNvPr id="83" name="object 83"/>
                  <p:cNvSpPr/>
                  <p:nvPr/>
                </p:nvSpPr>
                <p:spPr>
                  <a:xfrm>
                    <a:off x="0" y="7313243"/>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F7692B"/>
                  </a:solidFill>
                </p:spPr>
                <p:txBody>
                  <a:bodyPr wrap="square" lIns="0" tIns="0" rIns="0" bIns="0" rtlCol="0"/>
                  <a:lstStyle/>
                  <a:p>
                    <a:endParaRPr/>
                  </a:p>
                </p:txBody>
              </p:sp>
              <p:sp>
                <p:nvSpPr>
                  <p:cNvPr id="84" name="object 84"/>
                  <p:cNvSpPr/>
                  <p:nvPr/>
                </p:nvSpPr>
                <p:spPr>
                  <a:xfrm>
                    <a:off x="0" y="7460966"/>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0D596E"/>
                  </a:solidFill>
                </p:spPr>
                <p:txBody>
                  <a:bodyPr wrap="square" lIns="0" tIns="0" rIns="0" bIns="0" rtlCol="0"/>
                  <a:lstStyle/>
                  <a:p>
                    <a:endParaRPr/>
                  </a:p>
                </p:txBody>
              </p:sp>
            </p:grpSp>
            <p:grpSp>
              <p:nvGrpSpPr>
                <p:cNvPr id="86" name="object 86"/>
                <p:cNvGrpSpPr/>
                <p:nvPr/>
              </p:nvGrpSpPr>
              <p:grpSpPr>
                <a:xfrm>
                  <a:off x="0" y="7608689"/>
                  <a:ext cx="2953385" cy="299720"/>
                  <a:chOff x="0" y="7608689"/>
                  <a:chExt cx="2953385" cy="299720"/>
                </a:xfrm>
              </p:grpSpPr>
              <p:sp>
                <p:nvSpPr>
                  <p:cNvPr id="87" name="object 87"/>
                  <p:cNvSpPr/>
                  <p:nvPr/>
                </p:nvSpPr>
                <p:spPr>
                  <a:xfrm>
                    <a:off x="0" y="7608689"/>
                    <a:ext cx="2953385" cy="147955"/>
                  </a:xfrm>
                  <a:custGeom>
                    <a:avLst/>
                    <a:gdLst/>
                    <a:ahLst/>
                    <a:cxnLst/>
                    <a:rect l="l" t="t" r="r" b="b"/>
                    <a:pathLst>
                      <a:path w="2953385" h="147954">
                        <a:moveTo>
                          <a:pt x="2952789" y="0"/>
                        </a:moveTo>
                        <a:lnTo>
                          <a:pt x="0" y="0"/>
                        </a:lnTo>
                        <a:lnTo>
                          <a:pt x="0" y="147733"/>
                        </a:lnTo>
                        <a:lnTo>
                          <a:pt x="2952789" y="147733"/>
                        </a:lnTo>
                        <a:lnTo>
                          <a:pt x="2952789" y="0"/>
                        </a:lnTo>
                        <a:close/>
                      </a:path>
                    </a:pathLst>
                  </a:custGeom>
                  <a:solidFill>
                    <a:srgbClr val="008AC2"/>
                  </a:solidFill>
                </p:spPr>
                <p:txBody>
                  <a:bodyPr wrap="square" lIns="0" tIns="0" rIns="0" bIns="0" rtlCol="0"/>
                  <a:lstStyle/>
                  <a:p>
                    <a:endParaRPr/>
                  </a:p>
                </p:txBody>
              </p:sp>
              <p:sp>
                <p:nvSpPr>
                  <p:cNvPr id="88" name="object 88"/>
                  <p:cNvSpPr/>
                  <p:nvPr/>
                </p:nvSpPr>
                <p:spPr>
                  <a:xfrm>
                    <a:off x="0" y="7756423"/>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F5D1B3"/>
                  </a:solidFill>
                </p:spPr>
                <p:txBody>
                  <a:bodyPr wrap="square" lIns="0" tIns="0" rIns="0" bIns="0" rtlCol="0"/>
                  <a:lstStyle/>
                  <a:p>
                    <a:endParaRPr/>
                  </a:p>
                </p:txBody>
              </p:sp>
            </p:grpSp>
            <p:grpSp>
              <p:nvGrpSpPr>
                <p:cNvPr id="89" name="object 89"/>
                <p:cNvGrpSpPr/>
                <p:nvPr/>
              </p:nvGrpSpPr>
              <p:grpSpPr>
                <a:xfrm>
                  <a:off x="0" y="8055985"/>
                  <a:ext cx="2953385" cy="447675"/>
                  <a:chOff x="0" y="8055985"/>
                  <a:chExt cx="2953385" cy="447675"/>
                </a:xfrm>
              </p:grpSpPr>
              <p:sp>
                <p:nvSpPr>
                  <p:cNvPr id="90" name="object 90"/>
                  <p:cNvSpPr/>
                  <p:nvPr/>
                </p:nvSpPr>
                <p:spPr>
                  <a:xfrm>
                    <a:off x="0" y="8055985"/>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F7692B"/>
                  </a:solidFill>
                </p:spPr>
                <p:txBody>
                  <a:bodyPr wrap="square" lIns="0" tIns="0" rIns="0" bIns="0" rtlCol="0"/>
                  <a:lstStyle/>
                  <a:p>
                    <a:endParaRPr/>
                  </a:p>
                </p:txBody>
              </p:sp>
              <p:sp>
                <p:nvSpPr>
                  <p:cNvPr id="91" name="object 91"/>
                  <p:cNvSpPr/>
                  <p:nvPr/>
                </p:nvSpPr>
                <p:spPr>
                  <a:xfrm>
                    <a:off x="0" y="8207833"/>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94E3F5"/>
                  </a:solidFill>
                </p:spPr>
                <p:txBody>
                  <a:bodyPr wrap="square" lIns="0" tIns="0" rIns="0" bIns="0" rtlCol="0"/>
                  <a:lstStyle/>
                  <a:p>
                    <a:endParaRPr/>
                  </a:p>
                </p:txBody>
              </p:sp>
              <p:sp>
                <p:nvSpPr>
                  <p:cNvPr id="92" name="object 92"/>
                  <p:cNvSpPr/>
                  <p:nvPr/>
                </p:nvSpPr>
                <p:spPr>
                  <a:xfrm>
                    <a:off x="0" y="8355557"/>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005970"/>
                  </a:solidFill>
                </p:spPr>
                <p:txBody>
                  <a:bodyPr wrap="square" lIns="0" tIns="0" rIns="0" bIns="0" rtlCol="0"/>
                  <a:lstStyle/>
                  <a:p>
                    <a:endParaRPr/>
                  </a:p>
                </p:txBody>
              </p:sp>
            </p:grpSp>
            <p:grpSp>
              <p:nvGrpSpPr>
                <p:cNvPr id="93" name="object 93"/>
                <p:cNvGrpSpPr/>
                <p:nvPr/>
              </p:nvGrpSpPr>
              <p:grpSpPr>
                <a:xfrm>
                  <a:off x="0" y="8503280"/>
                  <a:ext cx="2953385" cy="1641475"/>
                  <a:chOff x="0" y="8503280"/>
                  <a:chExt cx="2953385" cy="1641475"/>
                </a:xfrm>
              </p:grpSpPr>
              <p:sp>
                <p:nvSpPr>
                  <p:cNvPr id="94" name="object 94"/>
                  <p:cNvSpPr/>
                  <p:nvPr/>
                </p:nvSpPr>
                <p:spPr>
                  <a:xfrm>
                    <a:off x="0" y="8655118"/>
                    <a:ext cx="2953385" cy="147955"/>
                  </a:xfrm>
                  <a:custGeom>
                    <a:avLst/>
                    <a:gdLst/>
                    <a:ahLst/>
                    <a:cxnLst/>
                    <a:rect l="l" t="t" r="r" b="b"/>
                    <a:pathLst>
                      <a:path w="2953385" h="147954">
                        <a:moveTo>
                          <a:pt x="2952789" y="0"/>
                        </a:moveTo>
                        <a:lnTo>
                          <a:pt x="0" y="0"/>
                        </a:lnTo>
                        <a:lnTo>
                          <a:pt x="0" y="147733"/>
                        </a:lnTo>
                        <a:lnTo>
                          <a:pt x="2952789" y="147733"/>
                        </a:lnTo>
                        <a:lnTo>
                          <a:pt x="2952789" y="0"/>
                        </a:lnTo>
                        <a:close/>
                      </a:path>
                    </a:pathLst>
                  </a:custGeom>
                  <a:solidFill>
                    <a:srgbClr val="F5D1B3"/>
                  </a:solidFill>
                </p:spPr>
                <p:txBody>
                  <a:bodyPr wrap="square" lIns="0" tIns="0" rIns="0" bIns="0" rtlCol="0"/>
                  <a:lstStyle/>
                  <a:p>
                    <a:endParaRPr/>
                  </a:p>
                </p:txBody>
              </p:sp>
              <p:sp>
                <p:nvSpPr>
                  <p:cNvPr id="95" name="object 95"/>
                  <p:cNvSpPr/>
                  <p:nvPr/>
                </p:nvSpPr>
                <p:spPr>
                  <a:xfrm>
                    <a:off x="0" y="8503280"/>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00A6B5"/>
                  </a:solidFill>
                </p:spPr>
                <p:txBody>
                  <a:bodyPr wrap="square" lIns="0" tIns="0" rIns="0" bIns="0" rtlCol="0"/>
                  <a:lstStyle/>
                  <a:p>
                    <a:endParaRPr/>
                  </a:p>
                </p:txBody>
              </p:sp>
              <p:sp>
                <p:nvSpPr>
                  <p:cNvPr id="96" name="object 96"/>
                  <p:cNvSpPr/>
                  <p:nvPr/>
                </p:nvSpPr>
                <p:spPr>
                  <a:xfrm>
                    <a:off x="0" y="8802862"/>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59BF9C"/>
                  </a:solidFill>
                </p:spPr>
                <p:txBody>
                  <a:bodyPr wrap="square" lIns="0" tIns="0" rIns="0" bIns="0" rtlCol="0"/>
                  <a:lstStyle/>
                  <a:p>
                    <a:endParaRPr/>
                  </a:p>
                </p:txBody>
              </p:sp>
              <p:sp>
                <p:nvSpPr>
                  <p:cNvPr id="97" name="object 97"/>
                  <p:cNvSpPr/>
                  <p:nvPr/>
                </p:nvSpPr>
                <p:spPr>
                  <a:xfrm>
                    <a:off x="0" y="8950575"/>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94E3F5"/>
                  </a:solidFill>
                </p:spPr>
                <p:txBody>
                  <a:bodyPr wrap="square" lIns="0" tIns="0" rIns="0" bIns="0" rtlCol="0"/>
                  <a:lstStyle/>
                  <a:p>
                    <a:endParaRPr/>
                  </a:p>
                </p:txBody>
              </p:sp>
              <p:sp>
                <p:nvSpPr>
                  <p:cNvPr id="98" name="object 98"/>
                  <p:cNvSpPr/>
                  <p:nvPr/>
                </p:nvSpPr>
                <p:spPr>
                  <a:xfrm>
                    <a:off x="0" y="9102424"/>
                    <a:ext cx="2953385" cy="147955"/>
                  </a:xfrm>
                  <a:custGeom>
                    <a:avLst/>
                    <a:gdLst/>
                    <a:ahLst/>
                    <a:cxnLst/>
                    <a:rect l="l" t="t" r="r" b="b"/>
                    <a:pathLst>
                      <a:path w="2953385" h="147954">
                        <a:moveTo>
                          <a:pt x="2952789" y="0"/>
                        </a:moveTo>
                        <a:lnTo>
                          <a:pt x="0" y="0"/>
                        </a:lnTo>
                        <a:lnTo>
                          <a:pt x="0" y="147733"/>
                        </a:lnTo>
                        <a:lnTo>
                          <a:pt x="2952789" y="147733"/>
                        </a:lnTo>
                        <a:lnTo>
                          <a:pt x="2952789" y="0"/>
                        </a:lnTo>
                        <a:close/>
                      </a:path>
                    </a:pathLst>
                  </a:custGeom>
                  <a:solidFill>
                    <a:srgbClr val="00A6B5"/>
                  </a:solidFill>
                </p:spPr>
                <p:txBody>
                  <a:bodyPr wrap="square" lIns="0" tIns="0" rIns="0" bIns="0" rtlCol="0"/>
                  <a:lstStyle/>
                  <a:p>
                    <a:endParaRPr/>
                  </a:p>
                </p:txBody>
              </p:sp>
              <p:sp>
                <p:nvSpPr>
                  <p:cNvPr id="99" name="object 99"/>
                  <p:cNvSpPr/>
                  <p:nvPr/>
                </p:nvSpPr>
                <p:spPr>
                  <a:xfrm>
                    <a:off x="0" y="9250157"/>
                    <a:ext cx="2953385" cy="152400"/>
                  </a:xfrm>
                  <a:custGeom>
                    <a:avLst/>
                    <a:gdLst/>
                    <a:ahLst/>
                    <a:cxnLst/>
                    <a:rect l="l" t="t" r="r" b="b"/>
                    <a:pathLst>
                      <a:path w="2953385" h="152400">
                        <a:moveTo>
                          <a:pt x="2952789" y="0"/>
                        </a:moveTo>
                        <a:lnTo>
                          <a:pt x="0" y="0"/>
                        </a:lnTo>
                        <a:lnTo>
                          <a:pt x="0" y="151827"/>
                        </a:lnTo>
                        <a:lnTo>
                          <a:pt x="2952789" y="151827"/>
                        </a:lnTo>
                        <a:lnTo>
                          <a:pt x="2952789" y="0"/>
                        </a:lnTo>
                        <a:close/>
                      </a:path>
                    </a:pathLst>
                  </a:custGeom>
                  <a:solidFill>
                    <a:srgbClr val="0D596E"/>
                  </a:solidFill>
                </p:spPr>
                <p:txBody>
                  <a:bodyPr wrap="square" lIns="0" tIns="0" rIns="0" bIns="0" rtlCol="0"/>
                  <a:lstStyle/>
                  <a:p>
                    <a:endParaRPr/>
                  </a:p>
                </p:txBody>
              </p:sp>
              <p:sp>
                <p:nvSpPr>
                  <p:cNvPr id="100" name="object 100"/>
                  <p:cNvSpPr/>
                  <p:nvPr/>
                </p:nvSpPr>
                <p:spPr>
                  <a:xfrm>
                    <a:off x="0" y="9401985"/>
                    <a:ext cx="2953385" cy="147955"/>
                  </a:xfrm>
                  <a:custGeom>
                    <a:avLst/>
                    <a:gdLst/>
                    <a:ahLst/>
                    <a:cxnLst/>
                    <a:rect l="l" t="t" r="r" b="b"/>
                    <a:pathLst>
                      <a:path w="2953385" h="147954">
                        <a:moveTo>
                          <a:pt x="2952789" y="0"/>
                        </a:moveTo>
                        <a:lnTo>
                          <a:pt x="0" y="0"/>
                        </a:lnTo>
                        <a:lnTo>
                          <a:pt x="0" y="147733"/>
                        </a:lnTo>
                        <a:lnTo>
                          <a:pt x="2952789" y="147733"/>
                        </a:lnTo>
                        <a:lnTo>
                          <a:pt x="2952789" y="0"/>
                        </a:lnTo>
                        <a:close/>
                      </a:path>
                    </a:pathLst>
                  </a:custGeom>
                  <a:solidFill>
                    <a:srgbClr val="94E3F5"/>
                  </a:solidFill>
                </p:spPr>
                <p:txBody>
                  <a:bodyPr wrap="square" lIns="0" tIns="0" rIns="0" bIns="0" rtlCol="0"/>
                  <a:lstStyle/>
                  <a:p>
                    <a:endParaRPr/>
                  </a:p>
                </p:txBody>
              </p:sp>
              <p:sp>
                <p:nvSpPr>
                  <p:cNvPr id="101" name="object 101"/>
                  <p:cNvSpPr/>
                  <p:nvPr/>
                </p:nvSpPr>
                <p:spPr>
                  <a:xfrm>
                    <a:off x="0" y="9549719"/>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00A6B5"/>
                  </a:solidFill>
                </p:spPr>
                <p:txBody>
                  <a:bodyPr wrap="square" lIns="0" tIns="0" rIns="0" bIns="0" rtlCol="0"/>
                  <a:lstStyle/>
                  <a:p>
                    <a:endParaRPr/>
                  </a:p>
                </p:txBody>
              </p:sp>
              <p:sp>
                <p:nvSpPr>
                  <p:cNvPr id="102" name="object 102"/>
                  <p:cNvSpPr/>
                  <p:nvPr/>
                </p:nvSpPr>
                <p:spPr>
                  <a:xfrm>
                    <a:off x="0" y="9697442"/>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94DED9"/>
                  </a:solidFill>
                </p:spPr>
                <p:txBody>
                  <a:bodyPr wrap="square" lIns="0" tIns="0" rIns="0" bIns="0" rtlCol="0"/>
                  <a:lstStyle/>
                  <a:p>
                    <a:endParaRPr/>
                  </a:p>
                </p:txBody>
              </p:sp>
              <p:sp>
                <p:nvSpPr>
                  <p:cNvPr id="103" name="object 103"/>
                  <p:cNvSpPr/>
                  <p:nvPr/>
                </p:nvSpPr>
                <p:spPr>
                  <a:xfrm>
                    <a:off x="0" y="9849281"/>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F7692B"/>
                  </a:solidFill>
                </p:spPr>
                <p:txBody>
                  <a:bodyPr wrap="square" lIns="0" tIns="0" rIns="0" bIns="0" rtlCol="0"/>
                  <a:lstStyle/>
                  <a:p>
                    <a:endParaRPr/>
                  </a:p>
                </p:txBody>
              </p:sp>
              <p:sp>
                <p:nvSpPr>
                  <p:cNvPr id="104" name="object 104"/>
                  <p:cNvSpPr/>
                  <p:nvPr/>
                </p:nvSpPr>
                <p:spPr>
                  <a:xfrm>
                    <a:off x="0" y="9997014"/>
                    <a:ext cx="2953385" cy="147955"/>
                  </a:xfrm>
                  <a:custGeom>
                    <a:avLst/>
                    <a:gdLst/>
                    <a:ahLst/>
                    <a:cxnLst/>
                    <a:rect l="l" t="t" r="r" b="b"/>
                    <a:pathLst>
                      <a:path w="2953385" h="147954">
                        <a:moveTo>
                          <a:pt x="2952789" y="0"/>
                        </a:moveTo>
                        <a:lnTo>
                          <a:pt x="0" y="0"/>
                        </a:lnTo>
                        <a:lnTo>
                          <a:pt x="0" y="147733"/>
                        </a:lnTo>
                        <a:lnTo>
                          <a:pt x="2952789" y="147733"/>
                        </a:lnTo>
                        <a:lnTo>
                          <a:pt x="2952789" y="0"/>
                        </a:lnTo>
                        <a:close/>
                      </a:path>
                    </a:pathLst>
                  </a:custGeom>
                  <a:solidFill>
                    <a:srgbClr val="0D596E"/>
                  </a:solidFill>
                </p:spPr>
                <p:txBody>
                  <a:bodyPr wrap="square" lIns="0" tIns="0" rIns="0" bIns="0" rtlCol="0"/>
                  <a:lstStyle/>
                  <a:p>
                    <a:endParaRPr/>
                  </a:p>
                </p:txBody>
              </p:sp>
            </p:grpSp>
            <p:grpSp>
              <p:nvGrpSpPr>
                <p:cNvPr id="106" name="object 106"/>
                <p:cNvGrpSpPr/>
                <p:nvPr/>
              </p:nvGrpSpPr>
              <p:grpSpPr>
                <a:xfrm>
                  <a:off x="0" y="10144748"/>
                  <a:ext cx="2953385" cy="299720"/>
                  <a:chOff x="0" y="10144748"/>
                  <a:chExt cx="2953385" cy="299720"/>
                </a:xfrm>
              </p:grpSpPr>
              <p:sp>
                <p:nvSpPr>
                  <p:cNvPr id="107" name="object 107"/>
                  <p:cNvSpPr/>
                  <p:nvPr/>
                </p:nvSpPr>
                <p:spPr>
                  <a:xfrm>
                    <a:off x="0" y="10144748"/>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008AC2"/>
                  </a:solidFill>
                </p:spPr>
                <p:txBody>
                  <a:bodyPr wrap="square" lIns="0" tIns="0" rIns="0" bIns="0" rtlCol="0"/>
                  <a:lstStyle/>
                  <a:p>
                    <a:endParaRPr/>
                  </a:p>
                </p:txBody>
              </p:sp>
              <p:sp>
                <p:nvSpPr>
                  <p:cNvPr id="108" name="object 108"/>
                  <p:cNvSpPr/>
                  <p:nvPr/>
                </p:nvSpPr>
                <p:spPr>
                  <a:xfrm>
                    <a:off x="0" y="10292472"/>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F5D1B3"/>
                  </a:solidFill>
                </p:spPr>
                <p:txBody>
                  <a:bodyPr wrap="square" lIns="0" tIns="0" rIns="0" bIns="0" rtlCol="0"/>
                  <a:lstStyle/>
                  <a:p>
                    <a:endParaRPr/>
                  </a:p>
                </p:txBody>
              </p:sp>
            </p:grpSp>
            <p:grpSp>
              <p:nvGrpSpPr>
                <p:cNvPr id="109" name="object 109"/>
                <p:cNvGrpSpPr/>
                <p:nvPr/>
              </p:nvGrpSpPr>
              <p:grpSpPr>
                <a:xfrm>
                  <a:off x="0" y="10592033"/>
                  <a:ext cx="2953385" cy="447675"/>
                  <a:chOff x="0" y="10592033"/>
                  <a:chExt cx="2953385" cy="447675"/>
                </a:xfrm>
              </p:grpSpPr>
              <p:sp>
                <p:nvSpPr>
                  <p:cNvPr id="110" name="object 110"/>
                  <p:cNvSpPr/>
                  <p:nvPr/>
                </p:nvSpPr>
                <p:spPr>
                  <a:xfrm>
                    <a:off x="0" y="10592033"/>
                    <a:ext cx="2953385" cy="152400"/>
                  </a:xfrm>
                  <a:custGeom>
                    <a:avLst/>
                    <a:gdLst/>
                    <a:ahLst/>
                    <a:cxnLst/>
                    <a:rect l="l" t="t" r="r" b="b"/>
                    <a:pathLst>
                      <a:path w="2953385" h="152400">
                        <a:moveTo>
                          <a:pt x="2952789" y="0"/>
                        </a:moveTo>
                        <a:lnTo>
                          <a:pt x="0" y="0"/>
                        </a:lnTo>
                        <a:lnTo>
                          <a:pt x="0" y="151838"/>
                        </a:lnTo>
                        <a:lnTo>
                          <a:pt x="2952789" y="151838"/>
                        </a:lnTo>
                        <a:lnTo>
                          <a:pt x="2952789" y="0"/>
                        </a:lnTo>
                        <a:close/>
                      </a:path>
                    </a:pathLst>
                  </a:custGeom>
                  <a:solidFill>
                    <a:srgbClr val="F7692B"/>
                  </a:solidFill>
                </p:spPr>
                <p:txBody>
                  <a:bodyPr wrap="square" lIns="0" tIns="0" rIns="0" bIns="0" rtlCol="0"/>
                  <a:lstStyle/>
                  <a:p>
                    <a:endParaRPr/>
                  </a:p>
                </p:txBody>
              </p:sp>
              <p:sp>
                <p:nvSpPr>
                  <p:cNvPr id="111" name="object 111"/>
                  <p:cNvSpPr/>
                  <p:nvPr/>
                </p:nvSpPr>
                <p:spPr>
                  <a:xfrm>
                    <a:off x="0" y="10743882"/>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94E3F5"/>
                  </a:solidFill>
                </p:spPr>
                <p:txBody>
                  <a:bodyPr wrap="square" lIns="0" tIns="0" rIns="0" bIns="0" rtlCol="0"/>
                  <a:lstStyle/>
                  <a:p>
                    <a:endParaRPr/>
                  </a:p>
                </p:txBody>
              </p:sp>
              <p:sp>
                <p:nvSpPr>
                  <p:cNvPr id="112" name="object 112"/>
                  <p:cNvSpPr/>
                  <p:nvPr/>
                </p:nvSpPr>
                <p:spPr>
                  <a:xfrm>
                    <a:off x="0" y="10891605"/>
                    <a:ext cx="2953385" cy="147955"/>
                  </a:xfrm>
                  <a:custGeom>
                    <a:avLst/>
                    <a:gdLst/>
                    <a:ahLst/>
                    <a:cxnLst/>
                    <a:rect l="l" t="t" r="r" b="b"/>
                    <a:pathLst>
                      <a:path w="2953385" h="147954">
                        <a:moveTo>
                          <a:pt x="2952789" y="0"/>
                        </a:moveTo>
                        <a:lnTo>
                          <a:pt x="0" y="0"/>
                        </a:lnTo>
                        <a:lnTo>
                          <a:pt x="0" y="147733"/>
                        </a:lnTo>
                        <a:lnTo>
                          <a:pt x="2952789" y="147733"/>
                        </a:lnTo>
                        <a:lnTo>
                          <a:pt x="2952789" y="0"/>
                        </a:lnTo>
                        <a:close/>
                      </a:path>
                    </a:pathLst>
                  </a:custGeom>
                  <a:solidFill>
                    <a:srgbClr val="005970"/>
                  </a:solidFill>
                </p:spPr>
                <p:txBody>
                  <a:bodyPr wrap="square" lIns="0" tIns="0" rIns="0" bIns="0" rtlCol="0"/>
                  <a:lstStyle/>
                  <a:p>
                    <a:endParaRPr/>
                  </a:p>
                </p:txBody>
              </p:sp>
            </p:grpSp>
            <p:grpSp>
              <p:nvGrpSpPr>
                <p:cNvPr id="113" name="object 113"/>
                <p:cNvGrpSpPr/>
                <p:nvPr/>
              </p:nvGrpSpPr>
              <p:grpSpPr>
                <a:xfrm>
                  <a:off x="0" y="11039339"/>
                  <a:ext cx="2953385" cy="269240"/>
                  <a:chOff x="0" y="11039339"/>
                  <a:chExt cx="2953385" cy="269240"/>
                </a:xfrm>
              </p:grpSpPr>
              <p:sp>
                <p:nvSpPr>
                  <p:cNvPr id="114" name="object 114"/>
                  <p:cNvSpPr/>
                  <p:nvPr/>
                </p:nvSpPr>
                <p:spPr>
                  <a:xfrm>
                    <a:off x="0" y="11191167"/>
                    <a:ext cx="2953385" cy="117475"/>
                  </a:xfrm>
                  <a:custGeom>
                    <a:avLst/>
                    <a:gdLst/>
                    <a:ahLst/>
                    <a:cxnLst/>
                    <a:rect l="l" t="t" r="r" b="b"/>
                    <a:pathLst>
                      <a:path w="2953385" h="117475">
                        <a:moveTo>
                          <a:pt x="2952789" y="0"/>
                        </a:moveTo>
                        <a:lnTo>
                          <a:pt x="0" y="0"/>
                        </a:lnTo>
                        <a:lnTo>
                          <a:pt x="0" y="117389"/>
                        </a:lnTo>
                        <a:lnTo>
                          <a:pt x="2952789" y="117389"/>
                        </a:lnTo>
                        <a:lnTo>
                          <a:pt x="2952789" y="0"/>
                        </a:lnTo>
                        <a:close/>
                      </a:path>
                    </a:pathLst>
                  </a:custGeom>
                  <a:solidFill>
                    <a:srgbClr val="F5D1B3"/>
                  </a:solidFill>
                </p:spPr>
                <p:txBody>
                  <a:bodyPr wrap="square" lIns="0" tIns="0" rIns="0" bIns="0" rtlCol="0"/>
                  <a:lstStyle/>
                  <a:p>
                    <a:endParaRPr/>
                  </a:p>
                </p:txBody>
              </p:sp>
              <p:sp>
                <p:nvSpPr>
                  <p:cNvPr id="115" name="object 115"/>
                  <p:cNvSpPr/>
                  <p:nvPr/>
                </p:nvSpPr>
                <p:spPr>
                  <a:xfrm>
                    <a:off x="0" y="11039339"/>
                    <a:ext cx="2953385" cy="152400"/>
                  </a:xfrm>
                  <a:custGeom>
                    <a:avLst/>
                    <a:gdLst/>
                    <a:ahLst/>
                    <a:cxnLst/>
                    <a:rect l="l" t="t" r="r" b="b"/>
                    <a:pathLst>
                      <a:path w="2953385" h="152400">
                        <a:moveTo>
                          <a:pt x="2952789" y="0"/>
                        </a:moveTo>
                        <a:lnTo>
                          <a:pt x="0" y="0"/>
                        </a:lnTo>
                        <a:lnTo>
                          <a:pt x="0" y="151827"/>
                        </a:lnTo>
                        <a:lnTo>
                          <a:pt x="2952789" y="151827"/>
                        </a:lnTo>
                        <a:lnTo>
                          <a:pt x="2952789" y="0"/>
                        </a:lnTo>
                        <a:close/>
                      </a:path>
                    </a:pathLst>
                  </a:custGeom>
                  <a:solidFill>
                    <a:srgbClr val="00A6B5"/>
                  </a:solidFill>
                </p:spPr>
                <p:txBody>
                  <a:bodyPr wrap="square" lIns="0" tIns="0" rIns="0" bIns="0" rtlCol="0"/>
                  <a:lstStyle/>
                  <a:p>
                    <a:endParaRPr/>
                  </a:p>
                </p:txBody>
              </p:sp>
            </p:grpSp>
          </p:grpSp>
        </p:grpSp>
        <p:sp>
          <p:nvSpPr>
            <p:cNvPr id="116" name="object 116"/>
            <p:cNvSpPr/>
            <p:nvPr/>
          </p:nvSpPr>
          <p:spPr>
            <a:xfrm>
              <a:off x="0" y="10444310"/>
              <a:ext cx="2953385" cy="147955"/>
            </a:xfrm>
            <a:custGeom>
              <a:avLst/>
              <a:gdLst/>
              <a:ahLst/>
              <a:cxnLst/>
              <a:rect l="l" t="t" r="r" b="b"/>
              <a:pathLst>
                <a:path w="2953385" h="147954">
                  <a:moveTo>
                    <a:pt x="2952789" y="0"/>
                  </a:moveTo>
                  <a:lnTo>
                    <a:pt x="0" y="0"/>
                  </a:lnTo>
                  <a:lnTo>
                    <a:pt x="0" y="147723"/>
                  </a:lnTo>
                  <a:lnTo>
                    <a:pt x="2952789" y="147723"/>
                  </a:lnTo>
                  <a:lnTo>
                    <a:pt x="2952789" y="0"/>
                  </a:lnTo>
                  <a:close/>
                </a:path>
              </a:pathLst>
            </a:custGeom>
            <a:solidFill>
              <a:srgbClr val="0D596E"/>
            </a:solidFill>
          </p:spPr>
          <p:txBody>
            <a:bodyPr wrap="square" lIns="0" tIns="0" rIns="0" bIns="0" rtlCol="0"/>
            <a:lstStyle/>
            <a:p>
              <a:endParaRPr/>
            </a:p>
          </p:txBody>
        </p:sp>
      </p:grpSp>
      <p:sp>
        <p:nvSpPr>
          <p:cNvPr id="123" name="object 2"/>
          <p:cNvSpPr txBox="1">
            <a:spLocks noGrp="1"/>
          </p:cNvSpPr>
          <p:nvPr>
            <p:ph type="title"/>
          </p:nvPr>
        </p:nvSpPr>
        <p:spPr>
          <a:xfrm>
            <a:off x="3498850" y="2890258"/>
            <a:ext cx="6937114" cy="1648528"/>
          </a:xfrm>
          <a:prstGeom prst="rect">
            <a:avLst/>
          </a:prstGeom>
        </p:spPr>
        <p:txBody>
          <a:bodyPr vert="horz" wrap="square" lIns="0" tIns="159385" rIns="0" bIns="0" rtlCol="0">
            <a:spAutoFit/>
          </a:bodyPr>
          <a:lstStyle/>
          <a:p>
            <a:pPr marL="12700" marR="21590">
              <a:lnSpc>
                <a:spcPts val="5770"/>
              </a:lnSpc>
              <a:spcBef>
                <a:spcPts val="1255"/>
              </a:spcBef>
            </a:pPr>
            <a:r>
              <a:rPr lang="ru-RU" sz="8000" spc="-130" dirty="0">
                <a:solidFill>
                  <a:srgbClr val="0A4A5C"/>
                </a:solidFill>
                <a:latin typeface="Formular" panose="02000000000000000000" pitchFamily="2" charset="-52"/>
              </a:rPr>
              <a:t>Спасибо</a:t>
            </a:r>
            <a:br>
              <a:rPr lang="ru-RU" sz="8000" spc="-130" dirty="0">
                <a:solidFill>
                  <a:srgbClr val="0A4A5C"/>
                </a:solidFill>
                <a:latin typeface="Formular" panose="02000000000000000000" pitchFamily="2" charset="-52"/>
              </a:rPr>
            </a:br>
            <a:r>
              <a:rPr lang="ru-RU" sz="8000" spc="-130" dirty="0">
                <a:solidFill>
                  <a:srgbClr val="0A4A5C"/>
                </a:solidFill>
                <a:latin typeface="Formular" panose="02000000000000000000" pitchFamily="2" charset="-52"/>
              </a:rPr>
              <a:t>за внимание!</a:t>
            </a:r>
            <a:endParaRPr sz="8000" dirty="0">
              <a:latin typeface="Formular" panose="02000000000000000000" pitchFamily="2" charset="-52"/>
            </a:endParaRPr>
          </a:p>
        </p:txBody>
      </p:sp>
    </p:spTree>
    <p:extLst>
      <p:ext uri="{BB962C8B-B14F-4D97-AF65-F5344CB8AC3E}">
        <p14:creationId xmlns:p14="http://schemas.microsoft.com/office/powerpoint/2010/main" val="324161984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object 2"/>
          <p:cNvGrpSpPr/>
          <p:nvPr/>
        </p:nvGrpSpPr>
        <p:grpSpPr>
          <a:xfrm>
            <a:off x="0" y="0"/>
            <a:ext cx="523875" cy="11308715"/>
            <a:chOff x="0" y="0"/>
            <a:chExt cx="523875" cy="11308715"/>
          </a:xfrm>
        </p:grpSpPr>
        <p:sp>
          <p:nvSpPr>
            <p:cNvPr id="92" name="object 3"/>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7" name="TextBox 76">
            <a:extLst>
              <a:ext uri="{FF2B5EF4-FFF2-40B4-BE49-F238E27FC236}">
                <a16:creationId xmlns:a16="http://schemas.microsoft.com/office/drawing/2014/main" id="{7D2FAD57-4652-49E8-9823-9B2A33560E4C}"/>
              </a:ext>
            </a:extLst>
          </p:cNvPr>
          <p:cNvSpPr txBox="1"/>
          <p:nvPr/>
        </p:nvSpPr>
        <p:spPr>
          <a:xfrm>
            <a:off x="1670050" y="903775"/>
            <a:ext cx="18059400" cy="2610010"/>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Для лучшего ознакомления проделанной работы ссылка на блокнот  </a:t>
            </a:r>
          </a:p>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 </a:t>
            </a:r>
          </a:p>
        </p:txBody>
      </p:sp>
      <p:sp>
        <p:nvSpPr>
          <p:cNvPr id="5" name="TextBox 4">
            <a:extLst>
              <a:ext uri="{FF2B5EF4-FFF2-40B4-BE49-F238E27FC236}">
                <a16:creationId xmlns:a16="http://schemas.microsoft.com/office/drawing/2014/main" id="{54F84CC0-C808-852C-4DF4-F15D8EE8B424}"/>
              </a:ext>
            </a:extLst>
          </p:cNvPr>
          <p:cNvSpPr txBox="1"/>
          <p:nvPr/>
        </p:nvSpPr>
        <p:spPr>
          <a:xfrm>
            <a:off x="3879850" y="4625346"/>
            <a:ext cx="184731" cy="369332"/>
          </a:xfrm>
          <a:prstGeom prst="rect">
            <a:avLst/>
          </a:prstGeom>
          <a:noFill/>
        </p:spPr>
        <p:txBody>
          <a:bodyPr wrap="none" rtlCol="0">
            <a:spAutoFit/>
          </a:bodyPr>
          <a:lstStyle/>
          <a:p>
            <a:endParaRPr lang="ru-RU" dirty="0"/>
          </a:p>
        </p:txBody>
      </p:sp>
      <p:sp>
        <p:nvSpPr>
          <p:cNvPr id="6" name="TextBox 5">
            <a:hlinkClick r:id="rId3"/>
            <a:extLst>
              <a:ext uri="{FF2B5EF4-FFF2-40B4-BE49-F238E27FC236}">
                <a16:creationId xmlns:a16="http://schemas.microsoft.com/office/drawing/2014/main" id="{F831457A-5EE6-7454-02C9-946C5D683E7F}"/>
              </a:ext>
            </a:extLst>
          </p:cNvPr>
          <p:cNvSpPr txBox="1"/>
          <p:nvPr/>
        </p:nvSpPr>
        <p:spPr>
          <a:xfrm>
            <a:off x="1670050" y="2684326"/>
            <a:ext cx="17449800" cy="523220"/>
          </a:xfrm>
          <a:prstGeom prst="rect">
            <a:avLst/>
          </a:prstGeom>
          <a:noFill/>
        </p:spPr>
        <p:txBody>
          <a:bodyPr wrap="square" rtlCol="0">
            <a:spAutoFit/>
          </a:bodyPr>
          <a:lstStyle/>
          <a:p>
            <a:r>
              <a:rPr lang="en-US" sz="2800" dirty="0">
                <a:solidFill>
                  <a:srgbClr val="0000CC"/>
                </a:solidFill>
              </a:rPr>
              <a:t>https://colab.research.google.com/drive/1umN3gU1QtdMDlIbIaWr6msEDW8pWbGKf#scrollTo=3Ye-1XNSDchY</a:t>
            </a:r>
            <a:endParaRPr lang="ru-RU" sz="2800" dirty="0">
              <a:solidFill>
                <a:srgbClr val="0000CC"/>
              </a:solidFill>
            </a:endParaRPr>
          </a:p>
        </p:txBody>
      </p:sp>
    </p:spTree>
    <p:extLst>
      <p:ext uri="{BB962C8B-B14F-4D97-AF65-F5344CB8AC3E}">
        <p14:creationId xmlns:p14="http://schemas.microsoft.com/office/powerpoint/2010/main" val="22413337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object 2"/>
          <p:cNvGrpSpPr/>
          <p:nvPr/>
        </p:nvGrpSpPr>
        <p:grpSpPr>
          <a:xfrm>
            <a:off x="0" y="0"/>
            <a:ext cx="523875" cy="11308715"/>
            <a:chOff x="0" y="0"/>
            <a:chExt cx="523875" cy="11308715"/>
          </a:xfrm>
        </p:grpSpPr>
        <p:sp>
          <p:nvSpPr>
            <p:cNvPr id="92" name="object 3"/>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9" name="TextBox 78">
            <a:extLst>
              <a:ext uri="{FF2B5EF4-FFF2-40B4-BE49-F238E27FC236}">
                <a16:creationId xmlns:a16="http://schemas.microsoft.com/office/drawing/2014/main" id="{95F35662-498D-45ED-82A3-B3E85BC42821}"/>
              </a:ext>
            </a:extLst>
          </p:cNvPr>
          <p:cNvSpPr txBox="1"/>
          <p:nvPr/>
        </p:nvSpPr>
        <p:spPr>
          <a:xfrm>
            <a:off x="1670050" y="1867273"/>
            <a:ext cx="17068800" cy="8579849"/>
          </a:xfrm>
          <a:prstGeom prst="rect">
            <a:avLst/>
          </a:prstGeom>
          <a:noFill/>
        </p:spPr>
        <p:txBody>
          <a:bodyPr wrap="square">
            <a:spAutoFit/>
          </a:bodyPr>
          <a:lstStyle/>
          <a:p>
            <a:pPr>
              <a:lnSpc>
                <a:spcPct val="107000"/>
              </a:lnSpc>
              <a:spcAft>
                <a:spcPts val="800"/>
              </a:spcAft>
            </a:pPr>
            <a:r>
              <a:rPr lang="ru-RU" sz="3600" b="1" kern="0" spc="-200" dirty="0">
                <a:solidFill>
                  <a:srgbClr val="005970"/>
                </a:solidFill>
                <a:latin typeface="Formular" panose="02000000000000000000" pitchFamily="2" charset="-52"/>
                <a:ea typeface="+mj-ea"/>
                <a:cs typeface="Tahoma"/>
              </a:rPr>
              <a:t>Требования к результату анализа:</a:t>
            </a:r>
          </a:p>
          <a:p>
            <a:pPr>
              <a:lnSpc>
                <a:spcPct val="107000"/>
              </a:lnSpc>
              <a:spcAft>
                <a:spcPts val="800"/>
              </a:spcAft>
            </a:pPr>
            <a:r>
              <a:rPr lang="ru-RU" sz="3600" b="1" kern="0" spc="-200" dirty="0">
                <a:solidFill>
                  <a:srgbClr val="005970"/>
                </a:solidFill>
                <a:latin typeface="Formular" panose="02000000000000000000" pitchFamily="2" charset="-52"/>
                <a:ea typeface="+mj-ea"/>
                <a:cs typeface="Tahoma"/>
              </a:rPr>
              <a:t>Сегментация заказчиков по объему и частоте закупок. Список самых популярных товарных категорий. </a:t>
            </a:r>
          </a:p>
          <a:p>
            <a:pPr>
              <a:lnSpc>
                <a:spcPct val="107000"/>
              </a:lnSpc>
              <a:spcAft>
                <a:spcPts val="800"/>
              </a:spcAft>
            </a:pPr>
            <a:r>
              <a:rPr lang="ru-RU" sz="3600" b="1" kern="0" spc="-200" dirty="0">
                <a:solidFill>
                  <a:srgbClr val="005970"/>
                </a:solidFill>
                <a:latin typeface="Formular" panose="02000000000000000000" pitchFamily="2" charset="-52"/>
                <a:ea typeface="+mj-ea"/>
                <a:cs typeface="Tahoma"/>
              </a:rPr>
              <a:t>Список заказчиков с самым широким ассортиментом. </a:t>
            </a:r>
          </a:p>
          <a:p>
            <a:pPr>
              <a:lnSpc>
                <a:spcPct val="107000"/>
              </a:lnSpc>
              <a:spcAft>
                <a:spcPts val="800"/>
              </a:spcAft>
            </a:pPr>
            <a:r>
              <a:rPr lang="ru-RU" sz="3600" b="1" kern="0" spc="-200" dirty="0">
                <a:solidFill>
                  <a:srgbClr val="005970"/>
                </a:solidFill>
                <a:latin typeface="Formular" panose="02000000000000000000" pitchFamily="2" charset="-52"/>
                <a:ea typeface="+mj-ea"/>
                <a:cs typeface="Tahoma"/>
              </a:rPr>
              <a:t>Анализ территориального выбора поставщиков.</a:t>
            </a:r>
          </a:p>
          <a:p>
            <a:pPr>
              <a:lnSpc>
                <a:spcPct val="107000"/>
              </a:lnSpc>
              <a:spcAft>
                <a:spcPts val="800"/>
              </a:spcAft>
            </a:pPr>
            <a:r>
              <a:rPr lang="ru-RU" sz="3600" kern="0" spc="-200" dirty="0">
                <a:latin typeface="Formular" panose="02000000000000000000" pitchFamily="2" charset="-52"/>
                <a:ea typeface="+mj-ea"/>
                <a:cs typeface="Tahoma"/>
              </a:rPr>
              <a:t>Риски и условия реализации проекта :</a:t>
            </a:r>
          </a:p>
          <a:p>
            <a:pPr>
              <a:lnSpc>
                <a:spcPct val="107000"/>
              </a:lnSpc>
              <a:spcAft>
                <a:spcPts val="800"/>
              </a:spcAft>
            </a:pPr>
            <a:r>
              <a:rPr lang="ru-RU" sz="3600" kern="0" spc="-200" dirty="0">
                <a:latin typeface="Formular" panose="02000000000000000000" pitchFamily="2" charset="-52"/>
                <a:ea typeface="+mj-ea"/>
                <a:cs typeface="Tahoma"/>
              </a:rPr>
              <a:t>Качество данных: Ключевой показатель "Сумма закупки" отсутствовал в структурированном виде и извлекался из текстового описания, что может приводить к погрешностям. </a:t>
            </a:r>
          </a:p>
          <a:p>
            <a:pPr>
              <a:lnSpc>
                <a:spcPct val="107000"/>
              </a:lnSpc>
              <a:spcAft>
                <a:spcPts val="800"/>
              </a:spcAft>
            </a:pPr>
            <a:r>
              <a:rPr lang="ru-RU" sz="3600" kern="0" spc="-200" dirty="0">
                <a:latin typeface="Formular" panose="02000000000000000000" pitchFamily="2" charset="-52"/>
                <a:ea typeface="+mj-ea"/>
                <a:cs typeface="Tahoma"/>
              </a:rPr>
              <a:t>Временной срез: Данные охватывают только 2021 год и могут не отражать актуальные тренды. </a:t>
            </a:r>
          </a:p>
          <a:p>
            <a:pPr>
              <a:lnSpc>
                <a:spcPct val="107000"/>
              </a:lnSpc>
              <a:spcAft>
                <a:spcPts val="800"/>
              </a:spcAft>
            </a:pPr>
            <a:endParaRPr lang="ru-RU" sz="3600" kern="0" spc="-200" dirty="0">
              <a:latin typeface="Formular" panose="02000000000000000000" pitchFamily="2" charset="-52"/>
              <a:ea typeface="+mj-ea"/>
              <a:cs typeface="Tahoma"/>
            </a:endParaRPr>
          </a:p>
          <a:p>
            <a:pPr>
              <a:lnSpc>
                <a:spcPct val="107000"/>
              </a:lnSpc>
              <a:spcAft>
                <a:spcPts val="800"/>
              </a:spcAft>
            </a:pPr>
            <a:endParaRPr lang="ru-RU" sz="3600" b="1" kern="0" spc="-200" dirty="0">
              <a:solidFill>
                <a:srgbClr val="005970"/>
              </a:solidFill>
              <a:latin typeface="Formular" panose="02000000000000000000" pitchFamily="2" charset="-52"/>
              <a:ea typeface="+mj-ea"/>
              <a:cs typeface="Tahoma"/>
            </a:endParaRPr>
          </a:p>
        </p:txBody>
      </p:sp>
      <p:sp>
        <p:nvSpPr>
          <p:cNvPr id="77" name="TextBox 76">
            <a:extLst>
              <a:ext uri="{FF2B5EF4-FFF2-40B4-BE49-F238E27FC236}">
                <a16:creationId xmlns:a16="http://schemas.microsoft.com/office/drawing/2014/main" id="{7D2FAD57-4652-49E8-9823-9B2A33560E4C}"/>
              </a:ext>
            </a:extLst>
          </p:cNvPr>
          <p:cNvSpPr txBox="1"/>
          <p:nvPr/>
        </p:nvSpPr>
        <p:spPr>
          <a:xfrm>
            <a:off x="1670050" y="903775"/>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Описание проекта</a:t>
            </a:r>
          </a:p>
        </p:txBody>
      </p:sp>
    </p:spTree>
    <p:extLst>
      <p:ext uri="{BB962C8B-B14F-4D97-AF65-F5344CB8AC3E}">
        <p14:creationId xmlns:p14="http://schemas.microsoft.com/office/powerpoint/2010/main" val="166302524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9CEE54-4C4B-06C5-02FC-28C4F89DC3D7}"/>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3D47EFFD-AAAA-4ACD-90E1-A6A1E4D4FBE4}"/>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F1BBA731-B778-7A91-DAF6-D70B67D50F6D}"/>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2F943FDB-48FE-8547-5FA7-5064838C21FC}"/>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D8315C04-FED2-D925-A06B-C76A35E85B3F}"/>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79196B39-5C8E-33F2-7A35-F7DF7E9264FA}"/>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3B08F95A-92BF-DB32-4CF1-F7D1459E3907}"/>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F28C0457-D264-155B-E8E8-2E9C40CB186B}"/>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A4E411D6-32A6-9E00-3E00-267EED36BE84}"/>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F65F346B-CCAC-F5A7-AFC2-DDCB77A5AB45}"/>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52C4DDF8-6425-2C41-2B55-885F77F5C608}"/>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10F57144-740F-E2E5-95E8-E368B6BDD291}"/>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E82D3764-472D-0F1F-BD90-8C2305D14C3F}"/>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1863B9BD-2ABE-078D-1C0A-641CF22B2726}"/>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5691E45C-B3B1-4B2F-30CB-A4209E72EE2B}"/>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DB8635B3-5DB8-FB53-376E-A08B4C0BB953}"/>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D4E08DC3-D053-736D-CD01-EA17AE12CC7E}"/>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710CE9B2-8CBB-BF24-65AE-985B34575F9E}"/>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6C1B4721-150F-5EE3-D21E-0265FD80D6B6}"/>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A68E80BA-1782-89E0-D69A-E961436D5689}"/>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9B1C9978-CD76-A85A-587E-3E353527CBDC}"/>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FF6A6D9B-6076-15C3-FDEF-3F24E10F57D8}"/>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6EB661D4-CE15-441D-D182-4AC604657CE0}"/>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F6B52717-F7E9-A2D5-783A-5A1B50BA10C5}"/>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B31C9268-119A-6CD8-5F55-029086BB917B}"/>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D5EC7672-CEDF-6017-A799-1B990CACFEFD}"/>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F41534CC-C5BC-076B-449A-F31860D0D941}"/>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9918AAD6-8E83-61FB-76F0-CFC85471E45A}"/>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B4C0D946-0277-05BE-F1AA-5B579411B3C0}"/>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0CDBC048-AD15-2AEA-9F8A-9D0CE865670C}"/>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3EE3D418-5CDF-1D32-8E80-ACD7A87E16DF}"/>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78D0699F-0584-2106-7D02-CEBEBB553AB0}"/>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78B61E2E-7C24-4682-E5FB-F083E906FCAC}"/>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DF4B965E-D561-8D00-BCF1-9FB82998121C}"/>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216E9F06-C3AC-A680-8389-85AB7791A711}"/>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7146A5B7-78B8-FE57-9553-EA19A21260E8}"/>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4650E059-E75E-1BF3-ED4C-464A9956A5DB}"/>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7325A705-B4FE-7898-37C4-85A3D94A9FC9}"/>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AE42660C-6D26-35FD-6242-05FF59FF6240}"/>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53B3F0C2-6984-D6FA-D00D-C1D96F66F958}"/>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67D61626-0718-276D-8C81-F502CA9563D6}"/>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2A358F5E-0FC4-F73E-4AC5-CEE6ECF244B7}"/>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C4993656-46DE-B4A2-DA69-1F14FF8C785A}"/>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F5915883-B367-78C1-12B7-AADF45C7F6D1}"/>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EC987AAA-053B-819C-ABD3-4FA86E2D12DA}"/>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2DFD5602-77F6-7230-3482-84182C13A7FE}"/>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A79937EB-9F29-C6D9-EEA1-076DD9433BE8}"/>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84D5C4B3-DD5F-609A-8BC5-6A536144B98A}"/>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A4976DBF-8021-34BD-A8B1-CB5506D2BDC9}"/>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E8878528-912F-232E-B04B-A4504FD76CDA}"/>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FFDC005C-7661-E3B8-BF4D-9AD36AED9A78}"/>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7D9CF515-3712-9D86-639B-1D2DAC4A9267}"/>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2A7003C4-AAFD-A01F-F300-C36AFBF700F7}"/>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5603625C-0D45-DF79-92D9-16372BE91F4E}"/>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D21C4959-4C44-5EA5-498A-57B34E091C6B}"/>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3E0F85F6-914C-BAC0-CE92-FD676549EE4C}"/>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DC4D913B-61ED-1D67-6492-B3CEA332D089}"/>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7FA60668-BBE8-D733-734E-76F65A8F53D1}"/>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5C89BB20-7B44-C723-F1FF-6BF3A4621A45}"/>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78E95BFF-0A23-F060-B0AE-A9517903AFD2}"/>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388E98B2-0ED8-8396-4620-426CBB2BE4B5}"/>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B0D9D393-8A87-474D-627F-B8688A92EDA8}"/>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20DA3A5D-6052-3E51-7759-A20C798E7A71}"/>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B33AA980-6F91-7D7F-DC25-0B2EB33D77B7}"/>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42F7B1FA-F345-9403-4E08-DF230C341782}"/>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4AB83C8B-394D-FCF8-8226-1A1DF1FCEDD9}"/>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0B68C3A7-E5DF-892B-384B-A42C9C6190D7}"/>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B47DEF43-39D5-E39C-CB05-386FE8C624F5}"/>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2027AF67-E0BD-0EF3-DFFE-D53248A28CBB}"/>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3EE09F8B-F053-3D12-F83C-2A54D37B7EB7}"/>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4A96E2E3-A3EB-660E-CD65-C8536DF27FF3}"/>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2103EA2E-F5A1-6E88-1272-BE0645D88B3A}"/>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42C17128-4408-1EEB-6441-588D3629080E}"/>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57EE44AF-87A7-FA5D-FCBD-09DEC7E2C948}"/>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7" name="TextBox 76">
            <a:extLst>
              <a:ext uri="{FF2B5EF4-FFF2-40B4-BE49-F238E27FC236}">
                <a16:creationId xmlns:a16="http://schemas.microsoft.com/office/drawing/2014/main" id="{A6F78136-B2DB-99B3-67C1-6A1376FCD365}"/>
              </a:ext>
            </a:extLst>
          </p:cNvPr>
          <p:cNvSpPr txBox="1"/>
          <p:nvPr/>
        </p:nvSpPr>
        <p:spPr>
          <a:xfrm>
            <a:off x="1212850" y="93088"/>
            <a:ext cx="18059400" cy="860813"/>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Карточка проекта </a:t>
            </a:r>
          </a:p>
        </p:txBody>
      </p:sp>
      <p:sp>
        <p:nvSpPr>
          <p:cNvPr id="5" name="TextBox 4">
            <a:extLst>
              <a:ext uri="{FF2B5EF4-FFF2-40B4-BE49-F238E27FC236}">
                <a16:creationId xmlns:a16="http://schemas.microsoft.com/office/drawing/2014/main" id="{57C7FB3E-1A7D-275F-8E83-DB06E90D2C94}"/>
              </a:ext>
            </a:extLst>
          </p:cNvPr>
          <p:cNvSpPr txBox="1"/>
          <p:nvPr/>
        </p:nvSpPr>
        <p:spPr>
          <a:xfrm>
            <a:off x="3879850" y="4625346"/>
            <a:ext cx="184731" cy="369332"/>
          </a:xfrm>
          <a:prstGeom prst="rect">
            <a:avLst/>
          </a:prstGeom>
          <a:noFill/>
        </p:spPr>
        <p:txBody>
          <a:bodyPr wrap="none" rtlCol="0">
            <a:spAutoFit/>
          </a:bodyPr>
          <a:lstStyle/>
          <a:p>
            <a:endParaRPr lang="ru-RU" dirty="0"/>
          </a:p>
        </p:txBody>
      </p:sp>
      <p:graphicFrame>
        <p:nvGraphicFramePr>
          <p:cNvPr id="4" name="Таблица 3">
            <a:extLst>
              <a:ext uri="{FF2B5EF4-FFF2-40B4-BE49-F238E27FC236}">
                <a16:creationId xmlns:a16="http://schemas.microsoft.com/office/drawing/2014/main" id="{5EEC74E2-5E37-05D0-F836-432EB386DCD9}"/>
              </a:ext>
            </a:extLst>
          </p:cNvPr>
          <p:cNvGraphicFramePr>
            <a:graphicFrameLocks noGrp="1"/>
          </p:cNvGraphicFramePr>
          <p:nvPr>
            <p:extLst>
              <p:ext uri="{D42A27DB-BD31-4B8C-83A1-F6EECF244321}">
                <p14:modId xmlns:p14="http://schemas.microsoft.com/office/powerpoint/2010/main" val="3508553444"/>
              </p:ext>
            </p:extLst>
          </p:nvPr>
        </p:nvGraphicFramePr>
        <p:xfrm>
          <a:off x="1212850" y="1140051"/>
          <a:ext cx="18669000" cy="10051119"/>
        </p:xfrm>
        <a:graphic>
          <a:graphicData uri="http://schemas.openxmlformats.org/drawingml/2006/table">
            <a:tbl>
              <a:tblPr firstRow="1" bandRow="1">
                <a:tableStyleId>{7DF18680-E054-41AD-8BC1-D1AEF772440D}</a:tableStyleId>
              </a:tblPr>
              <a:tblGrid>
                <a:gridCol w="3886200">
                  <a:extLst>
                    <a:ext uri="{9D8B030D-6E8A-4147-A177-3AD203B41FA5}">
                      <a16:colId xmlns:a16="http://schemas.microsoft.com/office/drawing/2014/main" val="2708879765"/>
                    </a:ext>
                  </a:extLst>
                </a:gridCol>
                <a:gridCol w="14782800">
                  <a:extLst>
                    <a:ext uri="{9D8B030D-6E8A-4147-A177-3AD203B41FA5}">
                      <a16:colId xmlns:a16="http://schemas.microsoft.com/office/drawing/2014/main" val="1283659521"/>
                    </a:ext>
                  </a:extLst>
                </a:gridCol>
              </a:tblGrid>
              <a:tr h="1116791">
                <a:tc>
                  <a:txBody>
                    <a:bodyPr/>
                    <a:lstStyle/>
                    <a:p>
                      <a:pPr>
                        <a:lnSpc>
                          <a:spcPct val="107000"/>
                        </a:lnSpc>
                        <a:spcAft>
                          <a:spcPts val="400"/>
                        </a:spcAft>
                        <a:buNone/>
                      </a:pPr>
                      <a:r>
                        <a:rPr lang="ru-RU" sz="2000" b="0" dirty="0">
                          <a:solidFill>
                            <a:srgbClr val="FFFFFF"/>
                          </a:solidFill>
                          <a:effectLst/>
                          <a:latin typeface="Calibri" panose="020F0502020204030204" pitchFamily="34" charset="0"/>
                          <a:ea typeface="Tahoma" panose="020B0604030504040204" pitchFamily="34" charset="0"/>
                          <a:cs typeface="Calibri" panose="020F0502020204030204" pitchFamily="34" charset="0"/>
                        </a:rPr>
                        <a:t>Бизнес-цель заказчика</a:t>
                      </a:r>
                      <a:endParaRPr lang="ru-RU" sz="2000" b="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0A6B5"/>
                    </a:solidFill>
                  </a:tcPr>
                </a:tc>
                <a:tc>
                  <a:txBody>
                    <a:bodyPr/>
                    <a:lstStyle/>
                    <a:p>
                      <a:pPr>
                        <a:lnSpc>
                          <a:spcPct val="107000"/>
                        </a:lnSpc>
                        <a:spcAft>
                          <a:spcPts val="400"/>
                        </a:spcAft>
                        <a:buNone/>
                      </a:pPr>
                      <a:r>
                        <a:rPr lang="ru-RU" sz="2000" b="0" dirty="0">
                          <a:solidFill>
                            <a:schemeClr val="tx1"/>
                          </a:solidFill>
                          <a:effectLst/>
                          <a:latin typeface="Calibri" panose="020F0502020204030204" pitchFamily="34" charset="0"/>
                          <a:ea typeface="Tahoma" panose="020B0604030504040204" pitchFamily="34" charset="0"/>
                          <a:cs typeface="Calibri" panose="020F0502020204030204" pitchFamily="34" charset="0"/>
                        </a:rPr>
                        <a:t>Повысить эффективность продаж поставщиков на маркетплейсах за счет выбора правильных клиентов. Оптимизировать ассортимент и цены, прогнозировать спрос.</a:t>
                      </a:r>
                      <a:endParaRPr lang="ru-RU" sz="2000" b="0" dirty="0">
                        <a:solidFill>
                          <a:schemeClr val="tx1"/>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E9F1F5"/>
                    </a:solidFill>
                  </a:tcPr>
                </a:tc>
                <a:extLst>
                  <a:ext uri="{0D108BD9-81ED-4DB2-BD59-A6C34878D82A}">
                    <a16:rowId xmlns:a16="http://schemas.microsoft.com/office/drawing/2014/main" val="2404767772"/>
                  </a:ext>
                </a:extLst>
              </a:tr>
              <a:tr h="1116791">
                <a:tc>
                  <a:txBody>
                    <a:bodyPr/>
                    <a:lstStyle/>
                    <a:p>
                      <a:pPr>
                        <a:lnSpc>
                          <a:spcPct val="107000"/>
                        </a:lnSpc>
                        <a:spcAft>
                          <a:spcPts val="400"/>
                        </a:spcAft>
                        <a:buNone/>
                      </a:pPr>
                      <a:r>
                        <a:rPr lang="ru-RU" sz="2000">
                          <a:solidFill>
                            <a:srgbClr val="FFFFFF"/>
                          </a:solidFill>
                          <a:effectLst/>
                          <a:latin typeface="Calibri" panose="020F0502020204030204" pitchFamily="34" charset="0"/>
                          <a:ea typeface="Tahoma" panose="020B0604030504040204" pitchFamily="34" charset="0"/>
                          <a:cs typeface="Calibri" panose="020F0502020204030204" pitchFamily="34" charset="0"/>
                        </a:rPr>
                        <a:t>Цель анализа данных</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0A6B5"/>
                    </a:solidFill>
                  </a:tcPr>
                </a:tc>
                <a:tc>
                  <a:txBody>
                    <a:bodyPr/>
                    <a:lstStyle/>
                    <a:p>
                      <a:pPr>
                        <a:lnSpc>
                          <a:spcPct val="107000"/>
                        </a:lnSpc>
                        <a:spcAft>
                          <a:spcPts val="400"/>
                        </a:spcAft>
                        <a:buNone/>
                      </a:pPr>
                      <a:r>
                        <a:rPr lang="ru-RU" sz="2000" dirty="0">
                          <a:effectLst/>
                          <a:latin typeface="Calibri" panose="020F0502020204030204" pitchFamily="34" charset="0"/>
                          <a:ea typeface="Tahoma" panose="020B0604030504040204" pitchFamily="34" charset="0"/>
                          <a:cs typeface="Calibri" panose="020F0502020204030204" pitchFamily="34" charset="0"/>
                        </a:rPr>
                        <a:t>Выбрать перспективных заказчиков на основе анализа суммы, частоты и ассортимента их закупок. Сегментировать всех заказчиков на группы со схожим поведением для разработки таргетированных рекомендаций.</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491654887"/>
                  </a:ext>
                </a:extLst>
              </a:tr>
              <a:tr h="1116791">
                <a:tc>
                  <a:txBody>
                    <a:bodyPr/>
                    <a:lstStyle/>
                    <a:p>
                      <a:pPr>
                        <a:lnSpc>
                          <a:spcPct val="107000"/>
                        </a:lnSpc>
                        <a:spcAft>
                          <a:spcPts val="400"/>
                        </a:spcAft>
                        <a:buNone/>
                      </a:pPr>
                      <a:r>
                        <a:rPr lang="ru-RU" sz="2000">
                          <a:solidFill>
                            <a:srgbClr val="FFFFFF"/>
                          </a:solidFill>
                          <a:effectLst/>
                          <a:latin typeface="Calibri" panose="020F0502020204030204" pitchFamily="34" charset="0"/>
                          <a:ea typeface="Tahoma" panose="020B0604030504040204" pitchFamily="34" charset="0"/>
                          <a:cs typeface="Calibri" panose="020F0502020204030204" pitchFamily="34" charset="0"/>
                        </a:rPr>
                        <a:t>Объект исследования</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0A6B5"/>
                    </a:solidFill>
                  </a:tcPr>
                </a:tc>
                <a:tc>
                  <a:txBody>
                    <a:bodyPr/>
                    <a:lstStyle/>
                    <a:p>
                      <a:pPr>
                        <a:lnSpc>
                          <a:spcPct val="107000"/>
                        </a:lnSpc>
                        <a:spcAft>
                          <a:spcPts val="400"/>
                        </a:spcAft>
                        <a:buNone/>
                      </a:pPr>
                      <a:r>
                        <a:rPr lang="ru-RU" sz="2000">
                          <a:effectLst/>
                          <a:latin typeface="Calibri" panose="020F0502020204030204" pitchFamily="34" charset="0"/>
                          <a:ea typeface="Tahoma" panose="020B0604030504040204" pitchFamily="34" charset="0"/>
                          <a:cs typeface="Calibri" panose="020F0502020204030204" pitchFamily="34" charset="0"/>
                        </a:rPr>
                        <a:t>Заказчики товаров для маркетплейсов на платформе Supl.biz за 2021 год.</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27153006"/>
                  </a:ext>
                </a:extLst>
              </a:tr>
              <a:tr h="1116791">
                <a:tc>
                  <a:txBody>
                    <a:bodyPr/>
                    <a:lstStyle/>
                    <a:p>
                      <a:pPr>
                        <a:lnSpc>
                          <a:spcPct val="107000"/>
                        </a:lnSpc>
                        <a:spcAft>
                          <a:spcPts val="400"/>
                        </a:spcAft>
                        <a:buNone/>
                      </a:pPr>
                      <a:r>
                        <a:rPr lang="ru-RU" sz="2000">
                          <a:solidFill>
                            <a:srgbClr val="FFFFFF"/>
                          </a:solidFill>
                          <a:effectLst/>
                          <a:latin typeface="Calibri" panose="020F0502020204030204" pitchFamily="34" charset="0"/>
                          <a:ea typeface="Tahoma" panose="020B0604030504040204" pitchFamily="34" charset="0"/>
                          <a:cs typeface="Calibri" panose="020F0502020204030204" pitchFamily="34" charset="0"/>
                        </a:rPr>
                        <a:t>Предмет исследования</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0A6B5"/>
                    </a:solidFill>
                  </a:tcPr>
                </a:tc>
                <a:tc>
                  <a:txBody>
                    <a:bodyPr/>
                    <a:lstStyle/>
                    <a:p>
                      <a:pPr>
                        <a:lnSpc>
                          <a:spcPct val="107000"/>
                        </a:lnSpc>
                        <a:spcAft>
                          <a:spcPts val="400"/>
                        </a:spcAft>
                        <a:buNone/>
                      </a:pPr>
                      <a:r>
                        <a:rPr lang="ru-RU" sz="2000">
                          <a:effectLst/>
                          <a:latin typeface="Calibri" panose="020F0502020204030204" pitchFamily="34" charset="0"/>
                          <a:ea typeface="Tahoma" panose="020B0604030504040204" pitchFamily="34" charset="0"/>
                          <a:cs typeface="Calibri" panose="020F0502020204030204" pitchFamily="34" charset="0"/>
                        </a:rPr>
                        <a:t>Поведение заказчиков . Объемы, частота и сумма их закупок, их географическое расположение, а также их предпочтения по выбору поставщиков.</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58930453"/>
                  </a:ext>
                </a:extLst>
              </a:tr>
              <a:tr h="1116791">
                <a:tc>
                  <a:txBody>
                    <a:bodyPr/>
                    <a:lstStyle/>
                    <a:p>
                      <a:pPr>
                        <a:lnSpc>
                          <a:spcPct val="107000"/>
                        </a:lnSpc>
                        <a:spcAft>
                          <a:spcPts val="400"/>
                        </a:spcAft>
                        <a:buNone/>
                      </a:pPr>
                      <a:r>
                        <a:rPr lang="ru-RU" sz="2000">
                          <a:solidFill>
                            <a:srgbClr val="FFFFFF"/>
                          </a:solidFill>
                          <a:effectLst/>
                          <a:latin typeface="Calibri" panose="020F0502020204030204" pitchFamily="34" charset="0"/>
                          <a:ea typeface="Tahoma" panose="020B0604030504040204" pitchFamily="34" charset="0"/>
                          <a:cs typeface="Calibri" panose="020F0502020204030204" pitchFamily="34" charset="0"/>
                        </a:rPr>
                        <a:t>Контент, признаки данных</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0A6B5"/>
                    </a:solidFill>
                  </a:tcPr>
                </a:tc>
                <a:tc>
                  <a:txBody>
                    <a:bodyPr/>
                    <a:lstStyle/>
                    <a:p>
                      <a:pPr>
                        <a:lnSpc>
                          <a:spcPct val="107000"/>
                        </a:lnSpc>
                        <a:spcAft>
                          <a:spcPts val="400"/>
                        </a:spcAft>
                        <a:buNone/>
                      </a:pPr>
                      <a:r>
                        <a:rPr lang="ru-RU" sz="2000">
                          <a:effectLst/>
                          <a:latin typeface="Calibri" panose="020F0502020204030204" pitchFamily="34" charset="0"/>
                          <a:ea typeface="Tahoma" panose="020B0604030504040204" pitchFamily="34" charset="0"/>
                          <a:cs typeface="Calibri" panose="020F0502020204030204" pitchFamily="34" charset="0"/>
                        </a:rPr>
                        <a:t>Исходный датасет taskSupl.csv содержал следующие признаки: ID заказчика, дата и заголовок заказа, текстовое описание заказа, размер заказа (категориальный), рубрики, регионы работы, город поставки, информация о победителе.</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119437410"/>
                  </a:ext>
                </a:extLst>
              </a:tr>
              <a:tr h="1116791">
                <a:tc>
                  <a:txBody>
                    <a:bodyPr/>
                    <a:lstStyle/>
                    <a:p>
                      <a:pPr>
                        <a:lnSpc>
                          <a:spcPct val="107000"/>
                        </a:lnSpc>
                        <a:spcAft>
                          <a:spcPts val="400"/>
                        </a:spcAft>
                        <a:buNone/>
                      </a:pPr>
                      <a:r>
                        <a:rPr lang="ru-RU" sz="2000">
                          <a:solidFill>
                            <a:srgbClr val="FFFFFF"/>
                          </a:solidFill>
                          <a:effectLst/>
                          <a:latin typeface="Calibri" panose="020F0502020204030204" pitchFamily="34" charset="0"/>
                          <a:ea typeface="Tahoma" panose="020B0604030504040204" pitchFamily="34" charset="0"/>
                          <a:cs typeface="Calibri" panose="020F0502020204030204" pitchFamily="34" charset="0"/>
                        </a:rPr>
                        <a:t>Источники данных</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0A6B5"/>
                    </a:solidFill>
                  </a:tcPr>
                </a:tc>
                <a:tc>
                  <a:txBody>
                    <a:bodyPr/>
                    <a:lstStyle/>
                    <a:p>
                      <a:pPr>
                        <a:lnSpc>
                          <a:spcPct val="107000"/>
                        </a:lnSpc>
                        <a:spcAft>
                          <a:spcPts val="400"/>
                        </a:spcAft>
                        <a:buNone/>
                      </a:pPr>
                      <a:r>
                        <a:rPr lang="ru-RU" sz="2000">
                          <a:effectLst/>
                          <a:latin typeface="Calibri" panose="020F0502020204030204" pitchFamily="34" charset="0"/>
                          <a:ea typeface="Tahoma" panose="020B0604030504040204" pitchFamily="34" charset="0"/>
                          <a:cs typeface="Calibri" panose="020F0502020204030204" pitchFamily="34" charset="0"/>
                        </a:rPr>
                        <a:t>Предоставленный датасет taskSupl.csv, содержащий выгрузку заказов за 2021 год.</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538541776"/>
                  </a:ext>
                </a:extLst>
              </a:tr>
              <a:tr h="1116791">
                <a:tc>
                  <a:txBody>
                    <a:bodyPr/>
                    <a:lstStyle/>
                    <a:p>
                      <a:pPr>
                        <a:lnSpc>
                          <a:spcPct val="107000"/>
                        </a:lnSpc>
                        <a:spcAft>
                          <a:spcPts val="400"/>
                        </a:spcAft>
                        <a:buNone/>
                      </a:pPr>
                      <a:r>
                        <a:rPr lang="ru-RU" sz="2000">
                          <a:solidFill>
                            <a:srgbClr val="FFFFFF"/>
                          </a:solidFill>
                          <a:effectLst/>
                          <a:latin typeface="Calibri" panose="020F0502020204030204" pitchFamily="34" charset="0"/>
                          <a:ea typeface="Tahoma" panose="020B0604030504040204" pitchFamily="34" charset="0"/>
                          <a:cs typeface="Calibri" panose="020F0502020204030204" pitchFamily="34" charset="0"/>
                        </a:rPr>
                        <a:t>Временной период</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0A6B5"/>
                    </a:solidFill>
                  </a:tcPr>
                </a:tc>
                <a:tc>
                  <a:txBody>
                    <a:bodyPr/>
                    <a:lstStyle/>
                    <a:p>
                      <a:pPr>
                        <a:lnSpc>
                          <a:spcPct val="107000"/>
                        </a:lnSpc>
                        <a:spcAft>
                          <a:spcPts val="400"/>
                        </a:spcAft>
                        <a:buNone/>
                      </a:pPr>
                      <a:r>
                        <a:rPr lang="ru-RU" sz="2000">
                          <a:effectLst/>
                          <a:latin typeface="Calibri" panose="020F0502020204030204" pitchFamily="34" charset="0"/>
                          <a:ea typeface="Tahoma" panose="020B0604030504040204" pitchFamily="34" charset="0"/>
                          <a:cs typeface="Calibri" panose="020F0502020204030204" pitchFamily="34" charset="0"/>
                        </a:rPr>
                        <a:t>Данные о заказах, совершенных в течение 2021 года.</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03178741"/>
                  </a:ext>
                </a:extLst>
              </a:tr>
              <a:tr h="1116791">
                <a:tc>
                  <a:txBody>
                    <a:bodyPr/>
                    <a:lstStyle/>
                    <a:p>
                      <a:pPr>
                        <a:lnSpc>
                          <a:spcPct val="107000"/>
                        </a:lnSpc>
                        <a:spcAft>
                          <a:spcPts val="400"/>
                        </a:spcAft>
                        <a:buNone/>
                      </a:pPr>
                      <a:r>
                        <a:rPr lang="ru-RU" sz="2000">
                          <a:solidFill>
                            <a:srgbClr val="FFFFFF"/>
                          </a:solidFill>
                          <a:effectLst/>
                          <a:latin typeface="Calibri" panose="020F0502020204030204" pitchFamily="34" charset="0"/>
                          <a:ea typeface="Tahoma" panose="020B0604030504040204" pitchFamily="34" charset="0"/>
                          <a:cs typeface="Calibri" panose="020F0502020204030204" pitchFamily="34" charset="0"/>
                        </a:rPr>
                        <a:t>Методы анализа</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0A6B5"/>
                    </a:solidFill>
                  </a:tcPr>
                </a:tc>
                <a:tc>
                  <a:txBody>
                    <a:bodyPr/>
                    <a:lstStyle/>
                    <a:p>
                      <a:pPr>
                        <a:lnSpc>
                          <a:spcPct val="107000"/>
                        </a:lnSpc>
                        <a:spcAft>
                          <a:spcPts val="400"/>
                        </a:spcAft>
                        <a:buNone/>
                      </a:pPr>
                      <a:r>
                        <a:rPr lang="ru-RU" sz="2000">
                          <a:effectLst/>
                          <a:latin typeface="Calibri" panose="020F0502020204030204" pitchFamily="34" charset="0"/>
                          <a:ea typeface="Tahoma" panose="020B0604030504040204" pitchFamily="34" charset="0"/>
                          <a:cs typeface="Calibri" panose="020F0502020204030204" pitchFamily="34" charset="0"/>
                        </a:rPr>
                        <a:t>Описательная статистика, обработка и парсинг текстовых данных (регулярные выражения), агрегация данных, кластерный анализ (метод K-Means, метод 'локтя'), визуализация данных.</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335169703"/>
                  </a:ext>
                </a:extLst>
              </a:tr>
              <a:tr h="1116791">
                <a:tc>
                  <a:txBody>
                    <a:bodyPr/>
                    <a:lstStyle/>
                    <a:p>
                      <a:pPr>
                        <a:lnSpc>
                          <a:spcPct val="107000"/>
                        </a:lnSpc>
                        <a:spcAft>
                          <a:spcPts val="400"/>
                        </a:spcAft>
                        <a:buNone/>
                      </a:pPr>
                      <a:r>
                        <a:rPr lang="ru-RU" sz="2000">
                          <a:solidFill>
                            <a:srgbClr val="FFFFFF"/>
                          </a:solidFill>
                          <a:effectLst/>
                          <a:latin typeface="Calibri" panose="020F0502020204030204" pitchFamily="34" charset="0"/>
                          <a:ea typeface="Tahoma" panose="020B0604030504040204" pitchFamily="34" charset="0"/>
                          <a:cs typeface="Calibri" panose="020F0502020204030204" pitchFamily="34" charset="0"/>
                        </a:rPr>
                        <a:t>Требования к результату анализа</a:t>
                      </a:r>
                      <a:endParaRPr lang="ru-RU" sz="20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solidFill>
                      <a:srgbClr val="00A6B5"/>
                    </a:solidFill>
                  </a:tcPr>
                </a:tc>
                <a:tc>
                  <a:txBody>
                    <a:bodyPr/>
                    <a:lstStyle/>
                    <a:p>
                      <a:pPr>
                        <a:lnSpc>
                          <a:spcPct val="107000"/>
                        </a:lnSpc>
                        <a:spcAft>
                          <a:spcPts val="400"/>
                        </a:spcAft>
                        <a:buNone/>
                      </a:pPr>
                      <a:r>
                        <a:rPr lang="ru-RU" sz="2000" dirty="0">
                          <a:effectLst/>
                          <a:latin typeface="Calibri" panose="020F0502020204030204" pitchFamily="34" charset="0"/>
                          <a:ea typeface="Tahoma" panose="020B0604030504040204" pitchFamily="34" charset="0"/>
                          <a:cs typeface="Calibri" panose="020F0502020204030204" pitchFamily="34" charset="0"/>
                        </a:rPr>
                        <a:t>Сегментация заказчиков на 3-5 групп с рекомендациями по работе с каждой. Список самых популярных товарных категорий. Список заказчиков, закупающих самый широкий ассортимент. Анализ географии заказов и территориального выбора поставщиков.</a:t>
                      </a:r>
                      <a:endParaRPr lang="ru-RU" sz="20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3839731647"/>
                  </a:ext>
                </a:extLst>
              </a:tr>
            </a:tbl>
          </a:graphicData>
        </a:graphic>
      </p:graphicFrame>
    </p:spTree>
    <p:extLst>
      <p:ext uri="{BB962C8B-B14F-4D97-AF65-F5344CB8AC3E}">
        <p14:creationId xmlns:p14="http://schemas.microsoft.com/office/powerpoint/2010/main" val="20968051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object 2"/>
          <p:cNvGrpSpPr/>
          <p:nvPr/>
        </p:nvGrpSpPr>
        <p:grpSpPr>
          <a:xfrm>
            <a:off x="0" y="0"/>
            <a:ext cx="523875" cy="11308715"/>
            <a:chOff x="0" y="0"/>
            <a:chExt cx="523875" cy="11308715"/>
          </a:xfrm>
        </p:grpSpPr>
        <p:sp>
          <p:nvSpPr>
            <p:cNvPr id="92" name="object 3"/>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9" name="TextBox 78">
            <a:extLst>
              <a:ext uri="{FF2B5EF4-FFF2-40B4-BE49-F238E27FC236}">
                <a16:creationId xmlns:a16="http://schemas.microsoft.com/office/drawing/2014/main" id="{95F35662-498D-45ED-82A3-B3E85BC42821}"/>
              </a:ext>
            </a:extLst>
          </p:cNvPr>
          <p:cNvSpPr txBox="1"/>
          <p:nvPr/>
        </p:nvSpPr>
        <p:spPr>
          <a:xfrm>
            <a:off x="1670050" y="2159754"/>
            <a:ext cx="16306800" cy="7806496"/>
          </a:xfrm>
          <a:prstGeom prst="rect">
            <a:avLst/>
          </a:prstGeom>
          <a:noFill/>
        </p:spPr>
        <p:txBody>
          <a:bodyPr wrap="square">
            <a:spAutoFit/>
          </a:bodyPr>
          <a:lstStyle/>
          <a:p>
            <a:pPr algn="just">
              <a:lnSpc>
                <a:spcPct val="107000"/>
              </a:lnSpc>
              <a:spcAft>
                <a:spcPts val="800"/>
              </a:spcAft>
            </a:pPr>
            <a:r>
              <a:rPr lang="ru-RU" sz="4000" b="1" kern="0" spc="-200" dirty="0">
                <a:solidFill>
                  <a:srgbClr val="005970"/>
                </a:solidFill>
                <a:latin typeface="Formular" panose="02000000000000000000" pitchFamily="2" charset="-52"/>
                <a:ea typeface="+mj-ea"/>
                <a:cs typeface="Tahoma"/>
              </a:rPr>
              <a:t>Источники данных, типы данных:</a:t>
            </a:r>
          </a:p>
          <a:p>
            <a:pPr algn="just">
              <a:lnSpc>
                <a:spcPct val="107000"/>
              </a:lnSpc>
              <a:spcAft>
                <a:spcPts val="800"/>
              </a:spcAft>
            </a:pPr>
            <a:r>
              <a:rPr lang="ru-RU" sz="4000" kern="0" spc="-200" dirty="0">
                <a:latin typeface="Formular" panose="02000000000000000000" pitchFamily="2" charset="-52"/>
                <a:ea typeface="+mj-ea"/>
                <a:cs typeface="Tahoma"/>
              </a:rPr>
              <a:t>Предоставленный датасет taskSupl.csv, содержащий выгрузку заказов за 2021 год.</a:t>
            </a:r>
          </a:p>
          <a:p>
            <a:pPr algn="just">
              <a:lnSpc>
                <a:spcPct val="107000"/>
              </a:lnSpc>
              <a:spcAft>
                <a:spcPts val="800"/>
              </a:spcAft>
            </a:pPr>
            <a:r>
              <a:rPr lang="ru-RU" sz="4000" b="1" kern="0" spc="-200" dirty="0">
                <a:solidFill>
                  <a:srgbClr val="005970"/>
                </a:solidFill>
                <a:latin typeface="Formular" panose="02000000000000000000" pitchFamily="2" charset="-52"/>
                <a:ea typeface="+mj-ea"/>
                <a:cs typeface="Tahoma"/>
              </a:rPr>
              <a:t>Способ(ы) получения данных:</a:t>
            </a:r>
          </a:p>
          <a:p>
            <a:pPr algn="just">
              <a:lnSpc>
                <a:spcPct val="107000"/>
              </a:lnSpc>
              <a:spcAft>
                <a:spcPts val="800"/>
              </a:spcAft>
            </a:pPr>
            <a:r>
              <a:rPr lang="ru-RU" sz="4000" b="1" kern="0" spc="-200" dirty="0">
                <a:solidFill>
                  <a:srgbClr val="005970"/>
                </a:solidFill>
                <a:latin typeface="Formular" panose="02000000000000000000" pitchFamily="2" charset="-52"/>
                <a:ea typeface="+mj-ea"/>
                <a:cs typeface="Tahoma"/>
              </a:rPr>
              <a:t>Данные получены в виде готовой выгрузки от заказчика. В ходе анализа были созданы новые признаки: </a:t>
            </a:r>
          </a:p>
          <a:p>
            <a:pPr algn="just">
              <a:lnSpc>
                <a:spcPct val="107000"/>
              </a:lnSpc>
              <a:spcAft>
                <a:spcPts val="800"/>
              </a:spcAft>
            </a:pPr>
            <a:r>
              <a:rPr lang="ru-RU" sz="4000" b="1" kern="0" spc="-200" dirty="0">
                <a:solidFill>
                  <a:srgbClr val="005970"/>
                </a:solidFill>
                <a:latin typeface="Formular" panose="02000000000000000000" pitchFamily="2" charset="-52"/>
                <a:ea typeface="+mj-ea"/>
                <a:cs typeface="Tahoma"/>
              </a:rPr>
              <a:t>Сумма: Числовой столбец, извлеченный из текстового поля "Описание заказа". Для диапазонов ("от" и "до") рассчитывалось среднее значение. </a:t>
            </a:r>
          </a:p>
          <a:p>
            <a:pPr algn="just">
              <a:lnSpc>
                <a:spcPct val="107000"/>
              </a:lnSpc>
              <a:spcAft>
                <a:spcPts val="800"/>
              </a:spcAft>
            </a:pPr>
            <a:r>
              <a:rPr lang="ru-RU" sz="4000" b="1" kern="0" spc="-200" dirty="0">
                <a:solidFill>
                  <a:srgbClr val="005970"/>
                </a:solidFill>
                <a:latin typeface="Formular" panose="02000000000000000000" pitchFamily="2" charset="-52"/>
                <a:ea typeface="+mj-ea"/>
                <a:cs typeface="Tahoma"/>
              </a:rPr>
              <a:t>Регион: Категориальный признак, выделенный из поля "Местоположение".</a:t>
            </a:r>
          </a:p>
        </p:txBody>
      </p:sp>
      <p:sp>
        <p:nvSpPr>
          <p:cNvPr id="77" name="TextBox 76">
            <a:extLst>
              <a:ext uri="{FF2B5EF4-FFF2-40B4-BE49-F238E27FC236}">
                <a16:creationId xmlns:a16="http://schemas.microsoft.com/office/drawing/2014/main" id="{7D2FAD57-4652-49E8-9823-9B2A33560E4C}"/>
              </a:ext>
            </a:extLst>
          </p:cNvPr>
          <p:cNvSpPr txBox="1"/>
          <p:nvPr/>
        </p:nvSpPr>
        <p:spPr>
          <a:xfrm>
            <a:off x="1670050" y="903775"/>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Описание проекта</a:t>
            </a:r>
          </a:p>
        </p:txBody>
      </p:sp>
    </p:spTree>
    <p:extLst>
      <p:ext uri="{BB962C8B-B14F-4D97-AF65-F5344CB8AC3E}">
        <p14:creationId xmlns:p14="http://schemas.microsoft.com/office/powerpoint/2010/main" val="7962650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object 2"/>
          <p:cNvGrpSpPr/>
          <p:nvPr/>
        </p:nvGrpSpPr>
        <p:grpSpPr>
          <a:xfrm>
            <a:off x="0" y="0"/>
            <a:ext cx="523875" cy="11308715"/>
            <a:chOff x="0" y="0"/>
            <a:chExt cx="523875" cy="11308715"/>
          </a:xfrm>
        </p:grpSpPr>
        <p:sp>
          <p:nvSpPr>
            <p:cNvPr id="92" name="object 3"/>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7" name="TextBox 76">
            <a:extLst>
              <a:ext uri="{FF2B5EF4-FFF2-40B4-BE49-F238E27FC236}">
                <a16:creationId xmlns:a16="http://schemas.microsoft.com/office/drawing/2014/main" id="{00A57399-79E1-40BD-A891-4DD853C507AB}"/>
              </a:ext>
            </a:extLst>
          </p:cNvPr>
          <p:cNvSpPr txBox="1"/>
          <p:nvPr/>
        </p:nvSpPr>
        <p:spPr>
          <a:xfrm>
            <a:off x="755650" y="1824937"/>
            <a:ext cx="18973799" cy="8272073"/>
          </a:xfrm>
          <a:prstGeom prst="rect">
            <a:avLst/>
          </a:prstGeom>
          <a:noFill/>
        </p:spPr>
        <p:txBody>
          <a:bodyPr wrap="square">
            <a:spAutoFit/>
          </a:bodyPr>
          <a:lstStyle/>
          <a:p>
            <a:pPr algn="just">
              <a:lnSpc>
                <a:spcPct val="107000"/>
              </a:lnSpc>
              <a:spcAft>
                <a:spcPts val="800"/>
              </a:spcAft>
            </a:pPr>
            <a:r>
              <a:rPr lang="ru-RU" sz="3600" b="1" kern="0" spc="-200" dirty="0">
                <a:latin typeface="Formular" panose="02000000000000000000" pitchFamily="2" charset="-52"/>
                <a:ea typeface="+mj-ea"/>
                <a:cs typeface="Tahoma"/>
              </a:rPr>
              <a:t>Этапы исследования</a:t>
            </a:r>
          </a:p>
          <a:p>
            <a:pPr algn="just">
              <a:lnSpc>
                <a:spcPct val="107000"/>
              </a:lnSpc>
              <a:spcAft>
                <a:spcPts val="800"/>
              </a:spcAft>
            </a:pPr>
            <a:r>
              <a:rPr lang="ru-RU" sz="3600" b="1" kern="0" spc="-200" dirty="0">
                <a:solidFill>
                  <a:srgbClr val="005970"/>
                </a:solidFill>
                <a:latin typeface="Formular" panose="02000000000000000000" pitchFamily="2" charset="-52"/>
                <a:ea typeface="+mj-ea"/>
                <a:cs typeface="Tahoma"/>
              </a:rPr>
              <a:t>Предобработка данных: Загрузка данных, очистка, обработка пропусков. Ключевым этапом стало создание нового столбца "Сумма" путем </a:t>
            </a:r>
            <a:r>
              <a:rPr lang="ru-RU" sz="3600" b="1" kern="0" spc="-200" dirty="0" err="1">
                <a:solidFill>
                  <a:srgbClr val="005970"/>
                </a:solidFill>
                <a:latin typeface="Formular" panose="02000000000000000000" pitchFamily="2" charset="-52"/>
                <a:ea typeface="+mj-ea"/>
                <a:cs typeface="Tahoma"/>
              </a:rPr>
              <a:t>парсинга</a:t>
            </a:r>
            <a:r>
              <a:rPr lang="ru-RU" sz="3600" b="1" kern="0" spc="-200" dirty="0">
                <a:solidFill>
                  <a:srgbClr val="005970"/>
                </a:solidFill>
                <a:latin typeface="Formular" panose="02000000000000000000" pitchFamily="2" charset="-52"/>
                <a:ea typeface="+mj-ea"/>
                <a:cs typeface="Tahoma"/>
              </a:rPr>
              <a:t> текстовых описаний заказов с помощью специально разработанной функции. </a:t>
            </a:r>
          </a:p>
          <a:p>
            <a:pPr algn="just">
              <a:lnSpc>
                <a:spcPct val="107000"/>
              </a:lnSpc>
              <a:spcAft>
                <a:spcPts val="800"/>
              </a:spcAft>
            </a:pPr>
            <a:r>
              <a:rPr lang="ru-RU" sz="3600" b="1" kern="0" spc="-200" dirty="0">
                <a:solidFill>
                  <a:srgbClr val="005970"/>
                </a:solidFill>
                <a:latin typeface="Formular" panose="02000000000000000000" pitchFamily="2" charset="-52"/>
                <a:ea typeface="+mj-ea"/>
                <a:cs typeface="Tahoma"/>
              </a:rPr>
              <a:t>Агрегация данных: Расчет сводных показателей для каждого заказчика: общая сумма и частота закупок, количество уникальных категорий. </a:t>
            </a:r>
          </a:p>
          <a:p>
            <a:pPr algn="just">
              <a:lnSpc>
                <a:spcPct val="107000"/>
              </a:lnSpc>
              <a:spcAft>
                <a:spcPts val="800"/>
              </a:spcAft>
            </a:pPr>
            <a:r>
              <a:rPr lang="ru-RU" sz="3600" b="1" kern="0" spc="-200" dirty="0">
                <a:solidFill>
                  <a:srgbClr val="005970"/>
                </a:solidFill>
                <a:latin typeface="Formular" panose="02000000000000000000" pitchFamily="2" charset="-52"/>
                <a:ea typeface="+mj-ea"/>
                <a:cs typeface="Tahoma"/>
              </a:rPr>
              <a:t>Сегментация заказчиков: Применение метода кластеризации K-</a:t>
            </a:r>
            <a:r>
              <a:rPr lang="ru-RU" sz="3600" b="1" kern="0" spc="-200" dirty="0" err="1">
                <a:solidFill>
                  <a:srgbClr val="005970"/>
                </a:solidFill>
                <a:latin typeface="Formular" panose="02000000000000000000" pitchFamily="2" charset="-52"/>
                <a:ea typeface="+mj-ea"/>
                <a:cs typeface="Tahoma"/>
              </a:rPr>
              <a:t>Means</a:t>
            </a:r>
            <a:r>
              <a:rPr lang="ru-RU" sz="3600" b="1" kern="0" spc="-200" dirty="0">
                <a:solidFill>
                  <a:srgbClr val="005970"/>
                </a:solidFill>
                <a:latin typeface="Formular" panose="02000000000000000000" pitchFamily="2" charset="-52"/>
                <a:ea typeface="+mj-ea"/>
                <a:cs typeface="Tahoma"/>
              </a:rPr>
              <a:t> для разделения заказчиков на группы. Оптимальное количество кластеров (4) было определено с помощью "метода локтя". </a:t>
            </a:r>
          </a:p>
          <a:p>
            <a:pPr algn="just">
              <a:lnSpc>
                <a:spcPct val="107000"/>
              </a:lnSpc>
              <a:spcAft>
                <a:spcPts val="800"/>
              </a:spcAft>
            </a:pPr>
            <a:r>
              <a:rPr lang="ru-RU" sz="3600" b="1" kern="0" spc="-200" dirty="0">
                <a:solidFill>
                  <a:srgbClr val="005970"/>
                </a:solidFill>
                <a:latin typeface="Formular" panose="02000000000000000000" pitchFamily="2" charset="-52"/>
                <a:ea typeface="+mj-ea"/>
                <a:cs typeface="Tahoma"/>
              </a:rPr>
              <a:t>Анализ ассортимента и географии: Статистический анализ для определения самых популярных категорий товаров, заказчиков с самым широким ассортиментом и распределения закупок по регионам. </a:t>
            </a:r>
          </a:p>
          <a:p>
            <a:pPr algn="just">
              <a:lnSpc>
                <a:spcPct val="107000"/>
              </a:lnSpc>
              <a:spcAft>
                <a:spcPts val="800"/>
              </a:spcAft>
            </a:pPr>
            <a:r>
              <a:rPr lang="ru-RU" sz="3600" b="1" kern="0" spc="-200" dirty="0">
                <a:solidFill>
                  <a:srgbClr val="005970"/>
                </a:solidFill>
                <a:latin typeface="Formular" panose="02000000000000000000" pitchFamily="2" charset="-52"/>
                <a:ea typeface="+mj-ea"/>
                <a:cs typeface="Tahoma"/>
              </a:rPr>
              <a:t>Инструменты: Python, библиотеки </a:t>
            </a:r>
            <a:r>
              <a:rPr lang="ru-RU" sz="3600" b="1" kern="0" spc="-200" dirty="0" err="1">
                <a:solidFill>
                  <a:srgbClr val="005970"/>
                </a:solidFill>
                <a:latin typeface="Formular" panose="02000000000000000000" pitchFamily="2" charset="-52"/>
                <a:ea typeface="+mj-ea"/>
                <a:cs typeface="Tahoma"/>
              </a:rPr>
              <a:t>Pandas</a:t>
            </a:r>
            <a:r>
              <a:rPr lang="ru-RU" sz="3600" b="1" kern="0" spc="-200" dirty="0">
                <a:solidFill>
                  <a:srgbClr val="005970"/>
                </a:solidFill>
                <a:latin typeface="Formular" panose="02000000000000000000" pitchFamily="2" charset="-52"/>
                <a:ea typeface="+mj-ea"/>
                <a:cs typeface="Tahoma"/>
              </a:rPr>
              <a:t>, </a:t>
            </a:r>
            <a:r>
              <a:rPr lang="ru-RU" sz="3600" b="1" kern="0" spc="-200" dirty="0" err="1">
                <a:solidFill>
                  <a:srgbClr val="005970"/>
                </a:solidFill>
                <a:latin typeface="Formular" panose="02000000000000000000" pitchFamily="2" charset="-52"/>
                <a:ea typeface="+mj-ea"/>
                <a:cs typeface="Tahoma"/>
              </a:rPr>
              <a:t>Scikit-learn</a:t>
            </a:r>
            <a:r>
              <a:rPr lang="ru-RU" sz="3600" b="1" kern="0" spc="-200" dirty="0">
                <a:solidFill>
                  <a:srgbClr val="005970"/>
                </a:solidFill>
                <a:latin typeface="Formular" panose="02000000000000000000" pitchFamily="2" charset="-52"/>
                <a:ea typeface="+mj-ea"/>
                <a:cs typeface="Tahoma"/>
              </a:rPr>
              <a:t>, </a:t>
            </a:r>
            <a:r>
              <a:rPr lang="ru-RU" sz="3600" b="1" kern="0" spc="-200" dirty="0" err="1">
                <a:solidFill>
                  <a:srgbClr val="005970"/>
                </a:solidFill>
                <a:latin typeface="Formular" panose="02000000000000000000" pitchFamily="2" charset="-52"/>
                <a:ea typeface="+mj-ea"/>
                <a:cs typeface="Tahoma"/>
              </a:rPr>
              <a:t>Matplotlib</a:t>
            </a:r>
            <a:r>
              <a:rPr lang="ru-RU" sz="3600" b="1" kern="0" spc="-200" dirty="0">
                <a:solidFill>
                  <a:srgbClr val="005970"/>
                </a:solidFill>
                <a:latin typeface="Formular" panose="02000000000000000000" pitchFamily="2" charset="-52"/>
                <a:ea typeface="+mj-ea"/>
                <a:cs typeface="Tahoma"/>
              </a:rPr>
              <a:t>, </a:t>
            </a:r>
            <a:r>
              <a:rPr lang="ru-RU" sz="3600" b="1" kern="0" spc="-200" dirty="0" err="1">
                <a:solidFill>
                  <a:srgbClr val="005970"/>
                </a:solidFill>
                <a:latin typeface="Formular" panose="02000000000000000000" pitchFamily="2" charset="-52"/>
                <a:ea typeface="+mj-ea"/>
                <a:cs typeface="Tahoma"/>
              </a:rPr>
              <a:t>Seaborn</a:t>
            </a:r>
            <a:r>
              <a:rPr lang="ru-RU" sz="3600" b="1" kern="0" spc="-200" dirty="0">
                <a:solidFill>
                  <a:srgbClr val="005970"/>
                </a:solidFill>
                <a:latin typeface="Formular" panose="02000000000000000000" pitchFamily="2" charset="-52"/>
                <a:ea typeface="+mj-ea"/>
                <a:cs typeface="Tahoma"/>
              </a:rPr>
              <a:t>.</a:t>
            </a:r>
          </a:p>
        </p:txBody>
      </p:sp>
      <p:sp>
        <p:nvSpPr>
          <p:cNvPr id="78" name="TextBox 77">
            <a:extLst>
              <a:ext uri="{FF2B5EF4-FFF2-40B4-BE49-F238E27FC236}">
                <a16:creationId xmlns:a16="http://schemas.microsoft.com/office/drawing/2014/main" id="{7D2FAD57-4652-49E8-9823-9B2A33560E4C}"/>
              </a:ext>
            </a:extLst>
          </p:cNvPr>
          <p:cNvSpPr txBox="1"/>
          <p:nvPr/>
        </p:nvSpPr>
        <p:spPr>
          <a:xfrm>
            <a:off x="1670050" y="903775"/>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Описание проекта</a:t>
            </a:r>
          </a:p>
        </p:txBody>
      </p:sp>
    </p:spTree>
    <p:extLst>
      <p:ext uri="{BB962C8B-B14F-4D97-AF65-F5344CB8AC3E}">
        <p14:creationId xmlns:p14="http://schemas.microsoft.com/office/powerpoint/2010/main" val="13157658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1" name="object 2"/>
          <p:cNvGrpSpPr/>
          <p:nvPr/>
        </p:nvGrpSpPr>
        <p:grpSpPr>
          <a:xfrm>
            <a:off x="0" y="0"/>
            <a:ext cx="523875" cy="11308715"/>
            <a:chOff x="0" y="0"/>
            <a:chExt cx="523875" cy="11308715"/>
          </a:xfrm>
        </p:grpSpPr>
        <p:sp>
          <p:nvSpPr>
            <p:cNvPr id="92" name="object 3"/>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8" name="TextBox 77">
            <a:extLst>
              <a:ext uri="{FF2B5EF4-FFF2-40B4-BE49-F238E27FC236}">
                <a16:creationId xmlns:a16="http://schemas.microsoft.com/office/drawing/2014/main" id="{56966985-FB2F-42ED-A814-675F9415922E}"/>
              </a:ext>
            </a:extLst>
          </p:cNvPr>
          <p:cNvSpPr txBox="1"/>
          <p:nvPr/>
        </p:nvSpPr>
        <p:spPr>
          <a:xfrm>
            <a:off x="755650" y="2088753"/>
            <a:ext cx="19126200" cy="2999732"/>
          </a:xfrm>
          <a:prstGeom prst="rect">
            <a:avLst/>
          </a:prstGeom>
          <a:noFill/>
        </p:spPr>
        <p:txBody>
          <a:bodyPr wrap="square">
            <a:spAutoFit/>
          </a:bodyPr>
          <a:lstStyle/>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Задача 1: Сегментация по закупкам</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1.1. Построение сегментов методом кластеризации</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Методология: </a:t>
            </a: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Для автоматического разделения клиентов на группы был применен алгоритм k-</a:t>
            </a:r>
            <a:r>
              <a:rPr lang="ru-RU" sz="3200" b="1" kern="0" spc="-200" dirty="0" err="1">
                <a:solidFill>
                  <a:srgbClr val="005970"/>
                </a:solidFill>
                <a:latin typeface="Formular" panose="02000000000000000000" pitchFamily="2" charset="-52"/>
                <a:ea typeface="+mj-ea"/>
                <a:cs typeface="Tahoma"/>
              </a:rPr>
              <a:t>means</a:t>
            </a:r>
            <a:r>
              <a:rPr lang="ru-RU" sz="3200" b="1" kern="0" spc="-200" dirty="0">
                <a:solidFill>
                  <a:srgbClr val="005970"/>
                </a:solidFill>
                <a:latin typeface="Formular" panose="02000000000000000000" pitchFamily="2" charset="-52"/>
                <a:ea typeface="+mj-ea"/>
                <a:cs typeface="Tahoma"/>
              </a:rPr>
              <a:t>. Для выбора оптимального количества кластеров был использован "метод локтя".</a:t>
            </a:r>
          </a:p>
        </p:txBody>
      </p:sp>
      <p:sp>
        <p:nvSpPr>
          <p:cNvPr id="77" name="TextBox 76">
            <a:extLst>
              <a:ext uri="{FF2B5EF4-FFF2-40B4-BE49-F238E27FC236}">
                <a16:creationId xmlns:a16="http://schemas.microsoft.com/office/drawing/2014/main" id="{7D2FAD57-4652-49E8-9823-9B2A33560E4C}"/>
              </a:ext>
            </a:extLst>
          </p:cNvPr>
          <p:cNvSpPr txBox="1"/>
          <p:nvPr/>
        </p:nvSpPr>
        <p:spPr>
          <a:xfrm>
            <a:off x="1670050" y="903775"/>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Результаты анализа</a:t>
            </a:r>
          </a:p>
        </p:txBody>
      </p:sp>
      <p:pic>
        <p:nvPicPr>
          <p:cNvPr id="2" name="Рисунок 1">
            <a:extLst>
              <a:ext uri="{FF2B5EF4-FFF2-40B4-BE49-F238E27FC236}">
                <a16:creationId xmlns:a16="http://schemas.microsoft.com/office/drawing/2014/main" id="{27F4D316-0447-8B61-8F5E-D899B28239A2}"/>
              </a:ext>
            </a:extLst>
          </p:cNvPr>
          <p:cNvPicPr>
            <a:picLocks noChangeAspect="1"/>
          </p:cNvPicPr>
          <p:nvPr/>
        </p:nvPicPr>
        <p:blipFill>
          <a:blip r:embed="rId3"/>
          <a:stretch>
            <a:fillRect/>
          </a:stretch>
        </p:blipFill>
        <p:spPr>
          <a:xfrm>
            <a:off x="11042650" y="5374764"/>
            <a:ext cx="8619189" cy="5816403"/>
          </a:xfrm>
          <a:prstGeom prst="rect">
            <a:avLst/>
          </a:prstGeom>
        </p:spPr>
      </p:pic>
      <p:sp>
        <p:nvSpPr>
          <p:cNvPr id="4" name="TextBox 3">
            <a:extLst>
              <a:ext uri="{FF2B5EF4-FFF2-40B4-BE49-F238E27FC236}">
                <a16:creationId xmlns:a16="http://schemas.microsoft.com/office/drawing/2014/main" id="{637411C0-C7A4-4E8E-A54F-67C397217105}"/>
              </a:ext>
            </a:extLst>
          </p:cNvPr>
          <p:cNvSpPr txBox="1"/>
          <p:nvPr/>
        </p:nvSpPr>
        <p:spPr>
          <a:xfrm>
            <a:off x="763041" y="6266803"/>
            <a:ext cx="10287000" cy="4031873"/>
          </a:xfrm>
          <a:prstGeom prst="rect">
            <a:avLst/>
          </a:prstGeom>
          <a:noFill/>
        </p:spPr>
        <p:txBody>
          <a:bodyPr wrap="square" rtlCol="0">
            <a:spAutoFit/>
          </a:bodyPr>
          <a:lstStyle/>
          <a:p>
            <a:r>
              <a:rPr lang="ru-RU" sz="3200" b="1" kern="0" spc="-200" dirty="0">
                <a:solidFill>
                  <a:srgbClr val="005970"/>
                </a:solidFill>
                <a:latin typeface="Formular" panose="02000000000000000000" pitchFamily="2" charset="-52"/>
                <a:ea typeface="+mj-ea"/>
                <a:cs typeface="Tahoma"/>
              </a:rPr>
              <a:t>Описание результатов </a:t>
            </a:r>
          </a:p>
          <a:p>
            <a:r>
              <a:rPr lang="ru-RU" sz="3200" b="1" kern="0" spc="-200" dirty="0">
                <a:solidFill>
                  <a:srgbClr val="005970"/>
                </a:solidFill>
                <a:latin typeface="Formular" panose="02000000000000000000" pitchFamily="2" charset="-52"/>
                <a:ea typeface="+mj-ea"/>
                <a:cs typeface="Tahoma"/>
              </a:rPr>
              <a:t>График "локтя" наглядно показывает, что после k=4 скорость снижения инерции значительно замедляется. Это означает, что добавление новых кластеров уже не дает существенного прироста качества модели. Поэтому в качестве оптимального было выбрано 4 кластера.</a:t>
            </a:r>
          </a:p>
          <a:p>
            <a:endParaRPr lang="ru-RU" sz="3200" dirty="0"/>
          </a:p>
        </p:txBody>
      </p:sp>
    </p:spTree>
    <p:extLst>
      <p:ext uri="{BB962C8B-B14F-4D97-AF65-F5344CB8AC3E}">
        <p14:creationId xmlns:p14="http://schemas.microsoft.com/office/powerpoint/2010/main" val="27564552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1246C-C299-4DEC-6CF0-52DC7AECA273}"/>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96C78012-4198-BF09-3B29-7691B404581D}"/>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13EC5E87-AEB0-7FE3-7587-E2E44E6B0EAD}"/>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C2BE9665-63E7-8F08-E812-D979949736E9}"/>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04CBCD07-7BF5-7B47-CF66-35434445F94F}"/>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16463C3B-C3DA-84D2-6CB2-BF0047B486CE}"/>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521AAA68-B65F-0AED-C6B0-718FE4DAFFD5}"/>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AD478818-876D-BCA5-BFE5-C1FBF0137469}"/>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7919D39C-CEE1-15D3-05ED-3485B1BE0A3E}"/>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B22D9B31-E7DC-A28E-22A6-A023FDADA0AD}"/>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351FAD8E-0B50-6514-5271-46916F28C125}"/>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DA7AE20D-25EF-1E48-B154-D0E8A2D884CA}"/>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00A5E20F-77EF-E488-9B83-42DAB94F1DC8}"/>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5B826199-1F93-99D1-4EEE-DB556AD2F86F}"/>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AE10A3B1-C505-62CD-9742-BDB488D8FE67}"/>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E6E2586D-44B9-AA98-C0D5-706623B81B38}"/>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56B143E2-A8DA-06D5-C9EE-E96A8F43C710}"/>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FFCD50FA-DDE4-D30C-92F4-EC63632CB0CF}"/>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F244C457-E955-62D7-D1CF-F7C43752B748}"/>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CAEB7522-A3C5-BDA9-1233-F47C3C2C38A2}"/>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62F21B65-8B94-475F-5B7D-BE2DF09582BF}"/>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E74AA950-700C-2B3D-6805-E5A239FDC0C8}"/>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AE25A5F0-3446-7382-E56F-AFF4266517C9}"/>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E388C89F-7038-7C45-9312-7BACE370B599}"/>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F949F80A-4160-821B-A150-326F44C1C7CA}"/>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D3516DC8-0271-E587-209C-011CF4C06A24}"/>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1E2A1E0D-2102-6588-21CF-A9F55A11C30B}"/>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460DBFD8-5569-BF24-8E63-FEE103A166C5}"/>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0BA95E3E-A871-2B12-1C56-52545E5B1A73}"/>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DDCCC11E-337B-0C79-F799-43584FFE680B}"/>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9B66D3C8-3700-C480-67E8-59DAEB69B254}"/>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DB398A06-3A6F-BA97-C821-103F7A4972BC}"/>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3FB1E067-0232-F4F2-B7B8-D4ED5C93A9B1}"/>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FC85C3F8-A8BA-F197-47B9-4FA9C5B4E06E}"/>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14BFB1BF-3AAA-AA55-4561-8C2DB9F82A99}"/>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9B653297-931F-584C-A399-8D193F6A4A26}"/>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9879A34A-F047-2546-2D94-04C02F6D7D47}"/>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F111DE07-DF17-6687-9220-142A7352D03F}"/>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24000BEB-B40A-6C6A-9EAB-C3AD29204892}"/>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E16A7A9F-3DBC-6035-BE35-C6308A73378A}"/>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CF70A5D8-7BDB-3FFC-DEB6-471AC34389EE}"/>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63DA5185-78A4-683F-7FC8-EB7A7A3A9C3E}"/>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E3062E7C-1B36-0909-A9A2-D929EF0E0DC1}"/>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0CDE24BD-60C3-6A87-54F1-DEC0194DE783}"/>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F8157E56-38E5-488A-E19D-C89AB17CA869}"/>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A6309BB2-137C-7BC3-F6D6-38B30BE99A11}"/>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D28EC0BF-5AE7-B26E-6637-8C6A870F0161}"/>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3582F63F-4028-96A0-CF3D-804AE386D4B0}"/>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D001B573-C1A4-C224-D0C2-F0D343D79A8C}"/>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9107F641-0E48-634F-E2CA-E61E44263212}"/>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2970CAB7-4858-495E-E4EB-43E67D121168}"/>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09E7B6BD-B0E3-C9EA-97A0-C9B7943DBF26}"/>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7915369C-5F79-9DD9-6EDD-308E13D302FE}"/>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FA1A4A01-9F8A-36FA-4390-D9D87350B04E}"/>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B2D03321-3194-75DB-2295-D1D7826981DF}"/>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3BBB1B3D-553B-AC43-8889-4A2E4307E69D}"/>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62B96771-2412-43CB-FE84-7EC188061AAA}"/>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740CF9F7-C100-3F80-D32E-669C4F6F06F6}"/>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7AF69F81-8F86-F15E-56AE-03C7C729CAB6}"/>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419B8B7F-0531-D38C-5410-958AE9822BD4}"/>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A96DCCA6-008A-611C-44EF-F42230C34B73}"/>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7F9459BD-1DD7-AFC8-3357-F2ECA3B7F4D2}"/>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26A64D71-72A3-3018-D26F-FAA639DA8F1C}"/>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37A04728-7950-0C10-595B-840F84775BC5}"/>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9C81756E-280C-204D-7C37-5E42B576DE84}"/>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D033750F-5C22-CCC6-0B2D-393A0B4F33D9}"/>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76A0551A-0D6D-BFFF-9FC9-4AB2F80A2C75}"/>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27F3473F-6ACB-EA14-D949-1E6125B3B625}"/>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536033AC-7643-6268-B4C4-0CD8520DBE6F}"/>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4D437470-081A-4AFD-0F94-209B57286718}"/>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518468D7-7CD0-0E31-0EB7-511B40339C60}"/>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01329535-2F04-255A-DC3F-797F65CB1779}"/>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B934B718-2F5B-104A-5D5B-048FFC344F38}"/>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D8A33FFA-8CBF-263A-E387-EFB809E3BF03}"/>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7" name="TextBox 76">
            <a:extLst>
              <a:ext uri="{FF2B5EF4-FFF2-40B4-BE49-F238E27FC236}">
                <a16:creationId xmlns:a16="http://schemas.microsoft.com/office/drawing/2014/main" id="{D4D23BF2-B570-0AAC-2643-2656E4C1D698}"/>
              </a:ext>
            </a:extLst>
          </p:cNvPr>
          <p:cNvSpPr txBox="1"/>
          <p:nvPr/>
        </p:nvSpPr>
        <p:spPr>
          <a:xfrm>
            <a:off x="1670050" y="903775"/>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Результаты анализа</a:t>
            </a:r>
          </a:p>
        </p:txBody>
      </p:sp>
      <p:graphicFrame>
        <p:nvGraphicFramePr>
          <p:cNvPr id="2" name="Таблица 1">
            <a:extLst>
              <a:ext uri="{FF2B5EF4-FFF2-40B4-BE49-F238E27FC236}">
                <a16:creationId xmlns:a16="http://schemas.microsoft.com/office/drawing/2014/main" id="{797F39DE-0C9C-C6A5-91BE-7AD48DE2D403}"/>
              </a:ext>
            </a:extLst>
          </p:cNvPr>
          <p:cNvGraphicFramePr>
            <a:graphicFrameLocks noGrp="1"/>
          </p:cNvGraphicFramePr>
          <p:nvPr>
            <p:extLst>
              <p:ext uri="{D42A27DB-BD31-4B8C-83A1-F6EECF244321}">
                <p14:modId xmlns:p14="http://schemas.microsoft.com/office/powerpoint/2010/main" val="3842718004"/>
              </p:ext>
            </p:extLst>
          </p:nvPr>
        </p:nvGraphicFramePr>
        <p:xfrm>
          <a:off x="1667448" y="3384415"/>
          <a:ext cx="17068800" cy="3481520"/>
        </p:xfrm>
        <a:graphic>
          <a:graphicData uri="http://schemas.openxmlformats.org/drawingml/2006/table">
            <a:tbl>
              <a:tblPr firstRow="1" bandRow="1">
                <a:tableStyleId>{7DF18680-E054-41AD-8BC1-D1AEF772440D}</a:tableStyleId>
              </a:tblPr>
              <a:tblGrid>
                <a:gridCol w="2844800">
                  <a:extLst>
                    <a:ext uri="{9D8B030D-6E8A-4147-A177-3AD203B41FA5}">
                      <a16:colId xmlns:a16="http://schemas.microsoft.com/office/drawing/2014/main" val="2439933341"/>
                    </a:ext>
                  </a:extLst>
                </a:gridCol>
                <a:gridCol w="2844800">
                  <a:extLst>
                    <a:ext uri="{9D8B030D-6E8A-4147-A177-3AD203B41FA5}">
                      <a16:colId xmlns:a16="http://schemas.microsoft.com/office/drawing/2014/main" val="2461063622"/>
                    </a:ext>
                  </a:extLst>
                </a:gridCol>
                <a:gridCol w="2844800">
                  <a:extLst>
                    <a:ext uri="{9D8B030D-6E8A-4147-A177-3AD203B41FA5}">
                      <a16:colId xmlns:a16="http://schemas.microsoft.com/office/drawing/2014/main" val="2694840830"/>
                    </a:ext>
                  </a:extLst>
                </a:gridCol>
                <a:gridCol w="2844800">
                  <a:extLst>
                    <a:ext uri="{9D8B030D-6E8A-4147-A177-3AD203B41FA5}">
                      <a16:colId xmlns:a16="http://schemas.microsoft.com/office/drawing/2014/main" val="3327452523"/>
                    </a:ext>
                  </a:extLst>
                </a:gridCol>
                <a:gridCol w="2844800">
                  <a:extLst>
                    <a:ext uri="{9D8B030D-6E8A-4147-A177-3AD203B41FA5}">
                      <a16:colId xmlns:a16="http://schemas.microsoft.com/office/drawing/2014/main" val="408169538"/>
                    </a:ext>
                  </a:extLst>
                </a:gridCol>
                <a:gridCol w="2844800">
                  <a:extLst>
                    <a:ext uri="{9D8B030D-6E8A-4147-A177-3AD203B41FA5}">
                      <a16:colId xmlns:a16="http://schemas.microsoft.com/office/drawing/2014/main" val="2226130375"/>
                    </a:ext>
                  </a:extLst>
                </a:gridCol>
              </a:tblGrid>
              <a:tr h="696304">
                <a:tc>
                  <a:txBody>
                    <a:bodyPr/>
                    <a:lstStyle/>
                    <a:p>
                      <a:r>
                        <a:rPr lang="ru-RU" sz="2000" b="0" dirty="0">
                          <a:latin typeface="+mn-lt"/>
                        </a:rPr>
                        <a:t>Кластер </a:t>
                      </a:r>
                    </a:p>
                  </a:txBody>
                  <a:tcPr/>
                </a:tc>
                <a:tc>
                  <a:txBody>
                    <a:bodyPr/>
                    <a:lstStyle/>
                    <a:p>
                      <a:r>
                        <a:rPr lang="ru-RU" sz="2000" b="0" dirty="0">
                          <a:latin typeface="+mn-lt"/>
                        </a:rPr>
                        <a:t>Общая</a:t>
                      </a:r>
                      <a:r>
                        <a:rPr lang="en-US" sz="2000" b="0" dirty="0">
                          <a:latin typeface="+mn-lt"/>
                        </a:rPr>
                        <a:t> </a:t>
                      </a:r>
                      <a:r>
                        <a:rPr lang="ru-RU" sz="2000" b="0" dirty="0">
                          <a:latin typeface="+mn-lt"/>
                        </a:rPr>
                        <a:t>сумма</a:t>
                      </a:r>
                    </a:p>
                  </a:txBody>
                  <a:tcPr/>
                </a:tc>
                <a:tc>
                  <a:txBody>
                    <a:bodyPr/>
                    <a:lstStyle/>
                    <a:p>
                      <a:r>
                        <a:rPr lang="ru-RU" sz="2000" b="0" dirty="0">
                          <a:latin typeface="+mn-lt"/>
                        </a:rPr>
                        <a:t>Количество</a:t>
                      </a:r>
                      <a:r>
                        <a:rPr lang="en-US" sz="2000" b="0" dirty="0">
                          <a:latin typeface="+mn-lt"/>
                        </a:rPr>
                        <a:t> </a:t>
                      </a:r>
                      <a:r>
                        <a:rPr lang="ru-RU" sz="2000" b="0" dirty="0">
                          <a:latin typeface="+mn-lt"/>
                        </a:rPr>
                        <a:t>заказов </a:t>
                      </a:r>
                    </a:p>
                  </a:txBody>
                  <a:tcPr/>
                </a:tc>
                <a:tc>
                  <a:txBody>
                    <a:bodyPr/>
                    <a:lstStyle/>
                    <a:p>
                      <a:r>
                        <a:rPr lang="ru-RU" sz="2000" b="0" dirty="0">
                          <a:latin typeface="+mn-lt"/>
                        </a:rPr>
                        <a:t>Частота</a:t>
                      </a:r>
                      <a:r>
                        <a:rPr lang="en-US" sz="2000" b="0" dirty="0">
                          <a:latin typeface="+mn-lt"/>
                        </a:rPr>
                        <a:t> </a:t>
                      </a:r>
                      <a:r>
                        <a:rPr lang="ru-RU" sz="2000" b="0" dirty="0">
                          <a:latin typeface="+mn-lt"/>
                        </a:rPr>
                        <a:t>покупок</a:t>
                      </a:r>
                      <a:r>
                        <a:rPr lang="en-US" sz="2000" b="0" dirty="0">
                          <a:latin typeface="+mn-lt"/>
                        </a:rPr>
                        <a:t> </a:t>
                      </a:r>
                      <a:r>
                        <a:rPr lang="ru-RU" sz="2000" b="0" dirty="0">
                          <a:latin typeface="+mn-lt"/>
                        </a:rPr>
                        <a:t>в</a:t>
                      </a:r>
                      <a:r>
                        <a:rPr lang="en-US" sz="2000" b="0" dirty="0">
                          <a:latin typeface="+mn-lt"/>
                        </a:rPr>
                        <a:t> </a:t>
                      </a:r>
                      <a:r>
                        <a:rPr lang="ru-RU" sz="2000" b="0" dirty="0">
                          <a:latin typeface="+mn-lt"/>
                        </a:rPr>
                        <a:t>дни</a:t>
                      </a:r>
                    </a:p>
                  </a:txBody>
                  <a:tcPr/>
                </a:tc>
                <a:tc>
                  <a:txBody>
                    <a:bodyPr/>
                    <a:lstStyle/>
                    <a:p>
                      <a:r>
                        <a:rPr lang="ru-RU" sz="2000" b="0" dirty="0">
                          <a:latin typeface="+mn-lt"/>
                        </a:rPr>
                        <a:t>Уникальные</a:t>
                      </a:r>
                      <a:r>
                        <a:rPr lang="en-US" sz="2000" b="0" dirty="0">
                          <a:latin typeface="+mn-lt"/>
                        </a:rPr>
                        <a:t> </a:t>
                      </a:r>
                      <a:r>
                        <a:rPr lang="ru-RU" sz="2000" b="0" dirty="0">
                          <a:latin typeface="+mn-lt"/>
                        </a:rPr>
                        <a:t>категории</a:t>
                      </a:r>
                    </a:p>
                  </a:txBody>
                  <a:tcPr/>
                </a:tc>
                <a:tc>
                  <a:txBody>
                    <a:bodyPr/>
                    <a:lstStyle/>
                    <a:p>
                      <a:r>
                        <a:rPr lang="ru-RU" sz="2000" b="0" dirty="0">
                          <a:latin typeface="+mn-lt"/>
                        </a:rPr>
                        <a:t>Размер</a:t>
                      </a:r>
                      <a:r>
                        <a:rPr lang="en-US" sz="2000" b="0" dirty="0">
                          <a:latin typeface="+mn-lt"/>
                        </a:rPr>
                        <a:t> </a:t>
                      </a:r>
                      <a:r>
                        <a:rPr lang="ru-RU" sz="2000" b="0" dirty="0">
                          <a:latin typeface="+mn-lt"/>
                        </a:rPr>
                        <a:t>кластера</a:t>
                      </a:r>
                    </a:p>
                  </a:txBody>
                  <a:tcPr/>
                </a:tc>
                <a:extLst>
                  <a:ext uri="{0D108BD9-81ED-4DB2-BD59-A6C34878D82A}">
                    <a16:rowId xmlns:a16="http://schemas.microsoft.com/office/drawing/2014/main" val="3923696584"/>
                  </a:ext>
                </a:extLst>
              </a:tr>
              <a:tr h="696304">
                <a:tc>
                  <a:txBody>
                    <a:bodyPr/>
                    <a:lstStyle/>
                    <a:p>
                      <a:pPr fontAlgn="ctr"/>
                      <a:r>
                        <a:rPr lang="ru-RU" sz="2000" b="0" dirty="0">
                          <a:effectLst/>
                          <a:latin typeface="+mn-lt"/>
                        </a:rPr>
                        <a:t>3</a:t>
                      </a:r>
                    </a:p>
                  </a:txBody>
                  <a:tcPr anchor="ctr"/>
                </a:tc>
                <a:tc>
                  <a:txBody>
                    <a:bodyPr/>
                    <a:lstStyle/>
                    <a:p>
                      <a:pPr algn="r"/>
                      <a:r>
                        <a:rPr lang="ru-RU" sz="2000" b="0">
                          <a:effectLst/>
                          <a:latin typeface="+mn-lt"/>
                        </a:rPr>
                        <a:t>608333.333333</a:t>
                      </a:r>
                    </a:p>
                  </a:txBody>
                  <a:tcPr anchor="ctr"/>
                </a:tc>
                <a:tc>
                  <a:txBody>
                    <a:bodyPr/>
                    <a:lstStyle/>
                    <a:p>
                      <a:pPr algn="r"/>
                      <a:r>
                        <a:rPr lang="ru-RU" sz="2000" b="0">
                          <a:effectLst/>
                          <a:latin typeface="+mn-lt"/>
                        </a:rPr>
                        <a:t>1.000000</a:t>
                      </a:r>
                    </a:p>
                  </a:txBody>
                  <a:tcPr anchor="ctr"/>
                </a:tc>
                <a:tc>
                  <a:txBody>
                    <a:bodyPr/>
                    <a:lstStyle/>
                    <a:p>
                      <a:pPr algn="r"/>
                      <a:r>
                        <a:rPr lang="ru-RU" sz="2000" b="0">
                          <a:effectLst/>
                          <a:latin typeface="+mn-lt"/>
                        </a:rPr>
                        <a:t>1.000000</a:t>
                      </a:r>
                    </a:p>
                  </a:txBody>
                  <a:tcPr anchor="ctr"/>
                </a:tc>
                <a:tc>
                  <a:txBody>
                    <a:bodyPr/>
                    <a:lstStyle/>
                    <a:p>
                      <a:pPr algn="r"/>
                      <a:r>
                        <a:rPr lang="ru-RU" sz="2000" b="0">
                          <a:effectLst/>
                          <a:latin typeface="+mn-lt"/>
                        </a:rPr>
                        <a:t>1.0</a:t>
                      </a:r>
                    </a:p>
                  </a:txBody>
                  <a:tcPr anchor="ctr"/>
                </a:tc>
                <a:tc>
                  <a:txBody>
                    <a:bodyPr/>
                    <a:lstStyle/>
                    <a:p>
                      <a:pPr algn="r"/>
                      <a:r>
                        <a:rPr lang="ru-RU" sz="2000" b="0">
                          <a:effectLst/>
                          <a:latin typeface="+mn-lt"/>
                        </a:rPr>
                        <a:t>12</a:t>
                      </a:r>
                    </a:p>
                  </a:txBody>
                  <a:tcPr anchor="ctr"/>
                </a:tc>
                <a:extLst>
                  <a:ext uri="{0D108BD9-81ED-4DB2-BD59-A6C34878D82A}">
                    <a16:rowId xmlns:a16="http://schemas.microsoft.com/office/drawing/2014/main" val="1819770505"/>
                  </a:ext>
                </a:extLst>
              </a:tr>
              <a:tr h="696304">
                <a:tc>
                  <a:txBody>
                    <a:bodyPr/>
                    <a:lstStyle/>
                    <a:p>
                      <a:pPr fontAlgn="ctr"/>
                      <a:r>
                        <a:rPr lang="ru-RU" sz="2000" b="0">
                          <a:effectLst/>
                          <a:latin typeface="+mn-lt"/>
                        </a:rPr>
                        <a:t>2</a:t>
                      </a:r>
                    </a:p>
                  </a:txBody>
                  <a:tcPr anchor="ctr"/>
                </a:tc>
                <a:tc>
                  <a:txBody>
                    <a:bodyPr/>
                    <a:lstStyle/>
                    <a:p>
                      <a:pPr algn="r"/>
                      <a:r>
                        <a:rPr lang="ru-RU" sz="2000" b="0">
                          <a:effectLst/>
                          <a:latin typeface="+mn-lt"/>
                        </a:rPr>
                        <a:t>283333.333333</a:t>
                      </a:r>
                    </a:p>
                  </a:txBody>
                  <a:tcPr anchor="ctr"/>
                </a:tc>
                <a:tc>
                  <a:txBody>
                    <a:bodyPr/>
                    <a:lstStyle/>
                    <a:p>
                      <a:pPr algn="r"/>
                      <a:r>
                        <a:rPr lang="ru-RU" sz="2000" b="0">
                          <a:effectLst/>
                          <a:latin typeface="+mn-lt"/>
                        </a:rPr>
                        <a:t>2.333333</a:t>
                      </a:r>
                    </a:p>
                  </a:txBody>
                  <a:tcPr anchor="ctr"/>
                </a:tc>
                <a:tc>
                  <a:txBody>
                    <a:bodyPr/>
                    <a:lstStyle/>
                    <a:p>
                      <a:pPr algn="r"/>
                      <a:r>
                        <a:rPr lang="ru-RU" sz="2000" b="0">
                          <a:effectLst/>
                          <a:latin typeface="+mn-lt"/>
                        </a:rPr>
                        <a:t>3.777778</a:t>
                      </a:r>
                    </a:p>
                  </a:txBody>
                  <a:tcPr anchor="ctr"/>
                </a:tc>
                <a:tc>
                  <a:txBody>
                    <a:bodyPr/>
                    <a:lstStyle/>
                    <a:p>
                      <a:pPr algn="r"/>
                      <a:r>
                        <a:rPr lang="ru-RU" sz="2000" b="0">
                          <a:effectLst/>
                          <a:latin typeface="+mn-lt"/>
                        </a:rPr>
                        <a:t>2.0</a:t>
                      </a:r>
                    </a:p>
                  </a:txBody>
                  <a:tcPr anchor="ctr"/>
                </a:tc>
                <a:tc>
                  <a:txBody>
                    <a:bodyPr/>
                    <a:lstStyle/>
                    <a:p>
                      <a:pPr algn="r"/>
                      <a:r>
                        <a:rPr lang="ru-RU" sz="2000" b="0">
                          <a:effectLst/>
                          <a:latin typeface="+mn-lt"/>
                        </a:rPr>
                        <a:t>3</a:t>
                      </a:r>
                    </a:p>
                  </a:txBody>
                  <a:tcPr anchor="ctr"/>
                </a:tc>
                <a:extLst>
                  <a:ext uri="{0D108BD9-81ED-4DB2-BD59-A6C34878D82A}">
                    <a16:rowId xmlns:a16="http://schemas.microsoft.com/office/drawing/2014/main" val="1940716692"/>
                  </a:ext>
                </a:extLst>
              </a:tr>
              <a:tr h="696304">
                <a:tc>
                  <a:txBody>
                    <a:bodyPr/>
                    <a:lstStyle/>
                    <a:p>
                      <a:pPr fontAlgn="ctr"/>
                      <a:r>
                        <a:rPr lang="ru-RU" sz="2000" b="0">
                          <a:effectLst/>
                          <a:latin typeface="+mn-lt"/>
                        </a:rPr>
                        <a:t>1</a:t>
                      </a:r>
                    </a:p>
                  </a:txBody>
                  <a:tcPr anchor="ctr"/>
                </a:tc>
                <a:tc>
                  <a:txBody>
                    <a:bodyPr/>
                    <a:lstStyle/>
                    <a:p>
                      <a:pPr algn="r"/>
                      <a:r>
                        <a:rPr lang="ru-RU" sz="2000" b="0" dirty="0">
                          <a:effectLst/>
                          <a:latin typeface="+mn-lt"/>
                        </a:rPr>
                        <a:t>150000.000000</a:t>
                      </a:r>
                    </a:p>
                  </a:txBody>
                  <a:tcPr anchor="ctr"/>
                </a:tc>
                <a:tc>
                  <a:txBody>
                    <a:bodyPr/>
                    <a:lstStyle/>
                    <a:p>
                      <a:pPr algn="r"/>
                      <a:r>
                        <a:rPr lang="ru-RU" sz="2000" b="0" dirty="0">
                          <a:effectLst/>
                          <a:latin typeface="+mn-lt"/>
                        </a:rPr>
                        <a:t>2.000000</a:t>
                      </a:r>
                    </a:p>
                  </a:txBody>
                  <a:tcPr anchor="ctr"/>
                </a:tc>
                <a:tc>
                  <a:txBody>
                    <a:bodyPr/>
                    <a:lstStyle/>
                    <a:p>
                      <a:pPr algn="r"/>
                      <a:r>
                        <a:rPr lang="ru-RU" sz="2000" b="0">
                          <a:effectLst/>
                          <a:latin typeface="+mn-lt"/>
                        </a:rPr>
                        <a:t>43.000000</a:t>
                      </a:r>
                    </a:p>
                  </a:txBody>
                  <a:tcPr anchor="ctr"/>
                </a:tc>
                <a:tc>
                  <a:txBody>
                    <a:bodyPr/>
                    <a:lstStyle/>
                    <a:p>
                      <a:pPr algn="r"/>
                      <a:r>
                        <a:rPr lang="ru-RU" sz="2000" b="0">
                          <a:effectLst/>
                          <a:latin typeface="+mn-lt"/>
                        </a:rPr>
                        <a:t>2.0</a:t>
                      </a:r>
                    </a:p>
                  </a:txBody>
                  <a:tcPr anchor="ctr"/>
                </a:tc>
                <a:tc>
                  <a:txBody>
                    <a:bodyPr/>
                    <a:lstStyle/>
                    <a:p>
                      <a:pPr algn="r"/>
                      <a:r>
                        <a:rPr lang="ru-RU" sz="2000" b="0">
                          <a:effectLst/>
                          <a:latin typeface="+mn-lt"/>
                        </a:rPr>
                        <a:t>1</a:t>
                      </a:r>
                    </a:p>
                  </a:txBody>
                  <a:tcPr anchor="ctr"/>
                </a:tc>
                <a:extLst>
                  <a:ext uri="{0D108BD9-81ED-4DB2-BD59-A6C34878D82A}">
                    <a16:rowId xmlns:a16="http://schemas.microsoft.com/office/drawing/2014/main" val="2480525578"/>
                  </a:ext>
                </a:extLst>
              </a:tr>
              <a:tr h="696304">
                <a:tc>
                  <a:txBody>
                    <a:bodyPr/>
                    <a:lstStyle/>
                    <a:p>
                      <a:pPr fontAlgn="ctr"/>
                      <a:r>
                        <a:rPr lang="ru-RU" sz="2000" b="0">
                          <a:effectLst/>
                          <a:latin typeface="+mn-lt"/>
                        </a:rPr>
                        <a:t>0</a:t>
                      </a:r>
                    </a:p>
                  </a:txBody>
                  <a:tcPr anchor="ctr"/>
                </a:tc>
                <a:tc>
                  <a:txBody>
                    <a:bodyPr/>
                    <a:lstStyle/>
                    <a:p>
                      <a:pPr algn="r"/>
                      <a:r>
                        <a:rPr lang="ru-RU" sz="2000" b="0">
                          <a:effectLst/>
                          <a:latin typeface="+mn-lt"/>
                        </a:rPr>
                        <a:t>66953.893491</a:t>
                      </a:r>
                    </a:p>
                  </a:txBody>
                  <a:tcPr anchor="ctr"/>
                </a:tc>
                <a:tc>
                  <a:txBody>
                    <a:bodyPr/>
                    <a:lstStyle/>
                    <a:p>
                      <a:pPr algn="r"/>
                      <a:r>
                        <a:rPr lang="ru-RU" sz="2000" b="0">
                          <a:effectLst/>
                          <a:latin typeface="+mn-lt"/>
                        </a:rPr>
                        <a:t>1.017751</a:t>
                      </a:r>
                    </a:p>
                  </a:txBody>
                  <a:tcPr anchor="ctr"/>
                </a:tc>
                <a:tc>
                  <a:txBody>
                    <a:bodyPr/>
                    <a:lstStyle/>
                    <a:p>
                      <a:pPr algn="r"/>
                      <a:r>
                        <a:rPr lang="ru-RU" sz="2000" b="0">
                          <a:effectLst/>
                          <a:latin typeface="+mn-lt"/>
                        </a:rPr>
                        <a:t>1.068047</a:t>
                      </a:r>
                    </a:p>
                  </a:txBody>
                  <a:tcPr anchor="ctr"/>
                </a:tc>
                <a:tc>
                  <a:txBody>
                    <a:bodyPr/>
                    <a:lstStyle/>
                    <a:p>
                      <a:pPr algn="r"/>
                      <a:r>
                        <a:rPr lang="ru-RU" sz="2000" b="0">
                          <a:effectLst/>
                          <a:latin typeface="+mn-lt"/>
                        </a:rPr>
                        <a:t>1.0</a:t>
                      </a:r>
                    </a:p>
                  </a:txBody>
                  <a:tcPr anchor="ctr"/>
                </a:tc>
                <a:tc>
                  <a:txBody>
                    <a:bodyPr/>
                    <a:lstStyle/>
                    <a:p>
                      <a:pPr algn="r"/>
                      <a:r>
                        <a:rPr lang="ru-RU" sz="2000" b="0" dirty="0">
                          <a:effectLst/>
                          <a:latin typeface="+mn-lt"/>
                        </a:rPr>
                        <a:t>169</a:t>
                      </a:r>
                    </a:p>
                  </a:txBody>
                  <a:tcPr anchor="ctr"/>
                </a:tc>
                <a:extLst>
                  <a:ext uri="{0D108BD9-81ED-4DB2-BD59-A6C34878D82A}">
                    <a16:rowId xmlns:a16="http://schemas.microsoft.com/office/drawing/2014/main" val="2956973535"/>
                  </a:ext>
                </a:extLst>
              </a:tr>
            </a:tbl>
          </a:graphicData>
        </a:graphic>
      </p:graphicFrame>
      <p:sp>
        <p:nvSpPr>
          <p:cNvPr id="4" name="TextBox 3">
            <a:extLst>
              <a:ext uri="{FF2B5EF4-FFF2-40B4-BE49-F238E27FC236}">
                <a16:creationId xmlns:a16="http://schemas.microsoft.com/office/drawing/2014/main" id="{0B6AD427-939F-FA49-9AC1-1DC28B384C35}"/>
              </a:ext>
            </a:extLst>
          </p:cNvPr>
          <p:cNvSpPr txBox="1"/>
          <p:nvPr/>
        </p:nvSpPr>
        <p:spPr>
          <a:xfrm>
            <a:off x="1667448" y="2100127"/>
            <a:ext cx="10050904" cy="768608"/>
          </a:xfrm>
          <a:prstGeom prst="rect">
            <a:avLst/>
          </a:prstGeom>
          <a:noFill/>
        </p:spPr>
        <p:txBody>
          <a:bodyPr wrap="square">
            <a:spAutoFit/>
          </a:bodyPr>
          <a:lstStyle/>
          <a:p>
            <a:pPr>
              <a:lnSpc>
                <a:spcPct val="107000"/>
              </a:lnSpc>
              <a:spcAft>
                <a:spcPts val="800"/>
              </a:spcAft>
            </a:pPr>
            <a:r>
              <a:rPr lang="en-US" sz="4400" b="1" kern="0" spc="-200" dirty="0">
                <a:solidFill>
                  <a:srgbClr val="005970"/>
                </a:solidFill>
                <a:latin typeface="Formular" panose="02000000000000000000" pitchFamily="2" charset="-52"/>
                <a:ea typeface="+mj-ea"/>
                <a:cs typeface="Tahoma"/>
              </a:rPr>
              <a:t>1.2 </a:t>
            </a:r>
            <a:r>
              <a:rPr lang="ru-RU" sz="4400" b="1" kern="0" spc="-200" dirty="0">
                <a:solidFill>
                  <a:srgbClr val="005970"/>
                </a:solidFill>
                <a:latin typeface="Formular" panose="02000000000000000000" pitchFamily="2" charset="-52"/>
                <a:ea typeface="+mj-ea"/>
                <a:cs typeface="Tahoma"/>
              </a:rPr>
              <a:t>Результаты кластеризации </a:t>
            </a:r>
          </a:p>
        </p:txBody>
      </p:sp>
    </p:spTree>
    <p:extLst>
      <p:ext uri="{BB962C8B-B14F-4D97-AF65-F5344CB8AC3E}">
        <p14:creationId xmlns:p14="http://schemas.microsoft.com/office/powerpoint/2010/main" val="10599577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E5EDD5-67F9-4005-18E6-AF5837ADB890}"/>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B5D3FD42-03A3-D699-4003-C8B9CE70D868}"/>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EC9D9680-D268-22E8-7500-8BEFC19A3340}"/>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BF184ED9-3ECB-A2F1-907F-17F031953E7E}"/>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F4E82700-1E8B-694A-1676-F8C773D1BB7D}"/>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A9E4A06D-FF29-B470-4A84-C0F1ED940670}"/>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E72416AB-532A-5400-9D2E-625A80240A10}"/>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857D34BD-4A1A-8F5A-7547-0B39910F4C9A}"/>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9921309C-B8FD-CE46-199B-12FC0CC33547}"/>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8FA25871-623D-9BDB-F409-A78B4FF99101}"/>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A3FB12A7-A982-C3C1-F696-E210ACEDECBC}"/>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F9D8F9E5-EA62-4667-C21A-AC9162A9D5E5}"/>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C3E64FE9-7C34-61DE-E657-B9315ADA67E3}"/>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81FC69FB-A35F-F532-37E2-E8BAEE409F77}"/>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3836822B-6ABE-2FE1-EA82-5AD257875B1E}"/>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71E509B1-2E04-394A-B92F-1EBDFC98361D}"/>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E48A3B00-43CA-5360-9676-3EF6FE93D737}"/>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B1553897-DCEA-8053-FA53-4C3F8241B0C9}"/>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C057223E-20A7-E497-667B-6FFA510CDE03}"/>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C2915FB9-2B1C-8213-10BC-5C72EF66A71D}"/>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3D877336-E34E-49C6-FA10-61D720ED6F81}"/>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7F3E973F-2DA5-D775-67CD-AF1E7F8CF32A}"/>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13C4E0CF-FF09-B13F-76CE-49CFF5F7C44B}"/>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B6359366-C48B-5C1E-A53D-DC44C3E545DA}"/>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743750DA-48FA-CED8-41EB-2F8D53717ED9}"/>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23349380-7A62-155A-9776-64E49793D6D9}"/>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43292717-63A8-2E7B-024A-758A32A794CD}"/>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B3551A89-8005-F9E9-4CBA-9AD9FECED0E1}"/>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B3F55578-B708-CC29-CE66-F0D9F910DE39}"/>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2D612111-8ED0-C562-EF6F-40BBEE601EA3}"/>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B54E3992-08E3-80CF-9C00-00756A6EBC5C}"/>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B1237EDC-76E5-BC27-68E4-8A676CF3F62B}"/>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CE1D4380-0196-5E48-05D0-F1E07CA9167E}"/>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0900F3A0-C9AA-A36B-A1AB-948E781546FF}"/>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807D6D61-6ECD-4D35-46F2-7D21003E5E74}"/>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F323349C-3459-1F70-1079-FE0138D9DD58}"/>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60D40983-985E-42A4-BDE9-22B901E9C07B}"/>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C66AFBFB-FA5C-6CD6-FC84-E4B323FC1249}"/>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0E1F3EA6-74B3-02BE-90E5-399BFBB6EE0C}"/>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F0262ABA-013D-E1C4-B7AF-A637BE2C858D}"/>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F7F07F5A-36CE-7BD6-E097-70074C83C34D}"/>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9CC70480-2359-9D9C-8BAB-51270B186C2D}"/>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AFE3DE30-3CC6-E29B-809A-FBDEBC510EED}"/>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F4EF8DEA-090A-B670-2D12-03EB424157B1}"/>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6614E0C4-4822-4C7D-41DA-8FBC7439534D}"/>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6F56A9BF-924A-E5C6-24C7-56F391B8D355}"/>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6A873675-6EAF-10D9-E22B-A3706AC0B5E9}"/>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7E66B2FC-603D-5A0F-3F14-3E2F047C1978}"/>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E726AB08-6D75-C206-30F2-863FBC34E980}"/>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60000C78-377F-BA5D-7A7B-FF4E218B1CF9}"/>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164528C8-B27F-5247-1751-BEA5F810D596}"/>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80EA737B-83F3-B31F-EF8A-88C5541F5FDB}"/>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88BAC8D1-78CC-BB11-9C5F-AC5890E29A51}"/>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4959BEED-A8ED-07AA-8B58-44088DF786C2}"/>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34AE2C56-8372-48AF-FAA6-B636C6B07FD3}"/>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B741CBC2-C304-5F55-505E-786691DA6267}"/>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983F8878-CFBB-BEB9-EA0F-B5FA06C997CA}"/>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F61D3F8D-B4A6-652F-A1B5-375E2578ED69}"/>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73BFA54C-F5B6-E563-EA57-CE1EBC6132B8}"/>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779CC6FC-BA78-A49E-C0F8-E75BC0220624}"/>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3CAD3049-6549-93AA-AC28-094307946879}"/>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0ABC7894-C64A-DCF7-0BB2-EEAEF6FF1149}"/>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B7CC1E68-3FF3-BD74-B168-64C6AF3211C5}"/>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E0D192EA-E87D-477F-C472-FE56785BFAB4}"/>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ECD1BE01-7FB6-B775-1DE9-ED8CA338EE84}"/>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5217AA2A-8B8F-AE96-356D-19A4A36D34CF}"/>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17ECA832-55BF-8A65-F48C-5AD69ACB9DBC}"/>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1ACEAAE0-F0F1-068A-B053-43B98825FC97}"/>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DBC2FFBF-C470-0EED-E3BC-8D03BF0A39B5}"/>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BF59A79B-3051-2F26-C044-0F8B163C08A1}"/>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7906E2E8-F01C-AB27-2370-BEE12A81BCE5}"/>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050F5C46-8AC0-FE97-097B-25DEE9E83CBC}"/>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BC30F032-1B61-6C53-4327-9674482E7316}"/>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183ECA6E-B37F-C4F2-E433-0CDE91622F0E}"/>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7" name="TextBox 76">
            <a:extLst>
              <a:ext uri="{FF2B5EF4-FFF2-40B4-BE49-F238E27FC236}">
                <a16:creationId xmlns:a16="http://schemas.microsoft.com/office/drawing/2014/main" id="{2A5146E3-558F-AC2F-3C3D-042951E01EC1}"/>
              </a:ext>
            </a:extLst>
          </p:cNvPr>
          <p:cNvSpPr txBox="1"/>
          <p:nvPr/>
        </p:nvSpPr>
        <p:spPr>
          <a:xfrm>
            <a:off x="1136650" y="-10523"/>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Результаты анализа</a:t>
            </a:r>
          </a:p>
        </p:txBody>
      </p:sp>
      <p:sp>
        <p:nvSpPr>
          <p:cNvPr id="4" name="TextBox 3">
            <a:extLst>
              <a:ext uri="{FF2B5EF4-FFF2-40B4-BE49-F238E27FC236}">
                <a16:creationId xmlns:a16="http://schemas.microsoft.com/office/drawing/2014/main" id="{8A0CB149-85B1-7783-FD68-DC421E7825B9}"/>
              </a:ext>
            </a:extLst>
          </p:cNvPr>
          <p:cNvSpPr txBox="1"/>
          <p:nvPr/>
        </p:nvSpPr>
        <p:spPr>
          <a:xfrm>
            <a:off x="556250" y="1793296"/>
            <a:ext cx="19547850" cy="8884676"/>
          </a:xfrm>
          <a:prstGeom prst="rect">
            <a:avLst/>
          </a:prstGeom>
          <a:noFill/>
        </p:spPr>
        <p:txBody>
          <a:bodyPr wrap="square">
            <a:spAutoFit/>
          </a:bodyPr>
          <a:lstStyle/>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Анализ клиентских сегментов и рекомендации</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На основе данных о сумме, частоте и разнообразии заказов, все заказчики были разделены на 4 сегмента с помощью алгоритма кластеризации K-</a:t>
            </a:r>
            <a:r>
              <a:rPr lang="ru-RU" sz="3200" b="1" kern="0" spc="-200" dirty="0" err="1">
                <a:solidFill>
                  <a:srgbClr val="005970"/>
                </a:solidFill>
                <a:latin typeface="Formular" panose="02000000000000000000" pitchFamily="2" charset="-52"/>
                <a:ea typeface="+mj-ea"/>
                <a:cs typeface="Tahoma"/>
              </a:rPr>
              <a:t>Means</a:t>
            </a:r>
            <a:r>
              <a:rPr lang="ru-RU" sz="3200" b="1" kern="0" spc="-200" dirty="0">
                <a:solidFill>
                  <a:srgbClr val="005970"/>
                </a:solidFill>
                <a:latin typeface="Formular" panose="02000000000000000000" pitchFamily="2" charset="-52"/>
                <a:ea typeface="+mj-ea"/>
                <a:cs typeface="Tahoma"/>
              </a:rPr>
              <a:t>. Каждый сегмент демонстрирует уникальное покупательское поведение и требует особого подхода со стороны поставщиков.</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Сегмент 1: «Заказчики с единичными небольшими закупками» (Кластер 0) </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Статистический портрет:  </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Количество: 169 клиентов (наиболее многочисленная группа). </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Средняя сумма заказа: ~67 000 руб. </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Характеристики: В среднем 1 заказ и 1 товарная категория.</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Описание сегмента: Этот сегмент составляет основу клиентской базы. Это заказчики, которые совершают один пробный заказ на относительно небольшую сумму для решения конкретной, разовой задачи. Анализ показывает, что эти клиенты, как правило, не совершают повторных покупок.</a:t>
            </a:r>
          </a:p>
        </p:txBody>
      </p:sp>
    </p:spTree>
    <p:extLst>
      <p:ext uri="{BB962C8B-B14F-4D97-AF65-F5344CB8AC3E}">
        <p14:creationId xmlns:p14="http://schemas.microsoft.com/office/powerpoint/2010/main" val="472267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AFBBD-7272-B018-5FBB-957EFAF0E0D7}"/>
            </a:ext>
          </a:extLst>
        </p:cNvPr>
        <p:cNvGrpSpPr/>
        <p:nvPr/>
      </p:nvGrpSpPr>
      <p:grpSpPr>
        <a:xfrm>
          <a:off x="0" y="0"/>
          <a:ext cx="0" cy="0"/>
          <a:chOff x="0" y="0"/>
          <a:chExt cx="0" cy="0"/>
        </a:xfrm>
      </p:grpSpPr>
      <p:grpSp>
        <p:nvGrpSpPr>
          <p:cNvPr id="91" name="object 2">
            <a:extLst>
              <a:ext uri="{FF2B5EF4-FFF2-40B4-BE49-F238E27FC236}">
                <a16:creationId xmlns:a16="http://schemas.microsoft.com/office/drawing/2014/main" id="{AFD2E18D-B768-9D22-953E-D20DFD86F9D7}"/>
              </a:ext>
            </a:extLst>
          </p:cNvPr>
          <p:cNvGrpSpPr/>
          <p:nvPr/>
        </p:nvGrpSpPr>
        <p:grpSpPr>
          <a:xfrm>
            <a:off x="0" y="0"/>
            <a:ext cx="523875" cy="11308715"/>
            <a:chOff x="0" y="0"/>
            <a:chExt cx="523875" cy="11308715"/>
          </a:xfrm>
        </p:grpSpPr>
        <p:sp>
          <p:nvSpPr>
            <p:cNvPr id="92" name="object 3">
              <a:extLst>
                <a:ext uri="{FF2B5EF4-FFF2-40B4-BE49-F238E27FC236}">
                  <a16:creationId xmlns:a16="http://schemas.microsoft.com/office/drawing/2014/main" id="{BC54693B-56EF-78DC-8F9B-E83D0EE67A61}"/>
                </a:ext>
              </a:extLst>
            </p:cNvPr>
            <p:cNvSpPr/>
            <p:nvPr/>
          </p:nvSpPr>
          <p:spPr>
            <a:xfrm>
              <a:off x="0" y="0"/>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93" name="object 4">
              <a:extLst>
                <a:ext uri="{FF2B5EF4-FFF2-40B4-BE49-F238E27FC236}">
                  <a16:creationId xmlns:a16="http://schemas.microsoft.com/office/drawing/2014/main" id="{CD97636F-824F-F1C9-E0EE-30B089A4D9BB}"/>
                </a:ext>
              </a:extLst>
            </p:cNvPr>
            <p:cNvSpPr/>
            <p:nvPr/>
          </p:nvSpPr>
          <p:spPr>
            <a:xfrm>
              <a:off x="0" y="1477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94" name="object 5">
              <a:extLst>
                <a:ext uri="{FF2B5EF4-FFF2-40B4-BE49-F238E27FC236}">
                  <a16:creationId xmlns:a16="http://schemas.microsoft.com/office/drawing/2014/main" id="{6EA4F2B1-01F0-C804-113B-9630EC558776}"/>
                </a:ext>
              </a:extLst>
            </p:cNvPr>
            <p:cNvSpPr/>
            <p:nvPr/>
          </p:nvSpPr>
          <p:spPr>
            <a:xfrm>
              <a:off x="0" y="44729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7692B"/>
            </a:solidFill>
          </p:spPr>
          <p:txBody>
            <a:bodyPr wrap="square" lIns="0" tIns="0" rIns="0" bIns="0" rtlCol="0"/>
            <a:lstStyle/>
            <a:p>
              <a:endParaRPr/>
            </a:p>
          </p:txBody>
        </p:sp>
        <p:sp>
          <p:nvSpPr>
            <p:cNvPr id="95" name="object 6">
              <a:extLst>
                <a:ext uri="{FF2B5EF4-FFF2-40B4-BE49-F238E27FC236}">
                  <a16:creationId xmlns:a16="http://schemas.microsoft.com/office/drawing/2014/main" id="{7FE5A28F-9AEE-5EE2-F095-EB461766538E}"/>
                </a:ext>
              </a:extLst>
            </p:cNvPr>
            <p:cNvSpPr/>
            <p:nvPr/>
          </p:nvSpPr>
          <p:spPr>
            <a:xfrm>
              <a:off x="0" y="59913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96" name="object 7">
              <a:extLst>
                <a:ext uri="{FF2B5EF4-FFF2-40B4-BE49-F238E27FC236}">
                  <a16:creationId xmlns:a16="http://schemas.microsoft.com/office/drawing/2014/main" id="{AC7A16D2-DEE4-57A0-826F-EC7E984A6B55}"/>
                </a:ext>
              </a:extLst>
            </p:cNvPr>
            <p:cNvSpPr/>
            <p:nvPr/>
          </p:nvSpPr>
          <p:spPr>
            <a:xfrm>
              <a:off x="0" y="746867"/>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97" name="object 8">
              <a:extLst>
                <a:ext uri="{FF2B5EF4-FFF2-40B4-BE49-F238E27FC236}">
                  <a16:creationId xmlns:a16="http://schemas.microsoft.com/office/drawing/2014/main" id="{7E9EAC94-A620-D2E5-7E9A-8F20C12C2968}"/>
                </a:ext>
              </a:extLst>
            </p:cNvPr>
            <p:cNvSpPr/>
            <p:nvPr/>
          </p:nvSpPr>
          <p:spPr>
            <a:xfrm>
              <a:off x="0" y="1046428"/>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98" name="object 9">
              <a:extLst>
                <a:ext uri="{FF2B5EF4-FFF2-40B4-BE49-F238E27FC236}">
                  <a16:creationId xmlns:a16="http://schemas.microsoft.com/office/drawing/2014/main" id="{88DE4649-65A9-609A-D0CE-3B9B61D913F0}"/>
                </a:ext>
              </a:extLst>
            </p:cNvPr>
            <p:cNvSpPr/>
            <p:nvPr/>
          </p:nvSpPr>
          <p:spPr>
            <a:xfrm>
              <a:off x="0" y="89459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99" name="object 10">
              <a:extLst>
                <a:ext uri="{FF2B5EF4-FFF2-40B4-BE49-F238E27FC236}">
                  <a16:creationId xmlns:a16="http://schemas.microsoft.com/office/drawing/2014/main" id="{AE2E9B84-7503-4F7F-C1FE-73B1D0208927}"/>
                </a:ext>
              </a:extLst>
            </p:cNvPr>
            <p:cNvSpPr/>
            <p:nvPr/>
          </p:nvSpPr>
          <p:spPr>
            <a:xfrm>
              <a:off x="0" y="119416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00" name="object 11">
              <a:extLst>
                <a:ext uri="{FF2B5EF4-FFF2-40B4-BE49-F238E27FC236}">
                  <a16:creationId xmlns:a16="http://schemas.microsoft.com/office/drawing/2014/main" id="{FA996BA6-B030-99BC-622B-0ABD3CED2450}"/>
                </a:ext>
              </a:extLst>
            </p:cNvPr>
            <p:cNvSpPr/>
            <p:nvPr/>
          </p:nvSpPr>
          <p:spPr>
            <a:xfrm>
              <a:off x="0" y="1341885"/>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01" name="object 12">
              <a:extLst>
                <a:ext uri="{FF2B5EF4-FFF2-40B4-BE49-F238E27FC236}">
                  <a16:creationId xmlns:a16="http://schemas.microsoft.com/office/drawing/2014/main" id="{F35C4DF4-D3F9-894F-396C-8016C3FAA498}"/>
                </a:ext>
              </a:extLst>
            </p:cNvPr>
            <p:cNvSpPr/>
            <p:nvPr/>
          </p:nvSpPr>
          <p:spPr>
            <a:xfrm>
              <a:off x="0" y="1493734"/>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02" name="object 13">
              <a:extLst>
                <a:ext uri="{FF2B5EF4-FFF2-40B4-BE49-F238E27FC236}">
                  <a16:creationId xmlns:a16="http://schemas.microsoft.com/office/drawing/2014/main" id="{41BE86A3-338C-1D3A-D442-04AC05456B76}"/>
                </a:ext>
              </a:extLst>
            </p:cNvPr>
            <p:cNvSpPr/>
            <p:nvPr/>
          </p:nvSpPr>
          <p:spPr>
            <a:xfrm>
              <a:off x="0" y="164145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03" name="object 14">
              <a:extLst>
                <a:ext uri="{FF2B5EF4-FFF2-40B4-BE49-F238E27FC236}">
                  <a16:creationId xmlns:a16="http://schemas.microsoft.com/office/drawing/2014/main" id="{BE3844BD-70BF-725E-BFDA-2E7ECAF563EF}"/>
                </a:ext>
              </a:extLst>
            </p:cNvPr>
            <p:cNvSpPr/>
            <p:nvPr/>
          </p:nvSpPr>
          <p:spPr>
            <a:xfrm>
              <a:off x="0" y="1793296"/>
              <a:ext cx="523875" cy="147955"/>
            </a:xfrm>
            <a:custGeom>
              <a:avLst/>
              <a:gdLst/>
              <a:ahLst/>
              <a:cxnLst/>
              <a:rect l="l" t="t" r="r" b="b"/>
              <a:pathLst>
                <a:path w="523875" h="147955">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04" name="object 15">
              <a:extLst>
                <a:ext uri="{FF2B5EF4-FFF2-40B4-BE49-F238E27FC236}">
                  <a16:creationId xmlns:a16="http://schemas.microsoft.com/office/drawing/2014/main" id="{4E6E1347-18C5-0D30-184A-F52A1E77B662}"/>
                </a:ext>
              </a:extLst>
            </p:cNvPr>
            <p:cNvSpPr/>
            <p:nvPr/>
          </p:nvSpPr>
          <p:spPr>
            <a:xfrm>
              <a:off x="0" y="1941019"/>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05" name="object 16">
              <a:extLst>
                <a:ext uri="{FF2B5EF4-FFF2-40B4-BE49-F238E27FC236}">
                  <a16:creationId xmlns:a16="http://schemas.microsoft.com/office/drawing/2014/main" id="{656B21FD-2CDE-4C59-6293-0EB2369CC512}"/>
                </a:ext>
              </a:extLst>
            </p:cNvPr>
            <p:cNvSpPr/>
            <p:nvPr/>
          </p:nvSpPr>
          <p:spPr>
            <a:xfrm>
              <a:off x="0" y="2088753"/>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DED9"/>
            </a:solidFill>
          </p:spPr>
          <p:txBody>
            <a:bodyPr wrap="square" lIns="0" tIns="0" rIns="0" bIns="0" rtlCol="0"/>
            <a:lstStyle/>
            <a:p>
              <a:endParaRPr/>
            </a:p>
          </p:txBody>
        </p:sp>
        <p:sp>
          <p:nvSpPr>
            <p:cNvPr id="106" name="object 17">
              <a:extLst>
                <a:ext uri="{FF2B5EF4-FFF2-40B4-BE49-F238E27FC236}">
                  <a16:creationId xmlns:a16="http://schemas.microsoft.com/office/drawing/2014/main" id="{7C533094-B280-2629-2DC8-F6682694C401}"/>
                </a:ext>
              </a:extLst>
            </p:cNvPr>
            <p:cNvSpPr/>
            <p:nvPr/>
          </p:nvSpPr>
          <p:spPr>
            <a:xfrm>
              <a:off x="0" y="2240581"/>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F7692B"/>
            </a:solidFill>
          </p:spPr>
          <p:txBody>
            <a:bodyPr wrap="square" lIns="0" tIns="0" rIns="0" bIns="0" rtlCol="0"/>
            <a:lstStyle/>
            <a:p>
              <a:endParaRPr/>
            </a:p>
          </p:txBody>
        </p:sp>
        <p:sp>
          <p:nvSpPr>
            <p:cNvPr id="107" name="object 18">
              <a:extLst>
                <a:ext uri="{FF2B5EF4-FFF2-40B4-BE49-F238E27FC236}">
                  <a16:creationId xmlns:a16="http://schemas.microsoft.com/office/drawing/2014/main" id="{58B04EDA-56EE-7C74-139F-07CC0DB384C6}"/>
                </a:ext>
              </a:extLst>
            </p:cNvPr>
            <p:cNvSpPr/>
            <p:nvPr/>
          </p:nvSpPr>
          <p:spPr>
            <a:xfrm>
              <a:off x="0" y="299573"/>
              <a:ext cx="523875" cy="2237105"/>
            </a:xfrm>
            <a:custGeom>
              <a:avLst/>
              <a:gdLst/>
              <a:ahLst/>
              <a:cxnLst/>
              <a:rect l="l" t="t" r="r" b="b"/>
              <a:pathLst>
                <a:path w="523875" h="2237105">
                  <a:moveTo>
                    <a:pt x="523532" y="2088756"/>
                  </a:moveTo>
                  <a:lnTo>
                    <a:pt x="0" y="2088756"/>
                  </a:lnTo>
                  <a:lnTo>
                    <a:pt x="0" y="2236482"/>
                  </a:lnTo>
                  <a:lnTo>
                    <a:pt x="523532" y="2236482"/>
                  </a:lnTo>
                  <a:lnTo>
                    <a:pt x="523532" y="2088756"/>
                  </a:lnTo>
                  <a:close/>
                </a:path>
                <a:path w="523875" h="2237105">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08" name="object 19">
              <a:extLst>
                <a:ext uri="{FF2B5EF4-FFF2-40B4-BE49-F238E27FC236}">
                  <a16:creationId xmlns:a16="http://schemas.microsoft.com/office/drawing/2014/main" id="{87E0F8DD-4EB9-2695-D0ED-78487B6D1A43}"/>
                </a:ext>
              </a:extLst>
            </p:cNvPr>
            <p:cNvSpPr/>
            <p:nvPr/>
          </p:nvSpPr>
          <p:spPr>
            <a:xfrm>
              <a:off x="0" y="2536592"/>
              <a:ext cx="523875" cy="147955"/>
            </a:xfrm>
            <a:custGeom>
              <a:avLst/>
              <a:gdLst/>
              <a:ahLst/>
              <a:cxnLst/>
              <a:rect l="l" t="t" r="r" b="b"/>
              <a:pathLst>
                <a:path w="523875" h="147955">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09" name="object 20">
              <a:extLst>
                <a:ext uri="{FF2B5EF4-FFF2-40B4-BE49-F238E27FC236}">
                  <a16:creationId xmlns:a16="http://schemas.microsoft.com/office/drawing/2014/main" id="{774E869A-C5FA-B1AB-4E9D-A2D53542B505}"/>
                </a:ext>
              </a:extLst>
            </p:cNvPr>
            <p:cNvSpPr/>
            <p:nvPr/>
          </p:nvSpPr>
          <p:spPr>
            <a:xfrm>
              <a:off x="0" y="2684326"/>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F5D1B3"/>
            </a:solidFill>
          </p:spPr>
          <p:txBody>
            <a:bodyPr wrap="square" lIns="0" tIns="0" rIns="0" bIns="0" rtlCol="0"/>
            <a:lstStyle/>
            <a:p>
              <a:endParaRPr/>
            </a:p>
          </p:txBody>
        </p:sp>
        <p:sp>
          <p:nvSpPr>
            <p:cNvPr id="110" name="object 21">
              <a:extLst>
                <a:ext uri="{FF2B5EF4-FFF2-40B4-BE49-F238E27FC236}">
                  <a16:creationId xmlns:a16="http://schemas.microsoft.com/office/drawing/2014/main" id="{57311236-2B10-9AA2-4C24-4ED677215647}"/>
                </a:ext>
              </a:extLst>
            </p:cNvPr>
            <p:cNvSpPr/>
            <p:nvPr/>
          </p:nvSpPr>
          <p:spPr>
            <a:xfrm>
              <a:off x="0" y="2983888"/>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11" name="object 22">
              <a:extLst>
                <a:ext uri="{FF2B5EF4-FFF2-40B4-BE49-F238E27FC236}">
                  <a16:creationId xmlns:a16="http://schemas.microsoft.com/office/drawing/2014/main" id="{75D8E1E3-8C63-0A89-874F-C2B5CD62E1B0}"/>
                </a:ext>
              </a:extLst>
            </p:cNvPr>
            <p:cNvSpPr/>
            <p:nvPr/>
          </p:nvSpPr>
          <p:spPr>
            <a:xfrm>
              <a:off x="0" y="3135736"/>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12" name="object 23">
              <a:extLst>
                <a:ext uri="{FF2B5EF4-FFF2-40B4-BE49-F238E27FC236}">
                  <a16:creationId xmlns:a16="http://schemas.microsoft.com/office/drawing/2014/main" id="{EA349523-B699-EA51-4244-B2DDD0A57AEA}"/>
                </a:ext>
              </a:extLst>
            </p:cNvPr>
            <p:cNvSpPr/>
            <p:nvPr/>
          </p:nvSpPr>
          <p:spPr>
            <a:xfrm>
              <a:off x="0" y="328346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13" name="object 24">
              <a:extLst>
                <a:ext uri="{FF2B5EF4-FFF2-40B4-BE49-F238E27FC236}">
                  <a16:creationId xmlns:a16="http://schemas.microsoft.com/office/drawing/2014/main" id="{240235EF-48BB-BEFE-BD36-B56A7D7EF7D4}"/>
                </a:ext>
              </a:extLst>
            </p:cNvPr>
            <p:cNvSpPr/>
            <p:nvPr/>
          </p:nvSpPr>
          <p:spPr>
            <a:xfrm>
              <a:off x="0" y="358302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14" name="object 25">
              <a:extLst>
                <a:ext uri="{FF2B5EF4-FFF2-40B4-BE49-F238E27FC236}">
                  <a16:creationId xmlns:a16="http://schemas.microsoft.com/office/drawing/2014/main" id="{1F69E9D0-5B62-03F7-A553-9F0BF177E1F8}"/>
                </a:ext>
              </a:extLst>
            </p:cNvPr>
            <p:cNvSpPr/>
            <p:nvPr/>
          </p:nvSpPr>
          <p:spPr>
            <a:xfrm>
              <a:off x="0" y="343118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15" name="object 26">
              <a:extLst>
                <a:ext uri="{FF2B5EF4-FFF2-40B4-BE49-F238E27FC236}">
                  <a16:creationId xmlns:a16="http://schemas.microsoft.com/office/drawing/2014/main" id="{0CF48131-BF49-C40B-82AB-6945937D0423}"/>
                </a:ext>
              </a:extLst>
            </p:cNvPr>
            <p:cNvSpPr/>
            <p:nvPr/>
          </p:nvSpPr>
          <p:spPr>
            <a:xfrm>
              <a:off x="0" y="373075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16" name="object 27">
              <a:extLst>
                <a:ext uri="{FF2B5EF4-FFF2-40B4-BE49-F238E27FC236}">
                  <a16:creationId xmlns:a16="http://schemas.microsoft.com/office/drawing/2014/main" id="{DB31364D-17B2-D982-4B6E-8E35833118C6}"/>
                </a:ext>
              </a:extLst>
            </p:cNvPr>
            <p:cNvSpPr/>
            <p:nvPr/>
          </p:nvSpPr>
          <p:spPr>
            <a:xfrm>
              <a:off x="0" y="387848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94E3F5"/>
            </a:solidFill>
          </p:spPr>
          <p:txBody>
            <a:bodyPr wrap="square" lIns="0" tIns="0" rIns="0" bIns="0" rtlCol="0"/>
            <a:lstStyle/>
            <a:p>
              <a:endParaRPr/>
            </a:p>
          </p:txBody>
        </p:sp>
        <p:sp>
          <p:nvSpPr>
            <p:cNvPr id="117" name="object 28">
              <a:extLst>
                <a:ext uri="{FF2B5EF4-FFF2-40B4-BE49-F238E27FC236}">
                  <a16:creationId xmlns:a16="http://schemas.microsoft.com/office/drawing/2014/main" id="{9FDE1BF1-FCBB-B2BA-4CD1-9EE3B3C96E61}"/>
                </a:ext>
              </a:extLst>
            </p:cNvPr>
            <p:cNvSpPr/>
            <p:nvPr/>
          </p:nvSpPr>
          <p:spPr>
            <a:xfrm>
              <a:off x="0" y="403032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18" name="object 29">
              <a:extLst>
                <a:ext uri="{FF2B5EF4-FFF2-40B4-BE49-F238E27FC236}">
                  <a16:creationId xmlns:a16="http://schemas.microsoft.com/office/drawing/2014/main" id="{D2960759-E34A-F479-C57C-8456BE697E44}"/>
                </a:ext>
              </a:extLst>
            </p:cNvPr>
            <p:cNvSpPr/>
            <p:nvPr/>
          </p:nvSpPr>
          <p:spPr>
            <a:xfrm>
              <a:off x="0" y="417805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19" name="object 30">
              <a:extLst>
                <a:ext uri="{FF2B5EF4-FFF2-40B4-BE49-F238E27FC236}">
                  <a16:creationId xmlns:a16="http://schemas.microsoft.com/office/drawing/2014/main" id="{7C5A65FB-4400-213C-A9BD-DC61D964ED19}"/>
                </a:ext>
              </a:extLst>
            </p:cNvPr>
            <p:cNvSpPr/>
            <p:nvPr/>
          </p:nvSpPr>
          <p:spPr>
            <a:xfrm>
              <a:off x="0" y="432988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0" name="object 31">
              <a:extLst>
                <a:ext uri="{FF2B5EF4-FFF2-40B4-BE49-F238E27FC236}">
                  <a16:creationId xmlns:a16="http://schemas.microsoft.com/office/drawing/2014/main" id="{46F760E2-F351-98FA-F3ED-8EF9EBF96A94}"/>
                </a:ext>
              </a:extLst>
            </p:cNvPr>
            <p:cNvSpPr/>
            <p:nvPr/>
          </p:nvSpPr>
          <p:spPr>
            <a:xfrm>
              <a:off x="0" y="4477612"/>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21" name="object 32">
              <a:extLst>
                <a:ext uri="{FF2B5EF4-FFF2-40B4-BE49-F238E27FC236}">
                  <a16:creationId xmlns:a16="http://schemas.microsoft.com/office/drawing/2014/main" id="{0FD5CBE3-CC4B-ED8A-66E9-B26D6DD0CBF4}"/>
                </a:ext>
              </a:extLst>
            </p:cNvPr>
            <p:cNvSpPr/>
            <p:nvPr/>
          </p:nvSpPr>
          <p:spPr>
            <a:xfrm>
              <a:off x="0" y="462534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22" name="object 33">
              <a:extLst>
                <a:ext uri="{FF2B5EF4-FFF2-40B4-BE49-F238E27FC236}">
                  <a16:creationId xmlns:a16="http://schemas.microsoft.com/office/drawing/2014/main" id="{D8799AA6-95F4-3A52-301B-5A39E8C8DE29}"/>
                </a:ext>
              </a:extLst>
            </p:cNvPr>
            <p:cNvSpPr/>
            <p:nvPr/>
          </p:nvSpPr>
          <p:spPr>
            <a:xfrm>
              <a:off x="0" y="4777194"/>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23" name="object 34">
              <a:extLst>
                <a:ext uri="{FF2B5EF4-FFF2-40B4-BE49-F238E27FC236}">
                  <a16:creationId xmlns:a16="http://schemas.microsoft.com/office/drawing/2014/main" id="{97A21474-5EFB-1742-9EA9-C2E1ECB15E69}"/>
                </a:ext>
              </a:extLst>
            </p:cNvPr>
            <p:cNvSpPr/>
            <p:nvPr/>
          </p:nvSpPr>
          <p:spPr>
            <a:xfrm>
              <a:off x="0" y="2836169"/>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39"/>
                  </a:lnTo>
                  <a:lnTo>
                    <a:pt x="523532" y="147739"/>
                  </a:lnTo>
                  <a:lnTo>
                    <a:pt x="523532" y="0"/>
                  </a:lnTo>
                  <a:close/>
                </a:path>
              </a:pathLst>
            </a:custGeom>
            <a:solidFill>
              <a:srgbClr val="0D596E"/>
            </a:solidFill>
          </p:spPr>
          <p:txBody>
            <a:bodyPr wrap="square" lIns="0" tIns="0" rIns="0" bIns="0" rtlCol="0"/>
            <a:lstStyle/>
            <a:p>
              <a:endParaRPr/>
            </a:p>
          </p:txBody>
        </p:sp>
        <p:sp>
          <p:nvSpPr>
            <p:cNvPr id="124" name="object 35">
              <a:extLst>
                <a:ext uri="{FF2B5EF4-FFF2-40B4-BE49-F238E27FC236}">
                  <a16:creationId xmlns:a16="http://schemas.microsoft.com/office/drawing/2014/main" id="{5AABE135-D0A7-24CA-D814-691122788325}"/>
                </a:ext>
              </a:extLst>
            </p:cNvPr>
            <p:cNvSpPr/>
            <p:nvPr/>
          </p:nvSpPr>
          <p:spPr>
            <a:xfrm>
              <a:off x="0" y="5072641"/>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25" name="object 36">
              <a:extLst>
                <a:ext uri="{FF2B5EF4-FFF2-40B4-BE49-F238E27FC236}">
                  <a16:creationId xmlns:a16="http://schemas.microsoft.com/office/drawing/2014/main" id="{7ED6631E-3B3C-5A4F-2496-6060EA9609E6}"/>
                </a:ext>
              </a:extLst>
            </p:cNvPr>
            <p:cNvSpPr/>
            <p:nvPr/>
          </p:nvSpPr>
          <p:spPr>
            <a:xfrm>
              <a:off x="0" y="52203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26" name="object 37">
              <a:extLst>
                <a:ext uri="{FF2B5EF4-FFF2-40B4-BE49-F238E27FC236}">
                  <a16:creationId xmlns:a16="http://schemas.microsoft.com/office/drawing/2014/main" id="{59316646-4E85-8CF6-983E-B66A3771D48A}"/>
                </a:ext>
              </a:extLst>
            </p:cNvPr>
            <p:cNvSpPr/>
            <p:nvPr/>
          </p:nvSpPr>
          <p:spPr>
            <a:xfrm>
              <a:off x="0" y="5519936"/>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27" name="object 38">
              <a:extLst>
                <a:ext uri="{FF2B5EF4-FFF2-40B4-BE49-F238E27FC236}">
                  <a16:creationId xmlns:a16="http://schemas.microsoft.com/office/drawing/2014/main" id="{4BF14E70-B374-6CB5-0E38-73FBFD626392}"/>
                </a:ext>
              </a:extLst>
            </p:cNvPr>
            <p:cNvSpPr/>
            <p:nvPr/>
          </p:nvSpPr>
          <p:spPr>
            <a:xfrm>
              <a:off x="0" y="567178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28" name="object 39">
              <a:extLst>
                <a:ext uri="{FF2B5EF4-FFF2-40B4-BE49-F238E27FC236}">
                  <a16:creationId xmlns:a16="http://schemas.microsoft.com/office/drawing/2014/main" id="{262FD9CE-768E-5A82-105D-E93045EDEB07}"/>
                </a:ext>
              </a:extLst>
            </p:cNvPr>
            <p:cNvSpPr/>
            <p:nvPr/>
          </p:nvSpPr>
          <p:spPr>
            <a:xfrm>
              <a:off x="0" y="5819508"/>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29" name="object 40">
              <a:extLst>
                <a:ext uri="{FF2B5EF4-FFF2-40B4-BE49-F238E27FC236}">
                  <a16:creationId xmlns:a16="http://schemas.microsoft.com/office/drawing/2014/main" id="{525D1F64-D282-BA92-271E-11E736FD4AA5}"/>
                </a:ext>
              </a:extLst>
            </p:cNvPr>
            <p:cNvSpPr/>
            <p:nvPr/>
          </p:nvSpPr>
          <p:spPr>
            <a:xfrm>
              <a:off x="0" y="611907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5D1B3"/>
            </a:solidFill>
          </p:spPr>
          <p:txBody>
            <a:bodyPr wrap="square" lIns="0" tIns="0" rIns="0" bIns="0" rtlCol="0"/>
            <a:lstStyle/>
            <a:p>
              <a:endParaRPr/>
            </a:p>
          </p:txBody>
        </p:sp>
        <p:sp>
          <p:nvSpPr>
            <p:cNvPr id="130" name="object 41">
              <a:extLst>
                <a:ext uri="{FF2B5EF4-FFF2-40B4-BE49-F238E27FC236}">
                  <a16:creationId xmlns:a16="http://schemas.microsoft.com/office/drawing/2014/main" id="{B24B5BBC-A388-E77E-DD8C-AA9454FDD039}"/>
                </a:ext>
              </a:extLst>
            </p:cNvPr>
            <p:cNvSpPr/>
            <p:nvPr/>
          </p:nvSpPr>
          <p:spPr>
            <a:xfrm>
              <a:off x="0" y="596723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31" name="object 42">
              <a:extLst>
                <a:ext uri="{FF2B5EF4-FFF2-40B4-BE49-F238E27FC236}">
                  <a16:creationId xmlns:a16="http://schemas.microsoft.com/office/drawing/2014/main" id="{7DEB1073-F1BC-CD5D-8E5B-E3E7D9BB3083}"/>
                </a:ext>
              </a:extLst>
            </p:cNvPr>
            <p:cNvSpPr/>
            <p:nvPr/>
          </p:nvSpPr>
          <p:spPr>
            <a:xfrm>
              <a:off x="0" y="6266803"/>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59BF9C"/>
            </a:solidFill>
          </p:spPr>
          <p:txBody>
            <a:bodyPr wrap="square" lIns="0" tIns="0" rIns="0" bIns="0" rtlCol="0"/>
            <a:lstStyle/>
            <a:p>
              <a:endParaRPr/>
            </a:p>
          </p:txBody>
        </p:sp>
        <p:sp>
          <p:nvSpPr>
            <p:cNvPr id="132" name="object 43">
              <a:extLst>
                <a:ext uri="{FF2B5EF4-FFF2-40B4-BE49-F238E27FC236}">
                  <a16:creationId xmlns:a16="http://schemas.microsoft.com/office/drawing/2014/main" id="{45B8512A-0F92-1F0F-A389-02811DD0B061}"/>
                </a:ext>
              </a:extLst>
            </p:cNvPr>
            <p:cNvSpPr/>
            <p:nvPr/>
          </p:nvSpPr>
          <p:spPr>
            <a:xfrm>
              <a:off x="0" y="6414527"/>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33" name="object 44">
              <a:extLst>
                <a:ext uri="{FF2B5EF4-FFF2-40B4-BE49-F238E27FC236}">
                  <a16:creationId xmlns:a16="http://schemas.microsoft.com/office/drawing/2014/main" id="{D76FCA23-6792-BA52-335C-0F06607C44DE}"/>
                </a:ext>
              </a:extLst>
            </p:cNvPr>
            <p:cNvSpPr/>
            <p:nvPr/>
          </p:nvSpPr>
          <p:spPr>
            <a:xfrm>
              <a:off x="0" y="6566375"/>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4" name="object 45">
              <a:extLst>
                <a:ext uri="{FF2B5EF4-FFF2-40B4-BE49-F238E27FC236}">
                  <a16:creationId xmlns:a16="http://schemas.microsoft.com/office/drawing/2014/main" id="{ED87F259-5E5F-73FD-6FB2-333869DC2DB1}"/>
                </a:ext>
              </a:extLst>
            </p:cNvPr>
            <p:cNvSpPr/>
            <p:nvPr/>
          </p:nvSpPr>
          <p:spPr>
            <a:xfrm>
              <a:off x="0" y="6714099"/>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D596E"/>
            </a:solidFill>
          </p:spPr>
          <p:txBody>
            <a:bodyPr wrap="square" lIns="0" tIns="0" rIns="0" bIns="0" rtlCol="0"/>
            <a:lstStyle/>
            <a:p>
              <a:endParaRPr/>
            </a:p>
          </p:txBody>
        </p:sp>
        <p:sp>
          <p:nvSpPr>
            <p:cNvPr id="135" name="object 46">
              <a:extLst>
                <a:ext uri="{FF2B5EF4-FFF2-40B4-BE49-F238E27FC236}">
                  <a16:creationId xmlns:a16="http://schemas.microsoft.com/office/drawing/2014/main" id="{052B1755-9E85-A4F7-92CB-D19191AA7A1B}"/>
                </a:ext>
              </a:extLst>
            </p:cNvPr>
            <p:cNvSpPr/>
            <p:nvPr/>
          </p:nvSpPr>
          <p:spPr>
            <a:xfrm>
              <a:off x="0" y="6865937"/>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36" name="object 47">
              <a:extLst>
                <a:ext uri="{FF2B5EF4-FFF2-40B4-BE49-F238E27FC236}">
                  <a16:creationId xmlns:a16="http://schemas.microsoft.com/office/drawing/2014/main" id="{4B8E5255-1A5C-0AF6-759D-B76836727D0A}"/>
                </a:ext>
              </a:extLst>
            </p:cNvPr>
            <p:cNvSpPr/>
            <p:nvPr/>
          </p:nvSpPr>
          <p:spPr>
            <a:xfrm>
              <a:off x="0" y="701367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37" name="object 48">
              <a:extLst>
                <a:ext uri="{FF2B5EF4-FFF2-40B4-BE49-F238E27FC236}">
                  <a16:creationId xmlns:a16="http://schemas.microsoft.com/office/drawing/2014/main" id="{ABF26467-9969-C772-A33F-C76C5E3323C5}"/>
                </a:ext>
              </a:extLst>
            </p:cNvPr>
            <p:cNvSpPr/>
            <p:nvPr/>
          </p:nvSpPr>
          <p:spPr>
            <a:xfrm>
              <a:off x="0" y="7161394"/>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38" name="object 49">
              <a:extLst>
                <a:ext uri="{FF2B5EF4-FFF2-40B4-BE49-F238E27FC236}">
                  <a16:creationId xmlns:a16="http://schemas.microsoft.com/office/drawing/2014/main" id="{BF50CA24-27A6-17A5-804D-162BB7F85655}"/>
                </a:ext>
              </a:extLst>
            </p:cNvPr>
            <p:cNvSpPr/>
            <p:nvPr/>
          </p:nvSpPr>
          <p:spPr>
            <a:xfrm>
              <a:off x="0" y="731324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39" name="object 50">
              <a:extLst>
                <a:ext uri="{FF2B5EF4-FFF2-40B4-BE49-F238E27FC236}">
                  <a16:creationId xmlns:a16="http://schemas.microsoft.com/office/drawing/2014/main" id="{DEBF2154-6F08-651D-E85F-75146431B150}"/>
                </a:ext>
              </a:extLst>
            </p:cNvPr>
            <p:cNvSpPr/>
            <p:nvPr/>
          </p:nvSpPr>
          <p:spPr>
            <a:xfrm>
              <a:off x="0" y="5372232"/>
              <a:ext cx="523875" cy="2236470"/>
            </a:xfrm>
            <a:custGeom>
              <a:avLst/>
              <a:gdLst/>
              <a:ahLst/>
              <a:cxnLst/>
              <a:rect l="l" t="t" r="r" b="b"/>
              <a:pathLst>
                <a:path w="523875" h="2236470">
                  <a:moveTo>
                    <a:pt x="523532" y="2088743"/>
                  </a:moveTo>
                  <a:lnTo>
                    <a:pt x="0" y="2088743"/>
                  </a:lnTo>
                  <a:lnTo>
                    <a:pt x="0" y="2236457"/>
                  </a:lnTo>
                  <a:lnTo>
                    <a:pt x="523532" y="2236457"/>
                  </a:lnTo>
                  <a:lnTo>
                    <a:pt x="523532" y="2088743"/>
                  </a:lnTo>
                  <a:close/>
                </a:path>
                <a:path w="523875" h="2236470">
                  <a:moveTo>
                    <a:pt x="523532" y="0"/>
                  </a:moveTo>
                  <a:lnTo>
                    <a:pt x="0" y="0"/>
                  </a:lnTo>
                  <a:lnTo>
                    <a:pt x="0" y="147713"/>
                  </a:lnTo>
                  <a:lnTo>
                    <a:pt x="523532" y="147713"/>
                  </a:lnTo>
                  <a:lnTo>
                    <a:pt x="523532" y="0"/>
                  </a:lnTo>
                  <a:close/>
                </a:path>
              </a:pathLst>
            </a:custGeom>
            <a:solidFill>
              <a:srgbClr val="0D596E"/>
            </a:solidFill>
          </p:spPr>
          <p:txBody>
            <a:bodyPr wrap="square" lIns="0" tIns="0" rIns="0" bIns="0" rtlCol="0"/>
            <a:lstStyle/>
            <a:p>
              <a:endParaRPr/>
            </a:p>
          </p:txBody>
        </p:sp>
        <p:sp>
          <p:nvSpPr>
            <p:cNvPr id="140" name="object 51">
              <a:extLst>
                <a:ext uri="{FF2B5EF4-FFF2-40B4-BE49-F238E27FC236}">
                  <a16:creationId xmlns:a16="http://schemas.microsoft.com/office/drawing/2014/main" id="{DF0683A7-3D50-DF59-540D-2EF034E49006}"/>
                </a:ext>
              </a:extLst>
            </p:cNvPr>
            <p:cNvSpPr/>
            <p:nvPr/>
          </p:nvSpPr>
          <p:spPr>
            <a:xfrm>
              <a:off x="0" y="760868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8AC2"/>
            </a:solidFill>
          </p:spPr>
          <p:txBody>
            <a:bodyPr wrap="square" lIns="0" tIns="0" rIns="0" bIns="0" rtlCol="0"/>
            <a:lstStyle/>
            <a:p>
              <a:endParaRPr/>
            </a:p>
          </p:txBody>
        </p:sp>
        <p:sp>
          <p:nvSpPr>
            <p:cNvPr id="141" name="object 52">
              <a:extLst>
                <a:ext uri="{FF2B5EF4-FFF2-40B4-BE49-F238E27FC236}">
                  <a16:creationId xmlns:a16="http://schemas.microsoft.com/office/drawing/2014/main" id="{62FCC530-4BE8-9610-1A16-33503503FD6A}"/>
                </a:ext>
              </a:extLst>
            </p:cNvPr>
            <p:cNvSpPr/>
            <p:nvPr/>
          </p:nvSpPr>
          <p:spPr>
            <a:xfrm>
              <a:off x="0" y="775642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42" name="object 53">
              <a:extLst>
                <a:ext uri="{FF2B5EF4-FFF2-40B4-BE49-F238E27FC236}">
                  <a16:creationId xmlns:a16="http://schemas.microsoft.com/office/drawing/2014/main" id="{FCB10AAF-8E58-99B3-CF26-6C5ABFDA7695}"/>
                </a:ext>
              </a:extLst>
            </p:cNvPr>
            <p:cNvSpPr/>
            <p:nvPr/>
          </p:nvSpPr>
          <p:spPr>
            <a:xfrm>
              <a:off x="0" y="805598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43" name="object 54">
              <a:extLst>
                <a:ext uri="{FF2B5EF4-FFF2-40B4-BE49-F238E27FC236}">
                  <a16:creationId xmlns:a16="http://schemas.microsoft.com/office/drawing/2014/main" id="{DBA381C6-42B3-0078-AFCC-827F2B3A9EAA}"/>
                </a:ext>
              </a:extLst>
            </p:cNvPr>
            <p:cNvSpPr/>
            <p:nvPr/>
          </p:nvSpPr>
          <p:spPr>
            <a:xfrm>
              <a:off x="0" y="8207833"/>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44" name="object 55">
              <a:extLst>
                <a:ext uri="{FF2B5EF4-FFF2-40B4-BE49-F238E27FC236}">
                  <a16:creationId xmlns:a16="http://schemas.microsoft.com/office/drawing/2014/main" id="{D504A57B-3CD4-D2E8-F22A-D15C9789A732}"/>
                </a:ext>
              </a:extLst>
            </p:cNvPr>
            <p:cNvSpPr/>
            <p:nvPr/>
          </p:nvSpPr>
          <p:spPr>
            <a:xfrm>
              <a:off x="0" y="8355557"/>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5970"/>
            </a:solidFill>
          </p:spPr>
          <p:txBody>
            <a:bodyPr wrap="square" lIns="0" tIns="0" rIns="0" bIns="0" rtlCol="0"/>
            <a:lstStyle/>
            <a:p>
              <a:endParaRPr/>
            </a:p>
          </p:txBody>
        </p:sp>
        <p:sp>
          <p:nvSpPr>
            <p:cNvPr id="145" name="object 56">
              <a:extLst>
                <a:ext uri="{FF2B5EF4-FFF2-40B4-BE49-F238E27FC236}">
                  <a16:creationId xmlns:a16="http://schemas.microsoft.com/office/drawing/2014/main" id="{AEE548A3-0F3F-CA88-B0B9-653C21F1E5B5}"/>
                </a:ext>
              </a:extLst>
            </p:cNvPr>
            <p:cNvSpPr/>
            <p:nvPr/>
          </p:nvSpPr>
          <p:spPr>
            <a:xfrm>
              <a:off x="0" y="8655119"/>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F5D1B3"/>
            </a:solidFill>
          </p:spPr>
          <p:txBody>
            <a:bodyPr wrap="square" lIns="0" tIns="0" rIns="0" bIns="0" rtlCol="0"/>
            <a:lstStyle/>
            <a:p>
              <a:endParaRPr/>
            </a:p>
          </p:txBody>
        </p:sp>
        <p:sp>
          <p:nvSpPr>
            <p:cNvPr id="146" name="object 57">
              <a:extLst>
                <a:ext uri="{FF2B5EF4-FFF2-40B4-BE49-F238E27FC236}">
                  <a16:creationId xmlns:a16="http://schemas.microsoft.com/office/drawing/2014/main" id="{86DDE515-E830-4A76-1DA2-833EA43ECC29}"/>
                </a:ext>
              </a:extLst>
            </p:cNvPr>
            <p:cNvSpPr/>
            <p:nvPr/>
          </p:nvSpPr>
          <p:spPr>
            <a:xfrm>
              <a:off x="0" y="8503280"/>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00A6B5"/>
            </a:solidFill>
          </p:spPr>
          <p:txBody>
            <a:bodyPr wrap="square" lIns="0" tIns="0" rIns="0" bIns="0" rtlCol="0"/>
            <a:lstStyle/>
            <a:p>
              <a:endParaRPr/>
            </a:p>
          </p:txBody>
        </p:sp>
        <p:sp>
          <p:nvSpPr>
            <p:cNvPr id="147" name="object 58">
              <a:extLst>
                <a:ext uri="{FF2B5EF4-FFF2-40B4-BE49-F238E27FC236}">
                  <a16:creationId xmlns:a16="http://schemas.microsoft.com/office/drawing/2014/main" id="{08E4295D-FE79-B777-0363-1B01D9B74F01}"/>
                </a:ext>
              </a:extLst>
            </p:cNvPr>
            <p:cNvSpPr/>
            <p:nvPr/>
          </p:nvSpPr>
          <p:spPr>
            <a:xfrm>
              <a:off x="0" y="880286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59BF9C"/>
            </a:solidFill>
          </p:spPr>
          <p:txBody>
            <a:bodyPr wrap="square" lIns="0" tIns="0" rIns="0" bIns="0" rtlCol="0"/>
            <a:lstStyle/>
            <a:p>
              <a:endParaRPr/>
            </a:p>
          </p:txBody>
        </p:sp>
        <p:sp>
          <p:nvSpPr>
            <p:cNvPr id="148" name="object 59">
              <a:extLst>
                <a:ext uri="{FF2B5EF4-FFF2-40B4-BE49-F238E27FC236}">
                  <a16:creationId xmlns:a16="http://schemas.microsoft.com/office/drawing/2014/main" id="{6434A13B-A57F-9AD1-F968-37757D56D2F2}"/>
                </a:ext>
              </a:extLst>
            </p:cNvPr>
            <p:cNvSpPr/>
            <p:nvPr/>
          </p:nvSpPr>
          <p:spPr>
            <a:xfrm>
              <a:off x="0" y="8950575"/>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E3F5"/>
            </a:solidFill>
          </p:spPr>
          <p:txBody>
            <a:bodyPr wrap="square" lIns="0" tIns="0" rIns="0" bIns="0" rtlCol="0"/>
            <a:lstStyle/>
            <a:p>
              <a:endParaRPr/>
            </a:p>
          </p:txBody>
        </p:sp>
        <p:sp>
          <p:nvSpPr>
            <p:cNvPr id="149" name="object 60">
              <a:extLst>
                <a:ext uri="{FF2B5EF4-FFF2-40B4-BE49-F238E27FC236}">
                  <a16:creationId xmlns:a16="http://schemas.microsoft.com/office/drawing/2014/main" id="{56AB2968-13F4-C33E-83A2-BC467C04126E}"/>
                </a:ext>
              </a:extLst>
            </p:cNvPr>
            <p:cNvSpPr/>
            <p:nvPr/>
          </p:nvSpPr>
          <p:spPr>
            <a:xfrm>
              <a:off x="0" y="9102424"/>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A6B5"/>
            </a:solidFill>
          </p:spPr>
          <p:txBody>
            <a:bodyPr wrap="square" lIns="0" tIns="0" rIns="0" bIns="0" rtlCol="0"/>
            <a:lstStyle/>
            <a:p>
              <a:endParaRPr/>
            </a:p>
          </p:txBody>
        </p:sp>
        <p:sp>
          <p:nvSpPr>
            <p:cNvPr id="150" name="object 61">
              <a:extLst>
                <a:ext uri="{FF2B5EF4-FFF2-40B4-BE49-F238E27FC236}">
                  <a16:creationId xmlns:a16="http://schemas.microsoft.com/office/drawing/2014/main" id="{4A610F0F-05A9-C7E5-A8FB-BEC4EF508BDA}"/>
                </a:ext>
              </a:extLst>
            </p:cNvPr>
            <p:cNvSpPr/>
            <p:nvPr/>
          </p:nvSpPr>
          <p:spPr>
            <a:xfrm>
              <a:off x="0" y="9250157"/>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D596E"/>
            </a:solidFill>
          </p:spPr>
          <p:txBody>
            <a:bodyPr wrap="square" lIns="0" tIns="0" rIns="0" bIns="0" rtlCol="0"/>
            <a:lstStyle/>
            <a:p>
              <a:endParaRPr/>
            </a:p>
          </p:txBody>
        </p:sp>
        <p:sp>
          <p:nvSpPr>
            <p:cNvPr id="151" name="object 62">
              <a:extLst>
                <a:ext uri="{FF2B5EF4-FFF2-40B4-BE49-F238E27FC236}">
                  <a16:creationId xmlns:a16="http://schemas.microsoft.com/office/drawing/2014/main" id="{604435E6-2DA9-3EB2-A359-47A858595DA3}"/>
                </a:ext>
              </a:extLst>
            </p:cNvPr>
            <p:cNvSpPr/>
            <p:nvPr/>
          </p:nvSpPr>
          <p:spPr>
            <a:xfrm>
              <a:off x="0" y="940198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94E3F5"/>
            </a:solidFill>
          </p:spPr>
          <p:txBody>
            <a:bodyPr wrap="square" lIns="0" tIns="0" rIns="0" bIns="0" rtlCol="0"/>
            <a:lstStyle/>
            <a:p>
              <a:endParaRPr/>
            </a:p>
          </p:txBody>
        </p:sp>
        <p:sp>
          <p:nvSpPr>
            <p:cNvPr id="152" name="object 63">
              <a:extLst>
                <a:ext uri="{FF2B5EF4-FFF2-40B4-BE49-F238E27FC236}">
                  <a16:creationId xmlns:a16="http://schemas.microsoft.com/office/drawing/2014/main" id="{3E81C9BF-CC6A-3ACA-FC77-CA5EB36C7B6D}"/>
                </a:ext>
              </a:extLst>
            </p:cNvPr>
            <p:cNvSpPr/>
            <p:nvPr/>
          </p:nvSpPr>
          <p:spPr>
            <a:xfrm>
              <a:off x="0" y="954971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A6B5"/>
            </a:solidFill>
          </p:spPr>
          <p:txBody>
            <a:bodyPr wrap="square" lIns="0" tIns="0" rIns="0" bIns="0" rtlCol="0"/>
            <a:lstStyle/>
            <a:p>
              <a:endParaRPr/>
            </a:p>
          </p:txBody>
        </p:sp>
        <p:sp>
          <p:nvSpPr>
            <p:cNvPr id="153" name="object 64">
              <a:extLst>
                <a:ext uri="{FF2B5EF4-FFF2-40B4-BE49-F238E27FC236}">
                  <a16:creationId xmlns:a16="http://schemas.microsoft.com/office/drawing/2014/main" id="{86E9A491-B472-D104-0EF0-50B03F898BB2}"/>
                </a:ext>
              </a:extLst>
            </p:cNvPr>
            <p:cNvSpPr/>
            <p:nvPr/>
          </p:nvSpPr>
          <p:spPr>
            <a:xfrm>
              <a:off x="0" y="969744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94DED9"/>
            </a:solidFill>
          </p:spPr>
          <p:txBody>
            <a:bodyPr wrap="square" lIns="0" tIns="0" rIns="0" bIns="0" rtlCol="0"/>
            <a:lstStyle/>
            <a:p>
              <a:endParaRPr/>
            </a:p>
          </p:txBody>
        </p:sp>
        <p:sp>
          <p:nvSpPr>
            <p:cNvPr id="154" name="object 65">
              <a:extLst>
                <a:ext uri="{FF2B5EF4-FFF2-40B4-BE49-F238E27FC236}">
                  <a16:creationId xmlns:a16="http://schemas.microsoft.com/office/drawing/2014/main" id="{9EC7D96E-B8F3-0494-9E46-B4A1CAA98F84}"/>
                </a:ext>
              </a:extLst>
            </p:cNvPr>
            <p:cNvSpPr/>
            <p:nvPr/>
          </p:nvSpPr>
          <p:spPr>
            <a:xfrm>
              <a:off x="0" y="9849281"/>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F7692B"/>
            </a:solidFill>
          </p:spPr>
          <p:txBody>
            <a:bodyPr wrap="square" lIns="0" tIns="0" rIns="0" bIns="0" rtlCol="0"/>
            <a:lstStyle/>
            <a:p>
              <a:endParaRPr/>
            </a:p>
          </p:txBody>
        </p:sp>
        <p:sp>
          <p:nvSpPr>
            <p:cNvPr id="155" name="object 66">
              <a:extLst>
                <a:ext uri="{FF2B5EF4-FFF2-40B4-BE49-F238E27FC236}">
                  <a16:creationId xmlns:a16="http://schemas.microsoft.com/office/drawing/2014/main" id="{FEF3B4EB-83F2-F63A-90A4-0EA78BAEA994}"/>
                </a:ext>
              </a:extLst>
            </p:cNvPr>
            <p:cNvSpPr/>
            <p:nvPr/>
          </p:nvSpPr>
          <p:spPr>
            <a:xfrm>
              <a:off x="0" y="7908270"/>
              <a:ext cx="523875" cy="2237105"/>
            </a:xfrm>
            <a:custGeom>
              <a:avLst/>
              <a:gdLst/>
              <a:ahLst/>
              <a:cxnLst/>
              <a:rect l="l" t="t" r="r" b="b"/>
              <a:pathLst>
                <a:path w="523875" h="2237104">
                  <a:moveTo>
                    <a:pt x="523532" y="2088756"/>
                  </a:moveTo>
                  <a:lnTo>
                    <a:pt x="0" y="2088756"/>
                  </a:lnTo>
                  <a:lnTo>
                    <a:pt x="0" y="2236482"/>
                  </a:lnTo>
                  <a:lnTo>
                    <a:pt x="523532" y="2236482"/>
                  </a:lnTo>
                  <a:lnTo>
                    <a:pt x="523532" y="2088756"/>
                  </a:lnTo>
                  <a:close/>
                </a:path>
                <a:path w="523875" h="2237104">
                  <a:moveTo>
                    <a:pt x="523532" y="0"/>
                  </a:moveTo>
                  <a:lnTo>
                    <a:pt x="0" y="0"/>
                  </a:lnTo>
                  <a:lnTo>
                    <a:pt x="0" y="147726"/>
                  </a:lnTo>
                  <a:lnTo>
                    <a:pt x="523532" y="147726"/>
                  </a:lnTo>
                  <a:lnTo>
                    <a:pt x="523532" y="0"/>
                  </a:lnTo>
                  <a:close/>
                </a:path>
              </a:pathLst>
            </a:custGeom>
            <a:solidFill>
              <a:srgbClr val="0D596E"/>
            </a:solidFill>
          </p:spPr>
          <p:txBody>
            <a:bodyPr wrap="square" lIns="0" tIns="0" rIns="0" bIns="0" rtlCol="0"/>
            <a:lstStyle/>
            <a:p>
              <a:endParaRPr/>
            </a:p>
          </p:txBody>
        </p:sp>
        <p:sp>
          <p:nvSpPr>
            <p:cNvPr id="156" name="object 67">
              <a:extLst>
                <a:ext uri="{FF2B5EF4-FFF2-40B4-BE49-F238E27FC236}">
                  <a16:creationId xmlns:a16="http://schemas.microsoft.com/office/drawing/2014/main" id="{415FEAAB-7CBE-F906-F71A-3690D00DD0B9}"/>
                </a:ext>
              </a:extLst>
            </p:cNvPr>
            <p:cNvSpPr/>
            <p:nvPr/>
          </p:nvSpPr>
          <p:spPr>
            <a:xfrm>
              <a:off x="0" y="10144749"/>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08AC2"/>
            </a:solidFill>
          </p:spPr>
          <p:txBody>
            <a:bodyPr wrap="square" lIns="0" tIns="0" rIns="0" bIns="0" rtlCol="0"/>
            <a:lstStyle/>
            <a:p>
              <a:endParaRPr/>
            </a:p>
          </p:txBody>
        </p:sp>
        <p:sp>
          <p:nvSpPr>
            <p:cNvPr id="157" name="object 68">
              <a:extLst>
                <a:ext uri="{FF2B5EF4-FFF2-40B4-BE49-F238E27FC236}">
                  <a16:creationId xmlns:a16="http://schemas.microsoft.com/office/drawing/2014/main" id="{873EE7F8-CBAC-7B92-E096-7642E13C1D72}"/>
                </a:ext>
              </a:extLst>
            </p:cNvPr>
            <p:cNvSpPr/>
            <p:nvPr/>
          </p:nvSpPr>
          <p:spPr>
            <a:xfrm>
              <a:off x="0" y="10292471"/>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5D1B3"/>
            </a:solidFill>
          </p:spPr>
          <p:txBody>
            <a:bodyPr wrap="square" lIns="0" tIns="0" rIns="0" bIns="0" rtlCol="0"/>
            <a:lstStyle/>
            <a:p>
              <a:endParaRPr/>
            </a:p>
          </p:txBody>
        </p:sp>
        <p:sp>
          <p:nvSpPr>
            <p:cNvPr id="158" name="object 69">
              <a:extLst>
                <a:ext uri="{FF2B5EF4-FFF2-40B4-BE49-F238E27FC236}">
                  <a16:creationId xmlns:a16="http://schemas.microsoft.com/office/drawing/2014/main" id="{52087EA4-5066-5615-D79D-B910B9E830C0}"/>
                </a:ext>
              </a:extLst>
            </p:cNvPr>
            <p:cNvSpPr/>
            <p:nvPr/>
          </p:nvSpPr>
          <p:spPr>
            <a:xfrm>
              <a:off x="0" y="10592033"/>
              <a:ext cx="523875" cy="152400"/>
            </a:xfrm>
            <a:custGeom>
              <a:avLst/>
              <a:gdLst/>
              <a:ahLst/>
              <a:cxnLst/>
              <a:rect l="l" t="t" r="r" b="b"/>
              <a:pathLst>
                <a:path w="523875" h="152400">
                  <a:moveTo>
                    <a:pt x="523544" y="0"/>
                  </a:moveTo>
                  <a:lnTo>
                    <a:pt x="0" y="0"/>
                  </a:lnTo>
                  <a:lnTo>
                    <a:pt x="0" y="151838"/>
                  </a:lnTo>
                  <a:lnTo>
                    <a:pt x="523544" y="151838"/>
                  </a:lnTo>
                  <a:lnTo>
                    <a:pt x="523544" y="0"/>
                  </a:lnTo>
                  <a:close/>
                </a:path>
              </a:pathLst>
            </a:custGeom>
            <a:solidFill>
              <a:srgbClr val="F7692B"/>
            </a:solidFill>
          </p:spPr>
          <p:txBody>
            <a:bodyPr wrap="square" lIns="0" tIns="0" rIns="0" bIns="0" rtlCol="0"/>
            <a:lstStyle/>
            <a:p>
              <a:endParaRPr/>
            </a:p>
          </p:txBody>
        </p:sp>
        <p:sp>
          <p:nvSpPr>
            <p:cNvPr id="159" name="object 70">
              <a:extLst>
                <a:ext uri="{FF2B5EF4-FFF2-40B4-BE49-F238E27FC236}">
                  <a16:creationId xmlns:a16="http://schemas.microsoft.com/office/drawing/2014/main" id="{F5049DE7-7B6E-33EF-95E8-89178A79A35E}"/>
                </a:ext>
              </a:extLst>
            </p:cNvPr>
            <p:cNvSpPr/>
            <p:nvPr/>
          </p:nvSpPr>
          <p:spPr>
            <a:xfrm>
              <a:off x="0" y="10743882"/>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94E3F5"/>
            </a:solidFill>
          </p:spPr>
          <p:txBody>
            <a:bodyPr wrap="square" lIns="0" tIns="0" rIns="0" bIns="0" rtlCol="0"/>
            <a:lstStyle/>
            <a:p>
              <a:endParaRPr/>
            </a:p>
          </p:txBody>
        </p:sp>
        <p:sp>
          <p:nvSpPr>
            <p:cNvPr id="160" name="object 71">
              <a:extLst>
                <a:ext uri="{FF2B5EF4-FFF2-40B4-BE49-F238E27FC236}">
                  <a16:creationId xmlns:a16="http://schemas.microsoft.com/office/drawing/2014/main" id="{70B22ACA-D158-0C66-A7E5-3C11B9D5636E}"/>
                </a:ext>
              </a:extLst>
            </p:cNvPr>
            <p:cNvSpPr/>
            <p:nvPr/>
          </p:nvSpPr>
          <p:spPr>
            <a:xfrm>
              <a:off x="0" y="10891605"/>
              <a:ext cx="523875" cy="147955"/>
            </a:xfrm>
            <a:custGeom>
              <a:avLst/>
              <a:gdLst/>
              <a:ahLst/>
              <a:cxnLst/>
              <a:rect l="l" t="t" r="r" b="b"/>
              <a:pathLst>
                <a:path w="523875" h="147954">
                  <a:moveTo>
                    <a:pt x="523544" y="0"/>
                  </a:moveTo>
                  <a:lnTo>
                    <a:pt x="0" y="0"/>
                  </a:lnTo>
                  <a:lnTo>
                    <a:pt x="0" y="147733"/>
                  </a:lnTo>
                  <a:lnTo>
                    <a:pt x="523544" y="147733"/>
                  </a:lnTo>
                  <a:lnTo>
                    <a:pt x="523544" y="0"/>
                  </a:lnTo>
                  <a:close/>
                </a:path>
              </a:pathLst>
            </a:custGeom>
            <a:solidFill>
              <a:srgbClr val="005970"/>
            </a:solidFill>
          </p:spPr>
          <p:txBody>
            <a:bodyPr wrap="square" lIns="0" tIns="0" rIns="0" bIns="0" rtlCol="0"/>
            <a:lstStyle/>
            <a:p>
              <a:endParaRPr/>
            </a:p>
          </p:txBody>
        </p:sp>
        <p:sp>
          <p:nvSpPr>
            <p:cNvPr id="161" name="object 72">
              <a:extLst>
                <a:ext uri="{FF2B5EF4-FFF2-40B4-BE49-F238E27FC236}">
                  <a16:creationId xmlns:a16="http://schemas.microsoft.com/office/drawing/2014/main" id="{818D9385-F2FF-18EE-EE46-873A4A2ADD31}"/>
                </a:ext>
              </a:extLst>
            </p:cNvPr>
            <p:cNvSpPr/>
            <p:nvPr/>
          </p:nvSpPr>
          <p:spPr>
            <a:xfrm>
              <a:off x="0" y="11191167"/>
              <a:ext cx="523875" cy="117475"/>
            </a:xfrm>
            <a:custGeom>
              <a:avLst/>
              <a:gdLst/>
              <a:ahLst/>
              <a:cxnLst/>
              <a:rect l="l" t="t" r="r" b="b"/>
              <a:pathLst>
                <a:path w="523875" h="117475">
                  <a:moveTo>
                    <a:pt x="523544" y="0"/>
                  </a:moveTo>
                  <a:lnTo>
                    <a:pt x="0" y="0"/>
                  </a:lnTo>
                  <a:lnTo>
                    <a:pt x="0" y="117389"/>
                  </a:lnTo>
                  <a:lnTo>
                    <a:pt x="523544" y="117389"/>
                  </a:lnTo>
                  <a:lnTo>
                    <a:pt x="523544" y="0"/>
                  </a:lnTo>
                  <a:close/>
                </a:path>
              </a:pathLst>
            </a:custGeom>
            <a:solidFill>
              <a:srgbClr val="F5D1B3"/>
            </a:solidFill>
          </p:spPr>
          <p:txBody>
            <a:bodyPr wrap="square" lIns="0" tIns="0" rIns="0" bIns="0" rtlCol="0"/>
            <a:lstStyle/>
            <a:p>
              <a:endParaRPr/>
            </a:p>
          </p:txBody>
        </p:sp>
        <p:sp>
          <p:nvSpPr>
            <p:cNvPr id="162" name="object 73">
              <a:extLst>
                <a:ext uri="{FF2B5EF4-FFF2-40B4-BE49-F238E27FC236}">
                  <a16:creationId xmlns:a16="http://schemas.microsoft.com/office/drawing/2014/main" id="{6AA35698-6B3D-0D12-07C4-6153D7C44D08}"/>
                </a:ext>
              </a:extLst>
            </p:cNvPr>
            <p:cNvSpPr/>
            <p:nvPr/>
          </p:nvSpPr>
          <p:spPr>
            <a:xfrm>
              <a:off x="0" y="11039339"/>
              <a:ext cx="523875" cy="152400"/>
            </a:xfrm>
            <a:custGeom>
              <a:avLst/>
              <a:gdLst/>
              <a:ahLst/>
              <a:cxnLst/>
              <a:rect l="l" t="t" r="r" b="b"/>
              <a:pathLst>
                <a:path w="523875" h="152400">
                  <a:moveTo>
                    <a:pt x="523544" y="0"/>
                  </a:moveTo>
                  <a:lnTo>
                    <a:pt x="0" y="0"/>
                  </a:lnTo>
                  <a:lnTo>
                    <a:pt x="0" y="151827"/>
                  </a:lnTo>
                  <a:lnTo>
                    <a:pt x="523544" y="151827"/>
                  </a:lnTo>
                  <a:lnTo>
                    <a:pt x="523544" y="0"/>
                  </a:lnTo>
                  <a:close/>
                </a:path>
              </a:pathLst>
            </a:custGeom>
            <a:solidFill>
              <a:srgbClr val="00A6B5"/>
            </a:solidFill>
          </p:spPr>
          <p:txBody>
            <a:bodyPr wrap="square" lIns="0" tIns="0" rIns="0" bIns="0" rtlCol="0"/>
            <a:lstStyle/>
            <a:p>
              <a:endParaRPr/>
            </a:p>
          </p:txBody>
        </p:sp>
        <p:sp>
          <p:nvSpPr>
            <p:cNvPr id="163" name="object 74">
              <a:extLst>
                <a:ext uri="{FF2B5EF4-FFF2-40B4-BE49-F238E27FC236}">
                  <a16:creationId xmlns:a16="http://schemas.microsoft.com/office/drawing/2014/main" id="{3A51769E-574E-22FE-94D8-866E5AD52E79}"/>
                </a:ext>
              </a:extLst>
            </p:cNvPr>
            <p:cNvSpPr/>
            <p:nvPr/>
          </p:nvSpPr>
          <p:spPr>
            <a:xfrm>
              <a:off x="0" y="10444310"/>
              <a:ext cx="523875" cy="147955"/>
            </a:xfrm>
            <a:custGeom>
              <a:avLst/>
              <a:gdLst/>
              <a:ahLst/>
              <a:cxnLst/>
              <a:rect l="l" t="t" r="r" b="b"/>
              <a:pathLst>
                <a:path w="523875" h="147954">
                  <a:moveTo>
                    <a:pt x="523544" y="0"/>
                  </a:moveTo>
                  <a:lnTo>
                    <a:pt x="0" y="0"/>
                  </a:lnTo>
                  <a:lnTo>
                    <a:pt x="0" y="147723"/>
                  </a:lnTo>
                  <a:lnTo>
                    <a:pt x="523544" y="147723"/>
                  </a:lnTo>
                  <a:lnTo>
                    <a:pt x="523544" y="0"/>
                  </a:lnTo>
                  <a:close/>
                </a:path>
              </a:pathLst>
            </a:custGeom>
            <a:solidFill>
              <a:srgbClr val="0D596E"/>
            </a:solidFill>
          </p:spPr>
          <p:txBody>
            <a:bodyPr wrap="square" lIns="0" tIns="0" rIns="0" bIns="0" rtlCol="0"/>
            <a:lstStyle/>
            <a:p>
              <a:endParaRPr/>
            </a:p>
          </p:txBody>
        </p:sp>
      </p:grpSp>
      <p:sp>
        <p:nvSpPr>
          <p:cNvPr id="77" name="TextBox 76">
            <a:extLst>
              <a:ext uri="{FF2B5EF4-FFF2-40B4-BE49-F238E27FC236}">
                <a16:creationId xmlns:a16="http://schemas.microsoft.com/office/drawing/2014/main" id="{184FD92A-6B65-51C8-80FD-C4CC4E2CF464}"/>
              </a:ext>
            </a:extLst>
          </p:cNvPr>
          <p:cNvSpPr txBox="1"/>
          <p:nvPr/>
        </p:nvSpPr>
        <p:spPr>
          <a:xfrm>
            <a:off x="1670050" y="903775"/>
            <a:ext cx="15011400" cy="915635"/>
          </a:xfrm>
          <a:prstGeom prst="rect">
            <a:avLst/>
          </a:prstGeom>
          <a:noFill/>
        </p:spPr>
        <p:txBody>
          <a:bodyPr wrap="square">
            <a:spAutoFit/>
          </a:bodyPr>
          <a:lstStyle/>
          <a:p>
            <a:pPr>
              <a:lnSpc>
                <a:spcPct val="107000"/>
              </a:lnSpc>
              <a:spcAft>
                <a:spcPts val="800"/>
              </a:spcAft>
            </a:pPr>
            <a:r>
              <a:rPr lang="ru-RU" sz="5000" b="1" kern="0" spc="-200" dirty="0">
                <a:solidFill>
                  <a:srgbClr val="005970"/>
                </a:solidFill>
                <a:latin typeface="Formular" panose="02000000000000000000" pitchFamily="2" charset="-52"/>
                <a:ea typeface="+mj-ea"/>
                <a:cs typeface="Tahoma"/>
              </a:rPr>
              <a:t>Результаты анализа</a:t>
            </a:r>
          </a:p>
        </p:txBody>
      </p:sp>
      <p:sp>
        <p:nvSpPr>
          <p:cNvPr id="4" name="TextBox 3">
            <a:extLst>
              <a:ext uri="{FF2B5EF4-FFF2-40B4-BE49-F238E27FC236}">
                <a16:creationId xmlns:a16="http://schemas.microsoft.com/office/drawing/2014/main" id="{5F510004-385B-1512-9B4E-91D4E074E896}"/>
              </a:ext>
            </a:extLst>
          </p:cNvPr>
          <p:cNvSpPr txBox="1"/>
          <p:nvPr/>
        </p:nvSpPr>
        <p:spPr>
          <a:xfrm>
            <a:off x="556250" y="1793296"/>
            <a:ext cx="19547850" cy="7933390"/>
          </a:xfrm>
          <a:prstGeom prst="rect">
            <a:avLst/>
          </a:prstGeom>
          <a:noFill/>
        </p:spPr>
        <p:txBody>
          <a:bodyPr wrap="square">
            <a:spAutoFit/>
          </a:bodyPr>
          <a:lstStyle/>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Сегмент </a:t>
            </a:r>
            <a:r>
              <a:rPr lang="en-US" sz="3200" b="1" kern="0" spc="-200" dirty="0">
                <a:solidFill>
                  <a:srgbClr val="005970"/>
                </a:solidFill>
                <a:latin typeface="Formular" panose="02000000000000000000" pitchFamily="2" charset="-52"/>
                <a:ea typeface="+mj-ea"/>
                <a:cs typeface="Tahoma"/>
              </a:rPr>
              <a:t>2</a:t>
            </a:r>
            <a:r>
              <a:rPr lang="ru-RU" sz="3200" b="1" kern="0" spc="-200" dirty="0">
                <a:solidFill>
                  <a:srgbClr val="005970"/>
                </a:solidFill>
                <a:latin typeface="Formular" panose="02000000000000000000" pitchFamily="2" charset="-52"/>
                <a:ea typeface="+mj-ea"/>
                <a:cs typeface="Tahoma"/>
              </a:rPr>
              <a:t>: «Заказчики с единичными крупными закупками» (Кластер 3)</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Статистический портрет:  </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Количество: 12 клиентов. </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Средняя сумма заказа: ~608 000 руб. (наивысший показатель). </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Характеристики: В среднем 1 заказ и 1 товарная категория. </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r>
              <a:rPr lang="ru-RU" sz="3200" b="1" kern="0" spc="-200" dirty="0">
                <a:solidFill>
                  <a:srgbClr val="005970"/>
                </a:solidFill>
                <a:latin typeface="Formular" panose="02000000000000000000" pitchFamily="2" charset="-52"/>
                <a:ea typeface="+mj-ea"/>
                <a:cs typeface="Tahoma"/>
              </a:rPr>
              <a:t>Описание сегмента: Это небольшая, но очень ценная группа заказчиков, которые приносят значительную выручку с одной сделки. Они также действуют </a:t>
            </a:r>
            <a:r>
              <a:rPr lang="ru-RU" sz="3200" b="1" kern="0" spc="-200" dirty="0" err="1">
                <a:solidFill>
                  <a:srgbClr val="005970"/>
                </a:solidFill>
                <a:latin typeface="Formular" panose="02000000000000000000" pitchFamily="2" charset="-52"/>
                <a:ea typeface="+mj-ea"/>
                <a:cs typeface="Tahoma"/>
              </a:rPr>
              <a:t>узкоспециализированно</a:t>
            </a:r>
            <a:r>
              <a:rPr lang="ru-RU" sz="3200" b="1" kern="0" spc="-200" dirty="0">
                <a:solidFill>
                  <a:srgbClr val="005970"/>
                </a:solidFill>
                <a:latin typeface="Formular" panose="02000000000000000000" pitchFamily="2" charset="-52"/>
                <a:ea typeface="+mj-ea"/>
                <a:cs typeface="Tahoma"/>
              </a:rPr>
              <a:t>, но ищут товары на гораздо большую сумму.  </a:t>
            </a:r>
            <a:endParaRPr lang="en-US" sz="3200" b="1" kern="0" spc="-200" dirty="0">
              <a:solidFill>
                <a:srgbClr val="005970"/>
              </a:solidFill>
              <a:latin typeface="Formular" panose="02000000000000000000" pitchFamily="2" charset="-52"/>
              <a:ea typeface="+mj-ea"/>
              <a:cs typeface="Tahoma"/>
            </a:endParaRPr>
          </a:p>
          <a:p>
            <a:pPr>
              <a:lnSpc>
                <a:spcPct val="107000"/>
              </a:lnSpc>
              <a:spcAft>
                <a:spcPts val="800"/>
              </a:spcAft>
            </a:pPr>
            <a:endParaRPr lang="ru-RU" sz="3200" b="1" kern="0" spc="-200" dirty="0">
              <a:solidFill>
                <a:srgbClr val="005970"/>
              </a:solidFill>
              <a:latin typeface="Formular" panose="02000000000000000000" pitchFamily="2" charset="-52"/>
              <a:ea typeface="+mj-ea"/>
              <a:cs typeface="Tahoma"/>
            </a:endParaRPr>
          </a:p>
        </p:txBody>
      </p:sp>
    </p:spTree>
    <p:extLst>
      <p:ext uri="{BB962C8B-B14F-4D97-AF65-F5344CB8AC3E}">
        <p14:creationId xmlns:p14="http://schemas.microsoft.com/office/powerpoint/2010/main" val="7080812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6492</TotalTime>
  <Words>2553</Words>
  <Application>Microsoft Office PowerPoint</Application>
  <PresentationFormat>Произвольный</PresentationFormat>
  <Paragraphs>394</Paragraphs>
  <Slides>30</Slides>
  <Notes>29</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30</vt:i4>
      </vt:variant>
    </vt:vector>
  </HeadingPairs>
  <TitlesOfParts>
    <vt:vector size="34" baseType="lpstr">
      <vt:lpstr>Calibri</vt:lpstr>
      <vt:lpstr>Formular</vt:lpstr>
      <vt:lpstr>Tahoma</vt:lpstr>
      <vt:lpstr>Office Theme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Спасибо за внимание!</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Данные</dc:title>
  <dc:creator>User</dc:creator>
  <cp:lastModifiedBy>sunnatilla shavkatov</cp:lastModifiedBy>
  <cp:revision>140</cp:revision>
  <dcterms:created xsi:type="dcterms:W3CDTF">2022-03-29T11:34:13Z</dcterms:created>
  <dcterms:modified xsi:type="dcterms:W3CDTF">2025-06-22T13:33:37Z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2022-03-28T00:00:00Z</vt:filetime>
  </property>
  <property fmtid="{D5CDD505-2E9C-101B-9397-08002B2CF9AE}" pid="3" name="Creator">
    <vt:lpwstr>Adobe InDesign CC 2017 (Windows)</vt:lpwstr>
  </property>
  <property fmtid="{D5CDD505-2E9C-101B-9397-08002B2CF9AE}" pid="4" name="LastSaved">
    <vt:filetime>2022-03-29T00:00:00Z</vt:filetime>
  </property>
</Properties>
</file>