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3" r:id="rId2"/>
    <p:sldId id="330" r:id="rId3"/>
    <p:sldId id="370" r:id="rId4"/>
    <p:sldId id="371" r:id="rId5"/>
    <p:sldId id="378" r:id="rId6"/>
    <p:sldId id="379" r:id="rId7"/>
    <p:sldId id="347" r:id="rId8"/>
    <p:sldId id="377" r:id="rId9"/>
    <p:sldId id="380" r:id="rId10"/>
    <p:sldId id="382" r:id="rId11"/>
    <p:sldId id="383" r:id="rId12"/>
    <p:sldId id="384" r:id="rId13"/>
    <p:sldId id="381" r:id="rId14"/>
    <p:sldId id="385" r:id="rId15"/>
    <p:sldId id="386" r:id="rId16"/>
    <p:sldId id="387" r:id="rId17"/>
    <p:sldId id="389" r:id="rId18"/>
    <p:sldId id="390" r:id="rId19"/>
    <p:sldId id="391" r:id="rId20"/>
    <p:sldId id="3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AE89"/>
    <a:srgbClr val="203764"/>
    <a:srgbClr val="2361AE"/>
    <a:srgbClr val="D3A938"/>
    <a:srgbClr val="70AD47"/>
    <a:srgbClr val="AE2323"/>
    <a:srgbClr val="FF896D"/>
    <a:srgbClr val="FFC000"/>
    <a:srgbClr val="4472C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61" autoAdjust="0"/>
  </p:normalViewPr>
  <p:slideViewPr>
    <p:cSldViewPr snapToGrid="0" showGuides="1">
      <p:cViewPr varScale="1">
        <p:scale>
          <a:sx n="65" d="100"/>
          <a:sy n="65" d="100"/>
        </p:scale>
        <p:origin x="834" y="72"/>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3E4E9-EB49-435B-971B-96B0AFDA0E09}" type="datetimeFigureOut">
              <a:rPr lang="en-IN" smtClean="0"/>
              <a:t>16-12-2021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3D3DA-834E-4E61-A860-8F8DACE4FA60}" type="slidenum">
              <a:rPr lang="en-IN" smtClean="0"/>
              <a:t>‹#›</a:t>
            </a:fld>
            <a:endParaRPr lang="en-IN"/>
          </a:p>
        </p:txBody>
      </p:sp>
    </p:spTree>
    <p:extLst>
      <p:ext uri="{BB962C8B-B14F-4D97-AF65-F5344CB8AC3E}">
        <p14:creationId xmlns:p14="http://schemas.microsoft.com/office/powerpoint/2010/main" val="146360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3</a:t>
            </a:fld>
            <a:endParaRPr lang="en-IN"/>
          </a:p>
        </p:txBody>
      </p:sp>
    </p:spTree>
    <p:extLst>
      <p:ext uri="{BB962C8B-B14F-4D97-AF65-F5344CB8AC3E}">
        <p14:creationId xmlns:p14="http://schemas.microsoft.com/office/powerpoint/2010/main" val="2922825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14</a:t>
            </a:fld>
            <a:endParaRPr lang="en-IN"/>
          </a:p>
        </p:txBody>
      </p:sp>
    </p:spTree>
    <p:extLst>
      <p:ext uri="{BB962C8B-B14F-4D97-AF65-F5344CB8AC3E}">
        <p14:creationId xmlns:p14="http://schemas.microsoft.com/office/powerpoint/2010/main" val="1263445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16</a:t>
            </a:fld>
            <a:endParaRPr lang="en-IN"/>
          </a:p>
        </p:txBody>
      </p:sp>
    </p:spTree>
    <p:extLst>
      <p:ext uri="{BB962C8B-B14F-4D97-AF65-F5344CB8AC3E}">
        <p14:creationId xmlns:p14="http://schemas.microsoft.com/office/powerpoint/2010/main" val="728014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17</a:t>
            </a:fld>
            <a:endParaRPr lang="en-IN"/>
          </a:p>
        </p:txBody>
      </p:sp>
    </p:spTree>
    <p:extLst>
      <p:ext uri="{BB962C8B-B14F-4D97-AF65-F5344CB8AC3E}">
        <p14:creationId xmlns:p14="http://schemas.microsoft.com/office/powerpoint/2010/main" val="346606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18</a:t>
            </a:fld>
            <a:endParaRPr lang="en-IN"/>
          </a:p>
        </p:txBody>
      </p:sp>
    </p:spTree>
    <p:extLst>
      <p:ext uri="{BB962C8B-B14F-4D97-AF65-F5344CB8AC3E}">
        <p14:creationId xmlns:p14="http://schemas.microsoft.com/office/powerpoint/2010/main" val="238496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19</a:t>
            </a:fld>
            <a:endParaRPr lang="en-IN"/>
          </a:p>
        </p:txBody>
      </p:sp>
    </p:spTree>
    <p:extLst>
      <p:ext uri="{BB962C8B-B14F-4D97-AF65-F5344CB8AC3E}">
        <p14:creationId xmlns:p14="http://schemas.microsoft.com/office/powerpoint/2010/main" val="4238395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20</a:t>
            </a:fld>
            <a:endParaRPr lang="en-IN"/>
          </a:p>
        </p:txBody>
      </p:sp>
    </p:spTree>
    <p:extLst>
      <p:ext uri="{BB962C8B-B14F-4D97-AF65-F5344CB8AC3E}">
        <p14:creationId xmlns:p14="http://schemas.microsoft.com/office/powerpoint/2010/main" val="2240885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4</a:t>
            </a:fld>
            <a:endParaRPr lang="en-IN"/>
          </a:p>
        </p:txBody>
      </p:sp>
    </p:spTree>
    <p:extLst>
      <p:ext uri="{BB962C8B-B14F-4D97-AF65-F5344CB8AC3E}">
        <p14:creationId xmlns:p14="http://schemas.microsoft.com/office/powerpoint/2010/main" val="375608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5</a:t>
            </a:fld>
            <a:endParaRPr lang="en-IN"/>
          </a:p>
        </p:txBody>
      </p:sp>
    </p:spTree>
    <p:extLst>
      <p:ext uri="{BB962C8B-B14F-4D97-AF65-F5344CB8AC3E}">
        <p14:creationId xmlns:p14="http://schemas.microsoft.com/office/powerpoint/2010/main" val="1839855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6</a:t>
            </a:fld>
            <a:endParaRPr lang="en-IN"/>
          </a:p>
        </p:txBody>
      </p:sp>
    </p:spTree>
    <p:extLst>
      <p:ext uri="{BB962C8B-B14F-4D97-AF65-F5344CB8AC3E}">
        <p14:creationId xmlns:p14="http://schemas.microsoft.com/office/powerpoint/2010/main" val="155480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8</a:t>
            </a:fld>
            <a:endParaRPr lang="en-IN"/>
          </a:p>
        </p:txBody>
      </p:sp>
    </p:spTree>
    <p:extLst>
      <p:ext uri="{BB962C8B-B14F-4D97-AF65-F5344CB8AC3E}">
        <p14:creationId xmlns:p14="http://schemas.microsoft.com/office/powerpoint/2010/main" val="1707957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9</a:t>
            </a:fld>
            <a:endParaRPr lang="en-IN"/>
          </a:p>
        </p:txBody>
      </p:sp>
    </p:spTree>
    <p:extLst>
      <p:ext uri="{BB962C8B-B14F-4D97-AF65-F5344CB8AC3E}">
        <p14:creationId xmlns:p14="http://schemas.microsoft.com/office/powerpoint/2010/main" val="1116644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10</a:t>
            </a:fld>
            <a:endParaRPr lang="en-IN"/>
          </a:p>
        </p:txBody>
      </p:sp>
    </p:spTree>
    <p:extLst>
      <p:ext uri="{BB962C8B-B14F-4D97-AF65-F5344CB8AC3E}">
        <p14:creationId xmlns:p14="http://schemas.microsoft.com/office/powerpoint/2010/main" val="2969585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12</a:t>
            </a:fld>
            <a:endParaRPr lang="en-IN"/>
          </a:p>
        </p:txBody>
      </p:sp>
    </p:spTree>
    <p:extLst>
      <p:ext uri="{BB962C8B-B14F-4D97-AF65-F5344CB8AC3E}">
        <p14:creationId xmlns:p14="http://schemas.microsoft.com/office/powerpoint/2010/main" val="177724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E3D3DA-834E-4E61-A860-8F8DACE4FA60}" type="slidenum">
              <a:rPr lang="en-IN" smtClean="0"/>
              <a:t>13</a:t>
            </a:fld>
            <a:endParaRPr lang="en-IN"/>
          </a:p>
        </p:txBody>
      </p:sp>
    </p:spTree>
    <p:extLst>
      <p:ext uri="{BB962C8B-B14F-4D97-AF65-F5344CB8AC3E}">
        <p14:creationId xmlns:p14="http://schemas.microsoft.com/office/powerpoint/2010/main" val="113060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FA64D3-BF40-46A2-9F83-E1CFDAFC7FA0}"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712FA-021E-43C4-B381-382D006634BF}" type="slidenum">
              <a:rPr lang="en-IN" smtClean="0"/>
              <a:t>‹#›</a:t>
            </a:fld>
            <a:endParaRPr lang="en-IN"/>
          </a:p>
        </p:txBody>
      </p:sp>
    </p:spTree>
    <p:extLst>
      <p:ext uri="{BB962C8B-B14F-4D97-AF65-F5344CB8AC3E}">
        <p14:creationId xmlns:p14="http://schemas.microsoft.com/office/powerpoint/2010/main" val="303793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FA64D3-BF40-46A2-9F83-E1CFDAFC7FA0}"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712FA-021E-43C4-B381-382D006634BF}" type="slidenum">
              <a:rPr lang="en-IN" smtClean="0"/>
              <a:t>‹#›</a:t>
            </a:fld>
            <a:endParaRPr lang="en-IN"/>
          </a:p>
        </p:txBody>
      </p:sp>
    </p:spTree>
    <p:extLst>
      <p:ext uri="{BB962C8B-B14F-4D97-AF65-F5344CB8AC3E}">
        <p14:creationId xmlns:p14="http://schemas.microsoft.com/office/powerpoint/2010/main" val="373021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FA64D3-BF40-46A2-9F83-E1CFDAFC7FA0}"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712FA-021E-43C4-B381-382D006634BF}" type="slidenum">
              <a:rPr lang="en-IN" smtClean="0"/>
              <a:t>‹#›</a:t>
            </a:fld>
            <a:endParaRPr lang="en-IN"/>
          </a:p>
        </p:txBody>
      </p:sp>
    </p:spTree>
    <p:extLst>
      <p:ext uri="{BB962C8B-B14F-4D97-AF65-F5344CB8AC3E}">
        <p14:creationId xmlns:p14="http://schemas.microsoft.com/office/powerpoint/2010/main" val="292845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FA64D3-BF40-46A2-9F83-E1CFDAFC7FA0}"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712FA-021E-43C4-B381-382D006634BF}" type="slidenum">
              <a:rPr lang="en-IN" smtClean="0"/>
              <a:t>‹#›</a:t>
            </a:fld>
            <a:endParaRPr lang="en-IN"/>
          </a:p>
        </p:txBody>
      </p:sp>
    </p:spTree>
    <p:extLst>
      <p:ext uri="{BB962C8B-B14F-4D97-AF65-F5344CB8AC3E}">
        <p14:creationId xmlns:p14="http://schemas.microsoft.com/office/powerpoint/2010/main" val="290360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FA64D3-BF40-46A2-9F83-E1CFDAFC7FA0}"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D712FA-021E-43C4-B381-382D006634BF}" type="slidenum">
              <a:rPr lang="en-IN" smtClean="0"/>
              <a:t>‹#›</a:t>
            </a:fld>
            <a:endParaRPr lang="en-IN"/>
          </a:p>
        </p:txBody>
      </p:sp>
    </p:spTree>
    <p:extLst>
      <p:ext uri="{BB962C8B-B14F-4D97-AF65-F5344CB8AC3E}">
        <p14:creationId xmlns:p14="http://schemas.microsoft.com/office/powerpoint/2010/main" val="177176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FA64D3-BF40-46A2-9F83-E1CFDAFC7FA0}"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712FA-021E-43C4-B381-382D006634BF}" type="slidenum">
              <a:rPr lang="en-IN" smtClean="0"/>
              <a:t>‹#›</a:t>
            </a:fld>
            <a:endParaRPr lang="en-IN"/>
          </a:p>
        </p:txBody>
      </p:sp>
    </p:spTree>
    <p:extLst>
      <p:ext uri="{BB962C8B-B14F-4D97-AF65-F5344CB8AC3E}">
        <p14:creationId xmlns:p14="http://schemas.microsoft.com/office/powerpoint/2010/main" val="323288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FA64D3-BF40-46A2-9F83-E1CFDAFC7FA0}" type="datetimeFigureOut">
              <a:rPr lang="en-IN" smtClean="0"/>
              <a:t>16-12-2021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D712FA-021E-43C4-B381-382D006634BF}" type="slidenum">
              <a:rPr lang="en-IN" smtClean="0"/>
              <a:t>‹#›</a:t>
            </a:fld>
            <a:endParaRPr lang="en-IN"/>
          </a:p>
        </p:txBody>
      </p:sp>
    </p:spTree>
    <p:extLst>
      <p:ext uri="{BB962C8B-B14F-4D97-AF65-F5344CB8AC3E}">
        <p14:creationId xmlns:p14="http://schemas.microsoft.com/office/powerpoint/2010/main" val="369324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FA64D3-BF40-46A2-9F83-E1CFDAFC7FA0}" type="datetimeFigureOut">
              <a:rPr lang="en-IN" smtClean="0"/>
              <a:t>16-12-2021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D712FA-021E-43C4-B381-382D006634BF}" type="slidenum">
              <a:rPr lang="en-IN" smtClean="0"/>
              <a:t>‹#›</a:t>
            </a:fld>
            <a:endParaRPr lang="en-IN"/>
          </a:p>
        </p:txBody>
      </p:sp>
    </p:spTree>
    <p:extLst>
      <p:ext uri="{BB962C8B-B14F-4D97-AF65-F5344CB8AC3E}">
        <p14:creationId xmlns:p14="http://schemas.microsoft.com/office/powerpoint/2010/main" val="401592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A64D3-BF40-46A2-9F83-E1CFDAFC7FA0}" type="datetimeFigureOut">
              <a:rPr lang="en-IN" smtClean="0"/>
              <a:t>16-12-2021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D712FA-021E-43C4-B381-382D006634BF}" type="slidenum">
              <a:rPr lang="en-IN" smtClean="0"/>
              <a:t>‹#›</a:t>
            </a:fld>
            <a:endParaRPr lang="en-IN"/>
          </a:p>
        </p:txBody>
      </p:sp>
    </p:spTree>
    <p:extLst>
      <p:ext uri="{BB962C8B-B14F-4D97-AF65-F5344CB8AC3E}">
        <p14:creationId xmlns:p14="http://schemas.microsoft.com/office/powerpoint/2010/main" val="2323331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FA64D3-BF40-46A2-9F83-E1CFDAFC7FA0}"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712FA-021E-43C4-B381-382D006634BF}" type="slidenum">
              <a:rPr lang="en-IN" smtClean="0"/>
              <a:t>‹#›</a:t>
            </a:fld>
            <a:endParaRPr lang="en-IN"/>
          </a:p>
        </p:txBody>
      </p:sp>
    </p:spTree>
    <p:extLst>
      <p:ext uri="{BB962C8B-B14F-4D97-AF65-F5344CB8AC3E}">
        <p14:creationId xmlns:p14="http://schemas.microsoft.com/office/powerpoint/2010/main" val="191018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FA64D3-BF40-46A2-9F83-E1CFDAFC7FA0}"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D712FA-021E-43C4-B381-382D006634BF}" type="slidenum">
              <a:rPr lang="en-IN" smtClean="0"/>
              <a:t>‹#›</a:t>
            </a:fld>
            <a:endParaRPr lang="en-IN"/>
          </a:p>
        </p:txBody>
      </p:sp>
    </p:spTree>
    <p:extLst>
      <p:ext uri="{BB962C8B-B14F-4D97-AF65-F5344CB8AC3E}">
        <p14:creationId xmlns:p14="http://schemas.microsoft.com/office/powerpoint/2010/main" val="249573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A64D3-BF40-46A2-9F83-E1CFDAFC7FA0}" type="datetimeFigureOut">
              <a:rPr lang="en-IN" smtClean="0"/>
              <a:t>16-12-2021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712FA-021E-43C4-B381-382D006634BF}" type="slidenum">
              <a:rPr lang="en-IN" smtClean="0"/>
              <a:t>‹#›</a:t>
            </a:fld>
            <a:endParaRPr lang="en-IN"/>
          </a:p>
        </p:txBody>
      </p:sp>
    </p:spTree>
    <p:extLst>
      <p:ext uri="{BB962C8B-B14F-4D97-AF65-F5344CB8AC3E}">
        <p14:creationId xmlns:p14="http://schemas.microsoft.com/office/powerpoint/2010/main" val="424772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623727"/>
          </a:xfrm>
        </p:spPr>
        <p:txBody>
          <a:bodyPr>
            <a:normAutofit/>
          </a:bodyPr>
          <a:lstStyle/>
          <a:p>
            <a:r>
              <a:rPr lang="en-IN" sz="5400" b="1" dirty="0" smtClean="0"/>
              <a:t>360</a:t>
            </a:r>
            <a:r>
              <a:rPr lang="en-IN" sz="5400" b="1" baseline="30000" dirty="0" smtClean="0"/>
              <a:t>o</a:t>
            </a:r>
            <a:r>
              <a:rPr lang="en-IN" sz="5400" b="1" dirty="0" smtClean="0"/>
              <a:t> Supplier Connect</a:t>
            </a:r>
            <a:br>
              <a:rPr lang="en-IN" sz="5400" b="1" dirty="0" smtClean="0"/>
            </a:br>
            <a:r>
              <a:rPr lang="en-IN" sz="5400" b="1" dirty="0"/>
              <a:t/>
            </a:r>
            <a:br>
              <a:rPr lang="en-IN" sz="5400" b="1" dirty="0"/>
            </a:br>
            <a:r>
              <a:rPr lang="en-IN" sz="5400" b="1" dirty="0" smtClean="0"/>
              <a:t>Compliance</a:t>
            </a:r>
            <a:endParaRPr lang="en-IN" sz="5400" b="1" dirty="0"/>
          </a:p>
        </p:txBody>
      </p:sp>
    </p:spTree>
    <p:extLst>
      <p:ext uri="{BB962C8B-B14F-4D97-AF65-F5344CB8AC3E}">
        <p14:creationId xmlns:p14="http://schemas.microsoft.com/office/powerpoint/2010/main" val="2272425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31657" y="393038"/>
            <a:ext cx="2728686" cy="464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Compliance</a:t>
            </a:r>
            <a:endParaRPr lang="en-IN" sz="2800" dirty="0"/>
          </a:p>
        </p:txBody>
      </p:sp>
      <p:sp>
        <p:nvSpPr>
          <p:cNvPr id="7" name="TextBox 6"/>
          <p:cNvSpPr txBox="1"/>
          <p:nvPr/>
        </p:nvSpPr>
        <p:spPr>
          <a:xfrm>
            <a:off x="783770" y="1524000"/>
            <a:ext cx="2670629"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Upload Certificates</a:t>
            </a:r>
            <a:endParaRPr lang="en-IN" dirty="0">
              <a:solidFill>
                <a:schemeClr val="bg1"/>
              </a:solidFill>
            </a:endParaRPr>
          </a:p>
        </p:txBody>
      </p:sp>
      <p:sp>
        <p:nvSpPr>
          <p:cNvPr id="12" name="TextBox 11"/>
          <p:cNvSpPr txBox="1"/>
          <p:nvPr/>
        </p:nvSpPr>
        <p:spPr>
          <a:xfrm>
            <a:off x="4695370"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View / Edit Certificate</a:t>
            </a:r>
            <a:endParaRPr lang="en-IN" dirty="0">
              <a:solidFill>
                <a:schemeClr val="bg1"/>
              </a:solidFill>
            </a:endParaRPr>
          </a:p>
        </p:txBody>
      </p:sp>
      <p:sp>
        <p:nvSpPr>
          <p:cNvPr id="17" name="TextBox 16"/>
          <p:cNvSpPr txBox="1"/>
          <p:nvPr/>
        </p:nvSpPr>
        <p:spPr>
          <a:xfrm>
            <a:off x="304801" y="5286346"/>
            <a:ext cx="11364686"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accent5"/>
                </a:solidFill>
              </a:rPr>
              <a:t>Post clicking on View / Edit Certificates, all details which Supplier has updated will be displayed</a:t>
            </a:r>
          </a:p>
          <a:p>
            <a:pPr marL="285750" indent="-285750">
              <a:buFont typeface="Arial" panose="020B0604020202020204" pitchFamily="34" charset="0"/>
              <a:buChar char="•"/>
            </a:pPr>
            <a:r>
              <a:rPr lang="en-IN" sz="1400" dirty="0" smtClean="0">
                <a:solidFill>
                  <a:schemeClr val="accent5"/>
                </a:solidFill>
              </a:rPr>
              <a:t>After clicking on Edit button, Supplier should be able to Edit updated details and also can upload revised attachment if required. Versions to be maintained for updated </a:t>
            </a:r>
            <a:r>
              <a:rPr lang="en-IN" sz="1400" dirty="0" smtClean="0">
                <a:solidFill>
                  <a:schemeClr val="accent5"/>
                </a:solidFill>
              </a:rPr>
              <a:t>details</a:t>
            </a:r>
          </a:p>
          <a:p>
            <a:pPr marL="285750" indent="-285750">
              <a:buFont typeface="Arial" panose="020B0604020202020204" pitchFamily="34" charset="0"/>
              <a:buChar char="•"/>
            </a:pPr>
            <a:r>
              <a:rPr lang="en-IN" sz="1400" dirty="0" smtClean="0">
                <a:solidFill>
                  <a:schemeClr val="accent5"/>
                </a:solidFill>
              </a:rPr>
              <a:t>Status colour – Yellow - Updated post expiry of earlier certificate validity, Green – Updated prior </a:t>
            </a:r>
            <a:r>
              <a:rPr lang="en-IN" sz="1400" dirty="0">
                <a:solidFill>
                  <a:schemeClr val="accent5"/>
                </a:solidFill>
              </a:rPr>
              <a:t>expiry of earlier certificate </a:t>
            </a:r>
            <a:r>
              <a:rPr lang="en-IN" sz="1400" dirty="0" smtClean="0">
                <a:solidFill>
                  <a:schemeClr val="accent5"/>
                </a:solidFill>
              </a:rPr>
              <a:t>validity, Red – Pending for </a:t>
            </a:r>
            <a:r>
              <a:rPr lang="en-IN" sz="1400" dirty="0" err="1" smtClean="0">
                <a:solidFill>
                  <a:schemeClr val="accent5"/>
                </a:solidFill>
              </a:rPr>
              <a:t>updation</a:t>
            </a:r>
            <a:endParaRPr lang="en-IN" sz="1400" dirty="0">
              <a:solidFill>
                <a:schemeClr val="accent5"/>
              </a:solidFill>
            </a:endParaRPr>
          </a:p>
        </p:txBody>
      </p:sp>
      <p:graphicFrame>
        <p:nvGraphicFramePr>
          <p:cNvPr id="23" name="Table 22"/>
          <p:cNvGraphicFramePr>
            <a:graphicFrameLocks noGrp="1"/>
          </p:cNvGraphicFramePr>
          <p:nvPr>
            <p:extLst>
              <p:ext uri="{D42A27DB-BD31-4B8C-83A1-F6EECF244321}">
                <p14:modId xmlns:p14="http://schemas.microsoft.com/office/powerpoint/2010/main" val="961339018"/>
              </p:ext>
            </p:extLst>
          </p:nvPr>
        </p:nvGraphicFramePr>
        <p:xfrm>
          <a:off x="304801" y="2367280"/>
          <a:ext cx="11727819" cy="2382520"/>
        </p:xfrm>
        <a:graphic>
          <a:graphicData uri="http://schemas.openxmlformats.org/drawingml/2006/table">
            <a:tbl>
              <a:tblPr firstRow="1" bandRow="1">
                <a:tableStyleId>{5940675A-B579-460E-94D1-54222C63F5DA}</a:tableStyleId>
              </a:tblPr>
              <a:tblGrid>
                <a:gridCol w="336649">
                  <a:extLst>
                    <a:ext uri="{9D8B030D-6E8A-4147-A177-3AD203B41FA5}">
                      <a16:colId xmlns:a16="http://schemas.microsoft.com/office/drawing/2014/main" val="1914199229"/>
                    </a:ext>
                  </a:extLst>
                </a:gridCol>
                <a:gridCol w="1020852">
                  <a:extLst>
                    <a:ext uri="{9D8B030D-6E8A-4147-A177-3AD203B41FA5}">
                      <a16:colId xmlns:a16="http://schemas.microsoft.com/office/drawing/2014/main" val="421897451"/>
                    </a:ext>
                  </a:extLst>
                </a:gridCol>
                <a:gridCol w="966598">
                  <a:extLst>
                    <a:ext uri="{9D8B030D-6E8A-4147-A177-3AD203B41FA5}">
                      <a16:colId xmlns:a16="http://schemas.microsoft.com/office/drawing/2014/main" val="3206898488"/>
                    </a:ext>
                  </a:extLst>
                </a:gridCol>
                <a:gridCol w="850900">
                  <a:extLst>
                    <a:ext uri="{9D8B030D-6E8A-4147-A177-3AD203B41FA5}">
                      <a16:colId xmlns:a16="http://schemas.microsoft.com/office/drawing/2014/main" val="2801153840"/>
                    </a:ext>
                  </a:extLst>
                </a:gridCol>
                <a:gridCol w="838200">
                  <a:extLst>
                    <a:ext uri="{9D8B030D-6E8A-4147-A177-3AD203B41FA5}">
                      <a16:colId xmlns:a16="http://schemas.microsoft.com/office/drawing/2014/main" val="2157544815"/>
                    </a:ext>
                  </a:extLst>
                </a:gridCol>
                <a:gridCol w="891527">
                  <a:extLst>
                    <a:ext uri="{9D8B030D-6E8A-4147-A177-3AD203B41FA5}">
                      <a16:colId xmlns:a16="http://schemas.microsoft.com/office/drawing/2014/main" val="284587998"/>
                    </a:ext>
                  </a:extLst>
                </a:gridCol>
                <a:gridCol w="858327">
                  <a:extLst>
                    <a:ext uri="{9D8B030D-6E8A-4147-A177-3AD203B41FA5}">
                      <a16:colId xmlns:a16="http://schemas.microsoft.com/office/drawing/2014/main" val="877123260"/>
                    </a:ext>
                  </a:extLst>
                </a:gridCol>
                <a:gridCol w="907374">
                  <a:extLst>
                    <a:ext uri="{9D8B030D-6E8A-4147-A177-3AD203B41FA5}">
                      <a16:colId xmlns:a16="http://schemas.microsoft.com/office/drawing/2014/main" val="3549663963"/>
                    </a:ext>
                  </a:extLst>
                </a:gridCol>
                <a:gridCol w="919636">
                  <a:extLst>
                    <a:ext uri="{9D8B030D-6E8A-4147-A177-3AD203B41FA5}">
                      <a16:colId xmlns:a16="http://schemas.microsoft.com/office/drawing/2014/main" val="1477761224"/>
                    </a:ext>
                  </a:extLst>
                </a:gridCol>
                <a:gridCol w="956422">
                  <a:extLst>
                    <a:ext uri="{9D8B030D-6E8A-4147-A177-3AD203B41FA5}">
                      <a16:colId xmlns:a16="http://schemas.microsoft.com/office/drawing/2014/main" val="3123176848"/>
                    </a:ext>
                  </a:extLst>
                </a:gridCol>
                <a:gridCol w="956422">
                  <a:extLst>
                    <a:ext uri="{9D8B030D-6E8A-4147-A177-3AD203B41FA5}">
                      <a16:colId xmlns:a16="http://schemas.microsoft.com/office/drawing/2014/main" val="2941628639"/>
                    </a:ext>
                  </a:extLst>
                </a:gridCol>
                <a:gridCol w="847592">
                  <a:extLst>
                    <a:ext uri="{9D8B030D-6E8A-4147-A177-3AD203B41FA5}">
                      <a16:colId xmlns:a16="http://schemas.microsoft.com/office/drawing/2014/main" val="3459238904"/>
                    </a:ext>
                  </a:extLst>
                </a:gridCol>
                <a:gridCol w="876300">
                  <a:extLst>
                    <a:ext uri="{9D8B030D-6E8A-4147-A177-3AD203B41FA5}">
                      <a16:colId xmlns:a16="http://schemas.microsoft.com/office/drawing/2014/main" val="2505182865"/>
                    </a:ext>
                  </a:extLst>
                </a:gridCol>
                <a:gridCol w="501020">
                  <a:extLst>
                    <a:ext uri="{9D8B030D-6E8A-4147-A177-3AD203B41FA5}">
                      <a16:colId xmlns:a16="http://schemas.microsoft.com/office/drawing/2014/main" val="783639541"/>
                    </a:ext>
                  </a:extLst>
                </a:gridCol>
              </a:tblGrid>
              <a:tr h="370840">
                <a:tc>
                  <a:txBody>
                    <a:bodyPr/>
                    <a:lstStyle/>
                    <a:p>
                      <a:pPr algn="ctr"/>
                      <a:r>
                        <a:rPr lang="en-IN" sz="1200" b="1" dirty="0" smtClean="0">
                          <a:solidFill>
                            <a:schemeClr val="bg1"/>
                          </a:solidFill>
                        </a:rPr>
                        <a:t>S N</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Certificate Name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Mandatory</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Certifying</a:t>
                      </a:r>
                      <a:r>
                        <a:rPr lang="en-IN" sz="1200" b="1" baseline="0" dirty="0" smtClean="0">
                          <a:solidFill>
                            <a:schemeClr val="bg1"/>
                          </a:solidFill>
                        </a:rPr>
                        <a:t> Authority</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Registra</a:t>
                      </a:r>
                      <a:r>
                        <a:rPr lang="en-IN" sz="1200" b="1" baseline="0" dirty="0" smtClean="0">
                          <a:solidFill>
                            <a:schemeClr val="bg1"/>
                          </a:solidFill>
                        </a:rPr>
                        <a:t>r Name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Registrar Email ID</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Origin Email ID</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Issue Date </a:t>
                      </a:r>
                      <a:r>
                        <a:rPr lang="en-IN" sz="1200" b="1" dirty="0" smtClean="0">
                          <a:solidFill>
                            <a:srgbClr val="FF0000"/>
                          </a:solidFill>
                        </a:rPr>
                        <a:t>*</a:t>
                      </a:r>
                      <a:endParaRPr lang="en-IN" sz="1200" b="1" dirty="0">
                        <a:solidFill>
                          <a:srgbClr val="FF0000"/>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Expiry Date </a:t>
                      </a:r>
                      <a:r>
                        <a:rPr lang="en-IN" sz="1200" b="1" dirty="0" smtClean="0">
                          <a:solidFill>
                            <a:srgbClr val="FF0000"/>
                          </a:solidFill>
                        </a:rPr>
                        <a:t>*</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Place of Issue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Attachment </a:t>
                      </a:r>
                      <a:r>
                        <a:rPr lang="en-IN" sz="1200" b="1" dirty="0" smtClean="0">
                          <a:solidFill>
                            <a:srgbClr val="FF0000"/>
                          </a:solidFill>
                        </a:rPr>
                        <a:t>*</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Status</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Submitted Date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Edit</a:t>
                      </a:r>
                      <a:endParaRPr lang="en-IN" sz="1200" b="1" dirty="0">
                        <a:solidFill>
                          <a:schemeClr val="bg1"/>
                        </a:solidFill>
                      </a:endParaRPr>
                    </a:p>
                  </a:txBody>
                  <a:tcPr anchor="ctr">
                    <a:solidFill>
                      <a:schemeClr val="tx1">
                        <a:lumMod val="65000"/>
                        <a:lumOff val="35000"/>
                      </a:schemeClr>
                    </a:solidFill>
                  </a:tcPr>
                </a:tc>
                <a:extLst>
                  <a:ext uri="{0D108BD9-81ED-4DB2-BD59-A6C34878D82A}">
                    <a16:rowId xmlns:a16="http://schemas.microsoft.com/office/drawing/2014/main" val="1722345157"/>
                  </a:ext>
                </a:extLst>
              </a:tr>
              <a:tr h="370840">
                <a:tc>
                  <a:txBody>
                    <a:bodyPr/>
                    <a:lstStyle/>
                    <a:p>
                      <a:pPr algn="ctr"/>
                      <a:r>
                        <a:rPr lang="en-IN" sz="1200" dirty="0" smtClean="0"/>
                        <a:t>1</a:t>
                      </a:r>
                      <a:endParaRPr lang="en-IN" sz="1200" dirty="0"/>
                    </a:p>
                  </a:txBody>
                  <a:tcPr anchor="ctr"/>
                </a:tc>
                <a:tc>
                  <a:txBody>
                    <a:bodyPr/>
                    <a:lstStyle/>
                    <a:p>
                      <a:r>
                        <a:rPr lang="en-IN" sz="1200" kern="1200" dirty="0" smtClean="0">
                          <a:solidFill>
                            <a:schemeClr val="tx1"/>
                          </a:solidFill>
                          <a:effectLst/>
                          <a:latin typeface="+mn-lt"/>
                          <a:ea typeface="+mn-ea"/>
                          <a:cs typeface="+mn-cs"/>
                        </a:rPr>
                        <a:t>Factory Licence</a:t>
                      </a:r>
                      <a:endParaRPr lang="en-IN" sz="1200" dirty="0"/>
                    </a:p>
                  </a:txBody>
                  <a:tcPr anchor="ctr"/>
                </a:tc>
                <a:tc>
                  <a:txBody>
                    <a:bodyPr/>
                    <a:lstStyle/>
                    <a:p>
                      <a:pPr algn="ctr"/>
                      <a:r>
                        <a:rPr lang="en-IN" sz="1200" dirty="0" smtClean="0"/>
                        <a:t>Yes</a:t>
                      </a:r>
                      <a:endParaRPr lang="en-I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chemeClr val="bg1">
                              <a:lumMod val="75000"/>
                            </a:schemeClr>
                          </a:solidFill>
                        </a:rPr>
                        <a:t>Auto fetch</a:t>
                      </a:r>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pPr algn="ctr"/>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tc>
                  <a:txBody>
                    <a:bodyPr/>
                    <a:lstStyle/>
                    <a:p>
                      <a:r>
                        <a:rPr lang="en-IN" sz="1200" dirty="0" smtClean="0"/>
                        <a:t>Updated</a:t>
                      </a:r>
                      <a:endParaRPr lang="en-IN" sz="1200" dirty="0"/>
                    </a:p>
                  </a:txBody>
                  <a:tcPr anchor="ctr">
                    <a:solidFill>
                      <a:srgbClr val="FFFF00"/>
                    </a:solidFill>
                  </a:tcP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extLst>
                  <a:ext uri="{0D108BD9-81ED-4DB2-BD59-A6C34878D82A}">
                    <a16:rowId xmlns:a16="http://schemas.microsoft.com/office/drawing/2014/main" val="2792814931"/>
                  </a:ext>
                </a:extLst>
              </a:tr>
              <a:tr h="370840">
                <a:tc>
                  <a:txBody>
                    <a:bodyPr/>
                    <a:lstStyle/>
                    <a:p>
                      <a:pPr marL="0" algn="l" defTabSz="914400" rtl="0" eaLnBrk="1" latinLnBrk="0" hangingPunct="1"/>
                      <a:r>
                        <a:rPr lang="en-IN" sz="1200" kern="1200" dirty="0" smtClean="0">
                          <a:solidFill>
                            <a:schemeClr val="tx1"/>
                          </a:solidFill>
                          <a:effectLst/>
                          <a:latin typeface="+mn-lt"/>
                          <a:ea typeface="+mn-ea"/>
                          <a:cs typeface="+mn-cs"/>
                        </a:rPr>
                        <a:t>2</a:t>
                      </a:r>
                      <a:endParaRPr lang="en-IN" sz="1200" kern="1200" dirty="0">
                        <a:solidFill>
                          <a:schemeClr val="tx1"/>
                        </a:solidFill>
                        <a:effectLst/>
                        <a:latin typeface="+mn-lt"/>
                        <a:ea typeface="+mn-ea"/>
                        <a:cs typeface="+mn-cs"/>
                      </a:endParaRPr>
                    </a:p>
                  </a:txBody>
                  <a:tcPr anchor="ctr"/>
                </a:tc>
                <a:tc>
                  <a:txBody>
                    <a:bodyPr/>
                    <a:lstStyle/>
                    <a:p>
                      <a:pPr marL="0" algn="l" defTabSz="914400" rtl="0" eaLnBrk="1" latinLnBrk="0" hangingPunct="1"/>
                      <a:r>
                        <a:rPr lang="en-IN" sz="1200" kern="1200" dirty="0" smtClean="0">
                          <a:solidFill>
                            <a:schemeClr val="tx1"/>
                          </a:solidFill>
                          <a:effectLst/>
                          <a:latin typeface="+mn-lt"/>
                          <a:ea typeface="+mn-ea"/>
                          <a:cs typeface="+mn-cs"/>
                        </a:rPr>
                        <a:t>Consent to operate</a:t>
                      </a:r>
                      <a:endParaRPr lang="en-IN" sz="1200" kern="1200" dirty="0">
                        <a:solidFill>
                          <a:schemeClr val="tx1"/>
                        </a:solidFill>
                        <a:effectLst/>
                        <a:latin typeface="+mn-lt"/>
                        <a:ea typeface="+mn-ea"/>
                        <a:cs typeface="+mn-cs"/>
                      </a:endParaRPr>
                    </a:p>
                  </a:txBody>
                  <a:tcPr anchor="ctr"/>
                </a:tc>
                <a:tc>
                  <a:txBody>
                    <a:bodyPr/>
                    <a:lstStyle/>
                    <a:p>
                      <a:pPr algn="ctr"/>
                      <a:r>
                        <a:rPr lang="en-IN" sz="1200" dirty="0" smtClean="0"/>
                        <a:t>Yes</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pPr algn="ctr"/>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tc>
                  <a:txBody>
                    <a:bodyPr/>
                    <a:lstStyle/>
                    <a:p>
                      <a:r>
                        <a:rPr lang="en-IN" sz="1200" dirty="0" smtClean="0"/>
                        <a:t>Updated</a:t>
                      </a:r>
                      <a:endParaRPr lang="en-IN" sz="1200" dirty="0"/>
                    </a:p>
                  </a:txBody>
                  <a:tcPr anchor="ctr">
                    <a:solidFill>
                      <a:srgbClr val="23AE89"/>
                    </a:solidFill>
                  </a:tcP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extLst>
                  <a:ext uri="{0D108BD9-81ED-4DB2-BD59-A6C34878D82A}">
                    <a16:rowId xmlns:a16="http://schemas.microsoft.com/office/drawing/2014/main" val="1232775942"/>
                  </a:ext>
                </a:extLst>
              </a:tr>
              <a:tr h="370840">
                <a:tc>
                  <a:txBody>
                    <a:bodyPr/>
                    <a:lstStyle/>
                    <a:p>
                      <a:pPr marL="0" algn="l" defTabSz="914400" rtl="0" eaLnBrk="1" latinLnBrk="0" hangingPunct="1"/>
                      <a:r>
                        <a:rPr lang="en-IN" sz="1200" kern="1200" dirty="0" smtClean="0">
                          <a:solidFill>
                            <a:schemeClr val="tx1"/>
                          </a:solidFill>
                          <a:effectLst/>
                          <a:latin typeface="+mn-lt"/>
                          <a:ea typeface="+mn-ea"/>
                          <a:cs typeface="+mn-cs"/>
                        </a:rPr>
                        <a:t>3</a:t>
                      </a:r>
                      <a:endParaRPr lang="en-IN" sz="1200" kern="1200" dirty="0">
                        <a:solidFill>
                          <a:schemeClr val="tx1"/>
                        </a:solidFill>
                        <a:effectLst/>
                        <a:latin typeface="+mn-lt"/>
                        <a:ea typeface="+mn-ea"/>
                        <a:cs typeface="+mn-cs"/>
                      </a:endParaRPr>
                    </a:p>
                  </a:txBody>
                  <a:tcPr anchor="ctr"/>
                </a:tc>
                <a:tc>
                  <a:txBody>
                    <a:bodyPr/>
                    <a:lstStyle/>
                    <a:p>
                      <a:pPr marL="0" algn="l" defTabSz="914400" rtl="0" eaLnBrk="1" latinLnBrk="0" hangingPunct="1"/>
                      <a:r>
                        <a:rPr lang="en-IN" sz="1200" kern="1200" dirty="0" smtClean="0">
                          <a:solidFill>
                            <a:schemeClr val="tx1"/>
                          </a:solidFill>
                          <a:effectLst/>
                          <a:latin typeface="+mn-lt"/>
                          <a:ea typeface="+mn-ea"/>
                          <a:cs typeface="+mn-cs"/>
                        </a:rPr>
                        <a:t>Fire NOC</a:t>
                      </a:r>
                      <a:endParaRPr lang="en-IN" sz="1200" kern="1200" dirty="0">
                        <a:solidFill>
                          <a:schemeClr val="tx1"/>
                        </a:solidFill>
                        <a:effectLst/>
                        <a:latin typeface="+mn-lt"/>
                        <a:ea typeface="+mn-ea"/>
                        <a:cs typeface="+mn-cs"/>
                      </a:endParaRPr>
                    </a:p>
                  </a:txBody>
                  <a:tcPr anchor="ctr"/>
                </a:tc>
                <a:tc>
                  <a:txBody>
                    <a:bodyPr/>
                    <a:lstStyle/>
                    <a:p>
                      <a:pPr algn="ctr"/>
                      <a:r>
                        <a:rPr lang="en-IN" sz="1200" dirty="0" smtClean="0"/>
                        <a:t>Yes</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a:p>
                  </a:txBody>
                  <a:tcPr anchor="ctr"/>
                </a:tc>
                <a:tc>
                  <a:txBody>
                    <a:bodyPr/>
                    <a:lstStyle/>
                    <a:p>
                      <a:pPr algn="ctr"/>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tc>
                  <a:txBody>
                    <a:bodyPr/>
                    <a:lstStyle/>
                    <a:p>
                      <a:r>
                        <a:rPr lang="en-IN" sz="1200" dirty="0" smtClean="0"/>
                        <a:t>Updated</a:t>
                      </a:r>
                      <a:endParaRPr lang="en-IN" sz="1200" dirty="0"/>
                    </a:p>
                  </a:txBody>
                  <a:tcPr anchor="ctr">
                    <a:solidFill>
                      <a:srgbClr val="23AE89"/>
                    </a:solidFill>
                  </a:tcP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extLst>
                  <a:ext uri="{0D108BD9-81ED-4DB2-BD59-A6C34878D82A}">
                    <a16:rowId xmlns:a16="http://schemas.microsoft.com/office/drawing/2014/main" val="1450416070"/>
                  </a:ext>
                </a:extLst>
              </a:tr>
              <a:tr h="536052">
                <a:tc>
                  <a:txBody>
                    <a:bodyPr/>
                    <a:lstStyle/>
                    <a:p>
                      <a:pPr marL="0" algn="l" defTabSz="914400" rtl="0" eaLnBrk="1" latinLnBrk="0" hangingPunct="1"/>
                      <a:r>
                        <a:rPr lang="en-IN" sz="1200" kern="1200" dirty="0" smtClean="0">
                          <a:solidFill>
                            <a:schemeClr val="tx1"/>
                          </a:solidFill>
                          <a:effectLst/>
                          <a:latin typeface="+mn-lt"/>
                          <a:ea typeface="+mn-ea"/>
                          <a:cs typeface="+mn-cs"/>
                        </a:rPr>
                        <a:t>4</a:t>
                      </a:r>
                      <a:endParaRPr lang="en-IN" sz="1200" kern="1200" dirty="0">
                        <a:solidFill>
                          <a:schemeClr val="tx1"/>
                        </a:solidFill>
                        <a:effectLst/>
                        <a:latin typeface="+mn-lt"/>
                        <a:ea typeface="+mn-ea"/>
                        <a:cs typeface="+mn-cs"/>
                      </a:endParaRPr>
                    </a:p>
                  </a:txBody>
                  <a:tcPr anchor="ctr"/>
                </a:tc>
                <a:tc>
                  <a:txBody>
                    <a:bodyPr/>
                    <a:lstStyle/>
                    <a:p>
                      <a:pPr marL="0" algn="l" defTabSz="914400" rtl="0" eaLnBrk="1" latinLnBrk="0" hangingPunct="1"/>
                      <a:r>
                        <a:rPr lang="en-IN" sz="1200" kern="1200" dirty="0" smtClean="0">
                          <a:solidFill>
                            <a:schemeClr val="tx1"/>
                          </a:solidFill>
                          <a:effectLst/>
                          <a:latin typeface="+mn-lt"/>
                          <a:ea typeface="+mn-ea"/>
                          <a:cs typeface="+mn-cs"/>
                        </a:rPr>
                        <a:t>Environmental statement- Form V</a:t>
                      </a:r>
                      <a:endParaRPr lang="en-IN" sz="1200" kern="1200" dirty="0">
                        <a:solidFill>
                          <a:schemeClr val="tx1"/>
                        </a:solidFill>
                        <a:effectLst/>
                        <a:latin typeface="+mn-lt"/>
                        <a:ea typeface="+mn-ea"/>
                        <a:cs typeface="+mn-cs"/>
                      </a:endParaRPr>
                    </a:p>
                  </a:txBody>
                  <a:tcPr anchor="ctr"/>
                </a:tc>
                <a:tc>
                  <a:txBody>
                    <a:bodyPr/>
                    <a:lstStyle/>
                    <a:p>
                      <a:pPr algn="ctr"/>
                      <a:r>
                        <a:rPr lang="en-IN" sz="1200" dirty="0" smtClean="0"/>
                        <a:t>No</a:t>
                      </a:r>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pPr algn="ctr"/>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r>
                        <a:rPr lang="en-IN" sz="1200" dirty="0" smtClean="0"/>
                        <a:t>Pending</a:t>
                      </a:r>
                      <a:endParaRPr lang="en-IN" sz="1200" dirty="0"/>
                    </a:p>
                  </a:txBody>
                  <a:tcPr anchor="ctr">
                    <a:solidFill>
                      <a:srgbClr val="C00000"/>
                    </a:solidFill>
                  </a:tcPr>
                </a:tc>
                <a:tc>
                  <a:txBody>
                    <a:bodyPr/>
                    <a:lstStyle/>
                    <a:p>
                      <a:endParaRPr lang="en-IN" sz="1200" dirty="0"/>
                    </a:p>
                  </a:txBody>
                  <a:tcPr anchor="ctr"/>
                </a:tc>
                <a:tc>
                  <a:txBody>
                    <a:bodyPr/>
                    <a:lstStyle/>
                    <a:p>
                      <a:endParaRPr lang="en-IN" sz="1200" dirty="0"/>
                    </a:p>
                  </a:txBody>
                  <a:tcPr anchor="ctr"/>
                </a:tc>
                <a:extLst>
                  <a:ext uri="{0D108BD9-81ED-4DB2-BD59-A6C34878D82A}">
                    <a16:rowId xmlns:a16="http://schemas.microsoft.com/office/drawing/2014/main" val="2257657398"/>
                  </a:ext>
                </a:extLst>
              </a:tr>
            </a:tbl>
          </a:graphicData>
        </a:graphic>
      </p:graphicFrame>
      <p:sp>
        <p:nvSpPr>
          <p:cNvPr id="26" name="Oval 25"/>
          <p:cNvSpPr/>
          <p:nvPr/>
        </p:nvSpPr>
        <p:spPr>
          <a:xfrm>
            <a:off x="4194767" y="1352382"/>
            <a:ext cx="3947885" cy="71256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4910" y="2944839"/>
            <a:ext cx="167288" cy="167288"/>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4910" y="3380342"/>
            <a:ext cx="167288" cy="167288"/>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4910" y="3819534"/>
            <a:ext cx="167288" cy="167288"/>
          </a:xfrm>
          <a:prstGeom prst="rect">
            <a:avLst/>
          </a:prstGeom>
        </p:spPr>
      </p:pic>
      <p:sp>
        <p:nvSpPr>
          <p:cNvPr id="40" name="TextBox 39"/>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Supplier</a:t>
            </a:r>
            <a:endParaRPr lang="en-IN" b="1" dirty="0"/>
          </a:p>
        </p:txBody>
      </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69487" y="2944839"/>
            <a:ext cx="202400" cy="202400"/>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54174" y="3451125"/>
            <a:ext cx="202400" cy="202400"/>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54174" y="3818074"/>
            <a:ext cx="202400" cy="202400"/>
          </a:xfrm>
          <a:prstGeom prst="rect">
            <a:avLst/>
          </a:prstGeom>
        </p:spPr>
      </p:pic>
    </p:spTree>
    <p:extLst>
      <p:ext uri="{BB962C8B-B14F-4D97-AF65-F5344CB8AC3E}">
        <p14:creationId xmlns:p14="http://schemas.microsoft.com/office/powerpoint/2010/main" val="2064891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8206" y="1828799"/>
            <a:ext cx="3775588" cy="1077218"/>
          </a:xfrm>
          <a:prstGeom prst="rect">
            <a:avLst/>
          </a:prstGeom>
          <a:noFill/>
        </p:spPr>
        <p:txBody>
          <a:bodyPr wrap="square" rtlCol="0">
            <a:spAutoFit/>
          </a:bodyPr>
          <a:lstStyle/>
          <a:p>
            <a:pPr algn="ctr"/>
            <a:r>
              <a:rPr lang="en-IN" sz="3600" b="1" dirty="0" smtClean="0"/>
              <a:t>Supplier</a:t>
            </a:r>
          </a:p>
          <a:p>
            <a:pPr algn="ctr"/>
            <a:r>
              <a:rPr lang="en-IN" sz="2800" b="1" dirty="0" smtClean="0"/>
              <a:t>(G01 login ID)</a:t>
            </a:r>
            <a:endParaRPr lang="en-IN" sz="2800" b="1" dirty="0"/>
          </a:p>
        </p:txBody>
      </p:sp>
    </p:spTree>
    <p:extLst>
      <p:ext uri="{BB962C8B-B14F-4D97-AF65-F5344CB8AC3E}">
        <p14:creationId xmlns:p14="http://schemas.microsoft.com/office/powerpoint/2010/main" val="1639499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nvPr>
        </p:nvGraphicFramePr>
        <p:xfrm>
          <a:off x="167925" y="1328966"/>
          <a:ext cx="2226931" cy="5155446"/>
        </p:xfrm>
        <a:graphic>
          <a:graphicData uri="http://schemas.openxmlformats.org/drawingml/2006/table">
            <a:tbl>
              <a:tblPr/>
              <a:tblGrid>
                <a:gridCol w="2226931">
                  <a:extLst>
                    <a:ext uri="{9D8B030D-6E8A-4147-A177-3AD203B41FA5}">
                      <a16:colId xmlns:a16="http://schemas.microsoft.com/office/drawing/2014/main" val="4158914390"/>
                    </a:ext>
                  </a:extLst>
                </a:gridCol>
              </a:tblGrid>
              <a:tr h="590904">
                <a:tc>
                  <a:txBody>
                    <a:bodyPr/>
                    <a:lstStyle/>
                    <a:p>
                      <a:pPr algn="ctr" fontAlgn="ctr"/>
                      <a:r>
                        <a:rPr lang="en-IN" sz="1600" b="1" i="0" u="none" strike="noStrike" dirty="0">
                          <a:solidFill>
                            <a:srgbClr val="FFFFFF"/>
                          </a:solidFill>
                          <a:effectLst/>
                          <a:latin typeface="Calibri" panose="020F0502020204030204" pitchFamily="34" charset="0"/>
                        </a:rPr>
                        <a:t>Performance </a:t>
                      </a:r>
                      <a:r>
                        <a:rPr lang="en-IN" sz="1600" b="1" i="0" u="none" strike="noStrike" dirty="0" smtClean="0">
                          <a:solidFill>
                            <a:srgbClr val="FFFFFF"/>
                          </a:solidFill>
                          <a:effectLst/>
                          <a:latin typeface="Calibri" panose="020F0502020204030204" pitchFamily="34" charset="0"/>
                        </a:rPr>
                        <a:t>Insights  </a:t>
                      </a:r>
                      <a:endParaRPr lang="en-IN" sz="1600" b="1" i="0" u="none" strike="noStrike" dirty="0">
                        <a:solidFill>
                          <a:srgbClr val="FFFFFF"/>
                        </a:solidFill>
                        <a:effectLst/>
                        <a:latin typeface="Calibri" panose="020F0502020204030204" pitchFamily="34" charset="0"/>
                      </a:endParaRP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185528352"/>
                  </a:ext>
                </a:extLst>
              </a:tr>
              <a:tr h="590904">
                <a:tc>
                  <a:txBody>
                    <a:bodyPr/>
                    <a:lstStyle/>
                    <a:p>
                      <a:pPr algn="ctr" fontAlgn="ctr"/>
                      <a:r>
                        <a:rPr lang="en-IN" sz="1600" b="1" i="0" u="none" strike="noStrike" dirty="0">
                          <a:solidFill>
                            <a:srgbClr val="FFFFFF"/>
                          </a:solidFill>
                          <a:effectLst/>
                          <a:latin typeface="Calibri" panose="020F0502020204030204" pitchFamily="34" charset="0"/>
                        </a:rPr>
                        <a:t>Data Exchange</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475182786"/>
                  </a:ext>
                </a:extLst>
              </a:tr>
              <a:tr h="542142">
                <a:tc>
                  <a:txBody>
                    <a:bodyPr/>
                    <a:lstStyle/>
                    <a:p>
                      <a:pPr algn="ctr" fontAlgn="ctr"/>
                      <a:r>
                        <a:rPr lang="en-IN" sz="1600" b="1" i="0" u="none" strike="noStrike" dirty="0" err="1">
                          <a:solidFill>
                            <a:srgbClr val="FFFFFF"/>
                          </a:solidFill>
                          <a:effectLst/>
                          <a:latin typeface="Calibri" panose="020F0502020204030204" pitchFamily="34" charset="0"/>
                        </a:rPr>
                        <a:t>Phygital</a:t>
                      </a:r>
                      <a:r>
                        <a:rPr lang="en-IN" sz="1600" b="1" i="0" u="none" strike="noStrike" dirty="0">
                          <a:solidFill>
                            <a:srgbClr val="FFFFFF"/>
                          </a:solidFill>
                          <a:effectLst/>
                          <a:latin typeface="Calibri" panose="020F0502020204030204" pitchFamily="34" charset="0"/>
                        </a:rPr>
                        <a:t> </a:t>
                      </a:r>
                      <a:r>
                        <a:rPr lang="en-IN" sz="1600" b="1" i="0" u="none" strike="noStrike" dirty="0" smtClean="0">
                          <a:solidFill>
                            <a:srgbClr val="FFFFFF"/>
                          </a:solidFill>
                          <a:effectLst/>
                          <a:latin typeface="Calibri" panose="020F0502020204030204" pitchFamily="34" charset="0"/>
                        </a:rPr>
                        <a:t>MSA</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2829514535"/>
                  </a:ext>
                </a:extLst>
              </a:tr>
              <a:tr h="590904">
                <a:tc>
                  <a:txBody>
                    <a:bodyPr/>
                    <a:lstStyle/>
                    <a:p>
                      <a:pPr algn="ctr" fontAlgn="ctr"/>
                      <a:r>
                        <a:rPr lang="en-IN" sz="1600" b="1" i="0" u="none" strike="noStrike" dirty="0" smtClean="0">
                          <a:solidFill>
                            <a:srgbClr val="FFFFFF"/>
                          </a:solidFill>
                          <a:effectLst/>
                          <a:latin typeface="Calibri" panose="020F0502020204030204" pitchFamily="34" charset="0"/>
                        </a:rPr>
                        <a:t>Contact </a:t>
                      </a:r>
                      <a:r>
                        <a:rPr lang="en-IN" sz="1600" b="1" i="0" u="none" strike="noStrike" dirty="0">
                          <a:solidFill>
                            <a:srgbClr val="FFFFFF"/>
                          </a:solidFill>
                          <a:effectLst/>
                          <a:latin typeface="Calibri" panose="020F0502020204030204" pitchFamily="34" charset="0"/>
                        </a:rPr>
                        <a:t>Profile</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910740293"/>
                  </a:ext>
                </a:extLst>
              </a:tr>
              <a:tr h="1067880">
                <a:tc>
                  <a:txBody>
                    <a:bodyPr/>
                    <a:lstStyle/>
                    <a:p>
                      <a:pPr algn="ctr" fontAlgn="ctr"/>
                      <a:r>
                        <a:rPr lang="en-IN" sz="1600" b="1" i="0" u="none" strike="noStrike" dirty="0" smtClean="0">
                          <a:solidFill>
                            <a:srgbClr val="FFFFFF"/>
                          </a:solidFill>
                          <a:effectLst/>
                          <a:latin typeface="Calibri" panose="020F0502020204030204" pitchFamily="34" charset="0"/>
                        </a:rPr>
                        <a:t>Compliance</a:t>
                      </a:r>
                    </a:p>
                    <a:p>
                      <a:pPr algn="ctr" fontAlgn="ctr"/>
                      <a:r>
                        <a:rPr lang="en-IN" sz="1600" b="1" i="0" u="none" strike="noStrike" dirty="0" smtClean="0">
                          <a:solidFill>
                            <a:srgbClr val="FFFFFF"/>
                          </a:solidFill>
                          <a:effectLst/>
                          <a:latin typeface="Calibri" panose="020F0502020204030204" pitchFamily="34" charset="0"/>
                        </a:rPr>
                        <a:t>Admin</a:t>
                      </a:r>
                    </a:p>
                    <a:p>
                      <a:pPr algn="ctr" fontAlgn="ctr"/>
                      <a:r>
                        <a:rPr lang="en-IN" sz="1600" b="1" i="0" u="none" strike="noStrike" dirty="0" smtClean="0">
                          <a:solidFill>
                            <a:srgbClr val="FFFFFF"/>
                          </a:solidFill>
                          <a:effectLst/>
                          <a:latin typeface="Calibri" panose="020F0502020204030204" pitchFamily="34" charset="0"/>
                        </a:rPr>
                        <a:t>Supplier View</a:t>
                      </a:r>
                    </a:p>
                    <a:p>
                      <a:pPr algn="ctr" fontAlgn="ctr"/>
                      <a:r>
                        <a:rPr lang="en-IN" sz="1600" b="1" i="0" u="none" strike="noStrike" dirty="0" smtClean="0">
                          <a:solidFill>
                            <a:srgbClr val="FFFFFF"/>
                          </a:solidFill>
                          <a:effectLst/>
                          <a:latin typeface="Calibri" panose="020F0502020204030204" pitchFamily="34" charset="0"/>
                        </a:rPr>
                        <a:t>TML View</a:t>
                      </a:r>
                      <a:endParaRPr lang="en-IN" sz="1600" b="1" i="0" u="none" strike="noStrike" dirty="0">
                        <a:solidFill>
                          <a:srgbClr val="FFFFFF"/>
                        </a:solidFill>
                        <a:effectLst/>
                        <a:latin typeface="Calibri" panose="020F0502020204030204" pitchFamily="34" charset="0"/>
                      </a:endParaRP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627152646"/>
                  </a:ext>
                </a:extLst>
              </a:tr>
              <a:tr h="590904">
                <a:tc>
                  <a:txBody>
                    <a:bodyPr/>
                    <a:lstStyle/>
                    <a:p>
                      <a:pPr algn="ctr" fontAlgn="ctr"/>
                      <a:r>
                        <a:rPr lang="en-IN" sz="1600" b="1" i="0" u="none" strike="noStrike">
                          <a:solidFill>
                            <a:srgbClr val="FFFFFF"/>
                          </a:solidFill>
                          <a:effectLst/>
                          <a:latin typeface="Calibri" panose="020F0502020204030204" pitchFamily="34" charset="0"/>
                        </a:rPr>
                        <a:t>Reports</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3454056829"/>
                  </a:ext>
                </a:extLst>
              </a:tr>
              <a:tr h="590904">
                <a:tc>
                  <a:txBody>
                    <a:bodyPr/>
                    <a:lstStyle/>
                    <a:p>
                      <a:pPr algn="ctr" fontAlgn="ctr"/>
                      <a:r>
                        <a:rPr lang="en-IN" sz="1600" b="1" i="0" u="none" strike="noStrike">
                          <a:solidFill>
                            <a:srgbClr val="FFFFFF"/>
                          </a:solidFill>
                          <a:effectLst/>
                          <a:latin typeface="Calibri" panose="020F0502020204030204" pitchFamily="34" charset="0"/>
                        </a:rPr>
                        <a:t>PPAP</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713523078"/>
                  </a:ext>
                </a:extLst>
              </a:tr>
              <a:tr h="590904">
                <a:tc>
                  <a:txBody>
                    <a:bodyPr/>
                    <a:lstStyle/>
                    <a:p>
                      <a:pPr algn="ctr" fontAlgn="ctr"/>
                      <a:r>
                        <a:rPr lang="en-IN" sz="1600" b="1" i="0" u="none" strike="noStrike" dirty="0">
                          <a:solidFill>
                            <a:srgbClr val="FFFFFF"/>
                          </a:solidFill>
                          <a:effectLst/>
                          <a:latin typeface="Calibri" panose="020F0502020204030204" pitchFamily="34" charset="0"/>
                        </a:rPr>
                        <a:t>How To?</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3199499257"/>
                  </a:ext>
                </a:extLst>
              </a:tr>
            </a:tbl>
          </a:graphicData>
        </a:graphic>
      </p:graphicFrame>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23813" r="1401" b="5314"/>
          <a:stretch/>
        </p:blipFill>
        <p:spPr>
          <a:xfrm>
            <a:off x="2561770" y="1328965"/>
            <a:ext cx="7068459" cy="2901525"/>
          </a:xfrm>
          <a:prstGeom prst="rect">
            <a:avLst/>
          </a:prstGeom>
        </p:spPr>
      </p:pic>
      <p:graphicFrame>
        <p:nvGraphicFramePr>
          <p:cNvPr id="11" name="Table 10"/>
          <p:cNvGraphicFramePr>
            <a:graphicFrameLocks noGrp="1"/>
          </p:cNvGraphicFramePr>
          <p:nvPr>
            <p:extLst/>
          </p:nvPr>
        </p:nvGraphicFramePr>
        <p:xfrm>
          <a:off x="9790901" y="1328965"/>
          <a:ext cx="2226931" cy="4727234"/>
        </p:xfrm>
        <a:graphic>
          <a:graphicData uri="http://schemas.openxmlformats.org/drawingml/2006/table">
            <a:tbl>
              <a:tblPr/>
              <a:tblGrid>
                <a:gridCol w="2226931">
                  <a:extLst>
                    <a:ext uri="{9D8B030D-6E8A-4147-A177-3AD203B41FA5}">
                      <a16:colId xmlns:a16="http://schemas.microsoft.com/office/drawing/2014/main" val="4238832400"/>
                    </a:ext>
                  </a:extLst>
                </a:gridCol>
              </a:tblGrid>
              <a:tr h="631193">
                <a:tc>
                  <a:txBody>
                    <a:bodyPr/>
                    <a:lstStyle/>
                    <a:p>
                      <a:pPr algn="ctr" fontAlgn="ctr"/>
                      <a:r>
                        <a:rPr lang="en-IN" sz="1600" b="1" i="0" u="none" strike="noStrike" dirty="0">
                          <a:solidFill>
                            <a:srgbClr val="FFFFFF"/>
                          </a:solidFill>
                          <a:effectLst/>
                          <a:latin typeface="Calibri" panose="020F0502020204030204" pitchFamily="34" charset="0"/>
                        </a:rPr>
                        <a:t>Announcements</a:t>
                      </a:r>
                    </a:p>
                  </a:txBody>
                  <a:tcPr marL="36000" marR="36000" marT="3600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203764"/>
                    </a:solidFill>
                  </a:tcPr>
                </a:tc>
                <a:extLst>
                  <a:ext uri="{0D108BD9-81ED-4DB2-BD59-A6C34878D82A}">
                    <a16:rowId xmlns:a16="http://schemas.microsoft.com/office/drawing/2014/main" val="4045849236"/>
                  </a:ext>
                </a:extLst>
              </a:tr>
              <a:tr h="4096041">
                <a:tc>
                  <a:txBody>
                    <a:bodyPr/>
                    <a:lstStyle/>
                    <a:p>
                      <a:pPr algn="l" fontAlgn="t"/>
                      <a:r>
                        <a:rPr lang="en-US" sz="1300" b="0" i="0" u="none" strike="noStrike" dirty="0" smtClean="0">
                          <a:solidFill>
                            <a:srgbClr val="000000"/>
                          </a:solidFill>
                          <a:effectLst/>
                          <a:latin typeface="Trebuchet MS" panose="020B0603020202020204" pitchFamily="34" charset="0"/>
                        </a:rPr>
                        <a:t>.</a:t>
                      </a:r>
                      <a:endParaRPr lang="en-US" sz="1300" b="0" i="0" u="none" strike="noStrike" dirty="0">
                        <a:solidFill>
                          <a:srgbClr val="000000"/>
                        </a:solidFill>
                        <a:effectLst/>
                        <a:latin typeface="Trebuchet MS" panose="020B0603020202020204" pitchFamily="34" charset="0"/>
                      </a:endParaRPr>
                    </a:p>
                  </a:txBody>
                  <a:tcPr marL="36000" marR="36000" marT="36000" marB="0">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284377979"/>
                  </a:ext>
                </a:extLst>
              </a:tr>
            </a:tbl>
          </a:graphicData>
        </a:graphic>
      </p:graphicFrame>
      <p:sp>
        <p:nvSpPr>
          <p:cNvPr id="12" name="Rectangle 11"/>
          <p:cNvSpPr/>
          <p:nvPr/>
        </p:nvSpPr>
        <p:spPr>
          <a:xfrm>
            <a:off x="3580086" y="5192990"/>
            <a:ext cx="5031827" cy="369332"/>
          </a:xfrm>
          <a:prstGeom prst="rect">
            <a:avLst/>
          </a:prstGeom>
        </p:spPr>
        <p:txBody>
          <a:bodyPr wrap="none">
            <a:spAutoFit/>
          </a:bodyPr>
          <a:lstStyle/>
          <a:p>
            <a:r>
              <a:rPr lang="en-IN" dirty="0">
                <a:solidFill>
                  <a:srgbClr val="FF0000"/>
                </a:solidFill>
              </a:rPr>
              <a:t>Any System related Messages will be displayed here</a:t>
            </a:r>
          </a:p>
        </p:txBody>
      </p:sp>
      <p:sp>
        <p:nvSpPr>
          <p:cNvPr id="13" name="Isosceles Triangle 12"/>
          <p:cNvSpPr/>
          <p:nvPr/>
        </p:nvSpPr>
        <p:spPr>
          <a:xfrm flipV="1">
            <a:off x="2193529" y="16039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
        <p:nvSpPr>
          <p:cNvPr id="14" name="Isosceles Triangle 13"/>
          <p:cNvSpPr/>
          <p:nvPr/>
        </p:nvSpPr>
        <p:spPr>
          <a:xfrm flipV="1">
            <a:off x="2193528" y="21881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
        <p:nvSpPr>
          <p:cNvPr id="16" name="Isosceles Triangle 15"/>
          <p:cNvSpPr/>
          <p:nvPr/>
        </p:nvSpPr>
        <p:spPr>
          <a:xfrm rot="10800000" flipV="1">
            <a:off x="2193528" y="37842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18" name="Isosceles Triangle 17"/>
          <p:cNvSpPr/>
          <p:nvPr/>
        </p:nvSpPr>
        <p:spPr>
          <a:xfrm flipV="1">
            <a:off x="2193527" y="49526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19" name="Isosceles Triangle 18"/>
          <p:cNvSpPr/>
          <p:nvPr/>
        </p:nvSpPr>
        <p:spPr>
          <a:xfrm flipV="1">
            <a:off x="2191770" y="55368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20" name="Isosceles Triangle 19"/>
          <p:cNvSpPr/>
          <p:nvPr/>
        </p:nvSpPr>
        <p:spPr>
          <a:xfrm flipV="1">
            <a:off x="2191770" y="61210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8" name="Oval 7"/>
          <p:cNvSpPr/>
          <p:nvPr/>
        </p:nvSpPr>
        <p:spPr>
          <a:xfrm>
            <a:off x="307931" y="4167494"/>
            <a:ext cx="1965368" cy="2940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p:cNvGrpSpPr/>
          <p:nvPr/>
        </p:nvGrpSpPr>
        <p:grpSpPr>
          <a:xfrm>
            <a:off x="9790901" y="857112"/>
            <a:ext cx="2226931" cy="316601"/>
            <a:chOff x="9790901" y="857112"/>
            <a:chExt cx="2226931" cy="316601"/>
          </a:xfrm>
        </p:grpSpPr>
        <p:sp>
          <p:nvSpPr>
            <p:cNvPr id="29" name="Rectangle 28"/>
            <p:cNvSpPr/>
            <p:nvPr/>
          </p:nvSpPr>
          <p:spPr>
            <a:xfrm>
              <a:off x="9790901" y="857112"/>
              <a:ext cx="2226931" cy="3166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Search</a:t>
              </a:r>
              <a:endParaRPr lang="en-IN" dirty="0">
                <a:solidFill>
                  <a:schemeClr val="tx1"/>
                </a:solidFill>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27426" y="895212"/>
              <a:ext cx="247987" cy="247987"/>
            </a:xfrm>
            <a:prstGeom prst="rect">
              <a:avLst/>
            </a:prstGeom>
          </p:spPr>
        </p:pic>
      </p:grpSp>
      <p:pic>
        <p:nvPicPr>
          <p:cNvPr id="32" name="Picture 31" descr="Royalty Free Cursor Stock Photos | rawpixel"/>
          <p:cNvPicPr>
            <a:picLocks noChangeAspect="1"/>
          </p:cNvPicPr>
          <p:nvPr/>
        </p:nvPicPr>
        <p:blipFill>
          <a:blip r:embed="rId5" cstate="print">
            <a:clrChange>
              <a:clrFrom>
                <a:srgbClr val="FB5993"/>
              </a:clrFrom>
              <a:clrTo>
                <a:srgbClr val="FB5993">
                  <a:alpha val="0"/>
                </a:srgbClr>
              </a:clrTo>
            </a:clrChange>
            <a:extLst>
              <a:ext uri="{28A0092B-C50C-407E-A947-70E740481C1C}">
                <a14:useLocalDpi xmlns:a14="http://schemas.microsoft.com/office/drawing/2010/main" val="0"/>
              </a:ext>
            </a:extLst>
          </a:blip>
          <a:stretch>
            <a:fillRect/>
          </a:stretch>
        </p:blipFill>
        <p:spPr>
          <a:xfrm>
            <a:off x="939945" y="4301322"/>
            <a:ext cx="293763" cy="293763"/>
          </a:xfrm>
          <a:prstGeom prst="rect">
            <a:avLst/>
          </a:prstGeom>
        </p:spPr>
      </p:pic>
      <p:sp>
        <p:nvSpPr>
          <p:cNvPr id="2" name="TextBox 1"/>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Supplier</a:t>
            </a:r>
            <a:endParaRPr lang="en-IN" b="1" dirty="0"/>
          </a:p>
        </p:txBody>
      </p:sp>
      <p:sp>
        <p:nvSpPr>
          <p:cNvPr id="33" name="Rounded Rectangle 32"/>
          <p:cNvSpPr/>
          <p:nvPr/>
        </p:nvSpPr>
        <p:spPr>
          <a:xfrm>
            <a:off x="3983192" y="169290"/>
            <a:ext cx="4225613" cy="542622"/>
          </a:xfrm>
          <a:prstGeom prst="roundRect">
            <a:avLst/>
          </a:prstGeom>
          <a:solidFill>
            <a:schemeClr val="accent5"/>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bg1"/>
                </a:solidFill>
                <a:ea typeface="Open Sans Extrabold" panose="020B0906030804020204" pitchFamily="34" charset="0"/>
                <a:cs typeface="Open Sans Extrabold" panose="020B0906030804020204" pitchFamily="34" charset="0"/>
              </a:rPr>
              <a:t>360</a:t>
            </a:r>
            <a:r>
              <a:rPr lang="en-IN" sz="2800" baseline="30000" dirty="0" smtClean="0">
                <a:solidFill>
                  <a:schemeClr val="bg1"/>
                </a:solidFill>
                <a:ea typeface="Open Sans Extrabold" panose="020B0906030804020204" pitchFamily="34" charset="0"/>
                <a:cs typeface="Open Sans Extrabold" panose="020B0906030804020204" pitchFamily="34" charset="0"/>
              </a:rPr>
              <a:t>o</a:t>
            </a:r>
            <a:r>
              <a:rPr lang="en-IN" sz="2800" dirty="0" smtClean="0">
                <a:solidFill>
                  <a:schemeClr val="bg1"/>
                </a:solidFill>
                <a:ea typeface="Open Sans Extrabold" panose="020B0906030804020204" pitchFamily="34" charset="0"/>
                <a:cs typeface="Open Sans Extrabold" panose="020B0906030804020204" pitchFamily="34" charset="0"/>
              </a:rPr>
              <a:t> Supplier Connect</a:t>
            </a:r>
            <a:endParaRPr lang="en-IN" sz="2800" dirty="0">
              <a:solidFill>
                <a:schemeClr val="bg1"/>
              </a:solidFill>
              <a:ea typeface="Open Sans Extrabold" panose="020B0906030804020204" pitchFamily="34" charset="0"/>
              <a:cs typeface="Open Sans Extrabold" panose="020B0906030804020204" pitchFamily="34" charset="0"/>
            </a:endParaRPr>
          </a:p>
        </p:txBody>
      </p:sp>
      <p:sp>
        <p:nvSpPr>
          <p:cNvPr id="21" name="Isosceles Triangle 20"/>
          <p:cNvSpPr/>
          <p:nvPr/>
        </p:nvSpPr>
        <p:spPr>
          <a:xfrm flipV="1">
            <a:off x="2161778" y="27342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Tree>
    <p:extLst>
      <p:ext uri="{BB962C8B-B14F-4D97-AF65-F5344CB8AC3E}">
        <p14:creationId xmlns:p14="http://schemas.microsoft.com/office/powerpoint/2010/main" val="4009960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31657" y="393038"/>
            <a:ext cx="2728686" cy="464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Compliance</a:t>
            </a:r>
            <a:endParaRPr lang="en-IN" sz="2800" dirty="0"/>
          </a:p>
        </p:txBody>
      </p:sp>
      <p:sp>
        <p:nvSpPr>
          <p:cNvPr id="7" name="TextBox 6"/>
          <p:cNvSpPr txBox="1"/>
          <p:nvPr/>
        </p:nvSpPr>
        <p:spPr>
          <a:xfrm>
            <a:off x="783770" y="1524000"/>
            <a:ext cx="2670629"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Upload Certificates</a:t>
            </a:r>
            <a:endParaRPr lang="en-IN" dirty="0">
              <a:solidFill>
                <a:schemeClr val="bg1"/>
              </a:solidFill>
            </a:endParaRPr>
          </a:p>
        </p:txBody>
      </p:sp>
      <p:sp>
        <p:nvSpPr>
          <p:cNvPr id="12" name="TextBox 11"/>
          <p:cNvSpPr txBox="1"/>
          <p:nvPr/>
        </p:nvSpPr>
        <p:spPr>
          <a:xfrm>
            <a:off x="4695370"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View / Edit Certificate</a:t>
            </a:r>
            <a:endParaRPr lang="en-IN" dirty="0">
              <a:solidFill>
                <a:schemeClr val="bg1"/>
              </a:solidFill>
            </a:endParaRPr>
          </a:p>
        </p:txBody>
      </p:sp>
      <p:sp>
        <p:nvSpPr>
          <p:cNvPr id="17" name="TextBox 16"/>
          <p:cNvSpPr txBox="1"/>
          <p:nvPr/>
        </p:nvSpPr>
        <p:spPr>
          <a:xfrm>
            <a:off x="304801" y="5964772"/>
            <a:ext cx="11364686"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accent5"/>
                </a:solidFill>
              </a:rPr>
              <a:t>For Group Vendor Code login ID, in Vendor Code selection box, all Vendor Codes related to that Group User ID to get displayed in selection list and  details and attachments can be updated fro selected Vendor Code</a:t>
            </a:r>
            <a:endParaRPr lang="en-IN" sz="1400" dirty="0">
              <a:solidFill>
                <a:schemeClr val="accent5"/>
              </a:solidFill>
            </a:endParaRPr>
          </a:p>
        </p:txBody>
      </p:sp>
      <p:sp>
        <p:nvSpPr>
          <p:cNvPr id="20" name="Rectangle 19"/>
          <p:cNvSpPr/>
          <p:nvPr/>
        </p:nvSpPr>
        <p:spPr>
          <a:xfrm>
            <a:off x="2616337" y="2783959"/>
            <a:ext cx="394788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from dropdown</a:t>
            </a:r>
            <a:endParaRPr lang="en-IN" dirty="0">
              <a:solidFill>
                <a:schemeClr val="tx1"/>
              </a:solidFill>
            </a:endParaRPr>
          </a:p>
        </p:txBody>
      </p:sp>
      <p:sp>
        <p:nvSpPr>
          <p:cNvPr id="21" name="TextBox 20"/>
          <p:cNvSpPr txBox="1"/>
          <p:nvPr/>
        </p:nvSpPr>
        <p:spPr>
          <a:xfrm>
            <a:off x="257765" y="2783959"/>
            <a:ext cx="2467429" cy="369332"/>
          </a:xfrm>
          <a:prstGeom prst="rect">
            <a:avLst/>
          </a:prstGeom>
          <a:noFill/>
        </p:spPr>
        <p:txBody>
          <a:bodyPr wrap="square" rtlCol="0">
            <a:spAutoFit/>
          </a:bodyPr>
          <a:lstStyle/>
          <a:p>
            <a:r>
              <a:rPr lang="en-IN" b="1" dirty="0" smtClean="0"/>
              <a:t>Certificate Name</a:t>
            </a:r>
            <a:endParaRPr lang="en-IN" b="1" dirty="0"/>
          </a:p>
        </p:txBody>
      </p:sp>
      <p:sp>
        <p:nvSpPr>
          <p:cNvPr id="22" name="Rectangle 21"/>
          <p:cNvSpPr/>
          <p:nvPr/>
        </p:nvSpPr>
        <p:spPr>
          <a:xfrm>
            <a:off x="257765" y="3239581"/>
            <a:ext cx="1233715" cy="3483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Proceed</a:t>
            </a:r>
            <a:endParaRPr lang="en-IN" dirty="0"/>
          </a:p>
        </p:txBody>
      </p:sp>
      <p:graphicFrame>
        <p:nvGraphicFramePr>
          <p:cNvPr id="23" name="Table 22"/>
          <p:cNvGraphicFramePr>
            <a:graphicFrameLocks noGrp="1"/>
          </p:cNvGraphicFramePr>
          <p:nvPr>
            <p:extLst/>
          </p:nvPr>
        </p:nvGraphicFramePr>
        <p:xfrm>
          <a:off x="304801" y="3960895"/>
          <a:ext cx="11727819" cy="1036320"/>
        </p:xfrm>
        <a:graphic>
          <a:graphicData uri="http://schemas.openxmlformats.org/drawingml/2006/table">
            <a:tbl>
              <a:tblPr firstRow="1" bandRow="1">
                <a:tableStyleId>{5940675A-B579-460E-94D1-54222C63F5DA}</a:tableStyleId>
              </a:tblPr>
              <a:tblGrid>
                <a:gridCol w="420913">
                  <a:extLst>
                    <a:ext uri="{9D8B030D-6E8A-4147-A177-3AD203B41FA5}">
                      <a16:colId xmlns:a16="http://schemas.microsoft.com/office/drawing/2014/main" val="1914199229"/>
                    </a:ext>
                  </a:extLst>
                </a:gridCol>
                <a:gridCol w="1123738">
                  <a:extLst>
                    <a:ext uri="{9D8B030D-6E8A-4147-A177-3AD203B41FA5}">
                      <a16:colId xmlns:a16="http://schemas.microsoft.com/office/drawing/2014/main" val="421897451"/>
                    </a:ext>
                  </a:extLst>
                </a:gridCol>
                <a:gridCol w="1024377">
                  <a:extLst>
                    <a:ext uri="{9D8B030D-6E8A-4147-A177-3AD203B41FA5}">
                      <a16:colId xmlns:a16="http://schemas.microsoft.com/office/drawing/2014/main" val="3206898488"/>
                    </a:ext>
                  </a:extLst>
                </a:gridCol>
                <a:gridCol w="1074057">
                  <a:extLst>
                    <a:ext uri="{9D8B030D-6E8A-4147-A177-3AD203B41FA5}">
                      <a16:colId xmlns:a16="http://schemas.microsoft.com/office/drawing/2014/main" val="2801153840"/>
                    </a:ext>
                  </a:extLst>
                </a:gridCol>
                <a:gridCol w="1103085">
                  <a:extLst>
                    <a:ext uri="{9D8B030D-6E8A-4147-A177-3AD203B41FA5}">
                      <a16:colId xmlns:a16="http://schemas.microsoft.com/office/drawing/2014/main" val="2157544815"/>
                    </a:ext>
                  </a:extLst>
                </a:gridCol>
                <a:gridCol w="899886">
                  <a:extLst>
                    <a:ext uri="{9D8B030D-6E8A-4147-A177-3AD203B41FA5}">
                      <a16:colId xmlns:a16="http://schemas.microsoft.com/office/drawing/2014/main" val="284587998"/>
                    </a:ext>
                  </a:extLst>
                </a:gridCol>
                <a:gridCol w="1219200">
                  <a:extLst>
                    <a:ext uri="{9D8B030D-6E8A-4147-A177-3AD203B41FA5}">
                      <a16:colId xmlns:a16="http://schemas.microsoft.com/office/drawing/2014/main" val="877123260"/>
                    </a:ext>
                  </a:extLst>
                </a:gridCol>
                <a:gridCol w="1074057">
                  <a:extLst>
                    <a:ext uri="{9D8B030D-6E8A-4147-A177-3AD203B41FA5}">
                      <a16:colId xmlns:a16="http://schemas.microsoft.com/office/drawing/2014/main" val="3549663963"/>
                    </a:ext>
                  </a:extLst>
                </a:gridCol>
                <a:gridCol w="1204686">
                  <a:extLst>
                    <a:ext uri="{9D8B030D-6E8A-4147-A177-3AD203B41FA5}">
                      <a16:colId xmlns:a16="http://schemas.microsoft.com/office/drawing/2014/main" val="1477761224"/>
                    </a:ext>
                  </a:extLst>
                </a:gridCol>
                <a:gridCol w="957943">
                  <a:extLst>
                    <a:ext uri="{9D8B030D-6E8A-4147-A177-3AD203B41FA5}">
                      <a16:colId xmlns:a16="http://schemas.microsoft.com/office/drawing/2014/main" val="3123176848"/>
                    </a:ext>
                  </a:extLst>
                </a:gridCol>
                <a:gridCol w="1625877">
                  <a:extLst>
                    <a:ext uri="{9D8B030D-6E8A-4147-A177-3AD203B41FA5}">
                      <a16:colId xmlns:a16="http://schemas.microsoft.com/office/drawing/2014/main" val="2941628639"/>
                    </a:ext>
                  </a:extLst>
                </a:gridCol>
              </a:tblGrid>
              <a:tr h="370840">
                <a:tc>
                  <a:txBody>
                    <a:bodyPr/>
                    <a:lstStyle/>
                    <a:p>
                      <a:pPr algn="ctr"/>
                      <a:r>
                        <a:rPr lang="en-IN" sz="1400" b="1" dirty="0" smtClean="0">
                          <a:solidFill>
                            <a:schemeClr val="bg1"/>
                          </a:solidFill>
                        </a:rPr>
                        <a:t>S N</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Certificate Name</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Mandatory</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Certifying</a:t>
                      </a:r>
                      <a:r>
                        <a:rPr lang="en-IN" sz="1400" b="1" baseline="0" dirty="0" smtClean="0">
                          <a:solidFill>
                            <a:schemeClr val="bg1"/>
                          </a:solidFill>
                        </a:rPr>
                        <a:t> Authority</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Registra</a:t>
                      </a:r>
                      <a:r>
                        <a:rPr lang="en-IN" sz="1400" b="1" baseline="0" dirty="0" smtClean="0">
                          <a:solidFill>
                            <a:schemeClr val="bg1"/>
                          </a:solidFill>
                        </a:rPr>
                        <a:t>r Name</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Registrar Email ID</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Origin Email ID</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Issue Date </a:t>
                      </a:r>
                      <a:r>
                        <a:rPr lang="en-IN" sz="1400" b="1" dirty="0" smtClean="0">
                          <a:solidFill>
                            <a:srgbClr val="FF0000"/>
                          </a:solidFill>
                        </a:rPr>
                        <a:t>*</a:t>
                      </a:r>
                      <a:endParaRPr lang="en-IN" sz="1400" b="1" dirty="0">
                        <a:solidFill>
                          <a:srgbClr val="FF0000"/>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Expiry Date </a:t>
                      </a:r>
                      <a:r>
                        <a:rPr lang="en-IN" sz="1400" b="1" dirty="0" smtClean="0">
                          <a:solidFill>
                            <a:srgbClr val="FF0000"/>
                          </a:solidFill>
                        </a:rPr>
                        <a:t>*</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Place of Issue</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Attachment </a:t>
                      </a:r>
                      <a:r>
                        <a:rPr lang="en-IN" sz="1400" b="1" dirty="0" smtClean="0">
                          <a:solidFill>
                            <a:srgbClr val="FF0000"/>
                          </a:solidFill>
                        </a:rPr>
                        <a:t>*</a:t>
                      </a:r>
                      <a:endParaRPr lang="en-IN" sz="1400" b="1" dirty="0">
                        <a:solidFill>
                          <a:schemeClr val="bg1"/>
                        </a:solidFill>
                      </a:endParaRPr>
                    </a:p>
                  </a:txBody>
                  <a:tcPr anchor="ctr">
                    <a:solidFill>
                      <a:schemeClr val="tx1">
                        <a:lumMod val="65000"/>
                        <a:lumOff val="35000"/>
                      </a:schemeClr>
                    </a:solidFill>
                  </a:tcPr>
                </a:tc>
                <a:extLst>
                  <a:ext uri="{0D108BD9-81ED-4DB2-BD59-A6C34878D82A}">
                    <a16:rowId xmlns:a16="http://schemas.microsoft.com/office/drawing/2014/main" val="1722345157"/>
                  </a:ext>
                </a:extLst>
              </a:tr>
              <a:tr h="370840">
                <a:tc>
                  <a:txBody>
                    <a:bodyPr/>
                    <a:lstStyle/>
                    <a:p>
                      <a:pPr algn="ctr"/>
                      <a:r>
                        <a:rPr lang="en-IN" sz="1400" dirty="0" smtClean="0"/>
                        <a:t>1</a:t>
                      </a:r>
                      <a:endParaRPr lang="en-IN" sz="1400" dirty="0"/>
                    </a:p>
                  </a:txBody>
                  <a:tcPr/>
                </a:tc>
                <a:tc>
                  <a:txBody>
                    <a:bodyPr/>
                    <a:lstStyle/>
                    <a:p>
                      <a:r>
                        <a:rPr lang="en-IN" sz="1400" kern="1200" dirty="0" smtClean="0">
                          <a:solidFill>
                            <a:schemeClr val="tx1"/>
                          </a:solidFill>
                          <a:effectLst/>
                          <a:latin typeface="+mn-lt"/>
                          <a:ea typeface="+mn-ea"/>
                          <a:cs typeface="+mn-cs"/>
                        </a:rPr>
                        <a:t>Factory Licence</a:t>
                      </a:r>
                      <a:endParaRPr lang="en-IN" sz="1400" dirty="0"/>
                    </a:p>
                  </a:txBody>
                  <a:tcPr/>
                </a:tc>
                <a:tc>
                  <a:txBody>
                    <a:bodyPr/>
                    <a:lstStyle/>
                    <a:p>
                      <a:pPr algn="ctr"/>
                      <a:r>
                        <a:rPr lang="en-IN" sz="1400" dirty="0" smtClean="0"/>
                        <a:t>Yes</a:t>
                      </a:r>
                      <a:endParaRPr lang="en-IN" sz="1400" dirty="0"/>
                    </a:p>
                  </a:txBody>
                  <a:tcPr/>
                </a:tc>
                <a:tc>
                  <a:txBody>
                    <a:bodyPr/>
                    <a:lstStyle/>
                    <a:p>
                      <a:endParaRPr lang="en-IN" sz="1400" dirty="0"/>
                    </a:p>
                  </a:txBody>
                  <a:tcPr/>
                </a:tc>
                <a:tc>
                  <a:txBody>
                    <a:bodyPr/>
                    <a:lstStyle/>
                    <a:p>
                      <a:endParaRPr lang="en-IN" sz="1400"/>
                    </a:p>
                  </a:txBody>
                  <a:tcPr/>
                </a:tc>
                <a:tc>
                  <a:txBody>
                    <a:bodyPr/>
                    <a:lstStyle/>
                    <a:p>
                      <a:pPr algn="ctr"/>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2792814931"/>
                  </a:ext>
                </a:extLst>
              </a:tr>
            </a:tbl>
          </a:graphicData>
        </a:graphic>
      </p:graphicFrame>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2321" y="4586514"/>
            <a:ext cx="267142" cy="267142"/>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9750" y="4586514"/>
            <a:ext cx="267142" cy="26714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35271" y="4578735"/>
            <a:ext cx="278775" cy="274921"/>
          </a:xfrm>
          <a:prstGeom prst="rect">
            <a:avLst/>
          </a:prstGeom>
        </p:spPr>
      </p:pic>
      <p:sp>
        <p:nvSpPr>
          <p:cNvPr id="25" name="Rectangle 24"/>
          <p:cNvSpPr/>
          <p:nvPr/>
        </p:nvSpPr>
        <p:spPr>
          <a:xfrm>
            <a:off x="304801" y="5166808"/>
            <a:ext cx="1233715" cy="3483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Save</a:t>
            </a:r>
            <a:endParaRPr lang="en-IN" dirty="0"/>
          </a:p>
        </p:txBody>
      </p:sp>
      <p:sp>
        <p:nvSpPr>
          <p:cNvPr id="26" name="Rectangle 25"/>
          <p:cNvSpPr/>
          <p:nvPr/>
        </p:nvSpPr>
        <p:spPr>
          <a:xfrm>
            <a:off x="2616337" y="2272409"/>
            <a:ext cx="394788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Vendor Code from dropdown</a:t>
            </a:r>
            <a:endParaRPr lang="en-IN" dirty="0">
              <a:solidFill>
                <a:schemeClr val="tx1"/>
              </a:solidFill>
            </a:endParaRPr>
          </a:p>
        </p:txBody>
      </p:sp>
      <p:sp>
        <p:nvSpPr>
          <p:cNvPr id="27" name="TextBox 26"/>
          <p:cNvSpPr txBox="1"/>
          <p:nvPr/>
        </p:nvSpPr>
        <p:spPr>
          <a:xfrm>
            <a:off x="257765" y="2272409"/>
            <a:ext cx="2467429" cy="369332"/>
          </a:xfrm>
          <a:prstGeom prst="rect">
            <a:avLst/>
          </a:prstGeom>
          <a:noFill/>
        </p:spPr>
        <p:txBody>
          <a:bodyPr wrap="square" rtlCol="0">
            <a:spAutoFit/>
          </a:bodyPr>
          <a:lstStyle/>
          <a:p>
            <a:r>
              <a:rPr lang="en-IN" b="1" dirty="0" smtClean="0"/>
              <a:t>Vendor Code</a:t>
            </a:r>
            <a:endParaRPr lang="en-IN" b="1" dirty="0"/>
          </a:p>
        </p:txBody>
      </p:sp>
      <p:sp>
        <p:nvSpPr>
          <p:cNvPr id="28" name="Oval 27"/>
          <p:cNvSpPr/>
          <p:nvPr/>
        </p:nvSpPr>
        <p:spPr>
          <a:xfrm>
            <a:off x="145141" y="1311305"/>
            <a:ext cx="3947885" cy="71256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Supplier</a:t>
            </a:r>
            <a:endParaRPr lang="en-IN" b="1" dirty="0"/>
          </a:p>
        </p:txBody>
      </p:sp>
    </p:spTree>
    <p:extLst>
      <p:ext uri="{BB962C8B-B14F-4D97-AF65-F5344CB8AC3E}">
        <p14:creationId xmlns:p14="http://schemas.microsoft.com/office/powerpoint/2010/main" val="1415084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31657" y="393038"/>
            <a:ext cx="2728686" cy="464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Compliance</a:t>
            </a:r>
            <a:endParaRPr lang="en-IN" sz="2800" dirty="0"/>
          </a:p>
        </p:txBody>
      </p:sp>
      <p:sp>
        <p:nvSpPr>
          <p:cNvPr id="7" name="TextBox 6"/>
          <p:cNvSpPr txBox="1"/>
          <p:nvPr/>
        </p:nvSpPr>
        <p:spPr>
          <a:xfrm>
            <a:off x="783770" y="1524000"/>
            <a:ext cx="2670629"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Upload Certificates</a:t>
            </a:r>
            <a:endParaRPr lang="en-IN" dirty="0">
              <a:solidFill>
                <a:schemeClr val="bg1"/>
              </a:solidFill>
            </a:endParaRPr>
          </a:p>
        </p:txBody>
      </p:sp>
      <p:sp>
        <p:nvSpPr>
          <p:cNvPr id="12" name="TextBox 11"/>
          <p:cNvSpPr txBox="1"/>
          <p:nvPr/>
        </p:nvSpPr>
        <p:spPr>
          <a:xfrm>
            <a:off x="4695370"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View / Edit Certificate</a:t>
            </a:r>
            <a:endParaRPr lang="en-IN" dirty="0">
              <a:solidFill>
                <a:schemeClr val="bg1"/>
              </a:solidFill>
            </a:endParaRPr>
          </a:p>
        </p:txBody>
      </p:sp>
      <p:sp>
        <p:nvSpPr>
          <p:cNvPr id="17" name="TextBox 16"/>
          <p:cNvSpPr txBox="1"/>
          <p:nvPr/>
        </p:nvSpPr>
        <p:spPr>
          <a:xfrm>
            <a:off x="304801" y="5684558"/>
            <a:ext cx="11364686"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accent5"/>
                </a:solidFill>
              </a:rPr>
              <a:t>Post clicking on View / Edit Certificates, all details which Supplier has updated will be displayed for selected Vendor Code</a:t>
            </a:r>
          </a:p>
          <a:p>
            <a:pPr marL="285750" indent="-285750">
              <a:buFont typeface="Arial" panose="020B0604020202020204" pitchFamily="34" charset="0"/>
              <a:buChar char="•"/>
            </a:pPr>
            <a:r>
              <a:rPr lang="en-IN" sz="1400" dirty="0" smtClean="0">
                <a:solidFill>
                  <a:schemeClr val="accent5"/>
                </a:solidFill>
              </a:rPr>
              <a:t>After clicking on Edit button, Supplier should be able to Edit updated details and also can upload revised attachment if required. </a:t>
            </a:r>
            <a:r>
              <a:rPr lang="en-IN" sz="1400" dirty="0">
                <a:solidFill>
                  <a:schemeClr val="accent5"/>
                </a:solidFill>
              </a:rPr>
              <a:t>Versions to be maintained for updated </a:t>
            </a:r>
            <a:r>
              <a:rPr lang="en-IN" sz="1400" dirty="0" smtClean="0">
                <a:solidFill>
                  <a:schemeClr val="accent5"/>
                </a:solidFill>
              </a:rPr>
              <a:t>details</a:t>
            </a:r>
          </a:p>
          <a:p>
            <a:pPr marL="285750" indent="-285750">
              <a:buFont typeface="Arial" panose="020B0604020202020204" pitchFamily="34" charset="0"/>
              <a:buChar char="•"/>
            </a:pPr>
            <a:r>
              <a:rPr lang="en-IN" sz="1400" dirty="0">
                <a:solidFill>
                  <a:schemeClr val="accent5"/>
                </a:solidFill>
              </a:rPr>
              <a:t>Status colour – Yellow - Updated post expiry of earlier certificate validity, Green – Updated prior expiry of earlier certificate validity, Red – Pending for </a:t>
            </a:r>
            <a:r>
              <a:rPr lang="en-IN" sz="1400" dirty="0" err="1" smtClean="0">
                <a:solidFill>
                  <a:schemeClr val="accent5"/>
                </a:solidFill>
              </a:rPr>
              <a:t>updation</a:t>
            </a:r>
            <a:endParaRPr lang="en-IN" sz="1400" dirty="0">
              <a:solidFill>
                <a:schemeClr val="accent5"/>
              </a:solidFill>
            </a:endParaRPr>
          </a:p>
        </p:txBody>
      </p:sp>
      <p:sp>
        <p:nvSpPr>
          <p:cNvPr id="26" name="Oval 25"/>
          <p:cNvSpPr/>
          <p:nvPr/>
        </p:nvSpPr>
        <p:spPr>
          <a:xfrm>
            <a:off x="4194767" y="1352382"/>
            <a:ext cx="3947885" cy="71256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10654449" y="2303913"/>
            <a:ext cx="1233715" cy="3483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Proceed</a:t>
            </a:r>
            <a:endParaRPr lang="en-IN" dirty="0"/>
          </a:p>
        </p:txBody>
      </p:sp>
      <p:sp>
        <p:nvSpPr>
          <p:cNvPr id="40" name="Rectangle 39"/>
          <p:cNvSpPr/>
          <p:nvPr/>
        </p:nvSpPr>
        <p:spPr>
          <a:xfrm>
            <a:off x="2616337" y="2272409"/>
            <a:ext cx="394788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Vendor Code from dropdown</a:t>
            </a:r>
            <a:endParaRPr lang="en-IN" dirty="0">
              <a:solidFill>
                <a:schemeClr val="tx1"/>
              </a:solidFill>
            </a:endParaRPr>
          </a:p>
        </p:txBody>
      </p:sp>
      <p:sp>
        <p:nvSpPr>
          <p:cNvPr id="41" name="TextBox 40"/>
          <p:cNvSpPr txBox="1"/>
          <p:nvPr/>
        </p:nvSpPr>
        <p:spPr>
          <a:xfrm>
            <a:off x="257765" y="2272409"/>
            <a:ext cx="2467429" cy="369332"/>
          </a:xfrm>
          <a:prstGeom prst="rect">
            <a:avLst/>
          </a:prstGeom>
          <a:noFill/>
        </p:spPr>
        <p:txBody>
          <a:bodyPr wrap="square" rtlCol="0">
            <a:spAutoFit/>
          </a:bodyPr>
          <a:lstStyle/>
          <a:p>
            <a:r>
              <a:rPr lang="en-IN" b="1" dirty="0" smtClean="0"/>
              <a:t>Vendor Code</a:t>
            </a:r>
            <a:endParaRPr lang="en-IN" b="1" dirty="0"/>
          </a:p>
        </p:txBody>
      </p:sp>
      <p:sp>
        <p:nvSpPr>
          <p:cNvPr id="42" name="TextBox 41"/>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Supplier</a:t>
            </a:r>
            <a:endParaRPr lang="en-IN" b="1" dirty="0"/>
          </a:p>
        </p:txBody>
      </p:sp>
      <p:graphicFrame>
        <p:nvGraphicFramePr>
          <p:cNvPr id="43" name="Table 42"/>
          <p:cNvGraphicFramePr>
            <a:graphicFrameLocks noGrp="1"/>
          </p:cNvGraphicFramePr>
          <p:nvPr>
            <p:extLst>
              <p:ext uri="{D42A27DB-BD31-4B8C-83A1-F6EECF244321}">
                <p14:modId xmlns:p14="http://schemas.microsoft.com/office/powerpoint/2010/main" val="1547632670"/>
              </p:ext>
            </p:extLst>
          </p:nvPr>
        </p:nvGraphicFramePr>
        <p:xfrm>
          <a:off x="304801" y="3162554"/>
          <a:ext cx="11727819" cy="2382520"/>
        </p:xfrm>
        <a:graphic>
          <a:graphicData uri="http://schemas.openxmlformats.org/drawingml/2006/table">
            <a:tbl>
              <a:tblPr firstRow="1" bandRow="1">
                <a:tableStyleId>{5940675A-B579-460E-94D1-54222C63F5DA}</a:tableStyleId>
              </a:tblPr>
              <a:tblGrid>
                <a:gridCol w="336649">
                  <a:extLst>
                    <a:ext uri="{9D8B030D-6E8A-4147-A177-3AD203B41FA5}">
                      <a16:colId xmlns:a16="http://schemas.microsoft.com/office/drawing/2014/main" val="1914199229"/>
                    </a:ext>
                  </a:extLst>
                </a:gridCol>
                <a:gridCol w="1020852">
                  <a:extLst>
                    <a:ext uri="{9D8B030D-6E8A-4147-A177-3AD203B41FA5}">
                      <a16:colId xmlns:a16="http://schemas.microsoft.com/office/drawing/2014/main" val="421897451"/>
                    </a:ext>
                  </a:extLst>
                </a:gridCol>
                <a:gridCol w="966598">
                  <a:extLst>
                    <a:ext uri="{9D8B030D-6E8A-4147-A177-3AD203B41FA5}">
                      <a16:colId xmlns:a16="http://schemas.microsoft.com/office/drawing/2014/main" val="3206898488"/>
                    </a:ext>
                  </a:extLst>
                </a:gridCol>
                <a:gridCol w="850900">
                  <a:extLst>
                    <a:ext uri="{9D8B030D-6E8A-4147-A177-3AD203B41FA5}">
                      <a16:colId xmlns:a16="http://schemas.microsoft.com/office/drawing/2014/main" val="2801153840"/>
                    </a:ext>
                  </a:extLst>
                </a:gridCol>
                <a:gridCol w="838200">
                  <a:extLst>
                    <a:ext uri="{9D8B030D-6E8A-4147-A177-3AD203B41FA5}">
                      <a16:colId xmlns:a16="http://schemas.microsoft.com/office/drawing/2014/main" val="2157544815"/>
                    </a:ext>
                  </a:extLst>
                </a:gridCol>
                <a:gridCol w="891527">
                  <a:extLst>
                    <a:ext uri="{9D8B030D-6E8A-4147-A177-3AD203B41FA5}">
                      <a16:colId xmlns:a16="http://schemas.microsoft.com/office/drawing/2014/main" val="284587998"/>
                    </a:ext>
                  </a:extLst>
                </a:gridCol>
                <a:gridCol w="858327">
                  <a:extLst>
                    <a:ext uri="{9D8B030D-6E8A-4147-A177-3AD203B41FA5}">
                      <a16:colId xmlns:a16="http://schemas.microsoft.com/office/drawing/2014/main" val="877123260"/>
                    </a:ext>
                  </a:extLst>
                </a:gridCol>
                <a:gridCol w="907374">
                  <a:extLst>
                    <a:ext uri="{9D8B030D-6E8A-4147-A177-3AD203B41FA5}">
                      <a16:colId xmlns:a16="http://schemas.microsoft.com/office/drawing/2014/main" val="3549663963"/>
                    </a:ext>
                  </a:extLst>
                </a:gridCol>
                <a:gridCol w="919636">
                  <a:extLst>
                    <a:ext uri="{9D8B030D-6E8A-4147-A177-3AD203B41FA5}">
                      <a16:colId xmlns:a16="http://schemas.microsoft.com/office/drawing/2014/main" val="1477761224"/>
                    </a:ext>
                  </a:extLst>
                </a:gridCol>
                <a:gridCol w="956422">
                  <a:extLst>
                    <a:ext uri="{9D8B030D-6E8A-4147-A177-3AD203B41FA5}">
                      <a16:colId xmlns:a16="http://schemas.microsoft.com/office/drawing/2014/main" val="3123176848"/>
                    </a:ext>
                  </a:extLst>
                </a:gridCol>
                <a:gridCol w="956422">
                  <a:extLst>
                    <a:ext uri="{9D8B030D-6E8A-4147-A177-3AD203B41FA5}">
                      <a16:colId xmlns:a16="http://schemas.microsoft.com/office/drawing/2014/main" val="2941628639"/>
                    </a:ext>
                  </a:extLst>
                </a:gridCol>
                <a:gridCol w="847592">
                  <a:extLst>
                    <a:ext uri="{9D8B030D-6E8A-4147-A177-3AD203B41FA5}">
                      <a16:colId xmlns:a16="http://schemas.microsoft.com/office/drawing/2014/main" val="3459238904"/>
                    </a:ext>
                  </a:extLst>
                </a:gridCol>
                <a:gridCol w="876300">
                  <a:extLst>
                    <a:ext uri="{9D8B030D-6E8A-4147-A177-3AD203B41FA5}">
                      <a16:colId xmlns:a16="http://schemas.microsoft.com/office/drawing/2014/main" val="2505182865"/>
                    </a:ext>
                  </a:extLst>
                </a:gridCol>
                <a:gridCol w="501020">
                  <a:extLst>
                    <a:ext uri="{9D8B030D-6E8A-4147-A177-3AD203B41FA5}">
                      <a16:colId xmlns:a16="http://schemas.microsoft.com/office/drawing/2014/main" val="783639541"/>
                    </a:ext>
                  </a:extLst>
                </a:gridCol>
              </a:tblGrid>
              <a:tr h="370840">
                <a:tc>
                  <a:txBody>
                    <a:bodyPr/>
                    <a:lstStyle/>
                    <a:p>
                      <a:pPr algn="ctr"/>
                      <a:r>
                        <a:rPr lang="en-IN" sz="1200" b="1" dirty="0" smtClean="0">
                          <a:solidFill>
                            <a:schemeClr val="bg1"/>
                          </a:solidFill>
                        </a:rPr>
                        <a:t>S N</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Certificate Name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Mandatory</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Certifying</a:t>
                      </a:r>
                      <a:r>
                        <a:rPr lang="en-IN" sz="1200" b="1" baseline="0" dirty="0" smtClean="0">
                          <a:solidFill>
                            <a:schemeClr val="bg1"/>
                          </a:solidFill>
                        </a:rPr>
                        <a:t> Authority</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Registra</a:t>
                      </a:r>
                      <a:r>
                        <a:rPr lang="en-IN" sz="1200" b="1" baseline="0" dirty="0" smtClean="0">
                          <a:solidFill>
                            <a:schemeClr val="bg1"/>
                          </a:solidFill>
                        </a:rPr>
                        <a:t>r Name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Registrar Email ID</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Origin Email ID</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Issue Date </a:t>
                      </a:r>
                      <a:r>
                        <a:rPr lang="en-IN" sz="1200" b="1" dirty="0" smtClean="0">
                          <a:solidFill>
                            <a:srgbClr val="FF0000"/>
                          </a:solidFill>
                        </a:rPr>
                        <a:t>*</a:t>
                      </a:r>
                      <a:endParaRPr lang="en-IN" sz="1200" b="1" dirty="0">
                        <a:solidFill>
                          <a:srgbClr val="FF0000"/>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Expiry Date </a:t>
                      </a:r>
                      <a:r>
                        <a:rPr lang="en-IN" sz="1200" b="1" dirty="0" smtClean="0">
                          <a:solidFill>
                            <a:srgbClr val="FF0000"/>
                          </a:solidFill>
                        </a:rPr>
                        <a:t>*</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Place of Issue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Attachment </a:t>
                      </a:r>
                      <a:r>
                        <a:rPr lang="en-IN" sz="1200" b="1" dirty="0" smtClean="0">
                          <a:solidFill>
                            <a:srgbClr val="FF0000"/>
                          </a:solidFill>
                        </a:rPr>
                        <a:t>*</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Status</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Submitted Date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Edit</a:t>
                      </a:r>
                      <a:endParaRPr lang="en-IN" sz="1200" b="1" dirty="0">
                        <a:solidFill>
                          <a:schemeClr val="bg1"/>
                        </a:solidFill>
                      </a:endParaRPr>
                    </a:p>
                  </a:txBody>
                  <a:tcPr anchor="ctr">
                    <a:solidFill>
                      <a:schemeClr val="tx1">
                        <a:lumMod val="65000"/>
                        <a:lumOff val="35000"/>
                      </a:schemeClr>
                    </a:solidFill>
                  </a:tcPr>
                </a:tc>
                <a:extLst>
                  <a:ext uri="{0D108BD9-81ED-4DB2-BD59-A6C34878D82A}">
                    <a16:rowId xmlns:a16="http://schemas.microsoft.com/office/drawing/2014/main" val="1722345157"/>
                  </a:ext>
                </a:extLst>
              </a:tr>
              <a:tr h="370840">
                <a:tc>
                  <a:txBody>
                    <a:bodyPr/>
                    <a:lstStyle/>
                    <a:p>
                      <a:pPr algn="ctr"/>
                      <a:r>
                        <a:rPr lang="en-IN" sz="1200" dirty="0" smtClean="0"/>
                        <a:t>1</a:t>
                      </a:r>
                      <a:endParaRPr lang="en-IN" sz="1200" dirty="0"/>
                    </a:p>
                  </a:txBody>
                  <a:tcPr anchor="ctr"/>
                </a:tc>
                <a:tc>
                  <a:txBody>
                    <a:bodyPr/>
                    <a:lstStyle/>
                    <a:p>
                      <a:r>
                        <a:rPr lang="en-IN" sz="1200" kern="1200" dirty="0" smtClean="0">
                          <a:solidFill>
                            <a:schemeClr val="tx1"/>
                          </a:solidFill>
                          <a:effectLst/>
                          <a:latin typeface="+mn-lt"/>
                          <a:ea typeface="+mn-ea"/>
                          <a:cs typeface="+mn-cs"/>
                        </a:rPr>
                        <a:t>Factory Licence</a:t>
                      </a:r>
                      <a:endParaRPr lang="en-IN" sz="1200" dirty="0"/>
                    </a:p>
                  </a:txBody>
                  <a:tcPr anchor="ctr"/>
                </a:tc>
                <a:tc>
                  <a:txBody>
                    <a:bodyPr/>
                    <a:lstStyle/>
                    <a:p>
                      <a:pPr algn="ctr"/>
                      <a:r>
                        <a:rPr lang="en-IN" sz="1200" dirty="0" smtClean="0"/>
                        <a:t>Yes</a:t>
                      </a:r>
                      <a:endParaRPr lang="en-I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chemeClr val="bg1">
                              <a:lumMod val="75000"/>
                            </a:schemeClr>
                          </a:solidFill>
                        </a:rPr>
                        <a:t>Auto fetch</a:t>
                      </a:r>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pPr algn="ctr"/>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tc>
                  <a:txBody>
                    <a:bodyPr/>
                    <a:lstStyle/>
                    <a:p>
                      <a:r>
                        <a:rPr lang="en-IN" sz="1200" dirty="0" smtClean="0"/>
                        <a:t>Updated</a:t>
                      </a:r>
                      <a:endParaRPr lang="en-IN" sz="1200" dirty="0"/>
                    </a:p>
                  </a:txBody>
                  <a:tcPr anchor="ctr">
                    <a:solidFill>
                      <a:srgbClr val="FFFF00"/>
                    </a:solidFill>
                  </a:tcP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extLst>
                  <a:ext uri="{0D108BD9-81ED-4DB2-BD59-A6C34878D82A}">
                    <a16:rowId xmlns:a16="http://schemas.microsoft.com/office/drawing/2014/main" val="2792814931"/>
                  </a:ext>
                </a:extLst>
              </a:tr>
              <a:tr h="370840">
                <a:tc>
                  <a:txBody>
                    <a:bodyPr/>
                    <a:lstStyle/>
                    <a:p>
                      <a:pPr marL="0" algn="l" defTabSz="914400" rtl="0" eaLnBrk="1" latinLnBrk="0" hangingPunct="1"/>
                      <a:r>
                        <a:rPr lang="en-IN" sz="1200" kern="1200" dirty="0" smtClean="0">
                          <a:solidFill>
                            <a:schemeClr val="tx1"/>
                          </a:solidFill>
                          <a:effectLst/>
                          <a:latin typeface="+mn-lt"/>
                          <a:ea typeface="+mn-ea"/>
                          <a:cs typeface="+mn-cs"/>
                        </a:rPr>
                        <a:t>2</a:t>
                      </a:r>
                      <a:endParaRPr lang="en-IN" sz="1200" kern="1200" dirty="0">
                        <a:solidFill>
                          <a:schemeClr val="tx1"/>
                        </a:solidFill>
                        <a:effectLst/>
                        <a:latin typeface="+mn-lt"/>
                        <a:ea typeface="+mn-ea"/>
                        <a:cs typeface="+mn-cs"/>
                      </a:endParaRPr>
                    </a:p>
                  </a:txBody>
                  <a:tcPr anchor="ctr"/>
                </a:tc>
                <a:tc>
                  <a:txBody>
                    <a:bodyPr/>
                    <a:lstStyle/>
                    <a:p>
                      <a:pPr marL="0" algn="l" defTabSz="914400" rtl="0" eaLnBrk="1" latinLnBrk="0" hangingPunct="1"/>
                      <a:r>
                        <a:rPr lang="en-IN" sz="1200" kern="1200" dirty="0" smtClean="0">
                          <a:solidFill>
                            <a:schemeClr val="tx1"/>
                          </a:solidFill>
                          <a:effectLst/>
                          <a:latin typeface="+mn-lt"/>
                          <a:ea typeface="+mn-ea"/>
                          <a:cs typeface="+mn-cs"/>
                        </a:rPr>
                        <a:t>Consent to operate</a:t>
                      </a:r>
                      <a:endParaRPr lang="en-IN" sz="1200" kern="1200" dirty="0">
                        <a:solidFill>
                          <a:schemeClr val="tx1"/>
                        </a:solidFill>
                        <a:effectLst/>
                        <a:latin typeface="+mn-lt"/>
                        <a:ea typeface="+mn-ea"/>
                        <a:cs typeface="+mn-cs"/>
                      </a:endParaRPr>
                    </a:p>
                  </a:txBody>
                  <a:tcPr anchor="ctr"/>
                </a:tc>
                <a:tc>
                  <a:txBody>
                    <a:bodyPr/>
                    <a:lstStyle/>
                    <a:p>
                      <a:pPr algn="ctr"/>
                      <a:r>
                        <a:rPr lang="en-IN" sz="1200" dirty="0" smtClean="0"/>
                        <a:t>Yes</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pPr algn="ctr"/>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tc>
                  <a:txBody>
                    <a:bodyPr/>
                    <a:lstStyle/>
                    <a:p>
                      <a:r>
                        <a:rPr lang="en-IN" sz="1200" dirty="0" smtClean="0"/>
                        <a:t>Updated</a:t>
                      </a:r>
                      <a:endParaRPr lang="en-IN" sz="1200" dirty="0"/>
                    </a:p>
                  </a:txBody>
                  <a:tcPr anchor="ctr">
                    <a:solidFill>
                      <a:srgbClr val="23AE89"/>
                    </a:solidFill>
                  </a:tcP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extLst>
                  <a:ext uri="{0D108BD9-81ED-4DB2-BD59-A6C34878D82A}">
                    <a16:rowId xmlns:a16="http://schemas.microsoft.com/office/drawing/2014/main" val="1232775942"/>
                  </a:ext>
                </a:extLst>
              </a:tr>
              <a:tr h="370840">
                <a:tc>
                  <a:txBody>
                    <a:bodyPr/>
                    <a:lstStyle/>
                    <a:p>
                      <a:pPr marL="0" algn="l" defTabSz="914400" rtl="0" eaLnBrk="1" latinLnBrk="0" hangingPunct="1"/>
                      <a:r>
                        <a:rPr lang="en-IN" sz="1200" kern="1200" dirty="0" smtClean="0">
                          <a:solidFill>
                            <a:schemeClr val="tx1"/>
                          </a:solidFill>
                          <a:effectLst/>
                          <a:latin typeface="+mn-lt"/>
                          <a:ea typeface="+mn-ea"/>
                          <a:cs typeface="+mn-cs"/>
                        </a:rPr>
                        <a:t>3</a:t>
                      </a:r>
                      <a:endParaRPr lang="en-IN" sz="1200" kern="1200" dirty="0">
                        <a:solidFill>
                          <a:schemeClr val="tx1"/>
                        </a:solidFill>
                        <a:effectLst/>
                        <a:latin typeface="+mn-lt"/>
                        <a:ea typeface="+mn-ea"/>
                        <a:cs typeface="+mn-cs"/>
                      </a:endParaRPr>
                    </a:p>
                  </a:txBody>
                  <a:tcPr anchor="ctr"/>
                </a:tc>
                <a:tc>
                  <a:txBody>
                    <a:bodyPr/>
                    <a:lstStyle/>
                    <a:p>
                      <a:pPr marL="0" algn="l" defTabSz="914400" rtl="0" eaLnBrk="1" latinLnBrk="0" hangingPunct="1"/>
                      <a:r>
                        <a:rPr lang="en-IN" sz="1200" kern="1200" dirty="0" smtClean="0">
                          <a:solidFill>
                            <a:schemeClr val="tx1"/>
                          </a:solidFill>
                          <a:effectLst/>
                          <a:latin typeface="+mn-lt"/>
                          <a:ea typeface="+mn-ea"/>
                          <a:cs typeface="+mn-cs"/>
                        </a:rPr>
                        <a:t>Fire NOC</a:t>
                      </a:r>
                      <a:endParaRPr lang="en-IN" sz="1200" kern="1200" dirty="0">
                        <a:solidFill>
                          <a:schemeClr val="tx1"/>
                        </a:solidFill>
                        <a:effectLst/>
                        <a:latin typeface="+mn-lt"/>
                        <a:ea typeface="+mn-ea"/>
                        <a:cs typeface="+mn-cs"/>
                      </a:endParaRPr>
                    </a:p>
                  </a:txBody>
                  <a:tcPr anchor="ctr"/>
                </a:tc>
                <a:tc>
                  <a:txBody>
                    <a:bodyPr/>
                    <a:lstStyle/>
                    <a:p>
                      <a:pPr algn="ctr"/>
                      <a:r>
                        <a:rPr lang="en-IN" sz="1200" dirty="0" smtClean="0"/>
                        <a:t>Yes</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a:p>
                  </a:txBody>
                  <a:tcPr anchor="ctr"/>
                </a:tc>
                <a:tc>
                  <a:txBody>
                    <a:bodyPr/>
                    <a:lstStyle/>
                    <a:p>
                      <a:pPr algn="ctr"/>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tc>
                  <a:txBody>
                    <a:bodyPr/>
                    <a:lstStyle/>
                    <a:p>
                      <a:r>
                        <a:rPr lang="en-IN" sz="1200" dirty="0" smtClean="0"/>
                        <a:t>Updated</a:t>
                      </a:r>
                      <a:endParaRPr lang="en-IN" sz="1200" dirty="0"/>
                    </a:p>
                  </a:txBody>
                  <a:tcPr anchor="ctr">
                    <a:solidFill>
                      <a:srgbClr val="23AE89"/>
                    </a:solidFill>
                  </a:tcP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extLst>
                  <a:ext uri="{0D108BD9-81ED-4DB2-BD59-A6C34878D82A}">
                    <a16:rowId xmlns:a16="http://schemas.microsoft.com/office/drawing/2014/main" val="1450416070"/>
                  </a:ext>
                </a:extLst>
              </a:tr>
              <a:tr h="536052">
                <a:tc>
                  <a:txBody>
                    <a:bodyPr/>
                    <a:lstStyle/>
                    <a:p>
                      <a:pPr marL="0" algn="l" defTabSz="914400" rtl="0" eaLnBrk="1" latinLnBrk="0" hangingPunct="1"/>
                      <a:r>
                        <a:rPr lang="en-IN" sz="1200" kern="1200" dirty="0" smtClean="0">
                          <a:solidFill>
                            <a:schemeClr val="tx1"/>
                          </a:solidFill>
                          <a:effectLst/>
                          <a:latin typeface="+mn-lt"/>
                          <a:ea typeface="+mn-ea"/>
                          <a:cs typeface="+mn-cs"/>
                        </a:rPr>
                        <a:t>4</a:t>
                      </a:r>
                      <a:endParaRPr lang="en-IN" sz="1200" kern="1200" dirty="0">
                        <a:solidFill>
                          <a:schemeClr val="tx1"/>
                        </a:solidFill>
                        <a:effectLst/>
                        <a:latin typeface="+mn-lt"/>
                        <a:ea typeface="+mn-ea"/>
                        <a:cs typeface="+mn-cs"/>
                      </a:endParaRPr>
                    </a:p>
                  </a:txBody>
                  <a:tcPr anchor="ctr"/>
                </a:tc>
                <a:tc>
                  <a:txBody>
                    <a:bodyPr/>
                    <a:lstStyle/>
                    <a:p>
                      <a:pPr marL="0" algn="l" defTabSz="914400" rtl="0" eaLnBrk="1" latinLnBrk="0" hangingPunct="1"/>
                      <a:r>
                        <a:rPr lang="en-IN" sz="1200" kern="1200" dirty="0" smtClean="0">
                          <a:solidFill>
                            <a:schemeClr val="tx1"/>
                          </a:solidFill>
                          <a:effectLst/>
                          <a:latin typeface="+mn-lt"/>
                          <a:ea typeface="+mn-ea"/>
                          <a:cs typeface="+mn-cs"/>
                        </a:rPr>
                        <a:t>Environmental statement- Form V</a:t>
                      </a:r>
                      <a:endParaRPr lang="en-IN" sz="1200" kern="1200" dirty="0">
                        <a:solidFill>
                          <a:schemeClr val="tx1"/>
                        </a:solidFill>
                        <a:effectLst/>
                        <a:latin typeface="+mn-lt"/>
                        <a:ea typeface="+mn-ea"/>
                        <a:cs typeface="+mn-cs"/>
                      </a:endParaRPr>
                    </a:p>
                  </a:txBody>
                  <a:tcPr anchor="ctr"/>
                </a:tc>
                <a:tc>
                  <a:txBody>
                    <a:bodyPr/>
                    <a:lstStyle/>
                    <a:p>
                      <a:pPr algn="ctr"/>
                      <a:r>
                        <a:rPr lang="en-IN" sz="1200" dirty="0" smtClean="0"/>
                        <a:t>No</a:t>
                      </a:r>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pPr algn="ctr"/>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r>
                        <a:rPr lang="en-IN" sz="1200" dirty="0" smtClean="0"/>
                        <a:t>Pending</a:t>
                      </a:r>
                      <a:endParaRPr lang="en-IN" sz="1200" dirty="0"/>
                    </a:p>
                  </a:txBody>
                  <a:tcPr anchor="ctr">
                    <a:solidFill>
                      <a:srgbClr val="C00000"/>
                    </a:solidFill>
                  </a:tcPr>
                </a:tc>
                <a:tc>
                  <a:txBody>
                    <a:bodyPr/>
                    <a:lstStyle/>
                    <a:p>
                      <a:endParaRPr lang="en-IN" sz="1200" dirty="0"/>
                    </a:p>
                  </a:txBody>
                  <a:tcPr anchor="ctr"/>
                </a:tc>
                <a:tc>
                  <a:txBody>
                    <a:bodyPr/>
                    <a:lstStyle/>
                    <a:p>
                      <a:endParaRPr lang="en-IN" sz="1200" dirty="0"/>
                    </a:p>
                  </a:txBody>
                  <a:tcPr anchor="ctr"/>
                </a:tc>
                <a:extLst>
                  <a:ext uri="{0D108BD9-81ED-4DB2-BD59-A6C34878D82A}">
                    <a16:rowId xmlns:a16="http://schemas.microsoft.com/office/drawing/2014/main" val="2257657398"/>
                  </a:ext>
                </a:extLst>
              </a:tr>
            </a:tbl>
          </a:graphicData>
        </a:graphic>
      </p:graphicFrame>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6546" y="3761975"/>
            <a:ext cx="184017" cy="184017"/>
          </a:xfrm>
          <a:prstGeom prst="rect">
            <a:avLst/>
          </a:prstGeom>
        </p:spPr>
      </p:pic>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6546" y="4197478"/>
            <a:ext cx="184017" cy="184017"/>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6546" y="4636670"/>
            <a:ext cx="184017" cy="184017"/>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59367" y="3747519"/>
            <a:ext cx="222640" cy="222640"/>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44054" y="4253805"/>
            <a:ext cx="222640" cy="222640"/>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44054" y="4620754"/>
            <a:ext cx="222640" cy="222640"/>
          </a:xfrm>
          <a:prstGeom prst="rect">
            <a:avLst/>
          </a:prstGeom>
        </p:spPr>
      </p:pic>
    </p:spTree>
    <p:extLst>
      <p:ext uri="{BB962C8B-B14F-4D97-AF65-F5344CB8AC3E}">
        <p14:creationId xmlns:p14="http://schemas.microsoft.com/office/powerpoint/2010/main" val="3559381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8206" y="1828799"/>
            <a:ext cx="3775588" cy="1077218"/>
          </a:xfrm>
          <a:prstGeom prst="rect">
            <a:avLst/>
          </a:prstGeom>
          <a:noFill/>
        </p:spPr>
        <p:txBody>
          <a:bodyPr wrap="square" rtlCol="0">
            <a:spAutoFit/>
          </a:bodyPr>
          <a:lstStyle/>
          <a:p>
            <a:pPr algn="ctr"/>
            <a:r>
              <a:rPr lang="en-IN" sz="3600" b="1" dirty="0" smtClean="0"/>
              <a:t>Supplier</a:t>
            </a:r>
          </a:p>
          <a:p>
            <a:pPr algn="ctr"/>
            <a:r>
              <a:rPr lang="en-IN" sz="2800" b="1" dirty="0" smtClean="0"/>
              <a:t>(M01 login ID)</a:t>
            </a:r>
            <a:endParaRPr lang="en-IN" sz="2800" b="1" dirty="0"/>
          </a:p>
        </p:txBody>
      </p:sp>
    </p:spTree>
    <p:extLst>
      <p:ext uri="{BB962C8B-B14F-4D97-AF65-F5344CB8AC3E}">
        <p14:creationId xmlns:p14="http://schemas.microsoft.com/office/powerpoint/2010/main" val="2345640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nvPr>
        </p:nvGraphicFramePr>
        <p:xfrm>
          <a:off x="167925" y="1328966"/>
          <a:ext cx="2226931" cy="5155446"/>
        </p:xfrm>
        <a:graphic>
          <a:graphicData uri="http://schemas.openxmlformats.org/drawingml/2006/table">
            <a:tbl>
              <a:tblPr/>
              <a:tblGrid>
                <a:gridCol w="2226931">
                  <a:extLst>
                    <a:ext uri="{9D8B030D-6E8A-4147-A177-3AD203B41FA5}">
                      <a16:colId xmlns:a16="http://schemas.microsoft.com/office/drawing/2014/main" val="4158914390"/>
                    </a:ext>
                  </a:extLst>
                </a:gridCol>
              </a:tblGrid>
              <a:tr h="590904">
                <a:tc>
                  <a:txBody>
                    <a:bodyPr/>
                    <a:lstStyle/>
                    <a:p>
                      <a:pPr algn="ctr" fontAlgn="ctr"/>
                      <a:r>
                        <a:rPr lang="en-IN" sz="1600" b="1" i="0" u="none" strike="noStrike" dirty="0">
                          <a:solidFill>
                            <a:srgbClr val="FFFFFF"/>
                          </a:solidFill>
                          <a:effectLst/>
                          <a:latin typeface="Calibri" panose="020F0502020204030204" pitchFamily="34" charset="0"/>
                        </a:rPr>
                        <a:t>Performance </a:t>
                      </a:r>
                      <a:r>
                        <a:rPr lang="en-IN" sz="1600" b="1" i="0" u="none" strike="noStrike" dirty="0" smtClean="0">
                          <a:solidFill>
                            <a:srgbClr val="FFFFFF"/>
                          </a:solidFill>
                          <a:effectLst/>
                          <a:latin typeface="Calibri" panose="020F0502020204030204" pitchFamily="34" charset="0"/>
                        </a:rPr>
                        <a:t>Insights  </a:t>
                      </a:r>
                      <a:endParaRPr lang="en-IN" sz="1600" b="1" i="0" u="none" strike="noStrike" dirty="0">
                        <a:solidFill>
                          <a:srgbClr val="FFFFFF"/>
                        </a:solidFill>
                        <a:effectLst/>
                        <a:latin typeface="Calibri" panose="020F0502020204030204" pitchFamily="34" charset="0"/>
                      </a:endParaRP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185528352"/>
                  </a:ext>
                </a:extLst>
              </a:tr>
              <a:tr h="590904">
                <a:tc>
                  <a:txBody>
                    <a:bodyPr/>
                    <a:lstStyle/>
                    <a:p>
                      <a:pPr algn="ctr" fontAlgn="ctr"/>
                      <a:r>
                        <a:rPr lang="en-IN" sz="1600" b="1" i="0" u="none" strike="noStrike" dirty="0">
                          <a:solidFill>
                            <a:srgbClr val="FFFFFF"/>
                          </a:solidFill>
                          <a:effectLst/>
                          <a:latin typeface="Calibri" panose="020F0502020204030204" pitchFamily="34" charset="0"/>
                        </a:rPr>
                        <a:t>Data Exchange</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475182786"/>
                  </a:ext>
                </a:extLst>
              </a:tr>
              <a:tr h="542142">
                <a:tc>
                  <a:txBody>
                    <a:bodyPr/>
                    <a:lstStyle/>
                    <a:p>
                      <a:pPr algn="ctr" fontAlgn="ctr"/>
                      <a:r>
                        <a:rPr lang="en-IN" sz="1600" b="1" i="0" u="none" strike="noStrike" dirty="0" err="1">
                          <a:solidFill>
                            <a:srgbClr val="FFFFFF"/>
                          </a:solidFill>
                          <a:effectLst/>
                          <a:latin typeface="Calibri" panose="020F0502020204030204" pitchFamily="34" charset="0"/>
                        </a:rPr>
                        <a:t>Phygital</a:t>
                      </a:r>
                      <a:r>
                        <a:rPr lang="en-IN" sz="1600" b="1" i="0" u="none" strike="noStrike" dirty="0">
                          <a:solidFill>
                            <a:srgbClr val="FFFFFF"/>
                          </a:solidFill>
                          <a:effectLst/>
                          <a:latin typeface="Calibri" panose="020F0502020204030204" pitchFamily="34" charset="0"/>
                        </a:rPr>
                        <a:t> </a:t>
                      </a:r>
                      <a:r>
                        <a:rPr lang="en-IN" sz="1600" b="1" i="0" u="none" strike="noStrike" dirty="0" smtClean="0">
                          <a:solidFill>
                            <a:srgbClr val="FFFFFF"/>
                          </a:solidFill>
                          <a:effectLst/>
                          <a:latin typeface="Calibri" panose="020F0502020204030204" pitchFamily="34" charset="0"/>
                        </a:rPr>
                        <a:t>MSA</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2829514535"/>
                  </a:ext>
                </a:extLst>
              </a:tr>
              <a:tr h="590904">
                <a:tc>
                  <a:txBody>
                    <a:bodyPr/>
                    <a:lstStyle/>
                    <a:p>
                      <a:pPr algn="ctr" fontAlgn="ctr"/>
                      <a:r>
                        <a:rPr lang="en-IN" sz="1600" b="1" i="0" u="none" strike="noStrike" dirty="0" smtClean="0">
                          <a:solidFill>
                            <a:srgbClr val="FFFFFF"/>
                          </a:solidFill>
                          <a:effectLst/>
                          <a:latin typeface="Calibri" panose="020F0502020204030204" pitchFamily="34" charset="0"/>
                        </a:rPr>
                        <a:t>Contact </a:t>
                      </a:r>
                      <a:r>
                        <a:rPr lang="en-IN" sz="1600" b="1" i="0" u="none" strike="noStrike" dirty="0">
                          <a:solidFill>
                            <a:srgbClr val="FFFFFF"/>
                          </a:solidFill>
                          <a:effectLst/>
                          <a:latin typeface="Calibri" panose="020F0502020204030204" pitchFamily="34" charset="0"/>
                        </a:rPr>
                        <a:t>Profile</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910740293"/>
                  </a:ext>
                </a:extLst>
              </a:tr>
              <a:tr h="1067880">
                <a:tc>
                  <a:txBody>
                    <a:bodyPr/>
                    <a:lstStyle/>
                    <a:p>
                      <a:pPr algn="ctr" fontAlgn="ctr"/>
                      <a:r>
                        <a:rPr lang="en-IN" sz="1600" b="1" i="0" u="none" strike="noStrike" dirty="0" smtClean="0">
                          <a:solidFill>
                            <a:srgbClr val="FFFFFF"/>
                          </a:solidFill>
                          <a:effectLst/>
                          <a:latin typeface="Calibri" panose="020F0502020204030204" pitchFamily="34" charset="0"/>
                        </a:rPr>
                        <a:t>Compliance</a:t>
                      </a:r>
                    </a:p>
                    <a:p>
                      <a:pPr algn="ctr" fontAlgn="ctr"/>
                      <a:r>
                        <a:rPr lang="en-IN" sz="1600" b="1" i="0" u="none" strike="noStrike" dirty="0" smtClean="0">
                          <a:solidFill>
                            <a:srgbClr val="FFFFFF"/>
                          </a:solidFill>
                          <a:effectLst/>
                          <a:latin typeface="Calibri" panose="020F0502020204030204" pitchFamily="34" charset="0"/>
                        </a:rPr>
                        <a:t>Admin</a:t>
                      </a:r>
                    </a:p>
                    <a:p>
                      <a:pPr algn="ctr" fontAlgn="ctr"/>
                      <a:r>
                        <a:rPr lang="en-IN" sz="1600" b="1" i="0" u="none" strike="noStrike" dirty="0" smtClean="0">
                          <a:solidFill>
                            <a:srgbClr val="FFFFFF"/>
                          </a:solidFill>
                          <a:effectLst/>
                          <a:latin typeface="Calibri" panose="020F0502020204030204" pitchFamily="34" charset="0"/>
                        </a:rPr>
                        <a:t>Supplier View</a:t>
                      </a:r>
                    </a:p>
                    <a:p>
                      <a:pPr algn="ctr" fontAlgn="ctr"/>
                      <a:r>
                        <a:rPr lang="en-IN" sz="1600" b="1" i="0" u="none" strike="noStrike" dirty="0" smtClean="0">
                          <a:solidFill>
                            <a:srgbClr val="FFFFFF"/>
                          </a:solidFill>
                          <a:effectLst/>
                          <a:latin typeface="Calibri" panose="020F0502020204030204" pitchFamily="34" charset="0"/>
                        </a:rPr>
                        <a:t>TML View</a:t>
                      </a:r>
                      <a:endParaRPr lang="en-IN" sz="1600" b="1" i="0" u="none" strike="noStrike" dirty="0">
                        <a:solidFill>
                          <a:srgbClr val="FFFFFF"/>
                        </a:solidFill>
                        <a:effectLst/>
                        <a:latin typeface="Calibri" panose="020F0502020204030204" pitchFamily="34" charset="0"/>
                      </a:endParaRP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627152646"/>
                  </a:ext>
                </a:extLst>
              </a:tr>
              <a:tr h="590904">
                <a:tc>
                  <a:txBody>
                    <a:bodyPr/>
                    <a:lstStyle/>
                    <a:p>
                      <a:pPr algn="ctr" fontAlgn="ctr"/>
                      <a:r>
                        <a:rPr lang="en-IN" sz="1600" b="1" i="0" u="none" strike="noStrike">
                          <a:solidFill>
                            <a:srgbClr val="FFFFFF"/>
                          </a:solidFill>
                          <a:effectLst/>
                          <a:latin typeface="Calibri" panose="020F0502020204030204" pitchFamily="34" charset="0"/>
                        </a:rPr>
                        <a:t>Reports</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3454056829"/>
                  </a:ext>
                </a:extLst>
              </a:tr>
              <a:tr h="590904">
                <a:tc>
                  <a:txBody>
                    <a:bodyPr/>
                    <a:lstStyle/>
                    <a:p>
                      <a:pPr algn="ctr" fontAlgn="ctr"/>
                      <a:r>
                        <a:rPr lang="en-IN" sz="1600" b="1" i="0" u="none" strike="noStrike">
                          <a:solidFill>
                            <a:srgbClr val="FFFFFF"/>
                          </a:solidFill>
                          <a:effectLst/>
                          <a:latin typeface="Calibri" panose="020F0502020204030204" pitchFamily="34" charset="0"/>
                        </a:rPr>
                        <a:t>PPAP</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713523078"/>
                  </a:ext>
                </a:extLst>
              </a:tr>
              <a:tr h="590904">
                <a:tc>
                  <a:txBody>
                    <a:bodyPr/>
                    <a:lstStyle/>
                    <a:p>
                      <a:pPr algn="ctr" fontAlgn="ctr"/>
                      <a:r>
                        <a:rPr lang="en-IN" sz="1600" b="1" i="0" u="none" strike="noStrike" dirty="0">
                          <a:solidFill>
                            <a:srgbClr val="FFFFFF"/>
                          </a:solidFill>
                          <a:effectLst/>
                          <a:latin typeface="Calibri" panose="020F0502020204030204" pitchFamily="34" charset="0"/>
                        </a:rPr>
                        <a:t>How To?</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3199499257"/>
                  </a:ext>
                </a:extLst>
              </a:tr>
            </a:tbl>
          </a:graphicData>
        </a:graphic>
      </p:graphicFrame>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23813" r="1401" b="5314"/>
          <a:stretch/>
        </p:blipFill>
        <p:spPr>
          <a:xfrm>
            <a:off x="2561770" y="1328965"/>
            <a:ext cx="7068459" cy="2901525"/>
          </a:xfrm>
          <a:prstGeom prst="rect">
            <a:avLst/>
          </a:prstGeom>
        </p:spPr>
      </p:pic>
      <p:graphicFrame>
        <p:nvGraphicFramePr>
          <p:cNvPr id="11" name="Table 10"/>
          <p:cNvGraphicFramePr>
            <a:graphicFrameLocks noGrp="1"/>
          </p:cNvGraphicFramePr>
          <p:nvPr>
            <p:extLst/>
          </p:nvPr>
        </p:nvGraphicFramePr>
        <p:xfrm>
          <a:off x="9790901" y="1328965"/>
          <a:ext cx="2226931" cy="4727234"/>
        </p:xfrm>
        <a:graphic>
          <a:graphicData uri="http://schemas.openxmlformats.org/drawingml/2006/table">
            <a:tbl>
              <a:tblPr/>
              <a:tblGrid>
                <a:gridCol w="2226931">
                  <a:extLst>
                    <a:ext uri="{9D8B030D-6E8A-4147-A177-3AD203B41FA5}">
                      <a16:colId xmlns:a16="http://schemas.microsoft.com/office/drawing/2014/main" val="4238832400"/>
                    </a:ext>
                  </a:extLst>
                </a:gridCol>
              </a:tblGrid>
              <a:tr h="631193">
                <a:tc>
                  <a:txBody>
                    <a:bodyPr/>
                    <a:lstStyle/>
                    <a:p>
                      <a:pPr algn="ctr" fontAlgn="ctr"/>
                      <a:r>
                        <a:rPr lang="en-IN" sz="1600" b="1" i="0" u="none" strike="noStrike" dirty="0">
                          <a:solidFill>
                            <a:srgbClr val="FFFFFF"/>
                          </a:solidFill>
                          <a:effectLst/>
                          <a:latin typeface="Calibri" panose="020F0502020204030204" pitchFamily="34" charset="0"/>
                        </a:rPr>
                        <a:t>Announcements</a:t>
                      </a:r>
                    </a:p>
                  </a:txBody>
                  <a:tcPr marL="36000" marR="36000" marT="3600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203764"/>
                    </a:solidFill>
                  </a:tcPr>
                </a:tc>
                <a:extLst>
                  <a:ext uri="{0D108BD9-81ED-4DB2-BD59-A6C34878D82A}">
                    <a16:rowId xmlns:a16="http://schemas.microsoft.com/office/drawing/2014/main" val="4045849236"/>
                  </a:ext>
                </a:extLst>
              </a:tr>
              <a:tr h="4096041">
                <a:tc>
                  <a:txBody>
                    <a:bodyPr/>
                    <a:lstStyle/>
                    <a:p>
                      <a:pPr algn="l" fontAlgn="t"/>
                      <a:r>
                        <a:rPr lang="en-US" sz="1300" b="0" i="0" u="none" strike="noStrike" dirty="0" smtClean="0">
                          <a:solidFill>
                            <a:srgbClr val="000000"/>
                          </a:solidFill>
                          <a:effectLst/>
                          <a:latin typeface="Trebuchet MS" panose="020B0603020202020204" pitchFamily="34" charset="0"/>
                        </a:rPr>
                        <a:t>.</a:t>
                      </a:r>
                      <a:endParaRPr lang="en-US" sz="1300" b="0" i="0" u="none" strike="noStrike" dirty="0">
                        <a:solidFill>
                          <a:srgbClr val="000000"/>
                        </a:solidFill>
                        <a:effectLst/>
                        <a:latin typeface="Trebuchet MS" panose="020B0603020202020204" pitchFamily="34" charset="0"/>
                      </a:endParaRPr>
                    </a:p>
                  </a:txBody>
                  <a:tcPr marL="36000" marR="36000" marT="36000" marB="0">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284377979"/>
                  </a:ext>
                </a:extLst>
              </a:tr>
            </a:tbl>
          </a:graphicData>
        </a:graphic>
      </p:graphicFrame>
      <p:sp>
        <p:nvSpPr>
          <p:cNvPr id="12" name="Rectangle 11"/>
          <p:cNvSpPr/>
          <p:nvPr/>
        </p:nvSpPr>
        <p:spPr>
          <a:xfrm>
            <a:off x="3580086" y="5192990"/>
            <a:ext cx="5031827" cy="369332"/>
          </a:xfrm>
          <a:prstGeom prst="rect">
            <a:avLst/>
          </a:prstGeom>
        </p:spPr>
        <p:txBody>
          <a:bodyPr wrap="none">
            <a:spAutoFit/>
          </a:bodyPr>
          <a:lstStyle/>
          <a:p>
            <a:r>
              <a:rPr lang="en-IN" dirty="0">
                <a:solidFill>
                  <a:srgbClr val="FF0000"/>
                </a:solidFill>
              </a:rPr>
              <a:t>Any System related Messages will be displayed here</a:t>
            </a:r>
          </a:p>
        </p:txBody>
      </p:sp>
      <p:sp>
        <p:nvSpPr>
          <p:cNvPr id="13" name="Isosceles Triangle 12"/>
          <p:cNvSpPr/>
          <p:nvPr/>
        </p:nvSpPr>
        <p:spPr>
          <a:xfrm flipV="1">
            <a:off x="2193529" y="16039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
        <p:nvSpPr>
          <p:cNvPr id="14" name="Isosceles Triangle 13"/>
          <p:cNvSpPr/>
          <p:nvPr/>
        </p:nvSpPr>
        <p:spPr>
          <a:xfrm flipV="1">
            <a:off x="2193528" y="21881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
        <p:nvSpPr>
          <p:cNvPr id="16" name="Isosceles Triangle 15"/>
          <p:cNvSpPr/>
          <p:nvPr/>
        </p:nvSpPr>
        <p:spPr>
          <a:xfrm rot="10800000" flipV="1">
            <a:off x="2193528" y="37842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18" name="Isosceles Triangle 17"/>
          <p:cNvSpPr/>
          <p:nvPr/>
        </p:nvSpPr>
        <p:spPr>
          <a:xfrm flipV="1">
            <a:off x="2193527" y="49526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19" name="Isosceles Triangle 18"/>
          <p:cNvSpPr/>
          <p:nvPr/>
        </p:nvSpPr>
        <p:spPr>
          <a:xfrm flipV="1">
            <a:off x="2191770" y="55368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20" name="Isosceles Triangle 19"/>
          <p:cNvSpPr/>
          <p:nvPr/>
        </p:nvSpPr>
        <p:spPr>
          <a:xfrm flipV="1">
            <a:off x="2191770" y="61210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8" name="Oval 7"/>
          <p:cNvSpPr/>
          <p:nvPr/>
        </p:nvSpPr>
        <p:spPr>
          <a:xfrm>
            <a:off x="307931" y="4167494"/>
            <a:ext cx="1965368" cy="2940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p:cNvGrpSpPr/>
          <p:nvPr/>
        </p:nvGrpSpPr>
        <p:grpSpPr>
          <a:xfrm>
            <a:off x="9790901" y="857112"/>
            <a:ext cx="2226931" cy="316601"/>
            <a:chOff x="9790901" y="857112"/>
            <a:chExt cx="2226931" cy="316601"/>
          </a:xfrm>
        </p:grpSpPr>
        <p:sp>
          <p:nvSpPr>
            <p:cNvPr id="29" name="Rectangle 28"/>
            <p:cNvSpPr/>
            <p:nvPr/>
          </p:nvSpPr>
          <p:spPr>
            <a:xfrm>
              <a:off x="9790901" y="857112"/>
              <a:ext cx="2226931" cy="3166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Search</a:t>
              </a:r>
              <a:endParaRPr lang="en-IN" dirty="0">
                <a:solidFill>
                  <a:schemeClr val="tx1"/>
                </a:solidFill>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27426" y="895212"/>
              <a:ext cx="247987" cy="247987"/>
            </a:xfrm>
            <a:prstGeom prst="rect">
              <a:avLst/>
            </a:prstGeom>
          </p:spPr>
        </p:pic>
      </p:grpSp>
      <p:pic>
        <p:nvPicPr>
          <p:cNvPr id="32" name="Picture 31" descr="Royalty Free Cursor Stock Photos | rawpixel"/>
          <p:cNvPicPr>
            <a:picLocks noChangeAspect="1"/>
          </p:cNvPicPr>
          <p:nvPr/>
        </p:nvPicPr>
        <p:blipFill>
          <a:blip r:embed="rId5" cstate="print">
            <a:clrChange>
              <a:clrFrom>
                <a:srgbClr val="FB5993"/>
              </a:clrFrom>
              <a:clrTo>
                <a:srgbClr val="FB5993">
                  <a:alpha val="0"/>
                </a:srgbClr>
              </a:clrTo>
            </a:clrChange>
            <a:extLst>
              <a:ext uri="{28A0092B-C50C-407E-A947-70E740481C1C}">
                <a14:useLocalDpi xmlns:a14="http://schemas.microsoft.com/office/drawing/2010/main" val="0"/>
              </a:ext>
            </a:extLst>
          </a:blip>
          <a:stretch>
            <a:fillRect/>
          </a:stretch>
        </p:blipFill>
        <p:spPr>
          <a:xfrm>
            <a:off x="939945" y="4301322"/>
            <a:ext cx="293763" cy="293763"/>
          </a:xfrm>
          <a:prstGeom prst="rect">
            <a:avLst/>
          </a:prstGeom>
        </p:spPr>
      </p:pic>
      <p:sp>
        <p:nvSpPr>
          <p:cNvPr id="2" name="TextBox 1"/>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Supplier</a:t>
            </a:r>
            <a:endParaRPr lang="en-IN" b="1" dirty="0"/>
          </a:p>
        </p:txBody>
      </p:sp>
      <p:sp>
        <p:nvSpPr>
          <p:cNvPr id="33" name="Rounded Rectangle 32"/>
          <p:cNvSpPr/>
          <p:nvPr/>
        </p:nvSpPr>
        <p:spPr>
          <a:xfrm>
            <a:off x="3983192" y="169290"/>
            <a:ext cx="4225613" cy="542622"/>
          </a:xfrm>
          <a:prstGeom prst="roundRect">
            <a:avLst/>
          </a:prstGeom>
          <a:solidFill>
            <a:schemeClr val="accent5"/>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bg1"/>
                </a:solidFill>
                <a:ea typeface="Open Sans Extrabold" panose="020B0906030804020204" pitchFamily="34" charset="0"/>
                <a:cs typeface="Open Sans Extrabold" panose="020B0906030804020204" pitchFamily="34" charset="0"/>
              </a:rPr>
              <a:t>360</a:t>
            </a:r>
            <a:r>
              <a:rPr lang="en-IN" sz="2800" baseline="30000" dirty="0" smtClean="0">
                <a:solidFill>
                  <a:schemeClr val="bg1"/>
                </a:solidFill>
                <a:ea typeface="Open Sans Extrabold" panose="020B0906030804020204" pitchFamily="34" charset="0"/>
                <a:cs typeface="Open Sans Extrabold" panose="020B0906030804020204" pitchFamily="34" charset="0"/>
              </a:rPr>
              <a:t>o</a:t>
            </a:r>
            <a:r>
              <a:rPr lang="en-IN" sz="2800" dirty="0" smtClean="0">
                <a:solidFill>
                  <a:schemeClr val="bg1"/>
                </a:solidFill>
                <a:ea typeface="Open Sans Extrabold" panose="020B0906030804020204" pitchFamily="34" charset="0"/>
                <a:cs typeface="Open Sans Extrabold" panose="020B0906030804020204" pitchFamily="34" charset="0"/>
              </a:rPr>
              <a:t> Supplier Connect</a:t>
            </a:r>
            <a:endParaRPr lang="en-IN" sz="2800" dirty="0">
              <a:solidFill>
                <a:schemeClr val="bg1"/>
              </a:solidFill>
              <a:ea typeface="Open Sans Extrabold" panose="020B0906030804020204" pitchFamily="34" charset="0"/>
              <a:cs typeface="Open Sans Extrabold" panose="020B0906030804020204" pitchFamily="34" charset="0"/>
            </a:endParaRPr>
          </a:p>
        </p:txBody>
      </p:sp>
      <p:sp>
        <p:nvSpPr>
          <p:cNvPr id="21" name="Isosceles Triangle 20"/>
          <p:cNvSpPr/>
          <p:nvPr/>
        </p:nvSpPr>
        <p:spPr>
          <a:xfrm flipV="1">
            <a:off x="2161778" y="27342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Tree>
    <p:extLst>
      <p:ext uri="{BB962C8B-B14F-4D97-AF65-F5344CB8AC3E}">
        <p14:creationId xmlns:p14="http://schemas.microsoft.com/office/powerpoint/2010/main" val="4013640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31657" y="393038"/>
            <a:ext cx="2728686" cy="464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Compliance</a:t>
            </a:r>
            <a:endParaRPr lang="en-IN" sz="2800" dirty="0"/>
          </a:p>
        </p:txBody>
      </p:sp>
      <p:sp>
        <p:nvSpPr>
          <p:cNvPr id="17" name="TextBox 16"/>
          <p:cNvSpPr txBox="1"/>
          <p:nvPr/>
        </p:nvSpPr>
        <p:spPr>
          <a:xfrm>
            <a:off x="123234" y="5109814"/>
            <a:ext cx="11364686"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accent5"/>
                </a:solidFill>
              </a:rPr>
              <a:t>Above table to be displayed  wherein details and attachments can be </a:t>
            </a:r>
            <a:r>
              <a:rPr lang="en-IN" sz="1400" dirty="0" smtClean="0">
                <a:solidFill>
                  <a:schemeClr val="accent5"/>
                </a:solidFill>
              </a:rPr>
              <a:t>viewed</a:t>
            </a:r>
          </a:p>
          <a:p>
            <a:pPr marL="285750" indent="-285750">
              <a:buFont typeface="Arial" panose="020B0604020202020204" pitchFamily="34" charset="0"/>
              <a:buChar char="•"/>
            </a:pPr>
            <a:r>
              <a:rPr lang="en-IN" sz="1400" dirty="0">
                <a:solidFill>
                  <a:schemeClr val="accent5"/>
                </a:solidFill>
              </a:rPr>
              <a:t>Status colour – Yellow - Updated post expiry of earlier certificate validity, Green – Updated prior expiry of earlier certificate validity, Red – Pending for </a:t>
            </a:r>
            <a:r>
              <a:rPr lang="en-IN" sz="1400" dirty="0" err="1" smtClean="0">
                <a:solidFill>
                  <a:schemeClr val="accent5"/>
                </a:solidFill>
              </a:rPr>
              <a:t>updation</a:t>
            </a:r>
            <a:endParaRPr lang="en-IN" sz="1400" dirty="0">
              <a:solidFill>
                <a:schemeClr val="accent5"/>
              </a:solidFill>
            </a:endParaRPr>
          </a:p>
        </p:txBody>
      </p:sp>
      <p:sp>
        <p:nvSpPr>
          <p:cNvPr id="42" name="TextBox 41"/>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Supplier</a:t>
            </a:r>
            <a:endParaRPr lang="en-IN" b="1" dirty="0"/>
          </a:p>
        </p:txBody>
      </p:sp>
      <p:graphicFrame>
        <p:nvGraphicFramePr>
          <p:cNvPr id="43" name="Table 42"/>
          <p:cNvGraphicFramePr>
            <a:graphicFrameLocks noGrp="1"/>
          </p:cNvGraphicFramePr>
          <p:nvPr>
            <p:extLst>
              <p:ext uri="{D42A27DB-BD31-4B8C-83A1-F6EECF244321}">
                <p14:modId xmlns:p14="http://schemas.microsoft.com/office/powerpoint/2010/main" val="3214094105"/>
              </p:ext>
            </p:extLst>
          </p:nvPr>
        </p:nvGraphicFramePr>
        <p:xfrm>
          <a:off x="482600" y="1676280"/>
          <a:ext cx="11226799" cy="2382520"/>
        </p:xfrm>
        <a:graphic>
          <a:graphicData uri="http://schemas.openxmlformats.org/drawingml/2006/table">
            <a:tbl>
              <a:tblPr firstRow="1" bandRow="1">
                <a:tableStyleId>{5940675A-B579-460E-94D1-54222C63F5DA}</a:tableStyleId>
              </a:tblPr>
              <a:tblGrid>
                <a:gridCol w="336649">
                  <a:extLst>
                    <a:ext uri="{9D8B030D-6E8A-4147-A177-3AD203B41FA5}">
                      <a16:colId xmlns:a16="http://schemas.microsoft.com/office/drawing/2014/main" val="1914199229"/>
                    </a:ext>
                  </a:extLst>
                </a:gridCol>
                <a:gridCol w="1020852">
                  <a:extLst>
                    <a:ext uri="{9D8B030D-6E8A-4147-A177-3AD203B41FA5}">
                      <a16:colId xmlns:a16="http://schemas.microsoft.com/office/drawing/2014/main" val="421897451"/>
                    </a:ext>
                  </a:extLst>
                </a:gridCol>
                <a:gridCol w="966598">
                  <a:extLst>
                    <a:ext uri="{9D8B030D-6E8A-4147-A177-3AD203B41FA5}">
                      <a16:colId xmlns:a16="http://schemas.microsoft.com/office/drawing/2014/main" val="3206898488"/>
                    </a:ext>
                  </a:extLst>
                </a:gridCol>
                <a:gridCol w="850900">
                  <a:extLst>
                    <a:ext uri="{9D8B030D-6E8A-4147-A177-3AD203B41FA5}">
                      <a16:colId xmlns:a16="http://schemas.microsoft.com/office/drawing/2014/main" val="2801153840"/>
                    </a:ext>
                  </a:extLst>
                </a:gridCol>
                <a:gridCol w="838200">
                  <a:extLst>
                    <a:ext uri="{9D8B030D-6E8A-4147-A177-3AD203B41FA5}">
                      <a16:colId xmlns:a16="http://schemas.microsoft.com/office/drawing/2014/main" val="2157544815"/>
                    </a:ext>
                  </a:extLst>
                </a:gridCol>
                <a:gridCol w="891527">
                  <a:extLst>
                    <a:ext uri="{9D8B030D-6E8A-4147-A177-3AD203B41FA5}">
                      <a16:colId xmlns:a16="http://schemas.microsoft.com/office/drawing/2014/main" val="284587998"/>
                    </a:ext>
                  </a:extLst>
                </a:gridCol>
                <a:gridCol w="858327">
                  <a:extLst>
                    <a:ext uri="{9D8B030D-6E8A-4147-A177-3AD203B41FA5}">
                      <a16:colId xmlns:a16="http://schemas.microsoft.com/office/drawing/2014/main" val="877123260"/>
                    </a:ext>
                  </a:extLst>
                </a:gridCol>
                <a:gridCol w="907374">
                  <a:extLst>
                    <a:ext uri="{9D8B030D-6E8A-4147-A177-3AD203B41FA5}">
                      <a16:colId xmlns:a16="http://schemas.microsoft.com/office/drawing/2014/main" val="3549663963"/>
                    </a:ext>
                  </a:extLst>
                </a:gridCol>
                <a:gridCol w="919636">
                  <a:extLst>
                    <a:ext uri="{9D8B030D-6E8A-4147-A177-3AD203B41FA5}">
                      <a16:colId xmlns:a16="http://schemas.microsoft.com/office/drawing/2014/main" val="1477761224"/>
                    </a:ext>
                  </a:extLst>
                </a:gridCol>
                <a:gridCol w="956422">
                  <a:extLst>
                    <a:ext uri="{9D8B030D-6E8A-4147-A177-3AD203B41FA5}">
                      <a16:colId xmlns:a16="http://schemas.microsoft.com/office/drawing/2014/main" val="3123176848"/>
                    </a:ext>
                  </a:extLst>
                </a:gridCol>
                <a:gridCol w="956422">
                  <a:extLst>
                    <a:ext uri="{9D8B030D-6E8A-4147-A177-3AD203B41FA5}">
                      <a16:colId xmlns:a16="http://schemas.microsoft.com/office/drawing/2014/main" val="2941628639"/>
                    </a:ext>
                  </a:extLst>
                </a:gridCol>
                <a:gridCol w="847592">
                  <a:extLst>
                    <a:ext uri="{9D8B030D-6E8A-4147-A177-3AD203B41FA5}">
                      <a16:colId xmlns:a16="http://schemas.microsoft.com/office/drawing/2014/main" val="3459238904"/>
                    </a:ext>
                  </a:extLst>
                </a:gridCol>
                <a:gridCol w="876300">
                  <a:extLst>
                    <a:ext uri="{9D8B030D-6E8A-4147-A177-3AD203B41FA5}">
                      <a16:colId xmlns:a16="http://schemas.microsoft.com/office/drawing/2014/main" val="2505182865"/>
                    </a:ext>
                  </a:extLst>
                </a:gridCol>
              </a:tblGrid>
              <a:tr h="370840">
                <a:tc>
                  <a:txBody>
                    <a:bodyPr/>
                    <a:lstStyle/>
                    <a:p>
                      <a:pPr algn="ctr"/>
                      <a:r>
                        <a:rPr lang="en-IN" sz="1200" b="1" dirty="0" smtClean="0">
                          <a:solidFill>
                            <a:schemeClr val="bg1"/>
                          </a:solidFill>
                        </a:rPr>
                        <a:t>S N</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Certificate Name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Mandatory</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Certifying</a:t>
                      </a:r>
                      <a:r>
                        <a:rPr lang="en-IN" sz="1200" b="1" baseline="0" dirty="0" smtClean="0">
                          <a:solidFill>
                            <a:schemeClr val="bg1"/>
                          </a:solidFill>
                        </a:rPr>
                        <a:t> Authority</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Registra</a:t>
                      </a:r>
                      <a:r>
                        <a:rPr lang="en-IN" sz="1200" b="1" baseline="0" dirty="0" smtClean="0">
                          <a:solidFill>
                            <a:schemeClr val="bg1"/>
                          </a:solidFill>
                        </a:rPr>
                        <a:t>r Name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Registrar Email ID</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Origin Email ID</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Issue Date </a:t>
                      </a:r>
                      <a:r>
                        <a:rPr lang="en-IN" sz="1200" b="1" dirty="0" smtClean="0">
                          <a:solidFill>
                            <a:srgbClr val="FF0000"/>
                          </a:solidFill>
                        </a:rPr>
                        <a:t>*</a:t>
                      </a:r>
                      <a:endParaRPr lang="en-IN" sz="1200" b="1" dirty="0">
                        <a:solidFill>
                          <a:srgbClr val="FF0000"/>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Expiry Date </a:t>
                      </a:r>
                      <a:r>
                        <a:rPr lang="en-IN" sz="1200" b="1" dirty="0" smtClean="0">
                          <a:solidFill>
                            <a:srgbClr val="FF0000"/>
                          </a:solidFill>
                        </a:rPr>
                        <a:t>*</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Place of Issue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Attachment </a:t>
                      </a:r>
                      <a:r>
                        <a:rPr lang="en-IN" sz="1200" b="1" dirty="0" smtClean="0">
                          <a:solidFill>
                            <a:srgbClr val="FF0000"/>
                          </a:solidFill>
                        </a:rPr>
                        <a:t>*</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Status</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Submitted Date</a:t>
                      </a:r>
                      <a:endParaRPr lang="en-IN" sz="1200" b="1" dirty="0">
                        <a:solidFill>
                          <a:schemeClr val="bg1"/>
                        </a:solidFill>
                      </a:endParaRPr>
                    </a:p>
                  </a:txBody>
                  <a:tcPr anchor="ctr">
                    <a:solidFill>
                      <a:schemeClr val="tx1">
                        <a:lumMod val="65000"/>
                        <a:lumOff val="35000"/>
                      </a:schemeClr>
                    </a:solidFill>
                  </a:tcPr>
                </a:tc>
                <a:extLst>
                  <a:ext uri="{0D108BD9-81ED-4DB2-BD59-A6C34878D82A}">
                    <a16:rowId xmlns:a16="http://schemas.microsoft.com/office/drawing/2014/main" val="1722345157"/>
                  </a:ext>
                </a:extLst>
              </a:tr>
              <a:tr h="370840">
                <a:tc>
                  <a:txBody>
                    <a:bodyPr/>
                    <a:lstStyle/>
                    <a:p>
                      <a:pPr algn="ctr"/>
                      <a:r>
                        <a:rPr lang="en-IN" sz="1200" dirty="0" smtClean="0"/>
                        <a:t>1</a:t>
                      </a:r>
                      <a:endParaRPr lang="en-IN" sz="1200" dirty="0"/>
                    </a:p>
                  </a:txBody>
                  <a:tcPr anchor="ctr"/>
                </a:tc>
                <a:tc>
                  <a:txBody>
                    <a:bodyPr/>
                    <a:lstStyle/>
                    <a:p>
                      <a:r>
                        <a:rPr lang="en-IN" sz="1200" kern="1200" dirty="0" smtClean="0">
                          <a:solidFill>
                            <a:schemeClr val="tx1"/>
                          </a:solidFill>
                          <a:effectLst/>
                          <a:latin typeface="+mn-lt"/>
                          <a:ea typeface="+mn-ea"/>
                          <a:cs typeface="+mn-cs"/>
                        </a:rPr>
                        <a:t>Factory Licence</a:t>
                      </a:r>
                      <a:endParaRPr lang="en-IN" sz="1200" dirty="0"/>
                    </a:p>
                  </a:txBody>
                  <a:tcPr anchor="ctr"/>
                </a:tc>
                <a:tc>
                  <a:txBody>
                    <a:bodyPr/>
                    <a:lstStyle/>
                    <a:p>
                      <a:pPr algn="ctr"/>
                      <a:r>
                        <a:rPr lang="en-IN" sz="1200" dirty="0" smtClean="0"/>
                        <a:t>Yes</a:t>
                      </a:r>
                      <a:endParaRPr lang="en-I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chemeClr val="bg1">
                              <a:lumMod val="75000"/>
                            </a:schemeClr>
                          </a:solidFill>
                        </a:rPr>
                        <a:t>Auto fetch</a:t>
                      </a:r>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pPr algn="ctr"/>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tc>
                  <a:txBody>
                    <a:bodyPr/>
                    <a:lstStyle/>
                    <a:p>
                      <a:r>
                        <a:rPr lang="en-IN" sz="1200" dirty="0" smtClean="0"/>
                        <a:t>Updated</a:t>
                      </a:r>
                      <a:endParaRPr lang="en-IN" sz="1200" dirty="0"/>
                    </a:p>
                  </a:txBody>
                  <a:tcPr anchor="ctr">
                    <a:solidFill>
                      <a:srgbClr val="FFFF00"/>
                    </a:solidFill>
                  </a:tcP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extLst>
                  <a:ext uri="{0D108BD9-81ED-4DB2-BD59-A6C34878D82A}">
                    <a16:rowId xmlns:a16="http://schemas.microsoft.com/office/drawing/2014/main" val="2792814931"/>
                  </a:ext>
                </a:extLst>
              </a:tr>
              <a:tr h="370840">
                <a:tc>
                  <a:txBody>
                    <a:bodyPr/>
                    <a:lstStyle/>
                    <a:p>
                      <a:pPr marL="0" algn="l" defTabSz="914400" rtl="0" eaLnBrk="1" latinLnBrk="0" hangingPunct="1"/>
                      <a:r>
                        <a:rPr lang="en-IN" sz="1200" kern="1200" dirty="0" smtClean="0">
                          <a:solidFill>
                            <a:schemeClr val="tx1"/>
                          </a:solidFill>
                          <a:effectLst/>
                          <a:latin typeface="+mn-lt"/>
                          <a:ea typeface="+mn-ea"/>
                          <a:cs typeface="+mn-cs"/>
                        </a:rPr>
                        <a:t>2</a:t>
                      </a:r>
                      <a:endParaRPr lang="en-IN" sz="1200" kern="1200" dirty="0">
                        <a:solidFill>
                          <a:schemeClr val="tx1"/>
                        </a:solidFill>
                        <a:effectLst/>
                        <a:latin typeface="+mn-lt"/>
                        <a:ea typeface="+mn-ea"/>
                        <a:cs typeface="+mn-cs"/>
                      </a:endParaRPr>
                    </a:p>
                  </a:txBody>
                  <a:tcPr anchor="ctr"/>
                </a:tc>
                <a:tc>
                  <a:txBody>
                    <a:bodyPr/>
                    <a:lstStyle/>
                    <a:p>
                      <a:pPr marL="0" algn="l" defTabSz="914400" rtl="0" eaLnBrk="1" latinLnBrk="0" hangingPunct="1"/>
                      <a:r>
                        <a:rPr lang="en-IN" sz="1200" kern="1200" dirty="0" smtClean="0">
                          <a:solidFill>
                            <a:schemeClr val="tx1"/>
                          </a:solidFill>
                          <a:effectLst/>
                          <a:latin typeface="+mn-lt"/>
                          <a:ea typeface="+mn-ea"/>
                          <a:cs typeface="+mn-cs"/>
                        </a:rPr>
                        <a:t>Consent to operate</a:t>
                      </a:r>
                      <a:endParaRPr lang="en-IN" sz="1200" kern="1200" dirty="0">
                        <a:solidFill>
                          <a:schemeClr val="tx1"/>
                        </a:solidFill>
                        <a:effectLst/>
                        <a:latin typeface="+mn-lt"/>
                        <a:ea typeface="+mn-ea"/>
                        <a:cs typeface="+mn-cs"/>
                      </a:endParaRPr>
                    </a:p>
                  </a:txBody>
                  <a:tcPr anchor="ctr"/>
                </a:tc>
                <a:tc>
                  <a:txBody>
                    <a:bodyPr/>
                    <a:lstStyle/>
                    <a:p>
                      <a:pPr algn="ctr"/>
                      <a:r>
                        <a:rPr lang="en-IN" sz="1200" dirty="0" smtClean="0"/>
                        <a:t>Yes</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pPr algn="ctr"/>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tc>
                  <a:txBody>
                    <a:bodyPr/>
                    <a:lstStyle/>
                    <a:p>
                      <a:r>
                        <a:rPr lang="en-IN" sz="1200" dirty="0" smtClean="0"/>
                        <a:t>Updated</a:t>
                      </a:r>
                      <a:endParaRPr lang="en-IN" sz="1200" dirty="0"/>
                    </a:p>
                  </a:txBody>
                  <a:tcPr anchor="ctr">
                    <a:solidFill>
                      <a:srgbClr val="23AE89"/>
                    </a:solidFill>
                  </a:tcP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extLst>
                  <a:ext uri="{0D108BD9-81ED-4DB2-BD59-A6C34878D82A}">
                    <a16:rowId xmlns:a16="http://schemas.microsoft.com/office/drawing/2014/main" val="1232775942"/>
                  </a:ext>
                </a:extLst>
              </a:tr>
              <a:tr h="370840">
                <a:tc>
                  <a:txBody>
                    <a:bodyPr/>
                    <a:lstStyle/>
                    <a:p>
                      <a:pPr marL="0" algn="l" defTabSz="914400" rtl="0" eaLnBrk="1" latinLnBrk="0" hangingPunct="1"/>
                      <a:r>
                        <a:rPr lang="en-IN" sz="1200" kern="1200" dirty="0" smtClean="0">
                          <a:solidFill>
                            <a:schemeClr val="tx1"/>
                          </a:solidFill>
                          <a:effectLst/>
                          <a:latin typeface="+mn-lt"/>
                          <a:ea typeface="+mn-ea"/>
                          <a:cs typeface="+mn-cs"/>
                        </a:rPr>
                        <a:t>3</a:t>
                      </a:r>
                      <a:endParaRPr lang="en-IN" sz="1200" kern="1200" dirty="0">
                        <a:solidFill>
                          <a:schemeClr val="tx1"/>
                        </a:solidFill>
                        <a:effectLst/>
                        <a:latin typeface="+mn-lt"/>
                        <a:ea typeface="+mn-ea"/>
                        <a:cs typeface="+mn-cs"/>
                      </a:endParaRPr>
                    </a:p>
                  </a:txBody>
                  <a:tcPr anchor="ctr"/>
                </a:tc>
                <a:tc>
                  <a:txBody>
                    <a:bodyPr/>
                    <a:lstStyle/>
                    <a:p>
                      <a:pPr marL="0" algn="l" defTabSz="914400" rtl="0" eaLnBrk="1" latinLnBrk="0" hangingPunct="1"/>
                      <a:r>
                        <a:rPr lang="en-IN" sz="1200" kern="1200" dirty="0" smtClean="0">
                          <a:solidFill>
                            <a:schemeClr val="tx1"/>
                          </a:solidFill>
                          <a:effectLst/>
                          <a:latin typeface="+mn-lt"/>
                          <a:ea typeface="+mn-ea"/>
                          <a:cs typeface="+mn-cs"/>
                        </a:rPr>
                        <a:t>Fire NOC</a:t>
                      </a:r>
                      <a:endParaRPr lang="en-IN" sz="1200" kern="1200" dirty="0">
                        <a:solidFill>
                          <a:schemeClr val="tx1"/>
                        </a:solidFill>
                        <a:effectLst/>
                        <a:latin typeface="+mn-lt"/>
                        <a:ea typeface="+mn-ea"/>
                        <a:cs typeface="+mn-cs"/>
                      </a:endParaRPr>
                    </a:p>
                  </a:txBody>
                  <a:tcPr anchor="ctr"/>
                </a:tc>
                <a:tc>
                  <a:txBody>
                    <a:bodyPr/>
                    <a:lstStyle/>
                    <a:p>
                      <a:pPr algn="ctr"/>
                      <a:r>
                        <a:rPr lang="en-IN" sz="1200" dirty="0" smtClean="0"/>
                        <a:t>Yes</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a:p>
                  </a:txBody>
                  <a:tcPr anchor="ctr"/>
                </a:tc>
                <a:tc>
                  <a:txBody>
                    <a:bodyPr/>
                    <a:lstStyle/>
                    <a:p>
                      <a:pPr algn="ctr"/>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tc>
                  <a:txBody>
                    <a:bodyPr/>
                    <a:lstStyle/>
                    <a:p>
                      <a:r>
                        <a:rPr lang="en-IN" sz="1200" dirty="0" smtClean="0"/>
                        <a:t>Updated</a:t>
                      </a:r>
                      <a:endParaRPr lang="en-IN" sz="1200" dirty="0"/>
                    </a:p>
                  </a:txBody>
                  <a:tcPr anchor="ctr">
                    <a:solidFill>
                      <a:srgbClr val="23AE89"/>
                    </a:solidFill>
                  </a:tcP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extLst>
                  <a:ext uri="{0D108BD9-81ED-4DB2-BD59-A6C34878D82A}">
                    <a16:rowId xmlns:a16="http://schemas.microsoft.com/office/drawing/2014/main" val="1450416070"/>
                  </a:ext>
                </a:extLst>
              </a:tr>
              <a:tr h="536052">
                <a:tc>
                  <a:txBody>
                    <a:bodyPr/>
                    <a:lstStyle/>
                    <a:p>
                      <a:pPr marL="0" algn="l" defTabSz="914400" rtl="0" eaLnBrk="1" latinLnBrk="0" hangingPunct="1"/>
                      <a:r>
                        <a:rPr lang="en-IN" sz="1200" kern="1200" dirty="0" smtClean="0">
                          <a:solidFill>
                            <a:schemeClr val="tx1"/>
                          </a:solidFill>
                          <a:effectLst/>
                          <a:latin typeface="+mn-lt"/>
                          <a:ea typeface="+mn-ea"/>
                          <a:cs typeface="+mn-cs"/>
                        </a:rPr>
                        <a:t>4</a:t>
                      </a:r>
                      <a:endParaRPr lang="en-IN" sz="1200" kern="1200" dirty="0">
                        <a:solidFill>
                          <a:schemeClr val="tx1"/>
                        </a:solidFill>
                        <a:effectLst/>
                        <a:latin typeface="+mn-lt"/>
                        <a:ea typeface="+mn-ea"/>
                        <a:cs typeface="+mn-cs"/>
                      </a:endParaRPr>
                    </a:p>
                  </a:txBody>
                  <a:tcPr anchor="ctr"/>
                </a:tc>
                <a:tc>
                  <a:txBody>
                    <a:bodyPr/>
                    <a:lstStyle/>
                    <a:p>
                      <a:pPr marL="0" algn="l" defTabSz="914400" rtl="0" eaLnBrk="1" latinLnBrk="0" hangingPunct="1"/>
                      <a:r>
                        <a:rPr lang="en-IN" sz="1200" kern="1200" dirty="0" smtClean="0">
                          <a:solidFill>
                            <a:schemeClr val="tx1"/>
                          </a:solidFill>
                          <a:effectLst/>
                          <a:latin typeface="+mn-lt"/>
                          <a:ea typeface="+mn-ea"/>
                          <a:cs typeface="+mn-cs"/>
                        </a:rPr>
                        <a:t>Environmental statement- Form V</a:t>
                      </a:r>
                      <a:endParaRPr lang="en-IN" sz="1200" kern="1200" dirty="0">
                        <a:solidFill>
                          <a:schemeClr val="tx1"/>
                        </a:solidFill>
                        <a:effectLst/>
                        <a:latin typeface="+mn-lt"/>
                        <a:ea typeface="+mn-ea"/>
                        <a:cs typeface="+mn-cs"/>
                      </a:endParaRPr>
                    </a:p>
                  </a:txBody>
                  <a:tcPr anchor="ctr"/>
                </a:tc>
                <a:tc>
                  <a:txBody>
                    <a:bodyPr/>
                    <a:lstStyle/>
                    <a:p>
                      <a:pPr algn="ctr"/>
                      <a:r>
                        <a:rPr lang="en-IN" sz="1200" dirty="0" smtClean="0"/>
                        <a:t>No</a:t>
                      </a:r>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pPr algn="ctr"/>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endParaRPr lang="en-IN" sz="1200" dirty="0"/>
                    </a:p>
                  </a:txBody>
                  <a:tcPr anchor="ctr"/>
                </a:tc>
                <a:tc>
                  <a:txBody>
                    <a:bodyPr/>
                    <a:lstStyle/>
                    <a:p>
                      <a:r>
                        <a:rPr lang="en-IN" sz="1200" dirty="0" smtClean="0"/>
                        <a:t>Pending</a:t>
                      </a:r>
                      <a:endParaRPr lang="en-IN" sz="1200" dirty="0"/>
                    </a:p>
                  </a:txBody>
                  <a:tcPr anchor="ctr">
                    <a:solidFill>
                      <a:srgbClr val="C00000"/>
                    </a:solidFill>
                  </a:tcPr>
                </a:tc>
                <a:tc>
                  <a:txBody>
                    <a:bodyPr/>
                    <a:lstStyle/>
                    <a:p>
                      <a:endParaRPr lang="en-IN" sz="1200" dirty="0"/>
                    </a:p>
                  </a:txBody>
                  <a:tcPr anchor="ctr"/>
                </a:tc>
                <a:extLst>
                  <a:ext uri="{0D108BD9-81ED-4DB2-BD59-A6C34878D82A}">
                    <a16:rowId xmlns:a16="http://schemas.microsoft.com/office/drawing/2014/main" val="2257657398"/>
                  </a:ext>
                </a:extLst>
              </a:tr>
            </a:tbl>
          </a:graphicData>
        </a:graphic>
      </p:graphicFrame>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4345" y="2275701"/>
            <a:ext cx="184017" cy="184017"/>
          </a:xfrm>
          <a:prstGeom prst="rect">
            <a:avLst/>
          </a:prstGeom>
        </p:spPr>
      </p:pic>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4345" y="2711204"/>
            <a:ext cx="184017" cy="184017"/>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4345" y="3150396"/>
            <a:ext cx="184017" cy="184017"/>
          </a:xfrm>
          <a:prstGeom prst="rect">
            <a:avLst/>
          </a:prstGeom>
        </p:spPr>
      </p:pic>
    </p:spTree>
    <p:extLst>
      <p:ext uri="{BB962C8B-B14F-4D97-AF65-F5344CB8AC3E}">
        <p14:creationId xmlns:p14="http://schemas.microsoft.com/office/powerpoint/2010/main" val="2065472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nvPr>
        </p:nvGraphicFramePr>
        <p:xfrm>
          <a:off x="167925" y="1328966"/>
          <a:ext cx="2226931" cy="5155446"/>
        </p:xfrm>
        <a:graphic>
          <a:graphicData uri="http://schemas.openxmlformats.org/drawingml/2006/table">
            <a:tbl>
              <a:tblPr/>
              <a:tblGrid>
                <a:gridCol w="2226931">
                  <a:extLst>
                    <a:ext uri="{9D8B030D-6E8A-4147-A177-3AD203B41FA5}">
                      <a16:colId xmlns:a16="http://schemas.microsoft.com/office/drawing/2014/main" val="4158914390"/>
                    </a:ext>
                  </a:extLst>
                </a:gridCol>
              </a:tblGrid>
              <a:tr h="590904">
                <a:tc>
                  <a:txBody>
                    <a:bodyPr/>
                    <a:lstStyle/>
                    <a:p>
                      <a:pPr algn="ctr" fontAlgn="ctr"/>
                      <a:r>
                        <a:rPr lang="en-IN" sz="1600" b="1" i="0" u="none" strike="noStrike" dirty="0">
                          <a:solidFill>
                            <a:srgbClr val="FFFFFF"/>
                          </a:solidFill>
                          <a:effectLst/>
                          <a:latin typeface="Calibri" panose="020F0502020204030204" pitchFamily="34" charset="0"/>
                        </a:rPr>
                        <a:t>Performance </a:t>
                      </a:r>
                      <a:r>
                        <a:rPr lang="en-IN" sz="1600" b="1" i="0" u="none" strike="noStrike" dirty="0" smtClean="0">
                          <a:solidFill>
                            <a:srgbClr val="FFFFFF"/>
                          </a:solidFill>
                          <a:effectLst/>
                          <a:latin typeface="Calibri" panose="020F0502020204030204" pitchFamily="34" charset="0"/>
                        </a:rPr>
                        <a:t>Insights  </a:t>
                      </a:r>
                      <a:endParaRPr lang="en-IN" sz="1600" b="1" i="0" u="none" strike="noStrike" dirty="0">
                        <a:solidFill>
                          <a:srgbClr val="FFFFFF"/>
                        </a:solidFill>
                        <a:effectLst/>
                        <a:latin typeface="Calibri" panose="020F0502020204030204" pitchFamily="34" charset="0"/>
                      </a:endParaRP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185528352"/>
                  </a:ext>
                </a:extLst>
              </a:tr>
              <a:tr h="590904">
                <a:tc>
                  <a:txBody>
                    <a:bodyPr/>
                    <a:lstStyle/>
                    <a:p>
                      <a:pPr algn="ctr" fontAlgn="ctr"/>
                      <a:r>
                        <a:rPr lang="en-IN" sz="1600" b="1" i="0" u="none" strike="noStrike" dirty="0">
                          <a:solidFill>
                            <a:srgbClr val="FFFFFF"/>
                          </a:solidFill>
                          <a:effectLst/>
                          <a:latin typeface="Calibri" panose="020F0502020204030204" pitchFamily="34" charset="0"/>
                        </a:rPr>
                        <a:t>Data Exchange</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475182786"/>
                  </a:ext>
                </a:extLst>
              </a:tr>
              <a:tr h="542142">
                <a:tc>
                  <a:txBody>
                    <a:bodyPr/>
                    <a:lstStyle/>
                    <a:p>
                      <a:pPr algn="ctr" fontAlgn="ctr"/>
                      <a:r>
                        <a:rPr lang="en-IN" sz="1600" b="1" i="0" u="none" strike="noStrike" dirty="0" err="1">
                          <a:solidFill>
                            <a:srgbClr val="FFFFFF"/>
                          </a:solidFill>
                          <a:effectLst/>
                          <a:latin typeface="Calibri" panose="020F0502020204030204" pitchFamily="34" charset="0"/>
                        </a:rPr>
                        <a:t>Phygital</a:t>
                      </a:r>
                      <a:r>
                        <a:rPr lang="en-IN" sz="1600" b="1" i="0" u="none" strike="noStrike" dirty="0">
                          <a:solidFill>
                            <a:srgbClr val="FFFFFF"/>
                          </a:solidFill>
                          <a:effectLst/>
                          <a:latin typeface="Calibri" panose="020F0502020204030204" pitchFamily="34" charset="0"/>
                        </a:rPr>
                        <a:t> </a:t>
                      </a:r>
                      <a:r>
                        <a:rPr lang="en-IN" sz="1600" b="1" i="0" u="none" strike="noStrike" dirty="0" smtClean="0">
                          <a:solidFill>
                            <a:srgbClr val="FFFFFF"/>
                          </a:solidFill>
                          <a:effectLst/>
                          <a:latin typeface="Calibri" panose="020F0502020204030204" pitchFamily="34" charset="0"/>
                        </a:rPr>
                        <a:t>MSA</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2829514535"/>
                  </a:ext>
                </a:extLst>
              </a:tr>
              <a:tr h="590904">
                <a:tc>
                  <a:txBody>
                    <a:bodyPr/>
                    <a:lstStyle/>
                    <a:p>
                      <a:pPr algn="ctr" fontAlgn="ctr"/>
                      <a:r>
                        <a:rPr lang="en-IN" sz="1600" b="1" i="0" u="none" strike="noStrike" dirty="0" smtClean="0">
                          <a:solidFill>
                            <a:srgbClr val="FFFFFF"/>
                          </a:solidFill>
                          <a:effectLst/>
                          <a:latin typeface="Calibri" panose="020F0502020204030204" pitchFamily="34" charset="0"/>
                        </a:rPr>
                        <a:t>Contact </a:t>
                      </a:r>
                      <a:r>
                        <a:rPr lang="en-IN" sz="1600" b="1" i="0" u="none" strike="noStrike" dirty="0">
                          <a:solidFill>
                            <a:srgbClr val="FFFFFF"/>
                          </a:solidFill>
                          <a:effectLst/>
                          <a:latin typeface="Calibri" panose="020F0502020204030204" pitchFamily="34" charset="0"/>
                        </a:rPr>
                        <a:t>Profile</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910740293"/>
                  </a:ext>
                </a:extLst>
              </a:tr>
              <a:tr h="1067880">
                <a:tc>
                  <a:txBody>
                    <a:bodyPr/>
                    <a:lstStyle/>
                    <a:p>
                      <a:pPr algn="ctr" fontAlgn="ctr"/>
                      <a:r>
                        <a:rPr lang="en-IN" sz="1600" b="1" i="0" u="none" strike="noStrike" dirty="0" smtClean="0">
                          <a:solidFill>
                            <a:srgbClr val="FFFFFF"/>
                          </a:solidFill>
                          <a:effectLst/>
                          <a:latin typeface="Calibri" panose="020F0502020204030204" pitchFamily="34" charset="0"/>
                        </a:rPr>
                        <a:t>Compliance</a:t>
                      </a:r>
                    </a:p>
                    <a:p>
                      <a:pPr algn="ctr" fontAlgn="ctr"/>
                      <a:r>
                        <a:rPr lang="en-IN" sz="1600" b="1" i="0" u="none" strike="noStrike" dirty="0" smtClean="0">
                          <a:solidFill>
                            <a:srgbClr val="FFFFFF"/>
                          </a:solidFill>
                          <a:effectLst/>
                          <a:latin typeface="Calibri" panose="020F0502020204030204" pitchFamily="34" charset="0"/>
                        </a:rPr>
                        <a:t>Admin</a:t>
                      </a:r>
                    </a:p>
                    <a:p>
                      <a:pPr algn="ctr" fontAlgn="ctr"/>
                      <a:r>
                        <a:rPr lang="en-IN" sz="1600" b="1" i="0" u="none" strike="noStrike" dirty="0" smtClean="0">
                          <a:solidFill>
                            <a:srgbClr val="FFFFFF"/>
                          </a:solidFill>
                          <a:effectLst/>
                          <a:latin typeface="Calibri" panose="020F0502020204030204" pitchFamily="34" charset="0"/>
                        </a:rPr>
                        <a:t>Supplier View</a:t>
                      </a:r>
                    </a:p>
                    <a:p>
                      <a:pPr algn="ctr" fontAlgn="ctr"/>
                      <a:r>
                        <a:rPr lang="en-IN" sz="1600" b="1" i="0" u="none" strike="noStrike" dirty="0" smtClean="0">
                          <a:solidFill>
                            <a:srgbClr val="FFFFFF"/>
                          </a:solidFill>
                          <a:effectLst/>
                          <a:latin typeface="Calibri" panose="020F0502020204030204" pitchFamily="34" charset="0"/>
                        </a:rPr>
                        <a:t>TML View</a:t>
                      </a:r>
                      <a:endParaRPr lang="en-IN" sz="1600" b="1" i="0" u="none" strike="noStrike" dirty="0">
                        <a:solidFill>
                          <a:srgbClr val="FFFFFF"/>
                        </a:solidFill>
                        <a:effectLst/>
                        <a:latin typeface="Calibri" panose="020F0502020204030204" pitchFamily="34" charset="0"/>
                      </a:endParaRP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627152646"/>
                  </a:ext>
                </a:extLst>
              </a:tr>
              <a:tr h="590904">
                <a:tc>
                  <a:txBody>
                    <a:bodyPr/>
                    <a:lstStyle/>
                    <a:p>
                      <a:pPr algn="ctr" fontAlgn="ctr"/>
                      <a:r>
                        <a:rPr lang="en-IN" sz="1600" b="1" i="0" u="none" strike="noStrike">
                          <a:solidFill>
                            <a:srgbClr val="FFFFFF"/>
                          </a:solidFill>
                          <a:effectLst/>
                          <a:latin typeface="Calibri" panose="020F0502020204030204" pitchFamily="34" charset="0"/>
                        </a:rPr>
                        <a:t>Reports</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3454056829"/>
                  </a:ext>
                </a:extLst>
              </a:tr>
              <a:tr h="590904">
                <a:tc>
                  <a:txBody>
                    <a:bodyPr/>
                    <a:lstStyle/>
                    <a:p>
                      <a:pPr algn="ctr" fontAlgn="ctr"/>
                      <a:r>
                        <a:rPr lang="en-IN" sz="1600" b="1" i="0" u="none" strike="noStrike">
                          <a:solidFill>
                            <a:srgbClr val="FFFFFF"/>
                          </a:solidFill>
                          <a:effectLst/>
                          <a:latin typeface="Calibri" panose="020F0502020204030204" pitchFamily="34" charset="0"/>
                        </a:rPr>
                        <a:t>PPAP</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713523078"/>
                  </a:ext>
                </a:extLst>
              </a:tr>
              <a:tr h="590904">
                <a:tc>
                  <a:txBody>
                    <a:bodyPr/>
                    <a:lstStyle/>
                    <a:p>
                      <a:pPr algn="ctr" fontAlgn="ctr"/>
                      <a:r>
                        <a:rPr lang="en-IN" sz="1600" b="1" i="0" u="none" strike="noStrike" dirty="0">
                          <a:solidFill>
                            <a:srgbClr val="FFFFFF"/>
                          </a:solidFill>
                          <a:effectLst/>
                          <a:latin typeface="Calibri" panose="020F0502020204030204" pitchFamily="34" charset="0"/>
                        </a:rPr>
                        <a:t>How To?</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3199499257"/>
                  </a:ext>
                </a:extLst>
              </a:tr>
            </a:tbl>
          </a:graphicData>
        </a:graphic>
      </p:graphicFrame>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23813" r="1401" b="5314"/>
          <a:stretch/>
        </p:blipFill>
        <p:spPr>
          <a:xfrm>
            <a:off x="2561770" y="1328965"/>
            <a:ext cx="7068459" cy="2901525"/>
          </a:xfrm>
          <a:prstGeom prst="rect">
            <a:avLst/>
          </a:prstGeom>
        </p:spPr>
      </p:pic>
      <p:graphicFrame>
        <p:nvGraphicFramePr>
          <p:cNvPr id="11" name="Table 10"/>
          <p:cNvGraphicFramePr>
            <a:graphicFrameLocks noGrp="1"/>
          </p:cNvGraphicFramePr>
          <p:nvPr>
            <p:extLst/>
          </p:nvPr>
        </p:nvGraphicFramePr>
        <p:xfrm>
          <a:off x="9790901" y="1328965"/>
          <a:ext cx="2226931" cy="4727234"/>
        </p:xfrm>
        <a:graphic>
          <a:graphicData uri="http://schemas.openxmlformats.org/drawingml/2006/table">
            <a:tbl>
              <a:tblPr/>
              <a:tblGrid>
                <a:gridCol w="2226931">
                  <a:extLst>
                    <a:ext uri="{9D8B030D-6E8A-4147-A177-3AD203B41FA5}">
                      <a16:colId xmlns:a16="http://schemas.microsoft.com/office/drawing/2014/main" val="4238832400"/>
                    </a:ext>
                  </a:extLst>
                </a:gridCol>
              </a:tblGrid>
              <a:tr h="631193">
                <a:tc>
                  <a:txBody>
                    <a:bodyPr/>
                    <a:lstStyle/>
                    <a:p>
                      <a:pPr algn="ctr" fontAlgn="ctr"/>
                      <a:r>
                        <a:rPr lang="en-IN" sz="1600" b="1" i="0" u="none" strike="noStrike" dirty="0">
                          <a:solidFill>
                            <a:srgbClr val="FFFFFF"/>
                          </a:solidFill>
                          <a:effectLst/>
                          <a:latin typeface="Calibri" panose="020F0502020204030204" pitchFamily="34" charset="0"/>
                        </a:rPr>
                        <a:t>Announcements</a:t>
                      </a:r>
                    </a:p>
                  </a:txBody>
                  <a:tcPr marL="36000" marR="36000" marT="3600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203764"/>
                    </a:solidFill>
                  </a:tcPr>
                </a:tc>
                <a:extLst>
                  <a:ext uri="{0D108BD9-81ED-4DB2-BD59-A6C34878D82A}">
                    <a16:rowId xmlns:a16="http://schemas.microsoft.com/office/drawing/2014/main" val="4045849236"/>
                  </a:ext>
                </a:extLst>
              </a:tr>
              <a:tr h="4096041">
                <a:tc>
                  <a:txBody>
                    <a:bodyPr/>
                    <a:lstStyle/>
                    <a:p>
                      <a:pPr algn="l" fontAlgn="t"/>
                      <a:r>
                        <a:rPr lang="en-US" sz="1300" b="0" i="0" u="none" strike="noStrike" dirty="0" smtClean="0">
                          <a:solidFill>
                            <a:srgbClr val="000000"/>
                          </a:solidFill>
                          <a:effectLst/>
                          <a:latin typeface="Trebuchet MS" panose="020B0603020202020204" pitchFamily="34" charset="0"/>
                        </a:rPr>
                        <a:t>.</a:t>
                      </a:r>
                      <a:endParaRPr lang="en-US" sz="1300" b="0" i="0" u="none" strike="noStrike" dirty="0">
                        <a:solidFill>
                          <a:srgbClr val="000000"/>
                        </a:solidFill>
                        <a:effectLst/>
                        <a:latin typeface="Trebuchet MS" panose="020B0603020202020204" pitchFamily="34" charset="0"/>
                      </a:endParaRPr>
                    </a:p>
                  </a:txBody>
                  <a:tcPr marL="36000" marR="36000" marT="36000" marB="0">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284377979"/>
                  </a:ext>
                </a:extLst>
              </a:tr>
            </a:tbl>
          </a:graphicData>
        </a:graphic>
      </p:graphicFrame>
      <p:sp>
        <p:nvSpPr>
          <p:cNvPr id="12" name="Rectangle 11"/>
          <p:cNvSpPr/>
          <p:nvPr/>
        </p:nvSpPr>
        <p:spPr>
          <a:xfrm>
            <a:off x="3580086" y="5192990"/>
            <a:ext cx="5031827" cy="369332"/>
          </a:xfrm>
          <a:prstGeom prst="rect">
            <a:avLst/>
          </a:prstGeom>
        </p:spPr>
        <p:txBody>
          <a:bodyPr wrap="none">
            <a:spAutoFit/>
          </a:bodyPr>
          <a:lstStyle/>
          <a:p>
            <a:r>
              <a:rPr lang="en-IN" dirty="0">
                <a:solidFill>
                  <a:srgbClr val="FF0000"/>
                </a:solidFill>
              </a:rPr>
              <a:t>Any System related Messages will be displayed here</a:t>
            </a:r>
          </a:p>
        </p:txBody>
      </p:sp>
      <p:sp>
        <p:nvSpPr>
          <p:cNvPr id="13" name="Isosceles Triangle 12"/>
          <p:cNvSpPr/>
          <p:nvPr/>
        </p:nvSpPr>
        <p:spPr>
          <a:xfrm flipV="1">
            <a:off x="2193529" y="16039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
        <p:nvSpPr>
          <p:cNvPr id="14" name="Isosceles Triangle 13"/>
          <p:cNvSpPr/>
          <p:nvPr/>
        </p:nvSpPr>
        <p:spPr>
          <a:xfrm flipV="1">
            <a:off x="2193528" y="21881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
        <p:nvSpPr>
          <p:cNvPr id="16" name="Isosceles Triangle 15"/>
          <p:cNvSpPr/>
          <p:nvPr/>
        </p:nvSpPr>
        <p:spPr>
          <a:xfrm rot="10800000" flipV="1">
            <a:off x="2193528" y="37842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18" name="Isosceles Triangle 17"/>
          <p:cNvSpPr/>
          <p:nvPr/>
        </p:nvSpPr>
        <p:spPr>
          <a:xfrm flipV="1">
            <a:off x="2193527" y="49526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19" name="Isosceles Triangle 18"/>
          <p:cNvSpPr/>
          <p:nvPr/>
        </p:nvSpPr>
        <p:spPr>
          <a:xfrm flipV="1">
            <a:off x="2191770" y="55368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20" name="Isosceles Triangle 19"/>
          <p:cNvSpPr/>
          <p:nvPr/>
        </p:nvSpPr>
        <p:spPr>
          <a:xfrm flipV="1">
            <a:off x="2191770" y="61210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8" name="Oval 7"/>
          <p:cNvSpPr/>
          <p:nvPr/>
        </p:nvSpPr>
        <p:spPr>
          <a:xfrm>
            <a:off x="307931" y="4417267"/>
            <a:ext cx="1965368" cy="2940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p:cNvGrpSpPr/>
          <p:nvPr/>
        </p:nvGrpSpPr>
        <p:grpSpPr>
          <a:xfrm>
            <a:off x="9790901" y="857112"/>
            <a:ext cx="2226931" cy="316601"/>
            <a:chOff x="9790901" y="857112"/>
            <a:chExt cx="2226931" cy="316601"/>
          </a:xfrm>
        </p:grpSpPr>
        <p:sp>
          <p:nvSpPr>
            <p:cNvPr id="29" name="Rectangle 28"/>
            <p:cNvSpPr/>
            <p:nvPr/>
          </p:nvSpPr>
          <p:spPr>
            <a:xfrm>
              <a:off x="9790901" y="857112"/>
              <a:ext cx="2226931" cy="3166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Search</a:t>
              </a:r>
              <a:endParaRPr lang="en-IN" dirty="0">
                <a:solidFill>
                  <a:schemeClr val="tx1"/>
                </a:solidFill>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27426" y="895212"/>
              <a:ext cx="247987" cy="247987"/>
            </a:xfrm>
            <a:prstGeom prst="rect">
              <a:avLst/>
            </a:prstGeom>
          </p:spPr>
        </p:pic>
      </p:grpSp>
      <p:pic>
        <p:nvPicPr>
          <p:cNvPr id="32" name="Picture 31" descr="Royalty Free Cursor Stock Photos | rawpixel"/>
          <p:cNvPicPr>
            <a:picLocks noChangeAspect="1"/>
          </p:cNvPicPr>
          <p:nvPr/>
        </p:nvPicPr>
        <p:blipFill>
          <a:blip r:embed="rId5" cstate="print">
            <a:clrChange>
              <a:clrFrom>
                <a:srgbClr val="FB5993"/>
              </a:clrFrom>
              <a:clrTo>
                <a:srgbClr val="FB5993">
                  <a:alpha val="0"/>
                </a:srgbClr>
              </a:clrTo>
            </a:clrChange>
            <a:extLst>
              <a:ext uri="{28A0092B-C50C-407E-A947-70E740481C1C}">
                <a14:useLocalDpi xmlns:a14="http://schemas.microsoft.com/office/drawing/2010/main" val="0"/>
              </a:ext>
            </a:extLst>
          </a:blip>
          <a:stretch>
            <a:fillRect/>
          </a:stretch>
        </p:blipFill>
        <p:spPr>
          <a:xfrm>
            <a:off x="939945" y="4551095"/>
            <a:ext cx="293763" cy="293763"/>
          </a:xfrm>
          <a:prstGeom prst="rect">
            <a:avLst/>
          </a:prstGeom>
        </p:spPr>
      </p:pic>
      <p:sp>
        <p:nvSpPr>
          <p:cNvPr id="2" name="TextBox 1"/>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TML User</a:t>
            </a:r>
            <a:endParaRPr lang="en-IN" b="1" dirty="0"/>
          </a:p>
        </p:txBody>
      </p:sp>
      <p:sp>
        <p:nvSpPr>
          <p:cNvPr id="33" name="Rounded Rectangle 32"/>
          <p:cNvSpPr/>
          <p:nvPr/>
        </p:nvSpPr>
        <p:spPr>
          <a:xfrm>
            <a:off x="3983192" y="169290"/>
            <a:ext cx="4225613" cy="542622"/>
          </a:xfrm>
          <a:prstGeom prst="roundRect">
            <a:avLst/>
          </a:prstGeom>
          <a:solidFill>
            <a:schemeClr val="accent5"/>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bg1"/>
                </a:solidFill>
                <a:ea typeface="Open Sans Extrabold" panose="020B0906030804020204" pitchFamily="34" charset="0"/>
                <a:cs typeface="Open Sans Extrabold" panose="020B0906030804020204" pitchFamily="34" charset="0"/>
              </a:rPr>
              <a:t>360</a:t>
            </a:r>
            <a:r>
              <a:rPr lang="en-IN" sz="2800" baseline="30000" dirty="0" smtClean="0">
                <a:solidFill>
                  <a:schemeClr val="bg1"/>
                </a:solidFill>
                <a:ea typeface="Open Sans Extrabold" panose="020B0906030804020204" pitchFamily="34" charset="0"/>
                <a:cs typeface="Open Sans Extrabold" panose="020B0906030804020204" pitchFamily="34" charset="0"/>
              </a:rPr>
              <a:t>o</a:t>
            </a:r>
            <a:r>
              <a:rPr lang="en-IN" sz="2800" dirty="0" smtClean="0">
                <a:solidFill>
                  <a:schemeClr val="bg1"/>
                </a:solidFill>
                <a:ea typeface="Open Sans Extrabold" panose="020B0906030804020204" pitchFamily="34" charset="0"/>
                <a:cs typeface="Open Sans Extrabold" panose="020B0906030804020204" pitchFamily="34" charset="0"/>
              </a:rPr>
              <a:t> Supplier Connect</a:t>
            </a:r>
            <a:endParaRPr lang="en-IN" sz="2800" dirty="0">
              <a:solidFill>
                <a:schemeClr val="bg1"/>
              </a:solidFill>
              <a:ea typeface="Open Sans Extrabold" panose="020B0906030804020204" pitchFamily="34" charset="0"/>
              <a:cs typeface="Open Sans Extrabold" panose="020B0906030804020204" pitchFamily="34" charset="0"/>
            </a:endParaRPr>
          </a:p>
        </p:txBody>
      </p:sp>
      <p:sp>
        <p:nvSpPr>
          <p:cNvPr id="21" name="Isosceles Triangle 20"/>
          <p:cNvSpPr/>
          <p:nvPr/>
        </p:nvSpPr>
        <p:spPr>
          <a:xfrm flipV="1">
            <a:off x="2161778" y="27342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Tree>
    <p:extLst>
      <p:ext uri="{BB962C8B-B14F-4D97-AF65-F5344CB8AC3E}">
        <p14:creationId xmlns:p14="http://schemas.microsoft.com/office/powerpoint/2010/main" val="4061456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31657" y="393038"/>
            <a:ext cx="2728686" cy="464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Compliance</a:t>
            </a:r>
            <a:endParaRPr lang="en-IN" sz="2800" dirty="0"/>
          </a:p>
        </p:txBody>
      </p:sp>
      <p:sp>
        <p:nvSpPr>
          <p:cNvPr id="7" name="TextBox 6"/>
          <p:cNvSpPr txBox="1"/>
          <p:nvPr/>
        </p:nvSpPr>
        <p:spPr>
          <a:xfrm>
            <a:off x="783770" y="1524000"/>
            <a:ext cx="2670629"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View Certificates</a:t>
            </a:r>
            <a:endParaRPr lang="en-IN" dirty="0">
              <a:solidFill>
                <a:schemeClr val="bg1"/>
              </a:solidFill>
            </a:endParaRPr>
          </a:p>
        </p:txBody>
      </p:sp>
      <p:sp>
        <p:nvSpPr>
          <p:cNvPr id="12" name="TextBox 11"/>
          <p:cNvSpPr txBox="1"/>
          <p:nvPr/>
        </p:nvSpPr>
        <p:spPr>
          <a:xfrm>
            <a:off x="4695370"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Download all Details</a:t>
            </a:r>
            <a:endParaRPr lang="en-IN" dirty="0">
              <a:solidFill>
                <a:schemeClr val="bg1"/>
              </a:solidFill>
            </a:endParaRPr>
          </a:p>
        </p:txBody>
      </p:sp>
      <p:sp>
        <p:nvSpPr>
          <p:cNvPr id="17" name="TextBox 16"/>
          <p:cNvSpPr txBox="1"/>
          <p:nvPr/>
        </p:nvSpPr>
        <p:spPr>
          <a:xfrm>
            <a:off x="304801" y="5684554"/>
            <a:ext cx="11364686"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accent5"/>
                </a:solidFill>
              </a:rPr>
              <a:t>Post clicking on View Certificates tab, above screen to be displayed wherein in Certificate dropdown list, All and other certificate name to be displayed. Default it should be All </a:t>
            </a:r>
          </a:p>
          <a:p>
            <a:pPr marL="285750" indent="-285750">
              <a:buFont typeface="Arial" panose="020B0604020202020204" pitchFamily="34" charset="0"/>
              <a:buChar char="•"/>
            </a:pPr>
            <a:r>
              <a:rPr lang="en-IN" sz="1400" dirty="0" smtClean="0">
                <a:solidFill>
                  <a:schemeClr val="accent5"/>
                </a:solidFill>
              </a:rPr>
              <a:t>Post clicking on Download tab, all details except attachment should get downloaded in Excel </a:t>
            </a:r>
            <a:r>
              <a:rPr lang="en-IN" sz="1400" dirty="0" smtClean="0">
                <a:solidFill>
                  <a:schemeClr val="accent5"/>
                </a:solidFill>
              </a:rPr>
              <a:t>sheet</a:t>
            </a:r>
          </a:p>
          <a:p>
            <a:pPr marL="285750" indent="-285750">
              <a:buFont typeface="Arial" panose="020B0604020202020204" pitchFamily="34" charset="0"/>
              <a:buChar char="•"/>
            </a:pPr>
            <a:r>
              <a:rPr lang="en-IN" sz="1400" dirty="0">
                <a:solidFill>
                  <a:schemeClr val="accent5"/>
                </a:solidFill>
              </a:rPr>
              <a:t>Status colour – Yellow - Updated post expiry of earlier certificate validity, Green – Updated prior expiry of earlier certificate validity, Red – Pending for </a:t>
            </a:r>
            <a:r>
              <a:rPr lang="en-IN" sz="1400" dirty="0" err="1" smtClean="0">
                <a:solidFill>
                  <a:schemeClr val="accent5"/>
                </a:solidFill>
              </a:rPr>
              <a:t>updation</a:t>
            </a:r>
            <a:endParaRPr lang="en-IN" sz="1400" dirty="0">
              <a:solidFill>
                <a:schemeClr val="accent5"/>
              </a:solidFill>
            </a:endParaRPr>
          </a:p>
        </p:txBody>
      </p:sp>
      <p:sp>
        <p:nvSpPr>
          <p:cNvPr id="20" name="Rectangle 19"/>
          <p:cNvSpPr/>
          <p:nvPr/>
        </p:nvSpPr>
        <p:spPr>
          <a:xfrm>
            <a:off x="2616337" y="2783959"/>
            <a:ext cx="394788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from dropdown</a:t>
            </a:r>
            <a:endParaRPr lang="en-IN" dirty="0">
              <a:solidFill>
                <a:schemeClr val="tx1"/>
              </a:solidFill>
            </a:endParaRPr>
          </a:p>
        </p:txBody>
      </p:sp>
      <p:sp>
        <p:nvSpPr>
          <p:cNvPr id="21" name="TextBox 20"/>
          <p:cNvSpPr txBox="1"/>
          <p:nvPr/>
        </p:nvSpPr>
        <p:spPr>
          <a:xfrm>
            <a:off x="257765" y="2783959"/>
            <a:ext cx="2467429" cy="369332"/>
          </a:xfrm>
          <a:prstGeom prst="rect">
            <a:avLst/>
          </a:prstGeom>
          <a:noFill/>
        </p:spPr>
        <p:txBody>
          <a:bodyPr wrap="square" rtlCol="0">
            <a:spAutoFit/>
          </a:bodyPr>
          <a:lstStyle/>
          <a:p>
            <a:r>
              <a:rPr lang="en-IN" b="1" dirty="0" smtClean="0"/>
              <a:t>Certificate Name</a:t>
            </a:r>
            <a:endParaRPr lang="en-IN" b="1" dirty="0"/>
          </a:p>
        </p:txBody>
      </p:sp>
      <p:sp>
        <p:nvSpPr>
          <p:cNvPr id="22" name="Rectangle 21"/>
          <p:cNvSpPr/>
          <p:nvPr/>
        </p:nvSpPr>
        <p:spPr>
          <a:xfrm>
            <a:off x="257765" y="3239581"/>
            <a:ext cx="1233715" cy="3483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Proceed</a:t>
            </a:r>
            <a:endParaRPr lang="en-IN" dirty="0"/>
          </a:p>
        </p:txBody>
      </p:sp>
      <p:sp>
        <p:nvSpPr>
          <p:cNvPr id="25" name="Rectangle 24"/>
          <p:cNvSpPr/>
          <p:nvPr/>
        </p:nvSpPr>
        <p:spPr>
          <a:xfrm>
            <a:off x="304801" y="5166808"/>
            <a:ext cx="1233715" cy="3483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Download</a:t>
            </a:r>
            <a:endParaRPr lang="en-IN" dirty="0"/>
          </a:p>
        </p:txBody>
      </p:sp>
      <p:sp>
        <p:nvSpPr>
          <p:cNvPr id="26" name="Rectangle 25"/>
          <p:cNvSpPr/>
          <p:nvPr/>
        </p:nvSpPr>
        <p:spPr>
          <a:xfrm>
            <a:off x="2616337" y="2272409"/>
            <a:ext cx="394788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Vendor Code from dropdown</a:t>
            </a:r>
            <a:endParaRPr lang="en-IN" dirty="0">
              <a:solidFill>
                <a:schemeClr val="tx1"/>
              </a:solidFill>
            </a:endParaRPr>
          </a:p>
        </p:txBody>
      </p:sp>
      <p:sp>
        <p:nvSpPr>
          <p:cNvPr id="27" name="TextBox 26"/>
          <p:cNvSpPr txBox="1"/>
          <p:nvPr/>
        </p:nvSpPr>
        <p:spPr>
          <a:xfrm>
            <a:off x="257765" y="2272409"/>
            <a:ext cx="2467429" cy="369332"/>
          </a:xfrm>
          <a:prstGeom prst="rect">
            <a:avLst/>
          </a:prstGeom>
          <a:noFill/>
        </p:spPr>
        <p:txBody>
          <a:bodyPr wrap="square" rtlCol="0">
            <a:spAutoFit/>
          </a:bodyPr>
          <a:lstStyle/>
          <a:p>
            <a:r>
              <a:rPr lang="en-IN" b="1" dirty="0" smtClean="0"/>
              <a:t>Vendor Code</a:t>
            </a:r>
            <a:endParaRPr lang="en-IN" b="1" dirty="0"/>
          </a:p>
        </p:txBody>
      </p:sp>
      <p:sp>
        <p:nvSpPr>
          <p:cNvPr id="28" name="Oval 27"/>
          <p:cNvSpPr/>
          <p:nvPr/>
        </p:nvSpPr>
        <p:spPr>
          <a:xfrm>
            <a:off x="145141" y="1311305"/>
            <a:ext cx="3947885" cy="71256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TML User</a:t>
            </a:r>
            <a:endParaRPr lang="en-IN" b="1" dirty="0"/>
          </a:p>
        </p:txBody>
      </p:sp>
      <p:graphicFrame>
        <p:nvGraphicFramePr>
          <p:cNvPr id="19" name="Table 18"/>
          <p:cNvGraphicFramePr>
            <a:graphicFrameLocks noGrp="1"/>
          </p:cNvGraphicFramePr>
          <p:nvPr>
            <p:extLst>
              <p:ext uri="{D42A27DB-BD31-4B8C-83A1-F6EECF244321}">
                <p14:modId xmlns:p14="http://schemas.microsoft.com/office/powerpoint/2010/main" val="1245467634"/>
              </p:ext>
            </p:extLst>
          </p:nvPr>
        </p:nvGraphicFramePr>
        <p:xfrm>
          <a:off x="257765" y="3644094"/>
          <a:ext cx="11226799" cy="1371600"/>
        </p:xfrm>
        <a:graphic>
          <a:graphicData uri="http://schemas.openxmlformats.org/drawingml/2006/table">
            <a:tbl>
              <a:tblPr firstRow="1" bandRow="1">
                <a:tableStyleId>{5940675A-B579-460E-94D1-54222C63F5DA}</a:tableStyleId>
              </a:tblPr>
              <a:tblGrid>
                <a:gridCol w="336649">
                  <a:extLst>
                    <a:ext uri="{9D8B030D-6E8A-4147-A177-3AD203B41FA5}">
                      <a16:colId xmlns:a16="http://schemas.microsoft.com/office/drawing/2014/main" val="1914199229"/>
                    </a:ext>
                  </a:extLst>
                </a:gridCol>
                <a:gridCol w="1020852">
                  <a:extLst>
                    <a:ext uri="{9D8B030D-6E8A-4147-A177-3AD203B41FA5}">
                      <a16:colId xmlns:a16="http://schemas.microsoft.com/office/drawing/2014/main" val="421897451"/>
                    </a:ext>
                  </a:extLst>
                </a:gridCol>
                <a:gridCol w="966598">
                  <a:extLst>
                    <a:ext uri="{9D8B030D-6E8A-4147-A177-3AD203B41FA5}">
                      <a16:colId xmlns:a16="http://schemas.microsoft.com/office/drawing/2014/main" val="3206898488"/>
                    </a:ext>
                  </a:extLst>
                </a:gridCol>
                <a:gridCol w="850900">
                  <a:extLst>
                    <a:ext uri="{9D8B030D-6E8A-4147-A177-3AD203B41FA5}">
                      <a16:colId xmlns:a16="http://schemas.microsoft.com/office/drawing/2014/main" val="2801153840"/>
                    </a:ext>
                  </a:extLst>
                </a:gridCol>
                <a:gridCol w="838200">
                  <a:extLst>
                    <a:ext uri="{9D8B030D-6E8A-4147-A177-3AD203B41FA5}">
                      <a16:colId xmlns:a16="http://schemas.microsoft.com/office/drawing/2014/main" val="2157544815"/>
                    </a:ext>
                  </a:extLst>
                </a:gridCol>
                <a:gridCol w="891527">
                  <a:extLst>
                    <a:ext uri="{9D8B030D-6E8A-4147-A177-3AD203B41FA5}">
                      <a16:colId xmlns:a16="http://schemas.microsoft.com/office/drawing/2014/main" val="284587998"/>
                    </a:ext>
                  </a:extLst>
                </a:gridCol>
                <a:gridCol w="858327">
                  <a:extLst>
                    <a:ext uri="{9D8B030D-6E8A-4147-A177-3AD203B41FA5}">
                      <a16:colId xmlns:a16="http://schemas.microsoft.com/office/drawing/2014/main" val="877123260"/>
                    </a:ext>
                  </a:extLst>
                </a:gridCol>
                <a:gridCol w="907374">
                  <a:extLst>
                    <a:ext uri="{9D8B030D-6E8A-4147-A177-3AD203B41FA5}">
                      <a16:colId xmlns:a16="http://schemas.microsoft.com/office/drawing/2014/main" val="3549663963"/>
                    </a:ext>
                  </a:extLst>
                </a:gridCol>
                <a:gridCol w="919636">
                  <a:extLst>
                    <a:ext uri="{9D8B030D-6E8A-4147-A177-3AD203B41FA5}">
                      <a16:colId xmlns:a16="http://schemas.microsoft.com/office/drawing/2014/main" val="1477761224"/>
                    </a:ext>
                  </a:extLst>
                </a:gridCol>
                <a:gridCol w="956422">
                  <a:extLst>
                    <a:ext uri="{9D8B030D-6E8A-4147-A177-3AD203B41FA5}">
                      <a16:colId xmlns:a16="http://schemas.microsoft.com/office/drawing/2014/main" val="3123176848"/>
                    </a:ext>
                  </a:extLst>
                </a:gridCol>
                <a:gridCol w="956422">
                  <a:extLst>
                    <a:ext uri="{9D8B030D-6E8A-4147-A177-3AD203B41FA5}">
                      <a16:colId xmlns:a16="http://schemas.microsoft.com/office/drawing/2014/main" val="2941628639"/>
                    </a:ext>
                  </a:extLst>
                </a:gridCol>
                <a:gridCol w="847592">
                  <a:extLst>
                    <a:ext uri="{9D8B030D-6E8A-4147-A177-3AD203B41FA5}">
                      <a16:colId xmlns:a16="http://schemas.microsoft.com/office/drawing/2014/main" val="3459238904"/>
                    </a:ext>
                  </a:extLst>
                </a:gridCol>
                <a:gridCol w="876300">
                  <a:extLst>
                    <a:ext uri="{9D8B030D-6E8A-4147-A177-3AD203B41FA5}">
                      <a16:colId xmlns:a16="http://schemas.microsoft.com/office/drawing/2014/main" val="2505182865"/>
                    </a:ext>
                  </a:extLst>
                </a:gridCol>
              </a:tblGrid>
              <a:tr h="370840">
                <a:tc>
                  <a:txBody>
                    <a:bodyPr/>
                    <a:lstStyle/>
                    <a:p>
                      <a:pPr algn="ctr"/>
                      <a:r>
                        <a:rPr lang="en-IN" sz="1200" b="1" dirty="0" smtClean="0">
                          <a:solidFill>
                            <a:schemeClr val="bg1"/>
                          </a:solidFill>
                        </a:rPr>
                        <a:t>S N</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Certificate Name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Mandatory</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Certifying</a:t>
                      </a:r>
                      <a:r>
                        <a:rPr lang="en-IN" sz="1200" b="1" baseline="0" dirty="0" smtClean="0">
                          <a:solidFill>
                            <a:schemeClr val="bg1"/>
                          </a:solidFill>
                        </a:rPr>
                        <a:t> Authority</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Registra</a:t>
                      </a:r>
                      <a:r>
                        <a:rPr lang="en-IN" sz="1200" b="1" baseline="0" dirty="0" smtClean="0">
                          <a:solidFill>
                            <a:schemeClr val="bg1"/>
                          </a:solidFill>
                        </a:rPr>
                        <a:t>r Name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Registrar Email ID</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Origin Email ID</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Issue Date </a:t>
                      </a:r>
                      <a:r>
                        <a:rPr lang="en-IN" sz="1200" b="1" dirty="0" smtClean="0">
                          <a:solidFill>
                            <a:srgbClr val="FF0000"/>
                          </a:solidFill>
                        </a:rPr>
                        <a:t>*</a:t>
                      </a:r>
                      <a:endParaRPr lang="en-IN" sz="1200" b="1" dirty="0">
                        <a:solidFill>
                          <a:srgbClr val="FF0000"/>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Expiry Date </a:t>
                      </a:r>
                      <a:r>
                        <a:rPr lang="en-IN" sz="1200" b="1" dirty="0" smtClean="0">
                          <a:solidFill>
                            <a:srgbClr val="FF0000"/>
                          </a:solidFill>
                        </a:rPr>
                        <a:t>*</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Place of Issue</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Attachment </a:t>
                      </a:r>
                      <a:r>
                        <a:rPr lang="en-IN" sz="1200" b="1" dirty="0" smtClean="0">
                          <a:solidFill>
                            <a:srgbClr val="FF0000"/>
                          </a:solidFill>
                        </a:rPr>
                        <a:t>*</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Status</a:t>
                      </a:r>
                      <a:endParaRPr lang="en-IN" sz="1200" b="1" dirty="0">
                        <a:solidFill>
                          <a:schemeClr val="bg1"/>
                        </a:solidFill>
                      </a:endParaRPr>
                    </a:p>
                  </a:txBody>
                  <a:tcPr anchor="ctr">
                    <a:solidFill>
                      <a:schemeClr val="tx1">
                        <a:lumMod val="65000"/>
                        <a:lumOff val="35000"/>
                      </a:schemeClr>
                    </a:solidFill>
                  </a:tcPr>
                </a:tc>
                <a:tc>
                  <a:txBody>
                    <a:bodyPr/>
                    <a:lstStyle/>
                    <a:p>
                      <a:pPr algn="ctr"/>
                      <a:r>
                        <a:rPr lang="en-IN" sz="1200" b="1" dirty="0" smtClean="0">
                          <a:solidFill>
                            <a:schemeClr val="bg1"/>
                          </a:solidFill>
                        </a:rPr>
                        <a:t>Submitted Date</a:t>
                      </a:r>
                      <a:endParaRPr lang="en-IN" sz="1200" b="1" dirty="0">
                        <a:solidFill>
                          <a:schemeClr val="bg1"/>
                        </a:solidFill>
                      </a:endParaRPr>
                    </a:p>
                  </a:txBody>
                  <a:tcPr anchor="ctr">
                    <a:solidFill>
                      <a:schemeClr val="tx1">
                        <a:lumMod val="65000"/>
                        <a:lumOff val="35000"/>
                      </a:schemeClr>
                    </a:solidFill>
                  </a:tcPr>
                </a:tc>
                <a:extLst>
                  <a:ext uri="{0D108BD9-81ED-4DB2-BD59-A6C34878D82A}">
                    <a16:rowId xmlns:a16="http://schemas.microsoft.com/office/drawing/2014/main" val="1722345157"/>
                  </a:ext>
                </a:extLst>
              </a:tr>
              <a:tr h="370840">
                <a:tc>
                  <a:txBody>
                    <a:bodyPr/>
                    <a:lstStyle/>
                    <a:p>
                      <a:pPr algn="ctr"/>
                      <a:r>
                        <a:rPr lang="en-IN" sz="1200" dirty="0" smtClean="0"/>
                        <a:t>1</a:t>
                      </a:r>
                      <a:endParaRPr lang="en-IN" sz="1200" dirty="0"/>
                    </a:p>
                  </a:txBody>
                  <a:tcPr anchor="ctr"/>
                </a:tc>
                <a:tc>
                  <a:txBody>
                    <a:bodyPr/>
                    <a:lstStyle/>
                    <a:p>
                      <a:r>
                        <a:rPr lang="en-IN" sz="1200" kern="1200" dirty="0" smtClean="0">
                          <a:solidFill>
                            <a:schemeClr val="tx1"/>
                          </a:solidFill>
                          <a:effectLst/>
                          <a:latin typeface="+mn-lt"/>
                          <a:ea typeface="+mn-ea"/>
                          <a:cs typeface="+mn-cs"/>
                        </a:rPr>
                        <a:t>Factory Licence</a:t>
                      </a:r>
                      <a:endParaRPr lang="en-IN" sz="1200" dirty="0"/>
                    </a:p>
                  </a:txBody>
                  <a:tcPr anchor="ctr"/>
                </a:tc>
                <a:tc>
                  <a:txBody>
                    <a:bodyPr/>
                    <a:lstStyle/>
                    <a:p>
                      <a:pPr algn="ctr"/>
                      <a:r>
                        <a:rPr lang="en-IN" sz="1200" dirty="0" smtClean="0"/>
                        <a:t>Yes</a:t>
                      </a:r>
                      <a:endParaRPr lang="en-I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chemeClr val="bg1">
                              <a:lumMod val="75000"/>
                            </a:schemeClr>
                          </a:solidFill>
                        </a:rPr>
                        <a:t>Auto fetch</a:t>
                      </a:r>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pPr algn="ctr"/>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tc>
                  <a:txBody>
                    <a:bodyPr/>
                    <a:lstStyle/>
                    <a:p>
                      <a:r>
                        <a:rPr lang="en-IN" sz="1200" dirty="0" smtClean="0"/>
                        <a:t>Updated</a:t>
                      </a:r>
                      <a:endParaRPr lang="en-IN" sz="1200" dirty="0"/>
                    </a:p>
                  </a:txBody>
                  <a:tcPr anchor="ctr">
                    <a:solidFill>
                      <a:srgbClr val="FFFF00"/>
                    </a:solidFill>
                  </a:tcP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extLst>
                  <a:ext uri="{0D108BD9-81ED-4DB2-BD59-A6C34878D82A}">
                    <a16:rowId xmlns:a16="http://schemas.microsoft.com/office/drawing/2014/main" val="2792814931"/>
                  </a:ext>
                </a:extLst>
              </a:tr>
              <a:tr h="370840">
                <a:tc>
                  <a:txBody>
                    <a:bodyPr/>
                    <a:lstStyle/>
                    <a:p>
                      <a:pPr marL="0" algn="l" defTabSz="914400" rtl="0" eaLnBrk="1" latinLnBrk="0" hangingPunct="1"/>
                      <a:r>
                        <a:rPr lang="en-IN" sz="1200" kern="1200" dirty="0" smtClean="0">
                          <a:solidFill>
                            <a:schemeClr val="tx1"/>
                          </a:solidFill>
                          <a:effectLst/>
                          <a:latin typeface="+mn-lt"/>
                          <a:ea typeface="+mn-ea"/>
                          <a:cs typeface="+mn-cs"/>
                        </a:rPr>
                        <a:t>2</a:t>
                      </a:r>
                      <a:endParaRPr lang="en-IN" sz="1200" kern="1200" dirty="0">
                        <a:solidFill>
                          <a:schemeClr val="tx1"/>
                        </a:solidFill>
                        <a:effectLst/>
                        <a:latin typeface="+mn-lt"/>
                        <a:ea typeface="+mn-ea"/>
                        <a:cs typeface="+mn-cs"/>
                      </a:endParaRPr>
                    </a:p>
                  </a:txBody>
                  <a:tcPr anchor="ctr"/>
                </a:tc>
                <a:tc>
                  <a:txBody>
                    <a:bodyPr/>
                    <a:lstStyle/>
                    <a:p>
                      <a:pPr marL="0" algn="l" defTabSz="914400" rtl="0" eaLnBrk="1" latinLnBrk="0" hangingPunct="1"/>
                      <a:r>
                        <a:rPr lang="en-IN" sz="1200" kern="1200" dirty="0" smtClean="0">
                          <a:solidFill>
                            <a:schemeClr val="tx1"/>
                          </a:solidFill>
                          <a:effectLst/>
                          <a:latin typeface="+mn-lt"/>
                          <a:ea typeface="+mn-ea"/>
                          <a:cs typeface="+mn-cs"/>
                        </a:rPr>
                        <a:t>Consent to operate</a:t>
                      </a:r>
                      <a:endParaRPr lang="en-IN" sz="1200" kern="1200" dirty="0">
                        <a:solidFill>
                          <a:schemeClr val="tx1"/>
                        </a:solidFill>
                        <a:effectLst/>
                        <a:latin typeface="+mn-lt"/>
                        <a:ea typeface="+mn-ea"/>
                        <a:cs typeface="+mn-cs"/>
                      </a:endParaRPr>
                    </a:p>
                  </a:txBody>
                  <a:tcPr anchor="ctr"/>
                </a:tc>
                <a:tc>
                  <a:txBody>
                    <a:bodyPr/>
                    <a:lstStyle/>
                    <a:p>
                      <a:pPr algn="ctr"/>
                      <a:r>
                        <a:rPr lang="en-IN" sz="1200" dirty="0" smtClean="0"/>
                        <a:t>Yes</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pPr algn="ctr"/>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tc>
                  <a:txBody>
                    <a:bodyPr/>
                    <a:lstStyle/>
                    <a:p>
                      <a:endParaRPr lang="en-IN" sz="1200" dirty="0"/>
                    </a:p>
                  </a:txBody>
                  <a:tcPr anchor="ctr"/>
                </a:tc>
                <a:tc>
                  <a:txBody>
                    <a:bodyPr/>
                    <a:lstStyle/>
                    <a:p>
                      <a:r>
                        <a:rPr lang="en-IN" sz="1200" dirty="0" smtClean="0"/>
                        <a:t>Updated</a:t>
                      </a:r>
                      <a:endParaRPr lang="en-IN" sz="1200" dirty="0"/>
                    </a:p>
                  </a:txBody>
                  <a:tcPr anchor="ctr">
                    <a:solidFill>
                      <a:srgbClr val="23AE89"/>
                    </a:solidFill>
                  </a:tcPr>
                </a:tc>
                <a:tc>
                  <a:txBody>
                    <a:bodyPr/>
                    <a:lstStyle/>
                    <a:p>
                      <a:r>
                        <a:rPr kumimoji="0" lang="en-IN" sz="12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sz="1200" dirty="0"/>
                    </a:p>
                  </a:txBody>
                  <a:tcPr anchor="ctr"/>
                </a:tc>
                <a:extLst>
                  <a:ext uri="{0D108BD9-81ED-4DB2-BD59-A6C34878D82A}">
                    <a16:rowId xmlns:a16="http://schemas.microsoft.com/office/drawing/2014/main" val="1232775942"/>
                  </a:ext>
                </a:extLst>
              </a:tr>
            </a:tbl>
          </a:graphicData>
        </a:graphic>
      </p:graphicFrame>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510" y="4243515"/>
            <a:ext cx="184017" cy="184017"/>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510" y="4679018"/>
            <a:ext cx="184017" cy="184017"/>
          </a:xfrm>
          <a:prstGeom prst="rect">
            <a:avLst/>
          </a:prstGeom>
        </p:spPr>
      </p:pic>
    </p:spTree>
    <p:extLst>
      <p:ext uri="{BB962C8B-B14F-4D97-AF65-F5344CB8AC3E}">
        <p14:creationId xmlns:p14="http://schemas.microsoft.com/office/powerpoint/2010/main" val="62328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8206" y="1828799"/>
            <a:ext cx="3775588" cy="646331"/>
          </a:xfrm>
          <a:prstGeom prst="rect">
            <a:avLst/>
          </a:prstGeom>
          <a:noFill/>
        </p:spPr>
        <p:txBody>
          <a:bodyPr wrap="square" rtlCol="0">
            <a:spAutoFit/>
          </a:bodyPr>
          <a:lstStyle/>
          <a:p>
            <a:pPr algn="ctr"/>
            <a:r>
              <a:rPr lang="en-IN" sz="3600" b="1" dirty="0" smtClean="0"/>
              <a:t>Admin</a:t>
            </a:r>
            <a:endParaRPr lang="en-IN" sz="3600" b="1" dirty="0"/>
          </a:p>
        </p:txBody>
      </p:sp>
    </p:spTree>
    <p:extLst>
      <p:ext uri="{BB962C8B-B14F-4D97-AF65-F5344CB8AC3E}">
        <p14:creationId xmlns:p14="http://schemas.microsoft.com/office/powerpoint/2010/main" val="3215952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31657" y="393038"/>
            <a:ext cx="2728686" cy="464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Compliance</a:t>
            </a:r>
            <a:endParaRPr lang="en-IN" sz="2800" dirty="0"/>
          </a:p>
        </p:txBody>
      </p:sp>
      <p:sp>
        <p:nvSpPr>
          <p:cNvPr id="7" name="TextBox 6"/>
          <p:cNvSpPr txBox="1"/>
          <p:nvPr/>
        </p:nvSpPr>
        <p:spPr>
          <a:xfrm>
            <a:off x="783770" y="1524000"/>
            <a:ext cx="2670629"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View Certificates</a:t>
            </a:r>
            <a:endParaRPr lang="en-IN" dirty="0">
              <a:solidFill>
                <a:schemeClr val="bg1"/>
              </a:solidFill>
            </a:endParaRPr>
          </a:p>
        </p:txBody>
      </p:sp>
      <p:sp>
        <p:nvSpPr>
          <p:cNvPr id="12" name="TextBox 11"/>
          <p:cNvSpPr txBox="1"/>
          <p:nvPr/>
        </p:nvSpPr>
        <p:spPr>
          <a:xfrm>
            <a:off x="4695370"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Download all Details</a:t>
            </a:r>
            <a:endParaRPr lang="en-IN" dirty="0">
              <a:solidFill>
                <a:schemeClr val="bg1"/>
              </a:solidFill>
            </a:endParaRPr>
          </a:p>
        </p:txBody>
      </p:sp>
      <p:sp>
        <p:nvSpPr>
          <p:cNvPr id="17" name="TextBox 16"/>
          <p:cNvSpPr txBox="1"/>
          <p:nvPr/>
        </p:nvSpPr>
        <p:spPr>
          <a:xfrm>
            <a:off x="257765" y="3914746"/>
            <a:ext cx="11364686"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accent5"/>
                </a:solidFill>
              </a:rPr>
              <a:t>Post clicking on Download all details tab, above screen to be displayed wherein in Certificate dropdown list, All and other certificate name to be displayed. Default it should be All</a:t>
            </a:r>
          </a:p>
          <a:p>
            <a:pPr marL="285750" indent="-285750">
              <a:buFont typeface="Arial" panose="020B0604020202020204" pitchFamily="34" charset="0"/>
              <a:buChar char="•"/>
            </a:pPr>
            <a:r>
              <a:rPr lang="en-IN" sz="1400" dirty="0">
                <a:solidFill>
                  <a:schemeClr val="accent5"/>
                </a:solidFill>
              </a:rPr>
              <a:t>Post clicking on Download tab, all details except attachment should get downloaded in Excel sheet</a:t>
            </a:r>
          </a:p>
        </p:txBody>
      </p:sp>
      <p:sp>
        <p:nvSpPr>
          <p:cNvPr id="20" name="Rectangle 19"/>
          <p:cNvSpPr/>
          <p:nvPr/>
        </p:nvSpPr>
        <p:spPr>
          <a:xfrm>
            <a:off x="2616337" y="2386471"/>
            <a:ext cx="394788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from dropdown</a:t>
            </a:r>
            <a:endParaRPr lang="en-IN" dirty="0">
              <a:solidFill>
                <a:schemeClr val="tx1"/>
              </a:solidFill>
            </a:endParaRPr>
          </a:p>
        </p:txBody>
      </p:sp>
      <p:sp>
        <p:nvSpPr>
          <p:cNvPr id="21" name="TextBox 20"/>
          <p:cNvSpPr txBox="1"/>
          <p:nvPr/>
        </p:nvSpPr>
        <p:spPr>
          <a:xfrm>
            <a:off x="257765" y="2386471"/>
            <a:ext cx="2467429" cy="369332"/>
          </a:xfrm>
          <a:prstGeom prst="rect">
            <a:avLst/>
          </a:prstGeom>
          <a:noFill/>
        </p:spPr>
        <p:txBody>
          <a:bodyPr wrap="square" rtlCol="0">
            <a:spAutoFit/>
          </a:bodyPr>
          <a:lstStyle/>
          <a:p>
            <a:r>
              <a:rPr lang="en-IN" b="1" dirty="0" smtClean="0"/>
              <a:t>Certificate Name</a:t>
            </a:r>
            <a:endParaRPr lang="en-IN" b="1" dirty="0"/>
          </a:p>
        </p:txBody>
      </p:sp>
      <p:sp>
        <p:nvSpPr>
          <p:cNvPr id="22" name="Rectangle 21"/>
          <p:cNvSpPr/>
          <p:nvPr/>
        </p:nvSpPr>
        <p:spPr>
          <a:xfrm>
            <a:off x="257765" y="3009220"/>
            <a:ext cx="1233715" cy="3483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Download</a:t>
            </a:r>
            <a:endParaRPr lang="en-IN" dirty="0"/>
          </a:p>
        </p:txBody>
      </p:sp>
      <p:sp>
        <p:nvSpPr>
          <p:cNvPr id="28" name="Oval 27"/>
          <p:cNvSpPr/>
          <p:nvPr/>
        </p:nvSpPr>
        <p:spPr>
          <a:xfrm>
            <a:off x="4118427" y="1393894"/>
            <a:ext cx="3947885" cy="71256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TML User</a:t>
            </a:r>
            <a:endParaRPr lang="en-IN" b="1" dirty="0"/>
          </a:p>
        </p:txBody>
      </p:sp>
    </p:spTree>
    <p:extLst>
      <p:ext uri="{BB962C8B-B14F-4D97-AF65-F5344CB8AC3E}">
        <p14:creationId xmlns:p14="http://schemas.microsoft.com/office/powerpoint/2010/main" val="2343757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895232201"/>
              </p:ext>
            </p:extLst>
          </p:nvPr>
        </p:nvGraphicFramePr>
        <p:xfrm>
          <a:off x="167925" y="1328966"/>
          <a:ext cx="2226931" cy="5155446"/>
        </p:xfrm>
        <a:graphic>
          <a:graphicData uri="http://schemas.openxmlformats.org/drawingml/2006/table">
            <a:tbl>
              <a:tblPr/>
              <a:tblGrid>
                <a:gridCol w="2226931">
                  <a:extLst>
                    <a:ext uri="{9D8B030D-6E8A-4147-A177-3AD203B41FA5}">
                      <a16:colId xmlns:a16="http://schemas.microsoft.com/office/drawing/2014/main" val="4158914390"/>
                    </a:ext>
                  </a:extLst>
                </a:gridCol>
              </a:tblGrid>
              <a:tr h="590904">
                <a:tc>
                  <a:txBody>
                    <a:bodyPr/>
                    <a:lstStyle/>
                    <a:p>
                      <a:pPr algn="ctr" fontAlgn="ctr"/>
                      <a:r>
                        <a:rPr lang="en-IN" sz="1600" b="1" i="0" u="none" strike="noStrike" dirty="0">
                          <a:solidFill>
                            <a:srgbClr val="FFFFFF"/>
                          </a:solidFill>
                          <a:effectLst/>
                          <a:latin typeface="Calibri" panose="020F0502020204030204" pitchFamily="34" charset="0"/>
                        </a:rPr>
                        <a:t>Performance </a:t>
                      </a:r>
                      <a:r>
                        <a:rPr lang="en-IN" sz="1600" b="1" i="0" u="none" strike="noStrike" dirty="0" smtClean="0">
                          <a:solidFill>
                            <a:srgbClr val="FFFFFF"/>
                          </a:solidFill>
                          <a:effectLst/>
                          <a:latin typeface="Calibri" panose="020F0502020204030204" pitchFamily="34" charset="0"/>
                        </a:rPr>
                        <a:t>Insights  </a:t>
                      </a:r>
                      <a:endParaRPr lang="en-IN" sz="1600" b="1" i="0" u="none" strike="noStrike" dirty="0">
                        <a:solidFill>
                          <a:srgbClr val="FFFFFF"/>
                        </a:solidFill>
                        <a:effectLst/>
                        <a:latin typeface="Calibri" panose="020F0502020204030204" pitchFamily="34" charset="0"/>
                      </a:endParaRP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185528352"/>
                  </a:ext>
                </a:extLst>
              </a:tr>
              <a:tr h="590904">
                <a:tc>
                  <a:txBody>
                    <a:bodyPr/>
                    <a:lstStyle/>
                    <a:p>
                      <a:pPr algn="ctr" fontAlgn="ctr"/>
                      <a:r>
                        <a:rPr lang="en-IN" sz="1600" b="1" i="0" u="none" strike="noStrike" dirty="0">
                          <a:solidFill>
                            <a:srgbClr val="FFFFFF"/>
                          </a:solidFill>
                          <a:effectLst/>
                          <a:latin typeface="Calibri" panose="020F0502020204030204" pitchFamily="34" charset="0"/>
                        </a:rPr>
                        <a:t>Data Exchange</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475182786"/>
                  </a:ext>
                </a:extLst>
              </a:tr>
              <a:tr h="542142">
                <a:tc>
                  <a:txBody>
                    <a:bodyPr/>
                    <a:lstStyle/>
                    <a:p>
                      <a:pPr algn="ctr" fontAlgn="ctr"/>
                      <a:r>
                        <a:rPr lang="en-IN" sz="1600" b="1" i="0" u="none" strike="noStrike" dirty="0" err="1">
                          <a:solidFill>
                            <a:srgbClr val="FFFFFF"/>
                          </a:solidFill>
                          <a:effectLst/>
                          <a:latin typeface="Calibri" panose="020F0502020204030204" pitchFamily="34" charset="0"/>
                        </a:rPr>
                        <a:t>Phygital</a:t>
                      </a:r>
                      <a:r>
                        <a:rPr lang="en-IN" sz="1600" b="1" i="0" u="none" strike="noStrike" dirty="0">
                          <a:solidFill>
                            <a:srgbClr val="FFFFFF"/>
                          </a:solidFill>
                          <a:effectLst/>
                          <a:latin typeface="Calibri" panose="020F0502020204030204" pitchFamily="34" charset="0"/>
                        </a:rPr>
                        <a:t> </a:t>
                      </a:r>
                      <a:r>
                        <a:rPr lang="en-IN" sz="1600" b="1" i="0" u="none" strike="noStrike" dirty="0" smtClean="0">
                          <a:solidFill>
                            <a:srgbClr val="FFFFFF"/>
                          </a:solidFill>
                          <a:effectLst/>
                          <a:latin typeface="Calibri" panose="020F0502020204030204" pitchFamily="34" charset="0"/>
                        </a:rPr>
                        <a:t>MSA</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2829514535"/>
                  </a:ext>
                </a:extLst>
              </a:tr>
              <a:tr h="590904">
                <a:tc>
                  <a:txBody>
                    <a:bodyPr/>
                    <a:lstStyle/>
                    <a:p>
                      <a:pPr algn="ctr" fontAlgn="ctr"/>
                      <a:r>
                        <a:rPr lang="en-IN" sz="1600" b="1" i="0" u="none" strike="noStrike" dirty="0" smtClean="0">
                          <a:solidFill>
                            <a:srgbClr val="FFFFFF"/>
                          </a:solidFill>
                          <a:effectLst/>
                          <a:latin typeface="Calibri" panose="020F0502020204030204" pitchFamily="34" charset="0"/>
                        </a:rPr>
                        <a:t>Contact </a:t>
                      </a:r>
                      <a:r>
                        <a:rPr lang="en-IN" sz="1600" b="1" i="0" u="none" strike="noStrike" dirty="0">
                          <a:solidFill>
                            <a:srgbClr val="FFFFFF"/>
                          </a:solidFill>
                          <a:effectLst/>
                          <a:latin typeface="Calibri" panose="020F0502020204030204" pitchFamily="34" charset="0"/>
                        </a:rPr>
                        <a:t>Profile</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910740293"/>
                  </a:ext>
                </a:extLst>
              </a:tr>
              <a:tr h="1067880">
                <a:tc>
                  <a:txBody>
                    <a:bodyPr/>
                    <a:lstStyle/>
                    <a:p>
                      <a:pPr algn="ctr" fontAlgn="ctr"/>
                      <a:r>
                        <a:rPr lang="en-IN" sz="1600" b="1" i="0" u="none" strike="noStrike" dirty="0" smtClean="0">
                          <a:solidFill>
                            <a:srgbClr val="FFFFFF"/>
                          </a:solidFill>
                          <a:effectLst/>
                          <a:latin typeface="Calibri" panose="020F0502020204030204" pitchFamily="34" charset="0"/>
                        </a:rPr>
                        <a:t>Compliance</a:t>
                      </a:r>
                    </a:p>
                    <a:p>
                      <a:pPr algn="ctr" fontAlgn="ctr"/>
                      <a:r>
                        <a:rPr lang="en-IN" sz="1600" b="1" i="0" u="none" strike="noStrike" dirty="0" smtClean="0">
                          <a:solidFill>
                            <a:srgbClr val="FFFFFF"/>
                          </a:solidFill>
                          <a:effectLst/>
                          <a:latin typeface="Calibri" panose="020F0502020204030204" pitchFamily="34" charset="0"/>
                        </a:rPr>
                        <a:t>Admin</a:t>
                      </a:r>
                    </a:p>
                    <a:p>
                      <a:pPr algn="ctr" fontAlgn="ctr"/>
                      <a:r>
                        <a:rPr lang="en-IN" sz="1600" b="1" i="0" u="none" strike="noStrike" dirty="0" smtClean="0">
                          <a:solidFill>
                            <a:srgbClr val="FFFFFF"/>
                          </a:solidFill>
                          <a:effectLst/>
                          <a:latin typeface="Calibri" panose="020F0502020204030204" pitchFamily="34" charset="0"/>
                        </a:rPr>
                        <a:t>Supplier View</a:t>
                      </a:r>
                    </a:p>
                    <a:p>
                      <a:pPr algn="ctr" fontAlgn="ctr"/>
                      <a:r>
                        <a:rPr lang="en-IN" sz="1600" b="1" i="0" u="none" strike="noStrike" dirty="0" smtClean="0">
                          <a:solidFill>
                            <a:srgbClr val="FFFFFF"/>
                          </a:solidFill>
                          <a:effectLst/>
                          <a:latin typeface="Calibri" panose="020F0502020204030204" pitchFamily="34" charset="0"/>
                        </a:rPr>
                        <a:t>TML View</a:t>
                      </a:r>
                      <a:endParaRPr lang="en-IN" sz="1600" b="1" i="0" u="none" strike="noStrike" dirty="0">
                        <a:solidFill>
                          <a:srgbClr val="FFFFFF"/>
                        </a:solidFill>
                        <a:effectLst/>
                        <a:latin typeface="Calibri" panose="020F0502020204030204" pitchFamily="34" charset="0"/>
                      </a:endParaRP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627152646"/>
                  </a:ext>
                </a:extLst>
              </a:tr>
              <a:tr h="590904">
                <a:tc>
                  <a:txBody>
                    <a:bodyPr/>
                    <a:lstStyle/>
                    <a:p>
                      <a:pPr algn="ctr" fontAlgn="ctr"/>
                      <a:r>
                        <a:rPr lang="en-IN" sz="1600" b="1" i="0" u="none" strike="noStrike">
                          <a:solidFill>
                            <a:srgbClr val="FFFFFF"/>
                          </a:solidFill>
                          <a:effectLst/>
                          <a:latin typeface="Calibri" panose="020F0502020204030204" pitchFamily="34" charset="0"/>
                        </a:rPr>
                        <a:t>Reports</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3454056829"/>
                  </a:ext>
                </a:extLst>
              </a:tr>
              <a:tr h="590904">
                <a:tc>
                  <a:txBody>
                    <a:bodyPr/>
                    <a:lstStyle/>
                    <a:p>
                      <a:pPr algn="ctr" fontAlgn="ctr"/>
                      <a:r>
                        <a:rPr lang="en-IN" sz="1600" b="1" i="0" u="none" strike="noStrike">
                          <a:solidFill>
                            <a:srgbClr val="FFFFFF"/>
                          </a:solidFill>
                          <a:effectLst/>
                          <a:latin typeface="Calibri" panose="020F0502020204030204" pitchFamily="34" charset="0"/>
                        </a:rPr>
                        <a:t>PPAP</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713523078"/>
                  </a:ext>
                </a:extLst>
              </a:tr>
              <a:tr h="590904">
                <a:tc>
                  <a:txBody>
                    <a:bodyPr/>
                    <a:lstStyle/>
                    <a:p>
                      <a:pPr algn="ctr" fontAlgn="ctr"/>
                      <a:r>
                        <a:rPr lang="en-IN" sz="1600" b="1" i="0" u="none" strike="noStrike" dirty="0">
                          <a:solidFill>
                            <a:srgbClr val="FFFFFF"/>
                          </a:solidFill>
                          <a:effectLst/>
                          <a:latin typeface="Calibri" panose="020F0502020204030204" pitchFamily="34" charset="0"/>
                        </a:rPr>
                        <a:t>How To?</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3199499257"/>
                  </a:ext>
                </a:extLst>
              </a:tr>
            </a:tbl>
          </a:graphicData>
        </a:graphic>
      </p:graphicFrame>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23813" r="1401" b="5314"/>
          <a:stretch/>
        </p:blipFill>
        <p:spPr>
          <a:xfrm>
            <a:off x="2561770" y="1328965"/>
            <a:ext cx="7068459" cy="2901525"/>
          </a:xfrm>
          <a:prstGeom prst="rect">
            <a:avLst/>
          </a:prstGeom>
        </p:spPr>
      </p:pic>
      <p:graphicFrame>
        <p:nvGraphicFramePr>
          <p:cNvPr id="11" name="Table 10"/>
          <p:cNvGraphicFramePr>
            <a:graphicFrameLocks noGrp="1"/>
          </p:cNvGraphicFramePr>
          <p:nvPr>
            <p:extLst/>
          </p:nvPr>
        </p:nvGraphicFramePr>
        <p:xfrm>
          <a:off x="9790901" y="1328965"/>
          <a:ext cx="2226931" cy="4727234"/>
        </p:xfrm>
        <a:graphic>
          <a:graphicData uri="http://schemas.openxmlformats.org/drawingml/2006/table">
            <a:tbl>
              <a:tblPr/>
              <a:tblGrid>
                <a:gridCol w="2226931">
                  <a:extLst>
                    <a:ext uri="{9D8B030D-6E8A-4147-A177-3AD203B41FA5}">
                      <a16:colId xmlns:a16="http://schemas.microsoft.com/office/drawing/2014/main" val="4238832400"/>
                    </a:ext>
                  </a:extLst>
                </a:gridCol>
              </a:tblGrid>
              <a:tr h="631193">
                <a:tc>
                  <a:txBody>
                    <a:bodyPr/>
                    <a:lstStyle/>
                    <a:p>
                      <a:pPr algn="ctr" fontAlgn="ctr"/>
                      <a:r>
                        <a:rPr lang="en-IN" sz="1600" b="1" i="0" u="none" strike="noStrike" dirty="0">
                          <a:solidFill>
                            <a:srgbClr val="FFFFFF"/>
                          </a:solidFill>
                          <a:effectLst/>
                          <a:latin typeface="Calibri" panose="020F0502020204030204" pitchFamily="34" charset="0"/>
                        </a:rPr>
                        <a:t>Announcements</a:t>
                      </a:r>
                    </a:p>
                  </a:txBody>
                  <a:tcPr marL="36000" marR="36000" marT="3600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203764"/>
                    </a:solidFill>
                  </a:tcPr>
                </a:tc>
                <a:extLst>
                  <a:ext uri="{0D108BD9-81ED-4DB2-BD59-A6C34878D82A}">
                    <a16:rowId xmlns:a16="http://schemas.microsoft.com/office/drawing/2014/main" val="4045849236"/>
                  </a:ext>
                </a:extLst>
              </a:tr>
              <a:tr h="4096041">
                <a:tc>
                  <a:txBody>
                    <a:bodyPr/>
                    <a:lstStyle/>
                    <a:p>
                      <a:pPr algn="l" fontAlgn="t"/>
                      <a:r>
                        <a:rPr lang="en-US" sz="1300" b="0" i="0" u="none" strike="noStrike" dirty="0" smtClean="0">
                          <a:solidFill>
                            <a:srgbClr val="000000"/>
                          </a:solidFill>
                          <a:effectLst/>
                          <a:latin typeface="Trebuchet MS" panose="020B0603020202020204" pitchFamily="34" charset="0"/>
                        </a:rPr>
                        <a:t>.</a:t>
                      </a:r>
                      <a:endParaRPr lang="en-US" sz="1300" b="0" i="0" u="none" strike="noStrike" dirty="0">
                        <a:solidFill>
                          <a:srgbClr val="000000"/>
                        </a:solidFill>
                        <a:effectLst/>
                        <a:latin typeface="Trebuchet MS" panose="020B0603020202020204" pitchFamily="34" charset="0"/>
                      </a:endParaRPr>
                    </a:p>
                  </a:txBody>
                  <a:tcPr marL="36000" marR="36000" marT="36000" marB="0">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284377979"/>
                  </a:ext>
                </a:extLst>
              </a:tr>
            </a:tbl>
          </a:graphicData>
        </a:graphic>
      </p:graphicFrame>
      <p:sp>
        <p:nvSpPr>
          <p:cNvPr id="12" name="Rectangle 11"/>
          <p:cNvSpPr/>
          <p:nvPr/>
        </p:nvSpPr>
        <p:spPr>
          <a:xfrm>
            <a:off x="3580086" y="5192990"/>
            <a:ext cx="5031827" cy="369332"/>
          </a:xfrm>
          <a:prstGeom prst="rect">
            <a:avLst/>
          </a:prstGeom>
        </p:spPr>
        <p:txBody>
          <a:bodyPr wrap="none">
            <a:spAutoFit/>
          </a:bodyPr>
          <a:lstStyle/>
          <a:p>
            <a:r>
              <a:rPr lang="en-IN" dirty="0">
                <a:solidFill>
                  <a:srgbClr val="FF0000"/>
                </a:solidFill>
              </a:rPr>
              <a:t>Any System related Messages will be displayed here</a:t>
            </a:r>
          </a:p>
        </p:txBody>
      </p:sp>
      <p:sp>
        <p:nvSpPr>
          <p:cNvPr id="13" name="Isosceles Triangle 12"/>
          <p:cNvSpPr/>
          <p:nvPr/>
        </p:nvSpPr>
        <p:spPr>
          <a:xfrm flipV="1">
            <a:off x="2193529" y="16039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
        <p:nvSpPr>
          <p:cNvPr id="14" name="Isosceles Triangle 13"/>
          <p:cNvSpPr/>
          <p:nvPr/>
        </p:nvSpPr>
        <p:spPr>
          <a:xfrm flipV="1">
            <a:off x="2193528" y="21881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
        <p:nvSpPr>
          <p:cNvPr id="16" name="Isosceles Triangle 15"/>
          <p:cNvSpPr/>
          <p:nvPr/>
        </p:nvSpPr>
        <p:spPr>
          <a:xfrm rot="10800000" flipV="1">
            <a:off x="2193528" y="37842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18" name="Isosceles Triangle 17"/>
          <p:cNvSpPr/>
          <p:nvPr/>
        </p:nvSpPr>
        <p:spPr>
          <a:xfrm flipV="1">
            <a:off x="2193527" y="49526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19" name="Isosceles Triangle 18"/>
          <p:cNvSpPr/>
          <p:nvPr/>
        </p:nvSpPr>
        <p:spPr>
          <a:xfrm flipV="1">
            <a:off x="2191770" y="55368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20" name="Isosceles Triangle 19"/>
          <p:cNvSpPr/>
          <p:nvPr/>
        </p:nvSpPr>
        <p:spPr>
          <a:xfrm flipV="1">
            <a:off x="2191770" y="61210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8" name="Oval 7"/>
          <p:cNvSpPr/>
          <p:nvPr/>
        </p:nvSpPr>
        <p:spPr>
          <a:xfrm>
            <a:off x="307931" y="3949780"/>
            <a:ext cx="1965368" cy="2940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p:cNvGrpSpPr/>
          <p:nvPr/>
        </p:nvGrpSpPr>
        <p:grpSpPr>
          <a:xfrm>
            <a:off x="9790901" y="857112"/>
            <a:ext cx="2226931" cy="316601"/>
            <a:chOff x="9790901" y="857112"/>
            <a:chExt cx="2226931" cy="316601"/>
          </a:xfrm>
        </p:grpSpPr>
        <p:sp>
          <p:nvSpPr>
            <p:cNvPr id="29" name="Rectangle 28"/>
            <p:cNvSpPr/>
            <p:nvPr/>
          </p:nvSpPr>
          <p:spPr>
            <a:xfrm>
              <a:off x="9790901" y="857112"/>
              <a:ext cx="2226931" cy="3166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Search</a:t>
              </a:r>
              <a:endParaRPr lang="en-IN" dirty="0">
                <a:solidFill>
                  <a:schemeClr val="tx1"/>
                </a:solidFill>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27426" y="895212"/>
              <a:ext cx="247987" cy="247987"/>
            </a:xfrm>
            <a:prstGeom prst="rect">
              <a:avLst/>
            </a:prstGeom>
          </p:spPr>
        </p:pic>
      </p:grpSp>
      <p:pic>
        <p:nvPicPr>
          <p:cNvPr id="32" name="Picture 31" descr="Royalty Free Cursor Stock Photos | rawpixel"/>
          <p:cNvPicPr>
            <a:picLocks noChangeAspect="1"/>
          </p:cNvPicPr>
          <p:nvPr/>
        </p:nvPicPr>
        <p:blipFill>
          <a:blip r:embed="rId5" cstate="print">
            <a:clrChange>
              <a:clrFrom>
                <a:srgbClr val="FB5993"/>
              </a:clrFrom>
              <a:clrTo>
                <a:srgbClr val="FB5993">
                  <a:alpha val="0"/>
                </a:srgbClr>
              </a:clrTo>
            </a:clrChange>
            <a:extLst>
              <a:ext uri="{28A0092B-C50C-407E-A947-70E740481C1C}">
                <a14:useLocalDpi xmlns:a14="http://schemas.microsoft.com/office/drawing/2010/main" val="0"/>
              </a:ext>
            </a:extLst>
          </a:blip>
          <a:stretch>
            <a:fillRect/>
          </a:stretch>
        </p:blipFill>
        <p:spPr>
          <a:xfrm>
            <a:off x="939945" y="4083608"/>
            <a:ext cx="293763" cy="293763"/>
          </a:xfrm>
          <a:prstGeom prst="rect">
            <a:avLst/>
          </a:prstGeom>
        </p:spPr>
      </p:pic>
      <p:sp>
        <p:nvSpPr>
          <p:cNvPr id="2" name="TextBox 1"/>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Admin</a:t>
            </a:r>
            <a:endParaRPr lang="en-IN" b="1" dirty="0"/>
          </a:p>
        </p:txBody>
      </p:sp>
      <p:sp>
        <p:nvSpPr>
          <p:cNvPr id="33" name="Rounded Rectangle 32"/>
          <p:cNvSpPr/>
          <p:nvPr/>
        </p:nvSpPr>
        <p:spPr>
          <a:xfrm>
            <a:off x="3983192" y="169290"/>
            <a:ext cx="4225613" cy="542622"/>
          </a:xfrm>
          <a:prstGeom prst="roundRect">
            <a:avLst/>
          </a:prstGeom>
          <a:solidFill>
            <a:schemeClr val="accent5"/>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bg1"/>
                </a:solidFill>
                <a:ea typeface="Open Sans Extrabold" panose="020B0906030804020204" pitchFamily="34" charset="0"/>
                <a:cs typeface="Open Sans Extrabold" panose="020B0906030804020204" pitchFamily="34" charset="0"/>
              </a:rPr>
              <a:t>360</a:t>
            </a:r>
            <a:r>
              <a:rPr lang="en-IN" sz="2800" baseline="30000" dirty="0" smtClean="0">
                <a:solidFill>
                  <a:schemeClr val="bg1"/>
                </a:solidFill>
                <a:ea typeface="Open Sans Extrabold" panose="020B0906030804020204" pitchFamily="34" charset="0"/>
                <a:cs typeface="Open Sans Extrabold" panose="020B0906030804020204" pitchFamily="34" charset="0"/>
              </a:rPr>
              <a:t>o</a:t>
            </a:r>
            <a:r>
              <a:rPr lang="en-IN" sz="2800" dirty="0" smtClean="0">
                <a:solidFill>
                  <a:schemeClr val="bg1"/>
                </a:solidFill>
                <a:ea typeface="Open Sans Extrabold" panose="020B0906030804020204" pitchFamily="34" charset="0"/>
                <a:cs typeface="Open Sans Extrabold" panose="020B0906030804020204" pitchFamily="34" charset="0"/>
              </a:rPr>
              <a:t> Supplier Connect</a:t>
            </a:r>
            <a:endParaRPr lang="en-IN" sz="2800" dirty="0">
              <a:solidFill>
                <a:schemeClr val="bg1"/>
              </a:solidFill>
              <a:ea typeface="Open Sans Extrabold" panose="020B0906030804020204" pitchFamily="34" charset="0"/>
              <a:cs typeface="Open Sans Extrabold" panose="020B0906030804020204" pitchFamily="34" charset="0"/>
            </a:endParaRPr>
          </a:p>
        </p:txBody>
      </p:sp>
      <p:sp>
        <p:nvSpPr>
          <p:cNvPr id="21" name="Isosceles Triangle 20"/>
          <p:cNvSpPr/>
          <p:nvPr/>
        </p:nvSpPr>
        <p:spPr>
          <a:xfrm flipV="1">
            <a:off x="2161778" y="27342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Tree>
    <p:extLst>
      <p:ext uri="{BB962C8B-B14F-4D97-AF65-F5344CB8AC3E}">
        <p14:creationId xmlns:p14="http://schemas.microsoft.com/office/powerpoint/2010/main" val="2932499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Admin</a:t>
            </a:r>
            <a:endParaRPr lang="en-IN" b="1" dirty="0"/>
          </a:p>
        </p:txBody>
      </p:sp>
      <p:sp>
        <p:nvSpPr>
          <p:cNvPr id="6" name="Rectangle 5"/>
          <p:cNvSpPr/>
          <p:nvPr/>
        </p:nvSpPr>
        <p:spPr>
          <a:xfrm>
            <a:off x="4731657" y="393038"/>
            <a:ext cx="2728686" cy="464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Compliance</a:t>
            </a:r>
            <a:endParaRPr lang="en-IN" sz="2800" dirty="0"/>
          </a:p>
        </p:txBody>
      </p:sp>
      <p:sp>
        <p:nvSpPr>
          <p:cNvPr id="7" name="TextBox 6"/>
          <p:cNvSpPr txBox="1"/>
          <p:nvPr/>
        </p:nvSpPr>
        <p:spPr>
          <a:xfrm>
            <a:off x="783770" y="1524000"/>
            <a:ext cx="2670629"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Certificate Registration</a:t>
            </a:r>
            <a:endParaRPr lang="en-IN" dirty="0">
              <a:solidFill>
                <a:schemeClr val="bg1"/>
              </a:solidFill>
            </a:endParaRPr>
          </a:p>
        </p:txBody>
      </p:sp>
      <p:sp>
        <p:nvSpPr>
          <p:cNvPr id="8" name="Rectangle 7"/>
          <p:cNvSpPr/>
          <p:nvPr/>
        </p:nvSpPr>
        <p:spPr>
          <a:xfrm>
            <a:off x="3033485" y="2529504"/>
            <a:ext cx="394788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Mention Certificate Name</a:t>
            </a:r>
            <a:endParaRPr lang="en-IN" dirty="0">
              <a:solidFill>
                <a:schemeClr val="tx1"/>
              </a:solidFill>
            </a:endParaRPr>
          </a:p>
        </p:txBody>
      </p:sp>
      <p:sp>
        <p:nvSpPr>
          <p:cNvPr id="9" name="TextBox 8"/>
          <p:cNvSpPr txBox="1"/>
          <p:nvPr/>
        </p:nvSpPr>
        <p:spPr>
          <a:xfrm>
            <a:off x="674913" y="2529504"/>
            <a:ext cx="2467429" cy="369332"/>
          </a:xfrm>
          <a:prstGeom prst="rect">
            <a:avLst/>
          </a:prstGeom>
          <a:noFill/>
        </p:spPr>
        <p:txBody>
          <a:bodyPr wrap="square" rtlCol="0">
            <a:spAutoFit/>
          </a:bodyPr>
          <a:lstStyle/>
          <a:p>
            <a:r>
              <a:rPr lang="en-IN" b="1" dirty="0" smtClean="0"/>
              <a:t>Certificate Name</a:t>
            </a:r>
            <a:endParaRPr lang="en-IN" b="1" dirty="0"/>
          </a:p>
        </p:txBody>
      </p:sp>
      <p:sp>
        <p:nvSpPr>
          <p:cNvPr id="11" name="Rectangle 10"/>
          <p:cNvSpPr/>
          <p:nvPr/>
        </p:nvSpPr>
        <p:spPr>
          <a:xfrm>
            <a:off x="783770" y="3962398"/>
            <a:ext cx="1233715" cy="3483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Update</a:t>
            </a:r>
            <a:endParaRPr lang="en-IN" dirty="0"/>
          </a:p>
        </p:txBody>
      </p:sp>
      <p:sp>
        <p:nvSpPr>
          <p:cNvPr id="12" name="TextBox 11"/>
          <p:cNvSpPr txBox="1"/>
          <p:nvPr/>
        </p:nvSpPr>
        <p:spPr>
          <a:xfrm>
            <a:off x="4695370"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Edit / Delete Certificate</a:t>
            </a:r>
            <a:endParaRPr lang="en-IN" dirty="0">
              <a:solidFill>
                <a:schemeClr val="bg1"/>
              </a:solidFill>
            </a:endParaRPr>
          </a:p>
        </p:txBody>
      </p:sp>
      <p:sp>
        <p:nvSpPr>
          <p:cNvPr id="13" name="Oval 12"/>
          <p:cNvSpPr/>
          <p:nvPr/>
        </p:nvSpPr>
        <p:spPr>
          <a:xfrm>
            <a:off x="130629" y="972457"/>
            <a:ext cx="3947885" cy="123773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3033485" y="3070551"/>
            <a:ext cx="394788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(Yes / No)</a:t>
            </a:r>
            <a:endParaRPr lang="en-IN" dirty="0">
              <a:solidFill>
                <a:schemeClr val="tx1"/>
              </a:solidFill>
            </a:endParaRPr>
          </a:p>
        </p:txBody>
      </p:sp>
      <p:sp>
        <p:nvSpPr>
          <p:cNvPr id="15" name="TextBox 14"/>
          <p:cNvSpPr txBox="1"/>
          <p:nvPr/>
        </p:nvSpPr>
        <p:spPr>
          <a:xfrm>
            <a:off x="674913" y="3070551"/>
            <a:ext cx="2467429" cy="369332"/>
          </a:xfrm>
          <a:prstGeom prst="rect">
            <a:avLst/>
          </a:prstGeom>
          <a:noFill/>
        </p:spPr>
        <p:txBody>
          <a:bodyPr wrap="square" rtlCol="0">
            <a:spAutoFit/>
          </a:bodyPr>
          <a:lstStyle/>
          <a:p>
            <a:r>
              <a:rPr lang="en-IN" b="1" dirty="0" smtClean="0"/>
              <a:t>Mandatory</a:t>
            </a:r>
            <a:endParaRPr lang="en-IN" b="1" dirty="0"/>
          </a:p>
        </p:txBody>
      </p:sp>
      <p:sp>
        <p:nvSpPr>
          <p:cNvPr id="16" name="TextBox 15"/>
          <p:cNvSpPr txBox="1"/>
          <p:nvPr/>
        </p:nvSpPr>
        <p:spPr>
          <a:xfrm>
            <a:off x="8752112"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Update Vendor Certificate</a:t>
            </a:r>
            <a:endParaRPr lang="en-IN" dirty="0">
              <a:solidFill>
                <a:schemeClr val="bg1"/>
              </a:solidFill>
            </a:endParaRPr>
          </a:p>
        </p:txBody>
      </p:sp>
      <p:sp>
        <p:nvSpPr>
          <p:cNvPr id="17" name="TextBox 16"/>
          <p:cNvSpPr txBox="1"/>
          <p:nvPr/>
        </p:nvSpPr>
        <p:spPr>
          <a:xfrm>
            <a:off x="413657" y="5123542"/>
            <a:ext cx="11364686" cy="1384995"/>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accent5"/>
                </a:solidFill>
              </a:rPr>
              <a:t>Post clicking on Certificate Registration tab, above screen will appear wherein Certificate Name (max 80 characters, alpha numeric  with special characters to be allowed</a:t>
            </a:r>
          </a:p>
          <a:p>
            <a:pPr marL="285750" indent="-285750">
              <a:buFont typeface="Arial" panose="020B0604020202020204" pitchFamily="34" charset="0"/>
              <a:buChar char="•"/>
            </a:pPr>
            <a:r>
              <a:rPr lang="en-IN" sz="1400" dirty="0" smtClean="0">
                <a:solidFill>
                  <a:schemeClr val="accent5"/>
                </a:solidFill>
              </a:rPr>
              <a:t>In Mandatory tab selection of Yes / No to be provided.</a:t>
            </a:r>
          </a:p>
          <a:p>
            <a:pPr marL="285750" indent="-285750">
              <a:buFont typeface="Arial" panose="020B0604020202020204" pitchFamily="34" charset="0"/>
              <a:buChar char="•"/>
            </a:pPr>
            <a:r>
              <a:rPr lang="en-IN" sz="1400" dirty="0" smtClean="0">
                <a:solidFill>
                  <a:schemeClr val="accent5"/>
                </a:solidFill>
              </a:rPr>
              <a:t>Post clicking on Update button, mail to be triggered to Key Account Manager for updating Certificates</a:t>
            </a:r>
          </a:p>
          <a:p>
            <a:pPr marL="285750" indent="-285750">
              <a:buFont typeface="Arial" panose="020B0604020202020204" pitchFamily="34" charset="0"/>
              <a:buChar char="•"/>
            </a:pPr>
            <a:r>
              <a:rPr lang="en-IN" sz="1400" dirty="0" smtClean="0">
                <a:solidFill>
                  <a:schemeClr val="accent5"/>
                </a:solidFill>
              </a:rPr>
              <a:t>For mandatory certificates, reminder mails to be sent to Key Account Manager every 10 days till concerned Certificate is updated</a:t>
            </a:r>
          </a:p>
          <a:p>
            <a:pPr marL="285750" indent="-285750">
              <a:buFont typeface="Arial" panose="020B0604020202020204" pitchFamily="34" charset="0"/>
              <a:buChar char="•"/>
            </a:pPr>
            <a:r>
              <a:rPr lang="en-IN" sz="1400" dirty="0" smtClean="0">
                <a:solidFill>
                  <a:schemeClr val="accent5"/>
                </a:solidFill>
              </a:rPr>
              <a:t>Before 15 days of Certificate Expiry date, auto reminder mails to be sent to Key Account Manager to update revised Certificate</a:t>
            </a:r>
            <a:endParaRPr lang="en-IN" sz="1400" dirty="0">
              <a:solidFill>
                <a:schemeClr val="accent5"/>
              </a:solidFill>
            </a:endParaRPr>
          </a:p>
        </p:txBody>
      </p:sp>
    </p:spTree>
    <p:extLst>
      <p:ext uri="{BB962C8B-B14F-4D97-AF65-F5344CB8AC3E}">
        <p14:creationId xmlns:p14="http://schemas.microsoft.com/office/powerpoint/2010/main" val="3555049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Admin</a:t>
            </a:r>
            <a:endParaRPr lang="en-IN" b="1" dirty="0"/>
          </a:p>
        </p:txBody>
      </p:sp>
      <p:sp>
        <p:nvSpPr>
          <p:cNvPr id="6" name="Rectangle 5"/>
          <p:cNvSpPr/>
          <p:nvPr/>
        </p:nvSpPr>
        <p:spPr>
          <a:xfrm>
            <a:off x="4731657" y="393038"/>
            <a:ext cx="2728686" cy="464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Compliance</a:t>
            </a:r>
            <a:endParaRPr lang="en-IN" sz="2800" dirty="0"/>
          </a:p>
        </p:txBody>
      </p:sp>
      <p:sp>
        <p:nvSpPr>
          <p:cNvPr id="7" name="TextBox 6"/>
          <p:cNvSpPr txBox="1"/>
          <p:nvPr/>
        </p:nvSpPr>
        <p:spPr>
          <a:xfrm>
            <a:off x="783770" y="1524000"/>
            <a:ext cx="2670629"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Certificate Registration</a:t>
            </a:r>
            <a:endParaRPr lang="en-IN" dirty="0">
              <a:solidFill>
                <a:schemeClr val="bg1"/>
              </a:solidFill>
            </a:endParaRPr>
          </a:p>
        </p:txBody>
      </p:sp>
      <p:sp>
        <p:nvSpPr>
          <p:cNvPr id="12" name="TextBox 11"/>
          <p:cNvSpPr txBox="1"/>
          <p:nvPr/>
        </p:nvSpPr>
        <p:spPr>
          <a:xfrm>
            <a:off x="4695370"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Edit / Delete Certificate</a:t>
            </a:r>
            <a:endParaRPr lang="en-IN" dirty="0">
              <a:solidFill>
                <a:schemeClr val="bg1"/>
              </a:solidFill>
            </a:endParaRPr>
          </a:p>
        </p:txBody>
      </p:sp>
      <p:sp>
        <p:nvSpPr>
          <p:cNvPr id="13" name="Oval 12"/>
          <p:cNvSpPr/>
          <p:nvPr/>
        </p:nvSpPr>
        <p:spPr>
          <a:xfrm>
            <a:off x="4172856" y="1089799"/>
            <a:ext cx="3947885" cy="123773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8752112"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Update Vendor Certificate</a:t>
            </a:r>
            <a:endParaRPr lang="en-IN"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168786355"/>
              </p:ext>
            </p:extLst>
          </p:nvPr>
        </p:nvGraphicFramePr>
        <p:xfrm>
          <a:off x="348346" y="2519437"/>
          <a:ext cx="11509828" cy="3337560"/>
        </p:xfrm>
        <a:graphic>
          <a:graphicData uri="http://schemas.openxmlformats.org/drawingml/2006/table">
            <a:tbl>
              <a:tblPr firstRow="1" bandRow="1">
                <a:tableStyleId>{5940675A-B579-460E-94D1-54222C63F5DA}</a:tableStyleId>
              </a:tblPr>
              <a:tblGrid>
                <a:gridCol w="666531">
                  <a:extLst>
                    <a:ext uri="{9D8B030D-6E8A-4147-A177-3AD203B41FA5}">
                      <a16:colId xmlns:a16="http://schemas.microsoft.com/office/drawing/2014/main" val="1914199229"/>
                    </a:ext>
                  </a:extLst>
                </a:gridCol>
                <a:gridCol w="4108667">
                  <a:extLst>
                    <a:ext uri="{9D8B030D-6E8A-4147-A177-3AD203B41FA5}">
                      <a16:colId xmlns:a16="http://schemas.microsoft.com/office/drawing/2014/main" val="421897451"/>
                    </a:ext>
                  </a:extLst>
                </a:gridCol>
                <a:gridCol w="1364343">
                  <a:extLst>
                    <a:ext uri="{9D8B030D-6E8A-4147-A177-3AD203B41FA5}">
                      <a16:colId xmlns:a16="http://schemas.microsoft.com/office/drawing/2014/main" val="3206898488"/>
                    </a:ext>
                  </a:extLst>
                </a:gridCol>
                <a:gridCol w="1814285">
                  <a:extLst>
                    <a:ext uri="{9D8B030D-6E8A-4147-A177-3AD203B41FA5}">
                      <a16:colId xmlns:a16="http://schemas.microsoft.com/office/drawing/2014/main" val="2801153840"/>
                    </a:ext>
                  </a:extLst>
                </a:gridCol>
                <a:gridCol w="1669143">
                  <a:extLst>
                    <a:ext uri="{9D8B030D-6E8A-4147-A177-3AD203B41FA5}">
                      <a16:colId xmlns:a16="http://schemas.microsoft.com/office/drawing/2014/main" val="2157544815"/>
                    </a:ext>
                  </a:extLst>
                </a:gridCol>
                <a:gridCol w="972457">
                  <a:extLst>
                    <a:ext uri="{9D8B030D-6E8A-4147-A177-3AD203B41FA5}">
                      <a16:colId xmlns:a16="http://schemas.microsoft.com/office/drawing/2014/main" val="284587998"/>
                    </a:ext>
                  </a:extLst>
                </a:gridCol>
                <a:gridCol w="914402">
                  <a:extLst>
                    <a:ext uri="{9D8B030D-6E8A-4147-A177-3AD203B41FA5}">
                      <a16:colId xmlns:a16="http://schemas.microsoft.com/office/drawing/2014/main" val="877123260"/>
                    </a:ext>
                  </a:extLst>
                </a:gridCol>
              </a:tblGrid>
              <a:tr h="370840">
                <a:tc>
                  <a:txBody>
                    <a:bodyPr/>
                    <a:lstStyle/>
                    <a:p>
                      <a:pPr algn="ctr"/>
                      <a:r>
                        <a:rPr lang="en-IN" b="1" dirty="0" smtClean="0">
                          <a:solidFill>
                            <a:schemeClr val="bg1"/>
                          </a:solidFill>
                        </a:rPr>
                        <a:t>S N</a:t>
                      </a:r>
                      <a:endParaRPr lang="en-IN" b="1" dirty="0">
                        <a:solidFill>
                          <a:schemeClr val="bg1"/>
                        </a:solidFill>
                      </a:endParaRPr>
                    </a:p>
                  </a:txBody>
                  <a:tcPr>
                    <a:solidFill>
                      <a:schemeClr val="tx1">
                        <a:lumMod val="65000"/>
                        <a:lumOff val="35000"/>
                      </a:schemeClr>
                    </a:solidFill>
                  </a:tcPr>
                </a:tc>
                <a:tc>
                  <a:txBody>
                    <a:bodyPr/>
                    <a:lstStyle/>
                    <a:p>
                      <a:pPr algn="ctr"/>
                      <a:r>
                        <a:rPr lang="en-IN" b="1" dirty="0" smtClean="0">
                          <a:solidFill>
                            <a:schemeClr val="bg1"/>
                          </a:solidFill>
                        </a:rPr>
                        <a:t>Certificate Name</a:t>
                      </a:r>
                      <a:endParaRPr lang="en-IN" b="1" dirty="0">
                        <a:solidFill>
                          <a:schemeClr val="bg1"/>
                        </a:solidFill>
                      </a:endParaRPr>
                    </a:p>
                  </a:txBody>
                  <a:tcPr>
                    <a:solidFill>
                      <a:schemeClr val="tx1">
                        <a:lumMod val="65000"/>
                        <a:lumOff val="35000"/>
                      </a:schemeClr>
                    </a:solidFill>
                  </a:tcPr>
                </a:tc>
                <a:tc>
                  <a:txBody>
                    <a:bodyPr/>
                    <a:lstStyle/>
                    <a:p>
                      <a:pPr algn="ctr"/>
                      <a:r>
                        <a:rPr lang="en-IN" b="1" dirty="0" smtClean="0">
                          <a:solidFill>
                            <a:schemeClr val="bg1"/>
                          </a:solidFill>
                        </a:rPr>
                        <a:t>Mandatory</a:t>
                      </a:r>
                      <a:endParaRPr lang="en-IN" b="1" dirty="0">
                        <a:solidFill>
                          <a:schemeClr val="bg1"/>
                        </a:solidFill>
                      </a:endParaRPr>
                    </a:p>
                  </a:txBody>
                  <a:tcPr>
                    <a:solidFill>
                      <a:schemeClr val="tx1">
                        <a:lumMod val="65000"/>
                        <a:lumOff val="35000"/>
                      </a:schemeClr>
                    </a:solidFill>
                  </a:tcPr>
                </a:tc>
                <a:tc>
                  <a:txBody>
                    <a:bodyPr/>
                    <a:lstStyle/>
                    <a:p>
                      <a:pPr algn="ctr"/>
                      <a:r>
                        <a:rPr lang="en-IN" b="1" dirty="0" smtClean="0">
                          <a:solidFill>
                            <a:schemeClr val="bg1"/>
                          </a:solidFill>
                        </a:rPr>
                        <a:t>Updated By</a:t>
                      </a:r>
                      <a:endParaRPr lang="en-IN" b="1" dirty="0">
                        <a:solidFill>
                          <a:schemeClr val="bg1"/>
                        </a:solidFill>
                      </a:endParaRPr>
                    </a:p>
                  </a:txBody>
                  <a:tcPr>
                    <a:solidFill>
                      <a:schemeClr val="tx1">
                        <a:lumMod val="65000"/>
                        <a:lumOff val="35000"/>
                      </a:schemeClr>
                    </a:solidFill>
                  </a:tcPr>
                </a:tc>
                <a:tc>
                  <a:txBody>
                    <a:bodyPr/>
                    <a:lstStyle/>
                    <a:p>
                      <a:pPr algn="ctr"/>
                      <a:r>
                        <a:rPr lang="en-IN" b="1" dirty="0" smtClean="0">
                          <a:solidFill>
                            <a:schemeClr val="bg1"/>
                          </a:solidFill>
                        </a:rPr>
                        <a:t>Updated Date</a:t>
                      </a:r>
                      <a:endParaRPr lang="en-IN" b="1" dirty="0">
                        <a:solidFill>
                          <a:schemeClr val="bg1"/>
                        </a:solidFill>
                      </a:endParaRPr>
                    </a:p>
                  </a:txBody>
                  <a:tcPr>
                    <a:solidFill>
                      <a:schemeClr val="tx1">
                        <a:lumMod val="65000"/>
                        <a:lumOff val="35000"/>
                      </a:schemeClr>
                    </a:solidFill>
                  </a:tcPr>
                </a:tc>
                <a:tc>
                  <a:txBody>
                    <a:bodyPr/>
                    <a:lstStyle/>
                    <a:p>
                      <a:pPr algn="ctr"/>
                      <a:r>
                        <a:rPr lang="en-IN" b="1" dirty="0" smtClean="0">
                          <a:solidFill>
                            <a:schemeClr val="bg1"/>
                          </a:solidFill>
                        </a:rPr>
                        <a:t>Edit</a:t>
                      </a:r>
                      <a:endParaRPr lang="en-IN" b="1" dirty="0">
                        <a:solidFill>
                          <a:schemeClr val="bg1"/>
                        </a:solidFill>
                      </a:endParaRPr>
                    </a:p>
                  </a:txBody>
                  <a:tcPr>
                    <a:solidFill>
                      <a:schemeClr val="tx1">
                        <a:lumMod val="65000"/>
                        <a:lumOff val="35000"/>
                      </a:schemeClr>
                    </a:solidFill>
                  </a:tcPr>
                </a:tc>
                <a:tc>
                  <a:txBody>
                    <a:bodyPr/>
                    <a:lstStyle/>
                    <a:p>
                      <a:pPr algn="ctr"/>
                      <a:r>
                        <a:rPr lang="en-IN" b="1" dirty="0" smtClean="0">
                          <a:solidFill>
                            <a:schemeClr val="bg1"/>
                          </a:solidFill>
                        </a:rPr>
                        <a:t>Delete</a:t>
                      </a:r>
                      <a:endParaRPr lang="en-IN" b="1" dirty="0">
                        <a:solidFill>
                          <a:schemeClr val="bg1"/>
                        </a:solidFill>
                      </a:endParaRPr>
                    </a:p>
                  </a:txBody>
                  <a:tcPr>
                    <a:solidFill>
                      <a:schemeClr val="tx1">
                        <a:lumMod val="65000"/>
                        <a:lumOff val="35000"/>
                      </a:schemeClr>
                    </a:solidFill>
                  </a:tcPr>
                </a:tc>
                <a:extLst>
                  <a:ext uri="{0D108BD9-81ED-4DB2-BD59-A6C34878D82A}">
                    <a16:rowId xmlns:a16="http://schemas.microsoft.com/office/drawing/2014/main" val="1722345157"/>
                  </a:ext>
                </a:extLst>
              </a:tr>
              <a:tr h="370840">
                <a:tc>
                  <a:txBody>
                    <a:bodyPr/>
                    <a:lstStyle/>
                    <a:p>
                      <a:pPr algn="ctr"/>
                      <a:r>
                        <a:rPr lang="en-IN" dirty="0" smtClean="0"/>
                        <a:t>1</a:t>
                      </a:r>
                      <a:endParaRPr lang="en-IN" dirty="0"/>
                    </a:p>
                  </a:txBody>
                  <a:tcPr/>
                </a:tc>
                <a:tc>
                  <a:txBody>
                    <a:bodyPr/>
                    <a:lstStyle/>
                    <a:p>
                      <a:r>
                        <a:rPr lang="en-IN" sz="1800" kern="1200" dirty="0" smtClean="0">
                          <a:solidFill>
                            <a:schemeClr val="tx1"/>
                          </a:solidFill>
                          <a:effectLst/>
                          <a:latin typeface="+mn-lt"/>
                          <a:ea typeface="+mn-ea"/>
                          <a:cs typeface="+mn-cs"/>
                        </a:rPr>
                        <a:t>Factory Licence</a:t>
                      </a:r>
                      <a:endParaRPr lang="en-IN" dirty="0"/>
                    </a:p>
                  </a:txBody>
                  <a:tcPr/>
                </a:tc>
                <a:tc>
                  <a:txBody>
                    <a:bodyPr/>
                    <a:lstStyle/>
                    <a:p>
                      <a:pPr algn="ctr"/>
                      <a:r>
                        <a:rPr lang="en-IN" dirty="0" smtClean="0"/>
                        <a:t>Yes</a:t>
                      </a:r>
                      <a:endParaRPr lang="en-IN" dirty="0"/>
                    </a:p>
                  </a:txBody>
                  <a:tcPr/>
                </a:tc>
                <a:tc>
                  <a:txBody>
                    <a:bodyPr/>
                    <a:lstStyle/>
                    <a:p>
                      <a:r>
                        <a:rPr lang="en-IN" dirty="0" smtClean="0">
                          <a:solidFill>
                            <a:schemeClr val="bg1">
                              <a:lumMod val="75000"/>
                            </a:schemeClr>
                          </a:solidFill>
                        </a:rPr>
                        <a:t>Auto fetch</a:t>
                      </a:r>
                      <a:endParaRPr lang="en-IN" dirty="0">
                        <a:solidFill>
                          <a:schemeClr val="bg1">
                            <a:lumMod val="75000"/>
                          </a:schemeClr>
                        </a:solidFill>
                      </a:endParaRPr>
                    </a:p>
                  </a:txBody>
                  <a:tcPr/>
                </a:tc>
                <a:tc>
                  <a:txBody>
                    <a:bodyPr/>
                    <a:lstStyle/>
                    <a:p>
                      <a:r>
                        <a:rPr lang="en-IN" dirty="0" smtClean="0">
                          <a:solidFill>
                            <a:schemeClr val="bg1">
                              <a:lumMod val="75000"/>
                            </a:schemeClr>
                          </a:solidFill>
                        </a:rPr>
                        <a:t>Auto fetch</a:t>
                      </a:r>
                      <a:endParaRPr lang="en-IN" dirty="0"/>
                    </a:p>
                  </a:txBody>
                  <a:tcPr/>
                </a:tc>
                <a:tc>
                  <a:txBody>
                    <a:bodyPr/>
                    <a:lstStyle/>
                    <a:p>
                      <a:pPr algn="ctr"/>
                      <a:endParaRPr lang="en-IN" dirty="0"/>
                    </a:p>
                  </a:txBody>
                  <a:tcPr/>
                </a:tc>
                <a:tc>
                  <a:txBody>
                    <a:bodyPr/>
                    <a:lstStyle/>
                    <a:p>
                      <a:endParaRPr lang="en-IN"/>
                    </a:p>
                  </a:txBody>
                  <a:tcPr/>
                </a:tc>
                <a:extLst>
                  <a:ext uri="{0D108BD9-81ED-4DB2-BD59-A6C34878D82A}">
                    <a16:rowId xmlns:a16="http://schemas.microsoft.com/office/drawing/2014/main" val="2792814931"/>
                  </a:ext>
                </a:extLst>
              </a:tr>
              <a:tr h="370840">
                <a:tc>
                  <a:txBody>
                    <a:bodyPr/>
                    <a:lstStyle/>
                    <a:p>
                      <a:pPr algn="ctr"/>
                      <a:r>
                        <a:rPr lang="en-IN" dirty="0" smtClean="0"/>
                        <a:t>2</a:t>
                      </a:r>
                      <a:endParaRPr lang="en-IN" dirty="0"/>
                    </a:p>
                  </a:txBody>
                  <a:tcPr/>
                </a:tc>
                <a:tc>
                  <a:txBody>
                    <a:bodyPr/>
                    <a:lstStyle/>
                    <a:p>
                      <a:r>
                        <a:rPr lang="en-IN" sz="1800" kern="1200" dirty="0" smtClean="0">
                          <a:solidFill>
                            <a:schemeClr val="tx1"/>
                          </a:solidFill>
                          <a:effectLst/>
                          <a:latin typeface="+mn-lt"/>
                          <a:ea typeface="+mn-ea"/>
                          <a:cs typeface="+mn-cs"/>
                        </a:rPr>
                        <a:t>Consent to operate</a:t>
                      </a:r>
                      <a:endParaRPr lang="en-IN" dirty="0"/>
                    </a:p>
                  </a:txBody>
                  <a:tcPr/>
                </a:tc>
                <a:tc>
                  <a:txBody>
                    <a:bodyPr/>
                    <a:lstStyle/>
                    <a:p>
                      <a:pPr algn="ctr"/>
                      <a:r>
                        <a:rPr lang="en-IN" dirty="0" smtClean="0"/>
                        <a:t>Yes</a:t>
                      </a:r>
                      <a:endParaRPr lang="en-IN" dirty="0"/>
                    </a:p>
                  </a:txBody>
                  <a:tcPr/>
                </a:tc>
                <a:tc>
                  <a:txBody>
                    <a:bodyPr/>
                    <a:lstStyle/>
                    <a:p>
                      <a:r>
                        <a:rPr kumimoji="0" lang="en-IN" sz="18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a:p>
                  </a:txBody>
                  <a:tcPr/>
                </a:tc>
                <a:tc>
                  <a:txBody>
                    <a:bodyPr/>
                    <a:lstStyle/>
                    <a:p>
                      <a:pPr algn="ctr"/>
                      <a:endParaRPr lang="en-IN" dirty="0"/>
                    </a:p>
                  </a:txBody>
                  <a:tcPr/>
                </a:tc>
                <a:tc>
                  <a:txBody>
                    <a:bodyPr/>
                    <a:lstStyle/>
                    <a:p>
                      <a:endParaRPr lang="en-IN"/>
                    </a:p>
                  </a:txBody>
                  <a:tcPr/>
                </a:tc>
                <a:extLst>
                  <a:ext uri="{0D108BD9-81ED-4DB2-BD59-A6C34878D82A}">
                    <a16:rowId xmlns:a16="http://schemas.microsoft.com/office/drawing/2014/main" val="2031048365"/>
                  </a:ext>
                </a:extLst>
              </a:tr>
              <a:tr h="370840">
                <a:tc>
                  <a:txBody>
                    <a:bodyPr/>
                    <a:lstStyle/>
                    <a:p>
                      <a:pPr algn="ctr"/>
                      <a:r>
                        <a:rPr lang="en-IN" dirty="0" smtClean="0"/>
                        <a:t>3</a:t>
                      </a:r>
                      <a:endParaRPr lang="en-IN" dirty="0"/>
                    </a:p>
                  </a:txBody>
                  <a:tcPr/>
                </a:tc>
                <a:tc>
                  <a:txBody>
                    <a:bodyPr/>
                    <a:lstStyle/>
                    <a:p>
                      <a:r>
                        <a:rPr lang="en-IN" sz="1800" kern="1200" dirty="0" smtClean="0">
                          <a:solidFill>
                            <a:schemeClr val="tx1"/>
                          </a:solidFill>
                          <a:effectLst/>
                          <a:latin typeface="+mn-lt"/>
                          <a:ea typeface="+mn-ea"/>
                          <a:cs typeface="+mn-cs"/>
                        </a:rPr>
                        <a:t>Fire NOC</a:t>
                      </a:r>
                      <a:endParaRPr lang="en-IN" dirty="0"/>
                    </a:p>
                  </a:txBody>
                  <a:tcPr/>
                </a:tc>
                <a:tc>
                  <a:txBody>
                    <a:bodyPr/>
                    <a:lstStyle/>
                    <a:p>
                      <a:pPr algn="ctr"/>
                      <a:r>
                        <a:rPr lang="en-IN" dirty="0" smtClean="0"/>
                        <a:t>Yes</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pPr algn="ctr"/>
                      <a:endParaRPr lang="en-IN" dirty="0"/>
                    </a:p>
                  </a:txBody>
                  <a:tcPr/>
                </a:tc>
                <a:tc>
                  <a:txBody>
                    <a:bodyPr/>
                    <a:lstStyle/>
                    <a:p>
                      <a:endParaRPr lang="en-IN" dirty="0"/>
                    </a:p>
                  </a:txBody>
                  <a:tcPr/>
                </a:tc>
                <a:extLst>
                  <a:ext uri="{0D108BD9-81ED-4DB2-BD59-A6C34878D82A}">
                    <a16:rowId xmlns:a16="http://schemas.microsoft.com/office/drawing/2014/main" val="584740522"/>
                  </a:ext>
                </a:extLst>
              </a:tr>
              <a:tr h="370840">
                <a:tc>
                  <a:txBody>
                    <a:bodyPr/>
                    <a:lstStyle/>
                    <a:p>
                      <a:pPr algn="ctr"/>
                      <a:r>
                        <a:rPr lang="en-IN" dirty="0" smtClean="0"/>
                        <a:t>4</a:t>
                      </a:r>
                      <a:endParaRPr lang="en-IN" dirty="0"/>
                    </a:p>
                  </a:txBody>
                  <a:tcPr/>
                </a:tc>
                <a:tc>
                  <a:txBody>
                    <a:bodyPr/>
                    <a:lstStyle/>
                    <a:p>
                      <a:r>
                        <a:rPr lang="en-IN" sz="1800" kern="1200" dirty="0" smtClean="0">
                          <a:solidFill>
                            <a:schemeClr val="tx1"/>
                          </a:solidFill>
                          <a:effectLst/>
                          <a:latin typeface="+mn-lt"/>
                          <a:ea typeface="+mn-ea"/>
                          <a:cs typeface="+mn-cs"/>
                        </a:rPr>
                        <a:t>Environmental statement- Form V</a:t>
                      </a:r>
                      <a:endParaRPr lang="en-IN" dirty="0"/>
                    </a:p>
                  </a:txBody>
                  <a:tcPr/>
                </a:tc>
                <a:tc>
                  <a:txBody>
                    <a:bodyPr/>
                    <a:lstStyle/>
                    <a:p>
                      <a:pPr algn="ctr"/>
                      <a:r>
                        <a:rPr lang="en-IN" dirty="0" smtClean="0"/>
                        <a:t>No</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pPr algn="ctr"/>
                      <a:endParaRPr lang="en-IN" dirty="0"/>
                    </a:p>
                  </a:txBody>
                  <a:tcPr/>
                </a:tc>
                <a:tc>
                  <a:txBody>
                    <a:bodyPr/>
                    <a:lstStyle/>
                    <a:p>
                      <a:endParaRPr lang="en-IN" dirty="0"/>
                    </a:p>
                  </a:txBody>
                  <a:tcPr/>
                </a:tc>
                <a:extLst>
                  <a:ext uri="{0D108BD9-81ED-4DB2-BD59-A6C34878D82A}">
                    <a16:rowId xmlns:a16="http://schemas.microsoft.com/office/drawing/2014/main" val="1128329443"/>
                  </a:ext>
                </a:extLst>
              </a:tr>
              <a:tr h="370840">
                <a:tc>
                  <a:txBody>
                    <a:bodyPr/>
                    <a:lstStyle/>
                    <a:p>
                      <a:pPr algn="ctr"/>
                      <a:r>
                        <a:rPr lang="en-IN" dirty="0" smtClean="0"/>
                        <a:t>5</a:t>
                      </a:r>
                      <a:endParaRPr lang="en-IN" dirty="0"/>
                    </a:p>
                  </a:txBody>
                  <a:tcPr/>
                </a:tc>
                <a:tc>
                  <a:txBody>
                    <a:bodyPr/>
                    <a:lstStyle/>
                    <a:p>
                      <a:r>
                        <a:rPr lang="en-IN" sz="1800" kern="1200" dirty="0" smtClean="0">
                          <a:solidFill>
                            <a:schemeClr val="tx1"/>
                          </a:solidFill>
                          <a:effectLst/>
                          <a:latin typeface="+mn-lt"/>
                          <a:ea typeface="+mn-ea"/>
                          <a:cs typeface="+mn-cs"/>
                        </a:rPr>
                        <a:t>Stability certificate</a:t>
                      </a:r>
                      <a:endParaRPr lang="en-IN" dirty="0"/>
                    </a:p>
                  </a:txBody>
                  <a:tcPr/>
                </a:tc>
                <a:tc>
                  <a:txBody>
                    <a:bodyPr/>
                    <a:lstStyle/>
                    <a:p>
                      <a:pPr algn="ctr"/>
                      <a:r>
                        <a:rPr lang="en-IN" dirty="0" smtClean="0"/>
                        <a:t>Yes</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pPr algn="ctr"/>
                      <a:endParaRPr lang="en-IN" dirty="0"/>
                    </a:p>
                  </a:txBody>
                  <a:tcPr/>
                </a:tc>
                <a:tc>
                  <a:txBody>
                    <a:bodyPr/>
                    <a:lstStyle/>
                    <a:p>
                      <a:endParaRPr lang="en-IN" dirty="0"/>
                    </a:p>
                  </a:txBody>
                  <a:tcPr/>
                </a:tc>
                <a:extLst>
                  <a:ext uri="{0D108BD9-81ED-4DB2-BD59-A6C34878D82A}">
                    <a16:rowId xmlns:a16="http://schemas.microsoft.com/office/drawing/2014/main" val="1499045032"/>
                  </a:ext>
                </a:extLst>
              </a:tr>
              <a:tr h="370840">
                <a:tc>
                  <a:txBody>
                    <a:bodyPr/>
                    <a:lstStyle/>
                    <a:p>
                      <a:pPr algn="ctr"/>
                      <a:r>
                        <a:rPr lang="en-IN" dirty="0" smtClean="0"/>
                        <a:t>6</a:t>
                      </a:r>
                      <a:endParaRPr lang="en-IN" dirty="0"/>
                    </a:p>
                  </a:txBody>
                  <a:tcPr/>
                </a:tc>
                <a:tc>
                  <a:txBody>
                    <a:bodyPr/>
                    <a:lstStyle/>
                    <a:p>
                      <a:r>
                        <a:rPr lang="en-IN" sz="1800" kern="1200" dirty="0" smtClean="0">
                          <a:solidFill>
                            <a:schemeClr val="tx1"/>
                          </a:solidFill>
                          <a:effectLst/>
                          <a:latin typeface="+mn-lt"/>
                          <a:ea typeface="+mn-ea"/>
                          <a:cs typeface="+mn-cs"/>
                        </a:rPr>
                        <a:t>NOC from CGWA</a:t>
                      </a:r>
                      <a:endParaRPr lang="en-IN" dirty="0"/>
                    </a:p>
                  </a:txBody>
                  <a:tcPr/>
                </a:tc>
                <a:tc>
                  <a:txBody>
                    <a:bodyPr/>
                    <a:lstStyle/>
                    <a:p>
                      <a:pPr algn="ctr"/>
                      <a:r>
                        <a:rPr lang="en-IN" dirty="0" smtClean="0"/>
                        <a:t>No</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pPr algn="ctr"/>
                      <a:endParaRPr lang="en-IN" dirty="0"/>
                    </a:p>
                  </a:txBody>
                  <a:tcPr/>
                </a:tc>
                <a:tc>
                  <a:txBody>
                    <a:bodyPr/>
                    <a:lstStyle/>
                    <a:p>
                      <a:endParaRPr lang="en-IN" dirty="0"/>
                    </a:p>
                  </a:txBody>
                  <a:tcPr/>
                </a:tc>
                <a:extLst>
                  <a:ext uri="{0D108BD9-81ED-4DB2-BD59-A6C34878D82A}">
                    <a16:rowId xmlns:a16="http://schemas.microsoft.com/office/drawing/2014/main" val="2037694309"/>
                  </a:ext>
                </a:extLst>
              </a:tr>
              <a:tr h="370840">
                <a:tc>
                  <a:txBody>
                    <a:bodyPr/>
                    <a:lstStyle/>
                    <a:p>
                      <a:pPr algn="ctr"/>
                      <a:r>
                        <a:rPr lang="en-IN" dirty="0" smtClean="0"/>
                        <a:t>7</a:t>
                      </a:r>
                      <a:endParaRPr lang="en-IN" dirty="0"/>
                    </a:p>
                  </a:txBody>
                  <a:tcPr/>
                </a:tc>
                <a:tc>
                  <a:txBody>
                    <a:bodyPr/>
                    <a:lstStyle/>
                    <a:p>
                      <a:r>
                        <a:rPr lang="en-IN" sz="1800" kern="1200" dirty="0" smtClean="0">
                          <a:solidFill>
                            <a:schemeClr val="tx1"/>
                          </a:solidFill>
                          <a:effectLst/>
                          <a:latin typeface="+mn-lt"/>
                          <a:ea typeface="+mn-ea"/>
                          <a:cs typeface="+mn-cs"/>
                        </a:rPr>
                        <a:t>IATF 16949:2016</a:t>
                      </a:r>
                      <a:endParaRPr lang="en-IN" dirty="0"/>
                    </a:p>
                  </a:txBody>
                  <a:tcPr/>
                </a:tc>
                <a:tc>
                  <a:txBody>
                    <a:bodyPr/>
                    <a:lstStyle/>
                    <a:p>
                      <a:pPr algn="ctr"/>
                      <a:r>
                        <a:rPr lang="en-IN" dirty="0" smtClean="0"/>
                        <a:t>Yes</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pPr algn="ctr"/>
                      <a:endParaRPr lang="en-IN" dirty="0"/>
                    </a:p>
                  </a:txBody>
                  <a:tcPr/>
                </a:tc>
                <a:tc>
                  <a:txBody>
                    <a:bodyPr/>
                    <a:lstStyle/>
                    <a:p>
                      <a:endParaRPr lang="en-IN" dirty="0"/>
                    </a:p>
                  </a:txBody>
                  <a:tcPr/>
                </a:tc>
                <a:extLst>
                  <a:ext uri="{0D108BD9-81ED-4DB2-BD59-A6C34878D82A}">
                    <a16:rowId xmlns:a16="http://schemas.microsoft.com/office/drawing/2014/main" val="3030306788"/>
                  </a:ext>
                </a:extLst>
              </a:tr>
              <a:tr h="370840">
                <a:tc>
                  <a:txBody>
                    <a:bodyPr/>
                    <a:lstStyle/>
                    <a:p>
                      <a:pPr algn="ctr"/>
                      <a:r>
                        <a:rPr lang="en-IN" dirty="0" smtClean="0"/>
                        <a:t>8</a:t>
                      </a:r>
                      <a:endParaRPr lang="en-IN" dirty="0"/>
                    </a:p>
                  </a:txBody>
                  <a:tcPr/>
                </a:tc>
                <a:tc>
                  <a:txBody>
                    <a:bodyPr/>
                    <a:lstStyle/>
                    <a:p>
                      <a:r>
                        <a:rPr lang="en-IN" sz="1800" kern="1200" dirty="0" smtClean="0">
                          <a:solidFill>
                            <a:schemeClr val="tx1"/>
                          </a:solidFill>
                          <a:effectLst/>
                          <a:latin typeface="+mn-lt"/>
                          <a:ea typeface="+mn-ea"/>
                          <a:cs typeface="+mn-cs"/>
                        </a:rPr>
                        <a:t>EMS Certificates ISO:14001</a:t>
                      </a:r>
                      <a:endParaRPr lang="en-IN" dirty="0"/>
                    </a:p>
                  </a:txBody>
                  <a:tcPr/>
                </a:tc>
                <a:tc>
                  <a:txBody>
                    <a:bodyPr/>
                    <a:lstStyle/>
                    <a:p>
                      <a:pPr algn="ctr"/>
                      <a:r>
                        <a:rPr lang="en-IN" dirty="0" smtClean="0"/>
                        <a:t>No</a:t>
                      </a:r>
                      <a:endParaRPr lang="en-IN" dirty="0"/>
                    </a:p>
                  </a:txBody>
                  <a:tcPr/>
                </a:tc>
                <a:tc>
                  <a:txBody>
                    <a:bodyPr/>
                    <a:lstStyle/>
                    <a:p>
                      <a:r>
                        <a:rPr kumimoji="0" lang="en-IN" sz="1800" b="0" i="0" u="none" strike="noStrike" kern="1200" cap="none" spc="0" normalizeH="0" baseline="0" noProof="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r>
                        <a:rPr kumimoji="0" lang="en-IN" sz="1800" b="0" i="0" u="none" strike="noStrike" kern="1200" cap="none" spc="0" normalizeH="0" baseline="0" noProof="0" dirty="0" smtClean="0">
                          <a:ln>
                            <a:noFill/>
                          </a:ln>
                          <a:solidFill>
                            <a:prstClr val="white">
                              <a:lumMod val="75000"/>
                            </a:prstClr>
                          </a:solidFill>
                          <a:effectLst/>
                          <a:uLnTx/>
                          <a:uFillTx/>
                          <a:latin typeface="Calibri" panose="020F0502020204030204"/>
                          <a:ea typeface="+mn-ea"/>
                          <a:cs typeface="+mn-cs"/>
                        </a:rPr>
                        <a:t>Auto fetch</a:t>
                      </a:r>
                      <a:endParaRPr lang="en-IN" dirty="0"/>
                    </a:p>
                  </a:txBody>
                  <a:tcPr/>
                </a:tc>
                <a:tc>
                  <a:txBody>
                    <a:bodyPr/>
                    <a:lstStyle/>
                    <a:p>
                      <a:pPr algn="ctr"/>
                      <a:endParaRPr lang="en-IN" dirty="0"/>
                    </a:p>
                  </a:txBody>
                  <a:tcPr/>
                </a:tc>
                <a:tc>
                  <a:txBody>
                    <a:bodyPr/>
                    <a:lstStyle/>
                    <a:p>
                      <a:endParaRPr lang="en-IN" dirty="0"/>
                    </a:p>
                  </a:txBody>
                  <a:tcPr/>
                </a:tc>
                <a:extLst>
                  <a:ext uri="{0D108BD9-81ED-4DB2-BD59-A6C34878D82A}">
                    <a16:rowId xmlns:a16="http://schemas.microsoft.com/office/drawing/2014/main" val="1768619524"/>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6112" y="2994704"/>
            <a:ext cx="202400" cy="20240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6112" y="3357819"/>
            <a:ext cx="202400" cy="20240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6112" y="3720934"/>
            <a:ext cx="202400" cy="20240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6112" y="4084049"/>
            <a:ext cx="202400" cy="20240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6112" y="4463981"/>
            <a:ext cx="202400" cy="2024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6112" y="4827096"/>
            <a:ext cx="202400" cy="20240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6112" y="5165144"/>
            <a:ext cx="202400" cy="20240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6112" y="5528259"/>
            <a:ext cx="202400" cy="2024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773" y="2955922"/>
            <a:ext cx="199574" cy="214611"/>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773" y="3357819"/>
            <a:ext cx="199574" cy="214611"/>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773" y="3659388"/>
            <a:ext cx="199574" cy="214611"/>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773" y="4061285"/>
            <a:ext cx="199574" cy="214611"/>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773" y="4433867"/>
            <a:ext cx="199574" cy="214611"/>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773" y="4835764"/>
            <a:ext cx="199574" cy="214611"/>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773" y="5152933"/>
            <a:ext cx="199574" cy="214611"/>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773" y="5554830"/>
            <a:ext cx="199574" cy="214611"/>
          </a:xfrm>
          <a:prstGeom prst="rect">
            <a:avLst/>
          </a:prstGeom>
        </p:spPr>
      </p:pic>
      <p:sp>
        <p:nvSpPr>
          <p:cNvPr id="31" name="TextBox 30"/>
          <p:cNvSpPr txBox="1"/>
          <p:nvPr/>
        </p:nvSpPr>
        <p:spPr>
          <a:xfrm>
            <a:off x="348346" y="6044283"/>
            <a:ext cx="11364686"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accent5"/>
                </a:solidFill>
              </a:rPr>
              <a:t>Post clicking on Edit / Delete Certificate tab, above table to be displayed wherein existing certificates which are updated will be displayed </a:t>
            </a:r>
          </a:p>
        </p:txBody>
      </p:sp>
    </p:spTree>
    <p:extLst>
      <p:ext uri="{BB962C8B-B14F-4D97-AF65-F5344CB8AC3E}">
        <p14:creationId xmlns:p14="http://schemas.microsoft.com/office/powerpoint/2010/main" val="2569511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Admin</a:t>
            </a:r>
            <a:endParaRPr lang="en-IN" b="1" dirty="0"/>
          </a:p>
        </p:txBody>
      </p:sp>
      <p:sp>
        <p:nvSpPr>
          <p:cNvPr id="6" name="Rectangle 5"/>
          <p:cNvSpPr/>
          <p:nvPr/>
        </p:nvSpPr>
        <p:spPr>
          <a:xfrm>
            <a:off x="4731657" y="393038"/>
            <a:ext cx="2728686" cy="464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Compliance</a:t>
            </a:r>
            <a:endParaRPr lang="en-IN" sz="2800" dirty="0"/>
          </a:p>
        </p:txBody>
      </p:sp>
      <p:sp>
        <p:nvSpPr>
          <p:cNvPr id="7" name="TextBox 6"/>
          <p:cNvSpPr txBox="1"/>
          <p:nvPr/>
        </p:nvSpPr>
        <p:spPr>
          <a:xfrm>
            <a:off x="783770" y="1524000"/>
            <a:ext cx="2670629"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Certificate Registration</a:t>
            </a:r>
            <a:endParaRPr lang="en-IN" dirty="0">
              <a:solidFill>
                <a:schemeClr val="bg1"/>
              </a:solidFill>
            </a:endParaRPr>
          </a:p>
        </p:txBody>
      </p:sp>
      <p:sp>
        <p:nvSpPr>
          <p:cNvPr id="12" name="TextBox 11"/>
          <p:cNvSpPr txBox="1"/>
          <p:nvPr/>
        </p:nvSpPr>
        <p:spPr>
          <a:xfrm>
            <a:off x="4695370"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Edit / Delete Certificate</a:t>
            </a:r>
            <a:endParaRPr lang="en-IN" dirty="0">
              <a:solidFill>
                <a:schemeClr val="bg1"/>
              </a:solidFill>
            </a:endParaRPr>
          </a:p>
        </p:txBody>
      </p:sp>
      <p:sp>
        <p:nvSpPr>
          <p:cNvPr id="13" name="Oval 12"/>
          <p:cNvSpPr/>
          <p:nvPr/>
        </p:nvSpPr>
        <p:spPr>
          <a:xfrm>
            <a:off x="8084733" y="1089799"/>
            <a:ext cx="3947885" cy="123773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8752112"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Update Vendor Certificate</a:t>
            </a:r>
            <a:endParaRPr lang="en-IN" dirty="0">
              <a:solidFill>
                <a:schemeClr val="bg1"/>
              </a:solidFill>
            </a:endParaRPr>
          </a:p>
        </p:txBody>
      </p:sp>
      <p:sp>
        <p:nvSpPr>
          <p:cNvPr id="17" name="TextBox 16"/>
          <p:cNvSpPr txBox="1"/>
          <p:nvPr/>
        </p:nvSpPr>
        <p:spPr>
          <a:xfrm>
            <a:off x="304801" y="5964772"/>
            <a:ext cx="11364686"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accent5"/>
                </a:solidFill>
              </a:rPr>
              <a:t>Post clicking on Update Vendor Certificate tab, above screen will appear wherein details and attachments can be updated</a:t>
            </a:r>
            <a:endParaRPr lang="en-IN" sz="1400" dirty="0">
              <a:solidFill>
                <a:schemeClr val="accent5"/>
              </a:solidFill>
            </a:endParaRPr>
          </a:p>
        </p:txBody>
      </p:sp>
      <p:sp>
        <p:nvSpPr>
          <p:cNvPr id="18" name="Rectangle 17"/>
          <p:cNvSpPr/>
          <p:nvPr/>
        </p:nvSpPr>
        <p:spPr>
          <a:xfrm>
            <a:off x="2616337" y="2272409"/>
            <a:ext cx="394788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Mention Vendor Code</a:t>
            </a:r>
            <a:endParaRPr lang="en-IN" dirty="0">
              <a:solidFill>
                <a:schemeClr val="tx1"/>
              </a:solidFill>
            </a:endParaRPr>
          </a:p>
        </p:txBody>
      </p:sp>
      <p:sp>
        <p:nvSpPr>
          <p:cNvPr id="19" name="TextBox 18"/>
          <p:cNvSpPr txBox="1"/>
          <p:nvPr/>
        </p:nvSpPr>
        <p:spPr>
          <a:xfrm>
            <a:off x="257765" y="2272409"/>
            <a:ext cx="2467429" cy="369332"/>
          </a:xfrm>
          <a:prstGeom prst="rect">
            <a:avLst/>
          </a:prstGeom>
          <a:noFill/>
        </p:spPr>
        <p:txBody>
          <a:bodyPr wrap="square" rtlCol="0">
            <a:spAutoFit/>
          </a:bodyPr>
          <a:lstStyle/>
          <a:p>
            <a:r>
              <a:rPr lang="en-IN" b="1" dirty="0" smtClean="0"/>
              <a:t>Vendor Code</a:t>
            </a:r>
            <a:endParaRPr lang="en-IN" b="1" dirty="0"/>
          </a:p>
        </p:txBody>
      </p:sp>
      <p:sp>
        <p:nvSpPr>
          <p:cNvPr id="20" name="Rectangle 19"/>
          <p:cNvSpPr/>
          <p:nvPr/>
        </p:nvSpPr>
        <p:spPr>
          <a:xfrm>
            <a:off x="2616337" y="2813456"/>
            <a:ext cx="394788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from dropdown</a:t>
            </a:r>
            <a:endParaRPr lang="en-IN" dirty="0">
              <a:solidFill>
                <a:schemeClr val="tx1"/>
              </a:solidFill>
            </a:endParaRPr>
          </a:p>
        </p:txBody>
      </p:sp>
      <p:sp>
        <p:nvSpPr>
          <p:cNvPr id="21" name="TextBox 20"/>
          <p:cNvSpPr txBox="1"/>
          <p:nvPr/>
        </p:nvSpPr>
        <p:spPr>
          <a:xfrm>
            <a:off x="257765" y="2813456"/>
            <a:ext cx="2467429" cy="369332"/>
          </a:xfrm>
          <a:prstGeom prst="rect">
            <a:avLst/>
          </a:prstGeom>
          <a:noFill/>
        </p:spPr>
        <p:txBody>
          <a:bodyPr wrap="square" rtlCol="0">
            <a:spAutoFit/>
          </a:bodyPr>
          <a:lstStyle/>
          <a:p>
            <a:r>
              <a:rPr lang="en-IN" b="1" dirty="0" smtClean="0"/>
              <a:t>Certificate Name</a:t>
            </a:r>
            <a:endParaRPr lang="en-IN" b="1" dirty="0"/>
          </a:p>
        </p:txBody>
      </p:sp>
      <p:sp>
        <p:nvSpPr>
          <p:cNvPr id="22" name="Rectangle 21"/>
          <p:cNvSpPr/>
          <p:nvPr/>
        </p:nvSpPr>
        <p:spPr>
          <a:xfrm>
            <a:off x="257765" y="3357563"/>
            <a:ext cx="1233715" cy="3483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Proceed</a:t>
            </a:r>
            <a:endParaRPr lang="en-IN" dirty="0"/>
          </a:p>
        </p:txBody>
      </p:sp>
      <p:graphicFrame>
        <p:nvGraphicFramePr>
          <p:cNvPr id="23" name="Table 22"/>
          <p:cNvGraphicFramePr>
            <a:graphicFrameLocks noGrp="1"/>
          </p:cNvGraphicFramePr>
          <p:nvPr>
            <p:extLst>
              <p:ext uri="{D42A27DB-BD31-4B8C-83A1-F6EECF244321}">
                <p14:modId xmlns:p14="http://schemas.microsoft.com/office/powerpoint/2010/main" val="2436876886"/>
              </p:ext>
            </p:extLst>
          </p:nvPr>
        </p:nvGraphicFramePr>
        <p:xfrm>
          <a:off x="304801" y="3960895"/>
          <a:ext cx="11727819" cy="1036320"/>
        </p:xfrm>
        <a:graphic>
          <a:graphicData uri="http://schemas.openxmlformats.org/drawingml/2006/table">
            <a:tbl>
              <a:tblPr firstRow="1" bandRow="1">
                <a:tableStyleId>{5940675A-B579-460E-94D1-54222C63F5DA}</a:tableStyleId>
              </a:tblPr>
              <a:tblGrid>
                <a:gridCol w="420913">
                  <a:extLst>
                    <a:ext uri="{9D8B030D-6E8A-4147-A177-3AD203B41FA5}">
                      <a16:colId xmlns:a16="http://schemas.microsoft.com/office/drawing/2014/main" val="1914199229"/>
                    </a:ext>
                  </a:extLst>
                </a:gridCol>
                <a:gridCol w="1123738">
                  <a:extLst>
                    <a:ext uri="{9D8B030D-6E8A-4147-A177-3AD203B41FA5}">
                      <a16:colId xmlns:a16="http://schemas.microsoft.com/office/drawing/2014/main" val="421897451"/>
                    </a:ext>
                  </a:extLst>
                </a:gridCol>
                <a:gridCol w="1024377">
                  <a:extLst>
                    <a:ext uri="{9D8B030D-6E8A-4147-A177-3AD203B41FA5}">
                      <a16:colId xmlns:a16="http://schemas.microsoft.com/office/drawing/2014/main" val="3206898488"/>
                    </a:ext>
                  </a:extLst>
                </a:gridCol>
                <a:gridCol w="1074057">
                  <a:extLst>
                    <a:ext uri="{9D8B030D-6E8A-4147-A177-3AD203B41FA5}">
                      <a16:colId xmlns:a16="http://schemas.microsoft.com/office/drawing/2014/main" val="2801153840"/>
                    </a:ext>
                  </a:extLst>
                </a:gridCol>
                <a:gridCol w="1103085">
                  <a:extLst>
                    <a:ext uri="{9D8B030D-6E8A-4147-A177-3AD203B41FA5}">
                      <a16:colId xmlns:a16="http://schemas.microsoft.com/office/drawing/2014/main" val="2157544815"/>
                    </a:ext>
                  </a:extLst>
                </a:gridCol>
                <a:gridCol w="899886">
                  <a:extLst>
                    <a:ext uri="{9D8B030D-6E8A-4147-A177-3AD203B41FA5}">
                      <a16:colId xmlns:a16="http://schemas.microsoft.com/office/drawing/2014/main" val="284587998"/>
                    </a:ext>
                  </a:extLst>
                </a:gridCol>
                <a:gridCol w="1219200">
                  <a:extLst>
                    <a:ext uri="{9D8B030D-6E8A-4147-A177-3AD203B41FA5}">
                      <a16:colId xmlns:a16="http://schemas.microsoft.com/office/drawing/2014/main" val="877123260"/>
                    </a:ext>
                  </a:extLst>
                </a:gridCol>
                <a:gridCol w="1074057">
                  <a:extLst>
                    <a:ext uri="{9D8B030D-6E8A-4147-A177-3AD203B41FA5}">
                      <a16:colId xmlns:a16="http://schemas.microsoft.com/office/drawing/2014/main" val="3549663963"/>
                    </a:ext>
                  </a:extLst>
                </a:gridCol>
                <a:gridCol w="1204686">
                  <a:extLst>
                    <a:ext uri="{9D8B030D-6E8A-4147-A177-3AD203B41FA5}">
                      <a16:colId xmlns:a16="http://schemas.microsoft.com/office/drawing/2014/main" val="1477761224"/>
                    </a:ext>
                  </a:extLst>
                </a:gridCol>
                <a:gridCol w="957943">
                  <a:extLst>
                    <a:ext uri="{9D8B030D-6E8A-4147-A177-3AD203B41FA5}">
                      <a16:colId xmlns:a16="http://schemas.microsoft.com/office/drawing/2014/main" val="3123176848"/>
                    </a:ext>
                  </a:extLst>
                </a:gridCol>
                <a:gridCol w="1625877">
                  <a:extLst>
                    <a:ext uri="{9D8B030D-6E8A-4147-A177-3AD203B41FA5}">
                      <a16:colId xmlns:a16="http://schemas.microsoft.com/office/drawing/2014/main" val="2941628639"/>
                    </a:ext>
                  </a:extLst>
                </a:gridCol>
              </a:tblGrid>
              <a:tr h="370840">
                <a:tc>
                  <a:txBody>
                    <a:bodyPr/>
                    <a:lstStyle/>
                    <a:p>
                      <a:pPr algn="ctr"/>
                      <a:r>
                        <a:rPr lang="en-IN" sz="1400" b="1" dirty="0" smtClean="0">
                          <a:solidFill>
                            <a:schemeClr val="bg1"/>
                          </a:solidFill>
                        </a:rPr>
                        <a:t>S N</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Certificate Name</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Mandatory</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Certifying</a:t>
                      </a:r>
                      <a:r>
                        <a:rPr lang="en-IN" sz="1400" b="1" baseline="0" dirty="0" smtClean="0">
                          <a:solidFill>
                            <a:schemeClr val="bg1"/>
                          </a:solidFill>
                        </a:rPr>
                        <a:t> Authority</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Registra</a:t>
                      </a:r>
                      <a:r>
                        <a:rPr lang="en-IN" sz="1400" b="1" baseline="0" dirty="0" smtClean="0">
                          <a:solidFill>
                            <a:schemeClr val="bg1"/>
                          </a:solidFill>
                        </a:rPr>
                        <a:t>r Name</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Registrar Email ID</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Origin Email ID</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Issue Date </a:t>
                      </a:r>
                      <a:r>
                        <a:rPr lang="en-IN" sz="1400" b="1" dirty="0" smtClean="0">
                          <a:solidFill>
                            <a:srgbClr val="FF0000"/>
                          </a:solidFill>
                        </a:rPr>
                        <a:t>*</a:t>
                      </a:r>
                      <a:endParaRPr lang="en-IN" sz="1400" b="1" dirty="0">
                        <a:solidFill>
                          <a:srgbClr val="FF0000"/>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Expiry Date </a:t>
                      </a:r>
                      <a:r>
                        <a:rPr lang="en-IN" sz="1400" b="1" dirty="0" smtClean="0">
                          <a:solidFill>
                            <a:srgbClr val="FF0000"/>
                          </a:solidFill>
                        </a:rPr>
                        <a:t>*</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Place of Issue</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Attachment </a:t>
                      </a:r>
                      <a:r>
                        <a:rPr lang="en-IN" sz="1400" b="1" dirty="0" smtClean="0">
                          <a:solidFill>
                            <a:srgbClr val="FF0000"/>
                          </a:solidFill>
                        </a:rPr>
                        <a:t>*</a:t>
                      </a:r>
                      <a:endParaRPr lang="en-IN" sz="1400" b="1" dirty="0">
                        <a:solidFill>
                          <a:schemeClr val="bg1"/>
                        </a:solidFill>
                      </a:endParaRPr>
                    </a:p>
                  </a:txBody>
                  <a:tcPr anchor="ctr">
                    <a:solidFill>
                      <a:schemeClr val="tx1">
                        <a:lumMod val="65000"/>
                        <a:lumOff val="35000"/>
                      </a:schemeClr>
                    </a:solidFill>
                  </a:tcPr>
                </a:tc>
                <a:extLst>
                  <a:ext uri="{0D108BD9-81ED-4DB2-BD59-A6C34878D82A}">
                    <a16:rowId xmlns:a16="http://schemas.microsoft.com/office/drawing/2014/main" val="1722345157"/>
                  </a:ext>
                </a:extLst>
              </a:tr>
              <a:tr h="370840">
                <a:tc>
                  <a:txBody>
                    <a:bodyPr/>
                    <a:lstStyle/>
                    <a:p>
                      <a:pPr algn="ctr"/>
                      <a:r>
                        <a:rPr lang="en-IN" sz="1400" dirty="0" smtClean="0"/>
                        <a:t>1</a:t>
                      </a:r>
                      <a:endParaRPr lang="en-IN" sz="1400" dirty="0"/>
                    </a:p>
                  </a:txBody>
                  <a:tcPr/>
                </a:tc>
                <a:tc>
                  <a:txBody>
                    <a:bodyPr/>
                    <a:lstStyle/>
                    <a:p>
                      <a:r>
                        <a:rPr lang="en-IN" sz="1400" kern="1200" dirty="0" smtClean="0">
                          <a:solidFill>
                            <a:schemeClr val="tx1"/>
                          </a:solidFill>
                          <a:effectLst/>
                          <a:latin typeface="+mn-lt"/>
                          <a:ea typeface="+mn-ea"/>
                          <a:cs typeface="+mn-cs"/>
                        </a:rPr>
                        <a:t>Factory Licence</a:t>
                      </a:r>
                      <a:endParaRPr lang="en-IN" sz="1400" dirty="0"/>
                    </a:p>
                  </a:txBody>
                  <a:tcPr/>
                </a:tc>
                <a:tc>
                  <a:txBody>
                    <a:bodyPr/>
                    <a:lstStyle/>
                    <a:p>
                      <a:pPr algn="ctr"/>
                      <a:r>
                        <a:rPr lang="en-IN" sz="1400" dirty="0" smtClean="0"/>
                        <a:t>Yes</a:t>
                      </a:r>
                      <a:endParaRPr lang="en-IN" sz="1400" dirty="0"/>
                    </a:p>
                  </a:txBody>
                  <a:tcPr/>
                </a:tc>
                <a:tc>
                  <a:txBody>
                    <a:bodyPr/>
                    <a:lstStyle/>
                    <a:p>
                      <a:endParaRPr lang="en-IN" sz="1400" dirty="0"/>
                    </a:p>
                  </a:txBody>
                  <a:tcPr/>
                </a:tc>
                <a:tc>
                  <a:txBody>
                    <a:bodyPr/>
                    <a:lstStyle/>
                    <a:p>
                      <a:endParaRPr lang="en-IN" sz="1400"/>
                    </a:p>
                  </a:txBody>
                  <a:tcPr/>
                </a:tc>
                <a:tc>
                  <a:txBody>
                    <a:bodyPr/>
                    <a:lstStyle/>
                    <a:p>
                      <a:pPr algn="ctr"/>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2792814931"/>
                  </a:ext>
                </a:extLst>
              </a:tr>
            </a:tbl>
          </a:graphicData>
        </a:graphic>
      </p:graphicFrame>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2321" y="4586514"/>
            <a:ext cx="267142" cy="267142"/>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9750" y="4586514"/>
            <a:ext cx="267142" cy="26714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35271" y="4578735"/>
            <a:ext cx="278775" cy="274921"/>
          </a:xfrm>
          <a:prstGeom prst="rect">
            <a:avLst/>
          </a:prstGeom>
        </p:spPr>
      </p:pic>
      <p:sp>
        <p:nvSpPr>
          <p:cNvPr id="25" name="Rectangle 24"/>
          <p:cNvSpPr/>
          <p:nvPr/>
        </p:nvSpPr>
        <p:spPr>
          <a:xfrm>
            <a:off x="304801" y="5166808"/>
            <a:ext cx="1233715" cy="3483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Save</a:t>
            </a:r>
            <a:endParaRPr lang="en-IN" dirty="0"/>
          </a:p>
        </p:txBody>
      </p:sp>
    </p:spTree>
    <p:extLst>
      <p:ext uri="{BB962C8B-B14F-4D97-AF65-F5344CB8AC3E}">
        <p14:creationId xmlns:p14="http://schemas.microsoft.com/office/powerpoint/2010/main" val="1701264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8206" y="1828799"/>
            <a:ext cx="3775588" cy="1077218"/>
          </a:xfrm>
          <a:prstGeom prst="rect">
            <a:avLst/>
          </a:prstGeom>
          <a:noFill/>
        </p:spPr>
        <p:txBody>
          <a:bodyPr wrap="square" rtlCol="0">
            <a:spAutoFit/>
          </a:bodyPr>
          <a:lstStyle/>
          <a:p>
            <a:pPr algn="ctr"/>
            <a:r>
              <a:rPr lang="en-IN" sz="3600" b="1" dirty="0" smtClean="0"/>
              <a:t>Supplier</a:t>
            </a:r>
          </a:p>
          <a:p>
            <a:pPr algn="ctr"/>
            <a:r>
              <a:rPr lang="en-IN" sz="2800" b="1" dirty="0" smtClean="0"/>
              <a:t>(K01 login ID)</a:t>
            </a:r>
            <a:endParaRPr lang="en-IN" sz="2800" b="1" dirty="0"/>
          </a:p>
        </p:txBody>
      </p:sp>
    </p:spTree>
    <p:extLst>
      <p:ext uri="{BB962C8B-B14F-4D97-AF65-F5344CB8AC3E}">
        <p14:creationId xmlns:p14="http://schemas.microsoft.com/office/powerpoint/2010/main" val="395191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nvPr>
        </p:nvGraphicFramePr>
        <p:xfrm>
          <a:off x="167925" y="1328966"/>
          <a:ext cx="2226931" cy="5155446"/>
        </p:xfrm>
        <a:graphic>
          <a:graphicData uri="http://schemas.openxmlformats.org/drawingml/2006/table">
            <a:tbl>
              <a:tblPr/>
              <a:tblGrid>
                <a:gridCol w="2226931">
                  <a:extLst>
                    <a:ext uri="{9D8B030D-6E8A-4147-A177-3AD203B41FA5}">
                      <a16:colId xmlns:a16="http://schemas.microsoft.com/office/drawing/2014/main" val="4158914390"/>
                    </a:ext>
                  </a:extLst>
                </a:gridCol>
              </a:tblGrid>
              <a:tr h="590904">
                <a:tc>
                  <a:txBody>
                    <a:bodyPr/>
                    <a:lstStyle/>
                    <a:p>
                      <a:pPr algn="ctr" fontAlgn="ctr"/>
                      <a:r>
                        <a:rPr lang="en-IN" sz="1600" b="1" i="0" u="none" strike="noStrike" dirty="0">
                          <a:solidFill>
                            <a:srgbClr val="FFFFFF"/>
                          </a:solidFill>
                          <a:effectLst/>
                          <a:latin typeface="Calibri" panose="020F0502020204030204" pitchFamily="34" charset="0"/>
                        </a:rPr>
                        <a:t>Performance </a:t>
                      </a:r>
                      <a:r>
                        <a:rPr lang="en-IN" sz="1600" b="1" i="0" u="none" strike="noStrike" dirty="0" smtClean="0">
                          <a:solidFill>
                            <a:srgbClr val="FFFFFF"/>
                          </a:solidFill>
                          <a:effectLst/>
                          <a:latin typeface="Calibri" panose="020F0502020204030204" pitchFamily="34" charset="0"/>
                        </a:rPr>
                        <a:t>Insights  </a:t>
                      </a:r>
                      <a:endParaRPr lang="en-IN" sz="1600" b="1" i="0" u="none" strike="noStrike" dirty="0">
                        <a:solidFill>
                          <a:srgbClr val="FFFFFF"/>
                        </a:solidFill>
                        <a:effectLst/>
                        <a:latin typeface="Calibri" panose="020F0502020204030204" pitchFamily="34" charset="0"/>
                      </a:endParaRP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185528352"/>
                  </a:ext>
                </a:extLst>
              </a:tr>
              <a:tr h="590904">
                <a:tc>
                  <a:txBody>
                    <a:bodyPr/>
                    <a:lstStyle/>
                    <a:p>
                      <a:pPr algn="ctr" fontAlgn="ctr"/>
                      <a:r>
                        <a:rPr lang="en-IN" sz="1600" b="1" i="0" u="none" strike="noStrike" dirty="0">
                          <a:solidFill>
                            <a:srgbClr val="FFFFFF"/>
                          </a:solidFill>
                          <a:effectLst/>
                          <a:latin typeface="Calibri" panose="020F0502020204030204" pitchFamily="34" charset="0"/>
                        </a:rPr>
                        <a:t>Data Exchange</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475182786"/>
                  </a:ext>
                </a:extLst>
              </a:tr>
              <a:tr h="542142">
                <a:tc>
                  <a:txBody>
                    <a:bodyPr/>
                    <a:lstStyle/>
                    <a:p>
                      <a:pPr algn="ctr" fontAlgn="ctr"/>
                      <a:r>
                        <a:rPr lang="en-IN" sz="1600" b="1" i="0" u="none" strike="noStrike" dirty="0" err="1">
                          <a:solidFill>
                            <a:srgbClr val="FFFFFF"/>
                          </a:solidFill>
                          <a:effectLst/>
                          <a:latin typeface="Calibri" panose="020F0502020204030204" pitchFamily="34" charset="0"/>
                        </a:rPr>
                        <a:t>Phygital</a:t>
                      </a:r>
                      <a:r>
                        <a:rPr lang="en-IN" sz="1600" b="1" i="0" u="none" strike="noStrike" dirty="0">
                          <a:solidFill>
                            <a:srgbClr val="FFFFFF"/>
                          </a:solidFill>
                          <a:effectLst/>
                          <a:latin typeface="Calibri" panose="020F0502020204030204" pitchFamily="34" charset="0"/>
                        </a:rPr>
                        <a:t> </a:t>
                      </a:r>
                      <a:r>
                        <a:rPr lang="en-IN" sz="1600" b="1" i="0" u="none" strike="noStrike" dirty="0" smtClean="0">
                          <a:solidFill>
                            <a:srgbClr val="FFFFFF"/>
                          </a:solidFill>
                          <a:effectLst/>
                          <a:latin typeface="Calibri" panose="020F0502020204030204" pitchFamily="34" charset="0"/>
                        </a:rPr>
                        <a:t>MSA</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2829514535"/>
                  </a:ext>
                </a:extLst>
              </a:tr>
              <a:tr h="590904">
                <a:tc>
                  <a:txBody>
                    <a:bodyPr/>
                    <a:lstStyle/>
                    <a:p>
                      <a:pPr algn="ctr" fontAlgn="ctr"/>
                      <a:r>
                        <a:rPr lang="en-IN" sz="1600" b="1" i="0" u="none" strike="noStrike" dirty="0" smtClean="0">
                          <a:solidFill>
                            <a:srgbClr val="FFFFFF"/>
                          </a:solidFill>
                          <a:effectLst/>
                          <a:latin typeface="Calibri" panose="020F0502020204030204" pitchFamily="34" charset="0"/>
                        </a:rPr>
                        <a:t>Contact </a:t>
                      </a:r>
                      <a:r>
                        <a:rPr lang="en-IN" sz="1600" b="1" i="0" u="none" strike="noStrike" dirty="0">
                          <a:solidFill>
                            <a:srgbClr val="FFFFFF"/>
                          </a:solidFill>
                          <a:effectLst/>
                          <a:latin typeface="Calibri" panose="020F0502020204030204" pitchFamily="34" charset="0"/>
                        </a:rPr>
                        <a:t>Profile</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910740293"/>
                  </a:ext>
                </a:extLst>
              </a:tr>
              <a:tr h="1067880">
                <a:tc>
                  <a:txBody>
                    <a:bodyPr/>
                    <a:lstStyle/>
                    <a:p>
                      <a:pPr algn="ctr" fontAlgn="ctr"/>
                      <a:r>
                        <a:rPr lang="en-IN" sz="1600" b="1" i="0" u="none" strike="noStrike" dirty="0" smtClean="0">
                          <a:solidFill>
                            <a:srgbClr val="FFFFFF"/>
                          </a:solidFill>
                          <a:effectLst/>
                          <a:latin typeface="Calibri" panose="020F0502020204030204" pitchFamily="34" charset="0"/>
                        </a:rPr>
                        <a:t>Compliance</a:t>
                      </a:r>
                    </a:p>
                    <a:p>
                      <a:pPr algn="ctr" fontAlgn="ctr"/>
                      <a:r>
                        <a:rPr lang="en-IN" sz="1600" b="1" i="0" u="none" strike="noStrike" dirty="0" smtClean="0">
                          <a:solidFill>
                            <a:srgbClr val="FFFFFF"/>
                          </a:solidFill>
                          <a:effectLst/>
                          <a:latin typeface="Calibri" panose="020F0502020204030204" pitchFamily="34" charset="0"/>
                        </a:rPr>
                        <a:t>Admin</a:t>
                      </a:r>
                    </a:p>
                    <a:p>
                      <a:pPr algn="ctr" fontAlgn="ctr"/>
                      <a:r>
                        <a:rPr lang="en-IN" sz="1600" b="1" i="0" u="none" strike="noStrike" dirty="0" smtClean="0">
                          <a:solidFill>
                            <a:srgbClr val="FFFFFF"/>
                          </a:solidFill>
                          <a:effectLst/>
                          <a:latin typeface="Calibri" panose="020F0502020204030204" pitchFamily="34" charset="0"/>
                        </a:rPr>
                        <a:t>Supplier View</a:t>
                      </a:r>
                    </a:p>
                    <a:p>
                      <a:pPr algn="ctr" fontAlgn="ctr"/>
                      <a:r>
                        <a:rPr lang="en-IN" sz="1600" b="1" i="0" u="none" strike="noStrike" dirty="0" smtClean="0">
                          <a:solidFill>
                            <a:srgbClr val="FFFFFF"/>
                          </a:solidFill>
                          <a:effectLst/>
                          <a:latin typeface="Calibri" panose="020F0502020204030204" pitchFamily="34" charset="0"/>
                        </a:rPr>
                        <a:t>TML View</a:t>
                      </a:r>
                      <a:endParaRPr lang="en-IN" sz="1600" b="1" i="0" u="none" strike="noStrike" dirty="0">
                        <a:solidFill>
                          <a:srgbClr val="FFFFFF"/>
                        </a:solidFill>
                        <a:effectLst/>
                        <a:latin typeface="Calibri" panose="020F0502020204030204" pitchFamily="34" charset="0"/>
                      </a:endParaRP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627152646"/>
                  </a:ext>
                </a:extLst>
              </a:tr>
              <a:tr h="590904">
                <a:tc>
                  <a:txBody>
                    <a:bodyPr/>
                    <a:lstStyle/>
                    <a:p>
                      <a:pPr algn="ctr" fontAlgn="ctr"/>
                      <a:r>
                        <a:rPr lang="en-IN" sz="1600" b="1" i="0" u="none" strike="noStrike">
                          <a:solidFill>
                            <a:srgbClr val="FFFFFF"/>
                          </a:solidFill>
                          <a:effectLst/>
                          <a:latin typeface="Calibri" panose="020F0502020204030204" pitchFamily="34" charset="0"/>
                        </a:rPr>
                        <a:t>Reports</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3454056829"/>
                  </a:ext>
                </a:extLst>
              </a:tr>
              <a:tr h="590904">
                <a:tc>
                  <a:txBody>
                    <a:bodyPr/>
                    <a:lstStyle/>
                    <a:p>
                      <a:pPr algn="ctr" fontAlgn="ctr"/>
                      <a:r>
                        <a:rPr lang="en-IN" sz="1600" b="1" i="0" u="none" strike="noStrike">
                          <a:solidFill>
                            <a:srgbClr val="FFFFFF"/>
                          </a:solidFill>
                          <a:effectLst/>
                          <a:latin typeface="Calibri" panose="020F0502020204030204" pitchFamily="34" charset="0"/>
                        </a:rPr>
                        <a:t>PPAP</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1713523078"/>
                  </a:ext>
                </a:extLst>
              </a:tr>
              <a:tr h="590904">
                <a:tc>
                  <a:txBody>
                    <a:bodyPr/>
                    <a:lstStyle/>
                    <a:p>
                      <a:pPr algn="ctr" fontAlgn="ctr"/>
                      <a:r>
                        <a:rPr lang="en-IN" sz="1600" b="1" i="0" u="none" strike="noStrike" dirty="0">
                          <a:solidFill>
                            <a:srgbClr val="FFFFFF"/>
                          </a:solidFill>
                          <a:effectLst/>
                          <a:latin typeface="Calibri" panose="020F0502020204030204" pitchFamily="34" charset="0"/>
                        </a:rPr>
                        <a:t>How To?</a:t>
                      </a:r>
                    </a:p>
                  </a:txBody>
                  <a:tcPr marL="10800" marR="144000"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03764"/>
                    </a:solidFill>
                  </a:tcPr>
                </a:tc>
                <a:extLst>
                  <a:ext uri="{0D108BD9-81ED-4DB2-BD59-A6C34878D82A}">
                    <a16:rowId xmlns:a16="http://schemas.microsoft.com/office/drawing/2014/main" val="3199499257"/>
                  </a:ext>
                </a:extLst>
              </a:tr>
            </a:tbl>
          </a:graphicData>
        </a:graphic>
      </p:graphicFrame>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23813" r="1401" b="5314"/>
          <a:stretch/>
        </p:blipFill>
        <p:spPr>
          <a:xfrm>
            <a:off x="2561770" y="1328965"/>
            <a:ext cx="7068459" cy="2901525"/>
          </a:xfrm>
          <a:prstGeom prst="rect">
            <a:avLst/>
          </a:prstGeom>
        </p:spPr>
      </p:pic>
      <p:graphicFrame>
        <p:nvGraphicFramePr>
          <p:cNvPr id="11" name="Table 10"/>
          <p:cNvGraphicFramePr>
            <a:graphicFrameLocks noGrp="1"/>
          </p:cNvGraphicFramePr>
          <p:nvPr>
            <p:extLst/>
          </p:nvPr>
        </p:nvGraphicFramePr>
        <p:xfrm>
          <a:off x="9790901" y="1328965"/>
          <a:ext cx="2226931" cy="4727234"/>
        </p:xfrm>
        <a:graphic>
          <a:graphicData uri="http://schemas.openxmlformats.org/drawingml/2006/table">
            <a:tbl>
              <a:tblPr/>
              <a:tblGrid>
                <a:gridCol w="2226931">
                  <a:extLst>
                    <a:ext uri="{9D8B030D-6E8A-4147-A177-3AD203B41FA5}">
                      <a16:colId xmlns:a16="http://schemas.microsoft.com/office/drawing/2014/main" val="4238832400"/>
                    </a:ext>
                  </a:extLst>
                </a:gridCol>
              </a:tblGrid>
              <a:tr h="631193">
                <a:tc>
                  <a:txBody>
                    <a:bodyPr/>
                    <a:lstStyle/>
                    <a:p>
                      <a:pPr algn="ctr" fontAlgn="ctr"/>
                      <a:r>
                        <a:rPr lang="en-IN" sz="1600" b="1" i="0" u="none" strike="noStrike" dirty="0">
                          <a:solidFill>
                            <a:srgbClr val="FFFFFF"/>
                          </a:solidFill>
                          <a:effectLst/>
                          <a:latin typeface="Calibri" panose="020F0502020204030204" pitchFamily="34" charset="0"/>
                        </a:rPr>
                        <a:t>Announcements</a:t>
                      </a:r>
                    </a:p>
                  </a:txBody>
                  <a:tcPr marL="36000" marR="36000" marT="3600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203764"/>
                    </a:solidFill>
                  </a:tcPr>
                </a:tc>
                <a:extLst>
                  <a:ext uri="{0D108BD9-81ED-4DB2-BD59-A6C34878D82A}">
                    <a16:rowId xmlns:a16="http://schemas.microsoft.com/office/drawing/2014/main" val="4045849236"/>
                  </a:ext>
                </a:extLst>
              </a:tr>
              <a:tr h="4096041">
                <a:tc>
                  <a:txBody>
                    <a:bodyPr/>
                    <a:lstStyle/>
                    <a:p>
                      <a:pPr algn="l" fontAlgn="t"/>
                      <a:r>
                        <a:rPr lang="en-US" sz="1300" b="0" i="0" u="none" strike="noStrike" dirty="0" smtClean="0">
                          <a:solidFill>
                            <a:srgbClr val="000000"/>
                          </a:solidFill>
                          <a:effectLst/>
                          <a:latin typeface="Trebuchet MS" panose="020B0603020202020204" pitchFamily="34" charset="0"/>
                        </a:rPr>
                        <a:t>.</a:t>
                      </a:r>
                      <a:endParaRPr lang="en-US" sz="1300" b="0" i="0" u="none" strike="noStrike" dirty="0">
                        <a:solidFill>
                          <a:srgbClr val="000000"/>
                        </a:solidFill>
                        <a:effectLst/>
                        <a:latin typeface="Trebuchet MS" panose="020B0603020202020204" pitchFamily="34" charset="0"/>
                      </a:endParaRPr>
                    </a:p>
                  </a:txBody>
                  <a:tcPr marL="36000" marR="36000" marT="36000" marB="0">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284377979"/>
                  </a:ext>
                </a:extLst>
              </a:tr>
            </a:tbl>
          </a:graphicData>
        </a:graphic>
      </p:graphicFrame>
      <p:sp>
        <p:nvSpPr>
          <p:cNvPr id="12" name="Rectangle 11"/>
          <p:cNvSpPr/>
          <p:nvPr/>
        </p:nvSpPr>
        <p:spPr>
          <a:xfrm>
            <a:off x="3580086" y="5192990"/>
            <a:ext cx="5031827" cy="369332"/>
          </a:xfrm>
          <a:prstGeom prst="rect">
            <a:avLst/>
          </a:prstGeom>
        </p:spPr>
        <p:txBody>
          <a:bodyPr wrap="none">
            <a:spAutoFit/>
          </a:bodyPr>
          <a:lstStyle/>
          <a:p>
            <a:r>
              <a:rPr lang="en-IN" dirty="0">
                <a:solidFill>
                  <a:srgbClr val="FF0000"/>
                </a:solidFill>
              </a:rPr>
              <a:t>Any System related Messages will be displayed here</a:t>
            </a:r>
          </a:p>
        </p:txBody>
      </p:sp>
      <p:sp>
        <p:nvSpPr>
          <p:cNvPr id="13" name="Isosceles Triangle 12"/>
          <p:cNvSpPr/>
          <p:nvPr/>
        </p:nvSpPr>
        <p:spPr>
          <a:xfrm flipV="1">
            <a:off x="2193529" y="16039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
        <p:nvSpPr>
          <p:cNvPr id="14" name="Isosceles Triangle 13"/>
          <p:cNvSpPr/>
          <p:nvPr/>
        </p:nvSpPr>
        <p:spPr>
          <a:xfrm flipV="1">
            <a:off x="2193528" y="21881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
        <p:nvSpPr>
          <p:cNvPr id="16" name="Isosceles Triangle 15"/>
          <p:cNvSpPr/>
          <p:nvPr/>
        </p:nvSpPr>
        <p:spPr>
          <a:xfrm rot="10800000" flipV="1">
            <a:off x="2193528" y="37842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18" name="Isosceles Triangle 17"/>
          <p:cNvSpPr/>
          <p:nvPr/>
        </p:nvSpPr>
        <p:spPr>
          <a:xfrm flipV="1">
            <a:off x="2193527" y="49526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19" name="Isosceles Triangle 18"/>
          <p:cNvSpPr/>
          <p:nvPr/>
        </p:nvSpPr>
        <p:spPr>
          <a:xfrm flipV="1">
            <a:off x="2191770" y="55368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20" name="Isosceles Triangle 19"/>
          <p:cNvSpPr/>
          <p:nvPr/>
        </p:nvSpPr>
        <p:spPr>
          <a:xfrm flipV="1">
            <a:off x="2191770" y="6121042"/>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dirty="0"/>
          </a:p>
        </p:txBody>
      </p:sp>
      <p:sp>
        <p:nvSpPr>
          <p:cNvPr id="8" name="Oval 7"/>
          <p:cNvSpPr/>
          <p:nvPr/>
        </p:nvSpPr>
        <p:spPr>
          <a:xfrm>
            <a:off x="307931" y="4167494"/>
            <a:ext cx="1965368" cy="2940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p:cNvGrpSpPr/>
          <p:nvPr/>
        </p:nvGrpSpPr>
        <p:grpSpPr>
          <a:xfrm>
            <a:off x="9790901" y="857112"/>
            <a:ext cx="2226931" cy="316601"/>
            <a:chOff x="9790901" y="857112"/>
            <a:chExt cx="2226931" cy="316601"/>
          </a:xfrm>
        </p:grpSpPr>
        <p:sp>
          <p:nvSpPr>
            <p:cNvPr id="29" name="Rectangle 28"/>
            <p:cNvSpPr/>
            <p:nvPr/>
          </p:nvSpPr>
          <p:spPr>
            <a:xfrm>
              <a:off x="9790901" y="857112"/>
              <a:ext cx="2226931" cy="3166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Search</a:t>
              </a:r>
              <a:endParaRPr lang="en-IN" dirty="0">
                <a:solidFill>
                  <a:schemeClr val="tx1"/>
                </a:solidFill>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27426" y="895212"/>
              <a:ext cx="247987" cy="247987"/>
            </a:xfrm>
            <a:prstGeom prst="rect">
              <a:avLst/>
            </a:prstGeom>
          </p:spPr>
        </p:pic>
      </p:grpSp>
      <p:pic>
        <p:nvPicPr>
          <p:cNvPr id="32" name="Picture 31" descr="Royalty Free Cursor Stock Photos | rawpixel"/>
          <p:cNvPicPr>
            <a:picLocks noChangeAspect="1"/>
          </p:cNvPicPr>
          <p:nvPr/>
        </p:nvPicPr>
        <p:blipFill>
          <a:blip r:embed="rId5" cstate="print">
            <a:clrChange>
              <a:clrFrom>
                <a:srgbClr val="FB5993"/>
              </a:clrFrom>
              <a:clrTo>
                <a:srgbClr val="FB5993">
                  <a:alpha val="0"/>
                </a:srgbClr>
              </a:clrTo>
            </a:clrChange>
            <a:extLst>
              <a:ext uri="{28A0092B-C50C-407E-A947-70E740481C1C}">
                <a14:useLocalDpi xmlns:a14="http://schemas.microsoft.com/office/drawing/2010/main" val="0"/>
              </a:ext>
            </a:extLst>
          </a:blip>
          <a:stretch>
            <a:fillRect/>
          </a:stretch>
        </p:blipFill>
        <p:spPr>
          <a:xfrm>
            <a:off x="939945" y="4301322"/>
            <a:ext cx="293763" cy="293763"/>
          </a:xfrm>
          <a:prstGeom prst="rect">
            <a:avLst/>
          </a:prstGeom>
        </p:spPr>
      </p:pic>
      <p:sp>
        <p:nvSpPr>
          <p:cNvPr id="2" name="TextBox 1"/>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Supplier</a:t>
            </a:r>
            <a:endParaRPr lang="en-IN" b="1" dirty="0"/>
          </a:p>
        </p:txBody>
      </p:sp>
      <p:sp>
        <p:nvSpPr>
          <p:cNvPr id="33" name="Rounded Rectangle 32"/>
          <p:cNvSpPr/>
          <p:nvPr/>
        </p:nvSpPr>
        <p:spPr>
          <a:xfrm>
            <a:off x="3983192" y="169290"/>
            <a:ext cx="4225613" cy="542622"/>
          </a:xfrm>
          <a:prstGeom prst="roundRect">
            <a:avLst/>
          </a:prstGeom>
          <a:solidFill>
            <a:schemeClr val="accent5"/>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bg1"/>
                </a:solidFill>
                <a:ea typeface="Open Sans Extrabold" panose="020B0906030804020204" pitchFamily="34" charset="0"/>
                <a:cs typeface="Open Sans Extrabold" panose="020B0906030804020204" pitchFamily="34" charset="0"/>
              </a:rPr>
              <a:t>360</a:t>
            </a:r>
            <a:r>
              <a:rPr lang="en-IN" sz="2800" baseline="30000" dirty="0" smtClean="0">
                <a:solidFill>
                  <a:schemeClr val="bg1"/>
                </a:solidFill>
                <a:ea typeface="Open Sans Extrabold" panose="020B0906030804020204" pitchFamily="34" charset="0"/>
                <a:cs typeface="Open Sans Extrabold" panose="020B0906030804020204" pitchFamily="34" charset="0"/>
              </a:rPr>
              <a:t>o</a:t>
            </a:r>
            <a:r>
              <a:rPr lang="en-IN" sz="2800" dirty="0" smtClean="0">
                <a:solidFill>
                  <a:schemeClr val="bg1"/>
                </a:solidFill>
                <a:ea typeface="Open Sans Extrabold" panose="020B0906030804020204" pitchFamily="34" charset="0"/>
                <a:cs typeface="Open Sans Extrabold" panose="020B0906030804020204" pitchFamily="34" charset="0"/>
              </a:rPr>
              <a:t> Supplier Connect</a:t>
            </a:r>
            <a:endParaRPr lang="en-IN" sz="2800" dirty="0">
              <a:solidFill>
                <a:schemeClr val="bg1"/>
              </a:solidFill>
              <a:ea typeface="Open Sans Extrabold" panose="020B0906030804020204" pitchFamily="34" charset="0"/>
              <a:cs typeface="Open Sans Extrabold" panose="020B0906030804020204" pitchFamily="34" charset="0"/>
            </a:endParaRPr>
          </a:p>
        </p:txBody>
      </p:sp>
      <p:sp>
        <p:nvSpPr>
          <p:cNvPr id="21" name="Isosceles Triangle 20"/>
          <p:cNvSpPr/>
          <p:nvPr/>
        </p:nvSpPr>
        <p:spPr>
          <a:xfrm flipV="1">
            <a:off x="2161778" y="2734240"/>
            <a:ext cx="111521" cy="6712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IN"/>
          </a:p>
        </p:txBody>
      </p:sp>
    </p:spTree>
    <p:extLst>
      <p:ext uri="{BB962C8B-B14F-4D97-AF65-F5344CB8AC3E}">
        <p14:creationId xmlns:p14="http://schemas.microsoft.com/office/powerpoint/2010/main" val="2679269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31657" y="393038"/>
            <a:ext cx="2728686" cy="464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Compliance</a:t>
            </a:r>
            <a:endParaRPr lang="en-IN" sz="2800" dirty="0"/>
          </a:p>
        </p:txBody>
      </p:sp>
      <p:sp>
        <p:nvSpPr>
          <p:cNvPr id="7" name="TextBox 6"/>
          <p:cNvSpPr txBox="1"/>
          <p:nvPr/>
        </p:nvSpPr>
        <p:spPr>
          <a:xfrm>
            <a:off x="783770" y="1524000"/>
            <a:ext cx="2670629"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Upload Certificates</a:t>
            </a:r>
            <a:endParaRPr lang="en-IN" dirty="0">
              <a:solidFill>
                <a:schemeClr val="bg1"/>
              </a:solidFill>
            </a:endParaRPr>
          </a:p>
        </p:txBody>
      </p:sp>
      <p:sp>
        <p:nvSpPr>
          <p:cNvPr id="12" name="TextBox 11"/>
          <p:cNvSpPr txBox="1"/>
          <p:nvPr/>
        </p:nvSpPr>
        <p:spPr>
          <a:xfrm>
            <a:off x="4695370" y="1524000"/>
            <a:ext cx="2794000" cy="369332"/>
          </a:xfrm>
          <a:prstGeom prst="rect">
            <a:avLst/>
          </a:prstGeom>
          <a:solidFill>
            <a:schemeClr val="accent5">
              <a:lumMod val="60000"/>
              <a:lumOff val="40000"/>
            </a:schemeClr>
          </a:solidFill>
        </p:spPr>
        <p:txBody>
          <a:bodyPr wrap="square" rtlCol="0">
            <a:spAutoFit/>
          </a:bodyPr>
          <a:lstStyle/>
          <a:p>
            <a:pPr algn="ctr"/>
            <a:r>
              <a:rPr lang="en-IN" dirty="0" smtClean="0">
                <a:solidFill>
                  <a:schemeClr val="bg1"/>
                </a:solidFill>
              </a:rPr>
              <a:t>View / Edit Certificate</a:t>
            </a:r>
            <a:endParaRPr lang="en-IN" dirty="0">
              <a:solidFill>
                <a:schemeClr val="bg1"/>
              </a:solidFill>
            </a:endParaRPr>
          </a:p>
        </p:txBody>
      </p:sp>
      <p:sp>
        <p:nvSpPr>
          <p:cNvPr id="17" name="TextBox 16"/>
          <p:cNvSpPr txBox="1"/>
          <p:nvPr/>
        </p:nvSpPr>
        <p:spPr>
          <a:xfrm>
            <a:off x="304801" y="5964772"/>
            <a:ext cx="11364686"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accent5"/>
                </a:solidFill>
              </a:rPr>
              <a:t>Post clicking on Upload Certificates tab, above screen will appear wherein  post selection of Certificate from dropdown, details and attachments can be updated</a:t>
            </a:r>
            <a:endParaRPr lang="en-IN" sz="1400" dirty="0">
              <a:solidFill>
                <a:schemeClr val="accent5"/>
              </a:solidFill>
            </a:endParaRPr>
          </a:p>
        </p:txBody>
      </p:sp>
      <p:sp>
        <p:nvSpPr>
          <p:cNvPr id="20" name="Rectangle 19"/>
          <p:cNvSpPr/>
          <p:nvPr/>
        </p:nvSpPr>
        <p:spPr>
          <a:xfrm>
            <a:off x="2616337" y="2813456"/>
            <a:ext cx="394788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from dropdown</a:t>
            </a:r>
            <a:endParaRPr lang="en-IN" dirty="0">
              <a:solidFill>
                <a:schemeClr val="tx1"/>
              </a:solidFill>
            </a:endParaRPr>
          </a:p>
        </p:txBody>
      </p:sp>
      <p:sp>
        <p:nvSpPr>
          <p:cNvPr id="21" name="TextBox 20"/>
          <p:cNvSpPr txBox="1"/>
          <p:nvPr/>
        </p:nvSpPr>
        <p:spPr>
          <a:xfrm>
            <a:off x="257765" y="2813456"/>
            <a:ext cx="2467429" cy="369332"/>
          </a:xfrm>
          <a:prstGeom prst="rect">
            <a:avLst/>
          </a:prstGeom>
          <a:noFill/>
        </p:spPr>
        <p:txBody>
          <a:bodyPr wrap="square" rtlCol="0">
            <a:spAutoFit/>
          </a:bodyPr>
          <a:lstStyle/>
          <a:p>
            <a:r>
              <a:rPr lang="en-IN" b="1" dirty="0" smtClean="0"/>
              <a:t>Certificate Name</a:t>
            </a:r>
            <a:endParaRPr lang="en-IN" b="1" dirty="0"/>
          </a:p>
        </p:txBody>
      </p:sp>
      <p:sp>
        <p:nvSpPr>
          <p:cNvPr id="22" name="Rectangle 21"/>
          <p:cNvSpPr/>
          <p:nvPr/>
        </p:nvSpPr>
        <p:spPr>
          <a:xfrm>
            <a:off x="257765" y="3357563"/>
            <a:ext cx="1233715" cy="3483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Proceed</a:t>
            </a:r>
            <a:endParaRPr lang="en-IN" dirty="0"/>
          </a:p>
        </p:txBody>
      </p:sp>
      <p:graphicFrame>
        <p:nvGraphicFramePr>
          <p:cNvPr id="23" name="Table 22"/>
          <p:cNvGraphicFramePr>
            <a:graphicFrameLocks noGrp="1"/>
          </p:cNvGraphicFramePr>
          <p:nvPr>
            <p:extLst/>
          </p:nvPr>
        </p:nvGraphicFramePr>
        <p:xfrm>
          <a:off x="304801" y="3960895"/>
          <a:ext cx="11727819" cy="1036320"/>
        </p:xfrm>
        <a:graphic>
          <a:graphicData uri="http://schemas.openxmlformats.org/drawingml/2006/table">
            <a:tbl>
              <a:tblPr firstRow="1" bandRow="1">
                <a:tableStyleId>{5940675A-B579-460E-94D1-54222C63F5DA}</a:tableStyleId>
              </a:tblPr>
              <a:tblGrid>
                <a:gridCol w="420913">
                  <a:extLst>
                    <a:ext uri="{9D8B030D-6E8A-4147-A177-3AD203B41FA5}">
                      <a16:colId xmlns:a16="http://schemas.microsoft.com/office/drawing/2014/main" val="1914199229"/>
                    </a:ext>
                  </a:extLst>
                </a:gridCol>
                <a:gridCol w="1123738">
                  <a:extLst>
                    <a:ext uri="{9D8B030D-6E8A-4147-A177-3AD203B41FA5}">
                      <a16:colId xmlns:a16="http://schemas.microsoft.com/office/drawing/2014/main" val="421897451"/>
                    </a:ext>
                  </a:extLst>
                </a:gridCol>
                <a:gridCol w="1024377">
                  <a:extLst>
                    <a:ext uri="{9D8B030D-6E8A-4147-A177-3AD203B41FA5}">
                      <a16:colId xmlns:a16="http://schemas.microsoft.com/office/drawing/2014/main" val="3206898488"/>
                    </a:ext>
                  </a:extLst>
                </a:gridCol>
                <a:gridCol w="1074057">
                  <a:extLst>
                    <a:ext uri="{9D8B030D-6E8A-4147-A177-3AD203B41FA5}">
                      <a16:colId xmlns:a16="http://schemas.microsoft.com/office/drawing/2014/main" val="2801153840"/>
                    </a:ext>
                  </a:extLst>
                </a:gridCol>
                <a:gridCol w="1103085">
                  <a:extLst>
                    <a:ext uri="{9D8B030D-6E8A-4147-A177-3AD203B41FA5}">
                      <a16:colId xmlns:a16="http://schemas.microsoft.com/office/drawing/2014/main" val="2157544815"/>
                    </a:ext>
                  </a:extLst>
                </a:gridCol>
                <a:gridCol w="899886">
                  <a:extLst>
                    <a:ext uri="{9D8B030D-6E8A-4147-A177-3AD203B41FA5}">
                      <a16:colId xmlns:a16="http://schemas.microsoft.com/office/drawing/2014/main" val="284587998"/>
                    </a:ext>
                  </a:extLst>
                </a:gridCol>
                <a:gridCol w="1219200">
                  <a:extLst>
                    <a:ext uri="{9D8B030D-6E8A-4147-A177-3AD203B41FA5}">
                      <a16:colId xmlns:a16="http://schemas.microsoft.com/office/drawing/2014/main" val="877123260"/>
                    </a:ext>
                  </a:extLst>
                </a:gridCol>
                <a:gridCol w="1074057">
                  <a:extLst>
                    <a:ext uri="{9D8B030D-6E8A-4147-A177-3AD203B41FA5}">
                      <a16:colId xmlns:a16="http://schemas.microsoft.com/office/drawing/2014/main" val="3549663963"/>
                    </a:ext>
                  </a:extLst>
                </a:gridCol>
                <a:gridCol w="1204686">
                  <a:extLst>
                    <a:ext uri="{9D8B030D-6E8A-4147-A177-3AD203B41FA5}">
                      <a16:colId xmlns:a16="http://schemas.microsoft.com/office/drawing/2014/main" val="1477761224"/>
                    </a:ext>
                  </a:extLst>
                </a:gridCol>
                <a:gridCol w="957943">
                  <a:extLst>
                    <a:ext uri="{9D8B030D-6E8A-4147-A177-3AD203B41FA5}">
                      <a16:colId xmlns:a16="http://schemas.microsoft.com/office/drawing/2014/main" val="3123176848"/>
                    </a:ext>
                  </a:extLst>
                </a:gridCol>
                <a:gridCol w="1625877">
                  <a:extLst>
                    <a:ext uri="{9D8B030D-6E8A-4147-A177-3AD203B41FA5}">
                      <a16:colId xmlns:a16="http://schemas.microsoft.com/office/drawing/2014/main" val="2941628639"/>
                    </a:ext>
                  </a:extLst>
                </a:gridCol>
              </a:tblGrid>
              <a:tr h="370840">
                <a:tc>
                  <a:txBody>
                    <a:bodyPr/>
                    <a:lstStyle/>
                    <a:p>
                      <a:pPr algn="ctr"/>
                      <a:r>
                        <a:rPr lang="en-IN" sz="1400" b="1" dirty="0" smtClean="0">
                          <a:solidFill>
                            <a:schemeClr val="bg1"/>
                          </a:solidFill>
                        </a:rPr>
                        <a:t>S N</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Certificate Name</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Mandatory</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Certifying</a:t>
                      </a:r>
                      <a:r>
                        <a:rPr lang="en-IN" sz="1400" b="1" baseline="0" dirty="0" smtClean="0">
                          <a:solidFill>
                            <a:schemeClr val="bg1"/>
                          </a:solidFill>
                        </a:rPr>
                        <a:t> Authority</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Registra</a:t>
                      </a:r>
                      <a:r>
                        <a:rPr lang="en-IN" sz="1400" b="1" baseline="0" dirty="0" smtClean="0">
                          <a:solidFill>
                            <a:schemeClr val="bg1"/>
                          </a:solidFill>
                        </a:rPr>
                        <a:t>r Name</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Registrar Email ID</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Origin Email ID</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Issue Date </a:t>
                      </a:r>
                      <a:r>
                        <a:rPr lang="en-IN" sz="1400" b="1" dirty="0" smtClean="0">
                          <a:solidFill>
                            <a:srgbClr val="FF0000"/>
                          </a:solidFill>
                        </a:rPr>
                        <a:t>*</a:t>
                      </a:r>
                      <a:endParaRPr lang="en-IN" sz="1400" b="1" dirty="0">
                        <a:solidFill>
                          <a:srgbClr val="FF0000"/>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Expiry Date </a:t>
                      </a:r>
                      <a:r>
                        <a:rPr lang="en-IN" sz="1400" b="1" dirty="0" smtClean="0">
                          <a:solidFill>
                            <a:srgbClr val="FF0000"/>
                          </a:solidFill>
                        </a:rPr>
                        <a:t>*</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Place of Issue</a:t>
                      </a:r>
                      <a:endParaRPr lang="en-IN" sz="1400" b="1" dirty="0">
                        <a:solidFill>
                          <a:schemeClr val="bg1"/>
                        </a:solidFill>
                      </a:endParaRPr>
                    </a:p>
                  </a:txBody>
                  <a:tcPr anchor="ctr">
                    <a:solidFill>
                      <a:schemeClr val="tx1">
                        <a:lumMod val="65000"/>
                        <a:lumOff val="35000"/>
                      </a:schemeClr>
                    </a:solidFill>
                  </a:tcPr>
                </a:tc>
                <a:tc>
                  <a:txBody>
                    <a:bodyPr/>
                    <a:lstStyle/>
                    <a:p>
                      <a:pPr algn="ctr"/>
                      <a:r>
                        <a:rPr lang="en-IN" sz="1400" b="1" dirty="0" smtClean="0">
                          <a:solidFill>
                            <a:schemeClr val="bg1"/>
                          </a:solidFill>
                        </a:rPr>
                        <a:t>Attachment </a:t>
                      </a:r>
                      <a:r>
                        <a:rPr lang="en-IN" sz="1400" b="1" dirty="0" smtClean="0">
                          <a:solidFill>
                            <a:srgbClr val="FF0000"/>
                          </a:solidFill>
                        </a:rPr>
                        <a:t>*</a:t>
                      </a:r>
                      <a:endParaRPr lang="en-IN" sz="1400" b="1" dirty="0">
                        <a:solidFill>
                          <a:schemeClr val="bg1"/>
                        </a:solidFill>
                      </a:endParaRPr>
                    </a:p>
                  </a:txBody>
                  <a:tcPr anchor="ctr">
                    <a:solidFill>
                      <a:schemeClr val="tx1">
                        <a:lumMod val="65000"/>
                        <a:lumOff val="35000"/>
                      </a:schemeClr>
                    </a:solidFill>
                  </a:tcPr>
                </a:tc>
                <a:extLst>
                  <a:ext uri="{0D108BD9-81ED-4DB2-BD59-A6C34878D82A}">
                    <a16:rowId xmlns:a16="http://schemas.microsoft.com/office/drawing/2014/main" val="1722345157"/>
                  </a:ext>
                </a:extLst>
              </a:tr>
              <a:tr h="370840">
                <a:tc>
                  <a:txBody>
                    <a:bodyPr/>
                    <a:lstStyle/>
                    <a:p>
                      <a:pPr algn="ctr"/>
                      <a:r>
                        <a:rPr lang="en-IN" sz="1400" dirty="0" smtClean="0"/>
                        <a:t>1</a:t>
                      </a:r>
                      <a:endParaRPr lang="en-IN" sz="1400" dirty="0"/>
                    </a:p>
                  </a:txBody>
                  <a:tcPr/>
                </a:tc>
                <a:tc>
                  <a:txBody>
                    <a:bodyPr/>
                    <a:lstStyle/>
                    <a:p>
                      <a:r>
                        <a:rPr lang="en-IN" sz="1400" kern="1200" dirty="0" smtClean="0">
                          <a:solidFill>
                            <a:schemeClr val="tx1"/>
                          </a:solidFill>
                          <a:effectLst/>
                          <a:latin typeface="+mn-lt"/>
                          <a:ea typeface="+mn-ea"/>
                          <a:cs typeface="+mn-cs"/>
                        </a:rPr>
                        <a:t>Factory Licence</a:t>
                      </a:r>
                      <a:endParaRPr lang="en-IN" sz="1400" dirty="0"/>
                    </a:p>
                  </a:txBody>
                  <a:tcPr/>
                </a:tc>
                <a:tc>
                  <a:txBody>
                    <a:bodyPr/>
                    <a:lstStyle/>
                    <a:p>
                      <a:pPr algn="ctr"/>
                      <a:r>
                        <a:rPr lang="en-IN" sz="1400" dirty="0" smtClean="0"/>
                        <a:t>Yes</a:t>
                      </a:r>
                      <a:endParaRPr lang="en-IN" sz="1400" dirty="0"/>
                    </a:p>
                  </a:txBody>
                  <a:tcPr/>
                </a:tc>
                <a:tc>
                  <a:txBody>
                    <a:bodyPr/>
                    <a:lstStyle/>
                    <a:p>
                      <a:endParaRPr lang="en-IN" sz="1400" dirty="0"/>
                    </a:p>
                  </a:txBody>
                  <a:tcPr/>
                </a:tc>
                <a:tc>
                  <a:txBody>
                    <a:bodyPr/>
                    <a:lstStyle/>
                    <a:p>
                      <a:endParaRPr lang="en-IN" sz="1400"/>
                    </a:p>
                  </a:txBody>
                  <a:tcPr/>
                </a:tc>
                <a:tc>
                  <a:txBody>
                    <a:bodyPr/>
                    <a:lstStyle/>
                    <a:p>
                      <a:pPr algn="ctr"/>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2792814931"/>
                  </a:ext>
                </a:extLst>
              </a:tr>
            </a:tbl>
          </a:graphicData>
        </a:graphic>
      </p:graphicFrame>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2321" y="4586514"/>
            <a:ext cx="267142" cy="267142"/>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9750" y="4586514"/>
            <a:ext cx="267142" cy="26714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35271" y="4578735"/>
            <a:ext cx="278775" cy="274921"/>
          </a:xfrm>
          <a:prstGeom prst="rect">
            <a:avLst/>
          </a:prstGeom>
        </p:spPr>
      </p:pic>
      <p:sp>
        <p:nvSpPr>
          <p:cNvPr id="25" name="Rectangle 24"/>
          <p:cNvSpPr/>
          <p:nvPr/>
        </p:nvSpPr>
        <p:spPr>
          <a:xfrm>
            <a:off x="304801" y="5166808"/>
            <a:ext cx="1233715" cy="3483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Save</a:t>
            </a:r>
            <a:endParaRPr lang="en-IN" dirty="0"/>
          </a:p>
        </p:txBody>
      </p:sp>
      <p:sp>
        <p:nvSpPr>
          <p:cNvPr id="26" name="Oval 25"/>
          <p:cNvSpPr/>
          <p:nvPr/>
        </p:nvSpPr>
        <p:spPr>
          <a:xfrm>
            <a:off x="145141" y="1335031"/>
            <a:ext cx="3947885" cy="71256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9776114" y="255935"/>
            <a:ext cx="2256504" cy="369332"/>
          </a:xfrm>
          <a:prstGeom prst="rect">
            <a:avLst/>
          </a:prstGeom>
          <a:solidFill>
            <a:srgbClr val="FFFF00"/>
          </a:solidFill>
        </p:spPr>
        <p:txBody>
          <a:bodyPr wrap="square" rtlCol="0">
            <a:spAutoFit/>
          </a:bodyPr>
          <a:lstStyle/>
          <a:p>
            <a:pPr algn="ctr"/>
            <a:r>
              <a:rPr lang="en-IN" b="1" dirty="0" smtClean="0"/>
              <a:t>Supplier</a:t>
            </a:r>
            <a:endParaRPr lang="en-IN" b="1" dirty="0"/>
          </a:p>
        </p:txBody>
      </p:sp>
    </p:spTree>
    <p:extLst>
      <p:ext uri="{BB962C8B-B14F-4D97-AF65-F5344CB8AC3E}">
        <p14:creationId xmlns:p14="http://schemas.microsoft.com/office/powerpoint/2010/main" val="3303909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1436</Words>
  <Application>Microsoft Office PowerPoint</Application>
  <PresentationFormat>Widescreen</PresentationFormat>
  <Paragraphs>491</Paragraphs>
  <Slides>20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Open Sans Extrabold</vt:lpstr>
      <vt:lpstr>Trebuchet MS</vt:lpstr>
      <vt:lpstr>Office Theme</vt:lpstr>
      <vt:lpstr>360o Supplier Connect  Compliance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TML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MAHAJAN [ STRATEGIC S GRP , Pune CVBU ]</dc:creator>
  <cp:lastModifiedBy>GAURAV MAHAJAN [ STRATEGIC S GRP , Pune CVBU ]</cp:lastModifiedBy>
  <cp:revision>189</cp:revision>
  <dcterms:created xsi:type="dcterms:W3CDTF">2020-09-25T11:11:17Z</dcterms:created>
  <dcterms:modified xsi:type="dcterms:W3CDTF">2021-12-16T03:18:43Z</dcterms:modified>
</cp:coreProperties>
</file>