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6" r:id="rId4"/>
    <p:sldId id="278" r:id="rId5"/>
    <p:sldId id="257" r:id="rId6"/>
    <p:sldId id="270" r:id="rId7"/>
    <p:sldId id="280" r:id="rId8"/>
    <p:sldId id="284" r:id="rId9"/>
    <p:sldId id="283" r:id="rId10"/>
    <p:sldId id="266" r:id="rId11"/>
    <p:sldId id="28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6C5"/>
    <a:srgbClr val="E7E7F3"/>
    <a:srgbClr val="FFF6D5"/>
    <a:srgbClr val="13424D"/>
    <a:srgbClr val="020203"/>
    <a:srgbClr val="FCFCFC"/>
    <a:srgbClr val="C09D7E"/>
    <a:srgbClr val="68868C"/>
    <a:srgbClr val="FFFFFF"/>
    <a:srgbClr val="000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EEE2F-E4C1-0C4E-B8E0-7E0793DD17C0}" v="1058" dt="2025-05-19T19:06:53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24" autoAdjust="0"/>
    <p:restoredTop sz="94660"/>
  </p:normalViewPr>
  <p:slideViewPr>
    <p:cSldViewPr snapToGrid="0">
      <p:cViewPr>
        <p:scale>
          <a:sx n="100" d="100"/>
          <a:sy n="100" d="100"/>
        </p:scale>
        <p:origin x="3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576" y="1253211"/>
            <a:ext cx="9528848" cy="2349116"/>
          </a:xfrm>
        </p:spPr>
        <p:txBody>
          <a:bodyPr/>
          <a:lstStyle/>
          <a:p>
            <a:r>
              <a:rPr lang="en-US" dirty="0">
                <a:latin typeface="Times New Roman"/>
                <a:ea typeface="Calibri"/>
                <a:cs typeface="Times New Roman"/>
              </a:rPr>
              <a:t>Neural Encodings for Energy-Efficient Motion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Jocelyn Zhao*, Deval Shah*, Tor M. Aamodt</a:t>
            </a:r>
          </a:p>
          <a:p>
            <a:r>
              <a:rPr lang="en-US" dirty="0">
                <a:latin typeface="Times New Roman"/>
                <a:cs typeface="Times New Roman"/>
              </a:rPr>
              <a:t>Department of Electrical and Computer Engineering</a:t>
            </a:r>
          </a:p>
        </p:txBody>
      </p:sp>
      <p:pic>
        <p:nvPicPr>
          <p:cNvPr id="4" name="Picture 3" descr="UBC Logos | UBC Brand">
            <a:extLst>
              <a:ext uri="{FF2B5EF4-FFF2-40B4-BE49-F238E27FC236}">
                <a16:creationId xmlns:a16="http://schemas.microsoft.com/office/drawing/2014/main" id="{7B1E60CB-228D-1B88-ABF6-76C77FAC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1" t="40869" r="1330" b="39087"/>
          <a:stretch/>
        </p:blipFill>
        <p:spPr>
          <a:xfrm>
            <a:off x="3300707" y="4684776"/>
            <a:ext cx="5584551" cy="1146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C5C8B-3328-D0E4-B7B5-861CE2B14008}"/>
              </a:ext>
            </a:extLst>
          </p:cNvPr>
          <p:cNvSpPr txBox="1"/>
          <p:nvPr/>
        </p:nvSpPr>
        <p:spPr>
          <a:xfrm>
            <a:off x="9296915" y="6384668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latin typeface="Times New Roman"/>
                <a:cs typeface="Times New Roman"/>
              </a:rPr>
              <a:t>*equal contribution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08BD-DC35-608C-108F-18AE5840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15" y="549852"/>
            <a:ext cx="10592569" cy="13332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ea typeface="+mj-lt"/>
                <a:cs typeface="+mj-lt"/>
              </a:rPr>
              <a:t>BEL neural planners are robust to high sparsity</a:t>
            </a:r>
            <a:endParaRPr lang="en-US" sz="400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A graph of a dropout rate&#10;&#10;AI-generated content may be incorrect.">
            <a:extLst>
              <a:ext uri="{FF2B5EF4-FFF2-40B4-BE49-F238E27FC236}">
                <a16:creationId xmlns:a16="http://schemas.microsoft.com/office/drawing/2014/main" id="{5F08C115-2B32-9043-7C04-D9D69DD2A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272" y="2015900"/>
            <a:ext cx="10453453" cy="435660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E4D1999-374A-2C1C-627B-14AB0563C207}"/>
              </a:ext>
            </a:extLst>
          </p:cNvPr>
          <p:cNvSpPr txBox="1">
            <a:spLocks/>
          </p:cNvSpPr>
          <p:nvPr/>
        </p:nvSpPr>
        <p:spPr>
          <a:xfrm>
            <a:off x="166164" y="6131859"/>
            <a:ext cx="10448048" cy="540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Times New Roman"/>
                <a:ea typeface="Calibri"/>
                <a:cs typeface="Times New Roman"/>
              </a:rPr>
              <a:t>Neural Encodings for Energy-Efficient Motion Planning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. </a:t>
            </a:r>
            <a:r>
              <a:rPr lang="en-US" sz="2000" b="1" dirty="0">
                <a:latin typeface="Times New Roman"/>
                <a:ea typeface="Calibri"/>
                <a:cs typeface="Times New Roman"/>
              </a:rPr>
              <a:t>Jocelyn Zhao*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, Deval Shah*, Tor M. Aamodt</a:t>
            </a:r>
          </a:p>
        </p:txBody>
      </p:sp>
    </p:spTree>
    <p:extLst>
      <p:ext uri="{BB962C8B-B14F-4D97-AF65-F5344CB8AC3E}">
        <p14:creationId xmlns:p14="http://schemas.microsoft.com/office/powerpoint/2010/main" val="425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DF92-9548-9F8D-864C-DC5E974A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11006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6B219C-36E4-16FC-1053-61869BBB977C}"/>
              </a:ext>
            </a:extLst>
          </p:cNvPr>
          <p:cNvGrpSpPr/>
          <p:nvPr/>
        </p:nvGrpSpPr>
        <p:grpSpPr>
          <a:xfrm>
            <a:off x="685799" y="3775573"/>
            <a:ext cx="4965700" cy="2356286"/>
            <a:chOff x="838200" y="1511300"/>
            <a:chExt cx="4965700" cy="23562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1E339BD-FED3-F372-AE24-8DC39EF9D10E}"/>
                </a:ext>
              </a:extLst>
            </p:cNvPr>
            <p:cNvGrpSpPr/>
            <p:nvPr/>
          </p:nvGrpSpPr>
          <p:grpSpPr>
            <a:xfrm>
              <a:off x="838200" y="1511300"/>
              <a:ext cx="4965700" cy="2356286"/>
              <a:chOff x="838200" y="1511300"/>
              <a:chExt cx="4965700" cy="2356286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78271F6B-9C68-CB7E-FFC1-C9E39EF146AF}"/>
                  </a:ext>
                </a:extLst>
              </p:cNvPr>
              <p:cNvSpPr/>
              <p:nvPr/>
            </p:nvSpPr>
            <p:spPr>
              <a:xfrm>
                <a:off x="1066800" y="2555491"/>
                <a:ext cx="4495800" cy="1025909"/>
              </a:xfrm>
              <a:prstGeom prst="roundRect">
                <a:avLst/>
              </a:prstGeom>
              <a:solidFill>
                <a:srgbClr val="FFF6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9324B3-33BF-1E92-EE84-22CC0AA43528}"/>
                  </a:ext>
                </a:extLst>
              </p:cNvPr>
              <p:cNvSpPr txBox="1"/>
              <p:nvPr/>
            </p:nvSpPr>
            <p:spPr>
              <a:xfrm>
                <a:off x="838200" y="1511300"/>
                <a:ext cx="4965700" cy="235628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S, M, 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neural network sizes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A5AE12-838A-A3E8-903B-E608F27E1FB3}"/>
                  </a:ext>
                </a:extLst>
              </p:cNvPr>
              <p:cNvSpPr txBox="1"/>
              <p:nvPr/>
            </p:nvSpPr>
            <p:spPr>
              <a:xfrm>
                <a:off x="850900" y="2721411"/>
                <a:ext cx="1219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Smaller networks</a:t>
                </a:r>
              </a:p>
            </p:txBody>
          </p: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4E7681E3-95E2-2FCC-B731-FAB7DB165829}"/>
                  </a:ext>
                </a:extLst>
              </p:cNvPr>
              <p:cNvSpPr/>
              <p:nvPr/>
            </p:nvSpPr>
            <p:spPr>
              <a:xfrm>
                <a:off x="2143124" y="2815103"/>
                <a:ext cx="628651" cy="4936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0C946A-DF63-606F-F3DA-F5F163AE4EF6}"/>
                </a:ext>
              </a:extLst>
            </p:cNvPr>
            <p:cNvSpPr txBox="1"/>
            <p:nvPr/>
          </p:nvSpPr>
          <p:spPr>
            <a:xfrm>
              <a:off x="2844799" y="2555491"/>
              <a:ext cx="2717801" cy="873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Increased collision checks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Increased inferences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11DA2B-1BFD-5BE6-B308-8B0D4216214B}"/>
              </a:ext>
            </a:extLst>
          </p:cNvPr>
          <p:cNvGrpSpPr/>
          <p:nvPr/>
        </p:nvGrpSpPr>
        <p:grpSpPr>
          <a:xfrm>
            <a:off x="685800" y="1181099"/>
            <a:ext cx="4965700" cy="2345322"/>
            <a:chOff x="838200" y="4136589"/>
            <a:chExt cx="4965700" cy="234532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E488621-449E-DF3B-73EC-11551DE31B3C}"/>
                </a:ext>
              </a:extLst>
            </p:cNvPr>
            <p:cNvSpPr/>
            <p:nvPr/>
          </p:nvSpPr>
          <p:spPr>
            <a:xfrm>
              <a:off x="1073149" y="5318013"/>
              <a:ext cx="4495800" cy="1025909"/>
            </a:xfrm>
            <a:prstGeom prst="roundRect">
              <a:avLst/>
            </a:prstGeom>
            <a:solidFill>
              <a:srgbClr val="E7E7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0A34AF-713F-91CD-0F48-1DA64AC2B86A}"/>
                </a:ext>
              </a:extLst>
            </p:cNvPr>
            <p:cNvSpPr txBox="1"/>
            <p:nvPr/>
          </p:nvSpPr>
          <p:spPr>
            <a:xfrm>
              <a:off x="838200" y="4136589"/>
              <a:ext cx="4965700" cy="234532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Sparsity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BEL networks need increased sparsity to generate stochasticity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5F738C-340A-5C10-3C86-57B0B40609CE}"/>
                </a:ext>
              </a:extLst>
            </p:cNvPr>
            <p:cNvSpPr txBox="1"/>
            <p:nvPr/>
          </p:nvSpPr>
          <p:spPr>
            <a:xfrm>
              <a:off x="923924" y="5439170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Sparser networks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B150737C-1536-8763-8538-80F946B29412}"/>
                </a:ext>
              </a:extLst>
            </p:cNvPr>
            <p:cNvSpPr/>
            <p:nvPr/>
          </p:nvSpPr>
          <p:spPr>
            <a:xfrm>
              <a:off x="2216148" y="5532862"/>
              <a:ext cx="628651" cy="49363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445D29-6793-1D29-21FE-DCBAB078F350}"/>
                </a:ext>
              </a:extLst>
            </p:cNvPr>
            <p:cNvSpPr txBox="1"/>
            <p:nvPr/>
          </p:nvSpPr>
          <p:spPr>
            <a:xfrm>
              <a:off x="2917823" y="5382284"/>
              <a:ext cx="25050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Decreased FLOPs per inference with sparse hardware support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BBA5CA0-6729-EAFA-7FBA-955E3C364539}"/>
              </a:ext>
            </a:extLst>
          </p:cNvPr>
          <p:cNvSpPr txBox="1"/>
          <p:nvPr/>
        </p:nvSpPr>
        <p:spPr>
          <a:xfrm>
            <a:off x="6163874" y="1008224"/>
            <a:ext cx="5564576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 neural motion planner achieves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or higher success rates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 configurations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increased sparsity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C58AAA7C-01A0-BCED-6F37-C47893F4CBDC}"/>
              </a:ext>
            </a:extLst>
          </p:cNvPr>
          <p:cNvSpPr/>
          <p:nvPr/>
        </p:nvSpPr>
        <p:spPr>
          <a:xfrm>
            <a:off x="7752362" y="3838108"/>
            <a:ext cx="2387600" cy="812800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8D874-02A3-79AB-637D-DBF69C2C259D}"/>
              </a:ext>
            </a:extLst>
          </p:cNvPr>
          <p:cNvSpPr txBox="1"/>
          <p:nvPr/>
        </p:nvSpPr>
        <p:spPr>
          <a:xfrm>
            <a:off x="6330176" y="4880593"/>
            <a:ext cx="532525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improve computation energy efficiency by </a:t>
            </a:r>
            <a:r>
              <a:rPr lang="en-US" sz="2800" b="1" dirty="0">
                <a:latin typeface="Times New Roman"/>
                <a:cs typeface="Times New Roman"/>
              </a:rPr>
              <a:t>1.4x – 21.4x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A8E8D69-2B4F-1230-B08B-27B0EDA10AFD}"/>
              </a:ext>
            </a:extLst>
          </p:cNvPr>
          <p:cNvSpPr txBox="1">
            <a:spLocks/>
          </p:cNvSpPr>
          <p:nvPr/>
        </p:nvSpPr>
        <p:spPr>
          <a:xfrm>
            <a:off x="166164" y="6131859"/>
            <a:ext cx="10448048" cy="540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Times New Roman"/>
                <a:ea typeface="Calibri"/>
                <a:cs typeface="Times New Roman"/>
              </a:rPr>
              <a:t>Neural Encodings for Energy-Efficient Motion Planning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. </a:t>
            </a:r>
            <a:r>
              <a:rPr lang="en-US" sz="2000" b="1" dirty="0">
                <a:latin typeface="Times New Roman"/>
                <a:ea typeface="Calibri"/>
                <a:cs typeface="Times New Roman"/>
              </a:rPr>
              <a:t>Jocelyn Zhao*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, Deval Shah*, Tor M. Aamodt</a:t>
            </a:r>
          </a:p>
        </p:txBody>
      </p:sp>
    </p:spTree>
    <p:extLst>
      <p:ext uri="{BB962C8B-B14F-4D97-AF65-F5344CB8AC3E}">
        <p14:creationId xmlns:p14="http://schemas.microsoft.com/office/powerpoint/2010/main" val="161577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B292-B182-902B-A503-FEA1F067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50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Neural Encodings for Energy-Efficient Motion Planning</a:t>
            </a:r>
            <a:endParaRPr lang="en-US" sz="1800" b="1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503C62-466F-2847-8923-8EB889B04D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08" r="190" b="211"/>
          <a:stretch/>
        </p:blipFill>
        <p:spPr>
          <a:xfrm>
            <a:off x="7755674" y="3654888"/>
            <a:ext cx="4114215" cy="3203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037521-D1EE-C3B4-CE67-C32B01BCAFCD}"/>
              </a:ext>
            </a:extLst>
          </p:cNvPr>
          <p:cNvSpPr txBox="1"/>
          <p:nvPr/>
        </p:nvSpPr>
        <p:spPr>
          <a:xfrm>
            <a:off x="838200" y="1880369"/>
            <a:ext cx="5848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inary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ncoded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abels (BEL) to neural planners achieves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or higher success rates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inferences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 neural planners are more robust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BEL neural planners improve computation energy efficiency by </a:t>
            </a:r>
            <a:r>
              <a:rPr lang="en-US" sz="2400" b="1" dirty="0">
                <a:latin typeface="Times New Roman"/>
                <a:cs typeface="Times New Roman"/>
              </a:rPr>
              <a:t>1.4x – 21.4x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F58DC-E67A-0F63-068D-8C1621625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135624"/>
            <a:ext cx="4414989" cy="26489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DD604D-B39D-9B2D-BE93-F8A136DEDF4C}"/>
              </a:ext>
            </a:extLst>
          </p:cNvPr>
          <p:cNvSpPr/>
          <p:nvPr/>
        </p:nvSpPr>
        <p:spPr>
          <a:xfrm>
            <a:off x="0" y="6338735"/>
            <a:ext cx="8023690" cy="516577"/>
          </a:xfrm>
          <a:prstGeom prst="rect">
            <a:avLst/>
          </a:prstGeom>
          <a:solidFill>
            <a:srgbClr val="C09D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F88FD-866C-9795-C1F2-82B4EE3D3884}"/>
              </a:ext>
            </a:extLst>
          </p:cNvPr>
          <p:cNvSpPr/>
          <p:nvPr/>
        </p:nvSpPr>
        <p:spPr>
          <a:xfrm>
            <a:off x="-1" y="6225035"/>
            <a:ext cx="7811515" cy="123711"/>
          </a:xfrm>
          <a:prstGeom prst="rect">
            <a:avLst/>
          </a:prstGeom>
          <a:solidFill>
            <a:srgbClr val="0202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3E760E-6EC4-2985-E7A9-EF9A03E98AB6}"/>
              </a:ext>
            </a:extLst>
          </p:cNvPr>
          <p:cNvSpPr txBox="1"/>
          <p:nvPr/>
        </p:nvSpPr>
        <p:spPr>
          <a:xfrm>
            <a:off x="245911" y="64123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Jocelyn Zhao*, Deval Shah*, Tor M. Aamodt</a:t>
            </a:r>
          </a:p>
        </p:txBody>
      </p:sp>
    </p:spTree>
    <p:extLst>
      <p:ext uri="{BB962C8B-B14F-4D97-AF65-F5344CB8AC3E}">
        <p14:creationId xmlns:p14="http://schemas.microsoft.com/office/powerpoint/2010/main" val="13335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C5FD37-E18A-2F13-3582-036913A65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966" y="783468"/>
            <a:ext cx="5056443" cy="4500234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9F1EF0C-23F0-569D-60F1-CA6F1266162C}"/>
              </a:ext>
            </a:extLst>
          </p:cNvPr>
          <p:cNvSpPr txBox="1">
            <a:spLocks/>
          </p:cNvSpPr>
          <p:nvPr/>
        </p:nvSpPr>
        <p:spPr>
          <a:xfrm>
            <a:off x="166164" y="6131859"/>
            <a:ext cx="10448048" cy="540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Times New Roman"/>
                <a:ea typeface="Calibri"/>
                <a:cs typeface="Times New Roman"/>
              </a:rPr>
              <a:t>Neural Encodings for Energy-Efficient Motion Planning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. </a:t>
            </a:r>
            <a:r>
              <a:rPr lang="en-US" sz="2000" b="1" dirty="0">
                <a:latin typeface="Times New Roman"/>
                <a:ea typeface="Calibri"/>
                <a:cs typeface="Times New Roman"/>
              </a:rPr>
              <a:t>Jocelyn Zhao*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, Deval Shah*, Tor M. Aamodt</a:t>
            </a:r>
          </a:p>
        </p:txBody>
      </p:sp>
    </p:spTree>
    <p:extLst>
      <p:ext uri="{BB962C8B-B14F-4D97-AF65-F5344CB8AC3E}">
        <p14:creationId xmlns:p14="http://schemas.microsoft.com/office/powerpoint/2010/main" val="2920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CC7900-CEF6-1896-C195-EF9B9ABD0FAE}"/>
              </a:ext>
            </a:extLst>
          </p:cNvPr>
          <p:cNvSpPr/>
          <p:nvPr/>
        </p:nvSpPr>
        <p:spPr>
          <a:xfrm>
            <a:off x="6772894" y="3314142"/>
            <a:ext cx="1812317" cy="1701202"/>
          </a:xfrm>
          <a:prstGeom prst="rect">
            <a:avLst/>
          </a:prstGeom>
          <a:solidFill>
            <a:srgbClr val="25C6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D4290D-E631-26C0-2428-521B25DE26D8}"/>
              </a:ext>
            </a:extLst>
          </p:cNvPr>
          <p:cNvCxnSpPr>
            <a:cxnSpLocks/>
          </p:cNvCxnSpPr>
          <p:nvPr/>
        </p:nvCxnSpPr>
        <p:spPr>
          <a:xfrm flipV="1">
            <a:off x="8338457" y="4789216"/>
            <a:ext cx="1717964" cy="59069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A4A99F-676E-B5F8-AB3F-52C24026900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258783" y="3970220"/>
            <a:ext cx="2169877" cy="36371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D8FE756-F95C-92FB-246D-725D67FB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Motion Planning Networks (</a:t>
            </a:r>
            <a:r>
              <a:rPr lang="en-US" dirty="0" err="1">
                <a:latin typeface="Times New Roman"/>
                <a:cs typeface="Times New Roman"/>
              </a:rPr>
              <a:t>MPNet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2F497-72E3-945C-1C4C-4577368DA961}"/>
              </a:ext>
            </a:extLst>
          </p:cNvPr>
          <p:cNvSpPr/>
          <p:nvPr/>
        </p:nvSpPr>
        <p:spPr>
          <a:xfrm>
            <a:off x="2558451" y="1900052"/>
            <a:ext cx="1740417" cy="1528948"/>
          </a:xfrm>
          <a:prstGeom prst="rect">
            <a:avLst/>
          </a:prstGeom>
          <a:solidFill>
            <a:srgbClr val="25C6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A301D-69DA-A10C-F56B-9ACE3C0D7371}"/>
              </a:ext>
            </a:extLst>
          </p:cNvPr>
          <p:cNvSpPr/>
          <p:nvPr/>
        </p:nvSpPr>
        <p:spPr>
          <a:xfrm>
            <a:off x="3894424" y="4435536"/>
            <a:ext cx="1740417" cy="1528948"/>
          </a:xfrm>
          <a:prstGeom prst="rect">
            <a:avLst/>
          </a:prstGeom>
          <a:solidFill>
            <a:srgbClr val="25C6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799647C7-72D4-3E52-208A-3F83BA908FE6}"/>
              </a:ext>
            </a:extLst>
          </p:cNvPr>
          <p:cNvSpPr/>
          <p:nvPr/>
        </p:nvSpPr>
        <p:spPr>
          <a:xfrm>
            <a:off x="997526" y="4078616"/>
            <a:ext cx="522514" cy="510639"/>
          </a:xfrm>
          <a:prstGeom prst="star5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BDB152BE-0DC2-14AA-98BB-3D17C87D0198}"/>
              </a:ext>
            </a:extLst>
          </p:cNvPr>
          <p:cNvSpPr/>
          <p:nvPr/>
        </p:nvSpPr>
        <p:spPr>
          <a:xfrm>
            <a:off x="9795164" y="4504705"/>
            <a:ext cx="522514" cy="510639"/>
          </a:xfrm>
          <a:prstGeom prst="star5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864E5-50B2-267C-8E83-215C834CFE7C}"/>
              </a:ext>
            </a:extLst>
          </p:cNvPr>
          <p:cNvSpPr txBox="1"/>
          <p:nvPr/>
        </p:nvSpPr>
        <p:spPr>
          <a:xfrm>
            <a:off x="892952" y="4646012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B239C9-BA24-4B69-2CD5-560E4DA82EB5}"/>
              </a:ext>
            </a:extLst>
          </p:cNvPr>
          <p:cNvSpPr txBox="1"/>
          <p:nvPr/>
        </p:nvSpPr>
        <p:spPr>
          <a:xfrm>
            <a:off x="9702464" y="5015344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5C7FF1-96BF-3633-1A7C-CC58F437426E}"/>
              </a:ext>
            </a:extLst>
          </p:cNvPr>
          <p:cNvSpPr/>
          <p:nvPr/>
        </p:nvSpPr>
        <p:spPr>
          <a:xfrm>
            <a:off x="3428660" y="3871356"/>
            <a:ext cx="193314" cy="197727"/>
          </a:xfrm>
          <a:prstGeom prst="ellipse">
            <a:avLst/>
          </a:prstGeom>
          <a:solidFill>
            <a:srgbClr val="FFF6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FADD14-C89D-406E-807A-6ED343CAB3CC}"/>
              </a:ext>
            </a:extLst>
          </p:cNvPr>
          <p:cNvSpPr/>
          <p:nvPr/>
        </p:nvSpPr>
        <p:spPr>
          <a:xfrm>
            <a:off x="5902686" y="3880889"/>
            <a:ext cx="193314" cy="197727"/>
          </a:xfrm>
          <a:prstGeom prst="ellipse">
            <a:avLst/>
          </a:prstGeom>
          <a:solidFill>
            <a:srgbClr val="FFF6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B348A4-44A5-D071-B99A-C44F9412B842}"/>
              </a:ext>
            </a:extLst>
          </p:cNvPr>
          <p:cNvSpPr/>
          <p:nvPr/>
        </p:nvSpPr>
        <p:spPr>
          <a:xfrm>
            <a:off x="8145143" y="5285812"/>
            <a:ext cx="193314" cy="197727"/>
          </a:xfrm>
          <a:prstGeom prst="ellipse">
            <a:avLst/>
          </a:prstGeom>
          <a:solidFill>
            <a:srgbClr val="FFF6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882415-99E1-960A-742A-9E1C910FE28D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621974" y="3970219"/>
            <a:ext cx="2280712" cy="953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5E6CD7-9BE5-FE52-E41D-B64238E554A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067690" y="4049660"/>
            <a:ext cx="2105763" cy="126510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B5EA06-9E43-CF98-78DD-BD4E0670EC11}"/>
              </a:ext>
            </a:extLst>
          </p:cNvPr>
          <p:cNvSpPr txBox="1"/>
          <p:nvPr/>
        </p:nvSpPr>
        <p:spPr>
          <a:xfrm>
            <a:off x="710865" y="1679576"/>
            <a:ext cx="281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78EAD-C274-53E8-8A5B-613CFD14DFA6}"/>
              </a:ext>
            </a:extLst>
          </p:cNvPr>
          <p:cNvSpPr txBox="1">
            <a:spLocks/>
          </p:cNvSpPr>
          <p:nvPr/>
        </p:nvSpPr>
        <p:spPr>
          <a:xfrm>
            <a:off x="166164" y="6131859"/>
            <a:ext cx="10448048" cy="540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Times New Roman"/>
                <a:ea typeface="Calibri"/>
                <a:cs typeface="Times New Roman"/>
              </a:rPr>
              <a:t>Neural Encodings for Energy-Efficient Motion Planning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. </a:t>
            </a:r>
            <a:r>
              <a:rPr lang="en-US" sz="2000" b="1" dirty="0">
                <a:latin typeface="Times New Roman"/>
                <a:ea typeface="Calibri"/>
                <a:cs typeface="Times New Roman"/>
              </a:rPr>
              <a:t>Jocelyn Zhao*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, Deval Shah*, Tor M. Aamodt</a:t>
            </a:r>
          </a:p>
        </p:txBody>
      </p:sp>
    </p:spTree>
    <p:extLst>
      <p:ext uri="{BB962C8B-B14F-4D97-AF65-F5344CB8AC3E}">
        <p14:creationId xmlns:p14="http://schemas.microsoft.com/office/powerpoint/2010/main" val="425875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149C3-1308-C1B4-28F9-8297A9168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710A72-0D1D-71F9-949F-E46B117890B9}"/>
              </a:ext>
            </a:extLst>
          </p:cNvPr>
          <p:cNvCxnSpPr>
            <a:cxnSpLocks/>
          </p:cNvCxnSpPr>
          <p:nvPr/>
        </p:nvCxnSpPr>
        <p:spPr>
          <a:xfrm flipV="1">
            <a:off x="8338457" y="4789216"/>
            <a:ext cx="1717964" cy="59069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663A8D-8155-2814-42E8-82B3E031502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258783" y="3970220"/>
            <a:ext cx="2169877" cy="36371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330F3B83-B33B-EA95-744D-DCA44D2C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Motion Planning Networks (</a:t>
            </a:r>
            <a:r>
              <a:rPr lang="en-US" dirty="0" err="1">
                <a:latin typeface="Times New Roman"/>
                <a:cs typeface="Times New Roman"/>
              </a:rPr>
              <a:t>MPNet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9C0FF4-CEC5-BF15-6487-74F9BB0ECB68}"/>
              </a:ext>
            </a:extLst>
          </p:cNvPr>
          <p:cNvSpPr/>
          <p:nvPr/>
        </p:nvSpPr>
        <p:spPr>
          <a:xfrm>
            <a:off x="2558451" y="1900052"/>
            <a:ext cx="1740417" cy="1528948"/>
          </a:xfrm>
          <a:prstGeom prst="rect">
            <a:avLst/>
          </a:prstGeom>
          <a:solidFill>
            <a:srgbClr val="25C6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4C9C5D-8D10-5703-FB1C-58ADD45C8104}"/>
              </a:ext>
            </a:extLst>
          </p:cNvPr>
          <p:cNvSpPr/>
          <p:nvPr/>
        </p:nvSpPr>
        <p:spPr>
          <a:xfrm>
            <a:off x="6772894" y="3314142"/>
            <a:ext cx="1812317" cy="1701202"/>
          </a:xfrm>
          <a:prstGeom prst="rect">
            <a:avLst/>
          </a:prstGeom>
          <a:solidFill>
            <a:srgbClr val="25C6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F7165889-94DD-AF18-C6BA-A3454387D581}"/>
              </a:ext>
            </a:extLst>
          </p:cNvPr>
          <p:cNvSpPr/>
          <p:nvPr/>
        </p:nvSpPr>
        <p:spPr>
          <a:xfrm>
            <a:off x="997526" y="4078616"/>
            <a:ext cx="522514" cy="510639"/>
          </a:xfrm>
          <a:prstGeom prst="star5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CFE1792A-4C55-B3EC-78BC-857E12CD046C}"/>
              </a:ext>
            </a:extLst>
          </p:cNvPr>
          <p:cNvSpPr/>
          <p:nvPr/>
        </p:nvSpPr>
        <p:spPr>
          <a:xfrm>
            <a:off x="9795164" y="4504705"/>
            <a:ext cx="522514" cy="510639"/>
          </a:xfrm>
          <a:prstGeom prst="star5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06091-DD05-89C5-36F6-26B6B2448FE0}"/>
              </a:ext>
            </a:extLst>
          </p:cNvPr>
          <p:cNvSpPr txBox="1"/>
          <p:nvPr/>
        </p:nvSpPr>
        <p:spPr>
          <a:xfrm>
            <a:off x="892952" y="4646012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5A4F8-1DEB-0869-8054-8763855EF4EA}"/>
              </a:ext>
            </a:extLst>
          </p:cNvPr>
          <p:cNvSpPr txBox="1"/>
          <p:nvPr/>
        </p:nvSpPr>
        <p:spPr>
          <a:xfrm>
            <a:off x="9702464" y="5015344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5CE766-ED92-AA71-7F95-9C8BC6DB1335}"/>
              </a:ext>
            </a:extLst>
          </p:cNvPr>
          <p:cNvSpPr/>
          <p:nvPr/>
        </p:nvSpPr>
        <p:spPr>
          <a:xfrm>
            <a:off x="3428660" y="3871356"/>
            <a:ext cx="193314" cy="197727"/>
          </a:xfrm>
          <a:prstGeom prst="ellipse">
            <a:avLst/>
          </a:prstGeom>
          <a:solidFill>
            <a:srgbClr val="FFF6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928C83-7F42-05A8-7CC0-4CE94460C22D}"/>
              </a:ext>
            </a:extLst>
          </p:cNvPr>
          <p:cNvSpPr/>
          <p:nvPr/>
        </p:nvSpPr>
        <p:spPr>
          <a:xfrm>
            <a:off x="5902686" y="3880889"/>
            <a:ext cx="193314" cy="197727"/>
          </a:xfrm>
          <a:prstGeom prst="ellipse">
            <a:avLst/>
          </a:prstGeom>
          <a:solidFill>
            <a:srgbClr val="FFF6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11EE8D-C53F-D5DC-AB6F-623EB523F001}"/>
              </a:ext>
            </a:extLst>
          </p:cNvPr>
          <p:cNvSpPr/>
          <p:nvPr/>
        </p:nvSpPr>
        <p:spPr>
          <a:xfrm>
            <a:off x="8145143" y="5285812"/>
            <a:ext cx="193314" cy="197727"/>
          </a:xfrm>
          <a:prstGeom prst="ellipse">
            <a:avLst/>
          </a:prstGeom>
          <a:solidFill>
            <a:srgbClr val="FFF6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791984-E746-8469-F614-2F1F9B31133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621974" y="3970219"/>
            <a:ext cx="2280712" cy="953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A53DDA-188E-398D-98C4-8D034B120A16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067690" y="4049660"/>
            <a:ext cx="2105763" cy="1265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9A0BE3B-02B4-9696-D2D5-508E5A0D7A26}"/>
              </a:ext>
            </a:extLst>
          </p:cNvPr>
          <p:cNvSpPr/>
          <p:nvPr/>
        </p:nvSpPr>
        <p:spPr>
          <a:xfrm>
            <a:off x="6081429" y="4658212"/>
            <a:ext cx="193314" cy="19772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BEB92D-F3E5-9FA2-8AA8-A63E67485E68}"/>
              </a:ext>
            </a:extLst>
          </p:cNvPr>
          <p:cNvSpPr/>
          <p:nvPr/>
        </p:nvSpPr>
        <p:spPr>
          <a:xfrm>
            <a:off x="7019092" y="5391508"/>
            <a:ext cx="193314" cy="19772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1EFAFF-D37A-98D7-0980-72B108497F10}"/>
              </a:ext>
            </a:extLst>
          </p:cNvPr>
          <p:cNvCxnSpPr>
            <a:cxnSpLocks/>
            <a:stCxn id="16" idx="5"/>
            <a:endCxn id="2" idx="0"/>
          </p:cNvCxnSpPr>
          <p:nvPr/>
        </p:nvCxnSpPr>
        <p:spPr>
          <a:xfrm>
            <a:off x="6067690" y="4049660"/>
            <a:ext cx="110396" cy="60855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B267EA-8871-FC46-2775-8D82B371E4FD}"/>
              </a:ext>
            </a:extLst>
          </p:cNvPr>
          <p:cNvCxnSpPr>
            <a:cxnSpLocks/>
            <a:stCxn id="2" idx="5"/>
            <a:endCxn id="3" idx="2"/>
          </p:cNvCxnSpPr>
          <p:nvPr/>
        </p:nvCxnSpPr>
        <p:spPr>
          <a:xfrm>
            <a:off x="6246433" y="4826983"/>
            <a:ext cx="772659" cy="66338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51867-9EBC-137F-BD76-7D9887A3FE33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 flipV="1">
            <a:off x="7212406" y="5384676"/>
            <a:ext cx="932737" cy="10569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CCACFC-6617-B688-1E07-C5257D188F3A}"/>
              </a:ext>
            </a:extLst>
          </p:cNvPr>
          <p:cNvSpPr/>
          <p:nvPr/>
        </p:nvSpPr>
        <p:spPr>
          <a:xfrm>
            <a:off x="3894424" y="4435536"/>
            <a:ext cx="1740417" cy="1528948"/>
          </a:xfrm>
          <a:prstGeom prst="rect">
            <a:avLst/>
          </a:prstGeom>
          <a:solidFill>
            <a:srgbClr val="25C6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C7CBA7-6218-6BDC-D301-DEAE743EB088}"/>
              </a:ext>
            </a:extLst>
          </p:cNvPr>
          <p:cNvSpPr txBox="1"/>
          <p:nvPr/>
        </p:nvSpPr>
        <p:spPr>
          <a:xfrm>
            <a:off x="710865" y="1679576"/>
            <a:ext cx="281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8BB7C5D-1A49-DA99-C89F-1614880C82E3}"/>
              </a:ext>
            </a:extLst>
          </p:cNvPr>
          <p:cNvSpPr txBox="1">
            <a:spLocks/>
          </p:cNvSpPr>
          <p:nvPr/>
        </p:nvSpPr>
        <p:spPr>
          <a:xfrm>
            <a:off x="166164" y="6131859"/>
            <a:ext cx="10448048" cy="540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Times New Roman"/>
                <a:ea typeface="Calibri"/>
                <a:cs typeface="Times New Roman"/>
              </a:rPr>
              <a:t>Neural Encodings for Energy-Efficient Motion Planning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. </a:t>
            </a:r>
            <a:r>
              <a:rPr lang="en-US" sz="2000" b="1" dirty="0">
                <a:latin typeface="Times New Roman"/>
                <a:ea typeface="Calibri"/>
                <a:cs typeface="Times New Roman"/>
              </a:rPr>
              <a:t>Jocelyn Zhao*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, Deval Shah*, Tor M. Aamodt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567B01-2734-5005-073D-4CA1EB8DB709}"/>
              </a:ext>
            </a:extLst>
          </p:cNvPr>
          <p:cNvSpPr/>
          <p:nvPr/>
        </p:nvSpPr>
        <p:spPr>
          <a:xfrm>
            <a:off x="7521688" y="3839960"/>
            <a:ext cx="193314" cy="19772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01ACDF-63ED-61C5-18D0-602EC024963B}"/>
              </a:ext>
            </a:extLst>
          </p:cNvPr>
          <p:cNvSpPr/>
          <p:nvPr/>
        </p:nvSpPr>
        <p:spPr>
          <a:xfrm>
            <a:off x="7210093" y="4437452"/>
            <a:ext cx="193314" cy="19772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EB9F81-9858-3AA7-508D-ADA075E378F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096000" y="3938824"/>
            <a:ext cx="1425688" cy="2121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94FD9A-B5E4-688F-3C35-F8CFE8C0916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684991" y="4015062"/>
            <a:ext cx="556809" cy="127075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7DF5C0-CB89-7CE7-0F50-D8AA3F14775C}"/>
              </a:ext>
            </a:extLst>
          </p:cNvPr>
          <p:cNvCxnSpPr>
            <a:cxnSpLocks/>
            <a:stCxn id="16" idx="5"/>
            <a:endCxn id="26" idx="1"/>
          </p:cNvCxnSpPr>
          <p:nvPr/>
        </p:nvCxnSpPr>
        <p:spPr>
          <a:xfrm>
            <a:off x="6067690" y="4049660"/>
            <a:ext cx="1170713" cy="41674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BC17D-93E1-A089-3771-4F24FC29A9CD}"/>
              </a:ext>
            </a:extLst>
          </p:cNvPr>
          <p:cNvCxnSpPr>
            <a:cxnSpLocks/>
            <a:stCxn id="26" idx="6"/>
            <a:endCxn id="17" idx="0"/>
          </p:cNvCxnSpPr>
          <p:nvPr/>
        </p:nvCxnSpPr>
        <p:spPr>
          <a:xfrm>
            <a:off x="7403407" y="4536316"/>
            <a:ext cx="838393" cy="74949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2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320D5E1-E5A5-DBE1-51C6-A4A34F3E7DD7}"/>
              </a:ext>
            </a:extLst>
          </p:cNvPr>
          <p:cNvSpPr/>
          <p:nvPr/>
        </p:nvSpPr>
        <p:spPr>
          <a:xfrm>
            <a:off x="9005089" y="3129170"/>
            <a:ext cx="2627491" cy="2280177"/>
          </a:xfrm>
          <a:prstGeom prst="roundRect">
            <a:avLst/>
          </a:prstGeom>
          <a:solidFill>
            <a:srgbClr val="E7E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5FCC59-CC42-C512-46C2-E431A2DF130C}"/>
              </a:ext>
            </a:extLst>
          </p:cNvPr>
          <p:cNvSpPr/>
          <p:nvPr/>
        </p:nvSpPr>
        <p:spPr>
          <a:xfrm>
            <a:off x="6212654" y="3129170"/>
            <a:ext cx="2627491" cy="2280177"/>
          </a:xfrm>
          <a:prstGeom prst="roundRect">
            <a:avLst/>
          </a:prstGeom>
          <a:solidFill>
            <a:srgbClr val="FFF6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3C48A-7AC8-6F9E-AE81-626E3B6E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379" y="498772"/>
            <a:ext cx="9303978" cy="150302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/>
                <a:ea typeface="+mj-lt"/>
                <a:cs typeface="+mj-lt"/>
              </a:rPr>
              <a:t>Robotic motion planning is a </a:t>
            </a:r>
            <a:r>
              <a:rPr lang="en-US" sz="3600" b="1" dirty="0">
                <a:latin typeface="Times New Roman"/>
                <a:ea typeface="+mj-lt"/>
                <a:cs typeface="+mj-lt"/>
              </a:rPr>
              <a:t>computationally intensive task</a:t>
            </a:r>
          </a:p>
        </p:txBody>
      </p:sp>
      <p:pic>
        <p:nvPicPr>
          <p:cNvPr id="3" name="Picture Placeholder 5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E094DAAC-56AD-E1F0-721D-FC9105AE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084" r="-501"/>
          <a:stretch/>
        </p:blipFill>
        <p:spPr>
          <a:xfrm>
            <a:off x="211083" y="2301015"/>
            <a:ext cx="5589329" cy="291946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3E1326-451E-22EB-CB92-0F05645A48C9}"/>
              </a:ext>
            </a:extLst>
          </p:cNvPr>
          <p:cNvSpPr txBox="1">
            <a:spLocks/>
          </p:cNvSpPr>
          <p:nvPr/>
        </p:nvSpPr>
        <p:spPr>
          <a:xfrm>
            <a:off x="6981150" y="3760746"/>
            <a:ext cx="1231557" cy="635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/>
                <a:ea typeface="+mj-lt"/>
                <a:cs typeface="+mj-lt"/>
              </a:rPr>
              <a:t>50%</a:t>
            </a:r>
            <a:endParaRPr lang="en-US" sz="4000" b="1" dirty="0">
              <a:latin typeface="Times New Roman"/>
              <a:cs typeface="Time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B7B88-0388-05C6-773E-9606083399BB}"/>
              </a:ext>
            </a:extLst>
          </p:cNvPr>
          <p:cNvSpPr txBox="1"/>
          <p:nvPr/>
        </p:nvSpPr>
        <p:spPr>
          <a:xfrm>
            <a:off x="6363596" y="2489886"/>
            <a:ext cx="5068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planning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accounts for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CA46D7-63D8-D2C9-8EDD-6B8C06B1B86B}"/>
              </a:ext>
            </a:extLst>
          </p:cNvPr>
          <p:cNvSpPr txBox="1">
            <a:spLocks/>
          </p:cNvSpPr>
          <p:nvPr/>
        </p:nvSpPr>
        <p:spPr>
          <a:xfrm>
            <a:off x="9703057" y="3760746"/>
            <a:ext cx="1231557" cy="635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/>
                <a:ea typeface="+mj-lt"/>
                <a:cs typeface="+mj-lt"/>
              </a:rPr>
              <a:t>30%</a:t>
            </a:r>
            <a:endParaRPr lang="en-US" sz="4000" b="1" dirty="0">
              <a:latin typeface="Times New Roman"/>
              <a:cs typeface="Time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E8F00E-E13D-5A5E-00E6-23B80EA50D29}"/>
              </a:ext>
            </a:extLst>
          </p:cNvPr>
          <p:cNvSpPr txBox="1">
            <a:spLocks/>
          </p:cNvSpPr>
          <p:nvPr/>
        </p:nvSpPr>
        <p:spPr>
          <a:xfrm>
            <a:off x="6783233" y="4396381"/>
            <a:ext cx="1627390" cy="4474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Times New Roman"/>
                <a:ea typeface="+mj-lt"/>
                <a:cs typeface="+mj-lt"/>
              </a:rPr>
              <a:t>of</a:t>
            </a:r>
            <a:r>
              <a:rPr lang="en-US" sz="2400" b="1" dirty="0">
                <a:latin typeface="Times New Roman"/>
                <a:ea typeface="+mj-lt"/>
                <a:cs typeface="+mj-lt"/>
              </a:rPr>
              <a:t> runtime</a:t>
            </a:r>
            <a:endParaRPr lang="en-US" sz="2400" b="1" dirty="0">
              <a:latin typeface="Times New Roman"/>
              <a:cs typeface="Time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D1780B-0074-AE07-60D9-B9DC147FD15E}"/>
              </a:ext>
            </a:extLst>
          </p:cNvPr>
          <p:cNvSpPr txBox="1">
            <a:spLocks/>
          </p:cNvSpPr>
          <p:nvPr/>
        </p:nvSpPr>
        <p:spPr>
          <a:xfrm>
            <a:off x="9373997" y="4396381"/>
            <a:ext cx="1889676" cy="4474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Times New Roman"/>
                <a:ea typeface="+mj-lt"/>
                <a:cs typeface="+mj-lt"/>
              </a:rPr>
              <a:t>of </a:t>
            </a:r>
            <a:r>
              <a:rPr lang="en-US" sz="2400" b="1" dirty="0">
                <a:latin typeface="Times New Roman"/>
                <a:ea typeface="+mj-lt"/>
                <a:cs typeface="+mj-lt"/>
              </a:rPr>
              <a:t>power</a:t>
            </a:r>
            <a:r>
              <a:rPr lang="en-US" sz="2400" dirty="0">
                <a:latin typeface="Times New Roman"/>
                <a:ea typeface="+mj-lt"/>
                <a:cs typeface="+mj-lt"/>
              </a:rPr>
              <a:t> use</a:t>
            </a:r>
            <a:endParaRPr lang="en-US" sz="2400" dirty="0">
              <a:latin typeface="Times New Roman"/>
              <a:cs typeface="Time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CD7E23-8171-1359-333F-3EE46DBE2E56}"/>
              </a:ext>
            </a:extLst>
          </p:cNvPr>
          <p:cNvSpPr txBox="1"/>
          <p:nvPr/>
        </p:nvSpPr>
        <p:spPr>
          <a:xfrm>
            <a:off x="471667" y="5409347"/>
            <a:ext cx="5068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diagram of accelerator rich system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D5E44D4-EBF2-5029-68BF-95C5E4C6F36D}"/>
              </a:ext>
            </a:extLst>
          </p:cNvPr>
          <p:cNvSpPr txBox="1">
            <a:spLocks/>
          </p:cNvSpPr>
          <p:nvPr/>
        </p:nvSpPr>
        <p:spPr>
          <a:xfrm>
            <a:off x="166164" y="6131859"/>
            <a:ext cx="10448048" cy="540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Times New Roman"/>
                <a:ea typeface="Calibri"/>
                <a:cs typeface="Times New Roman"/>
              </a:rPr>
              <a:t>Neural Encodings for Energy-Efficient Motion Planning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. </a:t>
            </a:r>
            <a:r>
              <a:rPr lang="en-US" sz="2000" b="1" dirty="0">
                <a:latin typeface="Times New Roman"/>
                <a:ea typeface="Calibri"/>
                <a:cs typeface="Times New Roman"/>
              </a:rPr>
              <a:t>Jocelyn Zhao*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, Deval Shah*, Tor M. Aamodt</a:t>
            </a:r>
          </a:p>
        </p:txBody>
      </p:sp>
    </p:spTree>
    <p:extLst>
      <p:ext uri="{BB962C8B-B14F-4D97-AF65-F5344CB8AC3E}">
        <p14:creationId xmlns:p14="http://schemas.microsoft.com/office/powerpoint/2010/main" val="96542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F0202-5387-034B-BFB1-42DA7A76A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neural planning network&#10;&#10;AI-generated content may be incorrect.">
            <a:extLst>
              <a:ext uri="{FF2B5EF4-FFF2-40B4-BE49-F238E27FC236}">
                <a16:creationId xmlns:a16="http://schemas.microsoft.com/office/drawing/2014/main" id="{05B971FC-58FC-7110-FCD4-82A9068C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79" y="1563968"/>
            <a:ext cx="4532022" cy="18650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E282B6-7C4E-ECD8-1692-B7A834ABFD8C}"/>
              </a:ext>
            </a:extLst>
          </p:cNvPr>
          <p:cNvSpPr txBox="1"/>
          <p:nvPr/>
        </p:nvSpPr>
        <p:spPr>
          <a:xfrm>
            <a:off x="1596622" y="734972"/>
            <a:ext cx="37193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 Motion Planning Network; Regression Architecture</a:t>
            </a:r>
          </a:p>
        </p:txBody>
      </p:sp>
      <p:pic>
        <p:nvPicPr>
          <p:cNvPr id="5" name="Picture 4" descr="A diagram of a decoding function&#10;&#10;AI-generated content may be incorrect.">
            <a:extLst>
              <a:ext uri="{FF2B5EF4-FFF2-40B4-BE49-F238E27FC236}">
                <a16:creationId xmlns:a16="http://schemas.microsoft.com/office/drawing/2014/main" id="{95B73E16-3432-5BDC-0AB4-55800F54D7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636" t="11489" r="30233" b="15441"/>
          <a:stretch/>
        </p:blipFill>
        <p:spPr>
          <a:xfrm>
            <a:off x="6388100" y="1410211"/>
            <a:ext cx="4841657" cy="4221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70DBF-F742-19DA-24B5-84E1C55593E6}"/>
              </a:ext>
            </a:extLst>
          </p:cNvPr>
          <p:cNvSpPr txBox="1"/>
          <p:nvPr/>
        </p:nvSpPr>
        <p:spPr>
          <a:xfrm>
            <a:off x="6132957" y="808304"/>
            <a:ext cx="5432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 Motion Planning Network; BEL Architecture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C1DC195-0BC4-85FD-450C-4251E86CB405}"/>
              </a:ext>
            </a:extLst>
          </p:cNvPr>
          <p:cNvSpPr txBox="1">
            <a:spLocks/>
          </p:cNvSpPr>
          <p:nvPr/>
        </p:nvSpPr>
        <p:spPr>
          <a:xfrm>
            <a:off x="166164" y="6131859"/>
            <a:ext cx="10448048" cy="540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Times New Roman"/>
                <a:ea typeface="Calibri"/>
                <a:cs typeface="Times New Roman"/>
              </a:rPr>
              <a:t>Neural Encodings for Energy-Efficient Motion Planning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. </a:t>
            </a:r>
            <a:r>
              <a:rPr lang="en-US" sz="2000" b="1" dirty="0">
                <a:latin typeface="Times New Roman"/>
                <a:ea typeface="Calibri"/>
                <a:cs typeface="Times New Roman"/>
              </a:rPr>
              <a:t>Jocelyn Zhao*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, Deval Shah*, Tor M. Aamodt</a:t>
            </a:r>
          </a:p>
        </p:txBody>
      </p:sp>
    </p:spTree>
    <p:extLst>
      <p:ext uri="{BB962C8B-B14F-4D97-AF65-F5344CB8AC3E}">
        <p14:creationId xmlns:p14="http://schemas.microsoft.com/office/powerpoint/2010/main" val="404769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C04957-2A88-4244-A8C2-7F704D7C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757" y="420542"/>
            <a:ext cx="7880485" cy="9555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/>
                <a:cs typeface="Times New Roman"/>
              </a:rPr>
              <a:t>Binary Encoded Label (BEL) Neural Planner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C65CFC-58C0-CA96-E4E5-38E0CE69FD6A}"/>
              </a:ext>
            </a:extLst>
          </p:cNvPr>
          <p:cNvSpPr txBox="1">
            <a:spLocks/>
          </p:cNvSpPr>
          <p:nvPr/>
        </p:nvSpPr>
        <p:spPr>
          <a:xfrm>
            <a:off x="1710076" y="1631164"/>
            <a:ext cx="1349558" cy="74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latin typeface="Times New Roman"/>
                <a:cs typeface="Times New Roman"/>
              </a:rPr>
              <a:t>Target milestone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767D5-0620-E1E9-9230-2C313BFD908C}"/>
              </a:ext>
            </a:extLst>
          </p:cNvPr>
          <p:cNvSpPr txBox="1"/>
          <p:nvPr/>
        </p:nvSpPr>
        <p:spPr>
          <a:xfrm>
            <a:off x="3389146" y="1740220"/>
            <a:ext cx="746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 2.918    3.813    1.293    0.883    2.651    5.287 ]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C5BD1-8C40-6267-8787-98BFFB25FB8E}"/>
              </a:ext>
            </a:extLst>
          </p:cNvPr>
          <p:cNvSpPr txBox="1"/>
          <p:nvPr/>
        </p:nvSpPr>
        <p:spPr>
          <a:xfrm>
            <a:off x="3389146" y="1742374"/>
            <a:ext cx="729048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  2           3           1           0           3           5        ]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F3C1B0-803D-1E6B-91E4-BF349CDFEAC6}"/>
              </a:ext>
            </a:extLst>
          </p:cNvPr>
          <p:cNvSpPr txBox="1">
            <a:spLocks/>
          </p:cNvSpPr>
          <p:nvPr/>
        </p:nvSpPr>
        <p:spPr>
          <a:xfrm>
            <a:off x="1710076" y="3058333"/>
            <a:ext cx="1349558" cy="74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latin typeface="Times New Roman"/>
                <a:cs typeface="Times New Roman"/>
              </a:rPr>
              <a:t>Target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BC530-BE14-6E00-97DA-559CED3B3EA2}"/>
              </a:ext>
            </a:extLst>
          </p:cNvPr>
          <p:cNvSpPr txBox="1"/>
          <p:nvPr/>
        </p:nvSpPr>
        <p:spPr>
          <a:xfrm>
            <a:off x="3673351" y="2607348"/>
            <a:ext cx="391545" cy="3539430"/>
          </a:xfrm>
          <a:prstGeom prst="rect">
            <a:avLst/>
          </a:prstGeom>
          <a:solidFill>
            <a:srgbClr val="E7E7F3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0 0 1 0 0 0 0 0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8D7DD-AD67-D9D7-0D3B-3CA7C93A07C2}"/>
              </a:ext>
            </a:extLst>
          </p:cNvPr>
          <p:cNvSpPr txBox="1"/>
          <p:nvPr/>
        </p:nvSpPr>
        <p:spPr>
          <a:xfrm>
            <a:off x="4844209" y="2611827"/>
            <a:ext cx="391545" cy="3539430"/>
          </a:xfrm>
          <a:prstGeom prst="rect">
            <a:avLst/>
          </a:prstGeom>
          <a:solidFill>
            <a:srgbClr val="E7E7F3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0 0 0 1 0  0 0 0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7B2F2-54E7-8E3C-D155-9B32F0011669}"/>
              </a:ext>
            </a:extLst>
          </p:cNvPr>
          <p:cNvSpPr txBox="1"/>
          <p:nvPr/>
        </p:nvSpPr>
        <p:spPr>
          <a:xfrm>
            <a:off x="6014467" y="2607345"/>
            <a:ext cx="391545" cy="3539430"/>
          </a:xfrm>
          <a:prstGeom prst="rect">
            <a:avLst/>
          </a:prstGeom>
          <a:solidFill>
            <a:srgbClr val="E7E7F3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0 1 0 0 0 0 0 0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14607-D218-0244-190C-C5CBEEF1435E}"/>
              </a:ext>
            </a:extLst>
          </p:cNvPr>
          <p:cNvSpPr txBox="1"/>
          <p:nvPr/>
        </p:nvSpPr>
        <p:spPr>
          <a:xfrm>
            <a:off x="7157115" y="2607345"/>
            <a:ext cx="391545" cy="3539430"/>
          </a:xfrm>
          <a:prstGeom prst="rect">
            <a:avLst/>
          </a:prstGeom>
          <a:solidFill>
            <a:srgbClr val="E7E7F3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1 0 0 0 0 0 0 0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B4150-5AC2-4D2A-CD26-3F9EF6A5A620}"/>
              </a:ext>
            </a:extLst>
          </p:cNvPr>
          <p:cNvSpPr txBox="1"/>
          <p:nvPr/>
        </p:nvSpPr>
        <p:spPr>
          <a:xfrm>
            <a:off x="8350137" y="2607345"/>
            <a:ext cx="391545" cy="3539430"/>
          </a:xfrm>
          <a:prstGeom prst="rect">
            <a:avLst/>
          </a:prstGeom>
          <a:solidFill>
            <a:srgbClr val="E7E7F3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0 0 0 1 0 0 0 0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1C55F-6A56-2921-76D5-C7B492BDA519}"/>
              </a:ext>
            </a:extLst>
          </p:cNvPr>
          <p:cNvSpPr txBox="1"/>
          <p:nvPr/>
        </p:nvSpPr>
        <p:spPr>
          <a:xfrm>
            <a:off x="9489372" y="2629756"/>
            <a:ext cx="391545" cy="3539430"/>
          </a:xfrm>
          <a:prstGeom prst="rect">
            <a:avLst/>
          </a:prstGeom>
          <a:solidFill>
            <a:srgbClr val="E7E7F3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0 0 0 0 0 1 0 0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D07CED-5B51-F85A-9217-CFE46672CB09}"/>
              </a:ext>
            </a:extLst>
          </p:cNvPr>
          <p:cNvSpPr txBox="1">
            <a:spLocks/>
          </p:cNvSpPr>
          <p:nvPr/>
        </p:nvSpPr>
        <p:spPr>
          <a:xfrm>
            <a:off x="166164" y="6131859"/>
            <a:ext cx="10448048" cy="540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Times New Roman"/>
                <a:ea typeface="Calibri"/>
                <a:cs typeface="Times New Roman"/>
              </a:rPr>
              <a:t>Neural Encodings for Energy-Efficient Motion Planning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. </a:t>
            </a:r>
            <a:r>
              <a:rPr lang="en-US" sz="2000" b="1" dirty="0">
                <a:latin typeface="Times New Roman"/>
                <a:ea typeface="Calibri"/>
                <a:cs typeface="Times New Roman"/>
              </a:rPr>
              <a:t>Jocelyn Zhao*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, Deval Shah*, Tor M. Aamodt</a:t>
            </a:r>
          </a:p>
        </p:txBody>
      </p:sp>
    </p:spTree>
    <p:extLst>
      <p:ext uri="{BB962C8B-B14F-4D97-AF65-F5344CB8AC3E}">
        <p14:creationId xmlns:p14="http://schemas.microsoft.com/office/powerpoint/2010/main" val="147630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17FEE-4540-10D0-5CD7-33F3DCBDB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AB7263-00F8-7E5F-71AD-338411AED91D}"/>
              </a:ext>
            </a:extLst>
          </p:cNvPr>
          <p:cNvSpPr txBox="1"/>
          <p:nvPr/>
        </p:nvSpPr>
        <p:spPr>
          <a:xfrm>
            <a:off x="7965991" y="210255"/>
            <a:ext cx="273891" cy="1938992"/>
          </a:xfrm>
          <a:prstGeom prst="rect">
            <a:avLst/>
          </a:prstGeom>
          <a:solidFill>
            <a:srgbClr val="E7E7F3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0 0 1 0 0 0 0 0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4097B-502C-DA46-CFD7-F274693F4A15}"/>
              </a:ext>
            </a:extLst>
          </p:cNvPr>
          <p:cNvSpPr txBox="1"/>
          <p:nvPr/>
        </p:nvSpPr>
        <p:spPr>
          <a:xfrm>
            <a:off x="7965991" y="2229466"/>
            <a:ext cx="273891" cy="1938992"/>
          </a:xfrm>
          <a:prstGeom prst="rect">
            <a:avLst/>
          </a:prstGeom>
          <a:solidFill>
            <a:srgbClr val="E7E7F3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0 0 0 1 0  0 0 0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F99AF-36A4-6C61-744E-AA5F2B36302B}"/>
              </a:ext>
            </a:extLst>
          </p:cNvPr>
          <p:cNvSpPr txBox="1"/>
          <p:nvPr/>
        </p:nvSpPr>
        <p:spPr>
          <a:xfrm>
            <a:off x="7981455" y="4671005"/>
            <a:ext cx="273891" cy="1938992"/>
          </a:xfrm>
          <a:prstGeom prst="rect">
            <a:avLst/>
          </a:prstGeom>
          <a:solidFill>
            <a:srgbClr val="E7E7F3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0 0 0 0 0 1 0 0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6E941B-1A0E-F675-447E-95808695AB41}"/>
              </a:ext>
            </a:extLst>
          </p:cNvPr>
          <p:cNvSpPr txBox="1"/>
          <p:nvPr/>
        </p:nvSpPr>
        <p:spPr>
          <a:xfrm rot="5400000">
            <a:off x="7982134" y="4009556"/>
            <a:ext cx="515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74317CB-DCB4-E852-2D53-857AEF2699EB}"/>
              </a:ext>
            </a:extLst>
          </p:cNvPr>
          <p:cNvSpPr/>
          <p:nvPr/>
        </p:nvSpPr>
        <p:spPr>
          <a:xfrm>
            <a:off x="1858057" y="840259"/>
            <a:ext cx="510019" cy="5177482"/>
          </a:xfrm>
          <a:prstGeom prst="rect">
            <a:avLst/>
          </a:prstGeom>
          <a:solidFill>
            <a:srgbClr val="E7E7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250C94-FEB3-EBD6-2018-74FAC30E2404}"/>
              </a:ext>
            </a:extLst>
          </p:cNvPr>
          <p:cNvSpPr/>
          <p:nvPr/>
        </p:nvSpPr>
        <p:spPr>
          <a:xfrm>
            <a:off x="2998480" y="1915013"/>
            <a:ext cx="510019" cy="2924717"/>
          </a:xfrm>
          <a:prstGeom prst="rect">
            <a:avLst/>
          </a:prstGeom>
          <a:solidFill>
            <a:srgbClr val="E7E7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C91825-A90F-E51F-D7AA-D192C7A1AA17}"/>
              </a:ext>
            </a:extLst>
          </p:cNvPr>
          <p:cNvSpPr/>
          <p:nvPr/>
        </p:nvSpPr>
        <p:spPr>
          <a:xfrm>
            <a:off x="4166164" y="2460769"/>
            <a:ext cx="510019" cy="1869992"/>
          </a:xfrm>
          <a:prstGeom prst="rect">
            <a:avLst/>
          </a:prstGeom>
          <a:solidFill>
            <a:srgbClr val="E7E7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70CFE80-36D7-B4B8-0346-E87F596FBB19}"/>
              </a:ext>
            </a:extLst>
          </p:cNvPr>
          <p:cNvSpPr/>
          <p:nvPr/>
        </p:nvSpPr>
        <p:spPr>
          <a:xfrm>
            <a:off x="6233139" y="1060583"/>
            <a:ext cx="510019" cy="4526450"/>
          </a:xfrm>
          <a:prstGeom prst="rect">
            <a:avLst/>
          </a:prstGeom>
          <a:solidFill>
            <a:srgbClr val="E7E7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38F03C-4F61-8A4E-CEF5-DFE1C6FEDFF9}"/>
              </a:ext>
            </a:extLst>
          </p:cNvPr>
          <p:cNvCxnSpPr>
            <a:cxnSpLocks/>
          </p:cNvCxnSpPr>
          <p:nvPr/>
        </p:nvCxnSpPr>
        <p:spPr>
          <a:xfrm>
            <a:off x="2283545" y="3429000"/>
            <a:ext cx="714935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F2BD56-7A4C-8609-867F-0D300C9A4914}"/>
              </a:ext>
            </a:extLst>
          </p:cNvPr>
          <p:cNvCxnSpPr>
            <a:cxnSpLocks/>
          </p:cNvCxnSpPr>
          <p:nvPr/>
        </p:nvCxnSpPr>
        <p:spPr>
          <a:xfrm>
            <a:off x="3451229" y="3377371"/>
            <a:ext cx="714935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59324B6-7676-D071-7F81-679AB1226295}"/>
              </a:ext>
            </a:extLst>
          </p:cNvPr>
          <p:cNvCxnSpPr>
            <a:cxnSpLocks/>
          </p:cNvCxnSpPr>
          <p:nvPr/>
        </p:nvCxnSpPr>
        <p:spPr>
          <a:xfrm>
            <a:off x="6961148" y="1289907"/>
            <a:ext cx="1012233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83CD36D-3E96-DC3A-0DD5-C592F04A68C4}"/>
              </a:ext>
            </a:extLst>
          </p:cNvPr>
          <p:cNvCxnSpPr/>
          <p:nvPr/>
        </p:nvCxnSpPr>
        <p:spPr>
          <a:xfrm>
            <a:off x="6983627" y="1265193"/>
            <a:ext cx="0" cy="4374138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188C348-F743-005F-E296-7FE14C91EB47}"/>
              </a:ext>
            </a:extLst>
          </p:cNvPr>
          <p:cNvCxnSpPr>
            <a:cxnSpLocks/>
          </p:cNvCxnSpPr>
          <p:nvPr/>
        </p:nvCxnSpPr>
        <p:spPr>
          <a:xfrm>
            <a:off x="6743007" y="3377371"/>
            <a:ext cx="234971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4655F76-400F-F253-A7A2-30FC7769841F}"/>
              </a:ext>
            </a:extLst>
          </p:cNvPr>
          <p:cNvCxnSpPr>
            <a:cxnSpLocks/>
          </p:cNvCxnSpPr>
          <p:nvPr/>
        </p:nvCxnSpPr>
        <p:spPr>
          <a:xfrm>
            <a:off x="7008341" y="3008585"/>
            <a:ext cx="957651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FAFE56C-B54A-DCDA-B661-D45DD0EF0AF9}"/>
              </a:ext>
            </a:extLst>
          </p:cNvPr>
          <p:cNvCxnSpPr>
            <a:cxnSpLocks/>
          </p:cNvCxnSpPr>
          <p:nvPr/>
        </p:nvCxnSpPr>
        <p:spPr>
          <a:xfrm>
            <a:off x="6977978" y="5639331"/>
            <a:ext cx="1012233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DD6B887-F0FF-FB32-61A6-80F75DE8AB49}"/>
              </a:ext>
            </a:extLst>
          </p:cNvPr>
          <p:cNvGrpSpPr/>
          <p:nvPr/>
        </p:nvGrpSpPr>
        <p:grpSpPr>
          <a:xfrm>
            <a:off x="1938678" y="657947"/>
            <a:ext cx="5665403" cy="5530026"/>
            <a:chOff x="1009862" y="654112"/>
            <a:chExt cx="5665403" cy="5530026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3E1E766-20B0-35D6-A233-91541A83C654}"/>
                </a:ext>
              </a:extLst>
            </p:cNvPr>
            <p:cNvSpPr/>
            <p:nvPr/>
          </p:nvSpPr>
          <p:spPr>
            <a:xfrm>
              <a:off x="3331720" y="2683475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8C5E876-2FD7-FDA8-29CC-D4E07EBB0C71}"/>
                </a:ext>
              </a:extLst>
            </p:cNvPr>
            <p:cNvSpPr/>
            <p:nvPr/>
          </p:nvSpPr>
          <p:spPr>
            <a:xfrm>
              <a:off x="3331720" y="3231292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1A8F2C5-57C0-B0D9-CAA3-3868A8E44592}"/>
                </a:ext>
              </a:extLst>
            </p:cNvPr>
            <p:cNvSpPr/>
            <p:nvPr/>
          </p:nvSpPr>
          <p:spPr>
            <a:xfrm>
              <a:off x="3331720" y="3779109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5425055-E1A5-991E-906B-73DB1311F94F}"/>
                </a:ext>
              </a:extLst>
            </p:cNvPr>
            <p:cNvSpPr/>
            <p:nvPr/>
          </p:nvSpPr>
          <p:spPr>
            <a:xfrm>
              <a:off x="1009862" y="1040024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D59E06D-65F6-3548-5A41-16674B2F5015}"/>
                </a:ext>
              </a:extLst>
            </p:cNvPr>
            <p:cNvSpPr/>
            <p:nvPr/>
          </p:nvSpPr>
          <p:spPr>
            <a:xfrm>
              <a:off x="1009862" y="1587841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8DECBCA-02C5-8646-0EFF-2C62E512886E}"/>
                </a:ext>
              </a:extLst>
            </p:cNvPr>
            <p:cNvSpPr/>
            <p:nvPr/>
          </p:nvSpPr>
          <p:spPr>
            <a:xfrm>
              <a:off x="1009862" y="2135658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3473321-91C4-BDE3-478E-9A9D9602B016}"/>
                </a:ext>
              </a:extLst>
            </p:cNvPr>
            <p:cNvSpPr/>
            <p:nvPr/>
          </p:nvSpPr>
          <p:spPr>
            <a:xfrm>
              <a:off x="1009862" y="2686504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937D941-7FF0-15A3-254E-23F6D9BFAEEA}"/>
                </a:ext>
              </a:extLst>
            </p:cNvPr>
            <p:cNvSpPr/>
            <p:nvPr/>
          </p:nvSpPr>
          <p:spPr>
            <a:xfrm>
              <a:off x="1009862" y="3234321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1FE4E86-E64B-22F0-F513-B08DBE821DEC}"/>
                </a:ext>
              </a:extLst>
            </p:cNvPr>
            <p:cNvSpPr/>
            <p:nvPr/>
          </p:nvSpPr>
          <p:spPr>
            <a:xfrm>
              <a:off x="1009862" y="3782138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531037F-4A4C-875F-4D21-A78ED201FEE6}"/>
                </a:ext>
              </a:extLst>
            </p:cNvPr>
            <p:cNvSpPr/>
            <p:nvPr/>
          </p:nvSpPr>
          <p:spPr>
            <a:xfrm>
              <a:off x="1009862" y="4326926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393ED74-76D4-B3CE-E977-9388E6F2AB8A}"/>
                </a:ext>
              </a:extLst>
            </p:cNvPr>
            <p:cNvSpPr/>
            <p:nvPr/>
          </p:nvSpPr>
          <p:spPr>
            <a:xfrm>
              <a:off x="1009862" y="4874743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20ED6E7-27AF-E9FB-C2FA-FDFE68A8E952}"/>
                </a:ext>
              </a:extLst>
            </p:cNvPr>
            <p:cNvSpPr/>
            <p:nvPr/>
          </p:nvSpPr>
          <p:spPr>
            <a:xfrm>
              <a:off x="1009862" y="5422560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9967CB2-DEBF-0F58-1FFC-9D01260952F8}"/>
                </a:ext>
              </a:extLst>
            </p:cNvPr>
            <p:cNvSpPr/>
            <p:nvPr/>
          </p:nvSpPr>
          <p:spPr>
            <a:xfrm>
              <a:off x="2170791" y="2141472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0016F5A-61CA-2BA2-FBD5-BDFF34503A22}"/>
                </a:ext>
              </a:extLst>
            </p:cNvPr>
            <p:cNvSpPr/>
            <p:nvPr/>
          </p:nvSpPr>
          <p:spPr>
            <a:xfrm>
              <a:off x="2170791" y="2689289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9B79365-C662-1B3F-FDCC-28C240F19C4A}"/>
                </a:ext>
              </a:extLst>
            </p:cNvPr>
            <p:cNvSpPr/>
            <p:nvPr/>
          </p:nvSpPr>
          <p:spPr>
            <a:xfrm>
              <a:off x="2170791" y="3237106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778F223-1938-B800-FB37-65C5071D9F7D}"/>
                </a:ext>
              </a:extLst>
            </p:cNvPr>
            <p:cNvSpPr/>
            <p:nvPr/>
          </p:nvSpPr>
          <p:spPr>
            <a:xfrm>
              <a:off x="2170791" y="3779109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9F03484-0474-D9DE-F156-9EC880316A37}"/>
                </a:ext>
              </a:extLst>
            </p:cNvPr>
            <p:cNvSpPr/>
            <p:nvPr/>
          </p:nvSpPr>
          <p:spPr>
            <a:xfrm>
              <a:off x="2170791" y="4326926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BB82B7A-9ECC-3191-9380-8971EB994CAD}"/>
                </a:ext>
              </a:extLst>
            </p:cNvPr>
            <p:cNvSpPr/>
            <p:nvPr/>
          </p:nvSpPr>
          <p:spPr>
            <a:xfrm>
              <a:off x="5403261" y="1286072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FD503F9-58E2-F70B-0129-094E84BF09BC}"/>
                </a:ext>
              </a:extLst>
            </p:cNvPr>
            <p:cNvSpPr/>
            <p:nvPr/>
          </p:nvSpPr>
          <p:spPr>
            <a:xfrm>
              <a:off x="5403261" y="1833889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0BCB423-35A3-06B8-9C36-A57D069810C2}"/>
                </a:ext>
              </a:extLst>
            </p:cNvPr>
            <p:cNvSpPr/>
            <p:nvPr/>
          </p:nvSpPr>
          <p:spPr>
            <a:xfrm>
              <a:off x="5403261" y="2381706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F89C24E-E44C-AE5A-5E62-EFB56381A397}"/>
                </a:ext>
              </a:extLst>
            </p:cNvPr>
            <p:cNvSpPr/>
            <p:nvPr/>
          </p:nvSpPr>
          <p:spPr>
            <a:xfrm>
              <a:off x="5403261" y="2937034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EE7DFFA-725A-D06C-6FBF-D1A5060C9339}"/>
                </a:ext>
              </a:extLst>
            </p:cNvPr>
            <p:cNvSpPr/>
            <p:nvPr/>
          </p:nvSpPr>
          <p:spPr>
            <a:xfrm>
              <a:off x="5403261" y="3484851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A55AF05-95B3-0E98-22A9-DCC357FED6D0}"/>
                </a:ext>
              </a:extLst>
            </p:cNvPr>
            <p:cNvSpPr/>
            <p:nvPr/>
          </p:nvSpPr>
          <p:spPr>
            <a:xfrm>
              <a:off x="5403261" y="4032668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91D1683-E151-6CF2-F216-8B9578C36FCD}"/>
                </a:ext>
              </a:extLst>
            </p:cNvPr>
            <p:cNvSpPr/>
            <p:nvPr/>
          </p:nvSpPr>
          <p:spPr>
            <a:xfrm>
              <a:off x="5403261" y="4580485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6663661-BCA5-AC5A-94E1-DF283D13AC66}"/>
                </a:ext>
              </a:extLst>
            </p:cNvPr>
            <p:cNvSpPr/>
            <p:nvPr/>
          </p:nvSpPr>
          <p:spPr>
            <a:xfrm>
              <a:off x="5403261" y="5128302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A4F3A79-13DA-5123-BCB4-9D6F8728F317}"/>
                </a:ext>
              </a:extLst>
            </p:cNvPr>
            <p:cNvSpPr/>
            <p:nvPr/>
          </p:nvSpPr>
          <p:spPr>
            <a:xfrm>
              <a:off x="1634423" y="2789722"/>
              <a:ext cx="233083" cy="1201881"/>
            </a:xfrm>
            <a:prstGeom prst="rect">
              <a:avLst/>
            </a:prstGeom>
            <a:solidFill>
              <a:srgbClr val="FFF6D5"/>
            </a:solidFill>
            <a:ln>
              <a:solidFill>
                <a:srgbClr val="0202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97302F7-6D53-807B-47FC-2756ECB081B1}"/>
                </a:ext>
              </a:extLst>
            </p:cNvPr>
            <p:cNvSpPr/>
            <p:nvPr/>
          </p:nvSpPr>
          <p:spPr>
            <a:xfrm>
              <a:off x="2752013" y="2796803"/>
              <a:ext cx="233083" cy="1201881"/>
            </a:xfrm>
            <a:prstGeom prst="rect">
              <a:avLst/>
            </a:prstGeom>
            <a:solidFill>
              <a:srgbClr val="FFF6D5"/>
            </a:solidFill>
            <a:ln>
              <a:solidFill>
                <a:srgbClr val="0202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1E3F8DB-5DEE-DA14-B380-3A14EF65DB67}"/>
                </a:ext>
              </a:extLst>
            </p:cNvPr>
            <p:cNvSpPr/>
            <p:nvPr/>
          </p:nvSpPr>
          <p:spPr>
            <a:xfrm>
              <a:off x="3930114" y="2796803"/>
              <a:ext cx="233083" cy="1201881"/>
            </a:xfrm>
            <a:prstGeom prst="rect">
              <a:avLst/>
            </a:prstGeom>
            <a:solidFill>
              <a:srgbClr val="FFF6D5"/>
            </a:solidFill>
            <a:ln>
              <a:solidFill>
                <a:srgbClr val="0202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62A8310-686A-0C26-2AAA-3FB5DA5D445E}"/>
                </a:ext>
              </a:extLst>
            </p:cNvPr>
            <p:cNvSpPr txBox="1"/>
            <p:nvPr/>
          </p:nvSpPr>
          <p:spPr>
            <a:xfrm>
              <a:off x="4237062" y="2937034"/>
              <a:ext cx="8426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D4C3A70-7669-89EC-F193-2B17E81D8324}"/>
                </a:ext>
              </a:extLst>
            </p:cNvPr>
            <p:cNvSpPr/>
            <p:nvPr/>
          </p:nvSpPr>
          <p:spPr>
            <a:xfrm>
              <a:off x="4868379" y="2824225"/>
              <a:ext cx="233083" cy="1201881"/>
            </a:xfrm>
            <a:prstGeom prst="rect">
              <a:avLst/>
            </a:prstGeom>
            <a:solidFill>
              <a:srgbClr val="FFF6D5"/>
            </a:solidFill>
            <a:ln>
              <a:solidFill>
                <a:srgbClr val="0202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71B7D3-9357-04DA-E6A8-C902B02583FD}"/>
                </a:ext>
              </a:extLst>
            </p:cNvPr>
            <p:cNvSpPr/>
            <p:nvPr/>
          </p:nvSpPr>
          <p:spPr>
            <a:xfrm>
              <a:off x="6433443" y="654112"/>
              <a:ext cx="233083" cy="1201881"/>
            </a:xfrm>
            <a:prstGeom prst="rect">
              <a:avLst/>
            </a:prstGeom>
            <a:solidFill>
              <a:srgbClr val="FFF6D5"/>
            </a:solidFill>
            <a:ln>
              <a:solidFill>
                <a:srgbClr val="0202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AEEA032-7A7F-A2FD-E7F6-497CBEF8621F}"/>
                </a:ext>
              </a:extLst>
            </p:cNvPr>
            <p:cNvSpPr/>
            <p:nvPr/>
          </p:nvSpPr>
          <p:spPr>
            <a:xfrm>
              <a:off x="6411819" y="2403810"/>
              <a:ext cx="233083" cy="1201881"/>
            </a:xfrm>
            <a:prstGeom prst="rect">
              <a:avLst/>
            </a:prstGeom>
            <a:solidFill>
              <a:srgbClr val="FFF6D5"/>
            </a:solidFill>
            <a:ln>
              <a:solidFill>
                <a:srgbClr val="0202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ACBB7E8-B84A-C052-6F0D-BD14A60674D5}"/>
                </a:ext>
              </a:extLst>
            </p:cNvPr>
            <p:cNvSpPr/>
            <p:nvPr/>
          </p:nvSpPr>
          <p:spPr>
            <a:xfrm>
              <a:off x="6442182" y="4982257"/>
              <a:ext cx="233083" cy="1201881"/>
            </a:xfrm>
            <a:prstGeom prst="rect">
              <a:avLst/>
            </a:prstGeom>
            <a:solidFill>
              <a:srgbClr val="FFF6D5"/>
            </a:solidFill>
            <a:ln>
              <a:solidFill>
                <a:srgbClr val="0202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ED77408-42C5-5828-3916-F29A97D20AFB}"/>
                  </a:ext>
                </a:extLst>
              </p:cNvPr>
              <p:cNvSpPr txBox="1"/>
              <p:nvPr/>
            </p:nvSpPr>
            <p:spPr>
              <a:xfrm>
                <a:off x="1074784" y="1837724"/>
                <a:ext cx="255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ED77408-42C5-5828-3916-F29A97D20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4" y="1837724"/>
                <a:ext cx="255198" cy="276999"/>
              </a:xfrm>
              <a:prstGeom prst="rect">
                <a:avLst/>
              </a:prstGeom>
              <a:blipFill>
                <a:blip r:embed="rId2"/>
                <a:stretch>
                  <a:fillRect l="-23810" t="-13043" r="-9524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C92B980-440A-F579-FC2B-71CEFAC2D8A6}"/>
                  </a:ext>
                </a:extLst>
              </p:cNvPr>
              <p:cNvSpPr txBox="1"/>
              <p:nvPr/>
            </p:nvSpPr>
            <p:spPr>
              <a:xfrm>
                <a:off x="903327" y="3242917"/>
                <a:ext cx="518412" cy="303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goal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C92B980-440A-F579-FC2B-71CEFAC2D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27" y="3242917"/>
                <a:ext cx="518412" cy="303160"/>
              </a:xfrm>
              <a:prstGeom prst="rect">
                <a:avLst/>
              </a:prstGeom>
              <a:blipFill>
                <a:blip r:embed="rId3"/>
                <a:stretch>
                  <a:fillRect l="-12195" r="-975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3F0AD41-D8A4-0F30-B5E5-DA2A9D1ACE68}"/>
                  </a:ext>
                </a:extLst>
              </p:cNvPr>
              <p:cNvSpPr txBox="1"/>
              <p:nvPr/>
            </p:nvSpPr>
            <p:spPr>
              <a:xfrm>
                <a:off x="250129" y="4674271"/>
                <a:ext cx="1189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𝐸𝑁𝑒𝑡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3F0AD41-D8A4-0F30-B5E5-DA2A9D1AC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29" y="4674271"/>
                <a:ext cx="1189300" cy="276999"/>
              </a:xfrm>
              <a:prstGeom prst="rect">
                <a:avLst/>
              </a:prstGeom>
              <a:blipFill>
                <a:blip r:embed="rId4"/>
                <a:stretch>
                  <a:fillRect l="-4211" t="-4545" r="-7368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1F8F6DB-C0BE-A7AF-FBB1-F8DD165BCB1A}"/>
              </a:ext>
            </a:extLst>
          </p:cNvPr>
          <p:cNvCxnSpPr>
            <a:cxnSpLocks/>
          </p:cNvCxnSpPr>
          <p:nvPr/>
        </p:nvCxnSpPr>
        <p:spPr>
          <a:xfrm>
            <a:off x="1494468" y="2088411"/>
            <a:ext cx="363589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82C664B-7EDF-2104-618A-D3217CC34278}"/>
              </a:ext>
            </a:extLst>
          </p:cNvPr>
          <p:cNvCxnSpPr>
            <a:cxnSpLocks/>
          </p:cNvCxnSpPr>
          <p:nvPr/>
        </p:nvCxnSpPr>
        <p:spPr>
          <a:xfrm>
            <a:off x="1494468" y="3401859"/>
            <a:ext cx="363589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E6B6DDC-1B33-D1A4-F898-D2DF0C6338A1}"/>
              </a:ext>
            </a:extLst>
          </p:cNvPr>
          <p:cNvCxnSpPr>
            <a:cxnSpLocks/>
          </p:cNvCxnSpPr>
          <p:nvPr/>
        </p:nvCxnSpPr>
        <p:spPr>
          <a:xfrm>
            <a:off x="1494467" y="4828904"/>
            <a:ext cx="363589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itle 1">
            <a:extLst>
              <a:ext uri="{FF2B5EF4-FFF2-40B4-BE49-F238E27FC236}">
                <a16:creationId xmlns:a16="http://schemas.microsoft.com/office/drawing/2014/main" id="{A814EFD5-262A-2E20-3DD8-AA89A4F0205D}"/>
              </a:ext>
            </a:extLst>
          </p:cNvPr>
          <p:cNvSpPr txBox="1">
            <a:spLocks/>
          </p:cNvSpPr>
          <p:nvPr/>
        </p:nvSpPr>
        <p:spPr>
          <a:xfrm>
            <a:off x="166164" y="6131859"/>
            <a:ext cx="10448048" cy="540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00" i="1" dirty="0">
                <a:latin typeface="Times New Roman"/>
                <a:ea typeface="Calibri"/>
                <a:cs typeface="Times New Roman"/>
              </a:rPr>
              <a:t>Neural Encodings for Energy-Efficient Motion Planning</a:t>
            </a:r>
            <a:r>
              <a:rPr lang="en-US" sz="1300" dirty="0">
                <a:latin typeface="Times New Roman"/>
                <a:ea typeface="Calibri"/>
                <a:cs typeface="Times New Roman"/>
              </a:rPr>
              <a:t>. </a:t>
            </a:r>
            <a:r>
              <a:rPr lang="en-US" sz="1300" b="1" dirty="0">
                <a:latin typeface="Times New Roman"/>
                <a:ea typeface="Calibri"/>
                <a:cs typeface="Times New Roman"/>
              </a:rPr>
              <a:t>Jocelyn Zhao*</a:t>
            </a:r>
            <a:r>
              <a:rPr lang="en-US" sz="1300" dirty="0">
                <a:latin typeface="Times New Roman"/>
                <a:ea typeface="Calibri"/>
                <a:cs typeface="Times New Roman"/>
              </a:rPr>
              <a:t>, Deval Shah*, Tor M. Aamodt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22843E9-C9E8-F63D-E065-948B57D8B387}"/>
              </a:ext>
            </a:extLst>
          </p:cNvPr>
          <p:cNvSpPr/>
          <p:nvPr/>
        </p:nvSpPr>
        <p:spPr>
          <a:xfrm>
            <a:off x="378665" y="125554"/>
            <a:ext cx="103248" cy="532393"/>
          </a:xfrm>
          <a:prstGeom prst="rect">
            <a:avLst/>
          </a:prstGeom>
          <a:solidFill>
            <a:srgbClr val="FFF6D5"/>
          </a:solidFill>
          <a:ln>
            <a:solidFill>
              <a:srgbClr val="0202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A24FC5A-3230-1397-5679-8C174F75C962}"/>
              </a:ext>
            </a:extLst>
          </p:cNvPr>
          <p:cNvSpPr txBox="1"/>
          <p:nvPr/>
        </p:nvSpPr>
        <p:spPr>
          <a:xfrm>
            <a:off x="481913" y="210255"/>
            <a:ext cx="231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</p:spTree>
    <p:extLst>
      <p:ext uri="{BB962C8B-B14F-4D97-AF65-F5344CB8AC3E}">
        <p14:creationId xmlns:p14="http://schemas.microsoft.com/office/powerpoint/2010/main" val="2333111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FB286-77B0-EFDA-B2B6-7FE4F4AE6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1D1F71ED-591F-333A-072B-75800EB788EA}"/>
              </a:ext>
            </a:extLst>
          </p:cNvPr>
          <p:cNvSpPr txBox="1"/>
          <p:nvPr/>
        </p:nvSpPr>
        <p:spPr>
          <a:xfrm>
            <a:off x="7967383" y="222581"/>
            <a:ext cx="533708" cy="1938992"/>
          </a:xfrm>
          <a:prstGeom prst="rect">
            <a:avLst/>
          </a:prstGeom>
          <a:solidFill>
            <a:srgbClr val="E7E7F3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2.48 22.7 2.48 7.37 8.72 0.11 2.18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61E996-5AE2-B664-6825-78DB04D3882E}"/>
              </a:ext>
            </a:extLst>
          </p:cNvPr>
          <p:cNvSpPr txBox="1"/>
          <p:nvPr/>
        </p:nvSpPr>
        <p:spPr>
          <a:xfrm rot="5400000">
            <a:off x="8150206" y="3958320"/>
            <a:ext cx="515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A7813E-2840-7969-9D93-D42E77717E8C}"/>
              </a:ext>
            </a:extLst>
          </p:cNvPr>
          <p:cNvSpPr/>
          <p:nvPr/>
        </p:nvSpPr>
        <p:spPr>
          <a:xfrm>
            <a:off x="1858057" y="840259"/>
            <a:ext cx="510019" cy="5177482"/>
          </a:xfrm>
          <a:prstGeom prst="rect">
            <a:avLst/>
          </a:prstGeom>
          <a:solidFill>
            <a:srgbClr val="E7E7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BDB5B31-E92D-99E9-4879-F90908D69479}"/>
              </a:ext>
            </a:extLst>
          </p:cNvPr>
          <p:cNvSpPr/>
          <p:nvPr/>
        </p:nvSpPr>
        <p:spPr>
          <a:xfrm>
            <a:off x="2998480" y="1915013"/>
            <a:ext cx="510019" cy="2924717"/>
          </a:xfrm>
          <a:prstGeom prst="rect">
            <a:avLst/>
          </a:prstGeom>
          <a:solidFill>
            <a:srgbClr val="E7E7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2A28CE9-4A48-5A3A-19EA-6A673A4D2427}"/>
              </a:ext>
            </a:extLst>
          </p:cNvPr>
          <p:cNvSpPr/>
          <p:nvPr/>
        </p:nvSpPr>
        <p:spPr>
          <a:xfrm>
            <a:off x="4166164" y="2460769"/>
            <a:ext cx="510019" cy="1869992"/>
          </a:xfrm>
          <a:prstGeom prst="rect">
            <a:avLst/>
          </a:prstGeom>
          <a:solidFill>
            <a:srgbClr val="E7E7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6D8AC9-3E3C-75DE-FDE8-2BFAF882E560}"/>
              </a:ext>
            </a:extLst>
          </p:cNvPr>
          <p:cNvSpPr/>
          <p:nvPr/>
        </p:nvSpPr>
        <p:spPr>
          <a:xfrm>
            <a:off x="6233139" y="1060583"/>
            <a:ext cx="510019" cy="4526450"/>
          </a:xfrm>
          <a:prstGeom prst="rect">
            <a:avLst/>
          </a:prstGeom>
          <a:solidFill>
            <a:srgbClr val="E7E7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B4B910-5995-9729-737D-784D2C2B52CB}"/>
              </a:ext>
            </a:extLst>
          </p:cNvPr>
          <p:cNvCxnSpPr>
            <a:cxnSpLocks/>
          </p:cNvCxnSpPr>
          <p:nvPr/>
        </p:nvCxnSpPr>
        <p:spPr>
          <a:xfrm>
            <a:off x="2283545" y="3429000"/>
            <a:ext cx="714935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0864274-A9BA-7B38-F1D0-7A02F4A8623C}"/>
              </a:ext>
            </a:extLst>
          </p:cNvPr>
          <p:cNvCxnSpPr>
            <a:cxnSpLocks/>
          </p:cNvCxnSpPr>
          <p:nvPr/>
        </p:nvCxnSpPr>
        <p:spPr>
          <a:xfrm>
            <a:off x="3451229" y="3377371"/>
            <a:ext cx="714935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DA07C74-8FFA-6D21-80B9-13E1953B2460}"/>
              </a:ext>
            </a:extLst>
          </p:cNvPr>
          <p:cNvCxnSpPr>
            <a:cxnSpLocks/>
          </p:cNvCxnSpPr>
          <p:nvPr/>
        </p:nvCxnSpPr>
        <p:spPr>
          <a:xfrm>
            <a:off x="6961148" y="1289907"/>
            <a:ext cx="1012233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AA67FE5-5EE2-1CC6-6788-CD916CE1ADCF}"/>
              </a:ext>
            </a:extLst>
          </p:cNvPr>
          <p:cNvCxnSpPr/>
          <p:nvPr/>
        </p:nvCxnSpPr>
        <p:spPr>
          <a:xfrm>
            <a:off x="6983627" y="1265193"/>
            <a:ext cx="0" cy="4374138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7C6E35-CE38-30F0-320D-95EBE9CFD646}"/>
              </a:ext>
            </a:extLst>
          </p:cNvPr>
          <p:cNvCxnSpPr>
            <a:cxnSpLocks/>
          </p:cNvCxnSpPr>
          <p:nvPr/>
        </p:nvCxnSpPr>
        <p:spPr>
          <a:xfrm>
            <a:off x="6743007" y="3377371"/>
            <a:ext cx="234971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8FEB4B-B5A6-D9F2-BC98-266038C8467A}"/>
              </a:ext>
            </a:extLst>
          </p:cNvPr>
          <p:cNvCxnSpPr>
            <a:cxnSpLocks/>
          </p:cNvCxnSpPr>
          <p:nvPr/>
        </p:nvCxnSpPr>
        <p:spPr>
          <a:xfrm>
            <a:off x="7008341" y="3008585"/>
            <a:ext cx="1012233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356C988-4F1F-3B8B-7AA1-42C993854015}"/>
              </a:ext>
            </a:extLst>
          </p:cNvPr>
          <p:cNvCxnSpPr>
            <a:cxnSpLocks/>
          </p:cNvCxnSpPr>
          <p:nvPr/>
        </p:nvCxnSpPr>
        <p:spPr>
          <a:xfrm>
            <a:off x="6977978" y="5639331"/>
            <a:ext cx="1012233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EC95523-C3DD-0F5D-0A74-C22832CE143B}"/>
              </a:ext>
            </a:extLst>
          </p:cNvPr>
          <p:cNvGrpSpPr/>
          <p:nvPr/>
        </p:nvGrpSpPr>
        <p:grpSpPr>
          <a:xfrm>
            <a:off x="1938678" y="657947"/>
            <a:ext cx="5665403" cy="5530026"/>
            <a:chOff x="1009862" y="654112"/>
            <a:chExt cx="5665403" cy="553002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465D95-0E5A-7E20-4043-1AAEC0180909}"/>
                </a:ext>
              </a:extLst>
            </p:cNvPr>
            <p:cNvSpPr/>
            <p:nvPr/>
          </p:nvSpPr>
          <p:spPr>
            <a:xfrm>
              <a:off x="3331720" y="2683475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44E45C8-B746-6BBC-AF80-13A9978A5A00}"/>
                </a:ext>
              </a:extLst>
            </p:cNvPr>
            <p:cNvSpPr/>
            <p:nvPr/>
          </p:nvSpPr>
          <p:spPr>
            <a:xfrm>
              <a:off x="3331720" y="3231292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7259E4-B24C-7A3D-C561-59A544177637}"/>
                </a:ext>
              </a:extLst>
            </p:cNvPr>
            <p:cNvSpPr/>
            <p:nvPr/>
          </p:nvSpPr>
          <p:spPr>
            <a:xfrm>
              <a:off x="3331720" y="3779109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B6EAE1-D02C-9F0A-7EDC-D25D16F6BE16}"/>
                </a:ext>
              </a:extLst>
            </p:cNvPr>
            <p:cNvSpPr/>
            <p:nvPr/>
          </p:nvSpPr>
          <p:spPr>
            <a:xfrm>
              <a:off x="1009862" y="1040024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73B038-BF16-BB3F-5956-C59956BC7319}"/>
                </a:ext>
              </a:extLst>
            </p:cNvPr>
            <p:cNvSpPr/>
            <p:nvPr/>
          </p:nvSpPr>
          <p:spPr>
            <a:xfrm>
              <a:off x="1009862" y="1587841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6F34C5-15FD-A358-BB2C-EB63EC56055B}"/>
                </a:ext>
              </a:extLst>
            </p:cNvPr>
            <p:cNvSpPr/>
            <p:nvPr/>
          </p:nvSpPr>
          <p:spPr>
            <a:xfrm>
              <a:off x="1009862" y="2135658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2C55C8-60F9-1195-A64B-58580A53C249}"/>
                </a:ext>
              </a:extLst>
            </p:cNvPr>
            <p:cNvSpPr/>
            <p:nvPr/>
          </p:nvSpPr>
          <p:spPr>
            <a:xfrm>
              <a:off x="1009862" y="2686504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7FB60E-A15E-908F-3B62-6C391E716146}"/>
                </a:ext>
              </a:extLst>
            </p:cNvPr>
            <p:cNvSpPr/>
            <p:nvPr/>
          </p:nvSpPr>
          <p:spPr>
            <a:xfrm>
              <a:off x="1009862" y="3234321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84E77E-2A40-1886-E24C-A0D5721BB260}"/>
                </a:ext>
              </a:extLst>
            </p:cNvPr>
            <p:cNvSpPr/>
            <p:nvPr/>
          </p:nvSpPr>
          <p:spPr>
            <a:xfrm>
              <a:off x="1009862" y="3782138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B07263-6AB3-DD37-7F34-7A1CD66F5D02}"/>
                </a:ext>
              </a:extLst>
            </p:cNvPr>
            <p:cNvSpPr/>
            <p:nvPr/>
          </p:nvSpPr>
          <p:spPr>
            <a:xfrm>
              <a:off x="1009862" y="4326926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45293B-AFCC-4D23-E10F-21F03E9ADDD8}"/>
                </a:ext>
              </a:extLst>
            </p:cNvPr>
            <p:cNvSpPr/>
            <p:nvPr/>
          </p:nvSpPr>
          <p:spPr>
            <a:xfrm>
              <a:off x="1009862" y="4874743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A0E5FE-2E36-DC3C-B088-C23B4122185E}"/>
                </a:ext>
              </a:extLst>
            </p:cNvPr>
            <p:cNvSpPr/>
            <p:nvPr/>
          </p:nvSpPr>
          <p:spPr>
            <a:xfrm>
              <a:off x="1009862" y="5422560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14BE4F-A8DD-3F6D-A465-747F47037C19}"/>
                </a:ext>
              </a:extLst>
            </p:cNvPr>
            <p:cNvSpPr/>
            <p:nvPr/>
          </p:nvSpPr>
          <p:spPr>
            <a:xfrm>
              <a:off x="2170791" y="2141472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B1E057-93C1-DF02-A9CE-0107A35B1691}"/>
                </a:ext>
              </a:extLst>
            </p:cNvPr>
            <p:cNvSpPr/>
            <p:nvPr/>
          </p:nvSpPr>
          <p:spPr>
            <a:xfrm>
              <a:off x="2170791" y="2689289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17751C4-A1EA-57BA-7DA8-01EA6D2D1139}"/>
                </a:ext>
              </a:extLst>
            </p:cNvPr>
            <p:cNvSpPr/>
            <p:nvPr/>
          </p:nvSpPr>
          <p:spPr>
            <a:xfrm>
              <a:off x="2170791" y="3237106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D55A40-A0CC-B1E9-94A2-2D7A31EE42A1}"/>
                </a:ext>
              </a:extLst>
            </p:cNvPr>
            <p:cNvSpPr/>
            <p:nvPr/>
          </p:nvSpPr>
          <p:spPr>
            <a:xfrm>
              <a:off x="2170791" y="3779109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4A4A660-2F7A-1E19-6B9D-35289B482647}"/>
                </a:ext>
              </a:extLst>
            </p:cNvPr>
            <p:cNvSpPr/>
            <p:nvPr/>
          </p:nvSpPr>
          <p:spPr>
            <a:xfrm>
              <a:off x="2170791" y="4326926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4BF751-516A-4BD8-9A00-F0E942947087}"/>
                </a:ext>
              </a:extLst>
            </p:cNvPr>
            <p:cNvSpPr/>
            <p:nvPr/>
          </p:nvSpPr>
          <p:spPr>
            <a:xfrm>
              <a:off x="5403261" y="1286072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0B92983-853F-E356-8EB0-B05C3C5B7C13}"/>
                </a:ext>
              </a:extLst>
            </p:cNvPr>
            <p:cNvSpPr/>
            <p:nvPr/>
          </p:nvSpPr>
          <p:spPr>
            <a:xfrm>
              <a:off x="5403261" y="1833889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DDBB170-2E17-1CDC-08A7-A5FBAE117708}"/>
                </a:ext>
              </a:extLst>
            </p:cNvPr>
            <p:cNvSpPr/>
            <p:nvPr/>
          </p:nvSpPr>
          <p:spPr>
            <a:xfrm>
              <a:off x="5403261" y="2381706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D49B400-2EA5-F412-C83D-DD9C99537E85}"/>
                </a:ext>
              </a:extLst>
            </p:cNvPr>
            <p:cNvSpPr/>
            <p:nvPr/>
          </p:nvSpPr>
          <p:spPr>
            <a:xfrm>
              <a:off x="5403261" y="2937034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C831141-ED69-7091-40ED-B7C3A5B22687}"/>
                </a:ext>
              </a:extLst>
            </p:cNvPr>
            <p:cNvSpPr/>
            <p:nvPr/>
          </p:nvSpPr>
          <p:spPr>
            <a:xfrm>
              <a:off x="5403261" y="3484851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6A736D-A097-92A9-9999-C1D4CE515933}"/>
                </a:ext>
              </a:extLst>
            </p:cNvPr>
            <p:cNvSpPr/>
            <p:nvPr/>
          </p:nvSpPr>
          <p:spPr>
            <a:xfrm>
              <a:off x="5403261" y="4032668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8C8DBF4-E853-E596-2B51-D3BEF08D14E8}"/>
                </a:ext>
              </a:extLst>
            </p:cNvPr>
            <p:cNvSpPr/>
            <p:nvPr/>
          </p:nvSpPr>
          <p:spPr>
            <a:xfrm>
              <a:off x="5403261" y="4580485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5783C29-16EF-CAA7-F581-59F91CC088FE}"/>
                </a:ext>
              </a:extLst>
            </p:cNvPr>
            <p:cNvSpPr/>
            <p:nvPr/>
          </p:nvSpPr>
          <p:spPr>
            <a:xfrm>
              <a:off x="5403261" y="5128302"/>
              <a:ext cx="321276" cy="3212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12E1DA-CAD9-4194-CC48-C00D3ABEE1BB}"/>
                </a:ext>
              </a:extLst>
            </p:cNvPr>
            <p:cNvSpPr/>
            <p:nvPr/>
          </p:nvSpPr>
          <p:spPr>
            <a:xfrm>
              <a:off x="1634423" y="2789722"/>
              <a:ext cx="233083" cy="1201881"/>
            </a:xfrm>
            <a:prstGeom prst="rect">
              <a:avLst/>
            </a:prstGeom>
            <a:solidFill>
              <a:srgbClr val="FFF6D5"/>
            </a:solidFill>
            <a:ln>
              <a:solidFill>
                <a:srgbClr val="0202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B14682-F782-321F-5047-9DE347767CB0}"/>
                </a:ext>
              </a:extLst>
            </p:cNvPr>
            <p:cNvSpPr/>
            <p:nvPr/>
          </p:nvSpPr>
          <p:spPr>
            <a:xfrm>
              <a:off x="2752013" y="2796803"/>
              <a:ext cx="233083" cy="1201881"/>
            </a:xfrm>
            <a:prstGeom prst="rect">
              <a:avLst/>
            </a:prstGeom>
            <a:solidFill>
              <a:srgbClr val="FFF6D5"/>
            </a:solidFill>
            <a:ln>
              <a:solidFill>
                <a:srgbClr val="0202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0F7DD6-48B8-B75F-5EED-F99D022A00AC}"/>
                </a:ext>
              </a:extLst>
            </p:cNvPr>
            <p:cNvSpPr/>
            <p:nvPr/>
          </p:nvSpPr>
          <p:spPr>
            <a:xfrm>
              <a:off x="3930114" y="2796803"/>
              <a:ext cx="233083" cy="1201881"/>
            </a:xfrm>
            <a:prstGeom prst="rect">
              <a:avLst/>
            </a:prstGeom>
            <a:solidFill>
              <a:srgbClr val="FFF6D5"/>
            </a:solidFill>
            <a:ln>
              <a:solidFill>
                <a:srgbClr val="0202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0050522-BF0A-E84C-1D24-BF7EBC7DE422}"/>
                </a:ext>
              </a:extLst>
            </p:cNvPr>
            <p:cNvSpPr txBox="1"/>
            <p:nvPr/>
          </p:nvSpPr>
          <p:spPr>
            <a:xfrm>
              <a:off x="4237062" y="2937034"/>
              <a:ext cx="8426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D25D38D-65F6-DBF0-4C6A-850F0543F21F}"/>
                </a:ext>
              </a:extLst>
            </p:cNvPr>
            <p:cNvSpPr/>
            <p:nvPr/>
          </p:nvSpPr>
          <p:spPr>
            <a:xfrm>
              <a:off x="4868379" y="2824225"/>
              <a:ext cx="233083" cy="1201881"/>
            </a:xfrm>
            <a:prstGeom prst="rect">
              <a:avLst/>
            </a:prstGeom>
            <a:solidFill>
              <a:srgbClr val="FFF6D5"/>
            </a:solidFill>
            <a:ln>
              <a:solidFill>
                <a:srgbClr val="0202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02C6CB1-7953-42E5-6FD0-029C47D0E72B}"/>
                </a:ext>
              </a:extLst>
            </p:cNvPr>
            <p:cNvSpPr/>
            <p:nvPr/>
          </p:nvSpPr>
          <p:spPr>
            <a:xfrm>
              <a:off x="6433443" y="654112"/>
              <a:ext cx="233083" cy="1201881"/>
            </a:xfrm>
            <a:prstGeom prst="rect">
              <a:avLst/>
            </a:prstGeom>
            <a:solidFill>
              <a:srgbClr val="FFF6D5"/>
            </a:solidFill>
            <a:ln>
              <a:solidFill>
                <a:srgbClr val="0202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085E049-68E5-30F2-F4D4-B8BA4A6F077D}"/>
                </a:ext>
              </a:extLst>
            </p:cNvPr>
            <p:cNvSpPr/>
            <p:nvPr/>
          </p:nvSpPr>
          <p:spPr>
            <a:xfrm>
              <a:off x="6411819" y="2403810"/>
              <a:ext cx="233083" cy="1201881"/>
            </a:xfrm>
            <a:prstGeom prst="rect">
              <a:avLst/>
            </a:prstGeom>
            <a:solidFill>
              <a:srgbClr val="FFF6D5"/>
            </a:solidFill>
            <a:ln>
              <a:solidFill>
                <a:srgbClr val="0202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57CF9B-551B-6B16-30DD-F45372BE1BDC}"/>
                </a:ext>
              </a:extLst>
            </p:cNvPr>
            <p:cNvSpPr/>
            <p:nvPr/>
          </p:nvSpPr>
          <p:spPr>
            <a:xfrm>
              <a:off x="6442182" y="4982257"/>
              <a:ext cx="233083" cy="1201881"/>
            </a:xfrm>
            <a:prstGeom prst="rect">
              <a:avLst/>
            </a:prstGeom>
            <a:solidFill>
              <a:srgbClr val="FFF6D5"/>
            </a:solidFill>
            <a:ln>
              <a:solidFill>
                <a:srgbClr val="0202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45F96EF-2737-0B0C-FA0C-42C035194852}"/>
              </a:ext>
            </a:extLst>
          </p:cNvPr>
          <p:cNvSpPr txBox="1"/>
          <p:nvPr/>
        </p:nvSpPr>
        <p:spPr>
          <a:xfrm rot="5400000">
            <a:off x="8971888" y="3958321"/>
            <a:ext cx="515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77CD2C-1CF6-7956-43E1-F58A31FF23A3}"/>
              </a:ext>
            </a:extLst>
          </p:cNvPr>
          <p:cNvCxnSpPr>
            <a:cxnSpLocks/>
          </p:cNvCxnSpPr>
          <p:nvPr/>
        </p:nvCxnSpPr>
        <p:spPr>
          <a:xfrm flipV="1">
            <a:off x="8501091" y="1286473"/>
            <a:ext cx="1082488" cy="18077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A53DEF-2CE8-7579-661D-879373D49A1D}"/>
              </a:ext>
            </a:extLst>
          </p:cNvPr>
          <p:cNvCxnSpPr>
            <a:cxnSpLocks/>
          </p:cNvCxnSpPr>
          <p:nvPr/>
        </p:nvCxnSpPr>
        <p:spPr>
          <a:xfrm>
            <a:off x="8394700" y="3061003"/>
            <a:ext cx="1211360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9D922D-6E65-E3F7-FA64-737405CD5E87}"/>
              </a:ext>
            </a:extLst>
          </p:cNvPr>
          <p:cNvCxnSpPr>
            <a:cxnSpLocks/>
          </p:cNvCxnSpPr>
          <p:nvPr/>
        </p:nvCxnSpPr>
        <p:spPr>
          <a:xfrm>
            <a:off x="8230680" y="5639331"/>
            <a:ext cx="1366802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C175659-4AB7-F0EF-C17F-C5005A144E0E}"/>
              </a:ext>
            </a:extLst>
          </p:cNvPr>
          <p:cNvSpPr/>
          <p:nvPr/>
        </p:nvSpPr>
        <p:spPr>
          <a:xfrm>
            <a:off x="8974825" y="603556"/>
            <a:ext cx="233083" cy="1201881"/>
          </a:xfrm>
          <a:prstGeom prst="rect">
            <a:avLst/>
          </a:prstGeom>
          <a:solidFill>
            <a:srgbClr val="25C6C5"/>
          </a:solidFill>
          <a:ln>
            <a:solidFill>
              <a:srgbClr val="0202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E73E19-E8C1-57E5-C5E2-14930F40DF59}"/>
              </a:ext>
            </a:extLst>
          </p:cNvPr>
          <p:cNvSpPr/>
          <p:nvPr/>
        </p:nvSpPr>
        <p:spPr>
          <a:xfrm>
            <a:off x="8964280" y="2407645"/>
            <a:ext cx="233083" cy="1201881"/>
          </a:xfrm>
          <a:prstGeom prst="rect">
            <a:avLst/>
          </a:prstGeom>
          <a:solidFill>
            <a:srgbClr val="25C6C5"/>
          </a:solidFill>
          <a:ln>
            <a:solidFill>
              <a:srgbClr val="0202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6AC57F-A824-D971-C5EE-06919CF036B4}"/>
              </a:ext>
            </a:extLst>
          </p:cNvPr>
          <p:cNvSpPr/>
          <p:nvPr/>
        </p:nvSpPr>
        <p:spPr>
          <a:xfrm>
            <a:off x="8974825" y="4971482"/>
            <a:ext cx="233083" cy="1201881"/>
          </a:xfrm>
          <a:prstGeom prst="rect">
            <a:avLst/>
          </a:prstGeom>
          <a:solidFill>
            <a:srgbClr val="25C6C5"/>
          </a:solidFill>
          <a:ln>
            <a:solidFill>
              <a:srgbClr val="0202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FA762B-DE63-BD46-3019-860C6D87B49F}"/>
              </a:ext>
            </a:extLst>
          </p:cNvPr>
          <p:cNvSpPr txBox="1"/>
          <p:nvPr/>
        </p:nvSpPr>
        <p:spPr>
          <a:xfrm>
            <a:off x="9653835" y="1086418"/>
            <a:ext cx="777327" cy="461665"/>
          </a:xfrm>
          <a:prstGeom prst="rect">
            <a:avLst/>
          </a:prstGeom>
          <a:solidFill>
            <a:srgbClr val="E7E7F3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38373E-29DA-3976-F260-B276A88DE519}"/>
              </a:ext>
            </a:extLst>
          </p:cNvPr>
          <p:cNvSpPr txBox="1"/>
          <p:nvPr/>
        </p:nvSpPr>
        <p:spPr>
          <a:xfrm>
            <a:off x="9633006" y="2833147"/>
            <a:ext cx="777327" cy="461665"/>
          </a:xfrm>
          <a:prstGeom prst="rect">
            <a:avLst/>
          </a:prstGeom>
          <a:solidFill>
            <a:srgbClr val="E7E7F3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3C2749-A805-2063-1A18-D6D6890ED3EC}"/>
              </a:ext>
            </a:extLst>
          </p:cNvPr>
          <p:cNvSpPr txBox="1"/>
          <p:nvPr/>
        </p:nvSpPr>
        <p:spPr>
          <a:xfrm>
            <a:off x="9583579" y="5453413"/>
            <a:ext cx="777327" cy="461665"/>
          </a:xfrm>
          <a:prstGeom prst="rect">
            <a:avLst/>
          </a:prstGeom>
          <a:solidFill>
            <a:srgbClr val="E7E7F3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2.96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196C68-B651-840D-06E6-7F16CDE28B35}"/>
                  </a:ext>
                </a:extLst>
              </p:cNvPr>
              <p:cNvSpPr txBox="1"/>
              <p:nvPr/>
            </p:nvSpPr>
            <p:spPr>
              <a:xfrm>
                <a:off x="1074784" y="1837724"/>
                <a:ext cx="255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196C68-B651-840D-06E6-7F16CDE28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4" y="1837724"/>
                <a:ext cx="255198" cy="276999"/>
              </a:xfrm>
              <a:prstGeom prst="rect">
                <a:avLst/>
              </a:prstGeom>
              <a:blipFill>
                <a:blip r:embed="rId2"/>
                <a:stretch>
                  <a:fillRect l="-23810" t="-13043" r="-9524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5BA8-1CE1-0370-149D-1416E96E85E4}"/>
                  </a:ext>
                </a:extLst>
              </p:cNvPr>
              <p:cNvSpPr txBox="1"/>
              <p:nvPr/>
            </p:nvSpPr>
            <p:spPr>
              <a:xfrm>
                <a:off x="903327" y="3242917"/>
                <a:ext cx="518412" cy="303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goal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5BA8-1CE1-0370-149D-1416E96E8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27" y="3242917"/>
                <a:ext cx="518412" cy="303160"/>
              </a:xfrm>
              <a:prstGeom prst="rect">
                <a:avLst/>
              </a:prstGeom>
              <a:blipFill>
                <a:blip r:embed="rId3"/>
                <a:stretch>
                  <a:fillRect l="-12195" r="-975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8E9000-360E-79C2-C5CD-2A7A7D1D12A6}"/>
                  </a:ext>
                </a:extLst>
              </p:cNvPr>
              <p:cNvSpPr txBox="1"/>
              <p:nvPr/>
            </p:nvSpPr>
            <p:spPr>
              <a:xfrm>
                <a:off x="250129" y="4674271"/>
                <a:ext cx="1189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𝐸𝑁𝑒𝑡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8E9000-360E-79C2-C5CD-2A7A7D1D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29" y="4674271"/>
                <a:ext cx="1189300" cy="276999"/>
              </a:xfrm>
              <a:prstGeom prst="rect">
                <a:avLst/>
              </a:prstGeom>
              <a:blipFill>
                <a:blip r:embed="rId4"/>
                <a:stretch>
                  <a:fillRect l="-4211" t="-4545" r="-7368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C069A0-D6D9-A2BB-CC01-7C332762EB43}"/>
                  </a:ext>
                </a:extLst>
              </p:cNvPr>
              <p:cNvSpPr txBox="1"/>
              <p:nvPr/>
            </p:nvSpPr>
            <p:spPr>
              <a:xfrm>
                <a:off x="11209637" y="3323808"/>
                <a:ext cx="6358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C069A0-D6D9-A2BB-CC01-7C332762E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9637" y="3323808"/>
                <a:ext cx="635815" cy="369332"/>
              </a:xfrm>
              <a:prstGeom prst="rect">
                <a:avLst/>
              </a:prstGeom>
              <a:blipFill>
                <a:blip r:embed="rId5"/>
                <a:stretch>
                  <a:fillRect l="-11765" t="-16667" r="-392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A16911-80AA-E027-D98E-88C87C56FD70}"/>
              </a:ext>
            </a:extLst>
          </p:cNvPr>
          <p:cNvCxnSpPr>
            <a:cxnSpLocks/>
          </p:cNvCxnSpPr>
          <p:nvPr/>
        </p:nvCxnSpPr>
        <p:spPr>
          <a:xfrm flipH="1">
            <a:off x="10774171" y="1304550"/>
            <a:ext cx="57556" cy="4395988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B74E12-EF0F-DCB2-B041-DCD741E86ABC}"/>
              </a:ext>
            </a:extLst>
          </p:cNvPr>
          <p:cNvCxnSpPr>
            <a:cxnSpLocks/>
          </p:cNvCxnSpPr>
          <p:nvPr/>
        </p:nvCxnSpPr>
        <p:spPr>
          <a:xfrm>
            <a:off x="10431162" y="1317250"/>
            <a:ext cx="41326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A56FF9-1642-BCF6-6EEC-2502088734AC}"/>
              </a:ext>
            </a:extLst>
          </p:cNvPr>
          <p:cNvCxnSpPr>
            <a:cxnSpLocks/>
          </p:cNvCxnSpPr>
          <p:nvPr/>
        </p:nvCxnSpPr>
        <p:spPr>
          <a:xfrm>
            <a:off x="10410333" y="3097957"/>
            <a:ext cx="41326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F03723-B988-A158-500F-52D4E6C6E2C2}"/>
              </a:ext>
            </a:extLst>
          </p:cNvPr>
          <p:cNvCxnSpPr>
            <a:cxnSpLocks/>
          </p:cNvCxnSpPr>
          <p:nvPr/>
        </p:nvCxnSpPr>
        <p:spPr>
          <a:xfrm>
            <a:off x="10360906" y="5700538"/>
            <a:ext cx="41326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AEDEB15-F46D-BA5F-1979-176BE2837C7B}"/>
              </a:ext>
            </a:extLst>
          </p:cNvPr>
          <p:cNvCxnSpPr>
            <a:cxnSpLocks/>
          </p:cNvCxnSpPr>
          <p:nvPr/>
        </p:nvCxnSpPr>
        <p:spPr>
          <a:xfrm>
            <a:off x="10774171" y="3529688"/>
            <a:ext cx="363589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EB2D34B-9D6C-CA04-2EB3-0E20C4BF4479}"/>
              </a:ext>
            </a:extLst>
          </p:cNvPr>
          <p:cNvCxnSpPr>
            <a:cxnSpLocks/>
          </p:cNvCxnSpPr>
          <p:nvPr/>
        </p:nvCxnSpPr>
        <p:spPr>
          <a:xfrm>
            <a:off x="1494468" y="2088411"/>
            <a:ext cx="363589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A24349-7CE7-A810-F4E6-E7FC4CE3D1AA}"/>
              </a:ext>
            </a:extLst>
          </p:cNvPr>
          <p:cNvCxnSpPr>
            <a:cxnSpLocks/>
          </p:cNvCxnSpPr>
          <p:nvPr/>
        </p:nvCxnSpPr>
        <p:spPr>
          <a:xfrm>
            <a:off x="1494468" y="3401859"/>
            <a:ext cx="363589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7EE3EF-1714-126B-9C37-6F28EFD7B8DF}"/>
              </a:ext>
            </a:extLst>
          </p:cNvPr>
          <p:cNvCxnSpPr>
            <a:cxnSpLocks/>
          </p:cNvCxnSpPr>
          <p:nvPr/>
        </p:nvCxnSpPr>
        <p:spPr>
          <a:xfrm>
            <a:off x="1494467" y="4828904"/>
            <a:ext cx="363589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5C5863C-AB2C-D610-019A-FA1647A9758E}"/>
              </a:ext>
            </a:extLst>
          </p:cNvPr>
          <p:cNvSpPr txBox="1"/>
          <p:nvPr/>
        </p:nvSpPr>
        <p:spPr>
          <a:xfrm>
            <a:off x="7973381" y="2223695"/>
            <a:ext cx="545046" cy="1938992"/>
          </a:xfrm>
          <a:prstGeom prst="rect">
            <a:avLst/>
          </a:prstGeom>
          <a:solidFill>
            <a:srgbClr val="E7E7F3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3.73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4.38 86.1 37.1 2.74 82.1  0 06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10F21A-F9D8-8CC6-8995-EB4B72011F4F}"/>
              </a:ext>
            </a:extLst>
          </p:cNvPr>
          <p:cNvSpPr txBox="1"/>
          <p:nvPr/>
        </p:nvSpPr>
        <p:spPr>
          <a:xfrm>
            <a:off x="7973379" y="4640517"/>
            <a:ext cx="538497" cy="1938992"/>
          </a:xfrm>
          <a:prstGeom prst="rect">
            <a:avLst/>
          </a:prstGeom>
          <a:solidFill>
            <a:srgbClr val="E7E7F3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8.12 64.1 94.2 2.82 1.63 89.9 2.34 1.82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2F7C93FE-594F-CD48-1C1D-117F83A27A13}"/>
              </a:ext>
            </a:extLst>
          </p:cNvPr>
          <p:cNvSpPr txBox="1">
            <a:spLocks/>
          </p:cNvSpPr>
          <p:nvPr/>
        </p:nvSpPr>
        <p:spPr>
          <a:xfrm>
            <a:off x="166164" y="6131859"/>
            <a:ext cx="10448048" cy="540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00" i="1" dirty="0">
                <a:latin typeface="Times New Roman"/>
                <a:ea typeface="Calibri"/>
                <a:cs typeface="Times New Roman"/>
              </a:rPr>
              <a:t>Neural Encodings for Energy-Efficient Motion Planning</a:t>
            </a:r>
            <a:r>
              <a:rPr lang="en-US" sz="1300" dirty="0">
                <a:latin typeface="Times New Roman"/>
                <a:ea typeface="Calibri"/>
                <a:cs typeface="Times New Roman"/>
              </a:rPr>
              <a:t>. </a:t>
            </a:r>
            <a:r>
              <a:rPr lang="en-US" sz="1300" b="1" dirty="0">
                <a:latin typeface="Times New Roman"/>
                <a:ea typeface="Calibri"/>
                <a:cs typeface="Times New Roman"/>
              </a:rPr>
              <a:t>Jocelyn Zhao*</a:t>
            </a:r>
            <a:r>
              <a:rPr lang="en-US" sz="1300" dirty="0">
                <a:latin typeface="Times New Roman"/>
                <a:ea typeface="Calibri"/>
                <a:cs typeface="Times New Roman"/>
              </a:rPr>
              <a:t>, Deval Shah*, Tor M. Aamodt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C559B5-3464-456A-3A95-9CBF2F9BA447}"/>
              </a:ext>
            </a:extLst>
          </p:cNvPr>
          <p:cNvSpPr/>
          <p:nvPr/>
        </p:nvSpPr>
        <p:spPr>
          <a:xfrm>
            <a:off x="378665" y="125554"/>
            <a:ext cx="103248" cy="532393"/>
          </a:xfrm>
          <a:prstGeom prst="rect">
            <a:avLst/>
          </a:prstGeom>
          <a:solidFill>
            <a:srgbClr val="FFF6D5"/>
          </a:solidFill>
          <a:ln>
            <a:solidFill>
              <a:srgbClr val="0202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0288B-0518-45E3-27B9-81D77DABFB10}"/>
              </a:ext>
            </a:extLst>
          </p:cNvPr>
          <p:cNvSpPr txBox="1"/>
          <p:nvPr/>
        </p:nvSpPr>
        <p:spPr>
          <a:xfrm>
            <a:off x="481913" y="210255"/>
            <a:ext cx="231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BBFF4B-BFA7-9950-E96C-AEEEBDAA9859}"/>
              </a:ext>
            </a:extLst>
          </p:cNvPr>
          <p:cNvSpPr/>
          <p:nvPr/>
        </p:nvSpPr>
        <p:spPr>
          <a:xfrm>
            <a:off x="2868346" y="125554"/>
            <a:ext cx="103248" cy="532393"/>
          </a:xfrm>
          <a:prstGeom prst="rect">
            <a:avLst/>
          </a:prstGeom>
          <a:solidFill>
            <a:srgbClr val="25C6C5"/>
          </a:solidFill>
          <a:ln>
            <a:solidFill>
              <a:srgbClr val="0202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697C63-16AA-D66A-65B8-58D5D9E30047}"/>
              </a:ext>
            </a:extLst>
          </p:cNvPr>
          <p:cNvSpPr txBox="1"/>
          <p:nvPr/>
        </p:nvSpPr>
        <p:spPr>
          <a:xfrm>
            <a:off x="3097446" y="210255"/>
            <a:ext cx="231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function</a:t>
            </a:r>
          </a:p>
        </p:txBody>
      </p:sp>
    </p:spTree>
    <p:extLst>
      <p:ext uri="{BB962C8B-B14F-4D97-AF65-F5344CB8AC3E}">
        <p14:creationId xmlns:p14="http://schemas.microsoft.com/office/powerpoint/2010/main" val="11095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16" grpId="0" animBg="1"/>
      <p:bldP spid="19" grpId="0" animBg="1"/>
      <p:bldP spid="24" grpId="1" animBg="1"/>
      <p:bldP spid="30" grpId="1" animBg="1"/>
      <p:bldP spid="31" grpId="1" animBg="1"/>
      <p:bldP spid="52" grpId="0"/>
      <p:bldP spid="73" grpId="0" animBg="1"/>
      <p:bldP spid="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3468</TotalTime>
  <Words>536</Words>
  <Application>Microsoft Macintosh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Times New Roman</vt:lpstr>
      <vt:lpstr>office theme</vt:lpstr>
      <vt:lpstr>Neural Encodings for Energy-Efficient Motion Planning</vt:lpstr>
      <vt:lpstr>PowerPoint Presentation</vt:lpstr>
      <vt:lpstr>Motion Planning Networks (MPNet)</vt:lpstr>
      <vt:lpstr>Motion Planning Networks (MPNet)</vt:lpstr>
      <vt:lpstr>Robotic motion planning is a computationally intensive task</vt:lpstr>
      <vt:lpstr>PowerPoint Presentation</vt:lpstr>
      <vt:lpstr>Binary Encoded Label (BEL) Neural Planner</vt:lpstr>
      <vt:lpstr>PowerPoint Presentation</vt:lpstr>
      <vt:lpstr>PowerPoint Presentation</vt:lpstr>
      <vt:lpstr>BEL neural planners are robust to high sparsity</vt:lpstr>
      <vt:lpstr>Evaluation</vt:lpstr>
      <vt:lpstr>Neural Encodings for Energy-Efficient Motion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jzhao42@student.ubc.ca</cp:lastModifiedBy>
  <cp:revision>473</cp:revision>
  <dcterms:created xsi:type="dcterms:W3CDTF">2025-03-07T23:33:23Z</dcterms:created>
  <dcterms:modified xsi:type="dcterms:W3CDTF">2025-05-19T19:18:58Z</dcterms:modified>
</cp:coreProperties>
</file>