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61" r:id="rId8"/>
    <p:sldId id="262" r:id="rId9"/>
    <p:sldId id="264" r:id="rId10"/>
    <p:sldId id="266" r:id="rId11"/>
    <p:sldId id="265" r:id="rId12"/>
    <p:sldId id="263" r:id="rId13"/>
    <p:sldId id="267" r:id="rId14"/>
    <p:sldId id="268" r:id="rId15"/>
    <p:sldId id="272" r:id="rId16"/>
    <p:sldId id="275" r:id="rId17"/>
    <p:sldId id="271" r:id="rId18"/>
    <p:sldId id="269" r:id="rId19"/>
    <p:sldId id="276" r:id="rId20"/>
    <p:sldId id="277" r:id="rId21"/>
    <p:sldId id="278" r:id="rId22"/>
    <p:sldId id="279" r:id="rId23"/>
    <p:sldId id="280" r:id="rId24"/>
    <p:sldId id="281" r:id="rId25"/>
    <p:sldId id="282" r:id="rId26"/>
    <p:sldId id="288" r:id="rId27"/>
    <p:sldId id="283" r:id="rId28"/>
    <p:sldId id="284" r:id="rId29"/>
    <p:sldId id="285" r:id="rId30"/>
    <p:sldId id="286" r:id="rId31"/>
    <p:sldId id="287" r:id="rId32"/>
    <p:sldId id="291" r:id="rId33"/>
    <p:sldId id="292" r:id="rId34"/>
    <p:sldId id="293" r:id="rId35"/>
    <p:sldId id="294" r:id="rId36"/>
    <p:sldId id="296" r:id="rId37"/>
    <p:sldId id="295"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FFA7"/>
    <a:srgbClr val="FFF07C"/>
    <a:srgbClr val="E8800B"/>
    <a:srgbClr val="3899C9"/>
    <a:srgbClr val="FB36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0D78-0A51-4A2D-98AD-D673CFF71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C69FA-DB4D-4EB9-AAAE-33C4E4DC3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2C454A-8183-482D-9638-3C566436E40B}"/>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5" name="Footer Placeholder 4">
            <a:extLst>
              <a:ext uri="{FF2B5EF4-FFF2-40B4-BE49-F238E27FC236}">
                <a16:creationId xmlns:a16="http://schemas.microsoft.com/office/drawing/2014/main" id="{51D28BE2-AEC6-40A2-BA81-BCEC999AF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CF404-064B-4DEA-ABA2-24440A32DA79}"/>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397836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B6DD-829C-4D49-82AD-1BCBDAB08F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A449E-1000-4014-8892-87AC9B1AF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16080-C700-4A80-9E65-74A226EE870F}"/>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5" name="Footer Placeholder 4">
            <a:extLst>
              <a:ext uri="{FF2B5EF4-FFF2-40B4-BE49-F238E27FC236}">
                <a16:creationId xmlns:a16="http://schemas.microsoft.com/office/drawing/2014/main" id="{39858A2E-5B4D-441F-A616-901C3D73D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FE5EF-B13A-4128-8367-ACAD7B4BC242}"/>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2672590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2EEC7-361D-4ECE-9B49-E88D0FCC37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EAA34A-DEAB-4AF1-8F03-E68837F1E0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98246-87D2-4020-AE27-33DDE8DBD200}"/>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5" name="Footer Placeholder 4">
            <a:extLst>
              <a:ext uri="{FF2B5EF4-FFF2-40B4-BE49-F238E27FC236}">
                <a16:creationId xmlns:a16="http://schemas.microsoft.com/office/drawing/2014/main" id="{7E34841A-1EB1-4422-A020-76FC8C808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284CE-0B4B-48E5-B8C9-255735BBE167}"/>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31230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2CD8-6844-49F0-AEDD-1677020CE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186B54-BC19-4FE0-90A5-D5FA32791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0D5D4-6140-4031-BE79-2600477E6B8F}"/>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5" name="Footer Placeholder 4">
            <a:extLst>
              <a:ext uri="{FF2B5EF4-FFF2-40B4-BE49-F238E27FC236}">
                <a16:creationId xmlns:a16="http://schemas.microsoft.com/office/drawing/2014/main" id="{C095688E-A905-4EFD-955D-E7671CE1A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81044-57C5-4052-8241-5E9E78B712D7}"/>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225762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302F-3E69-41F6-B8C8-4153A3D4C7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D8D33E-23A3-45F0-A5A0-88B78DD9B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54414-FE15-4990-8589-5227534CCC32}"/>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5" name="Footer Placeholder 4">
            <a:extLst>
              <a:ext uri="{FF2B5EF4-FFF2-40B4-BE49-F238E27FC236}">
                <a16:creationId xmlns:a16="http://schemas.microsoft.com/office/drawing/2014/main" id="{8D965DCA-71C8-438E-87B8-80AEBA558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F966C-B972-4660-BAF5-E46F0095C479}"/>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149802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2DC0-8403-45BC-971C-C7B091AE0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121C87-5D9D-45AB-BE81-18C9BE7C69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6F4482-54C3-404A-A22C-934BA5CBD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5C51CE-D18E-4C69-9EEC-FE53225D4DF2}"/>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6" name="Footer Placeholder 5">
            <a:extLst>
              <a:ext uri="{FF2B5EF4-FFF2-40B4-BE49-F238E27FC236}">
                <a16:creationId xmlns:a16="http://schemas.microsoft.com/office/drawing/2014/main" id="{F723D0D1-24A0-4177-9C04-E0E48BF03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611CD-7833-498C-9DD1-F4C37DFD0193}"/>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39479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5208-BFD6-4C59-B28D-DD070CD9BB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AE1785-191D-40FF-9422-50039BE7B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38775-6D57-403B-A77A-15A119F269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A3F37B-5241-4DF3-95AA-8C30213F6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A69E2-82CF-4E73-A6CA-578D6D3FB2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246005-A0D8-4FE5-9350-7223D0FB8C06}"/>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8" name="Footer Placeholder 7">
            <a:extLst>
              <a:ext uri="{FF2B5EF4-FFF2-40B4-BE49-F238E27FC236}">
                <a16:creationId xmlns:a16="http://schemas.microsoft.com/office/drawing/2014/main" id="{79844730-3C32-49EE-A1A2-EE6FE11732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70E6C5-1F7E-41FD-8F3C-0D417C386D14}"/>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95221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CEC4-C677-48A5-B24E-170C648F70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1F9DCA-DF17-4428-82BD-DCECB60B36C4}"/>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4" name="Footer Placeholder 3">
            <a:extLst>
              <a:ext uri="{FF2B5EF4-FFF2-40B4-BE49-F238E27FC236}">
                <a16:creationId xmlns:a16="http://schemas.microsoft.com/office/drawing/2014/main" id="{6B408F19-55BC-4318-9356-21FCFB0B6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47C7DA-2C01-4B16-B9ED-8C1EEB6287EC}"/>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386815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98AB4-C71E-4F33-8FE7-16DAD3E8D138}"/>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3" name="Footer Placeholder 2">
            <a:extLst>
              <a:ext uri="{FF2B5EF4-FFF2-40B4-BE49-F238E27FC236}">
                <a16:creationId xmlns:a16="http://schemas.microsoft.com/office/drawing/2014/main" id="{4E9E6357-800E-4182-B834-185C1CBE1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E0284D-426E-44EC-B7B4-6055B7F7CE7F}"/>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317646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12D2-DBC6-4738-822A-A4AF6C2C3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DA60E7-BED9-495C-85B8-A2D05AD94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487589-19A9-4DA9-8786-87C2388C7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DA3DE-4684-4034-8BE9-32566B9A3946}"/>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6" name="Footer Placeholder 5">
            <a:extLst>
              <a:ext uri="{FF2B5EF4-FFF2-40B4-BE49-F238E27FC236}">
                <a16:creationId xmlns:a16="http://schemas.microsoft.com/office/drawing/2014/main" id="{38154EFB-8D6C-486A-B5E0-E9E472E0B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68A1D-F3B6-4663-AEBA-18AD93E7CCE8}"/>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377540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FDAA-00F8-496C-8894-F81E34A04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7CE9A9-A2ED-413B-ACE4-912D126F9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24AA82-2FAD-4E03-8831-3CACBFC79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EB303-FC96-461B-8B96-BD47F074A77D}"/>
              </a:ext>
            </a:extLst>
          </p:cNvPr>
          <p:cNvSpPr>
            <a:spLocks noGrp="1"/>
          </p:cNvSpPr>
          <p:nvPr>
            <p:ph type="dt" sz="half" idx="10"/>
          </p:nvPr>
        </p:nvSpPr>
        <p:spPr/>
        <p:txBody>
          <a:bodyPr/>
          <a:lstStyle/>
          <a:p>
            <a:fld id="{5AD72A51-22C7-4C5E-A09B-BCCD6FA9C118}" type="datetimeFigureOut">
              <a:rPr lang="en-US" smtClean="0"/>
              <a:t>10/1/2020</a:t>
            </a:fld>
            <a:endParaRPr lang="en-US"/>
          </a:p>
        </p:txBody>
      </p:sp>
      <p:sp>
        <p:nvSpPr>
          <p:cNvPr id="6" name="Footer Placeholder 5">
            <a:extLst>
              <a:ext uri="{FF2B5EF4-FFF2-40B4-BE49-F238E27FC236}">
                <a16:creationId xmlns:a16="http://schemas.microsoft.com/office/drawing/2014/main" id="{16BEBC3A-3A6D-49BC-8980-66D3979A8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C9EEC-5747-4DF3-9F22-B24357D17F4B}"/>
              </a:ext>
            </a:extLst>
          </p:cNvPr>
          <p:cNvSpPr>
            <a:spLocks noGrp="1"/>
          </p:cNvSpPr>
          <p:nvPr>
            <p:ph type="sldNum" sz="quarter" idx="12"/>
          </p:nvPr>
        </p:nvSpPr>
        <p:spPr/>
        <p:txBody>
          <a:bodyPr/>
          <a:lstStyle/>
          <a:p>
            <a:fld id="{222461F3-FC79-4936-A3E4-DCFB69C12BE6}" type="slidenum">
              <a:rPr lang="en-US" smtClean="0"/>
              <a:t>‹#›</a:t>
            </a:fld>
            <a:endParaRPr lang="en-US"/>
          </a:p>
        </p:txBody>
      </p:sp>
    </p:spTree>
    <p:extLst>
      <p:ext uri="{BB962C8B-B14F-4D97-AF65-F5344CB8AC3E}">
        <p14:creationId xmlns:p14="http://schemas.microsoft.com/office/powerpoint/2010/main" val="174493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20000"/>
                <a:lumOff val="80000"/>
              </a:schemeClr>
            </a:gs>
            <a:gs pos="74000">
              <a:schemeClr val="accent3">
                <a:lumMod val="20000"/>
                <a:lumOff val="80000"/>
              </a:schemeClr>
            </a:gs>
            <a:gs pos="83000">
              <a:schemeClr val="accent3">
                <a:lumMod val="40000"/>
                <a:lumOff val="60000"/>
              </a:schemeClr>
            </a:gs>
            <a:gs pos="100000">
              <a:schemeClr val="accent3">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D496A-CAC8-48F6-B71A-0163E3952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B2C4C-BDE3-4CA6-ADD7-7F75AC7A6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F0EFD-353B-421C-B584-AF0CE98B9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72A51-22C7-4C5E-A09B-BCCD6FA9C118}" type="datetimeFigureOut">
              <a:rPr lang="en-US" smtClean="0"/>
              <a:t>10/1/2020</a:t>
            </a:fld>
            <a:endParaRPr lang="en-US"/>
          </a:p>
        </p:txBody>
      </p:sp>
      <p:sp>
        <p:nvSpPr>
          <p:cNvPr id="5" name="Footer Placeholder 4">
            <a:extLst>
              <a:ext uri="{FF2B5EF4-FFF2-40B4-BE49-F238E27FC236}">
                <a16:creationId xmlns:a16="http://schemas.microsoft.com/office/drawing/2014/main" id="{EE0AD520-0C6E-48DE-A478-C4B4F78F1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4CBFC3-760D-46D1-ABCC-34941F36E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461F3-FC79-4936-A3E4-DCFB69C12BE6}" type="slidenum">
              <a:rPr lang="en-US" smtClean="0"/>
              <a:t>‹#›</a:t>
            </a:fld>
            <a:endParaRPr lang="en-US"/>
          </a:p>
        </p:txBody>
      </p:sp>
    </p:spTree>
    <p:extLst>
      <p:ext uri="{BB962C8B-B14F-4D97-AF65-F5344CB8AC3E}">
        <p14:creationId xmlns:p14="http://schemas.microsoft.com/office/powerpoint/2010/main" val="756737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appingpoliceviolence.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newsinteractives.cbc.ca/fatalpoliceencount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BFF4-AC79-4983-935F-8A9782252857}"/>
              </a:ext>
            </a:extLst>
          </p:cNvPr>
          <p:cNvSpPr>
            <a:spLocks noGrp="1"/>
          </p:cNvSpPr>
          <p:nvPr>
            <p:ph type="ctrTitle"/>
          </p:nvPr>
        </p:nvSpPr>
        <p:spPr>
          <a:xfrm>
            <a:off x="857249" y="1292698"/>
            <a:ext cx="10791825" cy="2387600"/>
          </a:xfrm>
        </p:spPr>
        <p:txBody>
          <a:bodyPr>
            <a:normAutofit fontScale="90000"/>
          </a:bodyPr>
          <a:lstStyle/>
          <a:p>
            <a:r>
              <a:rPr lang="en-US" dirty="0"/>
              <a:t>Data Normalization &amp; Classification: </a:t>
            </a:r>
            <a:br>
              <a:rPr lang="en-US" dirty="0"/>
            </a:br>
            <a:r>
              <a:rPr lang="en-US" dirty="0"/>
              <a:t>Police Violence in North America</a:t>
            </a:r>
          </a:p>
        </p:txBody>
      </p:sp>
      <p:sp>
        <p:nvSpPr>
          <p:cNvPr id="3" name="Subtitle 2">
            <a:extLst>
              <a:ext uri="{FF2B5EF4-FFF2-40B4-BE49-F238E27FC236}">
                <a16:creationId xmlns:a16="http://schemas.microsoft.com/office/drawing/2014/main" id="{73F117A6-111F-4491-9AF9-7B300BA85ACA}"/>
              </a:ext>
            </a:extLst>
          </p:cNvPr>
          <p:cNvSpPr>
            <a:spLocks noGrp="1"/>
          </p:cNvSpPr>
          <p:nvPr>
            <p:ph type="subTitle" idx="1"/>
          </p:nvPr>
        </p:nvSpPr>
        <p:spPr>
          <a:xfrm>
            <a:off x="1524000" y="3772373"/>
            <a:ext cx="9144000" cy="1655762"/>
          </a:xfrm>
        </p:spPr>
        <p:txBody>
          <a:bodyPr/>
          <a:lstStyle/>
          <a:p>
            <a:r>
              <a:rPr lang="en-US" dirty="0"/>
              <a:t>June Skeeter</a:t>
            </a:r>
          </a:p>
        </p:txBody>
      </p:sp>
    </p:spTree>
    <p:extLst>
      <p:ext uri="{BB962C8B-B14F-4D97-AF65-F5344CB8AC3E}">
        <p14:creationId xmlns:p14="http://schemas.microsoft.com/office/powerpoint/2010/main" val="183322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0087-E113-4E8C-8D95-97E302E0A71C}"/>
              </a:ext>
            </a:extLst>
          </p:cNvPr>
          <p:cNvSpPr>
            <a:spLocks noGrp="1"/>
          </p:cNvSpPr>
          <p:nvPr>
            <p:ph type="title"/>
          </p:nvPr>
        </p:nvSpPr>
        <p:spPr/>
        <p:txBody>
          <a:bodyPr>
            <a:normAutofit/>
          </a:bodyPr>
          <a:lstStyle/>
          <a:p>
            <a:r>
              <a:rPr lang="en-US" dirty="0"/>
              <a:t>3) The racial breakdown of victims</a:t>
            </a:r>
          </a:p>
        </p:txBody>
      </p:sp>
      <p:sp>
        <p:nvSpPr>
          <p:cNvPr id="3" name="Content Placeholder 2">
            <a:extLst>
              <a:ext uri="{FF2B5EF4-FFF2-40B4-BE49-F238E27FC236}">
                <a16:creationId xmlns:a16="http://schemas.microsoft.com/office/drawing/2014/main" id="{F5851CF0-742E-43A6-9326-C524C476AB0A}"/>
              </a:ext>
            </a:extLst>
          </p:cNvPr>
          <p:cNvSpPr>
            <a:spLocks noGrp="1"/>
          </p:cNvSpPr>
          <p:nvPr>
            <p:ph idx="1"/>
          </p:nvPr>
        </p:nvSpPr>
        <p:spPr>
          <a:xfrm>
            <a:off x="457200" y="1825625"/>
            <a:ext cx="5572125" cy="4351338"/>
          </a:xfrm>
        </p:spPr>
        <p:txBody>
          <a:bodyPr>
            <a:normAutofit/>
          </a:bodyPr>
          <a:lstStyle/>
          <a:p>
            <a:r>
              <a:rPr lang="en-US" dirty="0"/>
              <a:t>Think about how comparing the total killings for population groups of very different sizes might impact the way you perceive patterns.</a:t>
            </a:r>
          </a:p>
          <a:p>
            <a:r>
              <a:rPr lang="en-US" dirty="0"/>
              <a:t>Using this chart, what demographic group do you think is most likely to be killed by the police in Canada?</a:t>
            </a:r>
          </a:p>
        </p:txBody>
      </p:sp>
      <p:pic>
        <p:nvPicPr>
          <p:cNvPr id="5" name="Picture 4">
            <a:extLst>
              <a:ext uri="{FF2B5EF4-FFF2-40B4-BE49-F238E27FC236}">
                <a16:creationId xmlns:a16="http://schemas.microsoft.com/office/drawing/2014/main" id="{7AE98ADA-E21B-4025-87A5-869C69964DF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65539" y="2377435"/>
            <a:ext cx="5852172" cy="4389129"/>
          </a:xfrm>
          <a:prstGeom prst="rect">
            <a:avLst/>
          </a:prstGeom>
        </p:spPr>
      </p:pic>
    </p:spTree>
    <p:extLst>
      <p:ext uri="{BB962C8B-B14F-4D97-AF65-F5344CB8AC3E}">
        <p14:creationId xmlns:p14="http://schemas.microsoft.com/office/powerpoint/2010/main" val="56486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145C-7943-48AA-AC9B-65408475D5B2}"/>
              </a:ext>
            </a:extLst>
          </p:cNvPr>
          <p:cNvSpPr>
            <a:spLocks noGrp="1"/>
          </p:cNvSpPr>
          <p:nvPr>
            <p:ph type="title"/>
          </p:nvPr>
        </p:nvSpPr>
        <p:spPr>
          <a:xfrm>
            <a:off x="838200" y="365125"/>
            <a:ext cx="7620000" cy="1325563"/>
          </a:xfrm>
        </p:spPr>
        <p:txBody>
          <a:bodyPr>
            <a:normAutofit/>
          </a:bodyPr>
          <a:lstStyle/>
          <a:p>
            <a:r>
              <a:rPr lang="en-US" dirty="0"/>
              <a:t>4) Which police departments are responsible?</a:t>
            </a:r>
          </a:p>
        </p:txBody>
      </p:sp>
      <p:sp>
        <p:nvSpPr>
          <p:cNvPr id="3" name="Content Placeholder 2">
            <a:extLst>
              <a:ext uri="{FF2B5EF4-FFF2-40B4-BE49-F238E27FC236}">
                <a16:creationId xmlns:a16="http://schemas.microsoft.com/office/drawing/2014/main" id="{13213329-E311-44F6-8E22-25A4DC9576F4}"/>
              </a:ext>
            </a:extLst>
          </p:cNvPr>
          <p:cNvSpPr>
            <a:spLocks noGrp="1"/>
          </p:cNvSpPr>
          <p:nvPr>
            <p:ph idx="1"/>
          </p:nvPr>
        </p:nvSpPr>
        <p:spPr>
          <a:xfrm>
            <a:off x="838200" y="1825625"/>
            <a:ext cx="5381625" cy="4351338"/>
          </a:xfrm>
        </p:spPr>
        <p:txBody>
          <a:bodyPr>
            <a:normAutofit fontScale="92500"/>
          </a:bodyPr>
          <a:lstStyle/>
          <a:p>
            <a:pPr marL="0" indent="0">
              <a:buNone/>
            </a:pPr>
            <a:r>
              <a:rPr lang="en-US" dirty="0"/>
              <a:t>Here are all departments which have killed at least ten people in the last 20 years.</a:t>
            </a:r>
          </a:p>
          <a:p>
            <a:r>
              <a:rPr lang="en-US" dirty="0"/>
              <a:t>Provincial police services and large municipal police departments are responsible for the most deaths.</a:t>
            </a:r>
          </a:p>
          <a:p>
            <a:r>
              <a:rPr lang="en-US" dirty="0"/>
              <a:t>The RCMP is the provincial police force in eight provinces and the territories.</a:t>
            </a:r>
          </a:p>
          <a:p>
            <a:pPr lvl="1"/>
            <a:r>
              <a:rPr lang="en-US" dirty="0"/>
              <a:t>All together, the RCMP is responsible for 34% of deaths.</a:t>
            </a:r>
          </a:p>
        </p:txBody>
      </p:sp>
      <p:pic>
        <p:nvPicPr>
          <p:cNvPr id="5" name="Picture 4">
            <a:extLst>
              <a:ext uri="{FF2B5EF4-FFF2-40B4-BE49-F238E27FC236}">
                <a16:creationId xmlns:a16="http://schemas.microsoft.com/office/drawing/2014/main" id="{580E30F5-FA8E-44FD-8900-55B6D7338A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86500" y="2282185"/>
            <a:ext cx="5852172" cy="4389129"/>
          </a:xfrm>
          <a:prstGeom prst="rect">
            <a:avLst/>
          </a:prstGeom>
        </p:spPr>
      </p:pic>
    </p:spTree>
    <p:extLst>
      <p:ext uri="{BB962C8B-B14F-4D97-AF65-F5344CB8AC3E}">
        <p14:creationId xmlns:p14="http://schemas.microsoft.com/office/powerpoint/2010/main" val="84077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5032-BE5D-4A61-A23E-0B87A4A7E23A}"/>
              </a:ext>
            </a:extLst>
          </p:cNvPr>
          <p:cNvSpPr>
            <a:spLocks noGrp="1"/>
          </p:cNvSpPr>
          <p:nvPr>
            <p:ph type="title"/>
          </p:nvPr>
        </p:nvSpPr>
        <p:spPr>
          <a:xfrm>
            <a:off x="838200" y="365125"/>
            <a:ext cx="7686675" cy="1325563"/>
          </a:xfrm>
        </p:spPr>
        <p:txBody>
          <a:bodyPr>
            <a:normAutofit/>
          </a:bodyPr>
          <a:lstStyle/>
          <a:p>
            <a:r>
              <a:rPr lang="en-US" dirty="0"/>
              <a:t>5) What type of weapon did the victim have?</a:t>
            </a:r>
          </a:p>
        </p:txBody>
      </p:sp>
      <p:sp>
        <p:nvSpPr>
          <p:cNvPr id="3" name="Content Placeholder 2">
            <a:extLst>
              <a:ext uri="{FF2B5EF4-FFF2-40B4-BE49-F238E27FC236}">
                <a16:creationId xmlns:a16="http://schemas.microsoft.com/office/drawing/2014/main" id="{C3CA005C-05FF-49AE-A1E3-DCA774C200F9}"/>
              </a:ext>
            </a:extLst>
          </p:cNvPr>
          <p:cNvSpPr>
            <a:spLocks noGrp="1"/>
          </p:cNvSpPr>
          <p:nvPr>
            <p:ph idx="1"/>
          </p:nvPr>
        </p:nvSpPr>
        <p:spPr>
          <a:xfrm>
            <a:off x="457200" y="1825625"/>
            <a:ext cx="5638800" cy="4351338"/>
          </a:xfrm>
        </p:spPr>
        <p:txBody>
          <a:bodyPr/>
          <a:lstStyle/>
          <a:p>
            <a:r>
              <a:rPr lang="en-US" dirty="0"/>
              <a:t>Nearly 30% of victims were unarmed.</a:t>
            </a:r>
          </a:p>
          <a:p>
            <a:pPr lvl="1"/>
            <a:r>
              <a:rPr lang="en-US" dirty="0"/>
              <a:t>Note - Being armed does not justify any individual police killing.</a:t>
            </a:r>
          </a:p>
          <a:p>
            <a:r>
              <a:rPr lang="en-US" dirty="0"/>
              <a:t>In aggregate, a higher number of killings of unarmed people can indicate a predisposition towards excessive use of force.</a:t>
            </a:r>
          </a:p>
        </p:txBody>
      </p:sp>
      <p:pic>
        <p:nvPicPr>
          <p:cNvPr id="5" name="Picture 4">
            <a:extLst>
              <a:ext uri="{FF2B5EF4-FFF2-40B4-BE49-F238E27FC236}">
                <a16:creationId xmlns:a16="http://schemas.microsoft.com/office/drawing/2014/main" id="{F37F2189-C599-4D70-98E9-FA3013EEA9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1922771"/>
            <a:ext cx="5852172" cy="4389129"/>
          </a:xfrm>
          <a:prstGeom prst="rect">
            <a:avLst/>
          </a:prstGeom>
        </p:spPr>
      </p:pic>
    </p:spTree>
    <p:extLst>
      <p:ext uri="{BB962C8B-B14F-4D97-AF65-F5344CB8AC3E}">
        <p14:creationId xmlns:p14="http://schemas.microsoft.com/office/powerpoint/2010/main" val="330892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063D-B5F8-4428-864E-FE143820E36F}"/>
              </a:ext>
            </a:extLst>
          </p:cNvPr>
          <p:cNvSpPr>
            <a:spLocks noGrp="1"/>
          </p:cNvSpPr>
          <p:nvPr>
            <p:ph type="title"/>
          </p:nvPr>
        </p:nvSpPr>
        <p:spPr/>
        <p:txBody>
          <a:bodyPr/>
          <a:lstStyle/>
          <a:p>
            <a:r>
              <a:rPr lang="en-US" dirty="0"/>
              <a:t>Data Normalization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446333-B0D4-4C30-BCEF-1D70AFEB5794}"/>
                  </a:ext>
                </a:extLst>
              </p:cNvPr>
              <p:cNvSpPr>
                <a:spLocks noGrp="1"/>
              </p:cNvSpPr>
              <p:nvPr>
                <p:ph idx="1"/>
              </p:nvPr>
            </p:nvSpPr>
            <p:spPr/>
            <p:txBody>
              <a:bodyPr>
                <a:normAutofit fontScale="92500" lnSpcReduction="10000"/>
              </a:bodyPr>
              <a:lstStyle/>
              <a:p>
                <a:r>
                  <a:rPr lang="en-US" dirty="0"/>
                  <a:t>Normalization, is the process of scaling (aka. Normalizing) one number by another.</a:t>
                </a:r>
              </a:p>
              <a:p>
                <a:r>
                  <a:rPr lang="en-US" dirty="0"/>
                  <a:t>For example, we can as the question:</a:t>
                </a:r>
              </a:p>
              <a:p>
                <a:pPr lvl="1"/>
                <a:r>
                  <a:rPr lang="en-US" dirty="0"/>
                  <a:t>Which police departments are most likely to kill an unarmed person?</a:t>
                </a:r>
              </a:p>
              <a:p>
                <a:r>
                  <a:rPr lang="en-US" dirty="0"/>
                  <a:t>We need two pieces of information for each police department</a:t>
                </a:r>
              </a:p>
              <a:p>
                <a:pPr marL="914400" lvl="1" indent="-457200">
                  <a:buFont typeface="+mj-lt"/>
                  <a:buAutoNum type="alphaUcPeriod"/>
                </a:pPr>
                <a:r>
                  <a:rPr lang="en-US" dirty="0"/>
                  <a:t>The total unarmed victims</a:t>
                </a:r>
              </a:p>
              <a:p>
                <a:pPr marL="914400" lvl="1" indent="-457200">
                  <a:buFont typeface="+mj-lt"/>
                  <a:buAutoNum type="alphaUcPeriod"/>
                </a:pPr>
                <a:r>
                  <a:rPr lang="en-US" dirty="0"/>
                  <a:t>The total victims</a:t>
                </a:r>
              </a:p>
              <a:p>
                <a:r>
                  <a:rPr lang="en-US" dirty="0"/>
                  <a:t>We can divide A by B, this will tell us what percentage of each department’s victims were unarmed.</a:t>
                </a:r>
              </a:p>
              <a:p>
                <a:r>
                  <a:rPr lang="en-US" dirty="0"/>
                  <a:t>So our normalization calculation would look like:</a:t>
                </a:r>
              </a:p>
              <a:p>
                <a:pPr lvl="1"/>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𝑉𝑖𝑐𝑡𝑖𝑚𝑠</m:t>
                    </m:r>
                    <m:r>
                      <a:rPr lang="en-US" b="0" i="1" dirty="0" smtClean="0">
                        <a:latin typeface="Cambria Math" panose="02040503050406030204" pitchFamily="18" charset="0"/>
                      </a:rPr>
                      <m:t> </m:t>
                    </m:r>
                    <m:r>
                      <a:rPr lang="en-US" b="0" i="1" dirty="0" smtClean="0">
                        <a:latin typeface="Cambria Math" panose="02040503050406030204" pitchFamily="18" charset="0"/>
                      </a:rPr>
                      <m:t>𝑈𝑛𝑎𝑚𝑟𝑒𝑑</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m:rPr>
                            <m:nor/>
                          </m:rPr>
                          <a:rPr lang="en-US" dirty="0" smtClean="0"/>
                          <m:t>Unarmed</m:t>
                        </m:r>
                        <m:r>
                          <m:rPr>
                            <m:nor/>
                          </m:rPr>
                          <a:rPr lang="en-US" dirty="0" smtClean="0"/>
                          <m:t> </m:t>
                        </m:r>
                        <m:r>
                          <m:rPr>
                            <m:nor/>
                          </m:rPr>
                          <a:rPr lang="en-US" dirty="0" smtClean="0"/>
                          <m:t>Victims</m:t>
                        </m:r>
                      </m:num>
                      <m:den>
                        <m:r>
                          <m:rPr>
                            <m:nor/>
                          </m:rPr>
                          <a:rPr lang="en-US" dirty="0" smtClean="0"/>
                          <m:t>Total</m:t>
                        </m:r>
                        <m:r>
                          <m:rPr>
                            <m:nor/>
                          </m:rPr>
                          <a:rPr lang="en-US" dirty="0" smtClean="0"/>
                          <m:t> </m:t>
                        </m:r>
                        <m:r>
                          <m:rPr>
                            <m:nor/>
                          </m:rPr>
                          <a:rPr lang="en-US" dirty="0" smtClean="0"/>
                          <m:t>Victims</m:t>
                        </m:r>
                      </m:den>
                    </m:f>
                  </m:oMath>
                </a14:m>
                <a:r>
                  <a:rPr lang="en-US" dirty="0"/>
                  <a:t>*100</a:t>
                </a:r>
              </a:p>
            </p:txBody>
          </p:sp>
        </mc:Choice>
        <mc:Fallback>
          <p:sp>
            <p:nvSpPr>
              <p:cNvPr id="3" name="Content Placeholder 2">
                <a:extLst>
                  <a:ext uri="{FF2B5EF4-FFF2-40B4-BE49-F238E27FC236}">
                    <a16:creationId xmlns:a16="http://schemas.microsoft.com/office/drawing/2014/main" id="{76446333-B0D4-4C30-BCEF-1D70AFEB5794}"/>
                  </a:ext>
                </a:extLst>
              </p:cNvPr>
              <p:cNvSpPr>
                <a:spLocks noGrp="1" noRot="1" noChangeAspect="1" noMove="1" noResize="1" noEditPoints="1" noAdjustHandles="1" noChangeArrowheads="1" noChangeShapeType="1" noTextEdit="1"/>
              </p:cNvSpPr>
              <p:nvPr>
                <p:ph idx="1"/>
              </p:nvPr>
            </p:nvSpPr>
            <p:spPr>
              <a:blipFill>
                <a:blip r:embed="rId2"/>
                <a:stretch>
                  <a:fillRect l="-928" t="-2801" b="-840"/>
                </a:stretch>
              </a:blipFill>
            </p:spPr>
            <p:txBody>
              <a:bodyPr/>
              <a:lstStyle/>
              <a:p>
                <a:r>
                  <a:rPr lang="en-US">
                    <a:noFill/>
                  </a:rPr>
                  <a:t> </a:t>
                </a:r>
              </a:p>
            </p:txBody>
          </p:sp>
        </mc:Fallback>
      </mc:AlternateContent>
    </p:spTree>
    <p:extLst>
      <p:ext uri="{BB962C8B-B14F-4D97-AF65-F5344CB8AC3E}">
        <p14:creationId xmlns:p14="http://schemas.microsoft.com/office/powerpoint/2010/main" val="200175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AD92-5122-462B-B72E-41A4BA2AAFE2}"/>
              </a:ext>
            </a:extLst>
          </p:cNvPr>
          <p:cNvSpPr>
            <a:spLocks noGrp="1"/>
          </p:cNvSpPr>
          <p:nvPr>
            <p:ph type="title"/>
          </p:nvPr>
        </p:nvSpPr>
        <p:spPr>
          <a:xfrm>
            <a:off x="838200" y="365125"/>
            <a:ext cx="7561729" cy="1325563"/>
          </a:xfrm>
        </p:spPr>
        <p:txBody>
          <a:bodyPr/>
          <a:lstStyle/>
          <a:p>
            <a:r>
              <a:rPr lang="en-US" dirty="0"/>
              <a:t>6) Unarmed killings by department</a:t>
            </a:r>
          </a:p>
        </p:txBody>
      </p:sp>
      <p:sp>
        <p:nvSpPr>
          <p:cNvPr id="3" name="Content Placeholder 2">
            <a:extLst>
              <a:ext uri="{FF2B5EF4-FFF2-40B4-BE49-F238E27FC236}">
                <a16:creationId xmlns:a16="http://schemas.microsoft.com/office/drawing/2014/main" id="{BEB83688-5F6E-4296-A851-978725D98317}"/>
              </a:ext>
            </a:extLst>
          </p:cNvPr>
          <p:cNvSpPr>
            <a:spLocks noGrp="1"/>
          </p:cNvSpPr>
          <p:nvPr>
            <p:ph idx="1"/>
          </p:nvPr>
        </p:nvSpPr>
        <p:spPr>
          <a:xfrm>
            <a:off x="457200" y="1825625"/>
            <a:ext cx="6000750" cy="4351338"/>
          </a:xfrm>
        </p:spPr>
        <p:txBody>
          <a:bodyPr>
            <a:normAutofit fontScale="92500" lnSpcReduction="20000"/>
          </a:bodyPr>
          <a:lstStyle/>
          <a:p>
            <a:pPr marL="0" indent="0">
              <a:buNone/>
            </a:pPr>
            <a:r>
              <a:rPr lang="en-US" dirty="0"/>
              <a:t>We see different patterns in the data when using raw counts vs. normalized data.</a:t>
            </a:r>
          </a:p>
          <a:p>
            <a:r>
              <a:rPr lang="en-US" dirty="0"/>
              <a:t>BC RCMP are kill the most unarmed people.</a:t>
            </a:r>
          </a:p>
          <a:p>
            <a:pPr lvl="1"/>
            <a:r>
              <a:rPr lang="en-US" dirty="0"/>
              <a:t>Nearly half the people killed by BC RCMP did not have a weapon.</a:t>
            </a:r>
          </a:p>
          <a:p>
            <a:r>
              <a:rPr lang="en-US" dirty="0"/>
              <a:t>Note, the rank/order change when we normalize.</a:t>
            </a:r>
          </a:p>
          <a:p>
            <a:pPr lvl="1"/>
            <a:r>
              <a:rPr lang="en-US" dirty="0"/>
              <a:t>Vancouver &amp; Edmonton go up, Toronto goes down.</a:t>
            </a:r>
          </a:p>
          <a:p>
            <a:r>
              <a:rPr lang="en-US" dirty="0"/>
              <a:t>This information should be widely available.</a:t>
            </a:r>
          </a:p>
          <a:p>
            <a:pPr lvl="1"/>
            <a:r>
              <a:rPr lang="en-US" dirty="0"/>
              <a:t>The RCMP and other Police Services across Canada need to be held accountable.</a:t>
            </a:r>
          </a:p>
        </p:txBody>
      </p:sp>
      <p:pic>
        <p:nvPicPr>
          <p:cNvPr id="6" name="Picture 5">
            <a:extLst>
              <a:ext uri="{FF2B5EF4-FFF2-40B4-BE49-F238E27FC236}">
                <a16:creationId xmlns:a16="http://schemas.microsoft.com/office/drawing/2014/main" id="{38097867-EF4F-4C71-84E2-A404402D0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620" y="1825625"/>
            <a:ext cx="3528795" cy="4940313"/>
          </a:xfrm>
          <a:prstGeom prst="rect">
            <a:avLst/>
          </a:prstGeom>
        </p:spPr>
      </p:pic>
    </p:spTree>
    <p:extLst>
      <p:ext uri="{BB962C8B-B14F-4D97-AF65-F5344CB8AC3E}">
        <p14:creationId xmlns:p14="http://schemas.microsoft.com/office/powerpoint/2010/main" val="893146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6045-9667-42CD-BB50-C4387990BD44}"/>
              </a:ext>
            </a:extLst>
          </p:cNvPr>
          <p:cNvSpPr>
            <a:spLocks noGrp="1"/>
          </p:cNvSpPr>
          <p:nvPr>
            <p:ph type="title"/>
          </p:nvPr>
        </p:nvSpPr>
        <p:spPr/>
        <p:txBody>
          <a:bodyPr/>
          <a:lstStyle/>
          <a:p>
            <a:r>
              <a:rPr lang="en-US" dirty="0"/>
              <a:t>United States Police Violence Data</a:t>
            </a:r>
          </a:p>
        </p:txBody>
      </p:sp>
      <p:sp>
        <p:nvSpPr>
          <p:cNvPr id="3" name="Content Placeholder 2">
            <a:extLst>
              <a:ext uri="{FF2B5EF4-FFF2-40B4-BE49-F238E27FC236}">
                <a16:creationId xmlns:a16="http://schemas.microsoft.com/office/drawing/2014/main" id="{E9FDB666-464C-4F64-BB62-8EE598B521DC}"/>
              </a:ext>
            </a:extLst>
          </p:cNvPr>
          <p:cNvSpPr>
            <a:spLocks noGrp="1"/>
          </p:cNvSpPr>
          <p:nvPr>
            <p:ph idx="1"/>
          </p:nvPr>
        </p:nvSpPr>
        <p:spPr>
          <a:xfrm>
            <a:off x="457199" y="1825625"/>
            <a:ext cx="11249025" cy="4351338"/>
          </a:xfrm>
        </p:spPr>
        <p:txBody>
          <a:bodyPr>
            <a:normAutofit lnSpcReduction="10000"/>
          </a:bodyPr>
          <a:lstStyle/>
          <a:p>
            <a:r>
              <a:rPr lang="en-US" dirty="0"/>
              <a:t> The United States data is collected by a collaboration of researchers and data scientists and is available for download here: </a:t>
            </a:r>
            <a:r>
              <a:rPr lang="en-US" dirty="0">
                <a:hlinkClick r:id="rId2"/>
              </a:rPr>
              <a:t>https://mappingpoliceviolence.org/</a:t>
            </a:r>
            <a:endParaRPr lang="en-US" dirty="0"/>
          </a:p>
          <a:p>
            <a:pPr lvl="1"/>
            <a:r>
              <a:rPr lang="en-US" dirty="0"/>
              <a:t>“… the data represented on this site is the most comprehensive accounting of people killed by police since 2013… our database includes additional incidents such as cases where police kill someone through use of a chokehold, baton, taser or other means as well as cases such as killings by off-duty police.“</a:t>
            </a:r>
          </a:p>
          <a:p>
            <a:r>
              <a:rPr lang="en-US" dirty="0"/>
              <a:t>This is not an official count.</a:t>
            </a:r>
          </a:p>
          <a:p>
            <a:pPr lvl="1"/>
            <a:r>
              <a:rPr lang="en-US" dirty="0"/>
              <a:t>This dataset is a collection of second hand information in the form of press releases, news articles, etc.</a:t>
            </a:r>
          </a:p>
          <a:p>
            <a:pPr lvl="1"/>
            <a:r>
              <a:rPr lang="en-US" dirty="0"/>
              <a:t>Some records are incomplete, and the total number of incidents is likely higher than detailed here.</a:t>
            </a:r>
          </a:p>
        </p:txBody>
      </p:sp>
    </p:spTree>
    <p:extLst>
      <p:ext uri="{BB962C8B-B14F-4D97-AF65-F5344CB8AC3E}">
        <p14:creationId xmlns:p14="http://schemas.microsoft.com/office/powerpoint/2010/main" val="178210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1BE7-A343-425A-85AD-D27481DBCEC3}"/>
              </a:ext>
            </a:extLst>
          </p:cNvPr>
          <p:cNvSpPr>
            <a:spLocks noGrp="1"/>
          </p:cNvSpPr>
          <p:nvPr>
            <p:ph type="title"/>
          </p:nvPr>
        </p:nvSpPr>
        <p:spPr>
          <a:xfrm>
            <a:off x="838200" y="241300"/>
            <a:ext cx="10515600" cy="1325563"/>
          </a:xfrm>
        </p:spPr>
        <p:txBody>
          <a:bodyPr/>
          <a:lstStyle/>
          <a:p>
            <a:r>
              <a:rPr lang="en-US" dirty="0"/>
              <a:t>United States Police Violence Data</a:t>
            </a:r>
          </a:p>
        </p:txBody>
      </p:sp>
      <p:pic>
        <p:nvPicPr>
          <p:cNvPr id="10" name="Picture 9">
            <a:extLst>
              <a:ext uri="{FF2B5EF4-FFF2-40B4-BE49-F238E27FC236}">
                <a16:creationId xmlns:a16="http://schemas.microsoft.com/office/drawing/2014/main" id="{10FCD643-19C3-472A-B4AE-D440C46F1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3" y="1266819"/>
            <a:ext cx="7315215" cy="5486411"/>
          </a:xfrm>
          <a:prstGeom prst="rect">
            <a:avLst/>
          </a:prstGeom>
        </p:spPr>
      </p:pic>
    </p:spTree>
    <p:extLst>
      <p:ext uri="{BB962C8B-B14F-4D97-AF65-F5344CB8AC3E}">
        <p14:creationId xmlns:p14="http://schemas.microsoft.com/office/powerpoint/2010/main" val="400605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03B6-C2F8-4403-BDD6-84244D92CD5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77C3708-24D3-40F1-8775-66309D427D71}"/>
              </a:ext>
            </a:extLst>
          </p:cNvPr>
          <p:cNvSpPr>
            <a:spLocks noGrp="1"/>
          </p:cNvSpPr>
          <p:nvPr>
            <p:ph idx="1"/>
          </p:nvPr>
        </p:nvSpPr>
        <p:spPr/>
        <p:txBody>
          <a:bodyPr>
            <a:normAutofit/>
          </a:bodyPr>
          <a:lstStyle/>
          <a:p>
            <a:r>
              <a:rPr lang="en-US" dirty="0"/>
              <a:t>What are some other applications for data normalization?</a:t>
            </a:r>
          </a:p>
          <a:p>
            <a:pPr lvl="1"/>
            <a:r>
              <a:rPr lang="en-US" dirty="0"/>
              <a:t>Which country has a higher proportion of unarmed victims of police killings?</a:t>
            </a:r>
          </a:p>
          <a:p>
            <a:r>
              <a:rPr lang="en-US" dirty="0"/>
              <a:t>What metric(s) might you want to consider when looking at total number of electric cars in each province to gauge electric car adoption?</a:t>
            </a:r>
          </a:p>
          <a:p>
            <a:pPr lvl="1"/>
            <a:r>
              <a:rPr lang="en-US" dirty="0"/>
              <a:t>A) Kilometers driven</a:t>
            </a:r>
          </a:p>
          <a:p>
            <a:pPr lvl="1"/>
            <a:r>
              <a:rPr lang="en-US" dirty="0"/>
              <a:t>B) Cars per family</a:t>
            </a:r>
          </a:p>
          <a:p>
            <a:pPr lvl="1"/>
            <a:r>
              <a:rPr lang="en-US" dirty="0"/>
              <a:t>C) Median income</a:t>
            </a:r>
          </a:p>
          <a:p>
            <a:pPr lvl="1"/>
            <a:r>
              <a:rPr lang="en-US" dirty="0"/>
              <a:t>D) Total population</a:t>
            </a:r>
          </a:p>
          <a:p>
            <a:pPr lvl="1"/>
            <a:r>
              <a:rPr lang="en-US" dirty="0"/>
              <a:t>E) Average car price</a:t>
            </a:r>
          </a:p>
        </p:txBody>
      </p:sp>
    </p:spTree>
    <p:extLst>
      <p:ext uri="{BB962C8B-B14F-4D97-AF65-F5344CB8AC3E}">
        <p14:creationId xmlns:p14="http://schemas.microsoft.com/office/powerpoint/2010/main" val="413168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A29-CFE5-4DCB-AC54-66A4A30D0B94}"/>
              </a:ext>
            </a:extLst>
          </p:cNvPr>
          <p:cNvSpPr>
            <a:spLocks noGrp="1"/>
          </p:cNvSpPr>
          <p:nvPr>
            <p:ph type="title"/>
          </p:nvPr>
        </p:nvSpPr>
        <p:spPr/>
        <p:txBody>
          <a:bodyPr/>
          <a:lstStyle/>
          <a:p>
            <a:r>
              <a:rPr lang="en-US" dirty="0"/>
              <a:t>Part 2) Comparing to the United States</a:t>
            </a:r>
          </a:p>
        </p:txBody>
      </p:sp>
      <p:sp>
        <p:nvSpPr>
          <p:cNvPr id="3" name="Text Placeholder 2">
            <a:extLst>
              <a:ext uri="{FF2B5EF4-FFF2-40B4-BE49-F238E27FC236}">
                <a16:creationId xmlns:a16="http://schemas.microsoft.com/office/drawing/2014/main" id="{D813942C-48ED-4030-BF21-2A178670EE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6190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7351-45CE-4D42-B5E1-E42A0BDBC23C}"/>
              </a:ext>
            </a:extLst>
          </p:cNvPr>
          <p:cNvSpPr>
            <a:spLocks noGrp="1"/>
          </p:cNvSpPr>
          <p:nvPr>
            <p:ph type="title"/>
          </p:nvPr>
        </p:nvSpPr>
        <p:spPr/>
        <p:txBody>
          <a:bodyPr/>
          <a:lstStyle/>
          <a:p>
            <a:r>
              <a:rPr lang="en-US" dirty="0"/>
              <a:t>Comparing the Two Countries</a:t>
            </a:r>
          </a:p>
        </p:txBody>
      </p:sp>
      <p:sp>
        <p:nvSpPr>
          <p:cNvPr id="3" name="Content Placeholder 2">
            <a:extLst>
              <a:ext uri="{FF2B5EF4-FFF2-40B4-BE49-F238E27FC236}">
                <a16:creationId xmlns:a16="http://schemas.microsoft.com/office/drawing/2014/main" id="{F8831CAB-21E7-4A94-8495-49CC1386951E}"/>
              </a:ext>
            </a:extLst>
          </p:cNvPr>
          <p:cNvSpPr>
            <a:spLocks noGrp="1"/>
          </p:cNvSpPr>
          <p:nvPr>
            <p:ph idx="1"/>
          </p:nvPr>
        </p:nvSpPr>
        <p:spPr>
          <a:xfrm>
            <a:off x="838200" y="1825625"/>
            <a:ext cx="6629400" cy="4351338"/>
          </a:xfrm>
        </p:spPr>
        <p:txBody>
          <a:bodyPr>
            <a:normAutofit/>
          </a:bodyPr>
          <a:lstStyle/>
          <a:p>
            <a:r>
              <a:rPr lang="en-US" dirty="0"/>
              <a:t>What factors do we need to look at to compare police killings between Canada and the United States?</a:t>
            </a:r>
          </a:p>
          <a:p>
            <a:pPr lvl="1"/>
            <a:r>
              <a:rPr lang="en-US" dirty="0"/>
              <a:t>The United States has ten times the population of Canada.  If we don't account for that, our comparison won’t make any sense.</a:t>
            </a:r>
          </a:p>
          <a:p>
            <a:pPr lvl="1"/>
            <a:r>
              <a:rPr lang="en-US" dirty="0"/>
              <a:t>The two datasets have different periods of record.</a:t>
            </a:r>
          </a:p>
        </p:txBody>
      </p:sp>
      <p:pic>
        <p:nvPicPr>
          <p:cNvPr id="7" name="Picture 6">
            <a:extLst>
              <a:ext uri="{FF2B5EF4-FFF2-40B4-BE49-F238E27FC236}">
                <a16:creationId xmlns:a16="http://schemas.microsoft.com/office/drawing/2014/main" id="{482966A1-0D74-47CB-8AE1-3DDF19DA6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362" y="1470212"/>
            <a:ext cx="3524101" cy="5286152"/>
          </a:xfrm>
          <a:prstGeom prst="rect">
            <a:avLst/>
          </a:prstGeom>
        </p:spPr>
      </p:pic>
    </p:spTree>
    <p:extLst>
      <p:ext uri="{BB962C8B-B14F-4D97-AF65-F5344CB8AC3E}">
        <p14:creationId xmlns:p14="http://schemas.microsoft.com/office/powerpoint/2010/main" val="410992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4735-F00D-4889-880D-3215A84F88C4}"/>
              </a:ext>
            </a:extLst>
          </p:cNvPr>
          <p:cNvSpPr>
            <a:spLocks noGrp="1"/>
          </p:cNvSpPr>
          <p:nvPr>
            <p:ph type="title"/>
          </p:nvPr>
        </p:nvSpPr>
        <p:spPr/>
        <p:txBody>
          <a:bodyPr/>
          <a:lstStyle/>
          <a:p>
            <a:r>
              <a:rPr lang="en-US" dirty="0"/>
              <a:t>Learning Outcomes:</a:t>
            </a:r>
            <a:br>
              <a:rPr lang="en-US" dirty="0"/>
            </a:br>
            <a:endParaRPr lang="en-US" dirty="0"/>
          </a:p>
        </p:txBody>
      </p:sp>
      <p:sp>
        <p:nvSpPr>
          <p:cNvPr id="3" name="Content Placeholder 2">
            <a:extLst>
              <a:ext uri="{FF2B5EF4-FFF2-40B4-BE49-F238E27FC236}">
                <a16:creationId xmlns:a16="http://schemas.microsoft.com/office/drawing/2014/main" id="{85542D5E-1556-465C-B6BD-E2D8DBAE08D6}"/>
              </a:ext>
            </a:extLst>
          </p:cNvPr>
          <p:cNvSpPr>
            <a:spLocks noGrp="1"/>
          </p:cNvSpPr>
          <p:nvPr>
            <p:ph idx="1"/>
          </p:nvPr>
        </p:nvSpPr>
        <p:spPr/>
        <p:txBody>
          <a:bodyPr>
            <a:normAutofit/>
          </a:bodyPr>
          <a:lstStyle/>
          <a:p>
            <a:pPr marL="0" indent="0">
              <a:buNone/>
            </a:pPr>
            <a:r>
              <a:rPr lang="en-US" dirty="0"/>
              <a:t>1) Investigate how data normalization impacts the way we perceive patterns in a dataset</a:t>
            </a:r>
          </a:p>
          <a:p>
            <a:pPr marL="0" indent="0">
              <a:buNone/>
            </a:pPr>
            <a:endParaRPr lang="en-US" dirty="0"/>
          </a:p>
          <a:p>
            <a:pPr marL="0" indent="0">
              <a:buNone/>
            </a:pPr>
            <a:r>
              <a:rPr lang="en-US" dirty="0"/>
              <a:t>2) Look at different data classification methods and how they impact the way we perceive patterns in a dataset</a:t>
            </a:r>
          </a:p>
          <a:p>
            <a:pPr marL="0" indent="0">
              <a:buNone/>
            </a:pPr>
            <a:r>
              <a:rPr lang="en-US" dirty="0"/>
              <a:t>    </a:t>
            </a:r>
          </a:p>
          <a:p>
            <a:pPr marL="457200" lvl="1" indent="0">
              <a:buNone/>
            </a:pPr>
            <a:r>
              <a:rPr lang="en-US" dirty="0"/>
              <a:t>A) Revisit measurement scales: how are they related to classification methods?</a:t>
            </a:r>
          </a:p>
          <a:p>
            <a:pPr marL="457200" lvl="1" indent="0">
              <a:buNone/>
            </a:pPr>
            <a:r>
              <a:rPr lang="en-US" dirty="0"/>
              <a:t>B) Choropleth mapping: displaying ratio data</a:t>
            </a:r>
          </a:p>
        </p:txBody>
      </p:sp>
    </p:spTree>
    <p:extLst>
      <p:ext uri="{BB962C8B-B14F-4D97-AF65-F5344CB8AC3E}">
        <p14:creationId xmlns:p14="http://schemas.microsoft.com/office/powerpoint/2010/main" val="3490234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79C3-5DB4-4FA3-ACCF-FE4B910A76F1}"/>
              </a:ext>
            </a:extLst>
          </p:cNvPr>
          <p:cNvSpPr>
            <a:spLocks noGrp="1"/>
          </p:cNvSpPr>
          <p:nvPr>
            <p:ph type="title"/>
          </p:nvPr>
        </p:nvSpPr>
        <p:spPr/>
        <p:txBody>
          <a:bodyPr/>
          <a:lstStyle/>
          <a:p>
            <a:r>
              <a:rPr lang="en-US" dirty="0"/>
              <a:t>What to Account For</a:t>
            </a:r>
          </a:p>
        </p:txBody>
      </p:sp>
      <p:sp>
        <p:nvSpPr>
          <p:cNvPr id="3" name="Content Placeholder 2">
            <a:extLst>
              <a:ext uri="{FF2B5EF4-FFF2-40B4-BE49-F238E27FC236}">
                <a16:creationId xmlns:a16="http://schemas.microsoft.com/office/drawing/2014/main" id="{79C57DE2-9C32-408B-ACED-CE84EBC3E414}"/>
              </a:ext>
            </a:extLst>
          </p:cNvPr>
          <p:cNvSpPr>
            <a:spLocks noGrp="1"/>
          </p:cNvSpPr>
          <p:nvPr>
            <p:ph idx="1"/>
          </p:nvPr>
        </p:nvSpPr>
        <p:spPr>
          <a:xfrm>
            <a:off x="457200" y="1476375"/>
            <a:ext cx="11506200" cy="5016500"/>
          </a:xfrm>
        </p:spPr>
        <p:txBody>
          <a:bodyPr>
            <a:normAutofit fontScale="85000" lnSpcReduction="20000"/>
          </a:bodyPr>
          <a:lstStyle/>
          <a:p>
            <a:pPr marL="0" indent="0">
              <a:buNone/>
            </a:pPr>
            <a:r>
              <a:rPr lang="en-US" dirty="0"/>
              <a:t>A) Record Length</a:t>
            </a:r>
          </a:p>
          <a:p>
            <a:r>
              <a:rPr lang="en-US" dirty="0"/>
              <a:t>The time periods of these datasets are different.</a:t>
            </a:r>
          </a:p>
          <a:p>
            <a:r>
              <a:rPr lang="en-US" dirty="0"/>
              <a:t>We could only look at the time period when they overlap, but this would require us to ignore some of the data. </a:t>
            </a:r>
          </a:p>
          <a:p>
            <a:r>
              <a:rPr lang="en-US" dirty="0"/>
              <a:t>Alternatively, we can calculate the average number of killings per year.</a:t>
            </a:r>
          </a:p>
          <a:p>
            <a:pPr lvl="1"/>
            <a:r>
              <a:rPr lang="en-US" dirty="0"/>
              <a:t>The data are not from the same periods, but they will be on the same time scale, and they will be as inclusive as possible.</a:t>
            </a:r>
          </a:p>
          <a:p>
            <a:pPr marL="0" indent="0">
              <a:buNone/>
            </a:pPr>
            <a:r>
              <a:rPr lang="en-US" dirty="0"/>
              <a:t>B) Population</a:t>
            </a:r>
          </a:p>
          <a:p>
            <a:r>
              <a:rPr lang="en-US" dirty="0"/>
              <a:t>Canada has about 35 million residents, the US has about 327 million.  </a:t>
            </a:r>
          </a:p>
          <a:p>
            <a:r>
              <a:rPr lang="en-US" dirty="0"/>
              <a:t>To make the datasets directly comparable, we need to normalize by the total population of each country.  This will allow us to calculate the police killing rate.</a:t>
            </a:r>
          </a:p>
          <a:p>
            <a:pPr marL="0" indent="0">
              <a:buNone/>
            </a:pPr>
            <a:r>
              <a:rPr lang="en-US" dirty="0"/>
              <a:t>C) Scale</a:t>
            </a:r>
          </a:p>
          <a:p>
            <a:r>
              <a:rPr lang="en-US" dirty="0"/>
              <a:t>Dividing by the population would give us the average number of police killings per person per year.  This will be a very small decimal.  Integers (round numbers) are easier to interpret.  We can divide by the population in millions instead.</a:t>
            </a:r>
          </a:p>
        </p:txBody>
      </p:sp>
    </p:spTree>
    <p:extLst>
      <p:ext uri="{BB962C8B-B14F-4D97-AF65-F5344CB8AC3E}">
        <p14:creationId xmlns:p14="http://schemas.microsoft.com/office/powerpoint/2010/main" val="23441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9298-78C7-4594-9D19-FC6FCFFD4250}"/>
              </a:ext>
            </a:extLst>
          </p:cNvPr>
          <p:cNvSpPr>
            <a:spLocks noGrp="1"/>
          </p:cNvSpPr>
          <p:nvPr>
            <p:ph type="title"/>
          </p:nvPr>
        </p:nvSpPr>
        <p:spPr/>
        <p:txBody>
          <a:bodyPr/>
          <a:lstStyle/>
          <a:p>
            <a:r>
              <a:rPr lang="en-US" dirty="0"/>
              <a:t>Police Killing Rates</a:t>
            </a:r>
          </a:p>
        </p:txBody>
      </p:sp>
      <p:sp>
        <p:nvSpPr>
          <p:cNvPr id="3" name="Content Placeholder 2">
            <a:extLst>
              <a:ext uri="{FF2B5EF4-FFF2-40B4-BE49-F238E27FC236}">
                <a16:creationId xmlns:a16="http://schemas.microsoft.com/office/drawing/2014/main" id="{F02342DE-C22B-4DEC-AACB-F8D9B9C35328}"/>
              </a:ext>
            </a:extLst>
          </p:cNvPr>
          <p:cNvSpPr>
            <a:spLocks noGrp="1"/>
          </p:cNvSpPr>
          <p:nvPr>
            <p:ph idx="1"/>
          </p:nvPr>
        </p:nvSpPr>
        <p:spPr>
          <a:xfrm>
            <a:off x="457200" y="1825625"/>
            <a:ext cx="5852172" cy="4351338"/>
          </a:xfrm>
        </p:spPr>
        <p:txBody>
          <a:bodyPr/>
          <a:lstStyle/>
          <a:p>
            <a:pPr marL="0" indent="0">
              <a:buNone/>
            </a:pPr>
            <a:r>
              <a:rPr lang="en-US" dirty="0"/>
              <a:t>By normalizing, we can more directly compare the patterns between geographic regions with different characteristics (population) and datasets of different lengths.</a:t>
            </a:r>
          </a:p>
          <a:p>
            <a:pPr lvl="1"/>
            <a:r>
              <a:rPr lang="en-US" dirty="0"/>
              <a:t>The United States police killing rate is 4.3 times Canada’s.</a:t>
            </a:r>
          </a:p>
          <a:p>
            <a:pPr lvl="1"/>
            <a:r>
              <a:rPr lang="en-US" dirty="0"/>
              <a:t>On average, the US is more dangerous and police are more likely to kill someone there.</a:t>
            </a:r>
          </a:p>
        </p:txBody>
      </p:sp>
      <p:pic>
        <p:nvPicPr>
          <p:cNvPr id="6" name="Picture 5">
            <a:extLst>
              <a:ext uri="{FF2B5EF4-FFF2-40B4-BE49-F238E27FC236}">
                <a16:creationId xmlns:a16="http://schemas.microsoft.com/office/drawing/2014/main" id="{81427DAD-6363-4629-A7E5-68BC037BC1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79814" y="2301235"/>
            <a:ext cx="5852172" cy="4389129"/>
          </a:xfrm>
          <a:prstGeom prst="rect">
            <a:avLst/>
          </a:prstGeom>
        </p:spPr>
      </p:pic>
    </p:spTree>
    <p:extLst>
      <p:ext uri="{BB962C8B-B14F-4D97-AF65-F5344CB8AC3E}">
        <p14:creationId xmlns:p14="http://schemas.microsoft.com/office/powerpoint/2010/main" val="1063671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DAA8-8E94-4D1E-A088-7A2066AF4B29}"/>
              </a:ext>
            </a:extLst>
          </p:cNvPr>
          <p:cNvSpPr>
            <a:spLocks noGrp="1"/>
          </p:cNvSpPr>
          <p:nvPr>
            <p:ph type="title"/>
          </p:nvPr>
        </p:nvSpPr>
        <p:spPr/>
        <p:txBody>
          <a:bodyPr/>
          <a:lstStyle/>
          <a:p>
            <a:r>
              <a:rPr lang="en-US" dirty="0"/>
              <a:t>Racial Disparities</a:t>
            </a:r>
          </a:p>
        </p:txBody>
      </p:sp>
      <p:sp>
        <p:nvSpPr>
          <p:cNvPr id="3" name="Content Placeholder 2">
            <a:extLst>
              <a:ext uri="{FF2B5EF4-FFF2-40B4-BE49-F238E27FC236}">
                <a16:creationId xmlns:a16="http://schemas.microsoft.com/office/drawing/2014/main" id="{9E139C91-547A-4C4C-9234-677CA508EEA9}"/>
              </a:ext>
            </a:extLst>
          </p:cNvPr>
          <p:cNvSpPr>
            <a:spLocks noGrp="1"/>
          </p:cNvSpPr>
          <p:nvPr>
            <p:ph idx="1"/>
          </p:nvPr>
        </p:nvSpPr>
        <p:spPr>
          <a:xfrm>
            <a:off x="457200" y="1825625"/>
            <a:ext cx="11563350" cy="4351338"/>
          </a:xfrm>
        </p:spPr>
        <p:txBody>
          <a:bodyPr>
            <a:normAutofit/>
          </a:bodyPr>
          <a:lstStyle/>
          <a:p>
            <a:r>
              <a:rPr lang="en-US" dirty="0"/>
              <a:t>Systemic racism is pervasive on both sides of the border.</a:t>
            </a:r>
          </a:p>
          <a:p>
            <a:r>
              <a:rPr lang="en-US" dirty="0"/>
              <a:t>The police violence dataset and census for each country use different demographic groupings.</a:t>
            </a:r>
          </a:p>
          <a:p>
            <a:pPr lvl="1"/>
            <a:r>
              <a:rPr lang="en-US" dirty="0"/>
              <a:t>We'll compare the police killing rates of three demographic groups: White, Black, and Indigenous because they are in both datasets.</a:t>
            </a:r>
          </a:p>
          <a:p>
            <a:pPr lvl="2"/>
            <a:r>
              <a:rPr lang="en-US" dirty="0"/>
              <a:t>Whites are the majority in both countries, while black and indigenous people are disproportionately impacted by police killings on both sides of the border.</a:t>
            </a:r>
          </a:p>
          <a:p>
            <a:r>
              <a:rPr lang="en-US" dirty="0"/>
              <a:t>One Caveat, the race of the victim is unknown for 24% of Canadian and 10% of United States.</a:t>
            </a:r>
          </a:p>
          <a:p>
            <a:pPr lvl="1"/>
            <a:r>
              <a:rPr lang="en-US" dirty="0"/>
              <a:t>This adds uncertainty to the comparison.  It also means that the police killing rates by race are underestimated, especially for Canada.</a:t>
            </a:r>
          </a:p>
          <a:p>
            <a:endParaRPr lang="en-US" dirty="0"/>
          </a:p>
        </p:txBody>
      </p:sp>
    </p:spTree>
    <p:extLst>
      <p:ext uri="{BB962C8B-B14F-4D97-AF65-F5344CB8AC3E}">
        <p14:creationId xmlns:p14="http://schemas.microsoft.com/office/powerpoint/2010/main" val="1344265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108D-8F4D-458E-8321-DF4472B5CCE0}"/>
              </a:ext>
            </a:extLst>
          </p:cNvPr>
          <p:cNvSpPr>
            <a:spLocks noGrp="1"/>
          </p:cNvSpPr>
          <p:nvPr>
            <p:ph type="title"/>
          </p:nvPr>
        </p:nvSpPr>
        <p:spPr/>
        <p:txBody>
          <a:bodyPr/>
          <a:lstStyle/>
          <a:p>
            <a:r>
              <a:rPr lang="en-US" dirty="0"/>
              <a:t>Systemic Racism in Policing</a:t>
            </a:r>
          </a:p>
        </p:txBody>
      </p:sp>
      <p:sp>
        <p:nvSpPr>
          <p:cNvPr id="3" name="Content Placeholder 2">
            <a:extLst>
              <a:ext uri="{FF2B5EF4-FFF2-40B4-BE49-F238E27FC236}">
                <a16:creationId xmlns:a16="http://schemas.microsoft.com/office/drawing/2014/main" id="{1F1BF4D8-BE5F-473C-9794-369618E638E2}"/>
              </a:ext>
            </a:extLst>
          </p:cNvPr>
          <p:cNvSpPr>
            <a:spLocks noGrp="1"/>
          </p:cNvSpPr>
          <p:nvPr>
            <p:ph idx="1"/>
          </p:nvPr>
        </p:nvSpPr>
        <p:spPr>
          <a:xfrm>
            <a:off x="457200" y="1825625"/>
            <a:ext cx="5981700" cy="4351338"/>
          </a:xfrm>
        </p:spPr>
        <p:txBody>
          <a:bodyPr>
            <a:normAutofit/>
          </a:bodyPr>
          <a:lstStyle/>
          <a:p>
            <a:r>
              <a:rPr lang="en-US" dirty="0"/>
              <a:t>Scaled to their respective populations, we can prove that Indigenous and Black people are much more likely to be killed by the police than white people in both Canada and the United States.</a:t>
            </a:r>
          </a:p>
          <a:p>
            <a:pPr lvl="1"/>
            <a:r>
              <a:rPr lang="en-US" dirty="0"/>
              <a:t>The overall rates for each race are higher in the US than Canada.</a:t>
            </a:r>
          </a:p>
          <a:p>
            <a:pPr lvl="1"/>
            <a:r>
              <a:rPr lang="en-US" dirty="0"/>
              <a:t>However the disparity between races is actually greater in Canada.</a:t>
            </a:r>
          </a:p>
        </p:txBody>
      </p:sp>
      <p:pic>
        <p:nvPicPr>
          <p:cNvPr id="7" name="Picture 6">
            <a:extLst>
              <a:ext uri="{FF2B5EF4-FFF2-40B4-BE49-F238E27FC236}">
                <a16:creationId xmlns:a16="http://schemas.microsoft.com/office/drawing/2014/main" id="{316BEE35-3999-420D-A43D-44E732081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194" y="2095495"/>
            <a:ext cx="5486411" cy="4572009"/>
          </a:xfrm>
          <a:prstGeom prst="rect">
            <a:avLst/>
          </a:prstGeom>
        </p:spPr>
      </p:pic>
    </p:spTree>
    <p:extLst>
      <p:ext uri="{BB962C8B-B14F-4D97-AF65-F5344CB8AC3E}">
        <p14:creationId xmlns:p14="http://schemas.microsoft.com/office/powerpoint/2010/main" val="954839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C378-0D14-4D84-A75A-8BDBC943A7A1}"/>
              </a:ext>
            </a:extLst>
          </p:cNvPr>
          <p:cNvSpPr>
            <a:spLocks noGrp="1"/>
          </p:cNvSpPr>
          <p:nvPr>
            <p:ph type="title"/>
          </p:nvPr>
        </p:nvSpPr>
        <p:spPr/>
        <p:txBody>
          <a:bodyPr/>
          <a:lstStyle/>
          <a:p>
            <a:r>
              <a:rPr lang="en-US" dirty="0"/>
              <a:t>Systemic Racism in Policing</a:t>
            </a:r>
          </a:p>
        </p:txBody>
      </p:sp>
      <p:sp>
        <p:nvSpPr>
          <p:cNvPr id="3" name="Content Placeholder 2">
            <a:extLst>
              <a:ext uri="{FF2B5EF4-FFF2-40B4-BE49-F238E27FC236}">
                <a16:creationId xmlns:a16="http://schemas.microsoft.com/office/drawing/2014/main" id="{A9EB1826-23E9-4E67-8DF5-3C353CEB0FEE}"/>
              </a:ext>
            </a:extLst>
          </p:cNvPr>
          <p:cNvSpPr>
            <a:spLocks noGrp="1"/>
          </p:cNvSpPr>
          <p:nvPr>
            <p:ph idx="1"/>
          </p:nvPr>
        </p:nvSpPr>
        <p:spPr>
          <a:xfrm>
            <a:off x="457201" y="1825625"/>
            <a:ext cx="5779764" cy="4351338"/>
          </a:xfrm>
        </p:spPr>
        <p:txBody>
          <a:bodyPr/>
          <a:lstStyle/>
          <a:p>
            <a:r>
              <a:rPr lang="en-US" dirty="0"/>
              <a:t>To show this, we can divide the black and indigenous rates for each country by the white rate.</a:t>
            </a:r>
          </a:p>
          <a:p>
            <a:pPr lvl="1"/>
            <a:r>
              <a:rPr lang="en-US" dirty="0"/>
              <a:t>This will tell us how many times more likely a black or indigenous individual is to be killed by the police than a white individual in each country.</a:t>
            </a:r>
          </a:p>
          <a:p>
            <a:r>
              <a:rPr lang="en-US" dirty="0"/>
              <a:t>By this metric, you could suggest that police in Canada are more racially biased.</a:t>
            </a:r>
          </a:p>
        </p:txBody>
      </p:sp>
      <p:pic>
        <p:nvPicPr>
          <p:cNvPr id="5" name="Picture 4">
            <a:extLst>
              <a:ext uri="{FF2B5EF4-FFF2-40B4-BE49-F238E27FC236}">
                <a16:creationId xmlns:a16="http://schemas.microsoft.com/office/drawing/2014/main" id="{511B201E-989F-49B7-86D7-1D3E771B8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964" y="2396485"/>
            <a:ext cx="5852172" cy="4389129"/>
          </a:xfrm>
          <a:prstGeom prst="rect">
            <a:avLst/>
          </a:prstGeom>
        </p:spPr>
      </p:pic>
    </p:spTree>
    <p:extLst>
      <p:ext uri="{BB962C8B-B14F-4D97-AF65-F5344CB8AC3E}">
        <p14:creationId xmlns:p14="http://schemas.microsoft.com/office/powerpoint/2010/main" val="863649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D033-CFDC-483A-A9B3-C3D6146389F5}"/>
              </a:ext>
            </a:extLst>
          </p:cNvPr>
          <p:cNvSpPr>
            <a:spLocks noGrp="1"/>
          </p:cNvSpPr>
          <p:nvPr>
            <p:ph type="title"/>
          </p:nvPr>
        </p:nvSpPr>
        <p:spPr>
          <a:xfrm>
            <a:off x="838200" y="365125"/>
            <a:ext cx="7857565" cy="1325563"/>
          </a:xfrm>
        </p:spPr>
        <p:txBody>
          <a:bodyPr/>
          <a:lstStyle/>
          <a:p>
            <a:r>
              <a:rPr lang="en-US" dirty="0"/>
              <a:t>Systemic Racism in Policing is a Canadian Problem</a:t>
            </a:r>
          </a:p>
        </p:txBody>
      </p:sp>
      <p:sp>
        <p:nvSpPr>
          <p:cNvPr id="3" name="Content Placeholder 2">
            <a:extLst>
              <a:ext uri="{FF2B5EF4-FFF2-40B4-BE49-F238E27FC236}">
                <a16:creationId xmlns:a16="http://schemas.microsoft.com/office/drawing/2014/main" id="{DCE2732C-BBED-4C18-843A-4BB93B4E0B3D}"/>
              </a:ext>
            </a:extLst>
          </p:cNvPr>
          <p:cNvSpPr>
            <a:spLocks noGrp="1"/>
          </p:cNvSpPr>
          <p:nvPr>
            <p:ph idx="1"/>
          </p:nvPr>
        </p:nvSpPr>
        <p:spPr/>
        <p:txBody>
          <a:bodyPr>
            <a:normAutofit/>
          </a:bodyPr>
          <a:lstStyle/>
          <a:p>
            <a:r>
              <a:rPr lang="en-US" dirty="0"/>
              <a:t>This issue isn't restricted to America, it's pervasive in Canada as well and can not be overlooked. </a:t>
            </a:r>
          </a:p>
          <a:p>
            <a:pPr lvl="1"/>
            <a:r>
              <a:rPr lang="en-US" dirty="0"/>
              <a:t>The RCMP were created by Prime Minister John A. Macdonald.  He got the idea for the Mounties from the Royal Irish Constabulary, a paramilitary police force the British created to keep the Irish under control.  Initially called the "North West Mounted Rifles", their primary purpose was to clear Indigenous people off their land.  The name was changed to "North-West Mounted Police" because officials in the United States raised concerns that an armed force along the border was a prelude to a military buildup.  This organization was renamed the Royal Canadian Mounted Police in 1904.</a:t>
            </a:r>
          </a:p>
        </p:txBody>
      </p:sp>
    </p:spTree>
    <p:extLst>
      <p:ext uri="{BB962C8B-B14F-4D97-AF65-F5344CB8AC3E}">
        <p14:creationId xmlns:p14="http://schemas.microsoft.com/office/powerpoint/2010/main" val="88901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7CF6-EED8-4B5C-AB3A-44E01886AD8D}"/>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E983BC6E-5335-4C6F-9C61-9D6822A3FC60}"/>
              </a:ext>
            </a:extLst>
          </p:cNvPr>
          <p:cNvSpPr>
            <a:spLocks noGrp="1"/>
          </p:cNvSpPr>
          <p:nvPr>
            <p:ph idx="1"/>
          </p:nvPr>
        </p:nvSpPr>
        <p:spPr>
          <a:xfrm>
            <a:off x="457200" y="1825625"/>
            <a:ext cx="4238625" cy="4351338"/>
          </a:xfrm>
        </p:spPr>
        <p:txBody>
          <a:bodyPr/>
          <a:lstStyle/>
          <a:p>
            <a:pPr marL="0" indent="0">
              <a:buNone/>
            </a:pPr>
            <a:r>
              <a:rPr lang="en-US" dirty="0"/>
              <a:t>Which country’s data is normalized on this map?</a:t>
            </a:r>
          </a:p>
          <a:p>
            <a:pPr marL="457200" lvl="1" indent="0">
              <a:buNone/>
            </a:pPr>
            <a:r>
              <a:rPr lang="en-US" dirty="0"/>
              <a:t>A) Canada</a:t>
            </a:r>
          </a:p>
          <a:p>
            <a:pPr marL="457200" lvl="1" indent="0">
              <a:buNone/>
            </a:pPr>
            <a:r>
              <a:rPr lang="en-US" dirty="0"/>
              <a:t>B) The United States</a:t>
            </a:r>
          </a:p>
          <a:p>
            <a:pPr marL="457200" lvl="1" indent="0">
              <a:buNone/>
            </a:pPr>
            <a:r>
              <a:rPr lang="en-US" dirty="0"/>
              <a:t>C) Both</a:t>
            </a:r>
          </a:p>
          <a:p>
            <a:pPr marL="457200" lvl="1" indent="0">
              <a:buNone/>
            </a:pPr>
            <a:r>
              <a:rPr lang="en-US" dirty="0"/>
              <a:t>D) Neither</a:t>
            </a:r>
          </a:p>
        </p:txBody>
      </p:sp>
      <p:pic>
        <p:nvPicPr>
          <p:cNvPr id="9" name="Picture 8">
            <a:extLst>
              <a:ext uri="{FF2B5EF4-FFF2-40B4-BE49-F238E27FC236}">
                <a16:creationId xmlns:a16="http://schemas.microsoft.com/office/drawing/2014/main" id="{0BB976A0-DB8C-47DC-B36B-11D494E91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226" y="1440174"/>
            <a:ext cx="7223774" cy="5349251"/>
          </a:xfrm>
          <a:prstGeom prst="rect">
            <a:avLst/>
          </a:prstGeom>
        </p:spPr>
      </p:pic>
    </p:spTree>
    <p:extLst>
      <p:ext uri="{BB962C8B-B14F-4D97-AF65-F5344CB8AC3E}">
        <p14:creationId xmlns:p14="http://schemas.microsoft.com/office/powerpoint/2010/main" val="4183299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45A-5670-49D3-912C-1D00906F04E5}"/>
              </a:ext>
            </a:extLst>
          </p:cNvPr>
          <p:cNvSpPr>
            <a:spLocks noGrp="1"/>
          </p:cNvSpPr>
          <p:nvPr>
            <p:ph type="title"/>
          </p:nvPr>
        </p:nvSpPr>
        <p:spPr/>
        <p:txBody>
          <a:bodyPr/>
          <a:lstStyle/>
          <a:p>
            <a:r>
              <a:rPr lang="en-US" dirty="0"/>
              <a:t>Part 3) Histograms and Data Classification</a:t>
            </a:r>
          </a:p>
        </p:txBody>
      </p:sp>
      <p:sp>
        <p:nvSpPr>
          <p:cNvPr id="3" name="Text Placeholder 2">
            <a:extLst>
              <a:ext uri="{FF2B5EF4-FFF2-40B4-BE49-F238E27FC236}">
                <a16:creationId xmlns:a16="http://schemas.microsoft.com/office/drawing/2014/main" id="{CFF78F0E-405D-4C42-B780-EE06D4AED5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26077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926E-C80A-4F69-AF42-657ACA7FE78C}"/>
              </a:ext>
            </a:extLst>
          </p:cNvPr>
          <p:cNvSpPr>
            <a:spLocks noGrp="1"/>
          </p:cNvSpPr>
          <p:nvPr>
            <p:ph type="title"/>
          </p:nvPr>
        </p:nvSpPr>
        <p:spPr/>
        <p:txBody>
          <a:bodyPr/>
          <a:lstStyle/>
          <a:p>
            <a:r>
              <a:rPr lang="en-US" dirty="0"/>
              <a:t>Rates by Province/State</a:t>
            </a:r>
          </a:p>
        </p:txBody>
      </p:sp>
      <p:sp>
        <p:nvSpPr>
          <p:cNvPr id="3" name="Content Placeholder 2">
            <a:extLst>
              <a:ext uri="{FF2B5EF4-FFF2-40B4-BE49-F238E27FC236}">
                <a16:creationId xmlns:a16="http://schemas.microsoft.com/office/drawing/2014/main" id="{5A8CD880-6AD8-4910-A5D7-96D2C637F8A6}"/>
              </a:ext>
            </a:extLst>
          </p:cNvPr>
          <p:cNvSpPr>
            <a:spLocks noGrp="1"/>
          </p:cNvSpPr>
          <p:nvPr>
            <p:ph idx="1"/>
          </p:nvPr>
        </p:nvSpPr>
        <p:spPr>
          <a:xfrm>
            <a:off x="838200" y="1825625"/>
            <a:ext cx="5362575" cy="4351338"/>
          </a:xfrm>
        </p:spPr>
        <p:txBody>
          <a:bodyPr>
            <a:normAutofit/>
          </a:bodyPr>
          <a:lstStyle/>
          <a:p>
            <a:r>
              <a:rPr lang="en-US" dirty="0"/>
              <a:t>Police killing rates vary by administrative divisions, e.g. (State/Province).</a:t>
            </a:r>
          </a:p>
          <a:p>
            <a:pPr lvl="1"/>
            <a:r>
              <a:rPr lang="en-US" dirty="0"/>
              <a:t>If we want to compare rates, the first step is to look at histograms.</a:t>
            </a:r>
          </a:p>
          <a:p>
            <a:r>
              <a:rPr lang="en-US" dirty="0"/>
              <a:t>A histogram shows us the frequency distribution of a given variable.</a:t>
            </a:r>
          </a:p>
          <a:p>
            <a:pPr lvl="1"/>
            <a:r>
              <a:rPr lang="en-US" dirty="0"/>
              <a:t>Data is grouped into a set of bins and counted.</a:t>
            </a:r>
          </a:p>
        </p:txBody>
      </p:sp>
      <p:pic>
        <p:nvPicPr>
          <p:cNvPr id="5" name="Picture 4">
            <a:extLst>
              <a:ext uri="{FF2B5EF4-FFF2-40B4-BE49-F238E27FC236}">
                <a16:creationId xmlns:a16="http://schemas.microsoft.com/office/drawing/2014/main" id="{759E06D8-BB52-446E-B993-609499BA2A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00775" y="2265671"/>
            <a:ext cx="5852172" cy="4389129"/>
          </a:xfrm>
          <a:prstGeom prst="rect">
            <a:avLst/>
          </a:prstGeom>
        </p:spPr>
      </p:pic>
    </p:spTree>
    <p:extLst>
      <p:ext uri="{BB962C8B-B14F-4D97-AF65-F5344CB8AC3E}">
        <p14:creationId xmlns:p14="http://schemas.microsoft.com/office/powerpoint/2010/main" val="493711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F603-753B-48A2-95CD-4B90B2682054}"/>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35AEAF51-E4FF-4332-8760-3C73760F768C}"/>
              </a:ext>
            </a:extLst>
          </p:cNvPr>
          <p:cNvSpPr>
            <a:spLocks noGrp="1"/>
          </p:cNvSpPr>
          <p:nvPr>
            <p:ph idx="1"/>
          </p:nvPr>
        </p:nvSpPr>
        <p:spPr>
          <a:xfrm>
            <a:off x="457200" y="1825625"/>
            <a:ext cx="5631175" cy="4351338"/>
          </a:xfrm>
        </p:spPr>
        <p:txBody>
          <a:bodyPr/>
          <a:lstStyle/>
          <a:p>
            <a:pPr marL="0" indent="0">
              <a:buNone/>
            </a:pPr>
            <a:r>
              <a:rPr lang="en-US" dirty="0"/>
              <a:t>Histograms can be useful for spotting outliers in a dataset.</a:t>
            </a:r>
          </a:p>
          <a:p>
            <a:r>
              <a:rPr lang="en-US" dirty="0"/>
              <a:t>The Indigenous Police Killing Rate has a significant outlier.</a:t>
            </a:r>
          </a:p>
          <a:p>
            <a:pPr lvl="1"/>
            <a:r>
              <a:rPr lang="en-US" dirty="0"/>
              <a:t>Vermont has a rate many times higher than the nearest value.</a:t>
            </a:r>
          </a:p>
          <a:p>
            <a:pPr lvl="1"/>
            <a:r>
              <a:rPr lang="en-US" dirty="0"/>
              <a:t>Over half the states have zero indigenous killings.</a:t>
            </a:r>
          </a:p>
        </p:txBody>
      </p:sp>
      <p:pic>
        <p:nvPicPr>
          <p:cNvPr id="7" name="Picture 6">
            <a:extLst>
              <a:ext uri="{FF2B5EF4-FFF2-40B4-BE49-F238E27FC236}">
                <a16:creationId xmlns:a16="http://schemas.microsoft.com/office/drawing/2014/main" id="{3C742F4B-C168-4268-AABF-67D1510E1E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79814" y="2377435"/>
            <a:ext cx="5852172" cy="4389129"/>
          </a:xfrm>
          <a:prstGeom prst="rect">
            <a:avLst/>
          </a:prstGeom>
        </p:spPr>
      </p:pic>
      <p:pic>
        <p:nvPicPr>
          <p:cNvPr id="11" name="Picture 10">
            <a:extLst>
              <a:ext uri="{FF2B5EF4-FFF2-40B4-BE49-F238E27FC236}">
                <a16:creationId xmlns:a16="http://schemas.microsoft.com/office/drawing/2014/main" id="{CC34FBC9-CFBE-4BB1-8474-D333DE2A1BC0}"/>
              </a:ext>
            </a:extLst>
          </p:cNvPr>
          <p:cNvPicPr>
            <a:picLocks noChangeAspect="1"/>
          </p:cNvPicPr>
          <p:nvPr/>
        </p:nvPicPr>
        <p:blipFill rotWithShape="1">
          <a:blip r:embed="rId3"/>
          <a:srcRect l="22812" t="59086" r="43907" b="22019"/>
          <a:stretch/>
        </p:blipFill>
        <p:spPr>
          <a:xfrm>
            <a:off x="838200" y="5045075"/>
            <a:ext cx="5079802" cy="1562100"/>
          </a:xfrm>
          <a:prstGeom prst="rect">
            <a:avLst/>
          </a:prstGeom>
        </p:spPr>
      </p:pic>
    </p:spTree>
    <p:extLst>
      <p:ext uri="{BB962C8B-B14F-4D97-AF65-F5344CB8AC3E}">
        <p14:creationId xmlns:p14="http://schemas.microsoft.com/office/powerpoint/2010/main" val="160348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BAF5-5AD2-4717-9114-6B16F16A910B}"/>
              </a:ext>
            </a:extLst>
          </p:cNvPr>
          <p:cNvSpPr>
            <a:spLocks noGrp="1"/>
          </p:cNvSpPr>
          <p:nvPr>
            <p:ph type="title"/>
          </p:nvPr>
        </p:nvSpPr>
        <p:spPr/>
        <p:txBody>
          <a:bodyPr/>
          <a:lstStyle/>
          <a:p>
            <a:r>
              <a:rPr lang="en-US" dirty="0"/>
              <a:t>Content Warning:</a:t>
            </a:r>
          </a:p>
        </p:txBody>
      </p:sp>
      <p:sp>
        <p:nvSpPr>
          <p:cNvPr id="3" name="Content Placeholder 2">
            <a:extLst>
              <a:ext uri="{FF2B5EF4-FFF2-40B4-BE49-F238E27FC236}">
                <a16:creationId xmlns:a16="http://schemas.microsoft.com/office/drawing/2014/main" id="{4B857CC7-0E62-4B5A-B18B-EBFA2B8E9331}"/>
              </a:ext>
            </a:extLst>
          </p:cNvPr>
          <p:cNvSpPr>
            <a:spLocks noGrp="1"/>
          </p:cNvSpPr>
          <p:nvPr>
            <p:ph idx="1"/>
          </p:nvPr>
        </p:nvSpPr>
        <p:spPr/>
        <p:txBody>
          <a:bodyPr/>
          <a:lstStyle/>
          <a:p>
            <a:pPr marL="0" indent="0">
              <a:buNone/>
            </a:pPr>
            <a:r>
              <a:rPr lang="en-US" dirty="0"/>
              <a:t>This lecture deals with a difficult and painful subject that may be triggering to some people.  The datasets we're using today describe incidents of police killings in Canada and the United States.  My aim first and foremost is to use this data to raise awareness about a serious issue.  Secondarily, I am to use this data to highlight the importance of data normalization and emphasize why it is vital to think critically about the information we are presented with.</a:t>
            </a:r>
          </a:p>
        </p:txBody>
      </p:sp>
    </p:spTree>
    <p:extLst>
      <p:ext uri="{BB962C8B-B14F-4D97-AF65-F5344CB8AC3E}">
        <p14:creationId xmlns:p14="http://schemas.microsoft.com/office/powerpoint/2010/main" val="2680104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D9B8-4981-44D3-AE59-E275AB4178F6}"/>
              </a:ext>
            </a:extLst>
          </p:cNvPr>
          <p:cNvSpPr>
            <a:spLocks noGrp="1"/>
          </p:cNvSpPr>
          <p:nvPr>
            <p:ph type="title"/>
          </p:nvPr>
        </p:nvSpPr>
        <p:spPr/>
        <p:txBody>
          <a:bodyPr/>
          <a:lstStyle/>
          <a:p>
            <a:r>
              <a:rPr lang="en-US" dirty="0"/>
              <a:t>Classification Methods</a:t>
            </a:r>
            <a:br>
              <a:rPr lang="en-US" dirty="0"/>
            </a:br>
            <a:endParaRPr lang="en-US" dirty="0"/>
          </a:p>
        </p:txBody>
      </p:sp>
      <p:sp>
        <p:nvSpPr>
          <p:cNvPr id="3" name="Content Placeholder 2">
            <a:extLst>
              <a:ext uri="{FF2B5EF4-FFF2-40B4-BE49-F238E27FC236}">
                <a16:creationId xmlns:a16="http://schemas.microsoft.com/office/drawing/2014/main" id="{250B141B-5EBD-4D7F-BC8E-8A739DA918EF}"/>
              </a:ext>
            </a:extLst>
          </p:cNvPr>
          <p:cNvSpPr>
            <a:spLocks noGrp="1"/>
          </p:cNvSpPr>
          <p:nvPr>
            <p:ph idx="1"/>
          </p:nvPr>
        </p:nvSpPr>
        <p:spPr/>
        <p:txBody>
          <a:bodyPr>
            <a:normAutofit fontScale="92500" lnSpcReduction="10000"/>
          </a:bodyPr>
          <a:lstStyle/>
          <a:p>
            <a:pPr marL="0" indent="0">
              <a:buNone/>
            </a:pPr>
            <a:r>
              <a:rPr lang="en-US" dirty="0"/>
              <a:t>We'll cover five classification methods</a:t>
            </a:r>
          </a:p>
          <a:p>
            <a:pPr marL="514350" indent="-514350">
              <a:buAutoNum type="arabicParenR"/>
            </a:pPr>
            <a:r>
              <a:rPr lang="en-US" dirty="0"/>
              <a:t>Equal Interval</a:t>
            </a:r>
          </a:p>
          <a:p>
            <a:pPr lvl="1"/>
            <a:r>
              <a:rPr lang="en-US" dirty="0"/>
              <a:t>Data is split into bins of equal width regardless of distribution</a:t>
            </a:r>
          </a:p>
          <a:p>
            <a:pPr marL="514350" indent="-514350">
              <a:buAutoNum type="arabicParenR"/>
            </a:pPr>
            <a:r>
              <a:rPr lang="en-US" dirty="0"/>
              <a:t>Quantiles</a:t>
            </a:r>
          </a:p>
          <a:p>
            <a:pPr lvl="1"/>
            <a:r>
              <a:rPr lang="en-US" dirty="0"/>
              <a:t>Data is split by percentiles</a:t>
            </a:r>
          </a:p>
          <a:p>
            <a:pPr marL="0" indent="0">
              <a:buNone/>
            </a:pPr>
            <a:r>
              <a:rPr lang="en-US" dirty="0"/>
              <a:t>3) Natural Breaks</a:t>
            </a:r>
          </a:p>
          <a:p>
            <a:pPr lvl="1"/>
            <a:r>
              <a:rPr lang="en-US" dirty="0"/>
              <a:t>Data is split using the Jenks algorithm</a:t>
            </a:r>
          </a:p>
          <a:p>
            <a:pPr marL="0" indent="0">
              <a:buNone/>
            </a:pPr>
            <a:r>
              <a:rPr lang="en-US" dirty="0"/>
              <a:t>4) Standard Deviation</a:t>
            </a:r>
          </a:p>
          <a:p>
            <a:pPr lvl="1"/>
            <a:r>
              <a:rPr lang="en-US" dirty="0"/>
              <a:t>Data is split into bins based on distance from the mean</a:t>
            </a:r>
          </a:p>
          <a:p>
            <a:pPr marL="0" indent="0">
              <a:buNone/>
            </a:pPr>
            <a:r>
              <a:rPr lang="en-US" dirty="0"/>
              <a:t>5) Manual Breaks</a:t>
            </a:r>
          </a:p>
          <a:p>
            <a:pPr lvl="1"/>
            <a:r>
              <a:rPr lang="en-US" dirty="0"/>
              <a:t>Data is split into bins of equal width regardless of distribution</a:t>
            </a:r>
          </a:p>
          <a:p>
            <a:pPr marL="0" indent="0">
              <a:buNone/>
            </a:pPr>
            <a:endParaRPr lang="en-US" dirty="0"/>
          </a:p>
        </p:txBody>
      </p:sp>
    </p:spTree>
    <p:extLst>
      <p:ext uri="{BB962C8B-B14F-4D97-AF65-F5344CB8AC3E}">
        <p14:creationId xmlns:p14="http://schemas.microsoft.com/office/powerpoint/2010/main" val="2063700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E1F4-46C1-48CB-9ED9-E2BEB15E97A3}"/>
              </a:ext>
            </a:extLst>
          </p:cNvPr>
          <p:cNvSpPr>
            <a:spLocks noGrp="1"/>
          </p:cNvSpPr>
          <p:nvPr>
            <p:ph type="title"/>
          </p:nvPr>
        </p:nvSpPr>
        <p:spPr/>
        <p:txBody>
          <a:bodyPr/>
          <a:lstStyle/>
          <a:p>
            <a:r>
              <a:rPr lang="en-US" dirty="0"/>
              <a:t>Equal Interval</a:t>
            </a:r>
          </a:p>
        </p:txBody>
      </p:sp>
      <p:sp>
        <p:nvSpPr>
          <p:cNvPr id="3" name="Content Placeholder 2">
            <a:extLst>
              <a:ext uri="{FF2B5EF4-FFF2-40B4-BE49-F238E27FC236}">
                <a16:creationId xmlns:a16="http://schemas.microsoft.com/office/drawing/2014/main" id="{E2CF87EE-21DE-47A1-9BB1-44F89B33760E}"/>
              </a:ext>
            </a:extLst>
          </p:cNvPr>
          <p:cNvSpPr>
            <a:spLocks noGrp="1"/>
          </p:cNvSpPr>
          <p:nvPr>
            <p:ph idx="1"/>
          </p:nvPr>
        </p:nvSpPr>
        <p:spPr>
          <a:xfrm>
            <a:off x="457200" y="1825625"/>
            <a:ext cx="4933950" cy="4351338"/>
          </a:xfrm>
        </p:spPr>
        <p:txBody>
          <a:bodyPr/>
          <a:lstStyle/>
          <a:p>
            <a:r>
              <a:rPr lang="en-US" dirty="0"/>
              <a:t>The simplest classification scheme is to just break the data into classes of equal sizes</a:t>
            </a:r>
          </a:p>
          <a:p>
            <a:pPr lvl="1"/>
            <a:r>
              <a:rPr lang="en-US" dirty="0"/>
              <a:t>The minimum is .3 (PEI) and the maximum is 9.8 (NM)</a:t>
            </a:r>
          </a:p>
          <a:p>
            <a:pPr lvl="2"/>
            <a:r>
              <a:rPr lang="en-US" dirty="0"/>
              <a:t>Split into four bins 2.4 units wide</a:t>
            </a:r>
          </a:p>
        </p:txBody>
      </p:sp>
      <p:pic>
        <p:nvPicPr>
          <p:cNvPr id="15" name="Picture 14">
            <a:extLst>
              <a:ext uri="{FF2B5EF4-FFF2-40B4-BE49-F238E27FC236}">
                <a16:creationId xmlns:a16="http://schemas.microsoft.com/office/drawing/2014/main" id="{999F3F84-5456-4D25-AE9A-4711B49ABA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10222" y="1778000"/>
            <a:ext cx="6528829" cy="5029210"/>
          </a:xfrm>
          <a:prstGeom prst="rect">
            <a:avLst/>
          </a:prstGeom>
        </p:spPr>
      </p:pic>
      <p:pic>
        <p:nvPicPr>
          <p:cNvPr id="17" name="Picture 16">
            <a:extLst>
              <a:ext uri="{FF2B5EF4-FFF2-40B4-BE49-F238E27FC236}">
                <a16:creationId xmlns:a16="http://schemas.microsoft.com/office/drawing/2014/main" id="{8C014629-417F-4A12-A928-D4CFE9E114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4210047"/>
            <a:ext cx="3657607" cy="2514605"/>
          </a:xfrm>
          <a:prstGeom prst="rect">
            <a:avLst/>
          </a:prstGeom>
        </p:spPr>
      </p:pic>
    </p:spTree>
    <p:extLst>
      <p:ext uri="{BB962C8B-B14F-4D97-AF65-F5344CB8AC3E}">
        <p14:creationId xmlns:p14="http://schemas.microsoft.com/office/powerpoint/2010/main" val="490303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E1F4-46C1-48CB-9ED9-E2BEB15E97A3}"/>
              </a:ext>
            </a:extLst>
          </p:cNvPr>
          <p:cNvSpPr>
            <a:spLocks noGrp="1"/>
          </p:cNvSpPr>
          <p:nvPr>
            <p:ph type="title"/>
          </p:nvPr>
        </p:nvSpPr>
        <p:spPr/>
        <p:txBody>
          <a:bodyPr/>
          <a:lstStyle/>
          <a:p>
            <a:r>
              <a:rPr lang="en-US" dirty="0"/>
              <a:t>Quantiles</a:t>
            </a:r>
          </a:p>
        </p:txBody>
      </p:sp>
      <p:sp>
        <p:nvSpPr>
          <p:cNvPr id="3" name="Content Placeholder 2">
            <a:extLst>
              <a:ext uri="{FF2B5EF4-FFF2-40B4-BE49-F238E27FC236}">
                <a16:creationId xmlns:a16="http://schemas.microsoft.com/office/drawing/2014/main" id="{E2CF87EE-21DE-47A1-9BB1-44F89B33760E}"/>
              </a:ext>
            </a:extLst>
          </p:cNvPr>
          <p:cNvSpPr>
            <a:spLocks noGrp="1"/>
          </p:cNvSpPr>
          <p:nvPr>
            <p:ph idx="1"/>
          </p:nvPr>
        </p:nvSpPr>
        <p:spPr>
          <a:xfrm>
            <a:off x="457200" y="1825625"/>
            <a:ext cx="5153022" cy="4351338"/>
          </a:xfrm>
        </p:spPr>
        <p:txBody>
          <a:bodyPr/>
          <a:lstStyle/>
          <a:p>
            <a:r>
              <a:rPr lang="en-US" dirty="0"/>
              <a:t>Simple scheme based on the distribution of the data</a:t>
            </a:r>
          </a:p>
          <a:p>
            <a:pPr lvl="1"/>
            <a:r>
              <a:rPr lang="en-US" dirty="0"/>
              <a:t>All bins have about the same number of members</a:t>
            </a:r>
          </a:p>
          <a:p>
            <a:pPr lvl="2"/>
            <a:r>
              <a:rPr lang="en-US" dirty="0"/>
              <a:t>Canada, each bin has 3 members, except 0.3-0.5 has 4</a:t>
            </a:r>
          </a:p>
        </p:txBody>
      </p:sp>
      <p:pic>
        <p:nvPicPr>
          <p:cNvPr id="15" name="Picture 14">
            <a:extLst>
              <a:ext uri="{FF2B5EF4-FFF2-40B4-BE49-F238E27FC236}">
                <a16:creationId xmlns:a16="http://schemas.microsoft.com/office/drawing/2014/main" id="{999F3F84-5456-4D25-AE9A-4711B49ABA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10222" y="1782535"/>
            <a:ext cx="6528829" cy="5020140"/>
          </a:xfrm>
          <a:prstGeom prst="rect">
            <a:avLst/>
          </a:prstGeom>
        </p:spPr>
      </p:pic>
      <p:pic>
        <p:nvPicPr>
          <p:cNvPr id="17" name="Picture 16">
            <a:extLst>
              <a:ext uri="{FF2B5EF4-FFF2-40B4-BE49-F238E27FC236}">
                <a16:creationId xmlns:a16="http://schemas.microsoft.com/office/drawing/2014/main" id="{8C014629-417F-4A12-A928-D4CFE9E114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4324347"/>
            <a:ext cx="3657607" cy="2286005"/>
          </a:xfrm>
          <a:prstGeom prst="rect">
            <a:avLst/>
          </a:prstGeom>
        </p:spPr>
      </p:pic>
    </p:spTree>
    <p:extLst>
      <p:ext uri="{BB962C8B-B14F-4D97-AF65-F5344CB8AC3E}">
        <p14:creationId xmlns:p14="http://schemas.microsoft.com/office/powerpoint/2010/main" val="1274966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E1F4-46C1-48CB-9ED9-E2BEB15E97A3}"/>
              </a:ext>
            </a:extLst>
          </p:cNvPr>
          <p:cNvSpPr>
            <a:spLocks noGrp="1"/>
          </p:cNvSpPr>
          <p:nvPr>
            <p:ph type="title"/>
          </p:nvPr>
        </p:nvSpPr>
        <p:spPr/>
        <p:txBody>
          <a:bodyPr/>
          <a:lstStyle/>
          <a:p>
            <a:r>
              <a:rPr lang="en-US" dirty="0"/>
              <a:t>Natural Breaks</a:t>
            </a:r>
          </a:p>
        </p:txBody>
      </p:sp>
      <p:sp>
        <p:nvSpPr>
          <p:cNvPr id="3" name="Content Placeholder 2">
            <a:extLst>
              <a:ext uri="{FF2B5EF4-FFF2-40B4-BE49-F238E27FC236}">
                <a16:creationId xmlns:a16="http://schemas.microsoft.com/office/drawing/2014/main" id="{E2CF87EE-21DE-47A1-9BB1-44F89B33760E}"/>
              </a:ext>
            </a:extLst>
          </p:cNvPr>
          <p:cNvSpPr>
            <a:spLocks noGrp="1"/>
          </p:cNvSpPr>
          <p:nvPr>
            <p:ph idx="1"/>
          </p:nvPr>
        </p:nvSpPr>
        <p:spPr>
          <a:xfrm>
            <a:off x="457200" y="1825625"/>
            <a:ext cx="4933950" cy="4351338"/>
          </a:xfrm>
        </p:spPr>
        <p:txBody>
          <a:bodyPr/>
          <a:lstStyle/>
          <a:p>
            <a:r>
              <a:rPr lang="en-US" dirty="0"/>
              <a:t>Uses the Jenks algorithm to determine bins based on data distribution</a:t>
            </a:r>
          </a:p>
          <a:p>
            <a:pPr lvl="1"/>
            <a:r>
              <a:rPr lang="en-US" dirty="0"/>
              <a:t>Maximize within group similarity and between group dissimilarity</a:t>
            </a:r>
          </a:p>
        </p:txBody>
      </p:sp>
      <p:pic>
        <p:nvPicPr>
          <p:cNvPr id="15" name="Picture 14">
            <a:extLst>
              <a:ext uri="{FF2B5EF4-FFF2-40B4-BE49-F238E27FC236}">
                <a16:creationId xmlns:a16="http://schemas.microsoft.com/office/drawing/2014/main" id="{999F3F84-5456-4D25-AE9A-4711B49ABA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16109" y="1782535"/>
            <a:ext cx="6517054" cy="5020140"/>
          </a:xfrm>
          <a:prstGeom prst="rect">
            <a:avLst/>
          </a:prstGeom>
        </p:spPr>
      </p:pic>
      <p:pic>
        <p:nvPicPr>
          <p:cNvPr id="17" name="Picture 16">
            <a:extLst>
              <a:ext uri="{FF2B5EF4-FFF2-40B4-BE49-F238E27FC236}">
                <a16:creationId xmlns:a16="http://schemas.microsoft.com/office/drawing/2014/main" id="{8C014629-417F-4A12-A928-D4CFE9E114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4455" y="4324347"/>
            <a:ext cx="3325097" cy="2286005"/>
          </a:xfrm>
          <a:prstGeom prst="rect">
            <a:avLst/>
          </a:prstGeom>
        </p:spPr>
      </p:pic>
    </p:spTree>
    <p:extLst>
      <p:ext uri="{BB962C8B-B14F-4D97-AF65-F5344CB8AC3E}">
        <p14:creationId xmlns:p14="http://schemas.microsoft.com/office/powerpoint/2010/main" val="1508843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E1F4-46C1-48CB-9ED9-E2BEB15E97A3}"/>
              </a:ext>
            </a:extLst>
          </p:cNvPr>
          <p:cNvSpPr>
            <a:spLocks noGrp="1"/>
          </p:cNvSpPr>
          <p:nvPr>
            <p:ph type="title"/>
          </p:nvPr>
        </p:nvSpPr>
        <p:spPr/>
        <p:txBody>
          <a:bodyPr/>
          <a:lstStyle/>
          <a:p>
            <a:r>
              <a:rPr lang="en-US" dirty="0"/>
              <a:t>Manual Breaks</a:t>
            </a:r>
          </a:p>
        </p:txBody>
      </p:sp>
      <p:sp>
        <p:nvSpPr>
          <p:cNvPr id="3" name="Content Placeholder 2">
            <a:extLst>
              <a:ext uri="{FF2B5EF4-FFF2-40B4-BE49-F238E27FC236}">
                <a16:creationId xmlns:a16="http://schemas.microsoft.com/office/drawing/2014/main" id="{E2CF87EE-21DE-47A1-9BB1-44F89B33760E}"/>
              </a:ext>
            </a:extLst>
          </p:cNvPr>
          <p:cNvSpPr>
            <a:spLocks noGrp="1"/>
          </p:cNvSpPr>
          <p:nvPr>
            <p:ph idx="1"/>
          </p:nvPr>
        </p:nvSpPr>
        <p:spPr>
          <a:xfrm>
            <a:off x="457200" y="1825625"/>
            <a:ext cx="4933950" cy="4351338"/>
          </a:xfrm>
        </p:spPr>
        <p:txBody>
          <a:bodyPr/>
          <a:lstStyle/>
          <a:p>
            <a:r>
              <a:rPr lang="en-US" dirty="0"/>
              <a:t>We can define our own breaks</a:t>
            </a:r>
          </a:p>
          <a:p>
            <a:pPr lvl="1"/>
            <a:r>
              <a:rPr lang="en-US" dirty="0"/>
              <a:t>Best for comparisons</a:t>
            </a:r>
          </a:p>
          <a:p>
            <a:pPr lvl="1"/>
            <a:r>
              <a:rPr lang="en-US" dirty="0"/>
              <a:t>We can choose more “intuitive” break values</a:t>
            </a:r>
          </a:p>
          <a:p>
            <a:pPr lvl="2"/>
            <a:r>
              <a:rPr lang="en-US" dirty="0"/>
              <a:t>Whole number, halves, quarters etc.</a:t>
            </a:r>
          </a:p>
        </p:txBody>
      </p:sp>
      <p:pic>
        <p:nvPicPr>
          <p:cNvPr id="15" name="Picture 14">
            <a:extLst>
              <a:ext uri="{FF2B5EF4-FFF2-40B4-BE49-F238E27FC236}">
                <a16:creationId xmlns:a16="http://schemas.microsoft.com/office/drawing/2014/main" id="{999F3F84-5456-4D25-AE9A-4711B49ABA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16109" y="1782535"/>
            <a:ext cx="6517054" cy="5020139"/>
          </a:xfrm>
          <a:prstGeom prst="rect">
            <a:avLst/>
          </a:prstGeom>
        </p:spPr>
      </p:pic>
      <p:pic>
        <p:nvPicPr>
          <p:cNvPr id="17" name="Picture 16">
            <a:extLst>
              <a:ext uri="{FF2B5EF4-FFF2-40B4-BE49-F238E27FC236}">
                <a16:creationId xmlns:a16="http://schemas.microsoft.com/office/drawing/2014/main" id="{8C014629-417F-4A12-A928-D4CFE9E114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4455" y="4324347"/>
            <a:ext cx="3325097" cy="2286004"/>
          </a:xfrm>
          <a:prstGeom prst="rect">
            <a:avLst/>
          </a:prstGeom>
        </p:spPr>
      </p:pic>
    </p:spTree>
    <p:extLst>
      <p:ext uri="{BB962C8B-B14F-4D97-AF65-F5344CB8AC3E}">
        <p14:creationId xmlns:p14="http://schemas.microsoft.com/office/powerpoint/2010/main" val="4246274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E1F4-46C1-48CB-9ED9-E2BEB15E97A3}"/>
              </a:ext>
            </a:extLst>
          </p:cNvPr>
          <p:cNvSpPr>
            <a:spLocks noGrp="1"/>
          </p:cNvSpPr>
          <p:nvPr>
            <p:ph type="title"/>
          </p:nvPr>
        </p:nvSpPr>
        <p:spPr/>
        <p:txBody>
          <a:bodyPr/>
          <a:lstStyle/>
          <a:p>
            <a:r>
              <a:rPr lang="en-US" dirty="0"/>
              <a:t>Standard Deviation</a:t>
            </a:r>
          </a:p>
        </p:txBody>
      </p:sp>
      <p:sp>
        <p:nvSpPr>
          <p:cNvPr id="3" name="Content Placeholder 2">
            <a:extLst>
              <a:ext uri="{FF2B5EF4-FFF2-40B4-BE49-F238E27FC236}">
                <a16:creationId xmlns:a16="http://schemas.microsoft.com/office/drawing/2014/main" id="{E2CF87EE-21DE-47A1-9BB1-44F89B33760E}"/>
              </a:ext>
            </a:extLst>
          </p:cNvPr>
          <p:cNvSpPr>
            <a:spLocks noGrp="1"/>
          </p:cNvSpPr>
          <p:nvPr>
            <p:ph idx="1"/>
          </p:nvPr>
        </p:nvSpPr>
        <p:spPr>
          <a:xfrm>
            <a:off x="457200" y="1825625"/>
            <a:ext cx="4933950" cy="4351338"/>
          </a:xfrm>
        </p:spPr>
        <p:txBody>
          <a:bodyPr/>
          <a:lstStyle/>
          <a:p>
            <a:r>
              <a:rPr lang="en-US" dirty="0"/>
              <a:t>Alternatively, we can classify data by distance from the mean</a:t>
            </a:r>
          </a:p>
          <a:p>
            <a:pPr lvl="1"/>
            <a:r>
              <a:rPr lang="en-US" dirty="0"/>
              <a:t>This will reveal different patterns in the data</a:t>
            </a:r>
          </a:p>
        </p:txBody>
      </p:sp>
      <p:pic>
        <p:nvPicPr>
          <p:cNvPr id="15" name="Picture 14">
            <a:extLst>
              <a:ext uri="{FF2B5EF4-FFF2-40B4-BE49-F238E27FC236}">
                <a16:creationId xmlns:a16="http://schemas.microsoft.com/office/drawing/2014/main" id="{999F3F84-5456-4D25-AE9A-4711B49ABA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77663" y="1782535"/>
            <a:ext cx="5993945" cy="5020139"/>
          </a:xfrm>
          <a:prstGeom prst="rect">
            <a:avLst/>
          </a:prstGeom>
        </p:spPr>
      </p:pic>
      <p:pic>
        <p:nvPicPr>
          <p:cNvPr id="17" name="Picture 16">
            <a:extLst>
              <a:ext uri="{FF2B5EF4-FFF2-40B4-BE49-F238E27FC236}">
                <a16:creationId xmlns:a16="http://schemas.microsoft.com/office/drawing/2014/main" id="{8C014629-417F-4A12-A928-D4CFE9E114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4455" y="4324347"/>
            <a:ext cx="3325096" cy="2286004"/>
          </a:xfrm>
          <a:prstGeom prst="rect">
            <a:avLst/>
          </a:prstGeom>
        </p:spPr>
      </p:pic>
    </p:spTree>
    <p:extLst>
      <p:ext uri="{BB962C8B-B14F-4D97-AF65-F5344CB8AC3E}">
        <p14:creationId xmlns:p14="http://schemas.microsoft.com/office/powerpoint/2010/main" val="1673914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E1F4-46C1-48CB-9ED9-E2BEB15E97A3}"/>
              </a:ext>
            </a:extLst>
          </p:cNvPr>
          <p:cNvSpPr>
            <a:spLocks noGrp="1"/>
          </p:cNvSpPr>
          <p:nvPr>
            <p:ph type="title"/>
          </p:nvPr>
        </p:nvSpPr>
        <p:spPr/>
        <p:txBody>
          <a:bodyPr/>
          <a:lstStyle/>
          <a:p>
            <a:r>
              <a:rPr lang="en-US" dirty="0"/>
              <a:t>Ordinal Data</a:t>
            </a:r>
          </a:p>
        </p:txBody>
      </p:sp>
      <p:sp>
        <p:nvSpPr>
          <p:cNvPr id="3" name="Content Placeholder 2">
            <a:extLst>
              <a:ext uri="{FF2B5EF4-FFF2-40B4-BE49-F238E27FC236}">
                <a16:creationId xmlns:a16="http://schemas.microsoft.com/office/drawing/2014/main" id="{E2CF87EE-21DE-47A1-9BB1-44F89B33760E}"/>
              </a:ext>
            </a:extLst>
          </p:cNvPr>
          <p:cNvSpPr>
            <a:spLocks noGrp="1"/>
          </p:cNvSpPr>
          <p:nvPr>
            <p:ph idx="1"/>
          </p:nvPr>
        </p:nvSpPr>
        <p:spPr>
          <a:xfrm>
            <a:off x="457200" y="1825625"/>
            <a:ext cx="4933950" cy="4351338"/>
          </a:xfrm>
        </p:spPr>
        <p:txBody>
          <a:bodyPr/>
          <a:lstStyle/>
          <a:p>
            <a:r>
              <a:rPr lang="en-US" dirty="0"/>
              <a:t>Ranked (Ordinal) data can be derived from ratio or interval data</a:t>
            </a:r>
          </a:p>
          <a:p>
            <a:pPr lvl="1"/>
            <a:r>
              <a:rPr lang="en-US" dirty="0"/>
              <a:t>We can see the order, but what are the values based on?</a:t>
            </a:r>
          </a:p>
          <a:p>
            <a:r>
              <a:rPr lang="en-US" dirty="0"/>
              <a:t>Ranked data can also be arbitrary (not derived from quantitative values)</a:t>
            </a:r>
          </a:p>
          <a:p>
            <a:pPr lvl="1"/>
            <a:r>
              <a:rPr lang="en-US" dirty="0"/>
              <a:t>Ex: spice level (mild, medium, hot)</a:t>
            </a:r>
          </a:p>
        </p:txBody>
      </p:sp>
      <p:pic>
        <p:nvPicPr>
          <p:cNvPr id="15" name="Picture 14">
            <a:extLst>
              <a:ext uri="{FF2B5EF4-FFF2-40B4-BE49-F238E27FC236}">
                <a16:creationId xmlns:a16="http://schemas.microsoft.com/office/drawing/2014/main" id="{999F3F84-5456-4D25-AE9A-4711B49ABA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16109" y="1782535"/>
            <a:ext cx="6517053" cy="5020139"/>
          </a:xfrm>
          <a:prstGeom prst="rect">
            <a:avLst/>
          </a:prstGeom>
        </p:spPr>
      </p:pic>
    </p:spTree>
    <p:extLst>
      <p:ext uri="{BB962C8B-B14F-4D97-AF65-F5344CB8AC3E}">
        <p14:creationId xmlns:p14="http://schemas.microsoft.com/office/powerpoint/2010/main" val="976758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E1F4-46C1-48CB-9ED9-E2BEB15E97A3}"/>
              </a:ext>
            </a:extLst>
          </p:cNvPr>
          <p:cNvSpPr>
            <a:spLocks noGrp="1"/>
          </p:cNvSpPr>
          <p:nvPr>
            <p:ph type="title"/>
          </p:nvPr>
        </p:nvSpPr>
        <p:spPr/>
        <p:txBody>
          <a:bodyPr/>
          <a:lstStyle/>
          <a:p>
            <a:r>
              <a:rPr lang="en-US" dirty="0"/>
              <a:t>Categorical Data</a:t>
            </a:r>
          </a:p>
        </p:txBody>
      </p:sp>
      <p:sp>
        <p:nvSpPr>
          <p:cNvPr id="3" name="Content Placeholder 2">
            <a:extLst>
              <a:ext uri="{FF2B5EF4-FFF2-40B4-BE49-F238E27FC236}">
                <a16:creationId xmlns:a16="http://schemas.microsoft.com/office/drawing/2014/main" id="{E2CF87EE-21DE-47A1-9BB1-44F89B33760E}"/>
              </a:ext>
            </a:extLst>
          </p:cNvPr>
          <p:cNvSpPr>
            <a:spLocks noGrp="1"/>
          </p:cNvSpPr>
          <p:nvPr>
            <p:ph idx="1"/>
          </p:nvPr>
        </p:nvSpPr>
        <p:spPr>
          <a:xfrm>
            <a:off x="457200" y="1825625"/>
            <a:ext cx="4933950" cy="4351338"/>
          </a:xfrm>
        </p:spPr>
        <p:txBody>
          <a:bodyPr>
            <a:normAutofit/>
          </a:bodyPr>
          <a:lstStyle/>
          <a:p>
            <a:r>
              <a:rPr lang="en-US" dirty="0"/>
              <a:t>Many data points have no rank/order</a:t>
            </a:r>
          </a:p>
          <a:p>
            <a:pPr lvl="1"/>
            <a:r>
              <a:rPr lang="en-US" dirty="0"/>
              <a:t>Displaying categorical data requires a different color scheme</a:t>
            </a:r>
          </a:p>
          <a:p>
            <a:pPr lvl="2"/>
            <a:r>
              <a:rPr lang="en-US" dirty="0"/>
              <a:t>If you use a graded scheme, you risk implying a rank/order that does not exits</a:t>
            </a:r>
          </a:p>
          <a:p>
            <a:r>
              <a:rPr lang="en-US" dirty="0"/>
              <a:t>This map shows the racial majority for each state/provinces police killings</a:t>
            </a:r>
          </a:p>
        </p:txBody>
      </p:sp>
      <p:pic>
        <p:nvPicPr>
          <p:cNvPr id="15" name="Picture 14">
            <a:extLst>
              <a:ext uri="{FF2B5EF4-FFF2-40B4-BE49-F238E27FC236}">
                <a16:creationId xmlns:a16="http://schemas.microsoft.com/office/drawing/2014/main" id="{999F3F84-5456-4D25-AE9A-4711B49ABA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16109" y="1782535"/>
            <a:ext cx="6517053" cy="5020139"/>
          </a:xfrm>
          <a:prstGeom prst="rect">
            <a:avLst/>
          </a:prstGeom>
        </p:spPr>
      </p:pic>
    </p:spTree>
    <p:extLst>
      <p:ext uri="{BB962C8B-B14F-4D97-AF65-F5344CB8AC3E}">
        <p14:creationId xmlns:p14="http://schemas.microsoft.com/office/powerpoint/2010/main" val="2756585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E94E-E0F1-4AFF-BE9D-D51A467475C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39D76F7-6C95-40E6-B8DB-4623F9DFB9BB}"/>
              </a:ext>
            </a:extLst>
          </p:cNvPr>
          <p:cNvSpPr>
            <a:spLocks noGrp="1"/>
          </p:cNvSpPr>
          <p:nvPr>
            <p:ph idx="1"/>
          </p:nvPr>
        </p:nvSpPr>
        <p:spPr/>
        <p:txBody>
          <a:bodyPr>
            <a:normAutofit fontScale="40000" lnSpcReduction="20000"/>
          </a:bodyPr>
          <a:lstStyle/>
          <a:p>
            <a:pPr marL="0" indent="0">
              <a:buNone/>
            </a:pPr>
            <a:r>
              <a:rPr lang="en-US" dirty="0"/>
              <a:t>1) Which country has a higher frequency of police violence?</a:t>
            </a:r>
          </a:p>
          <a:p>
            <a:pPr marL="0" indent="0">
              <a:buNone/>
            </a:pPr>
            <a:r>
              <a:rPr lang="en-US" dirty="0"/>
              <a:t>    A) Canada</a:t>
            </a:r>
          </a:p>
          <a:p>
            <a:pPr marL="0" indent="0">
              <a:buNone/>
            </a:pPr>
            <a:r>
              <a:rPr lang="en-US" dirty="0"/>
              <a:t>    B) The United States</a:t>
            </a:r>
          </a:p>
          <a:p>
            <a:pPr marL="0" indent="0">
              <a:buNone/>
            </a:pPr>
            <a:r>
              <a:rPr lang="en-US" dirty="0"/>
              <a:t>    C) They're about equal</a:t>
            </a:r>
          </a:p>
          <a:p>
            <a:pPr marL="0" indent="0">
              <a:buNone/>
            </a:pPr>
            <a:r>
              <a:rPr lang="en-US" dirty="0"/>
              <a:t>    </a:t>
            </a:r>
          </a:p>
          <a:p>
            <a:pPr marL="0" indent="0">
              <a:buNone/>
            </a:pPr>
            <a:r>
              <a:rPr lang="en-US" dirty="0"/>
              <a:t>2) Which country has a greater racial disparity in incidents of police violence?</a:t>
            </a:r>
          </a:p>
          <a:p>
            <a:pPr marL="0" indent="0">
              <a:buNone/>
            </a:pPr>
            <a:r>
              <a:rPr lang="en-US" dirty="0"/>
              <a:t>    A) Canada</a:t>
            </a:r>
          </a:p>
          <a:p>
            <a:pPr marL="0" indent="0">
              <a:buNone/>
            </a:pPr>
            <a:r>
              <a:rPr lang="en-US" dirty="0"/>
              <a:t>    B) The United States</a:t>
            </a:r>
          </a:p>
          <a:p>
            <a:pPr marL="0" indent="0">
              <a:buNone/>
            </a:pPr>
            <a:r>
              <a:rPr lang="en-US" dirty="0"/>
              <a:t>    C) They're about equal</a:t>
            </a:r>
          </a:p>
          <a:p>
            <a:pPr marL="0" indent="0">
              <a:buNone/>
            </a:pPr>
            <a:endParaRPr lang="en-US" dirty="0"/>
          </a:p>
          <a:p>
            <a:pPr marL="0" indent="0">
              <a:buNone/>
            </a:pPr>
            <a:r>
              <a:rPr lang="en-US" dirty="0"/>
              <a:t>3) In which country are police more likely to kill an unarmed person?</a:t>
            </a:r>
          </a:p>
          <a:p>
            <a:pPr marL="0" indent="0">
              <a:buNone/>
            </a:pPr>
            <a:r>
              <a:rPr lang="en-US" dirty="0"/>
              <a:t>    A) Canada</a:t>
            </a:r>
          </a:p>
          <a:p>
            <a:pPr marL="0" indent="0">
              <a:buNone/>
            </a:pPr>
            <a:r>
              <a:rPr lang="en-US" dirty="0"/>
              <a:t>    B) The United States</a:t>
            </a:r>
          </a:p>
          <a:p>
            <a:pPr marL="0" indent="0">
              <a:buNone/>
            </a:pPr>
            <a:r>
              <a:rPr lang="en-US" dirty="0"/>
              <a:t>    C) They're about equal</a:t>
            </a:r>
          </a:p>
          <a:p>
            <a:pPr marL="0" indent="0">
              <a:buNone/>
            </a:pPr>
            <a:endParaRPr lang="en-US" dirty="0"/>
          </a:p>
          <a:p>
            <a:pPr marL="0" indent="0">
              <a:buNone/>
            </a:pPr>
            <a:r>
              <a:rPr lang="en-US" dirty="0"/>
              <a:t>4) Which classification schemes are best?</a:t>
            </a:r>
          </a:p>
          <a:p>
            <a:pPr marL="0" indent="0">
              <a:buNone/>
            </a:pPr>
            <a:r>
              <a:rPr lang="en-US" dirty="0"/>
              <a:t>5) Think back to the Categorical Map.  What is wrong with displaying the data this way?  What might be a better way.</a:t>
            </a:r>
          </a:p>
        </p:txBody>
      </p:sp>
    </p:spTree>
    <p:extLst>
      <p:ext uri="{BB962C8B-B14F-4D97-AF65-F5344CB8AC3E}">
        <p14:creationId xmlns:p14="http://schemas.microsoft.com/office/powerpoint/2010/main" val="158580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9AAF-DB2C-4B4A-9A05-F0907B3382B8}"/>
              </a:ext>
            </a:extLst>
          </p:cNvPr>
          <p:cNvSpPr>
            <a:spLocks noGrp="1"/>
          </p:cNvSpPr>
          <p:nvPr>
            <p:ph type="title"/>
          </p:nvPr>
        </p:nvSpPr>
        <p:spPr/>
        <p:txBody>
          <a:bodyPr/>
          <a:lstStyle/>
          <a:p>
            <a:r>
              <a:rPr lang="en-US" dirty="0"/>
              <a:t>Pre-Lecture Poll Questions:</a:t>
            </a:r>
          </a:p>
        </p:txBody>
      </p:sp>
      <p:sp>
        <p:nvSpPr>
          <p:cNvPr id="3" name="Content Placeholder 2">
            <a:extLst>
              <a:ext uri="{FF2B5EF4-FFF2-40B4-BE49-F238E27FC236}">
                <a16:creationId xmlns:a16="http://schemas.microsoft.com/office/drawing/2014/main" id="{D85DF966-AE57-4AE7-B439-DFB1827C76E6}"/>
              </a:ext>
            </a:extLst>
          </p:cNvPr>
          <p:cNvSpPr>
            <a:spLocks noGrp="1"/>
          </p:cNvSpPr>
          <p:nvPr>
            <p:ph idx="1"/>
          </p:nvPr>
        </p:nvSpPr>
        <p:spPr/>
        <p:txBody>
          <a:bodyPr>
            <a:normAutofit fontScale="92500"/>
          </a:bodyPr>
          <a:lstStyle/>
          <a:p>
            <a:pPr marL="0" indent="0">
              <a:buNone/>
            </a:pPr>
            <a:r>
              <a:rPr lang="en-US" dirty="0"/>
              <a:t>1) Which country has a higher frequency of police violence?</a:t>
            </a:r>
          </a:p>
          <a:p>
            <a:pPr marL="0" indent="0">
              <a:buNone/>
            </a:pPr>
            <a:r>
              <a:rPr lang="en-US" dirty="0"/>
              <a:t>    A) Canada</a:t>
            </a:r>
          </a:p>
          <a:p>
            <a:pPr marL="0" indent="0">
              <a:buNone/>
            </a:pPr>
            <a:r>
              <a:rPr lang="en-US" dirty="0"/>
              <a:t>    B) The United States</a:t>
            </a:r>
          </a:p>
          <a:p>
            <a:pPr marL="0" indent="0">
              <a:buNone/>
            </a:pPr>
            <a:r>
              <a:rPr lang="en-US" dirty="0"/>
              <a:t>    C) They're about equal</a:t>
            </a:r>
          </a:p>
          <a:p>
            <a:pPr marL="0" indent="0">
              <a:buNone/>
            </a:pPr>
            <a:r>
              <a:rPr lang="en-US" dirty="0"/>
              <a:t>    </a:t>
            </a:r>
          </a:p>
          <a:p>
            <a:pPr marL="0" indent="0">
              <a:buNone/>
            </a:pPr>
            <a:r>
              <a:rPr lang="en-US" dirty="0"/>
              <a:t>2) Which country has a greater racial disparity in incidents of police violence?</a:t>
            </a:r>
          </a:p>
          <a:p>
            <a:pPr marL="0" indent="0">
              <a:buNone/>
            </a:pPr>
            <a:r>
              <a:rPr lang="en-US" dirty="0"/>
              <a:t>    A) Canada</a:t>
            </a:r>
          </a:p>
          <a:p>
            <a:pPr marL="0" indent="0">
              <a:buNone/>
            </a:pPr>
            <a:r>
              <a:rPr lang="en-US" dirty="0"/>
              <a:t>    B) The United States</a:t>
            </a:r>
          </a:p>
          <a:p>
            <a:pPr marL="0" indent="0">
              <a:buNone/>
            </a:pPr>
            <a:r>
              <a:rPr lang="en-US" dirty="0"/>
              <a:t>    C) They're about equal</a:t>
            </a:r>
          </a:p>
        </p:txBody>
      </p:sp>
    </p:spTree>
    <p:extLst>
      <p:ext uri="{BB962C8B-B14F-4D97-AF65-F5344CB8AC3E}">
        <p14:creationId xmlns:p14="http://schemas.microsoft.com/office/powerpoint/2010/main" val="267888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29AA-7068-4B3F-86A3-8BA51C50BC2C}"/>
              </a:ext>
            </a:extLst>
          </p:cNvPr>
          <p:cNvSpPr>
            <a:spLocks noGrp="1"/>
          </p:cNvSpPr>
          <p:nvPr>
            <p:ph type="title"/>
          </p:nvPr>
        </p:nvSpPr>
        <p:spPr/>
        <p:txBody>
          <a:bodyPr/>
          <a:lstStyle/>
          <a:p>
            <a:r>
              <a:rPr lang="en-US" dirty="0"/>
              <a:t>Part 1) The Police Violence Data</a:t>
            </a:r>
          </a:p>
        </p:txBody>
      </p:sp>
      <p:sp>
        <p:nvSpPr>
          <p:cNvPr id="3" name="Text Placeholder 2">
            <a:extLst>
              <a:ext uri="{FF2B5EF4-FFF2-40B4-BE49-F238E27FC236}">
                <a16:creationId xmlns:a16="http://schemas.microsoft.com/office/drawing/2014/main" id="{5C28C7C1-011D-4BD4-AEAD-0B1A0A375F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1370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8FC2-99E2-45CB-B2A2-2F26A3F3417D}"/>
              </a:ext>
            </a:extLst>
          </p:cNvPr>
          <p:cNvSpPr>
            <a:spLocks noGrp="1"/>
          </p:cNvSpPr>
          <p:nvPr>
            <p:ph type="title"/>
          </p:nvPr>
        </p:nvSpPr>
        <p:spPr/>
        <p:txBody>
          <a:bodyPr/>
          <a:lstStyle/>
          <a:p>
            <a:r>
              <a:rPr lang="en-US" dirty="0"/>
              <a:t>Canadian Police Violence Data</a:t>
            </a:r>
          </a:p>
        </p:txBody>
      </p:sp>
      <p:sp>
        <p:nvSpPr>
          <p:cNvPr id="3" name="Content Placeholder 2">
            <a:extLst>
              <a:ext uri="{FF2B5EF4-FFF2-40B4-BE49-F238E27FC236}">
                <a16:creationId xmlns:a16="http://schemas.microsoft.com/office/drawing/2014/main" id="{5DC34478-05D7-4F9C-A10E-4EE8B522E3CF}"/>
              </a:ext>
            </a:extLst>
          </p:cNvPr>
          <p:cNvSpPr>
            <a:spLocks noGrp="1"/>
          </p:cNvSpPr>
          <p:nvPr>
            <p:ph idx="1"/>
          </p:nvPr>
        </p:nvSpPr>
        <p:spPr/>
        <p:txBody>
          <a:bodyPr>
            <a:normAutofit fontScale="92500"/>
          </a:bodyPr>
          <a:lstStyle/>
          <a:p>
            <a:r>
              <a:rPr lang="en-US" dirty="0"/>
              <a:t>This data was collected by the CBC and is available for download here: </a:t>
            </a:r>
            <a:r>
              <a:rPr lang="en-US" dirty="0">
                <a:hlinkClick r:id="rId2"/>
              </a:rPr>
              <a:t>https://newsinteractives.cbc.ca/fatalpoliceencounters/</a:t>
            </a:r>
            <a:endParaRPr lang="en-US" dirty="0"/>
          </a:p>
          <a:p>
            <a:pPr lvl="1"/>
            <a:r>
              <a:rPr lang="en-US" dirty="0"/>
              <a:t>"There is no government database listing deaths at the hands of the police available to the public in Canada, so CBC News created its own. The CBC’s research librarians have collected detailed information on each case, such as ethnicity, the role of mental illness or substance abuse, the type of weapon used and the police service involved, to create a picture of who is dying in police encounters. “ - CBC</a:t>
            </a:r>
          </a:p>
          <a:p>
            <a:r>
              <a:rPr lang="en-US" dirty="0"/>
              <a:t>This is not an official count.</a:t>
            </a:r>
          </a:p>
          <a:p>
            <a:pPr lvl="1"/>
            <a:r>
              <a:rPr lang="en-US" dirty="0"/>
              <a:t>This dataset is a collection of second hand information in the form of press releases, news articles, etc.</a:t>
            </a:r>
          </a:p>
          <a:p>
            <a:pPr lvl="1"/>
            <a:r>
              <a:rPr lang="en-US" dirty="0"/>
              <a:t>Some records are incomplete, and the total number of incidents is likely higher than detailed here.</a:t>
            </a:r>
          </a:p>
          <a:p>
            <a:endParaRPr lang="en-US" dirty="0"/>
          </a:p>
        </p:txBody>
      </p:sp>
    </p:spTree>
    <p:extLst>
      <p:ext uri="{BB962C8B-B14F-4D97-AF65-F5344CB8AC3E}">
        <p14:creationId xmlns:p14="http://schemas.microsoft.com/office/powerpoint/2010/main" val="390844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3A72-0D62-4C8C-A299-4EC1FAA4B5F4}"/>
              </a:ext>
            </a:extLst>
          </p:cNvPr>
          <p:cNvSpPr>
            <a:spLocks noGrp="1"/>
          </p:cNvSpPr>
          <p:nvPr>
            <p:ph type="title"/>
          </p:nvPr>
        </p:nvSpPr>
        <p:spPr/>
        <p:txBody>
          <a:bodyPr/>
          <a:lstStyle/>
          <a:p>
            <a:r>
              <a:rPr lang="en-US" dirty="0"/>
              <a:t>1) Police killings by year</a:t>
            </a:r>
          </a:p>
        </p:txBody>
      </p:sp>
      <p:sp>
        <p:nvSpPr>
          <p:cNvPr id="3" name="Content Placeholder 2">
            <a:extLst>
              <a:ext uri="{FF2B5EF4-FFF2-40B4-BE49-F238E27FC236}">
                <a16:creationId xmlns:a16="http://schemas.microsoft.com/office/drawing/2014/main" id="{15BAA6C9-679A-4482-8CA1-25627DB68482}"/>
              </a:ext>
            </a:extLst>
          </p:cNvPr>
          <p:cNvSpPr>
            <a:spLocks noGrp="1"/>
          </p:cNvSpPr>
          <p:nvPr>
            <p:ph idx="1"/>
          </p:nvPr>
        </p:nvSpPr>
        <p:spPr>
          <a:xfrm>
            <a:off x="457200" y="1825625"/>
            <a:ext cx="5705475" cy="4351338"/>
          </a:xfrm>
        </p:spPr>
        <p:txBody>
          <a:bodyPr lIns="91440"/>
          <a:lstStyle/>
          <a:p>
            <a:r>
              <a:rPr lang="en-US" dirty="0"/>
              <a:t>There were 556 killings between January 2000 - June 2020</a:t>
            </a:r>
          </a:p>
          <a:p>
            <a:pPr lvl="1"/>
            <a:r>
              <a:rPr lang="en-US" dirty="0"/>
              <a:t>Increasing trend: 0.85 killings/year.</a:t>
            </a:r>
          </a:p>
          <a:p>
            <a:pPr lvl="1"/>
            <a:r>
              <a:rPr lang="en-US" dirty="0"/>
              <a:t>2020 is on pace to be a record breaking year.</a:t>
            </a:r>
          </a:p>
        </p:txBody>
      </p:sp>
      <p:pic>
        <p:nvPicPr>
          <p:cNvPr id="5" name="Picture 4">
            <a:extLst>
              <a:ext uri="{FF2B5EF4-FFF2-40B4-BE49-F238E27FC236}">
                <a16:creationId xmlns:a16="http://schemas.microsoft.com/office/drawing/2014/main" id="{F48CB383-11B0-44BA-8997-7373B0A40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339" y="2218046"/>
            <a:ext cx="5852172" cy="4389129"/>
          </a:xfrm>
          <a:prstGeom prst="rect">
            <a:avLst/>
          </a:prstGeom>
        </p:spPr>
      </p:pic>
    </p:spTree>
    <p:extLst>
      <p:ext uri="{BB962C8B-B14F-4D97-AF65-F5344CB8AC3E}">
        <p14:creationId xmlns:p14="http://schemas.microsoft.com/office/powerpoint/2010/main" val="176146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6E49-D881-4170-8CFB-20EF96A623CE}"/>
              </a:ext>
            </a:extLst>
          </p:cNvPr>
          <p:cNvSpPr>
            <a:spLocks noGrp="1"/>
          </p:cNvSpPr>
          <p:nvPr>
            <p:ph type="title"/>
          </p:nvPr>
        </p:nvSpPr>
        <p:spPr/>
        <p:txBody>
          <a:bodyPr/>
          <a:lstStyle/>
          <a:p>
            <a:r>
              <a:rPr lang="en-US" dirty="0"/>
              <a:t>2) Age distribution of victims</a:t>
            </a:r>
          </a:p>
        </p:txBody>
      </p:sp>
      <p:sp>
        <p:nvSpPr>
          <p:cNvPr id="3" name="Content Placeholder 2">
            <a:extLst>
              <a:ext uri="{FF2B5EF4-FFF2-40B4-BE49-F238E27FC236}">
                <a16:creationId xmlns:a16="http://schemas.microsoft.com/office/drawing/2014/main" id="{60AC7C54-01A2-40CF-910F-35E99BD20760}"/>
              </a:ext>
            </a:extLst>
          </p:cNvPr>
          <p:cNvSpPr>
            <a:spLocks noGrp="1"/>
          </p:cNvSpPr>
          <p:nvPr>
            <p:ph idx="1"/>
          </p:nvPr>
        </p:nvSpPr>
        <p:spPr>
          <a:xfrm>
            <a:off x="457200" y="1825625"/>
            <a:ext cx="5791200" cy="4351338"/>
          </a:xfrm>
        </p:spPr>
        <p:txBody>
          <a:bodyPr>
            <a:normAutofit lnSpcReduction="10000"/>
          </a:bodyPr>
          <a:lstStyle/>
          <a:p>
            <a:pPr marL="0" indent="0">
              <a:buNone/>
            </a:pPr>
            <a:r>
              <a:rPr lang="en-US" dirty="0"/>
              <a:t>Histograms show the shape and spread of a dataset.</a:t>
            </a:r>
          </a:p>
          <a:p>
            <a:r>
              <a:rPr lang="en-US" dirty="0"/>
              <a:t>Here we see the age distribution of victims in 5 year increments.</a:t>
            </a:r>
          </a:p>
          <a:p>
            <a:pPr lvl="1"/>
            <a:r>
              <a:rPr lang="en-US" dirty="0"/>
              <a:t>The youngest was 15 and the oldest was 77</a:t>
            </a:r>
          </a:p>
          <a:p>
            <a:pPr lvl="1"/>
            <a:r>
              <a:rPr lang="en-US" dirty="0"/>
              <a:t>The mean age is 35.6, the standard deviation is 11.6</a:t>
            </a:r>
          </a:p>
          <a:p>
            <a:r>
              <a:rPr lang="en-US" dirty="0"/>
              <a:t>The histogram shows us that the age is slightly skewed towards older ages</a:t>
            </a:r>
          </a:p>
          <a:p>
            <a:pPr lvl="1"/>
            <a:r>
              <a:rPr lang="en-US" dirty="0"/>
              <a:t>The distribution has a tail</a:t>
            </a:r>
          </a:p>
        </p:txBody>
      </p:sp>
      <p:pic>
        <p:nvPicPr>
          <p:cNvPr id="5" name="Picture 4">
            <a:extLst>
              <a:ext uri="{FF2B5EF4-FFF2-40B4-BE49-F238E27FC236}">
                <a16:creationId xmlns:a16="http://schemas.microsoft.com/office/drawing/2014/main" id="{9B0527C8-A362-4C3E-826E-5DB3DF3526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56014" y="2377435"/>
            <a:ext cx="5852172" cy="4389129"/>
          </a:xfrm>
          <a:prstGeom prst="rect">
            <a:avLst/>
          </a:prstGeom>
        </p:spPr>
      </p:pic>
    </p:spTree>
    <p:extLst>
      <p:ext uri="{BB962C8B-B14F-4D97-AF65-F5344CB8AC3E}">
        <p14:creationId xmlns:p14="http://schemas.microsoft.com/office/powerpoint/2010/main" val="85678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0087-E113-4E8C-8D95-97E302E0A71C}"/>
              </a:ext>
            </a:extLst>
          </p:cNvPr>
          <p:cNvSpPr>
            <a:spLocks noGrp="1"/>
          </p:cNvSpPr>
          <p:nvPr>
            <p:ph type="title"/>
          </p:nvPr>
        </p:nvSpPr>
        <p:spPr/>
        <p:txBody>
          <a:bodyPr>
            <a:normAutofit/>
          </a:bodyPr>
          <a:lstStyle/>
          <a:p>
            <a:r>
              <a:rPr lang="en-US" dirty="0"/>
              <a:t>3) The racial breakdown of victims</a:t>
            </a:r>
          </a:p>
        </p:txBody>
      </p:sp>
      <p:sp>
        <p:nvSpPr>
          <p:cNvPr id="3" name="Content Placeholder 2">
            <a:extLst>
              <a:ext uri="{FF2B5EF4-FFF2-40B4-BE49-F238E27FC236}">
                <a16:creationId xmlns:a16="http://schemas.microsoft.com/office/drawing/2014/main" id="{F5851CF0-742E-43A6-9326-C524C476AB0A}"/>
              </a:ext>
            </a:extLst>
          </p:cNvPr>
          <p:cNvSpPr>
            <a:spLocks noGrp="1"/>
          </p:cNvSpPr>
          <p:nvPr>
            <p:ph idx="1"/>
          </p:nvPr>
        </p:nvSpPr>
        <p:spPr>
          <a:xfrm>
            <a:off x="457201" y="1825625"/>
            <a:ext cx="5494014" cy="4351338"/>
          </a:xfrm>
        </p:spPr>
        <p:txBody>
          <a:bodyPr>
            <a:normAutofit lnSpcReduction="10000"/>
          </a:bodyPr>
          <a:lstStyle/>
          <a:p>
            <a:pPr marL="0" indent="0">
              <a:buNone/>
            </a:pPr>
            <a:r>
              <a:rPr lang="en-US" dirty="0"/>
              <a:t>The majority of police killings are white people</a:t>
            </a:r>
          </a:p>
          <a:p>
            <a:pPr lvl="1"/>
            <a:r>
              <a:rPr lang="en-US" dirty="0"/>
              <a:t>The second largest demographic is "Unknown“</a:t>
            </a:r>
          </a:p>
          <a:p>
            <a:pPr lvl="2"/>
            <a:r>
              <a:rPr lang="en-US" dirty="0"/>
              <a:t>In most cases it means the this information was not recorded by the police.</a:t>
            </a:r>
          </a:p>
          <a:p>
            <a:r>
              <a:rPr lang="en-US" dirty="0"/>
              <a:t>Demographic groups are not evenly represented in the populations</a:t>
            </a:r>
          </a:p>
          <a:p>
            <a:pPr lvl="1"/>
            <a:r>
              <a:rPr lang="en-US" dirty="0"/>
              <a:t>Canada is about 73.4% White but only 4.7% Indigenous and 3.4% Black</a:t>
            </a:r>
          </a:p>
        </p:txBody>
      </p:sp>
      <p:pic>
        <p:nvPicPr>
          <p:cNvPr id="7" name="Picture 6">
            <a:extLst>
              <a:ext uri="{FF2B5EF4-FFF2-40B4-BE49-F238E27FC236}">
                <a16:creationId xmlns:a16="http://schemas.microsoft.com/office/drawing/2014/main" id="{59961D22-F126-4873-8E39-6ACB99C46D1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65539" y="2377435"/>
            <a:ext cx="5852172" cy="4389129"/>
          </a:xfrm>
          <a:prstGeom prst="rect">
            <a:avLst/>
          </a:prstGeom>
        </p:spPr>
      </p:pic>
    </p:spTree>
    <p:extLst>
      <p:ext uri="{BB962C8B-B14F-4D97-AF65-F5344CB8AC3E}">
        <p14:creationId xmlns:p14="http://schemas.microsoft.com/office/powerpoint/2010/main" val="2528646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4173</TotalTime>
  <Words>2370</Words>
  <Application>Microsoft Office PowerPoint</Application>
  <PresentationFormat>Widescreen</PresentationFormat>
  <Paragraphs>205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Data Normalization &amp; Classification:  Police Violence in North America</vt:lpstr>
      <vt:lpstr>Learning Outcomes: </vt:lpstr>
      <vt:lpstr>Content Warning:</vt:lpstr>
      <vt:lpstr>Pre-Lecture Poll Questions:</vt:lpstr>
      <vt:lpstr>Part 1) The Police Violence Data</vt:lpstr>
      <vt:lpstr>Canadian Police Violence Data</vt:lpstr>
      <vt:lpstr>1) Police killings by year</vt:lpstr>
      <vt:lpstr>2) Age distribution of victims</vt:lpstr>
      <vt:lpstr>3) The racial breakdown of victims</vt:lpstr>
      <vt:lpstr>3) The racial breakdown of victims</vt:lpstr>
      <vt:lpstr>4) Which police departments are responsible?</vt:lpstr>
      <vt:lpstr>5) What type of weapon did the victim have?</vt:lpstr>
      <vt:lpstr>Data Normalization</vt:lpstr>
      <vt:lpstr>6) Unarmed killings by department</vt:lpstr>
      <vt:lpstr>United States Police Violence Data</vt:lpstr>
      <vt:lpstr>United States Police Violence Data</vt:lpstr>
      <vt:lpstr>Questions</vt:lpstr>
      <vt:lpstr>Part 2) Comparing to the United States</vt:lpstr>
      <vt:lpstr>Comparing the Two Countries</vt:lpstr>
      <vt:lpstr>What to Account For</vt:lpstr>
      <vt:lpstr>Police Killing Rates</vt:lpstr>
      <vt:lpstr>Racial Disparities</vt:lpstr>
      <vt:lpstr>Systemic Racism in Policing</vt:lpstr>
      <vt:lpstr>Systemic Racism in Policing</vt:lpstr>
      <vt:lpstr>Systemic Racism in Policing is a Canadian Problem</vt:lpstr>
      <vt:lpstr>Question</vt:lpstr>
      <vt:lpstr>Part 3) Histograms and Data Classification</vt:lpstr>
      <vt:lpstr>Rates by Province/State</vt:lpstr>
      <vt:lpstr>Outliers</vt:lpstr>
      <vt:lpstr>Classification Methods </vt:lpstr>
      <vt:lpstr>Equal Interval</vt:lpstr>
      <vt:lpstr>Quantiles</vt:lpstr>
      <vt:lpstr>Natural Breaks</vt:lpstr>
      <vt:lpstr>Manual Breaks</vt:lpstr>
      <vt:lpstr>Standard Deviation</vt:lpstr>
      <vt:lpstr>Ordinal Data</vt:lpstr>
      <vt:lpstr>Categorical Data</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Normalization &amp; Classification:  Police Violence in North America</dc:title>
  <dc:creator>June Skeeter</dc:creator>
  <cp:lastModifiedBy>June Skeeter</cp:lastModifiedBy>
  <cp:revision>68</cp:revision>
  <dcterms:created xsi:type="dcterms:W3CDTF">2020-09-29T23:37:12Z</dcterms:created>
  <dcterms:modified xsi:type="dcterms:W3CDTF">2020-10-02T22:30:36Z</dcterms:modified>
</cp:coreProperties>
</file>