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Ongoing and Proposed Research in the Burns Bog Ecological Conservancy Area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 June Skeeter</a:t>
            </a:r>
            <a:br/>
            <a:r>
              <a:rPr/>
              <a:t>Dr. Sara Knox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The Burns Bog Ecological Conservancy Area (BBECA) in Delta, Canada protects the largest raised peat bog on the West Coast. After decades of peat harvesting, the BBECA was established in 2005 with the aim of restoring ecosystem health and enhancing the water and carbon storage capacity of the bog. Water and carbon (CO2 and CH4) flux measurements began in 2014, when the CA-DBB flux tower was installed in a beakrush-sphagnum ecosystem undergoing active restoration via ditch blocking. The CA-DB2 tower was installed in 2019 in a pine-sphagnum-low-shrub ecosystem undergoing passive restoration. Flux chamber and a pore water sampling has also been conducted in the BBECA in recent years, and a temporary flux tower will be installed in a pine-sphagnum-woodland ecosystem for the 2023 summer season. There is a wealth of data available and we are seeking to make the best possible use of it. We are proposing to apply the CLASSIC model to the BBECA in order to help Metro Vancouver determine the best management practices for the BBECA. We seek to estimate water and carbon budgets for the bog in its current state and test the potential efficacy of future restoration strategies such as dike construction and seedling removal.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spcBef>
                <a:spcPts val="3000"/>
              </a:spcBef>
              <a:buNone/>
            </a:pPr>
            <a:r>
              <a:rPr b="1"/>
              <a:t>About the BBECA</a:t>
            </a:r>
          </a:p>
          <a:p>
            <a:pPr lvl="0" indent="0">
              <a:buNone/>
            </a:pPr>
            <a:r>
              <a:rPr>
                <a:latin typeface="Courier"/>
              </a:rPr>
              <a:t>                MAP_UNIT year_done     Shape_Leng    Shape_Area   
0                    NaN         0     116.139011  5.152260e+02  \
1    Beakrush - Sphagnum       NaN   63575.842477  4.000086e+06   
2    Beakrush - Sphagnum         0     338.353572  2.923756e+03   
3    Beakrush - Sphagnum      2022     618.238905  2.203037e+04   
4   Beakrush - Three-way       NaN   37928.457433  2.926373e+06   
5   Beakrush - Three-way         0     274.095473  2.914747e+03   
6           Birch Forest       NaN   44045.691155  1.352961e+06   
7       Cultivated Field       NaN    7469.983175  7.992889e+05   
8      Disturbed Surface       NaN   18862.181689  8.350714e+05   
9      Disturbed Surface         0     132.429369  6.548549e+02   
10      Hardhack Thicket       NaN   32055.871145  1.268282e+06   
11  Herb. veg on dist. p       NaN    7684.395424  3.731509e+05   
12  Herb. veg on dist. p         0     456.273276  9.323359e+02   
13  Mixed Conifer Forest       NaN   12713.955669  1.362665e+06   
14            Open Water       NaN   12340.106537  6.020364e+05   
15     Pine-Salal Forest       NaN   51442.926375  2.043343e+06   
16  Pine Sphagnum Low Sh       NaN  103408.473599  7.756636e+06   
17  Pine Sphagnum Low Sh         0    3117.812095  7.583425e+04   
18  Pine Sphagnum Low Sh      2021     200.701000  2.517556e+03   
19  Pine Sphagnum Low Sh      2022    1312.050363  3.228812e+04   
20  Pine Sphagnum Tall S       NaN   62354.484742  3.616623e+06   
21  Pine Sphagnum Tall S         0    1578.633462  2.239778e+04   
22  Pine Sphagnum Tall S      2019     559.027534  1.774226e+04   
23  Pine Sphagnum Tall S      2021     646.248207  1.338632e+04   
24  Pine Sphagnum Tall S      2022     791.195676  1.592569e+04   
25  Pine Sphagnum Woodla       NaN   38110.312817  2.363667e+06   
26  Pine Sphagnum Woodla         0    3691.219424  1.611012e+05   
27  Pine Sphagnum Woodla      2019     438.520506  1.099380e+04   
28  Pine Sphagnum Woodla      2021     681.137407  9.127778e+03   
29  Pine Sphagnum Woodla      2022     857.695210  8.611045e+03   
30  Water Lily - Watersh       NaN    4483.598494  2.030066e+05   
                                             geometry  
0   POLYGON ((500437.281 5442956.000, 500432.014 5...  
1   MULTIPOLYGON (((502564.062 5439804.500, 502567...  
2   POLYGON ((500032.046 5442448.249, 500032.046 5...  
3   POLYGON ((500178.576 5442403.568, 500168.250 5...  
4   MULTIPOLYGON (((499848.125 5440189.000, 499858...  
5   MULTIPOLYGON (((500232.746 5442337.277, 500269...  
6   MULTIPOLYGON (((500017.500 5437613.000, 500016...  
7   MULTIPOLYGON (((498161.156 5439504.000, 498143...  
8   MULTIPOLYGON (((498036.000 5439098.500, 498038...  
9   POLYGON ((499901.904 5442253.042, 499887.210 5...  
10  MULTIPOLYGON (((500017.500 5437613.000, 500017...  
11  MULTIPOLYGON (((502526.188 5439194.500, 502549...  
12  POLYGON ((499889.812 5442308.500, 499881.520 5...  
13  MULTIPOLYGON (((498007.688 5439894.000, 498082...  
14  MULTIPOLYGON (((499563.000 5439896.500, 499565...  
15  MULTIPOLYGON (((499842.969 5439255.500, 499844...  
16  MULTIPOLYGON (((501509.781 5439003.000, 501499...  
17  MULTIPOLYGON (((500082.221 5442202.867, 500082...  
18  POLYGON ((500082.221 5442202.867, 500032.046 5...  
19  POLYGON ((500331.663 5442552.660, 500331.663 5...  
20  MULTIPOLYGON (((502536.375 5439873.000, 502552...  
21  MULTIPOLYGON (((500082.221 5442533.404, 500082...  
22  POLYGON ((500182.571 5442602.835, 500132.396 5...  
23  POLYGON ((500082.221 5442653.011, 500071.877 5...  
24  POLYGON ((500132.396 5442653.011, 500132.396 5...  
25  MULTIPOLYGON (((501117.344 5438239.000, 501172...  
26  MULTIPOLYGON (((499981.870 5442253.042, 499996...  
27  POLYGON ((500232.746 5442602.835, 500208.852 5...  
28  MULTIPOLYGON (((500071.877 5442653.011, 500032...  
29  MULTIPOLYGON (((499996.685 5442253.042, 499981...  
30  MULTIPOLYGON (((500945.500 5440590.000, 500929...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Restoration Activities</a:t>
            </a:r>
          </a:p>
        </p:txBody>
      </p:sp>
      <p:sp>
        <p:nvSpPr>
          <p:cNvPr id="3" name="Content Placeholder 2"/>
          <p:cNvSpPr>
            <a:spLocks noGrp="1"/>
          </p:cNvSpPr>
          <p:nvPr>
            <p:ph idx="1"/>
          </p:nvPr>
        </p:nvSpPr>
        <p:spPr/>
        <p:txBody>
          <a:bodyPr/>
          <a:lstStyle/>
          <a:p>
            <a:pPr lvl="0" indent="0" marL="0">
              <a:buNone/>
            </a:pPr>
            <a:r>
              <a:rPr/>
              <a:t>Two flux towers</a:t>
            </a:r>
          </a:p>
          <a:p>
            <a:pPr lvl="0" indent="0" marL="0">
              <a:buNone/>
            </a:pPr>
            <a:r>
              <a:rPr/>
              <a:t>BB1 {Img}</a:t>
            </a:r>
          </a:p>
          <a:p>
            <a:pPr lvl="0" indent="0" marL="0">
              <a:buNone/>
            </a:pPr>
            <a:r>
              <a:rPr/>
              <a:t>BB2 {Img}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Fluxes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Ongoing and Proposed Research in the Burns Bog Ecological Conservancy Area</dc:title>
  <dc:creator>Dr. June Skeeter; Dr. Sara Knox</dc:creator>
  <cp:keywords>Peatlands, Carbon, Micrometeorology, Fluxes, Modelling</cp:keywords>
  <dcterms:created xsi:type="dcterms:W3CDTF">2023-04-08T00:13:40Z</dcterms:created>
  <dcterms:modified xsi:type="dcterms:W3CDTF">2023-04-08T00:13:40Z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jupyter">
    <vt:lpwstr>python3</vt:lpwstr>
  </property>
  <property fmtid="{D5CDD505-2E9C-101B-9397-08002B2CF9AE}" pid="11" name="labels">
    <vt:lpwstr/>
  </property>
  <property fmtid="{D5CDD505-2E9C-101B-9397-08002B2CF9AE}" pid="12" name="toc-title">
    <vt:lpwstr>Table of contents</vt:lpwstr>
  </property>
</Properties>
</file>