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0" r:id="rId4"/>
    <p:sldId id="263" r:id="rId5"/>
    <p:sldId id="261" r:id="rId6"/>
    <p:sldId id="262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9" autoAdjust="0"/>
  </p:normalViewPr>
  <p:slideViewPr>
    <p:cSldViewPr snapToGrid="0" snapToObjects="1" showGuides="1">
      <p:cViewPr varScale="1">
        <p:scale>
          <a:sx n="81" d="100"/>
          <a:sy n="81" d="100"/>
        </p:scale>
        <p:origin x="-1792" y="-112"/>
      </p:cViewPr>
      <p:guideLst>
        <p:guide orient="horz" pos="202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C5CEA-AF59-5048-B49B-C3D931A3E5C7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4001D-36E9-4642-992D-D43BF03B5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4001D-36E9-4642-992D-D43BF03B54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D4AD-6EFF-614C-AC65-F11308DFC385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B2A-90B9-6C4C-80D1-33445F7B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D4AD-6EFF-614C-AC65-F11308DFC385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B2A-90B9-6C4C-80D1-33445F7B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7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D4AD-6EFF-614C-AC65-F11308DFC385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B2A-90B9-6C4C-80D1-33445F7B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D4AD-6EFF-614C-AC65-F11308DFC385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B2A-90B9-6C4C-80D1-33445F7B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D4AD-6EFF-614C-AC65-F11308DFC385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B2A-90B9-6C4C-80D1-33445F7B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D4AD-6EFF-614C-AC65-F11308DFC385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B2A-90B9-6C4C-80D1-33445F7B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8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D4AD-6EFF-614C-AC65-F11308DFC385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B2A-90B9-6C4C-80D1-33445F7B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D4AD-6EFF-614C-AC65-F11308DFC385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B2A-90B9-6C4C-80D1-33445F7B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5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D4AD-6EFF-614C-AC65-F11308DFC385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B2A-90B9-6C4C-80D1-33445F7B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D4AD-6EFF-614C-AC65-F11308DFC385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B2A-90B9-6C4C-80D1-33445F7B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3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D4AD-6EFF-614C-AC65-F11308DFC385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B2A-90B9-6C4C-80D1-33445F7B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D4AD-6EFF-614C-AC65-F11308DFC385}" type="datetimeFigureOut">
              <a:rPr lang="en-US" smtClean="0"/>
              <a:t>15-10-17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FB2A-90B9-6C4C-80D1-33445F7B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2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7707" y="3968434"/>
            <a:ext cx="9144000" cy="13542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077" y="5160078"/>
            <a:ext cx="9144000" cy="16979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653883"/>
            <a:ext cx="9144000" cy="33449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4632" y="653884"/>
            <a:ext cx="1037367" cy="5922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Drilling Mud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1 S/m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3287961" y="4020463"/>
            <a:ext cx="4684599" cy="4277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5030274" y="1094246"/>
            <a:ext cx="1257494" cy="370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Collar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rot="5400000">
            <a:off x="3072527" y="3422230"/>
            <a:ext cx="5926029" cy="382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</a:rPr>
              <a:t>Cement: 10Ωm 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581455" y="653888"/>
            <a:ext cx="0" cy="12574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18590" y="1103998"/>
            <a:ext cx="59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0.5 m</a:t>
            </a:r>
            <a:endParaRPr lang="en-US" sz="11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752286" y="653882"/>
            <a:ext cx="0" cy="592275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81793" y="2536586"/>
            <a:ext cx="59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1.5 km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 rot="5400000">
            <a:off x="5352122" y="2785348"/>
            <a:ext cx="2087418" cy="339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Invaded, </a:t>
            </a:r>
            <a:r>
              <a:rPr lang="en-US" sz="1400" dirty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Ωm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000000"/>
                </a:solidFill>
              </a:rPr>
              <a:t> 	 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5400000">
            <a:off x="5756401" y="5632662"/>
            <a:ext cx="1416556" cy="471391"/>
          </a:xfrm>
          <a:prstGeom prst="rect">
            <a:avLst/>
          </a:prstGeom>
          <a:solidFill>
            <a:srgbClr val="95B3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Invaded </a:t>
            </a:r>
            <a:r>
              <a:rPr lang="en-US" sz="1400" dirty="0">
                <a:solidFill>
                  <a:srgbClr val="000000"/>
                </a:solidFill>
              </a:rPr>
              <a:t>5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Ωm</a:t>
            </a:r>
            <a:endParaRPr lang="en-US" sz="1400" dirty="0" smtClean="0"/>
          </a:p>
          <a:p>
            <a:r>
              <a:rPr lang="en-US" sz="1400" dirty="0" smtClean="0">
                <a:solidFill>
                  <a:srgbClr val="000000"/>
                </a:solidFill>
              </a:rPr>
              <a:t>  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218923" y="3404188"/>
            <a:ext cx="32051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26593" y="3404188"/>
            <a:ext cx="49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1cm</a:t>
            </a:r>
            <a:endParaRPr lang="en-US" sz="1100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200335" y="6369304"/>
            <a:ext cx="49205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16426" y="6319415"/>
            <a:ext cx="49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r>
              <a:rPr lang="en-US" sz="1100" dirty="0" smtClean="0"/>
              <a:t>cm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7928245" y="1526507"/>
            <a:ext cx="124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Above Reservoir:</a:t>
            </a:r>
            <a:endParaRPr lang="en-US" sz="1600" dirty="0"/>
          </a:p>
          <a:p>
            <a:r>
              <a:rPr lang="en-US" sz="1600" dirty="0" smtClean="0"/>
              <a:t>10 </a:t>
            </a:r>
            <a:r>
              <a:rPr lang="en-US" sz="1600" dirty="0" smtClean="0">
                <a:solidFill>
                  <a:schemeClr val="tx1"/>
                </a:solidFill>
              </a:rPr>
              <a:t>Ωm</a:t>
            </a:r>
            <a:endParaRPr lang="en-US" sz="16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101537" y="653882"/>
            <a:ext cx="0" cy="334492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26099" y="1942006"/>
            <a:ext cx="655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1400 m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7896091" y="5322706"/>
            <a:ext cx="12479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Reservoir:</a:t>
            </a:r>
            <a:endParaRPr lang="en-US" sz="1600" dirty="0"/>
          </a:p>
          <a:p>
            <a:r>
              <a:rPr lang="en-US" sz="1600" dirty="0"/>
              <a:t>5</a:t>
            </a:r>
            <a:r>
              <a:rPr lang="en-US" sz="1600" dirty="0" smtClean="0"/>
              <a:t>0 </a:t>
            </a:r>
            <a:r>
              <a:rPr lang="en-US" sz="1600" dirty="0" smtClean="0">
                <a:solidFill>
                  <a:schemeClr val="tx1"/>
                </a:solidFill>
              </a:rPr>
              <a:t>Ωm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0296" y="982948"/>
            <a:ext cx="2270630" cy="52629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Summary: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Mud: 10cm diameter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1 S/m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μ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Casing: 1cm thickness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5.5 x 10^6 S/m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100 </a:t>
            </a:r>
            <a:r>
              <a:rPr lang="en-US" sz="1400" dirty="0" smtClean="0">
                <a:solidFill>
                  <a:srgbClr val="000000"/>
                </a:solidFill>
              </a:rPr>
              <a:t>μ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Cement: 2cm thickness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10 </a:t>
            </a:r>
            <a:r>
              <a:rPr lang="en-US" sz="1400" dirty="0" smtClean="0">
                <a:solidFill>
                  <a:schemeClr val="tx1"/>
                </a:solidFill>
              </a:rPr>
              <a:t>Ωm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μ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Collar: 1cm thickness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5.5 x 10^6 S/m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100 </a:t>
            </a:r>
            <a:r>
              <a:rPr lang="en-US" sz="1400" dirty="0" smtClean="0">
                <a:solidFill>
                  <a:srgbClr val="000000"/>
                </a:solidFill>
              </a:rPr>
              <a:t>μ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Above Reservoir: 1400m thick, 10 </a:t>
            </a:r>
            <a:r>
              <a:rPr lang="en-US" sz="1400" dirty="0"/>
              <a:t>Ωm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/>
              <a:t>Invaded </a:t>
            </a:r>
            <a:r>
              <a:rPr lang="en-US" sz="1400" dirty="0" smtClean="0"/>
              <a:t>zone: 1cm thick, 5 Ωm</a:t>
            </a:r>
          </a:p>
          <a:p>
            <a:pPr marL="285750" lvl="1" indent="-285750">
              <a:buFont typeface="Arial"/>
              <a:buChar char="•"/>
            </a:pPr>
            <a:r>
              <a:rPr lang="en-US" sz="1400" dirty="0" smtClean="0"/>
              <a:t>Shale: 50m thick, 5 Ωm</a:t>
            </a:r>
          </a:p>
          <a:p>
            <a:pPr marL="742950" lvl="2" indent="-285750">
              <a:buFont typeface="Arial"/>
              <a:buChar char="•"/>
            </a:pPr>
            <a:r>
              <a:rPr lang="en-US" sz="1400" dirty="0" smtClean="0"/>
              <a:t>Invaded zone </a:t>
            </a:r>
            <a:r>
              <a:rPr lang="en-US" sz="1400" dirty="0"/>
              <a:t>(5 </a:t>
            </a:r>
            <a:r>
              <a:rPr lang="en-US" sz="1400" dirty="0" smtClean="0"/>
              <a:t>Ωm)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Reservoir: 50m thick, 50 </a:t>
            </a:r>
            <a:r>
              <a:rPr lang="en-US" sz="1400" dirty="0" smtClean="0">
                <a:solidFill>
                  <a:schemeClr val="tx1"/>
                </a:solidFill>
              </a:rPr>
              <a:t>Ωm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Invaded zone: 2cm thick, 40 </a:t>
            </a:r>
            <a:r>
              <a:rPr lang="en-US" sz="1400" dirty="0" smtClean="0">
                <a:solidFill>
                  <a:schemeClr val="tx1"/>
                </a:solidFill>
              </a:rPr>
              <a:t>Ωm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 rot="5400000">
            <a:off x="2882421" y="1094246"/>
            <a:ext cx="1257494" cy="3702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1192437" y="4017197"/>
            <a:ext cx="4684599" cy="4277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2321573" y="3424308"/>
            <a:ext cx="5922753" cy="381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Casing: 5.5 x 10^6 S/m,  </a:t>
            </a:r>
            <a:r>
              <a:rPr lang="en-US" sz="1400" dirty="0">
                <a:solidFill>
                  <a:srgbClr val="000000"/>
                </a:solidFill>
              </a:rPr>
              <a:t>5</a:t>
            </a:r>
            <a:r>
              <a:rPr lang="en-US" sz="1400" dirty="0" smtClean="0">
                <a:solidFill>
                  <a:srgbClr val="000000"/>
                </a:solidFill>
              </a:rPr>
              <a:t>0 μ</a:t>
            </a:r>
            <a:r>
              <a:rPr lang="en-US" sz="1400" baseline="-25000" dirty="0" smtClean="0">
                <a:solidFill>
                  <a:srgbClr val="000000"/>
                </a:solidFill>
              </a:rPr>
              <a:t>0</a:t>
            </a:r>
            <a:endParaRPr lang="en-US" sz="1400" dirty="0" smtClean="0">
              <a:solidFill>
                <a:srgbClr val="000000"/>
              </a:solidFill>
            </a:endParaRPr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914876" y="3424306"/>
            <a:ext cx="5922753" cy="381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54632" y="528137"/>
            <a:ext cx="103736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6050" y="246830"/>
            <a:ext cx="791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10cm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91998" y="528137"/>
            <a:ext cx="38190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40234" y="232935"/>
            <a:ext cx="49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1cm</a:t>
            </a:r>
            <a:endParaRPr lang="en-US" sz="11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59823" y="507754"/>
            <a:ext cx="377540" cy="878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576" y="0"/>
            <a:ext cx="338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Sketch of a simple casing model: </a:t>
            </a:r>
          </a:p>
          <a:p>
            <a:r>
              <a:rPr lang="en-US" sz="1200" dirty="0" smtClean="0"/>
              <a:t>not even remotely to scale</a:t>
            </a:r>
            <a:endParaRPr lang="en-US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62234" y="517449"/>
            <a:ext cx="38190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16387" y="216860"/>
            <a:ext cx="49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1cm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5782663" y="224120"/>
            <a:ext cx="49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1cm</a:t>
            </a:r>
            <a:endParaRPr lang="en-US" sz="1100" dirty="0"/>
          </a:p>
        </p:txBody>
      </p:sp>
      <p:sp>
        <p:nvSpPr>
          <p:cNvPr id="56" name="Rectangle 55"/>
          <p:cNvSpPr/>
          <p:nvPr/>
        </p:nvSpPr>
        <p:spPr>
          <a:xfrm rot="5400000">
            <a:off x="166444" y="3418954"/>
            <a:ext cx="5926029" cy="382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896091" y="4253405"/>
            <a:ext cx="12479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Shale:</a:t>
            </a:r>
            <a:endParaRPr lang="en-US" sz="1600" dirty="0"/>
          </a:p>
          <a:p>
            <a:r>
              <a:rPr lang="en-US" sz="1600" dirty="0" smtClean="0"/>
              <a:t>5 </a:t>
            </a:r>
            <a:r>
              <a:rPr lang="en-US" sz="1600" dirty="0" smtClean="0">
                <a:solidFill>
                  <a:schemeClr val="tx1"/>
                </a:solidFill>
              </a:rPr>
              <a:t>Ωm</a:t>
            </a:r>
            <a:endParaRPr lang="en-US" sz="16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101537" y="3998804"/>
            <a:ext cx="0" cy="116127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032284" y="4409207"/>
            <a:ext cx="655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</a:t>
            </a:r>
            <a:r>
              <a:rPr lang="en-US" sz="1100" dirty="0" smtClean="0"/>
              <a:t>0 m</a:t>
            </a:r>
            <a:endParaRPr lang="en-US" sz="11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104583" y="5158141"/>
            <a:ext cx="0" cy="116127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032284" y="5613326"/>
            <a:ext cx="655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</a:t>
            </a:r>
            <a:r>
              <a:rPr lang="en-US" sz="1100" dirty="0" smtClean="0"/>
              <a:t>0 m</a:t>
            </a:r>
            <a:endParaRPr lang="en-US" sz="1100" dirty="0"/>
          </a:p>
        </p:txBody>
      </p:sp>
      <p:sp>
        <p:nvSpPr>
          <p:cNvPr id="63" name="Rectangle 62"/>
          <p:cNvSpPr/>
          <p:nvPr/>
        </p:nvSpPr>
        <p:spPr>
          <a:xfrm rot="5400000">
            <a:off x="5687719" y="4343347"/>
            <a:ext cx="1348361" cy="281228"/>
          </a:xfrm>
          <a:prstGeom prst="rect">
            <a:avLst/>
          </a:prstGeom>
          <a:solidFill>
            <a:srgbClr val="95B3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4439" y="4679238"/>
            <a:ext cx="565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0.5cm</a:t>
            </a:r>
            <a:endParaRPr lang="en-US" sz="11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198079" y="4670418"/>
            <a:ext cx="320511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 flipH="1">
            <a:off x="2467887" y="1909856"/>
            <a:ext cx="479088" cy="4665257"/>
            <a:chOff x="6373686" y="2063779"/>
            <a:chExt cx="479088" cy="4665257"/>
          </a:xfrm>
        </p:grpSpPr>
        <p:sp>
          <p:nvSpPr>
            <p:cNvPr id="66" name="Rectangle 65"/>
            <p:cNvSpPr/>
            <p:nvPr/>
          </p:nvSpPr>
          <p:spPr>
            <a:xfrm rot="5400000">
              <a:off x="5504522" y="2937748"/>
              <a:ext cx="2087418" cy="339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5908801" y="5785062"/>
              <a:ext cx="1416556" cy="471391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840119" y="4495747"/>
              <a:ext cx="1348361" cy="281228"/>
            </a:xfrm>
            <a:prstGeom prst="rect">
              <a:avLst/>
            </a:prstGeom>
            <a:solidFill>
              <a:srgbClr val="95B3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21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73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003" y="4952981"/>
            <a:ext cx="9144000" cy="19050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8653" y="2046167"/>
            <a:ext cx="9144000" cy="1476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653882"/>
            <a:ext cx="9144000" cy="13922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03" y="3506344"/>
            <a:ext cx="9144000" cy="1446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2021951" y="2278543"/>
            <a:ext cx="3669914" cy="4205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Casing Model: See previous slide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156301" y="653882"/>
            <a:ext cx="0" cy="366991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00444" y="2046167"/>
            <a:ext cx="59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1.5 km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2576" y="0"/>
            <a:ext cx="33822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Sketch of Geologic Model:</a:t>
            </a:r>
          </a:p>
          <a:p>
            <a:r>
              <a:rPr lang="en-US" sz="1600" dirty="0" smtClean="0"/>
              <a:t>Also not remotely to scale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808077" y="1070495"/>
            <a:ext cx="124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Above Reservoir:</a:t>
            </a:r>
            <a:endParaRPr lang="en-US" sz="1600" dirty="0"/>
          </a:p>
          <a:p>
            <a:r>
              <a:rPr lang="en-US" sz="1600" dirty="0" smtClean="0"/>
              <a:t>10 </a:t>
            </a:r>
            <a:r>
              <a:rPr lang="en-US" sz="1600" dirty="0" smtClean="0">
                <a:solidFill>
                  <a:schemeClr val="tx1"/>
                </a:solidFill>
              </a:rPr>
              <a:t>Ωm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7261480" y="1352391"/>
            <a:ext cx="59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1400m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7808077" y="3799337"/>
            <a:ext cx="12479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Reservoir:</a:t>
            </a:r>
            <a:endParaRPr lang="en-US" sz="1600" dirty="0"/>
          </a:p>
          <a:p>
            <a:r>
              <a:rPr lang="en-US" sz="1600" dirty="0"/>
              <a:t>5</a:t>
            </a:r>
            <a:r>
              <a:rPr lang="en-US" sz="1600" dirty="0" smtClean="0"/>
              <a:t>0 </a:t>
            </a:r>
            <a:r>
              <a:rPr lang="en-US" sz="1600" dirty="0" smtClean="0">
                <a:solidFill>
                  <a:schemeClr val="tx1"/>
                </a:solidFill>
              </a:rPr>
              <a:t>Ωm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50295" y="982948"/>
            <a:ext cx="2401515" cy="37548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Summary: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Above Reservoir: 1400m thick, 100 </a:t>
            </a:r>
            <a:r>
              <a:rPr lang="en-US" sz="1400" dirty="0" smtClean="0">
                <a:solidFill>
                  <a:schemeClr val="tx1"/>
                </a:solidFill>
              </a:rPr>
              <a:t>Ωm</a:t>
            </a:r>
          </a:p>
          <a:p>
            <a:pPr marL="285750" lvl="1" indent="-285750">
              <a:buFont typeface="Arial"/>
              <a:buChar char="•"/>
            </a:pPr>
            <a:r>
              <a:rPr lang="en-US" sz="1400" dirty="0" smtClean="0"/>
              <a:t>Shale: 50m thick, 5 Ωm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Reservoir:  150m thick, 50 </a:t>
            </a:r>
            <a:r>
              <a:rPr lang="en-US" sz="1400" dirty="0" smtClean="0">
                <a:solidFill>
                  <a:schemeClr val="tx1"/>
                </a:solidFill>
              </a:rPr>
              <a:t>Ωm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Resistive region: 200m x 200m x 30m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 dirty="0" smtClean="0"/>
              <a:t>150 </a:t>
            </a:r>
            <a:r>
              <a:rPr lang="en-US" sz="1400" dirty="0" smtClean="0">
                <a:solidFill>
                  <a:schemeClr val="tx1"/>
                </a:solidFill>
              </a:rPr>
              <a:t>Ωm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 dirty="0"/>
              <a:t>1</a:t>
            </a:r>
            <a:r>
              <a:rPr lang="en-US" sz="1400" dirty="0" smtClean="0"/>
              <a:t>00m from well</a:t>
            </a:r>
          </a:p>
          <a:p>
            <a:pPr marL="1200150" lvl="2" indent="-285750">
              <a:buFont typeface="Arial"/>
              <a:buChar char="•"/>
            </a:pPr>
            <a:r>
              <a:rPr lang="en-US" sz="1400" dirty="0" smtClean="0"/>
              <a:t>Center in same plane as well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Below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To depth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smtClean="0"/>
              <a:t>100 </a:t>
            </a:r>
            <a:r>
              <a:rPr lang="en-US" sz="1400" dirty="0" smtClean="0">
                <a:solidFill>
                  <a:schemeClr val="tx1"/>
                </a:solidFill>
              </a:rPr>
              <a:t>Ωm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08077" y="5404091"/>
            <a:ext cx="124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Below Reservoir:</a:t>
            </a:r>
            <a:endParaRPr lang="en-US" sz="1600" dirty="0"/>
          </a:p>
          <a:p>
            <a:r>
              <a:rPr lang="en-US" sz="1600" dirty="0"/>
              <a:t>3</a:t>
            </a:r>
            <a:r>
              <a:rPr lang="en-US" sz="1600" dirty="0" smtClean="0"/>
              <a:t>0 </a:t>
            </a:r>
            <a:r>
              <a:rPr lang="en-US" sz="1600" dirty="0" smtClean="0">
                <a:solidFill>
                  <a:schemeClr val="tx1"/>
                </a:solidFill>
              </a:rPr>
              <a:t>Ωm</a:t>
            </a:r>
            <a:endParaRPr lang="en-US" sz="16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52995" y="3506344"/>
            <a:ext cx="0" cy="14466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356264" y="3937825"/>
            <a:ext cx="1515487" cy="593601"/>
            <a:chOff x="5356264" y="3335952"/>
            <a:chExt cx="1515487" cy="740908"/>
          </a:xfrm>
        </p:grpSpPr>
        <p:sp>
          <p:nvSpPr>
            <p:cNvPr id="6" name="Rectangle 5"/>
            <p:cNvSpPr/>
            <p:nvPr/>
          </p:nvSpPr>
          <p:spPr>
            <a:xfrm>
              <a:off x="5356264" y="3335952"/>
              <a:ext cx="1445941" cy="7393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56264" y="3346967"/>
              <a:ext cx="1515487" cy="729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Res. regio</a:t>
              </a:r>
              <a:r>
                <a:rPr lang="en-US" sz="1600" dirty="0"/>
                <a:t>n</a:t>
              </a:r>
              <a:r>
                <a:rPr lang="en-US" sz="1600" dirty="0" smtClean="0"/>
                <a:t>:</a:t>
              </a:r>
              <a:endParaRPr lang="en-US" sz="1600" dirty="0"/>
            </a:p>
            <a:p>
              <a:r>
                <a:rPr lang="en-US" sz="1600" dirty="0" smtClean="0"/>
                <a:t>150 </a:t>
              </a:r>
              <a:r>
                <a:rPr lang="en-US" sz="1600" dirty="0" smtClean="0">
                  <a:solidFill>
                    <a:schemeClr val="tx1"/>
                  </a:solidFill>
                </a:rPr>
                <a:t>Ωm</a:t>
              </a:r>
              <a:endParaRPr lang="en-US" sz="1600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6873270" y="3937823"/>
            <a:ext cx="0" cy="60699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737653" y="4066713"/>
            <a:ext cx="59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</a:t>
            </a:r>
            <a:r>
              <a:rPr lang="en-US" sz="1100" dirty="0" smtClean="0"/>
              <a:t>0m</a:t>
            </a:r>
            <a:endParaRPr lang="en-US" sz="11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871752" y="4544818"/>
            <a:ext cx="0" cy="4081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53002" y="4582543"/>
            <a:ext cx="59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10m</a:t>
            </a:r>
            <a:endParaRPr lang="en-US" sz="11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356264" y="3840485"/>
            <a:ext cx="1445943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28487" y="3583403"/>
            <a:ext cx="59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200m</a:t>
            </a:r>
            <a:endParaRPr lang="en-US" sz="11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068290" y="4323797"/>
            <a:ext cx="1287974" cy="45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77648" y="4066713"/>
            <a:ext cx="59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00m</a:t>
            </a:r>
            <a:endParaRPr lang="en-US" sz="11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855674" y="3522419"/>
            <a:ext cx="0" cy="4081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05745" y="3599478"/>
            <a:ext cx="59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10m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333118" y="2046167"/>
            <a:ext cx="0" cy="14466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320841" y="653884"/>
            <a:ext cx="0" cy="139228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799700" y="2472836"/>
            <a:ext cx="12479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Shale:</a:t>
            </a:r>
            <a:endParaRPr lang="en-US" sz="1600" dirty="0"/>
          </a:p>
          <a:p>
            <a:r>
              <a:rPr lang="en-US" sz="1600" dirty="0" smtClean="0"/>
              <a:t>5 </a:t>
            </a:r>
            <a:r>
              <a:rPr lang="en-US" sz="1600" dirty="0" smtClean="0">
                <a:solidFill>
                  <a:schemeClr val="tx1"/>
                </a:solidFill>
              </a:rPr>
              <a:t>Ωm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277557" y="4070946"/>
            <a:ext cx="59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50m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7229326" y="2647995"/>
            <a:ext cx="59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50m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2230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438015" y="3678763"/>
            <a:ext cx="6181596" cy="1494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38015" y="5173314"/>
            <a:ext cx="6181596" cy="16846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38015" y="504491"/>
            <a:ext cx="6181596" cy="31742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4632" y="504492"/>
            <a:ext cx="1037367" cy="5922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Drilling Mud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 S/m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494274" y="504493"/>
            <a:ext cx="0" cy="592275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745308" y="2574021"/>
            <a:ext cx="76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1.5 km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612638" y="1391034"/>
            <a:ext cx="1247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Reservoir:</a:t>
            </a:r>
            <a:endParaRPr lang="en-US" dirty="0"/>
          </a:p>
          <a:p>
            <a:r>
              <a:rPr lang="en-US" dirty="0" smtClean="0"/>
              <a:t>10 </a:t>
            </a:r>
            <a:r>
              <a:rPr lang="en-US" dirty="0" smtClean="0">
                <a:solidFill>
                  <a:schemeClr val="tx1"/>
                </a:solidFill>
              </a:rPr>
              <a:t>Ωm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612638" y="5348539"/>
            <a:ext cx="124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Reservoir: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</a:t>
            </a:r>
            <a:r>
              <a:rPr lang="en-US" dirty="0" smtClean="0">
                <a:solidFill>
                  <a:schemeClr val="tx1"/>
                </a:solidFill>
              </a:rPr>
              <a:t>Ωm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2321573" y="3274916"/>
            <a:ext cx="5922753" cy="381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</a:rPr>
              <a:t>Casing: 5.5 x 10</a:t>
            </a:r>
            <a:r>
              <a:rPr lang="en-US" baseline="30000" dirty="0" smtClean="0">
                <a:solidFill>
                  <a:srgbClr val="000000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 S/m,  </a:t>
            </a:r>
            <a:r>
              <a:rPr lang="en-US" dirty="0">
                <a:solidFill>
                  <a:srgbClr val="000000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0 μ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914876" y="3274914"/>
            <a:ext cx="5922753" cy="381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54632" y="436012"/>
            <a:ext cx="103736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6050" y="154705"/>
            <a:ext cx="791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10cm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91998" y="436012"/>
            <a:ext cx="38190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40234" y="122136"/>
            <a:ext cx="49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1cm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1612638" y="4104013"/>
            <a:ext cx="124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Shale:</a:t>
            </a:r>
            <a:endParaRPr lang="en-US" dirty="0"/>
          </a:p>
          <a:p>
            <a:r>
              <a:rPr lang="en-US" dirty="0" smtClean="0"/>
              <a:t>5 </a:t>
            </a:r>
            <a:r>
              <a:rPr lang="en-US" dirty="0" smtClean="0">
                <a:solidFill>
                  <a:schemeClr val="tx1"/>
                </a:solidFill>
              </a:rPr>
              <a:t>Ωm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 rot="5400000">
            <a:off x="4875523" y="5396490"/>
            <a:ext cx="821556" cy="3752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150 μ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588916" y="5173314"/>
            <a:ext cx="0" cy="84687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398458" y="5414355"/>
            <a:ext cx="76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30m</a:t>
            </a:r>
            <a:endParaRPr lang="en-US" sz="1400" dirty="0"/>
          </a:p>
        </p:txBody>
      </p:sp>
      <p:sp>
        <p:nvSpPr>
          <p:cNvPr id="74" name="Isosceles Triangle 73"/>
          <p:cNvSpPr>
            <a:spLocks noChangeAspect="1"/>
          </p:cNvSpPr>
          <p:nvPr/>
        </p:nvSpPr>
        <p:spPr>
          <a:xfrm rot="16200000" flipV="1">
            <a:off x="4829648" y="5558673"/>
            <a:ext cx="250357" cy="25199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808086" y="3102775"/>
            <a:ext cx="10812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Galvanic Source</a:t>
            </a:r>
            <a:endParaRPr lang="en-US" sz="1600" dirty="0"/>
          </a:p>
        </p:txBody>
      </p:sp>
      <p:sp>
        <p:nvSpPr>
          <p:cNvPr id="4" name="Diamond 3"/>
          <p:cNvSpPr/>
          <p:nvPr/>
        </p:nvSpPr>
        <p:spPr>
          <a:xfrm>
            <a:off x="4446099" y="5442022"/>
            <a:ext cx="252000" cy="5040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755241" y="2533692"/>
            <a:ext cx="10384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Inductive  Source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77" idx="1"/>
            <a:endCxn id="4" idx="0"/>
          </p:cNvCxnSpPr>
          <p:nvPr/>
        </p:nvCxnSpPr>
        <p:spPr>
          <a:xfrm flipH="1">
            <a:off x="4572099" y="2826080"/>
            <a:ext cx="1183142" cy="26159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5" idx="1"/>
          </p:cNvCxnSpPr>
          <p:nvPr/>
        </p:nvCxnSpPr>
        <p:spPr>
          <a:xfrm flipH="1">
            <a:off x="4904766" y="3395163"/>
            <a:ext cx="903320" cy="21473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117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438015" y="3373854"/>
            <a:ext cx="6181596" cy="16762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38015" y="5050118"/>
            <a:ext cx="6181596" cy="1703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38015" y="504491"/>
            <a:ext cx="6181596" cy="28693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54632" y="504492"/>
            <a:ext cx="1037367" cy="5922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Drilling Mud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 S/m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554748" y="504493"/>
            <a:ext cx="0" cy="592275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05782" y="2574021"/>
            <a:ext cx="76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1.5 km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2321573" y="3274916"/>
            <a:ext cx="5922753" cy="381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rgbClr val="000000"/>
                </a:solidFill>
              </a:rPr>
              <a:t>Casing: 5.5 x 10</a:t>
            </a:r>
            <a:r>
              <a:rPr lang="en-US" baseline="30000" dirty="0" smtClean="0">
                <a:solidFill>
                  <a:srgbClr val="000000"/>
                </a:solidFill>
              </a:rPr>
              <a:t>6</a:t>
            </a:r>
            <a:r>
              <a:rPr lang="en-US" dirty="0" smtClean="0">
                <a:solidFill>
                  <a:srgbClr val="000000"/>
                </a:solidFill>
              </a:rPr>
              <a:t> S/m,  </a:t>
            </a:r>
            <a:r>
              <a:rPr lang="en-US" dirty="0">
                <a:solidFill>
                  <a:srgbClr val="000000"/>
                </a:solidFill>
              </a:rPr>
              <a:t>5</a:t>
            </a:r>
            <a:r>
              <a:rPr lang="en-US" dirty="0" smtClean="0">
                <a:solidFill>
                  <a:srgbClr val="000000"/>
                </a:solidFill>
              </a:rPr>
              <a:t>0 μ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914876" y="3274914"/>
            <a:ext cx="5922753" cy="3819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054632" y="6479969"/>
            <a:ext cx="103736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76050" y="6441424"/>
            <a:ext cx="7918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10cm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91998" y="6479969"/>
            <a:ext cx="381905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40234" y="6446203"/>
            <a:ext cx="492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1cm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 rot="5400000">
            <a:off x="4888840" y="5510941"/>
            <a:ext cx="788219" cy="3819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150 μ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588916" y="5307784"/>
            <a:ext cx="0" cy="7882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398458" y="5533883"/>
            <a:ext cx="76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15m</a:t>
            </a:r>
            <a:endParaRPr lang="en-US" sz="1400" dirty="0"/>
          </a:p>
        </p:txBody>
      </p:sp>
      <p:sp>
        <p:nvSpPr>
          <p:cNvPr id="74" name="Isosceles Triangle 73"/>
          <p:cNvSpPr>
            <a:spLocks noChangeAspect="1"/>
          </p:cNvSpPr>
          <p:nvPr/>
        </p:nvSpPr>
        <p:spPr>
          <a:xfrm rot="16200000" flipV="1">
            <a:off x="4829648" y="5558673"/>
            <a:ext cx="250357" cy="25199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767434" y="2533692"/>
            <a:ext cx="108125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Galvanic Source</a:t>
            </a:r>
            <a:endParaRPr lang="en-US" sz="1600" dirty="0"/>
          </a:p>
        </p:txBody>
      </p:sp>
      <p:sp>
        <p:nvSpPr>
          <p:cNvPr id="4" name="Diamond 3"/>
          <p:cNvSpPr/>
          <p:nvPr/>
        </p:nvSpPr>
        <p:spPr>
          <a:xfrm>
            <a:off x="4446099" y="5442022"/>
            <a:ext cx="252000" cy="5040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646863" y="2533692"/>
            <a:ext cx="10389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Inductive  Source</a:t>
            </a:r>
            <a:endParaRPr lang="en-US" sz="1600" dirty="0"/>
          </a:p>
        </p:txBody>
      </p:sp>
      <p:cxnSp>
        <p:nvCxnSpPr>
          <p:cNvPr id="8" name="Straight Arrow Connector 7"/>
          <p:cNvCxnSpPr>
            <a:stCxn id="77" idx="1"/>
            <a:endCxn id="4" idx="0"/>
          </p:cNvCxnSpPr>
          <p:nvPr/>
        </p:nvCxnSpPr>
        <p:spPr>
          <a:xfrm flipH="1">
            <a:off x="4572099" y="2826080"/>
            <a:ext cx="1074764" cy="261594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5" idx="1"/>
            <a:endCxn id="74" idx="4"/>
          </p:cNvCxnSpPr>
          <p:nvPr/>
        </p:nvCxnSpPr>
        <p:spPr>
          <a:xfrm flipH="1">
            <a:off x="4828829" y="2826080"/>
            <a:ext cx="1938605" cy="2733413"/>
          </a:xfrm>
          <a:prstGeom prst="straightConnector1">
            <a:avLst/>
          </a:prstGeom>
          <a:ln>
            <a:solidFill>
              <a:srgbClr val="1E1C1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/>
          <p:cNvSpPr>
            <a:spLocks noChangeAspect="1"/>
          </p:cNvSpPr>
          <p:nvPr/>
        </p:nvSpPr>
        <p:spPr>
          <a:xfrm flipV="1">
            <a:off x="5128720" y="252497"/>
            <a:ext cx="250357" cy="251996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75" idx="1"/>
            <a:endCxn id="26" idx="4"/>
          </p:cNvCxnSpPr>
          <p:nvPr/>
        </p:nvCxnSpPr>
        <p:spPr>
          <a:xfrm flipH="1" flipV="1">
            <a:off x="5379077" y="252497"/>
            <a:ext cx="1388357" cy="2573583"/>
          </a:xfrm>
          <a:prstGeom prst="straightConnector1">
            <a:avLst/>
          </a:prstGeom>
          <a:ln>
            <a:solidFill>
              <a:srgbClr val="1E1C1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rot="5400000">
            <a:off x="3482143" y="5510941"/>
            <a:ext cx="788219" cy="3819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853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003" y="4969059"/>
            <a:ext cx="9144000" cy="19050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" y="2046167"/>
            <a:ext cx="9144000" cy="14762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85521"/>
            <a:ext cx="9144000" cy="15606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03" y="3506344"/>
            <a:ext cx="9144000" cy="1446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2353718" y="2315118"/>
            <a:ext cx="4059297" cy="4001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 smtClean="0">
                <a:solidFill>
                  <a:srgbClr val="000000"/>
                </a:solidFill>
              </a:rPr>
              <a:t>              Casing Model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97905" y="485521"/>
            <a:ext cx="0" cy="403997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64744" y="990005"/>
            <a:ext cx="859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1.5 km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394564" y="707526"/>
            <a:ext cx="1247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Reservoir:</a:t>
            </a:r>
            <a:endParaRPr lang="en-US" dirty="0"/>
          </a:p>
          <a:p>
            <a:r>
              <a:rPr lang="en-US" dirty="0" smtClean="0"/>
              <a:t>10 </a:t>
            </a:r>
            <a:r>
              <a:rPr lang="en-US" dirty="0" smtClean="0">
                <a:solidFill>
                  <a:schemeClr val="tx1"/>
                </a:solidFill>
              </a:rPr>
              <a:t>Ωm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27189" y="952483"/>
            <a:ext cx="74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1410m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394564" y="3928769"/>
            <a:ext cx="124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Reservoir:</a:t>
            </a: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 </a:t>
            </a:r>
            <a:r>
              <a:rPr lang="en-US" dirty="0" smtClean="0">
                <a:solidFill>
                  <a:schemeClr val="tx1"/>
                </a:solidFill>
              </a:rPr>
              <a:t>Ωm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394564" y="5396683"/>
            <a:ext cx="1247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Below Reservoir: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0 </a:t>
            </a:r>
            <a:r>
              <a:rPr lang="en-US" dirty="0" smtClean="0">
                <a:solidFill>
                  <a:schemeClr val="tx1"/>
                </a:solidFill>
              </a:rPr>
              <a:t>Ωm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91497" y="3522419"/>
            <a:ext cx="0" cy="14466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897868" y="3909299"/>
            <a:ext cx="2263333" cy="646331"/>
            <a:chOff x="5356264" y="3300351"/>
            <a:chExt cx="1703067" cy="806724"/>
          </a:xfrm>
        </p:grpSpPr>
        <p:sp>
          <p:nvSpPr>
            <p:cNvPr id="6" name="Rectangle 5"/>
            <p:cNvSpPr/>
            <p:nvPr/>
          </p:nvSpPr>
          <p:spPr>
            <a:xfrm>
              <a:off x="5356264" y="3335952"/>
              <a:ext cx="1445941" cy="73935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56264" y="3300351"/>
              <a:ext cx="1703067" cy="806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Resistive Region</a:t>
              </a:r>
              <a:endParaRPr lang="en-US" dirty="0"/>
            </a:p>
            <a:p>
              <a:r>
                <a:rPr lang="en-US" dirty="0" smtClean="0"/>
                <a:t>150 </a:t>
              </a:r>
              <a:r>
                <a:rPr lang="en-US" dirty="0" smtClean="0">
                  <a:solidFill>
                    <a:schemeClr val="tx1"/>
                  </a:solidFill>
                </a:rPr>
                <a:t>Ωm</a:t>
              </a:r>
              <a:endParaRPr lang="en-US" dirty="0"/>
            </a:p>
          </p:txBody>
        </p:sp>
      </p:grpSp>
      <p:cxnSp>
        <p:nvCxnSpPr>
          <p:cNvPr id="55" name="Straight Arrow Connector 54"/>
          <p:cNvCxnSpPr/>
          <p:nvPr/>
        </p:nvCxnSpPr>
        <p:spPr>
          <a:xfrm>
            <a:off x="7919126" y="3937823"/>
            <a:ext cx="0" cy="60699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858213" y="4066713"/>
            <a:ext cx="59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</a:t>
            </a:r>
            <a:r>
              <a:rPr lang="en-US" sz="1400" dirty="0" smtClean="0"/>
              <a:t>0m</a:t>
            </a:r>
            <a:endParaRPr lang="en-US" sz="14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917608" y="4544818"/>
            <a:ext cx="0" cy="4081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854886" y="4582543"/>
            <a:ext cx="59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10m</a:t>
            </a:r>
            <a:endParaRPr lang="en-US" sz="1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5897868" y="3840486"/>
            <a:ext cx="1921619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512879" y="3583403"/>
            <a:ext cx="59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200m</a:t>
            </a:r>
            <a:endParaRPr lang="en-US" sz="1400" dirty="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377765" y="4649550"/>
            <a:ext cx="152010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89370" y="4350592"/>
            <a:ext cx="59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00m</a:t>
            </a:r>
            <a:endParaRPr lang="en-US" sz="1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901530" y="3522419"/>
            <a:ext cx="0" cy="4081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26305" y="3562130"/>
            <a:ext cx="59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10m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93338" y="2046167"/>
            <a:ext cx="0" cy="14466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81061" y="485521"/>
            <a:ext cx="12277" cy="156064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4564" y="2486412"/>
            <a:ext cx="124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Shale:</a:t>
            </a:r>
            <a:endParaRPr lang="en-US" dirty="0"/>
          </a:p>
          <a:p>
            <a:r>
              <a:rPr lang="en-US" dirty="0" smtClean="0"/>
              <a:t>5 </a:t>
            </a:r>
            <a:r>
              <a:rPr lang="en-US" dirty="0" smtClean="0">
                <a:solidFill>
                  <a:schemeClr val="tx1"/>
                </a:solidFill>
              </a:rPr>
              <a:t>Ωm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6310" y="4070946"/>
            <a:ext cx="59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50m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316310" y="2517190"/>
            <a:ext cx="59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50m</a:t>
            </a:r>
            <a:endParaRPr lang="en-US" sz="14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3338" y="4969059"/>
            <a:ext cx="0" cy="188894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6316" y="5814772"/>
            <a:ext cx="104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 depth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151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5-03-30 at 10.40.5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18" y="1176338"/>
            <a:ext cx="7438161" cy="5199389"/>
          </a:xfrm>
          <a:prstGeom prst="rect">
            <a:avLst/>
          </a:prstGeom>
        </p:spPr>
      </p:pic>
      <p:pic>
        <p:nvPicPr>
          <p:cNvPr id="17" name="Picture 16" descr="Screen Shot 2015-03-30 at 10.40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647" y="60466"/>
            <a:ext cx="2945685" cy="31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6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singsketch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86" y="1176338"/>
            <a:ext cx="1580505" cy="1657812"/>
          </a:xfrm>
          <a:prstGeom prst="rect">
            <a:avLst/>
          </a:prstGeom>
        </p:spPr>
      </p:pic>
      <p:pic>
        <p:nvPicPr>
          <p:cNvPr id="5" name="Picture 4" descr="geosketch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71" y="1634882"/>
            <a:ext cx="3430614" cy="23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rst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6" y="1241979"/>
            <a:ext cx="7315200" cy="45720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827175" y="1564721"/>
            <a:ext cx="525500" cy="3775571"/>
            <a:chOff x="1784630" y="1558429"/>
            <a:chExt cx="525500" cy="3775571"/>
          </a:xfrm>
        </p:grpSpPr>
        <p:grpSp>
          <p:nvGrpSpPr>
            <p:cNvPr id="11" name="Group 10"/>
            <p:cNvGrpSpPr/>
            <p:nvPr/>
          </p:nvGrpSpPr>
          <p:grpSpPr>
            <a:xfrm>
              <a:off x="1784630" y="1558429"/>
              <a:ext cx="525500" cy="3775571"/>
              <a:chOff x="6483622" y="1558429"/>
              <a:chExt cx="345898" cy="377557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483623" y="1559267"/>
                <a:ext cx="345897" cy="3774733"/>
                <a:chOff x="6483623" y="1559267"/>
                <a:chExt cx="345897" cy="3774733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3623" y="2577259"/>
                  <a:ext cx="345896" cy="49896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6483623" y="1559267"/>
                  <a:ext cx="345896" cy="1028576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483623" y="3070937"/>
                  <a:ext cx="345896" cy="4744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483624" y="3545417"/>
                  <a:ext cx="345896" cy="178858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 rot="5400000">
                <a:off x="5625131" y="2416920"/>
                <a:ext cx="1894077" cy="17709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" name="Isosceles Triangle 13"/>
            <p:cNvSpPr>
              <a:spLocks noChangeAspect="1"/>
            </p:cNvSpPr>
            <p:nvPr/>
          </p:nvSpPr>
          <p:spPr>
            <a:xfrm rot="16200000" flipV="1">
              <a:off x="1940570" y="3244555"/>
              <a:ext cx="108000" cy="10870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/>
            <p:cNvSpPr>
              <a:spLocks noChangeAspect="1"/>
            </p:cNvSpPr>
            <p:nvPr/>
          </p:nvSpPr>
          <p:spPr>
            <a:xfrm>
              <a:off x="1791210" y="3191977"/>
              <a:ext cx="108000" cy="216000"/>
            </a:xfrm>
            <a:prstGeom prst="diamond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Isosceles Triangle 16"/>
          <p:cNvSpPr>
            <a:spLocks noChangeAspect="1"/>
          </p:cNvSpPr>
          <p:nvPr/>
        </p:nvSpPr>
        <p:spPr>
          <a:xfrm flipV="1">
            <a:off x="7879873" y="1234877"/>
            <a:ext cx="108000" cy="10870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 flipV="1">
            <a:off x="8018085" y="1284639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88835" y="1050320"/>
            <a:ext cx="334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(c)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2817" y="3016768"/>
            <a:ext cx="334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(a)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5096" y="3017920"/>
            <a:ext cx="334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(b)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3621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827175" y="1564721"/>
            <a:ext cx="525500" cy="3775571"/>
            <a:chOff x="7827175" y="1564721"/>
            <a:chExt cx="525500" cy="3775571"/>
          </a:xfrm>
        </p:grpSpPr>
        <p:grpSp>
          <p:nvGrpSpPr>
            <p:cNvPr id="11" name="Group 10"/>
            <p:cNvGrpSpPr/>
            <p:nvPr/>
          </p:nvGrpSpPr>
          <p:grpSpPr>
            <a:xfrm>
              <a:off x="7827175" y="1564721"/>
              <a:ext cx="525500" cy="3775571"/>
              <a:chOff x="6483622" y="1558429"/>
              <a:chExt cx="345898" cy="377557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483623" y="1559267"/>
                <a:ext cx="345897" cy="3774733"/>
                <a:chOff x="6483623" y="1559267"/>
                <a:chExt cx="345897" cy="3774733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3623" y="2577259"/>
                  <a:ext cx="345896" cy="49896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6483623" y="1559267"/>
                  <a:ext cx="345896" cy="1028576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483623" y="3070937"/>
                  <a:ext cx="345896" cy="47448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483624" y="3545417"/>
                  <a:ext cx="345896" cy="178858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 rot="5400000">
                <a:off x="5625131" y="2416920"/>
                <a:ext cx="1894077" cy="17709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 rot="5400000">
              <a:off x="7889930" y="3169852"/>
              <a:ext cx="144000" cy="26905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Isosceles Triangle 13"/>
          <p:cNvSpPr>
            <a:spLocks noChangeAspect="1"/>
          </p:cNvSpPr>
          <p:nvPr/>
        </p:nvSpPr>
        <p:spPr>
          <a:xfrm rot="16200000" flipV="1">
            <a:off x="7983115" y="3250847"/>
            <a:ext cx="108000" cy="10870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>
            <a:spLocks noChangeAspect="1"/>
          </p:cNvSpPr>
          <p:nvPr/>
        </p:nvSpPr>
        <p:spPr>
          <a:xfrm>
            <a:off x="7833755" y="3198269"/>
            <a:ext cx="108000" cy="2160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>
            <a:spLocks noChangeAspect="1"/>
          </p:cNvSpPr>
          <p:nvPr/>
        </p:nvSpPr>
        <p:spPr>
          <a:xfrm flipV="1">
            <a:off x="7879873" y="1234877"/>
            <a:ext cx="108000" cy="108707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 flipV="1">
            <a:off x="8018085" y="1284639"/>
            <a:ext cx="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88835" y="1050320"/>
            <a:ext cx="334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(c)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2817" y="3016768"/>
            <a:ext cx="334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(a)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5096" y="3017920"/>
            <a:ext cx="334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(b)</a:t>
            </a:r>
            <a:endParaRPr lang="en-US" sz="800" dirty="0"/>
          </a:p>
        </p:txBody>
      </p:sp>
      <p:pic>
        <p:nvPicPr>
          <p:cNvPr id="2" name="Picture 1" descr="secondO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" y="1252403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2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5990</TotalTime>
  <Words>389</Words>
  <Application>Microsoft Macintosh PowerPoint</Application>
  <PresentationFormat>On-screen Show (4:3)</PresentationFormat>
  <Paragraphs>140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British Columbia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Heagy</dc:creator>
  <cp:lastModifiedBy>Lindsey Heagy</cp:lastModifiedBy>
  <cp:revision>35</cp:revision>
  <dcterms:created xsi:type="dcterms:W3CDTF">2015-03-19T07:26:28Z</dcterms:created>
  <dcterms:modified xsi:type="dcterms:W3CDTF">2015-10-18T03:36:22Z</dcterms:modified>
</cp:coreProperties>
</file>