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2"/>
  </p:sldMasterIdLst>
  <p:notesMasterIdLst>
    <p:notesMasterId r:id="rId19"/>
  </p:notesMasterIdLst>
  <p:sldIdLst>
    <p:sldId id="270" r:id="rId3"/>
    <p:sldId id="277" r:id="rId4"/>
    <p:sldId id="271" r:id="rId5"/>
    <p:sldId id="336" r:id="rId6"/>
    <p:sldId id="306" r:id="rId7"/>
    <p:sldId id="315" r:id="rId8"/>
    <p:sldId id="316" r:id="rId9"/>
    <p:sldId id="314" r:id="rId10"/>
    <p:sldId id="327" r:id="rId11"/>
    <p:sldId id="338" r:id="rId12"/>
    <p:sldId id="330" r:id="rId13"/>
    <p:sldId id="328" r:id="rId14"/>
    <p:sldId id="329" r:id="rId15"/>
    <p:sldId id="307" r:id="rId16"/>
    <p:sldId id="288" r:id="rId17"/>
    <p:sldId id="303" r:id="rId18"/>
  </p:sldIdLst>
  <p:sldSz cx="9144000" cy="6858000" type="screen4x3"/>
  <p:notesSz cx="7315200" cy="9601200"/>
  <p:defaultTextStyle>
    <a:lvl1pPr marL="0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5D5D"/>
    <a:srgbClr val="FFD700"/>
    <a:srgbClr val="FFFF99"/>
    <a:srgbClr val="99FF99"/>
    <a:srgbClr val="FFB265"/>
    <a:srgbClr val="FFCC66"/>
    <a:srgbClr val="CCFFAF"/>
    <a:srgbClr val="121212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9885" autoAdjust="0"/>
  </p:normalViewPr>
  <p:slideViewPr>
    <p:cSldViewPr>
      <p:cViewPr varScale="1">
        <p:scale>
          <a:sx n="66" d="100"/>
          <a:sy n="66" d="100"/>
        </p:scale>
        <p:origin x="21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rtl="0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rtl="0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rtl="0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rtl="0">
      <a:defRPr sz="16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3538" y="1260475"/>
            <a:ext cx="4535487" cy="3402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80629" y="4852275"/>
            <a:ext cx="6241627" cy="3968829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07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1689-5827-4BA3-A379-AC35B7C31E5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4450" y="739775"/>
            <a:ext cx="4865688" cy="3649663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932723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311560" y="2341656"/>
            <a:ext cx="7531563" cy="2717800"/>
          </a:xfrm>
        </p:spPr>
        <p:txBody>
          <a:bodyPr rtlCol="0" anchor="ctr">
            <a:normAutofit/>
          </a:bodyPr>
          <a:lstStyle>
            <a:lvl1pPr algn="ctr" eaLnBrk="1" latinLnBrk="0" hangingPunct="1">
              <a:defRPr kumimoji="0" sz="4800" b="1" cap="none" baseline="0">
                <a:solidFill>
                  <a:schemeClr val="tx1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46" y="5931140"/>
            <a:ext cx="996467" cy="9964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560" y="6302017"/>
            <a:ext cx="15322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spc="187" baseline="0" dirty="0"/>
              <a:t>Okanagan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17428"/>
            <a:ext cx="7260299" cy="7045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006" y="133949"/>
            <a:ext cx="7990516" cy="6584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651787" y="1604797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31840" y="1700808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41479" y="356659"/>
            <a:ext cx="134203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COSC 123</a:t>
            </a:r>
            <a:endParaRPr lang="en-CA" sz="18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899925" y="677237"/>
            <a:ext cx="5244075" cy="1205087"/>
          </a:xfrm>
          <a:prstGeom prst="rect">
            <a:avLst/>
          </a:prstGeom>
          <a:gradFill>
            <a:gsLst>
              <a:gs pos="49000">
                <a:srgbClr val="0E0E0E"/>
              </a:gs>
              <a:gs pos="100000">
                <a:srgbClr val="0E0E0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2" name="Rectangle 1"/>
          <p:cNvSpPr/>
          <p:nvPr/>
        </p:nvSpPr>
        <p:spPr>
          <a:xfrm>
            <a:off x="5094052" y="867939"/>
            <a:ext cx="4332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o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m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p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u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9966FF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effectLst/>
                <a:latin typeface="Kristen ITC" panose="03050502040202030202" pitchFamily="66" charset="0"/>
              </a:rPr>
              <a:t> </a:t>
            </a:r>
            <a:r>
              <a:rPr lang="en-US" sz="2400" b="1" spc="267" baseline="0" dirty="0">
                <a:solidFill>
                  <a:srgbClr val="2DA2BF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a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v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9947" y="6072928"/>
            <a:ext cx="418307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0" spc="107" baseline="0" dirty="0"/>
              <a:t>Dr. Abdallah Mohamed</a:t>
            </a:r>
          </a:p>
          <a:p>
            <a:pPr algn="r">
              <a:lnSpc>
                <a:spcPct val="90000"/>
              </a:lnSpc>
            </a:pPr>
            <a:r>
              <a:rPr lang="en-US" sz="2000" dirty="0"/>
              <a:t>Computer Science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932723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46" y="5931140"/>
            <a:ext cx="996467" cy="99646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611560" y="6302017"/>
            <a:ext cx="15322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spc="187" baseline="0" dirty="0"/>
              <a:t>Okanagan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17428"/>
            <a:ext cx="7260299" cy="7045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006" y="133949"/>
            <a:ext cx="7990516" cy="658425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2651787" y="1604797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131840" y="1700808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7741479" y="356659"/>
            <a:ext cx="134203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COSC 123</a:t>
            </a:r>
            <a:endParaRPr lang="en-CA" sz="18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 flipH="1">
            <a:off x="3899925" y="677237"/>
            <a:ext cx="5244075" cy="1205087"/>
          </a:xfrm>
          <a:prstGeom prst="rect">
            <a:avLst/>
          </a:prstGeom>
          <a:gradFill>
            <a:gsLst>
              <a:gs pos="49000">
                <a:srgbClr val="0E0E0E"/>
              </a:gs>
              <a:gs pos="100000">
                <a:srgbClr val="0E0E0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29" name="Rectangle 28"/>
          <p:cNvSpPr/>
          <p:nvPr userDrawn="1"/>
        </p:nvSpPr>
        <p:spPr>
          <a:xfrm>
            <a:off x="5094052" y="867939"/>
            <a:ext cx="4332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o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m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p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u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9966FF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effectLst/>
                <a:latin typeface="Kristen ITC" panose="03050502040202030202" pitchFamily="66" charset="0"/>
              </a:rPr>
              <a:t> </a:t>
            </a:r>
            <a:r>
              <a:rPr lang="en-US" sz="2400" b="1" spc="267" baseline="0" dirty="0">
                <a:solidFill>
                  <a:srgbClr val="2DA2BF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a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v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y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929947" y="6072928"/>
            <a:ext cx="418307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0" spc="107" baseline="0" dirty="0"/>
              <a:t>Dr. Abdallah Mohamed</a:t>
            </a:r>
          </a:p>
          <a:p>
            <a:pPr algn="r">
              <a:lnSpc>
                <a:spcPct val="90000"/>
              </a:lnSpc>
            </a:pPr>
            <a:r>
              <a:rPr lang="en-US" sz="20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0783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967264"/>
          </a:xfrm>
        </p:spPr>
        <p:txBody>
          <a:bodyPr anchor="b"/>
          <a:lstStyle>
            <a:lvl1pPr algn="l" eaLnBrk="1" latinLnBrk="0" hangingPunct="1">
              <a:buNone/>
              <a:defRPr kumimoji="0" sz="3600" b="1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87"/>
            <a:ext cx="1600200" cy="491546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sz="2400"/>
            </a:lvl1pPr>
            <a:lvl2pPr eaLnBrk="1" latinLnBrk="0" hangingPunct="1">
              <a:buNone/>
              <a:defRPr kumimoji="0" sz="1600"/>
            </a:lvl2pPr>
            <a:lvl3pPr eaLnBrk="1" latinLnBrk="0" hangingPunct="1">
              <a:buNone/>
              <a:defRPr kumimoji="0" sz="1333"/>
            </a:lvl3pPr>
            <a:lvl4pPr eaLnBrk="1" latinLnBrk="0" hangingPunct="1">
              <a:buNone/>
              <a:defRPr kumimoji="0" sz="1200"/>
            </a:lvl4pPr>
            <a:lvl5pPr eaLnBrk="1" latinLnBrk="0" hangingPunct="1">
              <a:buNone/>
              <a:defRPr kumimoji="0" sz="1200"/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08786"/>
            <a:ext cx="6781800" cy="4915463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4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967264"/>
          </a:xfrm>
        </p:spPr>
        <p:txBody>
          <a:bodyPr anchor="b"/>
          <a:lstStyle>
            <a:lvl1pPr algn="l" eaLnBrk="1" latinLnBrk="0" hangingPunct="1">
              <a:buNone/>
              <a:defRPr kumimoji="0" sz="3600" b="1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87"/>
            <a:ext cx="1600200" cy="4915461"/>
          </a:xfrm>
          <a:solidFill>
            <a:srgbClr val="39639D"/>
          </a:solidFill>
          <a:ln w="50800" cap="sq" cmpd="dbl" algn="ctr">
            <a:solidFill>
              <a:schemeClr val="accent4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sz="2400"/>
            </a:lvl1pPr>
            <a:lvl2pPr eaLnBrk="1" latinLnBrk="0" hangingPunct="1">
              <a:buNone/>
              <a:defRPr kumimoji="0" sz="1600"/>
            </a:lvl2pPr>
            <a:lvl3pPr eaLnBrk="1" latinLnBrk="0" hangingPunct="1">
              <a:buNone/>
              <a:defRPr kumimoji="0" sz="1333"/>
            </a:lvl3pPr>
            <a:lvl4pPr eaLnBrk="1" latinLnBrk="0" hangingPunct="1">
              <a:buNone/>
              <a:defRPr kumimoji="0" sz="1200"/>
            </a:lvl4pPr>
            <a:lvl5pPr eaLnBrk="1" latinLnBrk="0" hangingPunct="1">
              <a:buNone/>
              <a:defRPr kumimoji="0" sz="1200"/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08786"/>
            <a:ext cx="6781800" cy="4915463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29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9144000" cy="5589240"/>
          </a:xfrm>
        </p:spPr>
        <p:txBody>
          <a:bodyPr vert="horz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 latinLnBrk="1"/>
            <a:r>
              <a:rPr lang="en-US"/>
              <a:t>Edit Master text styles</a:t>
            </a:r>
          </a:p>
          <a:p>
            <a:pPr lvl="1" latinLnBrk="1"/>
            <a:r>
              <a:rPr lang="en-US"/>
              <a:t>Second level</a:t>
            </a:r>
          </a:p>
          <a:p>
            <a:pPr lvl="2" latinLnBrk="1"/>
            <a:r>
              <a:rPr lang="en-US"/>
              <a:t>Third level</a:t>
            </a:r>
          </a:p>
          <a:p>
            <a:pPr lvl="3" latinLnBrk="1"/>
            <a:r>
              <a:rPr lang="en-US"/>
              <a:t>Fourth level</a:t>
            </a:r>
          </a:p>
          <a:p>
            <a:pPr lvl="4" latinLnBrk="1"/>
            <a:r>
              <a:rPr lang="en-US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17314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0823B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474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17314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0" y="1268761"/>
            <a:ext cx="4859867" cy="523258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59867" y="1340768"/>
            <a:ext cx="4176629" cy="5160573"/>
          </a:xfr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0823B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45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</a:t>
            </a:r>
            <a:endParaRPr lang="en-CA" sz="2133" b="1" i="1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0207" y="1340768"/>
            <a:ext cx="8550021" cy="5160573"/>
          </a:xfr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27970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</a:t>
            </a:r>
            <a:endParaRPr lang="en-CA" sz="2133" b="1" i="1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102468" y="1340767"/>
            <a:ext cx="4032448" cy="51605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34916" y="1340768"/>
            <a:ext cx="4853691" cy="5160573"/>
          </a:xfr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415507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</a:t>
            </a:r>
            <a:endParaRPr lang="en-CA" sz="2133" b="1" i="1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5004048" y="1340767"/>
            <a:ext cx="4032448" cy="51605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385" y="1340768"/>
            <a:ext cx="4920663" cy="5160573"/>
          </a:xfr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16752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cker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>
              <a:defRPr sz="3200"/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68760"/>
            <a:ext cx="9144000" cy="5589240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spcBef>
                <a:spcPts val="1200"/>
              </a:spcBef>
              <a:buSzPct val="120000"/>
              <a:buFont typeface="+mj-lt"/>
              <a:buAutoNum type="alphaUcPeriod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12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cker Question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59867" y="1316765"/>
            <a:ext cx="4176629" cy="5184576"/>
          </a:xfr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268760"/>
            <a:ext cx="4859867" cy="5589240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buClr>
                <a:srgbClr val="FFD700"/>
              </a:buClr>
              <a:buSzPct val="120000"/>
              <a:buFont typeface="+mj-lt"/>
              <a:buAutoNum type="alphaUcPeriod"/>
              <a:defRPr kumimoji="0" lang="en-US" sz="2200" kern="1200" dirty="0" smtClean="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340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cker Ques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955118" y="1268761"/>
            <a:ext cx="4034367" cy="5231524"/>
          </a:xfrm>
        </p:spPr>
        <p:txBody>
          <a:bodyPr vert="horz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268760"/>
            <a:ext cx="4860032" cy="5256584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buClr>
                <a:srgbClr val="FFD700"/>
              </a:buClr>
              <a:buSzPct val="110000"/>
              <a:buFont typeface="+mj-lt"/>
              <a:buAutoNum type="alphaUcPeriod"/>
              <a:defRPr kumimoji="0" lang="en-US" sz="2200" kern="1200" dirty="0" smtClean="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2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poi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85799"/>
            <a:ext cx="9144000" cy="0"/>
          </a:xfrm>
          <a:prstGeom prst="line">
            <a:avLst/>
          </a:prstGeom>
          <a:ln w="76200">
            <a:solidFill>
              <a:srgbClr val="2D3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44691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590549" y="644691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722"/>
            <a:ext cx="7260299" cy="636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"/>
            <a:ext cx="9144000" cy="644689"/>
          </a:xfrm>
          <a:prstGeom prst="rect">
            <a:avLst/>
          </a:prstGeom>
          <a:gradFill>
            <a:gsLst>
              <a:gs pos="0">
                <a:srgbClr val="121212">
                  <a:alpha val="0"/>
                </a:srgbClr>
              </a:gs>
              <a:gs pos="100000">
                <a:srgbClr val="000000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spc="5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99"/>
                </a:solidFill>
                <a:effectLst>
                  <a:innerShdw blurRad="101600" dist="38500" dir="13500000">
                    <a:srgbClr val="000000">
                      <a:alpha val="55000"/>
                    </a:srgbClr>
                  </a:innerShdw>
                </a:effectLst>
                <a:latin typeface="Arial Black" pitchFamily="34" charset="0"/>
                <a:ea typeface="+mj-ea"/>
                <a:cs typeface="+mj-cs"/>
              </a:rPr>
              <a:t>Key Points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124744"/>
            <a:ext cx="9144000" cy="5733256"/>
          </a:xfrm>
        </p:spPr>
        <p:txBody>
          <a:bodyPr/>
          <a:lstStyle>
            <a:lvl1pPr marL="457200" indent="-457200">
              <a:spcBef>
                <a:spcPts val="2400"/>
              </a:spcBef>
              <a:buClr>
                <a:srgbClr val="FFD700"/>
              </a:buClr>
              <a:buSzPct val="100000"/>
              <a:buFont typeface="+mj-lt"/>
              <a:buAutoNum type="arabicParenR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3052" y="26873"/>
            <a:ext cx="1128557" cy="11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1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50937"/>
            <a:ext cx="9144001" cy="829791"/>
          </a:xfrm>
          <a:prstGeom prst="rect">
            <a:avLst/>
          </a:prstGeom>
          <a:gradFill>
            <a:gsLst>
              <a:gs pos="0">
                <a:srgbClr val="0070C0"/>
              </a:gs>
              <a:gs pos="9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3600" b="1" i="1" spc="40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Suggested Readings</a:t>
            </a:r>
            <a:endParaRPr lang="en-CA" sz="3200" b="1" i="1" spc="400" baseline="0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sz="quarter" idx="13" hasCustomPrompt="1"/>
          </p:nvPr>
        </p:nvSpPr>
        <p:spPr>
          <a:xfrm>
            <a:off x="1" y="1268760"/>
            <a:ext cx="9144000" cy="5589240"/>
          </a:xfrm>
        </p:spPr>
        <p:txBody>
          <a:bodyPr vert="horz">
            <a:normAutofit/>
          </a:bodyPr>
          <a:lstStyle>
            <a:lvl1pPr>
              <a:lnSpc>
                <a:spcPct val="200000"/>
              </a:lnSpc>
              <a:defRPr lang="en-US" dirty="0" smtClean="0"/>
            </a:lvl1pPr>
            <a:lvl2pPr>
              <a:lnSpc>
                <a:spcPct val="130000"/>
              </a:lnSpc>
              <a:defRPr lang="en-US" dirty="0" smtClean="0"/>
            </a:lvl2pPr>
            <a:lvl3pPr>
              <a:lnSpc>
                <a:spcPct val="130000"/>
              </a:lnSpc>
              <a:defRPr lang="en-US" dirty="0" smtClean="0"/>
            </a:lvl3pPr>
            <a:lvl4pPr>
              <a:lnSpc>
                <a:spcPct val="130000"/>
              </a:lnSpc>
              <a:defRPr lang="en-US" dirty="0" smtClean="0"/>
            </a:lvl4pPr>
            <a:lvl5pPr>
              <a:lnSpc>
                <a:spcPct val="130000"/>
              </a:lnSpc>
              <a:defRPr dirty="0"/>
            </a:lvl5pPr>
          </a:lstStyle>
          <a:p>
            <a:pPr lvl="0" latinLnBrk="1"/>
            <a:r>
              <a:rPr lang="en-US" dirty="0"/>
              <a:t>Online Sources</a:t>
            </a:r>
          </a:p>
          <a:p>
            <a:pPr lvl="1" latinLnBrk="1"/>
            <a:r>
              <a:rPr lang="en-US" dirty="0"/>
              <a:t>Second level</a:t>
            </a:r>
          </a:p>
          <a:p>
            <a:pPr lvl="2" latinLnBrk="1"/>
            <a:r>
              <a:rPr lang="en-US" dirty="0"/>
              <a:t>Third level</a:t>
            </a:r>
          </a:p>
          <a:p>
            <a:pPr lvl="3" latinLnBrk="1"/>
            <a:r>
              <a:rPr lang="en-US" dirty="0"/>
              <a:t>Fourth level</a:t>
            </a:r>
          </a:p>
          <a:p>
            <a:pPr lvl="4" latinLnBrk="1"/>
            <a:r>
              <a:rPr lang="en-US" dirty="0"/>
              <a:t>Fifth level</a:t>
            </a:r>
          </a:p>
          <a:p>
            <a:pPr lvl="0" latinLnBrk="1"/>
            <a:r>
              <a:rPr lang="en-US" dirty="0"/>
              <a:t>Textbook</a:t>
            </a:r>
          </a:p>
          <a:p>
            <a:pPr lvl="1" latinLnBrk="1"/>
            <a:r>
              <a:rPr lang="en-US" dirty="0"/>
              <a:t>Second level</a:t>
            </a:r>
          </a:p>
          <a:p>
            <a:pPr lvl="2" latinLnBrk="1"/>
            <a:r>
              <a:rPr lang="en-US" dirty="0"/>
              <a:t>Third level</a:t>
            </a:r>
          </a:p>
          <a:p>
            <a:pPr lvl="3" latinLnBrk="1"/>
            <a:r>
              <a:rPr lang="en-US" dirty="0"/>
              <a:t>Fourth level</a:t>
            </a:r>
          </a:p>
          <a:p>
            <a:pPr lvl="4" latinLnBrk="1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466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jectiv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85799"/>
            <a:ext cx="9144000" cy="0"/>
          </a:xfrm>
          <a:prstGeom prst="line">
            <a:avLst/>
          </a:prstGeom>
          <a:ln w="76200">
            <a:solidFill>
              <a:srgbClr val="2D3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44691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590549" y="644691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722"/>
            <a:ext cx="7260299" cy="636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"/>
            <a:ext cx="9144000" cy="644689"/>
          </a:xfrm>
          <a:prstGeom prst="rect">
            <a:avLst/>
          </a:prstGeom>
          <a:gradFill>
            <a:gsLst>
              <a:gs pos="0">
                <a:srgbClr val="121212">
                  <a:alpha val="0"/>
                </a:srgbClr>
              </a:gs>
              <a:gs pos="100000">
                <a:srgbClr val="000000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spc="5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CCFFAF"/>
                </a:solidFill>
                <a:effectLst>
                  <a:innerShdw blurRad="101600" dist="38500" dir="13500000">
                    <a:srgbClr val="000000">
                      <a:alpha val="55000"/>
                    </a:srgbClr>
                  </a:innerShdw>
                </a:effectLst>
                <a:latin typeface="Arial Black" pitchFamily="34" charset="0"/>
                <a:ea typeface="+mn-ea"/>
                <a:cs typeface="+mn-cs"/>
              </a:rPr>
              <a:t>Objectives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7873" y="4869160"/>
            <a:ext cx="1649527" cy="163645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792444"/>
            <a:ext cx="9144000" cy="573218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75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8" y="3419886"/>
            <a:ext cx="7123113" cy="1673225"/>
          </a:xfrm>
        </p:spPr>
        <p:txBody>
          <a:bodyPr anchor="t">
            <a:normAutofit/>
          </a:bodyPr>
          <a:lstStyle>
            <a:lvl1pPr eaLnBrk="1" latinLnBrk="0" hangingPunct="1">
              <a:buNone/>
              <a:defRPr kumimoji="0" sz="2800">
                <a:solidFill>
                  <a:schemeClr val="bg1"/>
                </a:solidFill>
              </a:defRPr>
            </a:lvl1pPr>
            <a:lvl2pPr eaLnBrk="1" latinLnBrk="0" hangingPunct="1">
              <a:buNone/>
              <a:defRPr kumimoji="0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76872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1371600" y="2276872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276872"/>
            <a:ext cx="7772400" cy="990600"/>
          </a:xfrm>
        </p:spPr>
        <p:txBody>
          <a:bodyPr anchor="ctr">
            <a:noAutofit/>
          </a:bodyPr>
          <a:lstStyle>
            <a:lvl1pPr algn="l" eaLnBrk="1" latinLnBrk="0" hangingPunct="1">
              <a:buNone/>
              <a:defRPr kumimoji="0" sz="3600" b="1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09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71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sz="36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400">
                <a:solidFill>
                  <a:schemeClr val="tx1">
                    <a:lumMod val="85000"/>
                  </a:schemeClr>
                </a:solidFill>
              </a:defRPr>
            </a:lvl1pPr>
            <a:lvl2pPr eaLnBrk="1" latinLnBrk="0" hangingPunct="1">
              <a:buFontTx/>
              <a:buNone/>
              <a:defRPr kumimoji="0" sz="1600"/>
            </a:lvl2pPr>
            <a:lvl3pPr eaLnBrk="1" latinLnBrk="0" hangingPunct="1">
              <a:buFontTx/>
              <a:buNone/>
              <a:defRPr kumimoji="0" sz="1333"/>
            </a:lvl3pPr>
            <a:lvl4pPr eaLnBrk="1" latinLnBrk="0" hangingPunct="1">
              <a:buFontTx/>
              <a:buNone/>
              <a:defRPr kumimoji="0" sz="1200"/>
            </a:lvl4pPr>
            <a:lvl5pPr eaLnBrk="1" latinLnBrk="0" hangingPunct="1">
              <a:buFontTx/>
              <a:buNone/>
              <a:defRPr kumimoji="0" sz="1200"/>
            </a:lvl5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07774"/>
            <a:ext cx="7315200" cy="609600"/>
          </a:xfrm>
        </p:spPr>
        <p:txBody>
          <a:bodyPr anchor="ctr"/>
          <a:lstStyle>
            <a:lvl1pPr algn="l" eaLnBrk="1" latinLnBrk="0" hangingPunct="1">
              <a:buNone/>
              <a:defRPr kumimoji="0" sz="32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80739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1402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932723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311560" y="2341656"/>
            <a:ext cx="7531563" cy="2717800"/>
          </a:xfrm>
        </p:spPr>
        <p:txBody>
          <a:bodyPr rtlCol="0" anchor="ctr">
            <a:normAutofit/>
          </a:bodyPr>
          <a:lstStyle>
            <a:lvl1pPr algn="ctr" eaLnBrk="1" latinLnBrk="0" hangingPunct="1">
              <a:defRPr kumimoji="0" sz="4800" b="1" cap="none" baseline="0">
                <a:solidFill>
                  <a:schemeClr val="tx1"/>
                </a:solidFill>
              </a:defRPr>
            </a:lvl1pPr>
            <a:extLst/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46" y="5931140"/>
            <a:ext cx="996467" cy="9964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11560" y="6302017"/>
            <a:ext cx="15322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spc="187" baseline="0" dirty="0"/>
              <a:t>Okanagan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17428"/>
            <a:ext cx="7260299" cy="7045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006" y="133949"/>
            <a:ext cx="7990516" cy="6584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651787" y="1604797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31840" y="1700808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7741479" y="356659"/>
            <a:ext cx="134203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COSC 123</a:t>
            </a:r>
            <a:endParaRPr lang="en-CA" sz="18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 userDrawn="1"/>
        </p:nvSpPr>
        <p:spPr>
          <a:xfrm flipH="1">
            <a:off x="3899925" y="677237"/>
            <a:ext cx="5244075" cy="1205087"/>
          </a:xfrm>
          <a:prstGeom prst="rect">
            <a:avLst/>
          </a:prstGeom>
          <a:gradFill>
            <a:gsLst>
              <a:gs pos="49000">
                <a:srgbClr val="0E0E0E"/>
              </a:gs>
              <a:gs pos="100000">
                <a:srgbClr val="0E0E0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2" name="Rectangle 1"/>
          <p:cNvSpPr/>
          <p:nvPr userDrawn="1"/>
        </p:nvSpPr>
        <p:spPr>
          <a:xfrm>
            <a:off x="5094052" y="867939"/>
            <a:ext cx="4332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o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m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p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u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9966FF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effectLst/>
                <a:latin typeface="Kristen ITC" panose="03050502040202030202" pitchFamily="66" charset="0"/>
              </a:rPr>
              <a:t> </a:t>
            </a:r>
            <a:r>
              <a:rPr lang="en-US" sz="2400" b="1" spc="267" baseline="0" dirty="0">
                <a:solidFill>
                  <a:srgbClr val="2DA2BF"/>
                </a:solidFill>
                <a:effectLst/>
                <a:latin typeface="Kristen ITC" panose="03050502040202030202" pitchFamily="66" charset="0"/>
              </a:rPr>
              <a:t>C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r</a:t>
            </a:r>
            <a:r>
              <a:rPr lang="en-US" sz="2400" b="1" spc="267" baseline="0" dirty="0">
                <a:solidFill>
                  <a:srgbClr val="FF4747"/>
                </a:solidFill>
                <a:effectLst/>
                <a:latin typeface="Kristen ITC" panose="03050502040202030202" pitchFamily="66" charset="0"/>
              </a:rPr>
              <a:t>e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a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FF99FF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rgbClr val="66FF66"/>
                </a:solidFill>
                <a:effectLst/>
                <a:latin typeface="Kristen ITC" panose="03050502040202030202" pitchFamily="66" charset="0"/>
              </a:rPr>
              <a:t>v</a:t>
            </a:r>
            <a:r>
              <a:rPr lang="en-US" sz="2400" b="1" spc="267" baseline="0" dirty="0">
                <a:solidFill>
                  <a:srgbClr val="FFFF66"/>
                </a:solidFill>
                <a:effectLst/>
                <a:latin typeface="Kristen ITC" panose="03050502040202030202" pitchFamily="66" charset="0"/>
              </a:rPr>
              <a:t>i</a:t>
            </a:r>
            <a:r>
              <a:rPr lang="en-US" sz="2400" b="1" spc="267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Kristen ITC" panose="03050502040202030202" pitchFamily="66" charset="0"/>
              </a:rPr>
              <a:t>t</a:t>
            </a:r>
            <a:r>
              <a:rPr lang="en-US" sz="2400" b="1" spc="267" baseline="0" dirty="0">
                <a:solidFill>
                  <a:srgbClr val="00B0F0"/>
                </a:solidFill>
                <a:effectLst/>
                <a:latin typeface="Kristen ITC" panose="03050502040202030202" pitchFamily="66" charset="0"/>
              </a:rPr>
              <a:t>y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29947" y="6072928"/>
            <a:ext cx="418307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0" spc="107" baseline="0" dirty="0"/>
              <a:t>Dr. Abdallah Mohamed</a:t>
            </a:r>
          </a:p>
          <a:p>
            <a:pPr algn="r">
              <a:lnSpc>
                <a:spcPct val="90000"/>
              </a:lnSpc>
            </a:pPr>
            <a:r>
              <a:rPr lang="en-US" sz="20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2505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85799"/>
            <a:ext cx="9144000" cy="0"/>
          </a:xfrm>
          <a:prstGeom prst="line">
            <a:avLst/>
          </a:prstGeom>
          <a:ln w="76200">
            <a:solidFill>
              <a:srgbClr val="2D3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44691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590549" y="644691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722"/>
            <a:ext cx="7260299" cy="636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"/>
            <a:ext cx="9144000" cy="637832"/>
          </a:xfrm>
          <a:prstGeom prst="rect">
            <a:avLst/>
          </a:prstGeom>
          <a:gradFill>
            <a:gsLst>
              <a:gs pos="0">
                <a:srgbClr val="121212">
                  <a:alpha val="0"/>
                </a:srgbClr>
              </a:gs>
              <a:gs pos="100000">
                <a:srgbClr val="000000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spc="5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99"/>
                </a:solidFill>
                <a:effectLst>
                  <a:innerShdw blurRad="101600" dist="38500" dir="13500000">
                    <a:srgbClr val="000000">
                      <a:alpha val="55000"/>
                    </a:srgbClr>
                  </a:innerShdw>
                </a:effectLst>
                <a:latin typeface="Arial Black" pitchFamily="34" charset="0"/>
                <a:ea typeface="+mj-ea"/>
                <a:cs typeface="+mj-cs"/>
              </a:rPr>
              <a:t>Outline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7349" y="4677139"/>
            <a:ext cx="1976651" cy="2002096"/>
          </a:xfrm>
          <a:prstGeom prst="ellipse">
            <a:avLst/>
          </a:prstGeom>
          <a:effectLst>
            <a:softEdge rad="127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792444"/>
            <a:ext cx="9144000" cy="573218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67307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0823B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9144000" cy="5256583"/>
          </a:xfrm>
        </p:spPr>
        <p:txBody>
          <a:bodyPr vert="horz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 latinLnBrk="1"/>
            <a:r>
              <a:rPr lang="en-US" dirty="0"/>
              <a:t>Edit Master text styles</a:t>
            </a:r>
          </a:p>
          <a:p>
            <a:pPr lvl="1" latinLnBrk="1"/>
            <a:r>
              <a:rPr lang="en-US" dirty="0"/>
              <a:t>Second level</a:t>
            </a:r>
          </a:p>
          <a:p>
            <a:pPr lvl="2" latinLnBrk="1"/>
            <a:r>
              <a:rPr lang="en-US" dirty="0"/>
              <a:t>Third level</a:t>
            </a:r>
          </a:p>
          <a:p>
            <a:pPr lvl="3" latinLnBrk="1"/>
            <a:r>
              <a:rPr lang="en-US" dirty="0"/>
              <a:t>Fourth level</a:t>
            </a:r>
          </a:p>
          <a:p>
            <a:pPr lvl="4" latinLnBrk="1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29688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rcise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6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rgbClr val="00823B"/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Exercise</a:t>
            </a:r>
            <a:endParaRPr lang="en-CA" sz="2133" b="1" i="1" noProof="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351" y="0"/>
            <a:ext cx="768349" cy="397933"/>
          </a:xfrm>
          <a:noFill/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pPr marL="0" lvl="0"/>
            <a:r>
              <a:rPr lang="en-US" dirty="0"/>
              <a:t>#</a:t>
            </a:r>
          </a:p>
        </p:txBody>
      </p:sp>
      <p:sp>
        <p:nvSpPr>
          <p:cNvPr id="11" name="Rectangle 6"/>
          <p:cNvSpPr>
            <a:spLocks noGrp="1"/>
          </p:cNvSpPr>
          <p:nvPr>
            <p:ph sz="quarter" idx="13"/>
          </p:nvPr>
        </p:nvSpPr>
        <p:spPr>
          <a:xfrm>
            <a:off x="0" y="1268761"/>
            <a:ext cx="4859867" cy="523258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59867" y="1340768"/>
            <a:ext cx="4176629" cy="5160573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342226526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>
              <a:defRPr sz="3200"/>
            </a:lvl1pPr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268760"/>
            <a:ext cx="9144000" cy="5256584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spcBef>
                <a:spcPts val="1200"/>
              </a:spcBef>
              <a:buSzPct val="120000"/>
              <a:buFont typeface="+mj-lt"/>
              <a:buAutoNum type="alphaUcPeriod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163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85799"/>
            <a:ext cx="9144000" cy="0"/>
          </a:xfrm>
          <a:prstGeom prst="line">
            <a:avLst/>
          </a:prstGeom>
          <a:ln w="76200">
            <a:solidFill>
              <a:srgbClr val="2D3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44691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590549" y="644691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 flipH="1">
            <a:off x="0" y="7722"/>
            <a:ext cx="7260299" cy="636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"/>
            <a:ext cx="9144000" cy="644689"/>
          </a:xfrm>
          <a:prstGeom prst="rect">
            <a:avLst/>
          </a:prstGeom>
          <a:gradFill>
            <a:gsLst>
              <a:gs pos="0">
                <a:srgbClr val="121212">
                  <a:alpha val="0"/>
                </a:srgbClr>
              </a:gs>
              <a:gs pos="100000">
                <a:srgbClr val="000000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spc="5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99"/>
                </a:solidFill>
                <a:effectLst>
                  <a:innerShdw blurRad="101600" dist="38500" dir="13500000">
                    <a:srgbClr val="000000">
                      <a:alpha val="55000"/>
                    </a:srgbClr>
                  </a:innerShdw>
                </a:effectLst>
                <a:latin typeface="Arial Black" pitchFamily="34" charset="0"/>
                <a:ea typeface="+mj-ea"/>
                <a:cs typeface="+mj-cs"/>
              </a:rPr>
              <a:t>Outline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7349" y="4677139"/>
            <a:ext cx="1976651" cy="2002096"/>
          </a:xfrm>
          <a:prstGeom prst="ellipse">
            <a:avLst/>
          </a:prstGeom>
          <a:effectLst>
            <a:softEdge rad="127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792444"/>
            <a:ext cx="9144000" cy="606555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85799"/>
            <a:ext cx="9144000" cy="0"/>
          </a:xfrm>
          <a:prstGeom prst="line">
            <a:avLst/>
          </a:prstGeom>
          <a:ln w="76200">
            <a:solidFill>
              <a:srgbClr val="2D3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44691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590549" y="644691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7349" y="4677139"/>
            <a:ext cx="1976651" cy="2002096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8271421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 Question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59867" y="1316765"/>
            <a:ext cx="4176629" cy="5184576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code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268760"/>
            <a:ext cx="4859867" cy="5256584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buClr>
                <a:srgbClr val="FFD700"/>
              </a:buClr>
              <a:buSzPct val="120000"/>
              <a:buFont typeface="+mj-lt"/>
              <a:buAutoNum type="alphaUcPeriod"/>
              <a:defRPr kumimoji="0" lang="en-US" sz="2200" kern="1200" dirty="0" smtClean="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812791" lvl="1" indent="-457200" algn="l" rtl="0" eaLnBrk="1" latinLnBrk="0" hangingPunct="1">
              <a:lnSpc>
                <a:spcPct val="150000"/>
              </a:lnSpc>
              <a:spcBef>
                <a:spcPts val="1200"/>
              </a:spcBef>
              <a:buClr>
                <a:srgbClr val="99FF99"/>
              </a:buClr>
              <a:buSzPct val="120000"/>
              <a:buFont typeface="+mj-lt"/>
              <a:buAutoNum type="alphaUcPeriod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8853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 Ques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5" y="-27384"/>
            <a:ext cx="1147757" cy="1487567"/>
          </a:xfrm>
          <a:prstGeom prst="rect">
            <a:avLst/>
          </a:prstGeom>
        </p:spPr>
      </p:pic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0" y="398801"/>
            <a:ext cx="9144000" cy="725943"/>
          </a:xfr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i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59"/>
            <a:ext cx="3131840" cy="39774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2400" b="1" i="1" noProof="0" dirty="0">
                <a:solidFill>
                  <a:srgbClr val="FFD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</a:t>
            </a:r>
            <a:endParaRPr lang="en-CA" sz="2133" b="1" i="1" noProof="0" dirty="0">
              <a:solidFill>
                <a:srgbClr val="FFD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955118" y="1268761"/>
            <a:ext cx="4034367" cy="5231524"/>
          </a:xfrm>
        </p:spPr>
        <p:txBody>
          <a:bodyPr vert="horz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 dirty="0"/>
              <a:t>Click to edit Master text styles</a:t>
            </a:r>
          </a:p>
          <a:p>
            <a:pPr marL="800080" lvl="1" indent="-457189">
              <a:lnSpc>
                <a:spcPct val="130000"/>
              </a:lnSpc>
              <a:buSzPct val="100000"/>
              <a:buFont typeface="+mj-lt"/>
              <a:buAutoNum type="alphaUcPeriod"/>
            </a:pPr>
            <a:r>
              <a:rPr lang="en-US" dirty="0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268760"/>
            <a:ext cx="4860032" cy="5256584"/>
          </a:xfrm>
        </p:spPr>
        <p:txBody>
          <a:bodyPr/>
          <a:lstStyle>
            <a:lvl1pPr marL="174625" indent="-174625">
              <a:lnSpc>
                <a:spcPct val="100000"/>
              </a:lnSpc>
              <a:buFont typeface="Wingdings 2" panose="05020102010507070707" pitchFamily="18" charset="2"/>
              <a:buChar char=""/>
              <a:defRPr/>
            </a:lvl1pPr>
            <a:lvl2pPr marL="812791" indent="-457200">
              <a:lnSpc>
                <a:spcPct val="150000"/>
              </a:lnSpc>
              <a:buClr>
                <a:srgbClr val="FFD700"/>
              </a:buClr>
              <a:buSzPct val="110000"/>
              <a:buFont typeface="+mj-lt"/>
              <a:buAutoNum type="alphaUcPeriod"/>
              <a:defRPr kumimoji="0" lang="en-US" sz="2200" kern="1200" dirty="0" smtClean="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812791" lvl="1" indent="-457200" algn="l" rtl="0" eaLnBrk="1" latinLnBrk="0" hangingPunct="1">
              <a:lnSpc>
                <a:spcPct val="150000"/>
              </a:lnSpc>
              <a:spcBef>
                <a:spcPts val="1200"/>
              </a:spcBef>
              <a:buClr>
                <a:srgbClr val="99FF99"/>
              </a:buClr>
              <a:buSzPct val="120000"/>
              <a:buFont typeface="+mj-lt"/>
              <a:buAutoNum type="alphaUcPeriod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01421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50937"/>
            <a:ext cx="9144001" cy="829791"/>
          </a:xfrm>
          <a:prstGeom prst="rect">
            <a:avLst/>
          </a:prstGeom>
          <a:gradFill>
            <a:gsLst>
              <a:gs pos="0">
                <a:srgbClr val="0070C0"/>
              </a:gs>
              <a:gs pos="90000">
                <a:srgbClr val="00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/>
            <a:r>
              <a:rPr lang="en-CA" sz="3600" b="1" i="1" spc="40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Suggested Readings</a:t>
            </a:r>
            <a:endParaRPr lang="en-CA" sz="3200" b="1" i="1" spc="400" baseline="0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sz="quarter" idx="13" hasCustomPrompt="1"/>
          </p:nvPr>
        </p:nvSpPr>
        <p:spPr>
          <a:xfrm>
            <a:off x="1" y="1268760"/>
            <a:ext cx="9144000" cy="5589240"/>
          </a:xfrm>
        </p:spPr>
        <p:txBody>
          <a:bodyPr vert="horz">
            <a:normAutofit/>
          </a:bodyPr>
          <a:lstStyle>
            <a:lvl1pPr>
              <a:lnSpc>
                <a:spcPct val="200000"/>
              </a:lnSpc>
              <a:defRPr lang="en-US" dirty="0" smtClean="0"/>
            </a:lvl1pPr>
            <a:lvl2pPr>
              <a:lnSpc>
                <a:spcPct val="130000"/>
              </a:lnSpc>
              <a:defRPr lang="en-US" dirty="0" smtClean="0"/>
            </a:lvl2pPr>
            <a:lvl3pPr>
              <a:lnSpc>
                <a:spcPct val="130000"/>
              </a:lnSpc>
              <a:defRPr lang="en-US" dirty="0" smtClean="0"/>
            </a:lvl3pPr>
            <a:lvl4pPr>
              <a:lnSpc>
                <a:spcPct val="130000"/>
              </a:lnSpc>
              <a:defRPr lang="en-US" dirty="0" smtClean="0"/>
            </a:lvl4pPr>
            <a:lvl5pPr>
              <a:lnSpc>
                <a:spcPct val="130000"/>
              </a:lnSpc>
              <a:defRPr dirty="0"/>
            </a:lvl5pPr>
          </a:lstStyle>
          <a:p>
            <a:pPr lvl="0" latinLnBrk="1"/>
            <a:r>
              <a:rPr lang="en-US" dirty="0"/>
              <a:t>Online Sources</a:t>
            </a:r>
          </a:p>
          <a:p>
            <a:pPr lvl="1" latinLnBrk="1"/>
            <a:r>
              <a:rPr lang="en-US" dirty="0"/>
              <a:t>Second level</a:t>
            </a:r>
          </a:p>
          <a:p>
            <a:pPr lvl="2" latinLnBrk="1"/>
            <a:r>
              <a:rPr lang="en-US" dirty="0"/>
              <a:t>Third level</a:t>
            </a:r>
          </a:p>
          <a:p>
            <a:pPr lvl="3" latinLnBrk="1"/>
            <a:r>
              <a:rPr lang="en-US" dirty="0"/>
              <a:t>Fourth level</a:t>
            </a:r>
          </a:p>
          <a:p>
            <a:pPr lvl="4" latinLnBrk="1"/>
            <a:r>
              <a:rPr lang="en-US" dirty="0"/>
              <a:t>Fifth level</a:t>
            </a:r>
          </a:p>
          <a:p>
            <a:pPr lvl="0" latinLnBrk="1"/>
            <a:r>
              <a:rPr lang="en-US" dirty="0"/>
              <a:t>Textbook</a:t>
            </a:r>
          </a:p>
          <a:p>
            <a:pPr lvl="1" latinLnBrk="1"/>
            <a:r>
              <a:rPr lang="en-US" dirty="0"/>
              <a:t>Second level</a:t>
            </a:r>
          </a:p>
          <a:p>
            <a:pPr lvl="2" latinLnBrk="1"/>
            <a:r>
              <a:rPr lang="en-US" dirty="0"/>
              <a:t>Third level</a:t>
            </a:r>
          </a:p>
          <a:p>
            <a:pPr lvl="3" latinLnBrk="1"/>
            <a:r>
              <a:rPr lang="en-US" dirty="0"/>
              <a:t>Fourth level</a:t>
            </a:r>
          </a:p>
          <a:p>
            <a:pPr lvl="4" latinLnBrk="1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0161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9144000" cy="5589240"/>
          </a:xfrm>
        </p:spPr>
        <p:txBody>
          <a:bodyPr vert="horz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 latinLnBrk="1"/>
            <a:r>
              <a:rPr lang="en-US"/>
              <a:t>Edit Master text styles</a:t>
            </a:r>
          </a:p>
          <a:p>
            <a:pPr lvl="1" latinLnBrk="1"/>
            <a:r>
              <a:rPr lang="en-US"/>
              <a:t>Second level</a:t>
            </a:r>
          </a:p>
          <a:p>
            <a:pPr lvl="2" latinLnBrk="1"/>
            <a:r>
              <a:rPr lang="en-US"/>
              <a:t>Third level</a:t>
            </a:r>
          </a:p>
          <a:p>
            <a:pPr lvl="3" latinLnBrk="1"/>
            <a:r>
              <a:rPr lang="en-US"/>
              <a:t>Fourth level</a:t>
            </a:r>
          </a:p>
          <a:p>
            <a:pPr lvl="4" latinLnBrk="1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0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umbere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9144000" cy="5589240"/>
          </a:xfrm>
        </p:spPr>
        <p:txBody>
          <a:bodyPr vert="horz">
            <a:normAutofit/>
          </a:bodyPr>
          <a:lstStyle>
            <a:lvl1pPr marL="457200" indent="-457200">
              <a:spcBef>
                <a:spcPts val="1800"/>
              </a:spcBef>
              <a:buClr>
                <a:srgbClr val="FF8585"/>
              </a:buClr>
              <a:buSzPct val="100000"/>
              <a:buFont typeface="+mj-lt"/>
              <a:buAutoNum type="arabicParenR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 latinLnBrk="1"/>
            <a:r>
              <a:rPr lang="en-US"/>
              <a:t>Edit Master text styles</a:t>
            </a:r>
          </a:p>
          <a:p>
            <a:pPr lvl="1" latinLnBrk="1"/>
            <a:r>
              <a:rPr lang="en-US"/>
              <a:t>Second level</a:t>
            </a:r>
          </a:p>
          <a:p>
            <a:pPr lvl="2" latinLnBrk="1"/>
            <a:r>
              <a:rPr lang="en-US"/>
              <a:t>Third level</a:t>
            </a:r>
          </a:p>
          <a:p>
            <a:pPr lvl="3" latinLnBrk="1"/>
            <a:r>
              <a:rPr lang="en-US"/>
              <a:t>Fourth level</a:t>
            </a:r>
          </a:p>
          <a:p>
            <a:pPr lvl="4" latinLnBrk="1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1340768"/>
            <a:ext cx="4475509" cy="5517232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340768"/>
            <a:ext cx="4416491" cy="5517232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6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967264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5509" y="2029989"/>
            <a:ext cx="4320000" cy="4825777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68011" y="2007250"/>
            <a:ext cx="4320480" cy="4850750"/>
          </a:xfrm>
        </p:spPr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5509" y="1336564"/>
            <a:ext cx="4320000" cy="707136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668011" y="1350274"/>
            <a:ext cx="4320480" cy="679715"/>
          </a:xfrm>
          <a:solidFill>
            <a:srgbClr val="39639D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7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8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2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" y="1268760"/>
            <a:ext cx="9144000" cy="55892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128446"/>
            <a:ext cx="533400" cy="10664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9" name="Rectangle 8"/>
          <p:cNvSpPr/>
          <p:nvPr/>
        </p:nvSpPr>
        <p:spPr>
          <a:xfrm>
            <a:off x="590549" y="1128446"/>
            <a:ext cx="8553451" cy="10664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24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157480"/>
            <a:ext cx="9144000" cy="96726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9276" y="6536571"/>
            <a:ext cx="1532792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67" b="1" dirty="0">
                <a:solidFill>
                  <a:schemeClr val="bg1">
                    <a:lumMod val="50000"/>
                  </a:schemeClr>
                </a:solidFill>
              </a:rPr>
              <a:t>COSC 123 –</a:t>
            </a:r>
            <a:r>
              <a:rPr lang="en-CA" sz="1467" b="1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fld id="{B3B20142-CE54-453D-9BE3-147EF57FA30C}" type="slidenum">
              <a:rPr lang="en-CA" sz="1467" b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CA" sz="1467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669276" y="6536571"/>
            <a:ext cx="1532792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67" b="1" dirty="0">
                <a:solidFill>
                  <a:schemeClr val="bg1">
                    <a:lumMod val="50000"/>
                  </a:schemeClr>
                </a:solidFill>
              </a:rPr>
              <a:t>COSC 123 –</a:t>
            </a:r>
            <a:r>
              <a:rPr lang="en-CA" sz="1467" b="1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fld id="{B3B20142-CE54-453D-9BE3-147EF57FA30C}" type="slidenum">
              <a:rPr lang="en-CA" sz="1467" b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CA" sz="1467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664" r:id="rId25"/>
    <p:sldLayoutId id="2147483670" r:id="rId26"/>
    <p:sldLayoutId id="2147483665" r:id="rId27"/>
    <p:sldLayoutId id="2147483669" r:id="rId28"/>
    <p:sldLayoutId id="2147483667" r:id="rId29"/>
    <p:sldLayoutId id="2147483666" r:id="rId30"/>
    <p:sldLayoutId id="2147483668" r:id="rId31"/>
    <p:sldLayoutId id="2147483739" r:id="rId32"/>
  </p:sldLayoutIdLst>
  <p:txStyles>
    <p:titleStyle>
      <a:lvl1pPr algn="l" rtl="0" eaLnBrk="1" latinLnBrk="0" hangingPunct="1">
        <a:spcBef>
          <a:spcPct val="0"/>
        </a:spcBef>
        <a:buNone/>
        <a:defRPr kumimoji="0" sz="3600" b="1" i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extLst/>
    </p:titleStyle>
    <p:bodyStyle>
      <a:lvl1pPr marL="265113" indent="-265113" algn="l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50000"/>
        <a:buFont typeface="Wingdings 2" panose="05020102010507070707" pitchFamily="18" charset="2"/>
        <a:buChar char=""/>
        <a:tabLst/>
        <a:defRPr kumimoji="0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2300" indent="-266700" algn="l" rtl="0" eaLnBrk="1" latinLnBrk="0" hangingPunct="1">
        <a:lnSpc>
          <a:spcPct val="100000"/>
        </a:lnSpc>
        <a:spcBef>
          <a:spcPts val="0"/>
        </a:spcBef>
        <a:buClr>
          <a:srgbClr val="99FF99"/>
        </a:buClr>
        <a:buSzPct val="50000"/>
        <a:buFont typeface="Wingdings 2" panose="05020102010507070707" pitchFamily="18" charset="2"/>
        <a:buChar char=""/>
        <a:defRPr kumimoji="0" sz="2200" kern="1200">
          <a:solidFill>
            <a:srgbClr val="FFFF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1075" indent="-201613" algn="l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SzPct val="50000"/>
        <a:buFont typeface="Wingdings"/>
        <a:buChar char=""/>
        <a:tabLst/>
        <a:defRPr kumimoji="0" sz="2000" kern="1200">
          <a:solidFill>
            <a:srgbClr val="FFBC3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38263" indent="-203200" algn="l" rtl="0" eaLnBrk="1" latinLnBrk="0" hangingPunct="1">
        <a:lnSpc>
          <a:spcPct val="100000"/>
        </a:lnSpc>
        <a:spcBef>
          <a:spcPts val="0"/>
        </a:spcBef>
        <a:buClr>
          <a:srgbClr val="0070C0"/>
        </a:buClr>
        <a:buSzPct val="50000"/>
        <a:buFont typeface="Wingdings"/>
        <a:buChar char=""/>
        <a:defRPr kumimoji="0" sz="1800" kern="1200">
          <a:solidFill>
            <a:srgbClr val="FC689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09738" indent="-219075" algn="l" rtl="0" eaLnBrk="1" latinLnBrk="0" hangingPunct="1">
        <a:lnSpc>
          <a:spcPct val="100000"/>
        </a:lnSpc>
        <a:spcBef>
          <a:spcPts val="0"/>
        </a:spcBef>
        <a:buClr>
          <a:schemeClr val="accent4"/>
        </a:buClr>
        <a:buSzPct val="60000"/>
        <a:buFont typeface="Arial" panose="020B0604020202020204" pitchFamily="34" charset="0"/>
        <a:buChar char="•"/>
        <a:defRPr kumimoji="0" sz="1800" kern="1200">
          <a:solidFill>
            <a:srgbClr val="CB4CF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Processing</a:t>
            </a:r>
          </a:p>
        </p:txBody>
      </p:sp>
    </p:spTree>
    <p:extLst>
      <p:ext uri="{BB962C8B-B14F-4D97-AF65-F5344CB8AC3E}">
        <p14:creationId xmlns:p14="http://schemas.microsoft.com/office/powerpoint/2010/main" val="330225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Text to the Console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the output of this program?  Explain.</a:t>
            </a:r>
          </a:p>
          <a:p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844824"/>
            <a:ext cx="4667250" cy="45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88229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The Coordinate System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1" y="1268761"/>
            <a:ext cx="9144000" cy="3230235"/>
          </a:xfrm>
        </p:spPr>
        <p:txBody>
          <a:bodyPr>
            <a:normAutofit/>
          </a:bodyPr>
          <a:lstStyle/>
          <a:p>
            <a:r>
              <a:rPr lang="en-US" dirty="0"/>
              <a:t>Drawing on the screen is done by specifying coordinates which refer to a location on the screen.</a:t>
            </a:r>
          </a:p>
          <a:p>
            <a:r>
              <a:rPr lang="en-US" dirty="0"/>
              <a:t>By default</a:t>
            </a:r>
          </a:p>
          <a:p>
            <a:pPr lvl="1"/>
            <a:r>
              <a:rPr lang="en-US" b="1" i="1" dirty="0">
                <a:solidFill>
                  <a:srgbClr val="14FD3A"/>
                </a:solidFill>
              </a:rPr>
              <a:t>origin</a:t>
            </a:r>
            <a:r>
              <a:rPr lang="en-US" dirty="0"/>
              <a:t> is the upper-left hand corner of the screen.</a:t>
            </a:r>
          </a:p>
          <a:p>
            <a:pPr lvl="1"/>
            <a:r>
              <a:rPr lang="en-US" dirty="0"/>
              <a:t>x coordinate is horizontal, getting bigger as we move right.</a:t>
            </a:r>
          </a:p>
          <a:p>
            <a:pPr lvl="1"/>
            <a:r>
              <a:rPr lang="en-US" dirty="0"/>
              <a:t>y coordinate is vertical, getting bigger as we move down.</a:t>
            </a:r>
          </a:p>
          <a:p>
            <a:pPr lvl="2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01020"/>
              </p:ext>
            </p:extLst>
          </p:nvPr>
        </p:nvGraphicFramePr>
        <p:xfrm>
          <a:off x="3423367" y="4224152"/>
          <a:ext cx="1932080" cy="19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3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3419872" y="4221087"/>
            <a:ext cx="0" cy="2198711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419872" y="4221088"/>
            <a:ext cx="230351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843808" y="3882534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(0,0)</a:t>
            </a: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932417" y="4378728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B26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72121" y="5540303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B26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977947" y="6156231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5104952" y="4454928"/>
            <a:ext cx="12192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 flipV="1">
            <a:off x="4200721" y="5616503"/>
            <a:ext cx="1219200" cy="3048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237177" y="4627208"/>
            <a:ext cx="1071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(80,10)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335983" y="5795972"/>
            <a:ext cx="1071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(30,70)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46092" y="3708484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3381771" y="4191778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Coordinate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Assume we have the 100x100 sketch shown below. Each small square is 10x10 pixels. What is the (x , y) location of the point?</a:t>
            </a:r>
          </a:p>
          <a:p>
            <a:pPr lvl="3"/>
            <a:endParaRPr lang="en-CA" dirty="0"/>
          </a:p>
          <a:p>
            <a:pPr lvl="1"/>
            <a:r>
              <a:rPr lang="en-CA" dirty="0"/>
              <a:t>(30, 50)</a:t>
            </a:r>
          </a:p>
          <a:p>
            <a:pPr lvl="1"/>
            <a:r>
              <a:rPr lang="en-CA" dirty="0"/>
              <a:t>(50, 30)</a:t>
            </a:r>
          </a:p>
          <a:p>
            <a:pPr lvl="1"/>
            <a:r>
              <a:rPr lang="en-CA" dirty="0"/>
              <a:t>(3, 5)</a:t>
            </a:r>
          </a:p>
          <a:p>
            <a:pPr lvl="1"/>
            <a:r>
              <a:rPr lang="en-CA" dirty="0"/>
              <a:t>(5, 3)</a:t>
            </a:r>
          </a:p>
          <a:p>
            <a:pPr lvl="1"/>
            <a:r>
              <a:rPr lang="en-CA" dirty="0"/>
              <a:t>None of the above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2132"/>
              </p:ext>
            </p:extLst>
          </p:nvPr>
        </p:nvGraphicFramePr>
        <p:xfrm>
          <a:off x="4860032" y="2564904"/>
          <a:ext cx="36004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8642" marR="38642" marT="19321" marB="1932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891302" y="4348301"/>
            <a:ext cx="101422" cy="10142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B26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Primitive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draw shapes on the screen, we call the function that represent each shape with arguments representing the shape dimensions.</a:t>
            </a:r>
          </a:p>
          <a:p>
            <a:endParaRPr lang="en-US" dirty="0"/>
          </a:p>
          <a:p>
            <a:r>
              <a:rPr lang="en-US" dirty="0"/>
              <a:t>Example of primitive shapes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Point: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point(90,60);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Line: 		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line(50,10,70,20);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Rectangle: 	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(10,25,40,20);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Ellipse: 	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ellipse(50,70,40,20);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3833" y="5624790"/>
            <a:ext cx="18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Function name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228732" y="5406670"/>
            <a:ext cx="0" cy="21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7961" y="5624789"/>
            <a:ext cx="14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Parameters</a:t>
            </a:r>
          </a:p>
        </p:txBody>
      </p:sp>
      <p:sp>
        <p:nvSpPr>
          <p:cNvPr id="8" name="Left Brace 7"/>
          <p:cNvSpPr/>
          <p:nvPr/>
        </p:nvSpPr>
        <p:spPr>
          <a:xfrm rot="5400000" flipH="1">
            <a:off x="4811639" y="4748760"/>
            <a:ext cx="194543" cy="1630433"/>
          </a:xfrm>
          <a:prstGeom prst="leftBrace">
            <a:avLst>
              <a:gd name="adj1" fmla="val 471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Primitive Shapes</a:t>
            </a:r>
            <a:r>
              <a:rPr lang="en-US" b="0" dirty="0"/>
              <a:t>, cont’d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828839" y="1830013"/>
            <a:ext cx="0" cy="4354249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28839" y="1841738"/>
            <a:ext cx="424847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96792" y="572259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 flipH="1">
            <a:off x="6095042" y="1440357"/>
            <a:ext cx="288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802461" y="1812428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24115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line(50,10,70,20);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711935" y="4429110"/>
            <a:ext cx="92202" cy="8382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60887" y="1771723"/>
            <a:ext cx="3465413" cy="130299"/>
            <a:chOff x="1547664" y="2218581"/>
            <a:chExt cx="3465413" cy="13029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547664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979712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11760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843808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75856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7904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139952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581029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013077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5400000">
            <a:off x="64866" y="3975693"/>
            <a:ext cx="3527943" cy="130300"/>
            <a:chOff x="1547664" y="2218580"/>
            <a:chExt cx="3527943" cy="1303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547664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979712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411760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43808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75856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707904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139952" y="2218581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643558" y="2218580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075607" y="2218580"/>
              <a:ext cx="0" cy="130299"/>
            </a:xfrm>
            <a:prstGeom prst="line">
              <a:avLst/>
            </a:prstGeom>
            <a:ln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625169" y="1469974"/>
            <a:ext cx="43505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433388">
              <a:lnSpc>
                <a:spcPct val="100000"/>
              </a:lnSpc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	10	20	30	40	50	60	70	80	90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 rot="16200000">
            <a:off x="-148035" y="3614096"/>
            <a:ext cx="34746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433388">
              <a:lnSpc>
                <a:spcPct val="100000"/>
              </a:lnSpc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80	70	60	50	40	30	20	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51141" y="14748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19037" y="42335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point(90,60);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60887" y="2926683"/>
            <a:ext cx="1728190" cy="8640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3895" y="3114943"/>
            <a:ext cx="48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(10,25,40,20);</a:t>
            </a:r>
          </a:p>
        </p:txBody>
      </p:sp>
      <p:sp>
        <p:nvSpPr>
          <p:cNvPr id="53" name="Oval 52"/>
          <p:cNvSpPr/>
          <p:nvPr/>
        </p:nvSpPr>
        <p:spPr>
          <a:xfrm>
            <a:off x="3124981" y="4437110"/>
            <a:ext cx="1728193" cy="9356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43808" y="53732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ellipse(50,70,40,20);</a:t>
            </a:r>
          </a:p>
        </p:txBody>
      </p:sp>
      <p:grpSp>
        <p:nvGrpSpPr>
          <p:cNvPr id="564232" name="Group 564231"/>
          <p:cNvGrpSpPr/>
          <p:nvPr/>
        </p:nvGrpSpPr>
        <p:grpSpPr>
          <a:xfrm>
            <a:off x="5071489" y="1971592"/>
            <a:ext cx="2512308" cy="464154"/>
            <a:chOff x="5071489" y="1971592"/>
            <a:chExt cx="2512308" cy="464154"/>
          </a:xfrm>
        </p:grpSpPr>
        <p:sp>
          <p:nvSpPr>
            <p:cNvPr id="82" name="TextBox 81"/>
            <p:cNvSpPr txBox="1"/>
            <p:nvPr/>
          </p:nvSpPr>
          <p:spPr>
            <a:xfrm>
              <a:off x="5071489" y="1985555"/>
              <a:ext cx="133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bg2">
                      <a:lumMod val="75000"/>
                    </a:schemeClr>
                  </a:solidFill>
                </a:rPr>
                <a:t>Start point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45915" y="1971592"/>
              <a:ext cx="133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bg2">
                      <a:lumMod val="75000"/>
                    </a:schemeClr>
                  </a:solidFill>
                </a:rPr>
                <a:t>End point</a:t>
              </a:r>
            </a:p>
          </p:txBody>
        </p:sp>
        <p:sp>
          <p:nvSpPr>
            <p:cNvPr id="564231" name="Left Brace 564230"/>
            <p:cNvSpPr/>
            <p:nvPr/>
          </p:nvSpPr>
          <p:spPr>
            <a:xfrm rot="5400000">
              <a:off x="5814943" y="2090075"/>
              <a:ext cx="136747" cy="554594"/>
            </a:xfrm>
            <a:prstGeom prst="leftBrace">
              <a:avLst>
                <a:gd name="adj1" fmla="val 47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Left Brace 85"/>
            <p:cNvSpPr/>
            <p:nvPr/>
          </p:nvSpPr>
          <p:spPr>
            <a:xfrm rot="5400000">
              <a:off x="6599988" y="2090076"/>
              <a:ext cx="136747" cy="554594"/>
            </a:xfrm>
            <a:prstGeom prst="leftBrace">
              <a:avLst>
                <a:gd name="adj1" fmla="val 47151"/>
                <a:gd name="adj2" fmla="val 263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4235" name="Group 564234"/>
          <p:cNvGrpSpPr/>
          <p:nvPr/>
        </p:nvGrpSpPr>
        <p:grpSpPr>
          <a:xfrm>
            <a:off x="4084856" y="3465888"/>
            <a:ext cx="3159060" cy="474788"/>
            <a:chOff x="4084856" y="3465888"/>
            <a:chExt cx="3159060" cy="474788"/>
          </a:xfrm>
        </p:grpSpPr>
        <p:grpSp>
          <p:nvGrpSpPr>
            <p:cNvPr id="564233" name="Group 564232"/>
            <p:cNvGrpSpPr/>
            <p:nvPr/>
          </p:nvGrpSpPr>
          <p:grpSpPr>
            <a:xfrm>
              <a:off x="4084856" y="3465888"/>
              <a:ext cx="3159060" cy="474788"/>
              <a:chOff x="4084856" y="3465888"/>
              <a:chExt cx="3159060" cy="47478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084856" y="3553458"/>
                <a:ext cx="148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top-left point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48149" y="3571344"/>
                <a:ext cx="111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width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124934" y="3571344"/>
                <a:ext cx="111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height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5678724" y="3465888"/>
                <a:ext cx="39046" cy="181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6107395" y="3480726"/>
                <a:ext cx="279105" cy="215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Left Brace 90"/>
            <p:cNvSpPr/>
            <p:nvPr/>
          </p:nvSpPr>
          <p:spPr>
            <a:xfrm rot="5400000" flipH="1">
              <a:off x="4951134" y="3288213"/>
              <a:ext cx="164066" cy="554594"/>
            </a:xfrm>
            <a:prstGeom prst="leftBrace">
              <a:avLst>
                <a:gd name="adj1" fmla="val 47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4236" name="Group 564235"/>
          <p:cNvGrpSpPr/>
          <p:nvPr/>
        </p:nvGrpSpPr>
        <p:grpSpPr>
          <a:xfrm>
            <a:off x="3150101" y="5710427"/>
            <a:ext cx="3265022" cy="479592"/>
            <a:chOff x="3150101" y="5710427"/>
            <a:chExt cx="3265022" cy="479592"/>
          </a:xfrm>
        </p:grpSpPr>
        <p:grpSp>
          <p:nvGrpSpPr>
            <p:cNvPr id="564234" name="Group 564233"/>
            <p:cNvGrpSpPr/>
            <p:nvPr/>
          </p:nvGrpSpPr>
          <p:grpSpPr>
            <a:xfrm>
              <a:off x="3150101" y="5710427"/>
              <a:ext cx="3265022" cy="479592"/>
              <a:chOff x="3150101" y="5710427"/>
              <a:chExt cx="3265022" cy="47959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150101" y="5797644"/>
                <a:ext cx="147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center point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04156" y="5820687"/>
                <a:ext cx="111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width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96141" y="5820687"/>
                <a:ext cx="111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height</a:t>
                </a: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4836991" y="5718449"/>
                <a:ext cx="39046" cy="181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 flipV="1">
                <a:off x="5235182" y="5710427"/>
                <a:ext cx="279105" cy="215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Left Brace 92"/>
            <p:cNvSpPr/>
            <p:nvPr/>
          </p:nvSpPr>
          <p:spPr>
            <a:xfrm rot="5400000" flipH="1">
              <a:off x="4154125" y="5541560"/>
              <a:ext cx="164066" cy="554594"/>
            </a:xfrm>
            <a:prstGeom prst="leftBrace">
              <a:avLst>
                <a:gd name="adj1" fmla="val 47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82672" y="2746213"/>
            <a:ext cx="360000" cy="360000"/>
            <a:chOff x="-2052736" y="4329099"/>
            <a:chExt cx="1080120" cy="108012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09077" y="4720906"/>
            <a:ext cx="360000" cy="360000"/>
            <a:chOff x="-2052736" y="4329099"/>
            <a:chExt cx="1080120" cy="108012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23821" y="2094796"/>
            <a:ext cx="360000" cy="360000"/>
            <a:chOff x="-2052736" y="4329099"/>
            <a:chExt cx="1080120" cy="108012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669701" y="2444918"/>
            <a:ext cx="360000" cy="360000"/>
            <a:chOff x="-2052736" y="4329099"/>
            <a:chExt cx="1080120" cy="108012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-2052736" y="4869159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3989079" y="2278977"/>
            <a:ext cx="864096" cy="3523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37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Primitive Shapes</a:t>
            </a:r>
            <a:r>
              <a:rPr lang="en-US" b="0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Processing code and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8144" y="2142724"/>
            <a:ext cx="3096344" cy="1569660"/>
          </a:xfrm>
          <a:prstGeom prst="rect">
            <a:avLst/>
          </a:prstGeom>
          <a:solidFill>
            <a:schemeClr val="bg1">
              <a:lumMod val="100000"/>
            </a:schemeClr>
          </a:solidFill>
          <a:ln w="25400" cap="flat" cmpd="sng" algn="ctr">
            <a:solidFill>
              <a:srgbClr val="FF9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draw the shapes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(50,10,70,20);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rect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(10,25,40,20);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point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(90,60);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ellipse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(50,70,40,20);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996" t="26725" r="13327" b="9576"/>
          <a:stretch/>
        </p:blipFill>
        <p:spPr>
          <a:xfrm>
            <a:off x="5248278" y="2142724"/>
            <a:ext cx="2186033" cy="21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Clickers</a:t>
            </a:r>
          </a:p>
          <a:p>
            <a:pPr lvl="1"/>
            <a:r>
              <a:rPr lang="en-CA" dirty="0"/>
              <a:t>Everyone has their clickers set up correctly</a:t>
            </a:r>
          </a:p>
          <a:p>
            <a:pPr lvl="1"/>
            <a:r>
              <a:rPr lang="en-CA" dirty="0"/>
              <a:t>Repeat clicker questions from last lectures</a:t>
            </a:r>
          </a:p>
          <a:p>
            <a:endParaRPr lang="en-CA" dirty="0"/>
          </a:p>
          <a:p>
            <a:r>
              <a:rPr lang="en-CA" dirty="0"/>
              <a:t>Team members (hand in names)</a:t>
            </a:r>
          </a:p>
          <a:p>
            <a:endParaRPr lang="en-CA" dirty="0"/>
          </a:p>
          <a:p>
            <a:r>
              <a:rPr lang="en-CA" dirty="0"/>
              <a:t>Can every team bring at least one laptop every lecture?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Processing</a:t>
            </a:r>
          </a:p>
          <a:p>
            <a:r>
              <a:rPr lang="en-US" dirty="0"/>
              <a:t>Experiment with the Processing Development Environment.</a:t>
            </a:r>
          </a:p>
          <a:p>
            <a:r>
              <a:rPr lang="en-US" dirty="0"/>
              <a:t>Printing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5606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is a programming environment that aims to help create </a:t>
            </a:r>
            <a:r>
              <a:rPr lang="en-US" b="1" dirty="0"/>
              <a:t>visually oriented applications</a:t>
            </a:r>
            <a:r>
              <a:rPr lang="en-US" dirty="0"/>
              <a:t>, such as sketches, animations, and games.</a:t>
            </a:r>
          </a:p>
          <a:p>
            <a:pPr lvl="3"/>
            <a:endParaRPr lang="en-US" dirty="0"/>
          </a:p>
          <a:p>
            <a:r>
              <a:rPr lang="en-US" dirty="0"/>
              <a:t>Processing consists of: </a:t>
            </a:r>
          </a:p>
          <a:p>
            <a:pPr lvl="1"/>
            <a:r>
              <a:rPr lang="en-US" dirty="0"/>
              <a:t>The Processing Development Environment (PDE). </a:t>
            </a:r>
          </a:p>
          <a:p>
            <a:pPr lvl="2"/>
            <a:r>
              <a:rPr lang="en-US" dirty="0"/>
              <a:t>The software we will use to write and run our code in this course.</a:t>
            </a:r>
          </a:p>
          <a:p>
            <a:pPr lvl="2"/>
            <a:r>
              <a:rPr lang="en-US" dirty="0"/>
              <a:t>Has a minimalist set of features suitable for developing small programs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Processing core </a:t>
            </a:r>
            <a:r>
              <a:rPr lang="en-US" b="1" dirty="0"/>
              <a:t>API</a:t>
            </a:r>
            <a:r>
              <a:rPr lang="en-US" dirty="0"/>
              <a:t> and other libraries </a:t>
            </a:r>
          </a:p>
          <a:p>
            <a:pPr lvl="2"/>
            <a:r>
              <a:rPr lang="en-US" dirty="0"/>
              <a:t>A collection of functions (aka commands or methods) for performing the different actions in a program.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language syntax identical to Java. </a:t>
            </a:r>
          </a:p>
          <a:p>
            <a:pPr lvl="2"/>
            <a:r>
              <a:rPr lang="en-US" b="1" i="1" dirty="0"/>
              <a:t>Processing is Java</a:t>
            </a:r>
            <a:r>
              <a:rPr lang="en-US" dirty="0"/>
              <a:t>, but with simpler syntax.</a:t>
            </a:r>
          </a:p>
          <a:p>
            <a:pPr lvl="2"/>
            <a:r>
              <a:rPr lang="en-US" dirty="0"/>
              <a:t>Processing was ported to other languages later (e.g. JS, Python).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8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Processing Development Environment (PDE)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94" y="1712766"/>
            <a:ext cx="4909204" cy="423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251" y="1594573"/>
            <a:ext cx="78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Menu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519728" y="1779239"/>
            <a:ext cx="491066" cy="1846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110" y="2103532"/>
            <a:ext cx="134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Run / Stop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676973" y="2270384"/>
            <a:ext cx="556175" cy="178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950" y="2680229"/>
            <a:ext cx="162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Sketch name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1797935" y="2658163"/>
            <a:ext cx="651237" cy="2067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3188" y="304956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Your code goes into the </a:t>
            </a:r>
            <a:r>
              <a:rPr lang="en-US" sz="1800" b="1" i="1" dirty="0">
                <a:solidFill>
                  <a:srgbClr val="00B050"/>
                </a:solidFill>
              </a:rPr>
              <a:t>Text Editor</a:t>
            </a:r>
            <a:r>
              <a:rPr lang="en-US" sz="1800" b="1" dirty="0">
                <a:solidFill>
                  <a:srgbClr val="00B050"/>
                </a:solidFill>
              </a:rPr>
              <a:t>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9172" y="5241158"/>
            <a:ext cx="36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and Errors Window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955" y="2680229"/>
            <a:ext cx="2153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FF99"/>
                </a:solidFill>
              </a:rPr>
              <a:t>The code represents a sketch. Each sketch is actually a subclass of the </a:t>
            </a:r>
            <a:r>
              <a:rPr lang="en-US" sz="2000" dirty="0" err="1">
                <a:solidFill>
                  <a:srgbClr val="99FF99"/>
                </a:solidFill>
                <a:latin typeface="Consolas" panose="020B0609020204030204" pitchFamily="49" charset="0"/>
              </a:rPr>
              <a:t>PApplet</a:t>
            </a:r>
            <a:r>
              <a:rPr lang="en-US" sz="2000" dirty="0">
                <a:solidFill>
                  <a:srgbClr val="99FF99"/>
                </a:solidFill>
              </a:rPr>
              <a:t> Java 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110" y="4865360"/>
            <a:ext cx="134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Message Area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676973" y="5032212"/>
            <a:ext cx="556175" cy="201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PDE: Creating and Running a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" y="1268760"/>
            <a:ext cx="4355974" cy="5589240"/>
          </a:xfrm>
        </p:spPr>
        <p:txBody>
          <a:bodyPr>
            <a:normAutofit/>
          </a:bodyPr>
          <a:lstStyle/>
          <a:p>
            <a:r>
              <a:rPr lang="en-CA" dirty="0"/>
              <a:t>To create a program code file, select </a:t>
            </a:r>
            <a:r>
              <a:rPr lang="en-CA" b="1" dirty="0">
                <a:solidFill>
                  <a:srgbClr val="F0F000"/>
                </a:solidFill>
                <a:latin typeface="Courier New" pitchFamily="49" charset="0"/>
              </a:rPr>
              <a:t>File-&gt;New </a:t>
            </a:r>
            <a:r>
              <a:rPr lang="en-CA" dirty="0"/>
              <a:t>or </a:t>
            </a:r>
          </a:p>
          <a:p>
            <a:r>
              <a:rPr lang="en-CA" dirty="0"/>
              <a:t>Your new program is called a </a:t>
            </a:r>
            <a:r>
              <a:rPr lang="en-CA" b="1" i="1" dirty="0">
                <a:solidFill>
                  <a:srgbClr val="66FF66"/>
                </a:solidFill>
              </a:rPr>
              <a:t>sketch </a:t>
            </a:r>
            <a:r>
              <a:rPr lang="en-CA" dirty="0"/>
              <a:t>in Processing. Sketches are saved in a folder on your computer called </a:t>
            </a:r>
            <a:r>
              <a:rPr lang="en-CA" b="1" i="1" dirty="0">
                <a:solidFill>
                  <a:srgbClr val="66FF66"/>
                </a:solidFill>
              </a:rPr>
              <a:t>sketchbook</a:t>
            </a:r>
            <a:r>
              <a:rPr lang="en-CA" dirty="0"/>
              <a:t>.</a:t>
            </a:r>
          </a:p>
          <a:p>
            <a:r>
              <a:rPr lang="en-CA" dirty="0"/>
              <a:t>To write your code, start typing in the Text Editor” area of the PDE. </a:t>
            </a:r>
          </a:p>
          <a:p>
            <a:r>
              <a:rPr lang="en-CA" dirty="0"/>
              <a:t>Use the buttons </a:t>
            </a:r>
            <a:r>
              <a:rPr lang="en-CA" b="1" i="1" dirty="0"/>
              <a:t>Run</a:t>
            </a:r>
            <a:r>
              <a:rPr lang="en-CA" dirty="0"/>
              <a:t> and </a:t>
            </a:r>
            <a:r>
              <a:rPr lang="en-CA" b="1" i="1" dirty="0"/>
              <a:t>Stop</a:t>
            </a:r>
            <a:r>
              <a:rPr lang="en-CA" dirty="0"/>
              <a:t> on the toolbar to run or terminate your program.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23" y="1772816"/>
            <a:ext cx="4601767" cy="39635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29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PDE: The Console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3059831" cy="5256583"/>
          </a:xfrm>
        </p:spPr>
        <p:txBody>
          <a:bodyPr/>
          <a:lstStyle/>
          <a:p>
            <a:r>
              <a:rPr lang="en-US" dirty="0"/>
              <a:t>The console window displays </a:t>
            </a:r>
          </a:p>
          <a:p>
            <a:pPr marL="812791" lvl="1" indent="-457200">
              <a:buSzPct val="100000"/>
              <a:buFont typeface="+mj-lt"/>
              <a:buAutoNum type="arabicParenR"/>
            </a:pPr>
            <a:r>
              <a:rPr lang="en-US" dirty="0"/>
              <a:t>Text output, e.g. when printing text using </a:t>
            </a:r>
            <a:r>
              <a:rPr lang="en-US" b="1" dirty="0">
                <a:solidFill>
                  <a:srgbClr val="00D7FF"/>
                </a:solidFill>
                <a:latin typeface="Consolas" panose="020B0609020204030204" pitchFamily="49" charset="0"/>
              </a:rPr>
              <a:t>print()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D7FF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D7FF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functions.</a:t>
            </a:r>
          </a:p>
          <a:p>
            <a:pPr marL="812791" lvl="1" indent="-457200">
              <a:buSzPct val="100000"/>
              <a:buFont typeface="+mj-lt"/>
              <a:buAutoNum type="arabicParenR"/>
            </a:pPr>
            <a:endParaRPr lang="en-US" dirty="0"/>
          </a:p>
          <a:p>
            <a:pPr marL="812791" lvl="1" indent="-457200">
              <a:buSzPct val="100000"/>
              <a:buFont typeface="+mj-lt"/>
              <a:buAutoNum type="arabicParenR"/>
            </a:pPr>
            <a:r>
              <a:rPr lang="en-US" dirty="0"/>
              <a:t>Error messages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90502"/>
            <a:ext cx="5940136" cy="5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" y="1268760"/>
            <a:ext cx="9144000" cy="558924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14FD3A"/>
                </a:solidFill>
              </a:rPr>
              <a:t>function </a:t>
            </a:r>
            <a:r>
              <a:rPr lang="en-US" dirty="0"/>
              <a:t>is a sequence of statements that performs a specific action.</a:t>
            </a:r>
          </a:p>
          <a:p>
            <a:pPr lvl="1"/>
            <a:r>
              <a:rPr lang="en-US" dirty="0"/>
              <a:t>Creating a function avoids repeating statements and allows for better code organization.</a:t>
            </a:r>
          </a:p>
          <a:p>
            <a:r>
              <a:rPr lang="en-US" altLang="en-US" dirty="0"/>
              <a:t>A function must have a name. Whenever we want to perform the function’s action, we need to call (invoke) the function by its name.</a:t>
            </a:r>
          </a:p>
          <a:p>
            <a:pPr lvl="1"/>
            <a:r>
              <a:rPr lang="en-US" altLang="en-US" dirty="0"/>
              <a:t>For example, to print something on the console, we write </a:t>
            </a:r>
          </a:p>
          <a:p>
            <a:pPr marL="778914" lvl="2" indent="0" algn="ctr">
              <a:buNone/>
            </a:pPr>
            <a:r>
              <a:rPr lang="en-US" altLang="en-US" sz="2200" b="1" dirty="0" err="1">
                <a:solidFill>
                  <a:srgbClr val="00D7FF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200" b="1" dirty="0">
                <a:solidFill>
                  <a:srgbClr val="00D7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2200" b="1" dirty="0">
                <a:solidFill>
                  <a:srgbClr val="00D7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i="1" dirty="0"/>
              <a:t>Processing </a:t>
            </a:r>
            <a:r>
              <a:rPr lang="en-US" altLang="en-US" dirty="0"/>
              <a:t>comes with a library of </a:t>
            </a:r>
            <a:r>
              <a:rPr lang="en-US" altLang="en-US" b="1" dirty="0"/>
              <a:t>predefined functions </a:t>
            </a:r>
            <a:r>
              <a:rPr lang="en-US" altLang="en-US" dirty="0"/>
              <a:t>that may be used to perform different actions such as drawing shapes. To use these functions, you need to call their names with the appropriate parameters.</a:t>
            </a:r>
          </a:p>
          <a:p>
            <a:pPr lvl="1"/>
            <a:r>
              <a:rPr lang="en-US" altLang="en-US" dirty="0"/>
              <a:t>In Java, a function is also called a “method”.</a:t>
            </a:r>
          </a:p>
        </p:txBody>
      </p:sp>
    </p:spTree>
    <p:extLst>
      <p:ext uri="{BB962C8B-B14F-4D97-AF65-F5344CB8AC3E}">
        <p14:creationId xmlns:p14="http://schemas.microsoft.com/office/powerpoint/2010/main" val="13707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Text to the Console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2200" b="1" dirty="0">
                <a:solidFill>
                  <a:srgbClr val="00D7FF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00D7FF"/>
                </a:solidFill>
                <a:latin typeface="Consolas" panose="020B0609020204030204" pitchFamily="49" charset="0"/>
              </a:rPr>
              <a:t>println()</a:t>
            </a:r>
            <a:r>
              <a:rPr lang="en-US" dirty="0"/>
              <a:t> to display the following text on the console. Note that the number 6 on the second line is computed as 3*2.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6" y="2780928"/>
            <a:ext cx="8734988" cy="79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713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23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" id="{ACD4D0CD-8E93-4864-A0E3-F0F5E323C39B}" vid="{69B7EA36-E40E-4AA1-AA12-F7329392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123</Template>
  <TotalTime>1</TotalTime>
  <Words>789</Words>
  <Application>Microsoft Office PowerPoint</Application>
  <PresentationFormat>On-screen Show (4:3)</PresentationFormat>
  <Paragraphs>119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Courier New</vt:lpstr>
      <vt:lpstr>Kristen ITC</vt:lpstr>
      <vt:lpstr>Times New Roman</vt:lpstr>
      <vt:lpstr>Tw Cen MT</vt:lpstr>
      <vt:lpstr>Wingdings</vt:lpstr>
      <vt:lpstr>Wingdings 2</vt:lpstr>
      <vt:lpstr>123</vt:lpstr>
      <vt:lpstr>Intro to Processing</vt:lpstr>
      <vt:lpstr>Before today’s class</vt:lpstr>
      <vt:lpstr>PowerPoint Presentation</vt:lpstr>
      <vt:lpstr>The Processing Language</vt:lpstr>
      <vt:lpstr>Processing Development Environment (PDE)</vt:lpstr>
      <vt:lpstr>PDE: Creating and Running a Sketch</vt:lpstr>
      <vt:lpstr>PDE: The Console Window</vt:lpstr>
      <vt:lpstr>Functions</vt:lpstr>
      <vt:lpstr>Output Text to the Console</vt:lpstr>
      <vt:lpstr>Output Text to the Console</vt:lpstr>
      <vt:lpstr>2D Coordinate System</vt:lpstr>
      <vt:lpstr> The Coordinate System</vt:lpstr>
      <vt:lpstr>Coordinate system</vt:lpstr>
      <vt:lpstr>Drawing Primitive Shapes</vt:lpstr>
      <vt:lpstr>Drawing Primitive Shapes, cont’d</vt:lpstr>
      <vt:lpstr>Drawing Primitive Shapes, cont’d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Processing</dc:title>
  <dc:creator>Mohamed, Abdallah</dc:creator>
  <cp:keywords/>
  <cp:lastModifiedBy>Mohamed, Abdallah</cp:lastModifiedBy>
  <cp:revision>3</cp:revision>
  <dcterms:created xsi:type="dcterms:W3CDTF">2017-05-14T21:48:30Z</dcterms:created>
  <dcterms:modified xsi:type="dcterms:W3CDTF">2021-01-06T01:07:21Z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