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>
        <p:scale>
          <a:sx n="103" d="100"/>
          <a:sy n="103" d="100"/>
        </p:scale>
        <p:origin x="232" y="6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Weekly</a:t>
            </a:r>
            <a:r>
              <a:rPr lang="en-US" baseline="0" dirty="0"/>
              <a:t> House Temperatures across Room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Bedroom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6.7</c:v>
                </c:pt>
                <c:pt idx="5">
                  <c:v>5.4</c:v>
                </c:pt>
                <c:pt idx="6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44-F84F-939F-21A9F36140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Bathroom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2.1</c:v>
                </c:pt>
                <c:pt idx="6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44-F84F-939F-21A9F3614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3383759"/>
        <c:axId val="722946031"/>
      </c:lineChart>
      <c:catAx>
        <c:axId val="7233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946031"/>
        <c:crosses val="autoZero"/>
        <c:auto val="1"/>
        <c:lblAlgn val="ctr"/>
        <c:lblOffset val="100"/>
        <c:noMultiLvlLbl val="0"/>
      </c:catAx>
      <c:valAx>
        <c:axId val="72294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8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  <a:r>
              <a:rPr lang="en-US" baseline="0" dirty="0"/>
              <a:t> Weekly Humidity across Room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Bedroom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6.7</c:v>
                </c:pt>
                <c:pt idx="5">
                  <c:v>5.4</c:v>
                </c:pt>
                <c:pt idx="6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51-6E44-B66E-E9E459C51B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Bathroom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2.1</c:v>
                </c:pt>
                <c:pt idx="6">
                  <c:v>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51-6E44-B66E-E9E459C51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3383759"/>
        <c:axId val="722946031"/>
      </c:lineChart>
      <c:catAx>
        <c:axId val="723383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946031"/>
        <c:crosses val="autoZero"/>
        <c:auto val="1"/>
        <c:lblAlgn val="ctr"/>
        <c:lblOffset val="100"/>
        <c:noMultiLvlLbl val="0"/>
      </c:catAx>
      <c:valAx>
        <c:axId val="72294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383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Energy Consumption vs Humidity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Humidity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Lighting Energy Consumption</c:v>
                </c:pt>
                <c:pt idx="1">
                  <c:v>Appliance Consumption</c:v>
                </c:pt>
                <c:pt idx="2">
                  <c:v>Total Consumption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44-C94A-9370-D5FDB930FA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Mid-Low Humidity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Lighting Energy Consumption</c:v>
                </c:pt>
                <c:pt idx="1">
                  <c:v>Appliance Consumption</c:v>
                </c:pt>
                <c:pt idx="2">
                  <c:v>Total Consumption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6.8000000000000007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44-C94A-9370-D5FDB930FA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Humidity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Lighting Energy Consumption</c:v>
                </c:pt>
                <c:pt idx="1">
                  <c:v>Appliance Consumption</c:v>
                </c:pt>
                <c:pt idx="2">
                  <c:v>Total Consumption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44-C94A-9370-D5FDB930F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96504351"/>
        <c:axId val="496513583"/>
      </c:barChart>
      <c:catAx>
        <c:axId val="49650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13583"/>
        <c:crosses val="autoZero"/>
        <c:auto val="1"/>
        <c:lblAlgn val="ctr"/>
        <c:lblOffset val="100"/>
        <c:noMultiLvlLbl val="0"/>
      </c:catAx>
      <c:valAx>
        <c:axId val="4965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504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flat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692455815877988E-2"/>
          <c:y val="0.12206408571929703"/>
          <c:w val="0.92197536912069045"/>
          <c:h val="0.6727803211952977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 Humidity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 formatCode="d\-mmm">
                  <c:v>44576</c:v>
                </c:pt>
                <c:pt idx="7" formatCode="d\-mmm">
                  <c:v>44601</c:v>
                </c:pt>
                <c:pt idx="17" formatCode="d\-mmm">
                  <c:v>44625</c:v>
                </c:pt>
                <c:pt idx="28" formatCode="d\-mmm">
                  <c:v>44652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  <c:pt idx="20">
                  <c:v>6.66</c:v>
                </c:pt>
                <c:pt idx="21">
                  <c:v>6.82</c:v>
                </c:pt>
                <c:pt idx="22">
                  <c:v>6.98</c:v>
                </c:pt>
                <c:pt idx="23">
                  <c:v>7.14</c:v>
                </c:pt>
                <c:pt idx="24">
                  <c:v>7.3</c:v>
                </c:pt>
                <c:pt idx="25">
                  <c:v>7.46</c:v>
                </c:pt>
                <c:pt idx="26">
                  <c:v>7.62</c:v>
                </c:pt>
                <c:pt idx="27">
                  <c:v>7.78</c:v>
                </c:pt>
                <c:pt idx="28">
                  <c:v>7.94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66-1145-B7B3-45CC23E816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Mid-Low Humidity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 formatCode="d\-mmm">
                  <c:v>44576</c:v>
                </c:pt>
                <c:pt idx="7" formatCode="d\-mmm">
                  <c:v>44601</c:v>
                </c:pt>
                <c:pt idx="17" formatCode="d\-mmm">
                  <c:v>44625</c:v>
                </c:pt>
                <c:pt idx="28" formatCode="d\-mmm">
                  <c:v>44652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  <c:pt idx="10">
                  <c:v>1.66</c:v>
                </c:pt>
                <c:pt idx="11">
                  <c:v>1.52</c:v>
                </c:pt>
                <c:pt idx="12">
                  <c:v>1.38</c:v>
                </c:pt>
                <c:pt idx="13">
                  <c:v>1.24</c:v>
                </c:pt>
                <c:pt idx="14">
                  <c:v>1.1000000000000001</c:v>
                </c:pt>
                <c:pt idx="15">
                  <c:v>0.96000000000000096</c:v>
                </c:pt>
                <c:pt idx="16">
                  <c:v>0.82000000000000095</c:v>
                </c:pt>
                <c:pt idx="17">
                  <c:v>0.68000000000000105</c:v>
                </c:pt>
                <c:pt idx="18">
                  <c:v>0.54000000000000103</c:v>
                </c:pt>
                <c:pt idx="19">
                  <c:v>0.40000000000000102</c:v>
                </c:pt>
                <c:pt idx="20">
                  <c:v>0.26000000000000101</c:v>
                </c:pt>
                <c:pt idx="21">
                  <c:v>0.12000000000000099</c:v>
                </c:pt>
                <c:pt idx="22">
                  <c:v>-1.9999999999999098E-2</c:v>
                </c:pt>
                <c:pt idx="23">
                  <c:v>-0.159999999999999</c:v>
                </c:pt>
                <c:pt idx="24">
                  <c:v>-0.29999999999999899</c:v>
                </c:pt>
                <c:pt idx="25">
                  <c:v>-0.439999999999999</c:v>
                </c:pt>
                <c:pt idx="26">
                  <c:v>-0.57999999999999896</c:v>
                </c:pt>
                <c:pt idx="27">
                  <c:v>-0.71999999999999897</c:v>
                </c:pt>
                <c:pt idx="28">
                  <c:v>-0.86000000000000898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66-1145-B7B3-45CC23E816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Humidity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 formatCode="d\-mmm">
                  <c:v>44576</c:v>
                </c:pt>
                <c:pt idx="7" formatCode="d\-mmm">
                  <c:v>44601</c:v>
                </c:pt>
                <c:pt idx="17" formatCode="d\-mmm">
                  <c:v>44625</c:v>
                </c:pt>
                <c:pt idx="28" formatCode="d\-mmm">
                  <c:v>44652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  <c:pt idx="10">
                  <c:v>11.5</c:v>
                </c:pt>
                <c:pt idx="11">
                  <c:v>12.5</c:v>
                </c:pt>
                <c:pt idx="12">
                  <c:v>13.5</c:v>
                </c:pt>
                <c:pt idx="13">
                  <c:v>14.5</c:v>
                </c:pt>
                <c:pt idx="14">
                  <c:v>15.5</c:v>
                </c:pt>
                <c:pt idx="15">
                  <c:v>16.5</c:v>
                </c:pt>
                <c:pt idx="16">
                  <c:v>17.5</c:v>
                </c:pt>
                <c:pt idx="17">
                  <c:v>18.5</c:v>
                </c:pt>
                <c:pt idx="18">
                  <c:v>19.5</c:v>
                </c:pt>
                <c:pt idx="19">
                  <c:v>20.5</c:v>
                </c:pt>
                <c:pt idx="20">
                  <c:v>21.5</c:v>
                </c:pt>
                <c:pt idx="21">
                  <c:v>22.5</c:v>
                </c:pt>
                <c:pt idx="22">
                  <c:v>23.5</c:v>
                </c:pt>
                <c:pt idx="23">
                  <c:v>24.5</c:v>
                </c:pt>
                <c:pt idx="24">
                  <c:v>25.5</c:v>
                </c:pt>
                <c:pt idx="25">
                  <c:v>26.5</c:v>
                </c:pt>
                <c:pt idx="26">
                  <c:v>27.5</c:v>
                </c:pt>
                <c:pt idx="27">
                  <c:v>28.5</c:v>
                </c:pt>
                <c:pt idx="28">
                  <c:v>29.5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66-1145-B7B3-45CC23E81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4559855"/>
        <c:axId val="253838959"/>
      </c:lineChart>
      <c:dateAx>
        <c:axId val="254559855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838959"/>
        <c:crosses val="autoZero"/>
        <c:auto val="1"/>
        <c:lblOffset val="100"/>
        <c:baseTimeUnit val="days"/>
      </c:dateAx>
      <c:valAx>
        <c:axId val="25383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559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1FA0D-31A6-0E46-837D-3EAFB427AA02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4E13F-3DFF-0143-A571-98797D28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4E13F-3DFF-0143-A571-98797D2882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4E13F-3DFF-0143-A571-98797D288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37C8-AE13-3A40-8817-F66AB1F63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30F8C-EC59-8B42-AA34-8CE2D8C2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ECC8-E25F-D148-95C8-0BA8D0B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BC63-B877-3341-BB37-B3FD6C6B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1B2E-90E4-FA48-9C10-D5DDFF09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2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6854-C8A0-874F-A436-6E3DA0DB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81FBD-48B2-064D-B470-B7D9413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59DB8-AF28-F54D-94B7-CBFA2B69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65DD-D5B4-C844-BD48-46DFE00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D3FD-0F6F-9348-AB8A-0F95EF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C9925-0D84-404C-8E91-DC098038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81E6-B583-4F47-BA43-E3A81790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F85E-66B1-D34F-9EDD-FD459B5F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5DA4-B778-0548-B35B-629BFCD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276E-048E-B94B-B4DF-3D50C536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2028-DF21-F549-912B-7BD03F01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7E9D-08CF-5B44-B584-30C18F07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5E3D-F30C-504F-BB27-512D7435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DA3E-78BC-8C4F-BA5F-0DAE611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CBB1-66BA-264B-99EA-CA055FA7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01A2-B6E9-9240-995F-6D10F4D7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B5FBC-965E-E74A-8082-BB77CC07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4E45-7234-9E4F-997F-C7DC23DF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4741-76FE-FA48-80A2-85F75B6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67BE-BF85-4348-BC3A-7883E631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CFD-A2D3-AB45-BE5E-47269EE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C468-C8BB-8445-B94C-CE518426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96F9-5FD6-FE4E-830D-048118362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7F66B-43F5-124F-BCF6-8724C325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00C4-1A3B-1948-A817-AF56BE4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6B45-F413-BB48-B228-1C517356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140-1CD2-AD49-9CF1-0C7F4E14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DBBC-C8F1-F641-869F-FE20A4C8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97CE6-D9DF-DB43-8F6D-132B753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A4A67-C3F0-EC45-B534-F12B1A9E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1E193-C342-8F43-819A-E83378EC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B70B1-6CFE-CC42-90DF-55A1D379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CDCD2-822C-8649-B4C0-9331AE1F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BA67-1A30-5B4F-A8CA-03F7986A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2EC-A592-AA48-A527-41914C75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C975F-C257-424C-BA7A-1C35756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1F1E6-113D-024C-9122-4BFEB1FD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A77E7-FB6B-BC4F-A393-758ABAE7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CE047-104A-0945-98F8-C862C847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825B5-1DB1-6540-867A-02475110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D395A-E9A7-1F4C-8BE3-2C7EF9B6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751C-E23F-8340-BFFC-A187DC70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478B-5253-E04A-8E90-2F790FF3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04BD4-7D12-424A-AB36-676515287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34D96-6BC7-0E40-B478-AFA60C7B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47B18-42C3-7047-9D03-F6911A9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C5054-4966-D745-88D2-B19714C2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5364-C0D5-B643-B216-FE4733C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F0AC1-E60F-7746-9F82-A3D680590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4FA17-977A-C24A-9DE6-4E381158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1063-E213-534D-B24A-E1BB4A4E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C5163-4A05-9449-83EF-D3F25BD2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8E09-B3C3-D944-B51F-B8BF6AAA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0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DF7CF-E2B9-DB49-978D-400AF924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0A9D-D752-3940-9BA8-E9630897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3394-2D2D-1F4A-8991-0C7473B1E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0F3A-7C52-6049-8AA6-26307B337B0E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B2204-D0BC-DB46-A2D3-405B0BFE3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B6D0-B793-1B49-B610-EBABD3E1B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58CD-C940-2D42-9824-8CFE29DE1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6E60C-BEF3-1245-B5B5-970FAF6E5B81}"/>
              </a:ext>
            </a:extLst>
          </p:cNvPr>
          <p:cNvSpPr/>
          <p:nvPr/>
        </p:nvSpPr>
        <p:spPr>
          <a:xfrm>
            <a:off x="0" y="0"/>
            <a:ext cx="348293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8743-CEEB-9B48-96AA-46F6279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5" y="288246"/>
            <a:ext cx="2973513" cy="7855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Dashboard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D297-5E44-7441-86F0-0B90D658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95" y="1362073"/>
            <a:ext cx="2973513" cy="84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Description of where the data is coming from and it’s intended use within this dashboard.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6BC74E-BCF7-AC4B-BB48-F29BB2BE1AC1}"/>
              </a:ext>
            </a:extLst>
          </p:cNvPr>
          <p:cNvCxnSpPr/>
          <p:nvPr/>
        </p:nvCxnSpPr>
        <p:spPr>
          <a:xfrm>
            <a:off x="283395" y="1073827"/>
            <a:ext cx="27687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FAAF-67EB-8E4E-8C37-5CB6DBAA318E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5828348" y="518984"/>
            <a:ext cx="6363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59A3F8D0-59B9-7B4D-8720-FF41EEB480F2}"/>
              </a:ext>
            </a:extLst>
          </p:cNvPr>
          <p:cNvSpPr/>
          <p:nvPr/>
        </p:nvSpPr>
        <p:spPr>
          <a:xfrm>
            <a:off x="3496961" y="0"/>
            <a:ext cx="2331387" cy="518984"/>
          </a:xfrm>
          <a:custGeom>
            <a:avLst/>
            <a:gdLst>
              <a:gd name="connsiteX0" fmla="*/ 1507524 w 1507524"/>
              <a:gd name="connsiteY0" fmla="*/ 518984 h 518984"/>
              <a:gd name="connsiteX1" fmla="*/ 1507524 w 1507524"/>
              <a:gd name="connsiteY1" fmla="*/ 0 h 518984"/>
              <a:gd name="connsiteX2" fmla="*/ 0 w 1507524"/>
              <a:gd name="connsiteY2" fmla="*/ 0 h 518984"/>
              <a:gd name="connsiteX3" fmla="*/ 0 w 1507524"/>
              <a:gd name="connsiteY3" fmla="*/ 518984 h 51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24" h="518984">
                <a:moveTo>
                  <a:pt x="1507524" y="518984"/>
                </a:moveTo>
                <a:lnTo>
                  <a:pt x="1507524" y="0"/>
                </a:lnTo>
                <a:lnTo>
                  <a:pt x="0" y="0"/>
                </a:lnTo>
                <a:lnTo>
                  <a:pt x="0" y="5189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F25A9-8E8C-CA46-90B9-1AA215BEFF94}"/>
              </a:ext>
            </a:extLst>
          </p:cNvPr>
          <p:cNvCxnSpPr/>
          <p:nvPr/>
        </p:nvCxnSpPr>
        <p:spPr>
          <a:xfrm flipV="1">
            <a:off x="7426411" y="0"/>
            <a:ext cx="0" cy="51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12984C-89F2-C147-A77B-424B8614E39D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5828348" y="0"/>
            <a:ext cx="1598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4CAD9A-284A-2844-83D9-1323ACCACFF0}"/>
              </a:ext>
            </a:extLst>
          </p:cNvPr>
          <p:cNvSpPr txBox="1"/>
          <p:nvPr/>
        </p:nvSpPr>
        <p:spPr>
          <a:xfrm>
            <a:off x="3923787" y="108306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Climate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C4AE6-B87E-0F44-A1FD-5A3D18D86DC5}"/>
              </a:ext>
            </a:extLst>
          </p:cNvPr>
          <p:cNvSpPr txBox="1"/>
          <p:nvPr/>
        </p:nvSpPr>
        <p:spPr>
          <a:xfrm>
            <a:off x="6096000" y="103580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15247-A1E9-EC4C-9E06-8BA02E697FDD}"/>
              </a:ext>
            </a:extLst>
          </p:cNvPr>
          <p:cNvSpPr txBox="1"/>
          <p:nvPr/>
        </p:nvSpPr>
        <p:spPr>
          <a:xfrm>
            <a:off x="269373" y="2354997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Across: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F51A75-E5A6-0D42-9486-0A1066AC5180}"/>
              </a:ext>
            </a:extLst>
          </p:cNvPr>
          <p:cNvSpPr/>
          <p:nvPr/>
        </p:nvSpPr>
        <p:spPr>
          <a:xfrm>
            <a:off x="412285" y="2762966"/>
            <a:ext cx="262581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 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58D11-5546-264C-83C8-3C4342AD5220}"/>
              </a:ext>
            </a:extLst>
          </p:cNvPr>
          <p:cNvSpPr/>
          <p:nvPr/>
        </p:nvSpPr>
        <p:spPr>
          <a:xfrm>
            <a:off x="2704464" y="2762966"/>
            <a:ext cx="333632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F70A8-2889-9B40-B6CB-8C823078A36B}"/>
              </a:ext>
            </a:extLst>
          </p:cNvPr>
          <p:cNvSpPr txBox="1"/>
          <p:nvPr/>
        </p:nvSpPr>
        <p:spPr>
          <a:xfrm>
            <a:off x="269373" y="341202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8E413-58E5-C146-8FFE-B199A857C9B1}"/>
              </a:ext>
            </a:extLst>
          </p:cNvPr>
          <p:cNvSpPr txBox="1"/>
          <p:nvPr/>
        </p:nvSpPr>
        <p:spPr>
          <a:xfrm>
            <a:off x="269373" y="4718571"/>
            <a:ext cx="11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Timescale: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09D64-553D-8544-A63A-5C4FE5F90434}"/>
              </a:ext>
            </a:extLst>
          </p:cNvPr>
          <p:cNvSpPr/>
          <p:nvPr/>
        </p:nvSpPr>
        <p:spPr>
          <a:xfrm>
            <a:off x="423775" y="3899687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D3BA99-1004-554C-98DD-BD47E3F74875}"/>
              </a:ext>
            </a:extLst>
          </p:cNvPr>
          <p:cNvSpPr/>
          <p:nvPr/>
        </p:nvSpPr>
        <p:spPr>
          <a:xfrm>
            <a:off x="453030" y="3936961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BCAD23-A172-A140-A869-F16C5A822AA2}"/>
              </a:ext>
            </a:extLst>
          </p:cNvPr>
          <p:cNvSpPr/>
          <p:nvPr/>
        </p:nvSpPr>
        <p:spPr>
          <a:xfrm>
            <a:off x="420688" y="4150373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3B78FF-083D-3E41-BCA5-BDE7A149068E}"/>
              </a:ext>
            </a:extLst>
          </p:cNvPr>
          <p:cNvSpPr/>
          <p:nvPr/>
        </p:nvSpPr>
        <p:spPr>
          <a:xfrm>
            <a:off x="452346" y="4188074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E15FD8-28A3-EB4F-9256-B294EB256F22}"/>
              </a:ext>
            </a:extLst>
          </p:cNvPr>
          <p:cNvSpPr/>
          <p:nvPr/>
        </p:nvSpPr>
        <p:spPr>
          <a:xfrm>
            <a:off x="423573" y="4392889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5672B-776A-D948-AEA6-B5E47A4B05F1}"/>
              </a:ext>
            </a:extLst>
          </p:cNvPr>
          <p:cNvSpPr txBox="1"/>
          <p:nvPr/>
        </p:nvSpPr>
        <p:spPr>
          <a:xfrm>
            <a:off x="593872" y="3827365"/>
            <a:ext cx="76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Bedroom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E29B3-BF16-8E49-AB1C-FCF717654FFC}"/>
              </a:ext>
            </a:extLst>
          </p:cNvPr>
          <p:cNvSpPr txBox="1"/>
          <p:nvPr/>
        </p:nvSpPr>
        <p:spPr>
          <a:xfrm>
            <a:off x="593872" y="4088339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Bathroom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451239-B75C-AE4D-A07C-211A59A0DC8E}"/>
              </a:ext>
            </a:extLst>
          </p:cNvPr>
          <p:cNvSpPr txBox="1"/>
          <p:nvPr/>
        </p:nvSpPr>
        <p:spPr>
          <a:xfrm>
            <a:off x="593872" y="4337555"/>
            <a:ext cx="64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Kitchen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53158C-5AC9-2D4C-9CF5-D3F028120F8D}"/>
              </a:ext>
            </a:extLst>
          </p:cNvPr>
          <p:cNvSpPr/>
          <p:nvPr/>
        </p:nvSpPr>
        <p:spPr>
          <a:xfrm>
            <a:off x="423775" y="5420406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7CCE2F-4F1B-4D46-9548-2FC9022D9C0A}"/>
              </a:ext>
            </a:extLst>
          </p:cNvPr>
          <p:cNvSpPr/>
          <p:nvPr/>
        </p:nvSpPr>
        <p:spPr>
          <a:xfrm>
            <a:off x="1894087" y="5153105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38D31D-54E4-DC49-A57B-5BAB96E4E10B}"/>
              </a:ext>
            </a:extLst>
          </p:cNvPr>
          <p:cNvSpPr/>
          <p:nvPr/>
        </p:nvSpPr>
        <p:spPr>
          <a:xfrm>
            <a:off x="1926429" y="5182944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E4C721-ADE1-264F-95EC-A6CFE7991AA2}"/>
              </a:ext>
            </a:extLst>
          </p:cNvPr>
          <p:cNvSpPr/>
          <p:nvPr/>
        </p:nvSpPr>
        <p:spPr>
          <a:xfrm>
            <a:off x="1896972" y="5395621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0B57FC-F433-7D4C-AA2D-FB9B4BD5C57D}"/>
              </a:ext>
            </a:extLst>
          </p:cNvPr>
          <p:cNvSpPr txBox="1"/>
          <p:nvPr/>
        </p:nvSpPr>
        <p:spPr>
          <a:xfrm>
            <a:off x="593872" y="5348084"/>
            <a:ext cx="70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025BA4-2494-764E-A092-3714DBA76492}"/>
              </a:ext>
            </a:extLst>
          </p:cNvPr>
          <p:cNvSpPr txBox="1"/>
          <p:nvPr/>
        </p:nvSpPr>
        <p:spPr>
          <a:xfrm>
            <a:off x="2067271" y="5091071"/>
            <a:ext cx="63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Weekly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399B1-63EF-0848-A3F0-1B250268765B}"/>
              </a:ext>
            </a:extLst>
          </p:cNvPr>
          <p:cNvSpPr txBox="1"/>
          <p:nvPr/>
        </p:nvSpPr>
        <p:spPr>
          <a:xfrm>
            <a:off x="2067271" y="5340287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Daily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ED8536-2AF8-454E-B607-086EB03C18F4}"/>
              </a:ext>
            </a:extLst>
          </p:cNvPr>
          <p:cNvSpPr/>
          <p:nvPr/>
        </p:nvSpPr>
        <p:spPr>
          <a:xfrm>
            <a:off x="424611" y="5160185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72E906-F1D9-334D-851F-609101EAC276}"/>
              </a:ext>
            </a:extLst>
          </p:cNvPr>
          <p:cNvSpPr txBox="1"/>
          <p:nvPr/>
        </p:nvSpPr>
        <p:spPr>
          <a:xfrm>
            <a:off x="594910" y="5104851"/>
            <a:ext cx="40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Full</a:t>
            </a: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B562D775-3B51-1845-89AB-9AD4892B6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858926"/>
              </p:ext>
            </p:extLst>
          </p:nvPr>
        </p:nvGraphicFramePr>
        <p:xfrm>
          <a:off x="6115516" y="1399070"/>
          <a:ext cx="5664199" cy="20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8DB836DC-0796-874D-9D7A-F6392872F13B}"/>
              </a:ext>
            </a:extLst>
          </p:cNvPr>
          <p:cNvSpPr txBox="1"/>
          <p:nvPr/>
        </p:nvSpPr>
        <p:spPr>
          <a:xfrm>
            <a:off x="3859848" y="1832369"/>
            <a:ext cx="196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Short description on how data is being organized and grouped and presented here (such as explaining how room temperatures are aggregated)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03AF51-A744-2647-9BF0-FCB2B65F4184}"/>
              </a:ext>
            </a:extLst>
          </p:cNvPr>
          <p:cNvSpPr txBox="1"/>
          <p:nvPr/>
        </p:nvSpPr>
        <p:spPr>
          <a:xfrm>
            <a:off x="269373" y="5724724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 Range: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314D7F-1E29-9B49-8C62-D5956BDC3F1D}"/>
              </a:ext>
            </a:extLst>
          </p:cNvPr>
          <p:cNvCxnSpPr/>
          <p:nvPr/>
        </p:nvCxnSpPr>
        <p:spPr>
          <a:xfrm>
            <a:off x="537741" y="6426200"/>
            <a:ext cx="23749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E43BB84-FB99-4D41-B157-EA004A3B1C79}"/>
              </a:ext>
            </a:extLst>
          </p:cNvPr>
          <p:cNvSpPr/>
          <p:nvPr/>
        </p:nvSpPr>
        <p:spPr>
          <a:xfrm>
            <a:off x="2762105" y="6336328"/>
            <a:ext cx="179744" cy="179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4E284DA-5F7B-6A4A-8C4B-F5FA05CF6031}"/>
              </a:ext>
            </a:extLst>
          </p:cNvPr>
          <p:cNvSpPr/>
          <p:nvPr/>
        </p:nvSpPr>
        <p:spPr>
          <a:xfrm>
            <a:off x="454364" y="6322370"/>
            <a:ext cx="179744" cy="179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4F0D4704-9CA5-064A-9875-33D64E11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114155"/>
              </p:ext>
            </p:extLst>
          </p:nvPr>
        </p:nvGraphicFramePr>
        <p:xfrm>
          <a:off x="3795279" y="3936961"/>
          <a:ext cx="5664199" cy="206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4504627-A202-EE48-B1E0-A4041DEBB4C0}"/>
              </a:ext>
            </a:extLst>
          </p:cNvPr>
          <p:cNvSpPr/>
          <p:nvPr/>
        </p:nvSpPr>
        <p:spPr>
          <a:xfrm>
            <a:off x="9791700" y="4150373"/>
            <a:ext cx="1988015" cy="19436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Stretch goal House diagram image that changes with “Compare Across” to be placed here.</a:t>
            </a:r>
          </a:p>
          <a:p>
            <a:pPr algn="ctr"/>
            <a:r>
              <a:rPr lang="en-US" dirty="0"/>
              <a:t>(or just a Legend)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F04CD6-455A-D54C-BA03-72C4C463A688}"/>
              </a:ext>
            </a:extLst>
          </p:cNvPr>
          <p:cNvSpPr txBox="1"/>
          <p:nvPr/>
        </p:nvSpPr>
        <p:spPr>
          <a:xfrm>
            <a:off x="3528272" y="3086639"/>
            <a:ext cx="2118814" cy="738664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Dropdown of categorical “compare” categories for tab 1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B44FCE-6FE5-B844-B90A-88E6825F35E5}"/>
              </a:ext>
            </a:extLst>
          </p:cNvPr>
          <p:cNvSpPr txBox="1"/>
          <p:nvPr/>
        </p:nvSpPr>
        <p:spPr>
          <a:xfrm>
            <a:off x="1424182" y="3839601"/>
            <a:ext cx="2118814" cy="738664"/>
          </a:xfrm>
          <a:prstGeom prst="rect">
            <a:avLst/>
          </a:prstGeom>
          <a:solidFill>
            <a:srgbClr val="FF2600">
              <a:alpha val="2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Multi-select of classes based on dropdown selection above.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41D1C2-3496-5648-854D-92571404DF70}"/>
              </a:ext>
            </a:extLst>
          </p:cNvPr>
          <p:cNvSpPr txBox="1"/>
          <p:nvPr/>
        </p:nvSpPr>
        <p:spPr>
          <a:xfrm>
            <a:off x="2597560" y="5005474"/>
            <a:ext cx="1653185" cy="954107"/>
          </a:xfrm>
          <a:prstGeom prst="rect">
            <a:avLst/>
          </a:prstGeom>
          <a:solidFill>
            <a:srgbClr val="FF2600">
              <a:alpha val="2941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Radio-select choosing which timescale to aggregate at.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123C1E-1647-5347-B809-B7DB12E23340}"/>
              </a:ext>
            </a:extLst>
          </p:cNvPr>
          <p:cNvSpPr txBox="1"/>
          <p:nvPr/>
        </p:nvSpPr>
        <p:spPr>
          <a:xfrm>
            <a:off x="3542996" y="6157866"/>
            <a:ext cx="1653185" cy="523220"/>
          </a:xfrm>
          <a:prstGeom prst="rect">
            <a:avLst/>
          </a:prstGeom>
          <a:solidFill>
            <a:srgbClr val="FF2600">
              <a:alpha val="2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Slider to filter date range.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6E38F0-6FF0-2A4D-B0A3-058817EE8ED7}"/>
              </a:ext>
            </a:extLst>
          </p:cNvPr>
          <p:cNvSpPr txBox="1"/>
          <p:nvPr/>
        </p:nvSpPr>
        <p:spPr>
          <a:xfrm>
            <a:off x="4406982" y="675923"/>
            <a:ext cx="2118814" cy="523220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Tabs to change page content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8812A2-30AE-BC40-83AA-5FC3A2E6DCE9}"/>
              </a:ext>
            </a:extLst>
          </p:cNvPr>
          <p:cNvSpPr txBox="1"/>
          <p:nvPr/>
        </p:nvSpPr>
        <p:spPr>
          <a:xfrm>
            <a:off x="9429895" y="5995821"/>
            <a:ext cx="2118814" cy="738664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House Diagram (or legend) to update with selections.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4666B95B-D2AF-C544-BA91-EB673BF24C54}"/>
              </a:ext>
            </a:extLst>
          </p:cNvPr>
          <p:cNvCxnSpPr>
            <a:stCxn id="74" idx="3"/>
          </p:cNvCxnSpPr>
          <p:nvPr/>
        </p:nvCxnSpPr>
        <p:spPr>
          <a:xfrm flipH="1" flipV="1">
            <a:off x="5692420" y="445803"/>
            <a:ext cx="833376" cy="491730"/>
          </a:xfrm>
          <a:prstGeom prst="curvedConnector3">
            <a:avLst>
              <a:gd name="adj1" fmla="val -274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67EA84CC-BE4A-6F42-85EA-141CF5999937}"/>
              </a:ext>
            </a:extLst>
          </p:cNvPr>
          <p:cNvCxnSpPr>
            <a:cxnSpLocks/>
          </p:cNvCxnSpPr>
          <p:nvPr/>
        </p:nvCxnSpPr>
        <p:spPr>
          <a:xfrm rot="10800000">
            <a:off x="2354575" y="3155418"/>
            <a:ext cx="1174547" cy="279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6A7928F8-FCE9-4240-8A57-30FA4625EE5A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1205848" y="5274834"/>
            <a:ext cx="1391712" cy="20769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4013C63-9153-D24D-BFFD-63C28D2D6BAD}"/>
              </a:ext>
            </a:extLst>
          </p:cNvPr>
          <p:cNvCxnSpPr>
            <a:cxnSpLocks/>
            <a:stCxn id="71" idx="0"/>
            <a:endCxn id="45" idx="0"/>
          </p:cNvCxnSpPr>
          <p:nvPr/>
        </p:nvCxnSpPr>
        <p:spPr>
          <a:xfrm rot="16200000" flipV="1">
            <a:off x="1723226" y="3079238"/>
            <a:ext cx="12236" cy="1508490"/>
          </a:xfrm>
          <a:prstGeom prst="curvedConnector3">
            <a:avLst>
              <a:gd name="adj1" fmla="val 19682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E1A28940-D0A7-D244-B1D3-3D266EE8AC33}"/>
              </a:ext>
            </a:extLst>
          </p:cNvPr>
          <p:cNvCxnSpPr>
            <a:stCxn id="73" idx="1"/>
            <a:endCxn id="66" idx="6"/>
          </p:cNvCxnSpPr>
          <p:nvPr/>
        </p:nvCxnSpPr>
        <p:spPr>
          <a:xfrm rot="10800000" flipV="1">
            <a:off x="2941850" y="6419476"/>
            <a:ext cx="601147" cy="67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5D477C54-0F85-E045-832B-A5A78229D6D2}"/>
              </a:ext>
            </a:extLst>
          </p:cNvPr>
          <p:cNvCxnSpPr>
            <a:stCxn id="75" idx="3"/>
            <a:endCxn id="69" idx="3"/>
          </p:cNvCxnSpPr>
          <p:nvPr/>
        </p:nvCxnSpPr>
        <p:spPr>
          <a:xfrm flipV="1">
            <a:off x="11548709" y="5122215"/>
            <a:ext cx="231006" cy="1242938"/>
          </a:xfrm>
          <a:prstGeom prst="curvedConnector3">
            <a:avLst>
              <a:gd name="adj1" fmla="val 1989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0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6E60C-BEF3-1245-B5B5-970FAF6E5B81}"/>
              </a:ext>
            </a:extLst>
          </p:cNvPr>
          <p:cNvSpPr/>
          <p:nvPr/>
        </p:nvSpPr>
        <p:spPr>
          <a:xfrm>
            <a:off x="0" y="0"/>
            <a:ext cx="348293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98743-CEEB-9B48-96AA-46F62790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5" y="288246"/>
            <a:ext cx="2973513" cy="7855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Dashboard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D297-5E44-7441-86F0-0B90D658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95" y="1362074"/>
            <a:ext cx="2973513" cy="81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Description of where the data is coming from and it’s intended use within this dashboard.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6BC74E-BCF7-AC4B-BB48-F29BB2BE1AC1}"/>
              </a:ext>
            </a:extLst>
          </p:cNvPr>
          <p:cNvCxnSpPr/>
          <p:nvPr/>
        </p:nvCxnSpPr>
        <p:spPr>
          <a:xfrm>
            <a:off x="283395" y="1073827"/>
            <a:ext cx="27687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F3FAAF-67EB-8E4E-8C37-5CB6DBAA318E}"/>
              </a:ext>
            </a:extLst>
          </p:cNvPr>
          <p:cNvCxnSpPr>
            <a:cxnSpLocks/>
          </p:cNvCxnSpPr>
          <p:nvPr/>
        </p:nvCxnSpPr>
        <p:spPr>
          <a:xfrm>
            <a:off x="7426411" y="518984"/>
            <a:ext cx="4765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59A3F8D0-59B9-7B4D-8720-FF41EEB480F2}"/>
              </a:ext>
            </a:extLst>
          </p:cNvPr>
          <p:cNvSpPr/>
          <p:nvPr/>
        </p:nvSpPr>
        <p:spPr>
          <a:xfrm>
            <a:off x="3496961" y="0"/>
            <a:ext cx="2331387" cy="518984"/>
          </a:xfrm>
          <a:custGeom>
            <a:avLst/>
            <a:gdLst>
              <a:gd name="connsiteX0" fmla="*/ 1507524 w 1507524"/>
              <a:gd name="connsiteY0" fmla="*/ 518984 h 518984"/>
              <a:gd name="connsiteX1" fmla="*/ 1507524 w 1507524"/>
              <a:gd name="connsiteY1" fmla="*/ 0 h 518984"/>
              <a:gd name="connsiteX2" fmla="*/ 0 w 1507524"/>
              <a:gd name="connsiteY2" fmla="*/ 0 h 518984"/>
              <a:gd name="connsiteX3" fmla="*/ 0 w 1507524"/>
              <a:gd name="connsiteY3" fmla="*/ 518984 h 51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7524" h="518984">
                <a:moveTo>
                  <a:pt x="1507524" y="518984"/>
                </a:moveTo>
                <a:lnTo>
                  <a:pt x="1507524" y="0"/>
                </a:lnTo>
                <a:lnTo>
                  <a:pt x="0" y="0"/>
                </a:lnTo>
                <a:lnTo>
                  <a:pt x="0" y="51898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6F25A9-8E8C-CA46-90B9-1AA215BEFF94}"/>
              </a:ext>
            </a:extLst>
          </p:cNvPr>
          <p:cNvCxnSpPr/>
          <p:nvPr/>
        </p:nvCxnSpPr>
        <p:spPr>
          <a:xfrm flipV="1">
            <a:off x="7426411" y="0"/>
            <a:ext cx="0" cy="51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12984C-89F2-C147-A77B-424B8614E39D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5828348" y="0"/>
            <a:ext cx="1598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D4CAD9A-284A-2844-83D9-1323ACCACFF0}"/>
              </a:ext>
            </a:extLst>
          </p:cNvPr>
          <p:cNvSpPr txBox="1"/>
          <p:nvPr/>
        </p:nvSpPr>
        <p:spPr>
          <a:xfrm>
            <a:off x="3923787" y="108306"/>
            <a:ext cx="154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 Climate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C4AE6-B87E-0F44-A1FD-5A3D18D86DC5}"/>
              </a:ext>
            </a:extLst>
          </p:cNvPr>
          <p:cNvSpPr txBox="1"/>
          <p:nvPr/>
        </p:nvSpPr>
        <p:spPr>
          <a:xfrm>
            <a:off x="6096000" y="103580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15247-A1E9-EC4C-9E06-8BA02E697FDD}"/>
              </a:ext>
            </a:extLst>
          </p:cNvPr>
          <p:cNvSpPr txBox="1"/>
          <p:nvPr/>
        </p:nvSpPr>
        <p:spPr>
          <a:xfrm>
            <a:off x="283395" y="2280369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Across: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F51A75-E5A6-0D42-9486-0A1066AC5180}"/>
              </a:ext>
            </a:extLst>
          </p:cNvPr>
          <p:cNvSpPr/>
          <p:nvPr/>
        </p:nvSpPr>
        <p:spPr>
          <a:xfrm>
            <a:off x="426307" y="2688338"/>
            <a:ext cx="2625812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Outside Humidity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58D11-5546-264C-83C8-3C4342AD5220}"/>
              </a:ext>
            </a:extLst>
          </p:cNvPr>
          <p:cNvSpPr/>
          <p:nvPr/>
        </p:nvSpPr>
        <p:spPr>
          <a:xfrm>
            <a:off x="2718486" y="2688338"/>
            <a:ext cx="333632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F70A8-2889-9B40-B6CB-8C823078A36B}"/>
              </a:ext>
            </a:extLst>
          </p:cNvPr>
          <p:cNvSpPr txBox="1"/>
          <p:nvPr/>
        </p:nvSpPr>
        <p:spPr>
          <a:xfrm>
            <a:off x="283395" y="333739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8E413-58E5-C146-8FFE-B199A857C9B1}"/>
              </a:ext>
            </a:extLst>
          </p:cNvPr>
          <p:cNvSpPr txBox="1"/>
          <p:nvPr/>
        </p:nvSpPr>
        <p:spPr>
          <a:xfrm>
            <a:off x="283395" y="4877661"/>
            <a:ext cx="11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Timescale: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A09D64-553D-8544-A63A-5C4FE5F90434}"/>
              </a:ext>
            </a:extLst>
          </p:cNvPr>
          <p:cNvSpPr/>
          <p:nvPr/>
        </p:nvSpPr>
        <p:spPr>
          <a:xfrm>
            <a:off x="437797" y="4058777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D3BA99-1004-554C-98DD-BD47E3F74875}"/>
              </a:ext>
            </a:extLst>
          </p:cNvPr>
          <p:cNvSpPr/>
          <p:nvPr/>
        </p:nvSpPr>
        <p:spPr>
          <a:xfrm>
            <a:off x="467052" y="4096051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BCAD23-A172-A140-A869-F16C5A822AA2}"/>
              </a:ext>
            </a:extLst>
          </p:cNvPr>
          <p:cNvSpPr/>
          <p:nvPr/>
        </p:nvSpPr>
        <p:spPr>
          <a:xfrm>
            <a:off x="434710" y="4309463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E15FD8-28A3-EB4F-9256-B294EB256F22}"/>
              </a:ext>
            </a:extLst>
          </p:cNvPr>
          <p:cNvSpPr/>
          <p:nvPr/>
        </p:nvSpPr>
        <p:spPr>
          <a:xfrm>
            <a:off x="437595" y="4551979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3B78FF-083D-3E41-BCA5-BDE7A149068E}"/>
              </a:ext>
            </a:extLst>
          </p:cNvPr>
          <p:cNvSpPr/>
          <p:nvPr/>
        </p:nvSpPr>
        <p:spPr>
          <a:xfrm>
            <a:off x="466368" y="4595587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B5672B-776A-D948-AEA6-B5E47A4B05F1}"/>
              </a:ext>
            </a:extLst>
          </p:cNvPr>
          <p:cNvSpPr txBox="1"/>
          <p:nvPr/>
        </p:nvSpPr>
        <p:spPr>
          <a:xfrm>
            <a:off x="607894" y="3986455"/>
            <a:ext cx="1919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Mid-Low Humidity (q1 – q2)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5E29B3-BF16-8E49-AB1C-FCF717654FFC}"/>
              </a:ext>
            </a:extLst>
          </p:cNvPr>
          <p:cNvSpPr txBox="1"/>
          <p:nvPr/>
        </p:nvSpPr>
        <p:spPr>
          <a:xfrm>
            <a:off x="607894" y="424742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Mid-High Humidity (q2 – q3)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451239-B75C-AE4D-A07C-211A59A0DC8E}"/>
              </a:ext>
            </a:extLst>
          </p:cNvPr>
          <p:cNvSpPr txBox="1"/>
          <p:nvPr/>
        </p:nvSpPr>
        <p:spPr>
          <a:xfrm>
            <a:off x="607894" y="449664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High Humidity (q3-max)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453158C-5AC9-2D4C-9CF5-D3F028120F8D}"/>
              </a:ext>
            </a:extLst>
          </p:cNvPr>
          <p:cNvSpPr/>
          <p:nvPr/>
        </p:nvSpPr>
        <p:spPr>
          <a:xfrm>
            <a:off x="437797" y="5579496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7CCE2F-4F1B-4D46-9548-2FC9022D9C0A}"/>
              </a:ext>
            </a:extLst>
          </p:cNvPr>
          <p:cNvSpPr/>
          <p:nvPr/>
        </p:nvSpPr>
        <p:spPr>
          <a:xfrm>
            <a:off x="1908333" y="5301383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E4C721-ADE1-264F-95EC-A6CFE7991AA2}"/>
              </a:ext>
            </a:extLst>
          </p:cNvPr>
          <p:cNvSpPr/>
          <p:nvPr/>
        </p:nvSpPr>
        <p:spPr>
          <a:xfrm>
            <a:off x="1911218" y="5543899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0B57FC-F433-7D4C-AA2D-FB9B4BD5C57D}"/>
              </a:ext>
            </a:extLst>
          </p:cNvPr>
          <p:cNvSpPr txBox="1"/>
          <p:nvPr/>
        </p:nvSpPr>
        <p:spPr>
          <a:xfrm>
            <a:off x="607894" y="5507174"/>
            <a:ext cx="70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Monthly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025BA4-2494-764E-A092-3714DBA76492}"/>
              </a:ext>
            </a:extLst>
          </p:cNvPr>
          <p:cNvSpPr txBox="1"/>
          <p:nvPr/>
        </p:nvSpPr>
        <p:spPr>
          <a:xfrm>
            <a:off x="2081517" y="5239349"/>
            <a:ext cx="63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Weekly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399B1-63EF-0848-A3F0-1B250268765B}"/>
              </a:ext>
            </a:extLst>
          </p:cNvPr>
          <p:cNvSpPr txBox="1"/>
          <p:nvPr/>
        </p:nvSpPr>
        <p:spPr>
          <a:xfrm>
            <a:off x="2081517" y="5488565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Daily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ED8536-2AF8-454E-B607-086EB03C18F4}"/>
              </a:ext>
            </a:extLst>
          </p:cNvPr>
          <p:cNvSpPr/>
          <p:nvPr/>
        </p:nvSpPr>
        <p:spPr>
          <a:xfrm>
            <a:off x="438633" y="5319275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72E906-F1D9-334D-851F-609101EAC276}"/>
              </a:ext>
            </a:extLst>
          </p:cNvPr>
          <p:cNvSpPr txBox="1"/>
          <p:nvPr/>
        </p:nvSpPr>
        <p:spPr>
          <a:xfrm>
            <a:off x="608932" y="5263941"/>
            <a:ext cx="40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Full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38D31D-54E4-DC49-A57B-5BAB96E4E10B}"/>
              </a:ext>
            </a:extLst>
          </p:cNvPr>
          <p:cNvSpPr/>
          <p:nvPr/>
        </p:nvSpPr>
        <p:spPr>
          <a:xfrm>
            <a:off x="466368" y="5342855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29CC23-F061-5744-A6D5-BEC2D12D7092}"/>
              </a:ext>
            </a:extLst>
          </p:cNvPr>
          <p:cNvCxnSpPr>
            <a:cxnSpLocks/>
          </p:cNvCxnSpPr>
          <p:nvPr/>
        </p:nvCxnSpPr>
        <p:spPr>
          <a:xfrm>
            <a:off x="3496961" y="518984"/>
            <a:ext cx="2331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A2724C4-EAD6-6D44-8912-DB16511F1701}"/>
              </a:ext>
            </a:extLst>
          </p:cNvPr>
          <p:cNvSpPr/>
          <p:nvPr/>
        </p:nvSpPr>
        <p:spPr>
          <a:xfrm>
            <a:off x="437595" y="3789785"/>
            <a:ext cx="156481" cy="156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60B10B-F99D-8A48-8FAD-84192E8218FD}"/>
              </a:ext>
            </a:extLst>
          </p:cNvPr>
          <p:cNvSpPr txBox="1"/>
          <p:nvPr/>
        </p:nvSpPr>
        <p:spPr>
          <a:xfrm>
            <a:off x="607894" y="3734451"/>
            <a:ext cx="170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Low Humidity (min – q1)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9CBA4F-757A-2D44-8784-CB1635468A5A}"/>
              </a:ext>
            </a:extLst>
          </p:cNvPr>
          <p:cNvSpPr txBox="1"/>
          <p:nvPr/>
        </p:nvSpPr>
        <p:spPr>
          <a:xfrm>
            <a:off x="308831" y="5925412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Date Range: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B72A04-C68B-FE41-9146-7A4E7178777B}"/>
              </a:ext>
            </a:extLst>
          </p:cNvPr>
          <p:cNvCxnSpPr>
            <a:cxnSpLocks/>
          </p:cNvCxnSpPr>
          <p:nvPr/>
        </p:nvCxnSpPr>
        <p:spPr>
          <a:xfrm flipV="1">
            <a:off x="568010" y="6501063"/>
            <a:ext cx="2308103" cy="139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0B48896-7946-604A-848C-D9553F9C626A}"/>
              </a:ext>
            </a:extLst>
          </p:cNvPr>
          <p:cNvSpPr/>
          <p:nvPr/>
        </p:nvSpPr>
        <p:spPr>
          <a:xfrm>
            <a:off x="2072328" y="6411191"/>
            <a:ext cx="179744" cy="179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EA3802-2696-2142-BDAB-B85D06672161}"/>
              </a:ext>
            </a:extLst>
          </p:cNvPr>
          <p:cNvSpPr/>
          <p:nvPr/>
        </p:nvSpPr>
        <p:spPr>
          <a:xfrm>
            <a:off x="484633" y="6411191"/>
            <a:ext cx="179744" cy="179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22B865-4BEA-9244-A30F-0CB5B1CAA298}"/>
              </a:ext>
            </a:extLst>
          </p:cNvPr>
          <p:cNvCxnSpPr>
            <a:stCxn id="60" idx="6"/>
          </p:cNvCxnSpPr>
          <p:nvPr/>
        </p:nvCxnSpPr>
        <p:spPr>
          <a:xfrm>
            <a:off x="2252072" y="6501063"/>
            <a:ext cx="62404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9DB9374-A241-2B43-94B8-5B2B6F3D7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425994"/>
              </p:ext>
            </p:extLst>
          </p:nvPr>
        </p:nvGraphicFramePr>
        <p:xfrm>
          <a:off x="4191002" y="991895"/>
          <a:ext cx="7226295" cy="2884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A38A4EA5-BFD0-D54E-91E4-384FBA44ED57}"/>
              </a:ext>
            </a:extLst>
          </p:cNvPr>
          <p:cNvSpPr/>
          <p:nvPr/>
        </p:nvSpPr>
        <p:spPr>
          <a:xfrm>
            <a:off x="472531" y="3825278"/>
            <a:ext cx="91890" cy="91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3D9AD5-8333-DE48-A275-EAE41940B6BC}"/>
              </a:ext>
            </a:extLst>
          </p:cNvPr>
          <p:cNvSpPr txBox="1"/>
          <p:nvPr/>
        </p:nvSpPr>
        <p:spPr>
          <a:xfrm>
            <a:off x="4191001" y="3995422"/>
            <a:ext cx="7226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Short description on how data is being organized and grouped and presented here (</a:t>
            </a:r>
            <a:r>
              <a:rPr lang="en-US" sz="1200" dirty="0" err="1"/>
              <a:t>eg</a:t>
            </a:r>
            <a:r>
              <a:rPr lang="en-US" sz="1200" dirty="0"/>
              <a:t>, interpreting confidence in the mean for </a:t>
            </a:r>
            <a:r>
              <a:rPr lang="en-US" sz="1200" dirty="0" err="1"/>
              <a:t>barplot</a:t>
            </a:r>
            <a:r>
              <a:rPr lang="en-US" sz="1200" dirty="0"/>
              <a:t> or quantiles/skewness for boxplot) and possible conclusions to draw.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538025F-4778-EE4A-952E-255485348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881582"/>
              </p:ext>
            </p:extLst>
          </p:nvPr>
        </p:nvGraphicFramePr>
        <p:xfrm>
          <a:off x="4191000" y="4727477"/>
          <a:ext cx="7226295" cy="190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633A58F-2625-5945-AD11-586A8FB24E8A}"/>
              </a:ext>
            </a:extLst>
          </p:cNvPr>
          <p:cNvSpPr txBox="1"/>
          <p:nvPr/>
        </p:nvSpPr>
        <p:spPr>
          <a:xfrm>
            <a:off x="3242886" y="630560"/>
            <a:ext cx="2118814" cy="1169551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Dropdown values change with tab selection to switch to Energy Use comparison categories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614F6B-7369-D04D-BEFC-53861883DCB1}"/>
              </a:ext>
            </a:extLst>
          </p:cNvPr>
          <p:cNvSpPr txBox="1"/>
          <p:nvPr/>
        </p:nvSpPr>
        <p:spPr>
          <a:xfrm>
            <a:off x="2527843" y="3225749"/>
            <a:ext cx="2118814" cy="738664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Ideally no more than 4 categories to minimize page / plot clutter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FCD05F-56E9-D04B-8453-11CEA1146F2B}"/>
              </a:ext>
            </a:extLst>
          </p:cNvPr>
          <p:cNvSpPr txBox="1"/>
          <p:nvPr/>
        </p:nvSpPr>
        <p:spPr>
          <a:xfrm>
            <a:off x="9809205" y="30420"/>
            <a:ext cx="2118814" cy="1600438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Since we are aggregating on our timescales, we need to include error bands (Or instead these should be side-by-side boxplots)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F84B341-4487-D44D-BFD6-49088EB78FED}"/>
              </a:ext>
            </a:extLst>
          </p:cNvPr>
          <p:cNvCxnSpPr>
            <a:stCxn id="23" idx="2"/>
          </p:cNvCxnSpPr>
          <p:nvPr/>
        </p:nvCxnSpPr>
        <p:spPr>
          <a:xfrm rot="5400000">
            <a:off x="5710685" y="137949"/>
            <a:ext cx="665297" cy="133522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9F9934F-3645-424C-A224-2C33DEF07197}"/>
              </a:ext>
            </a:extLst>
          </p:cNvPr>
          <p:cNvCxnSpPr>
            <a:stCxn id="66" idx="1"/>
            <a:endCxn id="27" idx="0"/>
          </p:cNvCxnSpPr>
          <p:nvPr/>
        </p:nvCxnSpPr>
        <p:spPr>
          <a:xfrm rot="10800000" flipV="1">
            <a:off x="1739214" y="1215336"/>
            <a:ext cx="1503673" cy="14730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7679F41-7AD2-3B4A-8A23-ECEB430AD025}"/>
              </a:ext>
            </a:extLst>
          </p:cNvPr>
          <p:cNvCxnSpPr>
            <a:stCxn id="67" idx="1"/>
            <a:endCxn id="46" idx="3"/>
          </p:cNvCxnSpPr>
          <p:nvPr/>
        </p:nvCxnSpPr>
        <p:spPr>
          <a:xfrm rot="10800000" flipH="1" flipV="1">
            <a:off x="2527843" y="3595080"/>
            <a:ext cx="36036" cy="883181"/>
          </a:xfrm>
          <a:prstGeom prst="curvedConnector5">
            <a:avLst>
              <a:gd name="adj1" fmla="val -634366"/>
              <a:gd name="adj2" fmla="val 57841"/>
              <a:gd name="adj3" fmla="val 73436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1166DD69-B920-4D4B-A823-97E7A8DCA396}"/>
              </a:ext>
            </a:extLst>
          </p:cNvPr>
          <p:cNvCxnSpPr>
            <a:stCxn id="68" idx="1"/>
            <a:endCxn id="60" idx="1"/>
          </p:cNvCxnSpPr>
          <p:nvPr/>
        </p:nvCxnSpPr>
        <p:spPr>
          <a:xfrm rot="10800000" flipV="1">
            <a:off x="2098651" y="6100722"/>
            <a:ext cx="249910" cy="3367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F1DA35-4FF1-024C-9CCB-6BB386E370C6}"/>
              </a:ext>
            </a:extLst>
          </p:cNvPr>
          <p:cNvSpPr txBox="1"/>
          <p:nvPr/>
        </p:nvSpPr>
        <p:spPr>
          <a:xfrm rot="16200000">
            <a:off x="3271249" y="5441180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Energy Consumption 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825EB59-9939-1241-8D92-CDCD17866138}"/>
              </a:ext>
            </a:extLst>
          </p:cNvPr>
          <p:cNvCxnSpPr>
            <a:stCxn id="68" idx="0"/>
          </p:cNvCxnSpPr>
          <p:nvPr/>
        </p:nvCxnSpPr>
        <p:spPr>
          <a:xfrm rot="5400000" flipH="1" flipV="1">
            <a:off x="3899350" y="2566288"/>
            <a:ext cx="2673721" cy="36564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52CC9189-19B6-7C48-B67B-65A6084E8F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80175" y="1138209"/>
            <a:ext cx="1629030" cy="12961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D5AA504-1FBB-2840-A9E5-2C560C77B15B}"/>
              </a:ext>
            </a:extLst>
          </p:cNvPr>
          <p:cNvSpPr txBox="1"/>
          <p:nvPr/>
        </p:nvSpPr>
        <p:spPr>
          <a:xfrm>
            <a:off x="2348561" y="5731390"/>
            <a:ext cx="2118814" cy="738664"/>
          </a:xfrm>
          <a:prstGeom prst="rect">
            <a:avLst/>
          </a:prstGeom>
          <a:solidFill>
            <a:srgbClr val="FF26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merican Typewriter" panose="02090604020004020304" pitchFamily="18" charset="77"/>
              </a:rPr>
              <a:t>Date filtering also updates the aggregate values in the top plot.</a:t>
            </a:r>
          </a:p>
        </p:txBody>
      </p:sp>
    </p:spTree>
    <p:extLst>
      <p:ext uri="{BB962C8B-B14F-4D97-AF65-F5344CB8AC3E}">
        <p14:creationId xmlns:p14="http://schemas.microsoft.com/office/powerpoint/2010/main" val="274985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316</Words>
  <Application>Microsoft Macintosh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Office Theme</vt:lpstr>
      <vt:lpstr>Dashboard Title</vt:lpstr>
      <vt:lpstr>Dashboard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disha489@student.ubc.ca</dc:creator>
  <cp:lastModifiedBy>Gavin Grochowski</cp:lastModifiedBy>
  <cp:revision>11</cp:revision>
  <dcterms:created xsi:type="dcterms:W3CDTF">2022-02-18T03:49:27Z</dcterms:created>
  <dcterms:modified xsi:type="dcterms:W3CDTF">2022-02-18T23:05:43Z</dcterms:modified>
</cp:coreProperties>
</file>