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jsyZtqmLQljILhHRKsgZ5438lb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Alyssa</a:t>
            </a:r>
            <a:endParaRPr/>
          </a:p>
        </p:txBody>
      </p:sp>
      <p:sp>
        <p:nvSpPr>
          <p:cNvPr id="141" name="Google Shape;14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CA"/>
              <a:t>Vimal, finish with future iteration ideas</a:t>
            </a:r>
            <a:endParaRPr/>
          </a:p>
        </p:txBody>
      </p:sp>
      <p:sp>
        <p:nvSpPr>
          <p:cNvPr id="204" name="Google Shape;2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CA"/>
              <a:t>Vimal</a:t>
            </a:r>
            <a:endParaRPr/>
          </a:p>
        </p:txBody>
      </p:sp>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CA"/>
              <a:t>Vimal</a:t>
            </a:r>
            <a:endParaRPr/>
          </a:p>
          <a:p>
            <a:pPr indent="0" lvl="0" marL="0" rtl="0" algn="l">
              <a:spcBef>
                <a:spcPts val="0"/>
              </a:spcBef>
              <a:spcAft>
                <a:spcPts val="0"/>
              </a:spcAft>
              <a:buNone/>
            </a:pPr>
            <a:r>
              <a:t/>
            </a:r>
            <a:endParaRPr/>
          </a:p>
        </p:txBody>
      </p:sp>
      <p:sp>
        <p:nvSpPr>
          <p:cNvPr id="190" name="Google Shape;1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CA"/>
              <a:t>Vimal</a:t>
            </a:r>
            <a:endParaRPr/>
          </a:p>
          <a:p>
            <a:pPr indent="0" lvl="0" marL="0" rtl="0" algn="l">
              <a:spcBef>
                <a:spcPts val="0"/>
              </a:spcBef>
              <a:spcAft>
                <a:spcPts val="0"/>
              </a:spcAft>
              <a:buNone/>
            </a:pPr>
            <a:r>
              <a:t/>
            </a:r>
            <a:endParaRPr/>
          </a:p>
        </p:txBody>
      </p:sp>
      <p:sp>
        <p:nvSpPr>
          <p:cNvPr id="197" name="Google Shape;1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ac8dc53415_1_276"/>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ac8dc53415_1_276"/>
          <p:cNvGrpSpPr/>
          <p:nvPr/>
        </p:nvGrpSpPr>
        <p:grpSpPr>
          <a:xfrm>
            <a:off x="0" y="654"/>
            <a:ext cx="6871435" cy="6845694"/>
            <a:chOff x="0" y="75"/>
            <a:chExt cx="5153705" cy="5152950"/>
          </a:xfrm>
        </p:grpSpPr>
        <p:sp>
          <p:nvSpPr>
            <p:cNvPr id="16" name="Google Shape;16;g1ac8dc53415_1_27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ac8dc53415_1_27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ac8dc53415_1_276"/>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ac8dc53415_1_276"/>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ac8dc53415_1_276"/>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1ac8dc53415_1_276"/>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1ac8dc53415_1_2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1ac8dc53415_1_372"/>
          <p:cNvGrpSpPr/>
          <p:nvPr/>
        </p:nvGrpSpPr>
        <p:grpSpPr>
          <a:xfrm>
            <a:off x="5875053" y="0"/>
            <a:ext cx="6316642" cy="6857248"/>
            <a:chOff x="4406400" y="0"/>
            <a:chExt cx="4737600" cy="5143065"/>
          </a:xfrm>
        </p:grpSpPr>
        <p:sp>
          <p:nvSpPr>
            <p:cNvPr id="111" name="Google Shape;111;g1ac8dc53415_1_37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ac8dc53415_1_37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ac8dc53415_1_37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ac8dc53415_1_37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ac8dc53415_1_37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ac8dc53415_1_37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ac8dc53415_1_37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ac8dc53415_1_37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ac8dc53415_1_37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ac8dc53415_1_37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ac8dc53415_1_37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ac8dc53415_1_37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ac8dc53415_1_37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ac8dc53415_1_37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ac8dc53415_1_37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ac8dc53415_1_37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1ac8dc53415_1_37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ac8dc53415_1_37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g1ac8dc53415_1_372"/>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1ac8dc53415_1_372"/>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1" name="Google Shape;131;g1ac8dc53415_1_3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ac8dc53415_1_39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4" name="Shape 134"/>
        <p:cNvGrpSpPr/>
        <p:nvPr/>
      </p:nvGrpSpPr>
      <p:grpSpPr>
        <a:xfrm>
          <a:off x="0" y="0"/>
          <a:ext cx="0" cy="0"/>
          <a:chOff x="0" y="0"/>
          <a:chExt cx="0" cy="0"/>
        </a:xfrm>
      </p:grpSpPr>
      <p:sp>
        <p:nvSpPr>
          <p:cNvPr id="135" name="Google Shape;135;g1ac8dc53415_1_397"/>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6" name="Google Shape;136;g1ac8dc53415_1_397"/>
          <p:cNvSpPr txBox="1"/>
          <p:nvPr>
            <p:ph idx="12" type="sldNum"/>
          </p:nvPr>
        </p:nvSpPr>
        <p:spPr>
          <a:xfrm>
            <a:off x="10972800" y="6340476"/>
            <a:ext cx="609600" cy="4413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
        <p:nvSpPr>
          <p:cNvPr id="137" name="Google Shape;137;g1ac8dc53415_1_397"/>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lvl1pPr indent="-320040" lvl="0" marL="457200" rtl="0" algn="l">
              <a:lnSpc>
                <a:spcPct val="110000"/>
              </a:lnSpc>
              <a:spcBef>
                <a:spcPts val="600"/>
              </a:spcBef>
              <a:spcAft>
                <a:spcPts val="0"/>
              </a:spcAft>
              <a:buClr>
                <a:schemeClr val="dk1"/>
              </a:buClr>
              <a:buSzPts val="1440"/>
              <a:buChar char="●"/>
              <a:defRPr/>
            </a:lvl1pPr>
            <a:lvl2pPr indent="-320040" lvl="1" marL="914400" rtl="0" algn="l">
              <a:lnSpc>
                <a:spcPct val="110000"/>
              </a:lnSpc>
              <a:spcBef>
                <a:spcPts val="300"/>
              </a:spcBef>
              <a:spcAft>
                <a:spcPts val="0"/>
              </a:spcAft>
              <a:buClr>
                <a:schemeClr val="dk1"/>
              </a:buClr>
              <a:buSzPts val="1440"/>
              <a:buChar char="○"/>
              <a:defRPr/>
            </a:lvl2pPr>
            <a:lvl3pPr indent="-342900" lvl="2" marL="1371600" rtl="0" algn="l">
              <a:lnSpc>
                <a:spcPct val="110000"/>
              </a:lnSpc>
              <a:spcBef>
                <a:spcPts val="300"/>
              </a:spcBef>
              <a:spcAft>
                <a:spcPts val="0"/>
              </a:spcAft>
              <a:buClr>
                <a:schemeClr val="dk1"/>
              </a:buClr>
              <a:buSzPts val="1800"/>
              <a:buChar char="■"/>
              <a:defRPr/>
            </a:lvl3pPr>
            <a:lvl4pPr indent="-342900" lvl="3" marL="1828800" rtl="0" algn="l">
              <a:lnSpc>
                <a:spcPct val="110000"/>
              </a:lnSpc>
              <a:spcBef>
                <a:spcPts val="300"/>
              </a:spcBef>
              <a:spcAft>
                <a:spcPts val="0"/>
              </a:spcAft>
              <a:buClr>
                <a:schemeClr val="dk1"/>
              </a:buClr>
              <a:buSzPts val="1800"/>
              <a:buChar char="●"/>
              <a:defRPr/>
            </a:lvl4pPr>
            <a:lvl5pPr indent="-342900" lvl="4" marL="2286000" rtl="0" algn="l">
              <a:lnSpc>
                <a:spcPct val="110000"/>
              </a:lnSpc>
              <a:spcBef>
                <a:spcPts val="30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1ac8dc53415_1_286"/>
          <p:cNvGrpSpPr/>
          <p:nvPr/>
        </p:nvGrpSpPr>
        <p:grpSpPr>
          <a:xfrm>
            <a:off x="5875053" y="0"/>
            <a:ext cx="6316642" cy="6857248"/>
            <a:chOff x="4406400" y="0"/>
            <a:chExt cx="4737600" cy="5143065"/>
          </a:xfrm>
        </p:grpSpPr>
        <p:sp>
          <p:nvSpPr>
            <p:cNvPr id="25" name="Google Shape;25;g1ac8dc53415_1_28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ac8dc53415_1_28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ac8dc53415_1_28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ac8dc53415_1_28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ac8dc53415_1_28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ac8dc53415_1_28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ac8dc53415_1_28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ac8dc53415_1_28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ac8dc53415_1_28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ac8dc53415_1_28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ac8dc53415_1_28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ac8dc53415_1_28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ac8dc53415_1_28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ac8dc53415_1_28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ac8dc53415_1_28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1ac8dc53415_1_28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ac8dc53415_1_28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ac8dc53415_1_28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g1ac8dc53415_1_286"/>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1ac8dc53415_1_2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1ac8dc53415_1_308"/>
          <p:cNvGrpSpPr/>
          <p:nvPr/>
        </p:nvGrpSpPr>
        <p:grpSpPr>
          <a:xfrm>
            <a:off x="0" y="507989"/>
            <a:ext cx="1383765" cy="1355016"/>
            <a:chOff x="0" y="381001"/>
            <a:chExt cx="1037850" cy="1016287"/>
          </a:xfrm>
        </p:grpSpPr>
        <p:sp>
          <p:nvSpPr>
            <p:cNvPr id="47" name="Google Shape;47;g1ac8dc53415_1_30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ac8dc53415_1_30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ac8dc53415_1_30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1ac8dc53415_1_308"/>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1" name="Google Shape;51;g1ac8dc53415_1_3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1ac8dc53415_1_315"/>
          <p:cNvGrpSpPr/>
          <p:nvPr/>
        </p:nvGrpSpPr>
        <p:grpSpPr>
          <a:xfrm>
            <a:off x="0" y="507989"/>
            <a:ext cx="1383765" cy="1355016"/>
            <a:chOff x="0" y="381001"/>
            <a:chExt cx="1037850" cy="1016287"/>
          </a:xfrm>
        </p:grpSpPr>
        <p:sp>
          <p:nvSpPr>
            <p:cNvPr id="54" name="Google Shape;54;g1ac8dc53415_1_31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ac8dc53415_1_31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ac8dc53415_1_31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1ac8dc53415_1_31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ac8dc53415_1_31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ac8dc53415_1_3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1ac8dc53415_1_323"/>
          <p:cNvGrpSpPr/>
          <p:nvPr/>
        </p:nvGrpSpPr>
        <p:grpSpPr>
          <a:xfrm>
            <a:off x="0" y="507989"/>
            <a:ext cx="1383765" cy="1355016"/>
            <a:chOff x="0" y="381001"/>
            <a:chExt cx="1037850" cy="1016287"/>
          </a:xfrm>
        </p:grpSpPr>
        <p:sp>
          <p:nvSpPr>
            <p:cNvPr id="62" name="Google Shape;62;g1ac8dc53415_1_32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ac8dc53415_1_32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g1ac8dc53415_1_32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1ac8dc53415_1_3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1ac8dc53415_1_329"/>
          <p:cNvGrpSpPr/>
          <p:nvPr/>
        </p:nvGrpSpPr>
        <p:grpSpPr>
          <a:xfrm>
            <a:off x="0" y="507989"/>
            <a:ext cx="1383765" cy="1355016"/>
            <a:chOff x="0" y="381001"/>
            <a:chExt cx="1037850" cy="1016287"/>
          </a:xfrm>
        </p:grpSpPr>
        <p:sp>
          <p:nvSpPr>
            <p:cNvPr id="68" name="Google Shape;68;g1ac8dc53415_1_32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ac8dc53415_1_32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ac8dc53415_1_329"/>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1ac8dc53415_1_329"/>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2" name="Google Shape;72;g1ac8dc53415_1_3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1ac8dc53415_1_336"/>
          <p:cNvGrpSpPr/>
          <p:nvPr/>
        </p:nvGrpSpPr>
        <p:grpSpPr>
          <a:xfrm>
            <a:off x="5875053" y="0"/>
            <a:ext cx="6316642" cy="6857829"/>
            <a:chOff x="4406400" y="0"/>
            <a:chExt cx="4737600" cy="5143500"/>
          </a:xfrm>
        </p:grpSpPr>
        <p:sp>
          <p:nvSpPr>
            <p:cNvPr id="75" name="Google Shape;75;g1ac8dc53415_1_33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ac8dc53415_1_336"/>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ac8dc53415_1_336"/>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ac8dc53415_1_336"/>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ac8dc53415_1_336"/>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ac8dc53415_1_33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ac8dc53415_1_336"/>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ac8dc53415_1_336"/>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ac8dc53415_1_336"/>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ac8dc53415_1_336"/>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ac8dc53415_1_33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ac8dc53415_1_336"/>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ac8dc53415_1_336"/>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ac8dc53415_1_33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ac8dc53415_1_336"/>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1ac8dc53415_1_33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ac8dc53415_1_336"/>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ac8dc53415_1_336"/>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1ac8dc53415_1_336"/>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1ac8dc53415_1_3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1ac8dc53415_1_358"/>
          <p:cNvGrpSpPr/>
          <p:nvPr/>
        </p:nvGrpSpPr>
        <p:grpSpPr>
          <a:xfrm>
            <a:off x="0" y="507989"/>
            <a:ext cx="1383765" cy="1355016"/>
            <a:chOff x="0" y="381001"/>
            <a:chExt cx="1037850" cy="1016287"/>
          </a:xfrm>
        </p:grpSpPr>
        <p:sp>
          <p:nvSpPr>
            <p:cNvPr id="97" name="Google Shape;97;g1ac8dc53415_1_35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ac8dc53415_1_35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ac8dc53415_1_358"/>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1ac8dc53415_1_358"/>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1ac8dc53415_1_358"/>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ac8dc53415_1_3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1ac8dc53415_1_366"/>
          <p:cNvGrpSpPr/>
          <p:nvPr/>
        </p:nvGrpSpPr>
        <p:grpSpPr>
          <a:xfrm>
            <a:off x="0" y="5504636"/>
            <a:ext cx="931877" cy="912853"/>
            <a:chOff x="0" y="3785672"/>
            <a:chExt cx="698925" cy="684657"/>
          </a:xfrm>
        </p:grpSpPr>
        <p:sp>
          <p:nvSpPr>
            <p:cNvPr id="105" name="Google Shape;105;g1ac8dc53415_1_36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ac8dc53415_1_366"/>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1ac8dc53415_1_366"/>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1ac8dc53415_1_3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1ac8dc53415_1_27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1ac8dc53415_1_27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1ac8dc53415_1_27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5326900" y="609050"/>
            <a:ext cx="6701400" cy="708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56603"/>
              <a:buFont typeface="Open Sans"/>
              <a:buNone/>
            </a:pPr>
            <a:r>
              <a:rPr lang="en-CA"/>
              <a:t>MDS Time Manager</a:t>
            </a:r>
            <a:endParaRPr/>
          </a:p>
        </p:txBody>
      </p:sp>
      <p:sp>
        <p:nvSpPr>
          <p:cNvPr id="144" name="Google Shape;144;p1"/>
          <p:cNvSpPr txBox="1"/>
          <p:nvPr>
            <p:ph idx="1" type="subTitle"/>
          </p:nvPr>
        </p:nvSpPr>
        <p:spPr>
          <a:xfrm>
            <a:off x="8578450" y="4293975"/>
            <a:ext cx="1821900" cy="8946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888888"/>
              </a:buClr>
              <a:buSzPts val="1760"/>
              <a:buNone/>
            </a:pPr>
            <a:r>
              <a:rPr lang="en-CA"/>
              <a:t>Alyssa Foote</a:t>
            </a:r>
            <a:endParaRPr/>
          </a:p>
          <a:p>
            <a:pPr indent="0" lvl="0" marL="0" rtl="0" algn="l">
              <a:lnSpc>
                <a:spcPct val="110000"/>
              </a:lnSpc>
              <a:spcBef>
                <a:spcPts val="900"/>
              </a:spcBef>
              <a:spcAft>
                <a:spcPts val="0"/>
              </a:spcAft>
              <a:buClr>
                <a:srgbClr val="888888"/>
              </a:buClr>
              <a:buSzPts val="1760"/>
              <a:buNone/>
            </a:pPr>
            <a:r>
              <a:rPr lang="en-CA"/>
              <a:t>Vimaljeet Singh</a:t>
            </a:r>
            <a:endParaRPr/>
          </a:p>
        </p:txBody>
      </p:sp>
      <p:sp>
        <p:nvSpPr>
          <p:cNvPr id="145" name="Google Shape;145;p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CA" sz="1300">
                <a:latin typeface="Lato"/>
                <a:ea typeface="Lato"/>
                <a:cs typeface="Lato"/>
                <a:sym typeface="Lato"/>
              </a:rPr>
              <a:t>‹#›</a:t>
            </a:fld>
            <a:endParaRPr sz="1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Methods &amp; Functions</a:t>
            </a:r>
            <a:endParaRPr/>
          </a:p>
        </p:txBody>
      </p:sp>
      <p:sp>
        <p:nvSpPr>
          <p:cNvPr id="207" name="Google Shape;207;p10"/>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208" name="Google Shape;208;p10"/>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182563" lvl="0" marL="182563" rtl="0" algn="l">
              <a:lnSpc>
                <a:spcPct val="110000"/>
              </a:lnSpc>
              <a:spcBef>
                <a:spcPts val="900"/>
              </a:spcBef>
              <a:spcAft>
                <a:spcPts val="0"/>
              </a:spcAft>
              <a:buClr>
                <a:schemeClr val="lt1"/>
              </a:buClr>
              <a:buSzPts val="1600"/>
              <a:buChar char="●"/>
            </a:pPr>
            <a:r>
              <a:rPr lang="en-CA"/>
              <a:t>UserInput</a:t>
            </a:r>
            <a:r>
              <a:rPr lang="en-CA"/>
              <a:t>: Gets user inputs for study time </a:t>
            </a:r>
            <a:r>
              <a:rPr lang="en-CA"/>
              <a:t>availability</a:t>
            </a:r>
            <a:r>
              <a:rPr lang="en-CA"/>
              <a:t> and time required for each deliverable due within the next 7 days</a:t>
            </a:r>
            <a:endParaRPr/>
          </a:p>
          <a:p>
            <a:pPr indent="-182563" lvl="0" marL="182563" rtl="0" algn="l">
              <a:lnSpc>
                <a:spcPct val="110000"/>
              </a:lnSpc>
              <a:spcBef>
                <a:spcPts val="900"/>
              </a:spcBef>
              <a:spcAft>
                <a:spcPts val="0"/>
              </a:spcAft>
              <a:buClr>
                <a:schemeClr val="lt1"/>
              </a:buClr>
              <a:buSzPts val="1600"/>
              <a:buChar char="●"/>
            </a:pPr>
            <a:r>
              <a:rPr lang="en-CA"/>
              <a:t>FetchRanks</a:t>
            </a:r>
            <a:r>
              <a:rPr lang="en-CA"/>
              <a:t>: Collects and stores user’s rankings of each current course into a list.</a:t>
            </a:r>
            <a:endParaRPr/>
          </a:p>
          <a:p>
            <a:pPr indent="-192722" lvl="0" marL="182562" rtl="0" algn="l">
              <a:spcBef>
                <a:spcPts val="900"/>
              </a:spcBef>
              <a:spcAft>
                <a:spcPts val="0"/>
              </a:spcAft>
              <a:buClr>
                <a:schemeClr val="lt1"/>
              </a:buClr>
              <a:buSzPts val="1600"/>
              <a:buChar char="●"/>
            </a:pPr>
            <a:r>
              <a:rPr lang="en-CA"/>
              <a:t>FetchDeliverables: Collects and stores deliverables due within the next 7 days into a list.</a:t>
            </a:r>
            <a:endParaRPr/>
          </a:p>
          <a:p>
            <a:pPr indent="-182562" lvl="0" marL="182562" rtl="0" algn="l">
              <a:spcBef>
                <a:spcPts val="900"/>
              </a:spcBef>
              <a:spcAft>
                <a:spcPts val="0"/>
              </a:spcAft>
              <a:buClr>
                <a:schemeClr val="lt1"/>
              </a:buClr>
              <a:buSzPts val="1440"/>
              <a:buChar char="●"/>
            </a:pPr>
            <a:r>
              <a:rPr lang="en-CA"/>
              <a:t>TimeManagerCal: Calculates and recommends general study time for each course based on user’s ranking and time availability. The output will include the time needed for the deliverables as inputted by the user.  </a:t>
            </a:r>
            <a:endParaRPr/>
          </a:p>
          <a:p>
            <a:pPr indent="-80963" lvl="0" marL="182563" rtl="0" algn="l">
              <a:lnSpc>
                <a:spcPct val="110000"/>
              </a:lnSpc>
              <a:spcBef>
                <a:spcPts val="900"/>
              </a:spcBef>
              <a:spcAft>
                <a:spcPts val="0"/>
              </a:spcAft>
              <a:buClr>
                <a:schemeClr val="dk1"/>
              </a:buClr>
              <a:buSzPts val="1600"/>
              <a:buNone/>
            </a:pPr>
            <a:r>
              <a:t/>
            </a:r>
            <a:endParaRPr/>
          </a:p>
          <a:p>
            <a:pPr indent="0" lvl="0" marL="0" rtl="0" algn="l">
              <a:lnSpc>
                <a:spcPct val="110000"/>
              </a:lnSpc>
              <a:spcBef>
                <a:spcPts val="900"/>
              </a:spcBef>
              <a:spcAft>
                <a:spcPts val="0"/>
              </a:spcAft>
              <a:buClr>
                <a:schemeClr val="dk1"/>
              </a:buClr>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Introduction</a:t>
            </a:r>
            <a:endParaRPr/>
          </a:p>
        </p:txBody>
      </p:sp>
      <p:sp>
        <p:nvSpPr>
          <p:cNvPr id="151" name="Google Shape;151;p2"/>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CA"/>
              <a:t>‹#›</a:t>
            </a:fld>
            <a:endParaRPr/>
          </a:p>
        </p:txBody>
      </p:sp>
      <p:sp>
        <p:nvSpPr>
          <p:cNvPr id="152" name="Google Shape;152;p2"/>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lang="en-CA"/>
              <a:t>A python package that MDS students can use for managing their study time.</a:t>
            </a:r>
            <a:endParaRPr/>
          </a:p>
          <a:p>
            <a:pPr indent="0" lvl="0" marL="0" rtl="0" algn="l">
              <a:lnSpc>
                <a:spcPct val="110000"/>
              </a:lnSpc>
              <a:spcBef>
                <a:spcPts val="0"/>
              </a:spcBef>
              <a:spcAft>
                <a:spcPts val="0"/>
              </a:spcAft>
              <a:buNone/>
            </a:pPr>
            <a:r>
              <a:t/>
            </a:r>
            <a:endParaRPr/>
          </a:p>
          <a:p>
            <a:pPr indent="-182563" lvl="0" marL="182563" rtl="0" algn="l">
              <a:lnSpc>
                <a:spcPct val="110000"/>
              </a:lnSpc>
              <a:spcBef>
                <a:spcPts val="900"/>
              </a:spcBef>
              <a:spcAft>
                <a:spcPts val="0"/>
              </a:spcAft>
              <a:buClr>
                <a:schemeClr val="lt1"/>
              </a:buClr>
              <a:buSzPts val="1600"/>
              <a:buChar char="●"/>
            </a:pPr>
            <a:r>
              <a:rPr lang="en-CA"/>
              <a:t>MDS Time Manager</a:t>
            </a:r>
            <a:endParaRPr/>
          </a:p>
          <a:p>
            <a:pPr indent="-173037" lvl="1" marL="355600" rtl="0" algn="l">
              <a:lnSpc>
                <a:spcPct val="110000"/>
              </a:lnSpc>
              <a:spcBef>
                <a:spcPts val="300"/>
              </a:spcBef>
              <a:spcAft>
                <a:spcPts val="0"/>
              </a:spcAft>
              <a:buClr>
                <a:schemeClr val="lt1"/>
              </a:buClr>
              <a:buSzPts val="1600"/>
              <a:buChar char="○"/>
            </a:pPr>
            <a:r>
              <a:rPr lang="en-CA"/>
              <a:t>View upcoming deliverables</a:t>
            </a:r>
            <a:endParaRPr/>
          </a:p>
          <a:p>
            <a:pPr indent="-173037" lvl="1" marL="355600" rtl="0" algn="l">
              <a:lnSpc>
                <a:spcPct val="110000"/>
              </a:lnSpc>
              <a:spcBef>
                <a:spcPts val="300"/>
              </a:spcBef>
              <a:spcAft>
                <a:spcPts val="0"/>
              </a:spcAft>
              <a:buClr>
                <a:schemeClr val="lt1"/>
              </a:buClr>
              <a:buSzPts val="1600"/>
              <a:buChar char="○"/>
            </a:pPr>
            <a:r>
              <a:rPr lang="en-CA"/>
              <a:t>Recommends study time for each course per week</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Sub-Package 1 Module 1 - People</a:t>
            </a:r>
            <a:endParaRPr/>
          </a:p>
        </p:txBody>
      </p:sp>
      <p:sp>
        <p:nvSpPr>
          <p:cNvPr id="158" name="Google Shape;158;p3"/>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59" name="Google Shape;159;p3"/>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lang="en-CA"/>
              <a:t>A blueprint for the type of people that will be represented in the package.</a:t>
            </a:r>
            <a:endParaRPr/>
          </a:p>
          <a:p>
            <a:pPr indent="-182562" lvl="0" marL="182562" rtl="0" algn="l">
              <a:lnSpc>
                <a:spcPct val="110000"/>
              </a:lnSpc>
              <a:spcBef>
                <a:spcPts val="900"/>
              </a:spcBef>
              <a:spcAft>
                <a:spcPts val="0"/>
              </a:spcAft>
              <a:buClr>
                <a:schemeClr val="lt1"/>
              </a:buClr>
              <a:buSzPts val="1600"/>
              <a:buChar char="●"/>
            </a:pPr>
            <a:r>
              <a:rPr lang="en-CA"/>
              <a:t>Class Person: Name</a:t>
            </a:r>
            <a:endParaRPr/>
          </a:p>
          <a:p>
            <a:pPr indent="-172402" lvl="0" marL="182562" rtl="0" algn="l">
              <a:lnSpc>
                <a:spcPct val="110000"/>
              </a:lnSpc>
              <a:spcBef>
                <a:spcPts val="900"/>
              </a:spcBef>
              <a:spcAft>
                <a:spcPts val="0"/>
              </a:spcAft>
              <a:buClr>
                <a:schemeClr val="lt1"/>
              </a:buClr>
              <a:buSzPts val="1440"/>
              <a:buChar char="●"/>
            </a:pPr>
            <a:r>
              <a:rPr lang="en-CA"/>
              <a:t>Class Instructor (Person): courses taught, office </a:t>
            </a:r>
            <a:r>
              <a:rPr lang="en-CA"/>
              <a:t>hours, preferred method of communication</a:t>
            </a:r>
            <a:endParaRPr/>
          </a:p>
          <a:p>
            <a:pPr indent="-172403" lvl="0" marL="182563" rtl="0" algn="l">
              <a:lnSpc>
                <a:spcPct val="110000"/>
              </a:lnSpc>
              <a:spcBef>
                <a:spcPts val="900"/>
              </a:spcBef>
              <a:spcAft>
                <a:spcPts val="0"/>
              </a:spcAft>
              <a:buClr>
                <a:schemeClr val="lt1"/>
              </a:buClr>
              <a:buSzPts val="1440"/>
              <a:buChar char="●"/>
            </a:pPr>
            <a:r>
              <a:rPr lang="en-CA"/>
              <a:t>Class Student (Person): courses taken, studentID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Method &amp; Functions</a:t>
            </a:r>
            <a:endParaRPr/>
          </a:p>
        </p:txBody>
      </p:sp>
      <p:sp>
        <p:nvSpPr>
          <p:cNvPr id="165" name="Google Shape;165;p4"/>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66" name="Google Shape;166;p4"/>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0" lvl="0" marL="182562" rtl="0" algn="l">
              <a:lnSpc>
                <a:spcPct val="110000"/>
              </a:lnSpc>
              <a:spcBef>
                <a:spcPts val="0"/>
              </a:spcBef>
              <a:spcAft>
                <a:spcPts val="0"/>
              </a:spcAft>
              <a:buNone/>
            </a:pPr>
            <a:r>
              <a:t/>
            </a:r>
            <a:endParaRPr/>
          </a:p>
          <a:p>
            <a:pPr indent="-182563" lvl="0" marL="182563" rtl="0" algn="l">
              <a:lnSpc>
                <a:spcPct val="110000"/>
              </a:lnSpc>
              <a:spcBef>
                <a:spcPts val="900"/>
              </a:spcBef>
              <a:spcAft>
                <a:spcPts val="0"/>
              </a:spcAft>
              <a:buClr>
                <a:schemeClr val="lt1"/>
              </a:buClr>
              <a:buSzPts val="1600"/>
              <a:buChar char="●"/>
            </a:pPr>
            <a:r>
              <a:rPr lang="en-CA"/>
              <a:t>Get: These functions will allow access to the </a:t>
            </a:r>
            <a:r>
              <a:rPr lang="en-CA"/>
              <a:t>attributes: name, course taught, office hours, preferred communication method, course taken, and studentid.</a:t>
            </a:r>
            <a:endParaRPr/>
          </a:p>
          <a:p>
            <a:pPr indent="-182563" lvl="0" marL="182563" rtl="0" algn="l">
              <a:lnSpc>
                <a:spcPct val="110000"/>
              </a:lnSpc>
              <a:spcBef>
                <a:spcPts val="900"/>
              </a:spcBef>
              <a:spcAft>
                <a:spcPts val="0"/>
              </a:spcAft>
              <a:buClr>
                <a:schemeClr val="lt1"/>
              </a:buClr>
              <a:buSzPts val="1600"/>
              <a:buChar char="●"/>
            </a:pPr>
            <a:r>
              <a:rPr lang="en-CA"/>
              <a:t>Set: </a:t>
            </a:r>
            <a:r>
              <a:rPr lang="en-CA"/>
              <a:t>These functions will update the attributes: name, course taught, office hours, preferred communication method, course taken, and studentid.</a:t>
            </a:r>
            <a:endParaRPr/>
          </a:p>
          <a:p>
            <a:pPr indent="-182563" lvl="0" marL="182563" rtl="0" algn="l">
              <a:lnSpc>
                <a:spcPct val="110000"/>
              </a:lnSpc>
              <a:spcBef>
                <a:spcPts val="900"/>
              </a:spcBef>
              <a:spcAft>
                <a:spcPts val="0"/>
              </a:spcAft>
              <a:buClr>
                <a:schemeClr val="lt1"/>
              </a:buClr>
              <a:buSzPts val="1600"/>
              <a:buChar char="●"/>
            </a:pPr>
            <a:r>
              <a:rPr lang="en-CA"/>
              <a:t>Delete: </a:t>
            </a:r>
            <a:r>
              <a:rPr lang="en-CA"/>
              <a:t>These functions will delete the attributes: name, course taught, office hours, preferred communication method, course taken, and studentid.</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Sub-Package 1 Module 2 - Course</a:t>
            </a:r>
            <a:endParaRPr/>
          </a:p>
        </p:txBody>
      </p:sp>
      <p:sp>
        <p:nvSpPr>
          <p:cNvPr id="172" name="Google Shape;172;p5"/>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73" name="Google Shape;173;p5"/>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CA"/>
              <a:t>A blueprint for the course related content that will be represented in the package.</a:t>
            </a:r>
            <a:endParaRPr/>
          </a:p>
          <a:p>
            <a:pPr indent="-192722" lvl="0" marL="182562" rtl="0" algn="l">
              <a:spcBef>
                <a:spcPts val="900"/>
              </a:spcBef>
              <a:spcAft>
                <a:spcPts val="0"/>
              </a:spcAft>
              <a:buClr>
                <a:schemeClr val="lt1"/>
              </a:buClr>
              <a:buSzPts val="1600"/>
              <a:buChar char="●"/>
            </a:pPr>
            <a:r>
              <a:rPr lang="en-CA"/>
              <a:t>Class Course: Name, Instructor, Block, Rank, Deliverables</a:t>
            </a:r>
            <a:endParaRPr/>
          </a:p>
          <a:p>
            <a:pPr indent="-182562" lvl="0" marL="182562" rtl="0" algn="l">
              <a:spcBef>
                <a:spcPts val="900"/>
              </a:spcBef>
              <a:spcAft>
                <a:spcPts val="0"/>
              </a:spcAft>
              <a:buClr>
                <a:schemeClr val="lt1"/>
              </a:buClr>
              <a:buSzPts val="1440"/>
              <a:buChar char="●"/>
            </a:pPr>
            <a:r>
              <a:rPr lang="en-CA"/>
              <a:t>Class Deliverable: Name, date, status</a:t>
            </a:r>
            <a:endParaRPr/>
          </a:p>
          <a:p>
            <a:pPr indent="-182562" lvl="0" marL="182562" rtl="0" algn="l">
              <a:spcBef>
                <a:spcPts val="900"/>
              </a:spcBef>
              <a:spcAft>
                <a:spcPts val="0"/>
              </a:spcAft>
              <a:buClr>
                <a:schemeClr val="lt1"/>
              </a:buClr>
              <a:buSzPts val="1440"/>
              <a:buChar char="●"/>
            </a:pPr>
            <a:r>
              <a:rPr lang="en-CA"/>
              <a:t>Class Quiz (Deliverable): TopicsCovered, Type</a:t>
            </a:r>
            <a:endParaRPr/>
          </a:p>
          <a:p>
            <a:pPr indent="-182562" lvl="0" marL="182562" rtl="0" algn="l">
              <a:spcBef>
                <a:spcPts val="900"/>
              </a:spcBef>
              <a:spcAft>
                <a:spcPts val="0"/>
              </a:spcAft>
              <a:buClr>
                <a:schemeClr val="lt1"/>
              </a:buClr>
              <a:buSzPts val="1440"/>
              <a:buChar char="●"/>
            </a:pPr>
            <a:r>
              <a:rPr lang="en-CA"/>
              <a:t>Class AssignLab (Deliverable): AssignedDate, Duration, DurationLeft, SubmissionLocation</a:t>
            </a:r>
            <a:endParaRPr/>
          </a:p>
          <a:p>
            <a:pPr indent="-182562" lvl="0" marL="182562" rtl="0" algn="l">
              <a:spcBef>
                <a:spcPts val="900"/>
              </a:spcBef>
              <a:spcAft>
                <a:spcPts val="0"/>
              </a:spcAft>
              <a:buClr>
                <a:schemeClr val="lt1"/>
              </a:buClr>
              <a:buSzPts val="1440"/>
              <a:buChar char="●"/>
            </a:pPr>
            <a:r>
              <a:rPr lang="en-CA"/>
              <a:t>Class Project (Deliverable): Milestones, Duration, DurationLeft, Repo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Methods &amp; Functions</a:t>
            </a:r>
            <a:endParaRPr/>
          </a:p>
        </p:txBody>
      </p:sp>
      <p:sp>
        <p:nvSpPr>
          <p:cNvPr id="179" name="Google Shape;179;p6"/>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80" name="Google Shape;180;p6"/>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192722" lvl="0" marL="182562" rtl="0" algn="l">
              <a:spcBef>
                <a:spcPts val="900"/>
              </a:spcBef>
              <a:spcAft>
                <a:spcPts val="0"/>
              </a:spcAft>
              <a:buClr>
                <a:schemeClr val="lt1"/>
              </a:buClr>
              <a:buSzPts val="1600"/>
              <a:buChar char="●"/>
            </a:pPr>
            <a:r>
              <a:rPr lang="en-CA"/>
              <a:t>Get: These functions will allow access to the attributes: Name, Due Date, Status, TopicsCovered, Type, AssignedDate, Duration, DurationLeft, SubmissionLocation, Milestones, Repo.</a:t>
            </a:r>
            <a:endParaRPr/>
          </a:p>
          <a:p>
            <a:pPr indent="-192722" lvl="0" marL="182562" rtl="0" algn="l">
              <a:spcBef>
                <a:spcPts val="900"/>
              </a:spcBef>
              <a:spcAft>
                <a:spcPts val="0"/>
              </a:spcAft>
              <a:buClr>
                <a:schemeClr val="lt1"/>
              </a:buClr>
              <a:buSzPts val="1600"/>
              <a:buChar char="●"/>
            </a:pPr>
            <a:r>
              <a:rPr lang="en-CA"/>
              <a:t>Set: These functions will update the attributes: Name, Due Date, Status, TopicsCovered, Type, AssignedDate, Duration, DurationLeft, SubmissionLocation, Milestones, Repo.</a:t>
            </a:r>
            <a:endParaRPr/>
          </a:p>
          <a:p>
            <a:pPr indent="-192722" lvl="0" marL="182562" rtl="0" algn="l">
              <a:spcBef>
                <a:spcPts val="900"/>
              </a:spcBef>
              <a:spcAft>
                <a:spcPts val="0"/>
              </a:spcAft>
              <a:buClr>
                <a:schemeClr val="lt1"/>
              </a:buClr>
              <a:buSzPts val="1600"/>
              <a:buChar char="●"/>
            </a:pPr>
            <a:r>
              <a:rPr lang="en-CA"/>
              <a:t>Delete: These functions will delete the attributes: Name, Due Date, Status, TopicsCovered, Type, AssignedDate, Duration, DurationLeft, SubmissionLocation, Milestones, Repo.</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Sub-Package 2 Module 1 - Deliverable Viewer</a:t>
            </a:r>
            <a:endParaRPr/>
          </a:p>
        </p:txBody>
      </p:sp>
      <p:sp>
        <p:nvSpPr>
          <p:cNvPr id="186" name="Google Shape;186;p7"/>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87" name="Google Shape;187;p7"/>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192722" lvl="0" marL="182562" rtl="0" algn="l">
              <a:spcBef>
                <a:spcPts val="900"/>
              </a:spcBef>
              <a:spcAft>
                <a:spcPts val="0"/>
              </a:spcAft>
              <a:buClr>
                <a:schemeClr val="lt1"/>
              </a:buClr>
              <a:buSzPts val="1600"/>
              <a:buChar char="●"/>
            </a:pPr>
            <a:r>
              <a:rPr lang="en-CA"/>
              <a:t>Search deliverable objects for upcoming due dates</a:t>
            </a:r>
            <a:endParaRPr/>
          </a:p>
          <a:p>
            <a:pPr indent="-192722" lvl="0" marL="182562" rtl="0" algn="l">
              <a:spcBef>
                <a:spcPts val="300"/>
              </a:spcBef>
              <a:spcAft>
                <a:spcPts val="0"/>
              </a:spcAft>
              <a:buClr>
                <a:schemeClr val="lt1"/>
              </a:buClr>
              <a:buSzPts val="1600"/>
              <a:buChar char="●"/>
            </a:pPr>
            <a:r>
              <a:rPr lang="en-CA"/>
              <a:t>Output deliverables due in next 7 days</a:t>
            </a:r>
            <a:endParaRPr/>
          </a:p>
          <a:p>
            <a:pPr indent="-182563" lvl="0" marL="182563" rtl="0" algn="l">
              <a:lnSpc>
                <a:spcPct val="110000"/>
              </a:lnSpc>
              <a:spcBef>
                <a:spcPts val="900"/>
              </a:spcBef>
              <a:spcAft>
                <a:spcPts val="0"/>
              </a:spcAft>
              <a:buClr>
                <a:schemeClr val="dk1"/>
              </a:buClr>
              <a:buSzPts val="16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Methods</a:t>
            </a:r>
            <a:r>
              <a:rPr lang="en-CA"/>
              <a:t> &amp; Functions</a:t>
            </a:r>
            <a:endParaRPr/>
          </a:p>
        </p:txBody>
      </p:sp>
      <p:sp>
        <p:nvSpPr>
          <p:cNvPr id="193" name="Google Shape;193;p8"/>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194" name="Google Shape;194;p8"/>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182563" lvl="0" marL="182563" rtl="0" algn="l">
              <a:lnSpc>
                <a:spcPct val="110000"/>
              </a:lnSpc>
              <a:spcBef>
                <a:spcPts val="900"/>
              </a:spcBef>
              <a:spcAft>
                <a:spcPts val="0"/>
              </a:spcAft>
              <a:buClr>
                <a:schemeClr val="lt1"/>
              </a:buClr>
              <a:buSzPts val="1600"/>
              <a:buChar char="●"/>
            </a:pPr>
            <a:r>
              <a:rPr lang="en-CA"/>
              <a:t>Get7thDate</a:t>
            </a:r>
            <a:r>
              <a:rPr lang="en-CA"/>
              <a:t>: This finds the 7th date from the current day.</a:t>
            </a:r>
            <a:endParaRPr/>
          </a:p>
          <a:p>
            <a:pPr indent="-182563" lvl="0" marL="182563" rtl="0" algn="l">
              <a:lnSpc>
                <a:spcPct val="110000"/>
              </a:lnSpc>
              <a:spcBef>
                <a:spcPts val="900"/>
              </a:spcBef>
              <a:spcAft>
                <a:spcPts val="0"/>
              </a:spcAft>
              <a:buClr>
                <a:schemeClr val="lt1"/>
              </a:buClr>
              <a:buSzPts val="1600"/>
              <a:buChar char="●"/>
            </a:pPr>
            <a:r>
              <a:rPr lang="en-CA"/>
              <a:t>DeliverableSearch</a:t>
            </a:r>
            <a:r>
              <a:rPr lang="en-CA"/>
              <a:t>: Searches and returns all deliverable objects for due dates within the current 7 day range. </a:t>
            </a:r>
            <a:endParaRPr/>
          </a:p>
          <a:p>
            <a:pPr indent="-182563" lvl="0" marL="182563" rtl="0" algn="l">
              <a:lnSpc>
                <a:spcPct val="110000"/>
              </a:lnSpc>
              <a:spcBef>
                <a:spcPts val="900"/>
              </a:spcBef>
              <a:spcAft>
                <a:spcPts val="0"/>
              </a:spcAft>
              <a:buClr>
                <a:schemeClr val="lt1"/>
              </a:buClr>
              <a:buSzPts val="1600"/>
              <a:buChar char="●"/>
            </a:pPr>
            <a:r>
              <a:rPr lang="en-CA"/>
              <a:t>DeliverableViewer</a:t>
            </a:r>
            <a:r>
              <a:rPr lang="en-CA"/>
              <a:t>: Outputs </a:t>
            </a:r>
            <a:r>
              <a:rPr lang="en-CA"/>
              <a:t>the</a:t>
            </a:r>
            <a:r>
              <a:rPr lang="en-CA"/>
              <a:t> deliverables due within the next 7 days.</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609600" y="228600"/>
            <a:ext cx="10972800" cy="533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59459"/>
              <a:buFont typeface="Open Sans"/>
              <a:buNone/>
            </a:pPr>
            <a:r>
              <a:rPr lang="en-CA"/>
              <a:t>Sub-Package 2 Module 2 - TimeManager</a:t>
            </a:r>
            <a:endParaRPr/>
          </a:p>
        </p:txBody>
      </p:sp>
      <p:sp>
        <p:nvSpPr>
          <p:cNvPr id="200" name="Google Shape;200;p9"/>
          <p:cNvSpPr txBox="1"/>
          <p:nvPr>
            <p:ph idx="12" type="sldNum"/>
          </p:nvPr>
        </p:nvSpPr>
        <p:spPr>
          <a:xfrm>
            <a:off x="10972800" y="6340476"/>
            <a:ext cx="609600" cy="4413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Font typeface="Arial"/>
              <a:buNone/>
            </a:pPr>
            <a:fld id="{00000000-1234-1234-1234-123412341234}" type="slidenum">
              <a:rPr lang="en-CA"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201" name="Google Shape;201;p9"/>
          <p:cNvSpPr txBox="1"/>
          <p:nvPr>
            <p:ph idx="1" type="body"/>
          </p:nvPr>
        </p:nvSpPr>
        <p:spPr>
          <a:xfrm>
            <a:off x="609600" y="914400"/>
            <a:ext cx="10972800" cy="5257800"/>
          </a:xfrm>
          <a:prstGeom prst="rect">
            <a:avLst/>
          </a:prstGeom>
          <a:noFill/>
          <a:ln>
            <a:noFill/>
          </a:ln>
        </p:spPr>
        <p:txBody>
          <a:bodyPr anchorCtr="0" anchor="t" bIns="45700" lIns="91425" spcFirstLastPara="1" rIns="91425" wrap="square" tIns="45700">
            <a:normAutofit/>
          </a:bodyPr>
          <a:lstStyle/>
          <a:p>
            <a:pPr indent="-192722" lvl="0" marL="182562" rtl="0" algn="l">
              <a:spcBef>
                <a:spcPts val="900"/>
              </a:spcBef>
              <a:spcAft>
                <a:spcPts val="0"/>
              </a:spcAft>
              <a:buClr>
                <a:schemeClr val="lt1"/>
              </a:buClr>
              <a:buSzPts val="1600"/>
              <a:buChar char="●"/>
            </a:pPr>
            <a:r>
              <a:rPr lang="en-CA"/>
              <a:t>User Input: </a:t>
            </a:r>
            <a:r>
              <a:rPr lang="en-CA"/>
              <a:t>study</a:t>
            </a:r>
            <a:r>
              <a:rPr lang="en-CA"/>
              <a:t> time </a:t>
            </a:r>
            <a:r>
              <a:rPr lang="en-CA"/>
              <a:t>availability</a:t>
            </a:r>
            <a:r>
              <a:rPr lang="en-CA"/>
              <a:t>, time needed for each deliverable due within the next 7 days.</a:t>
            </a:r>
            <a:endParaRPr/>
          </a:p>
          <a:p>
            <a:pPr indent="-192722" lvl="0" marL="182562" rtl="0" algn="l">
              <a:spcBef>
                <a:spcPts val="300"/>
              </a:spcBef>
              <a:spcAft>
                <a:spcPts val="0"/>
              </a:spcAft>
              <a:buClr>
                <a:schemeClr val="lt1"/>
              </a:buClr>
              <a:buSzPts val="1600"/>
              <a:buChar char="●"/>
            </a:pPr>
            <a:r>
              <a:rPr lang="en-CA"/>
              <a:t>Recommends study time for each course based on user rankings of each current course</a:t>
            </a:r>
            <a:endParaRPr/>
          </a:p>
          <a:p>
            <a:pPr indent="-80963" lvl="0" marL="182563" rtl="0" algn="l">
              <a:lnSpc>
                <a:spcPct val="110000"/>
              </a:lnSpc>
              <a:spcBef>
                <a:spcPts val="900"/>
              </a:spcBef>
              <a:spcAft>
                <a:spcPts val="0"/>
              </a:spcAft>
              <a:buClr>
                <a:schemeClr val="dk1"/>
              </a:buClr>
              <a:buSzPts val="1600"/>
              <a:buNone/>
            </a:pPr>
            <a:r>
              <a:t/>
            </a:r>
            <a:endParaRPr/>
          </a:p>
          <a:p>
            <a:pPr indent="-80963" lvl="0" marL="182563" rtl="0" algn="l">
              <a:lnSpc>
                <a:spcPct val="110000"/>
              </a:lnSpc>
              <a:spcBef>
                <a:spcPts val="900"/>
              </a:spcBef>
              <a:spcAft>
                <a:spcPts val="0"/>
              </a:spcAft>
              <a:buClr>
                <a:schemeClr val="dk1"/>
              </a:buClr>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2013-03-27T01:26:40Z</dcterms:created>
  <dc:creator>mkhasan</dc:creator>
</cp:coreProperties>
</file>