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40" r:id="rId8"/>
    <p:sldId id="345" r:id="rId9"/>
    <p:sldId id="339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2528" autoAdjust="0"/>
  </p:normalViewPr>
  <p:slideViewPr>
    <p:cSldViewPr>
      <p:cViewPr varScale="1">
        <p:scale>
          <a:sx n="52" d="100"/>
          <a:sy n="52" d="100"/>
        </p:scale>
        <p:origin x="12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12/3/2023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Superman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6934200" cy="1905000"/>
          </a:xfrm>
        </p:spPr>
        <p:txBody>
          <a:bodyPr>
            <a:normAutofit/>
          </a:bodyPr>
          <a:lstStyle/>
          <a:p>
            <a:r>
              <a:rPr lang="en-CA" dirty="0"/>
              <a:t>Short for: Supermarket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Main Method:</a:t>
            </a:r>
          </a:p>
          <a:p>
            <a:pPr lvl="1"/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update</a:t>
            </a:r>
            <a:r>
              <a:rPr lang="en-CA" dirty="0"/>
              <a:t>: </a:t>
            </a:r>
            <a:r>
              <a:rPr lang="en-CA" sz="1800" dirty="0"/>
              <a:t>[update the quantity and cost. Being used when customers buy the item or our company acquire</a:t>
            </a:r>
            <a:r>
              <a:rPr lang="en-US" altLang="zh-CN" sz="1800" dirty="0"/>
              <a:t>s</a:t>
            </a:r>
            <a:r>
              <a:rPr lang="en-CA" sz="1800" dirty="0"/>
              <a:t> goods.]</a:t>
            </a:r>
          </a:p>
          <a:p>
            <a:pPr lvl="1"/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profit</a:t>
            </a:r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dirty="0"/>
              <a:t>: </a:t>
            </a:r>
            <a:r>
              <a:rPr lang="en-CA" sz="1800" dirty="0"/>
              <a:t>[Calculate the profit based on cost and price, assuming everything is sold out.]</a:t>
            </a:r>
            <a:r>
              <a:rPr lang="en-US" altLang="zh-CN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remove </a:t>
            </a:r>
            <a:r>
              <a:rPr lang="en-US" altLang="zh-CN" sz="1800" dirty="0"/>
              <a:t>:[Remove the assigned items from the list in the class.]</a:t>
            </a:r>
            <a:endParaRPr lang="en-CA" sz="1800" dirty="0"/>
          </a:p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Sub Class Add </a:t>
            </a:r>
            <a:r>
              <a:rPr lang="en-CA" b="1" dirty="0" err="1">
                <a:solidFill>
                  <a:schemeClr val="accent3">
                    <a:lumMod val="50000"/>
                  </a:schemeClr>
                </a:solidFill>
              </a:rPr>
              <a:t>methos</a:t>
            </a:r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__add__ : </a:t>
            </a:r>
            <a:r>
              <a:rPr lang="en-CA" altLang="zh-CN" sz="1800" dirty="0"/>
              <a:t>[Merge inventory from </a:t>
            </a:r>
            <a:r>
              <a:rPr lang="en-CA" altLang="zh-CN" sz="1800" dirty="0" err="1"/>
              <a:t>parent_class</a:t>
            </a:r>
            <a:r>
              <a:rPr lang="en-CA" altLang="zh-CN" sz="1800" dirty="0"/>
              <a:t> and </a:t>
            </a:r>
            <a:r>
              <a:rPr lang="en-CA" altLang="zh-CN" sz="1800" dirty="0" err="1"/>
              <a:t>child_class</a:t>
            </a:r>
            <a:r>
              <a:rPr lang="en-CA" altLang="zh-CN" sz="1800" dirty="0"/>
              <a:t> to </a:t>
            </a:r>
            <a:r>
              <a:rPr lang="en-CA" altLang="zh-CN" sz="1800" dirty="0" err="1"/>
              <a:t>child_class</a:t>
            </a:r>
            <a:r>
              <a:rPr lang="en-CA" altLang="zh-CN" sz="1800" dirty="0"/>
              <a:t>]</a:t>
            </a: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__str__: </a:t>
            </a:r>
            <a:r>
              <a:rPr lang="en-CA" altLang="zh-CN" sz="1800" dirty="0"/>
              <a:t>[Return the key information about the product]</a:t>
            </a:r>
          </a:p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Outside Function:</a:t>
            </a:r>
            <a:endParaRPr lang="en-CA" altLang="zh-CN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rollback: </a:t>
            </a:r>
            <a:r>
              <a:rPr lang="en-CA" altLang="zh-CN" sz="1800" dirty="0"/>
              <a:t>[Based on expiration date, give discount price to sell goods.(</a:t>
            </a:r>
            <a:r>
              <a:rPr lang="en-US" altLang="zh-CN" sz="1800" dirty="0"/>
              <a:t>less than 3 days, 50%;less than 7 days, 80%</a:t>
            </a:r>
            <a:r>
              <a:rPr lang="en-CA" altLang="zh-CN" sz="1800" dirty="0"/>
              <a:t>)]</a:t>
            </a:r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rollback</a:t>
            </a:r>
            <a:r>
              <a:rPr lang="en-CA" altLang="zh-CN" sz="1800" dirty="0"/>
              <a:t>: [Based on slow-selling products</a:t>
            </a:r>
            <a:r>
              <a:rPr lang="en-US" altLang="zh-CN" sz="1800" dirty="0"/>
              <a:t>(quantity), return the top-3 as a gift for high points customer. Based on different costs, use the probability to allocate randomly]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information about our project</a:t>
            </a:r>
          </a:p>
          <a:p>
            <a:r>
              <a:rPr lang="en-CA" dirty="0"/>
              <a:t>Supermarket Management System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	- create new market member &amp; upgrade membership to premium status</a:t>
            </a:r>
          </a:p>
          <a:p>
            <a:pPr marL="0" indent="0">
              <a:buNone/>
            </a:pPr>
            <a:r>
              <a:rPr lang="en-CA" dirty="0"/>
              <a:t>	- deactivate membership account</a:t>
            </a:r>
          </a:p>
          <a:p>
            <a:pPr marL="0" indent="0">
              <a:buNone/>
            </a:pPr>
            <a:r>
              <a:rPr lang="en-CA" dirty="0"/>
              <a:t>	- record transactions, rate and review the order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‘customer’ Module ‘members’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 define a member class to store information like name, email, phone number, address, account credits and so on</a:t>
            </a:r>
          </a:p>
          <a:p>
            <a:r>
              <a:rPr lang="en-CA" dirty="0"/>
              <a:t>Create new member with this class</a:t>
            </a:r>
          </a:p>
          <a:p>
            <a:r>
              <a:rPr lang="en-CA" dirty="0"/>
              <a:t>Deactivate membership 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__ set class attributes</a:t>
            </a:r>
          </a:p>
          <a:p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check_premium_status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check if member is premium member</a:t>
            </a:r>
          </a:p>
          <a:p>
            <a:r>
              <a:rPr lang="en-CA" dirty="0" err="1"/>
              <a:t>add_deposit</a:t>
            </a:r>
            <a:r>
              <a:rPr lang="en-CA" dirty="0"/>
              <a:t>/</a:t>
            </a:r>
            <a:r>
              <a:rPr lang="en-CA" dirty="0" err="1"/>
              <a:t>add_credit</a:t>
            </a:r>
            <a:r>
              <a:rPr lang="en-CA" dirty="0"/>
              <a:t>/</a:t>
            </a:r>
            <a:r>
              <a:rPr lang="en-CA" dirty="0" err="1"/>
              <a:t>add_consumption</a:t>
            </a:r>
            <a:r>
              <a:rPr lang="en-CA" dirty="0"/>
              <a:t> : add account deposit, credit and consumption</a:t>
            </a:r>
          </a:p>
          <a:p>
            <a:r>
              <a:rPr lang="en-CA" dirty="0" err="1"/>
              <a:t>get_member_info</a:t>
            </a:r>
            <a:r>
              <a:rPr lang="en-CA" dirty="0"/>
              <a:t>: get all known info of class</a:t>
            </a:r>
          </a:p>
          <a:p>
            <a:r>
              <a:rPr lang="en-CA" dirty="0" err="1"/>
              <a:t>change_email</a:t>
            </a:r>
            <a:r>
              <a:rPr lang="en-CA" dirty="0"/>
              <a:t>/</a:t>
            </a:r>
            <a:r>
              <a:rPr lang="en-CA" dirty="0" err="1"/>
              <a:t>change_phone</a:t>
            </a:r>
            <a:r>
              <a:rPr lang="en-CA" dirty="0"/>
              <a:t>/</a:t>
            </a:r>
            <a:r>
              <a:rPr lang="en-CA" dirty="0" err="1"/>
              <a:t>change_address</a:t>
            </a:r>
            <a:r>
              <a:rPr lang="en-CA" dirty="0"/>
              <a:t>: change these information</a:t>
            </a:r>
          </a:p>
          <a:p>
            <a:r>
              <a:rPr lang="en-CA" dirty="0" err="1"/>
              <a:t>new_member</a:t>
            </a:r>
            <a:r>
              <a:rPr lang="en-CA" dirty="0"/>
              <a:t>: create new member according to the input</a:t>
            </a:r>
          </a:p>
          <a:p>
            <a:r>
              <a:rPr lang="en-CA" dirty="0" err="1"/>
              <a:t>deactivate_member</a:t>
            </a:r>
            <a:r>
              <a:rPr lang="en-CA" dirty="0"/>
              <a:t>: delete member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‘customer’ Module ‘transactions’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 the order information and take customer’s reviews and rates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 functions</a:t>
            </a:r>
          </a:p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</a:t>
            </a:r>
          </a:p>
          <a:p>
            <a:r>
              <a:rPr lang="en-CA" dirty="0" err="1"/>
              <a:t>write_review</a:t>
            </a:r>
            <a:endParaRPr lang="en-CA" dirty="0"/>
          </a:p>
          <a:p>
            <a:r>
              <a:rPr lang="en-CA" dirty="0" err="1"/>
              <a:t>rate_order</a:t>
            </a:r>
            <a:endParaRPr lang="en-CA" dirty="0"/>
          </a:p>
          <a:p>
            <a:r>
              <a:rPr lang="en-CA" dirty="0"/>
              <a:t>reorder</a:t>
            </a:r>
          </a:p>
          <a:p>
            <a:r>
              <a:rPr lang="en-CA" dirty="0" err="1"/>
              <a:t>get_order_info</a:t>
            </a:r>
            <a:endParaRPr lang="en-CA" dirty="0"/>
          </a:p>
          <a:p>
            <a:r>
              <a:rPr lang="en-CA" dirty="0" err="1"/>
              <a:t>new_transaction</a:t>
            </a:r>
            <a:r>
              <a:rPr lang="en-CA" dirty="0"/>
              <a:t>: create new transaction</a:t>
            </a:r>
          </a:p>
          <a:p>
            <a:r>
              <a:rPr lang="en-CA" dirty="0" err="1"/>
              <a:t>new_review</a:t>
            </a:r>
            <a:r>
              <a:rPr lang="en-CA" dirty="0"/>
              <a:t>: add new review</a:t>
            </a:r>
          </a:p>
          <a:p>
            <a:r>
              <a:rPr lang="en-CA" dirty="0" err="1"/>
              <a:t>new_rate</a:t>
            </a:r>
            <a:r>
              <a:rPr lang="en-CA" dirty="0"/>
              <a:t>: change rate</a:t>
            </a:r>
          </a:p>
          <a:p>
            <a:r>
              <a:rPr lang="en-CA" dirty="0"/>
              <a:t>reorder: make the same order again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</a:t>
            </a:r>
            <a:r>
              <a:rPr lang="en-CA" dirty="0" err="1"/>
              <a:t>moudule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account.py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altLang="zh-CN" b="1" dirty="0">
                <a:solidFill>
                  <a:schemeClr val="accent3">
                    <a:lumMod val="50000"/>
                  </a:schemeClr>
                </a:solidFill>
              </a:rPr>
              <a:t>Interact with Sub-Package 1 and another module</a:t>
            </a:r>
            <a:r>
              <a:rPr lang="en-CA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inventory.py</a:t>
            </a:r>
            <a:r>
              <a:rPr lang="en-CA" altLang="zh-CN" dirty="0"/>
              <a:t>) </a:t>
            </a:r>
            <a:r>
              <a:rPr lang="en-CA" altLang="zh-CN" b="1" dirty="0">
                <a:solidFill>
                  <a:schemeClr val="accent3">
                    <a:lumMod val="50000"/>
                  </a:schemeClr>
                </a:solidFill>
              </a:rPr>
              <a:t>of Sub-Package 2 </a:t>
            </a:r>
          </a:p>
          <a:p>
            <a:pPr lvl="1"/>
            <a:r>
              <a:rPr lang="en-CA" altLang="zh-CN" sz="1800" dirty="0">
                <a:solidFill>
                  <a:schemeClr val="accent3">
                    <a:lumMod val="75000"/>
                  </a:schemeClr>
                </a:solidFill>
              </a:rPr>
              <a:t>Based on loyalty credits to give some redeem</a:t>
            </a:r>
          </a:p>
          <a:p>
            <a:pPr lvl="1"/>
            <a:r>
              <a:rPr lang="en-CA" altLang="zh-CN" sz="1800" dirty="0">
                <a:solidFill>
                  <a:schemeClr val="accent3">
                    <a:lumMod val="75000"/>
                  </a:schemeClr>
                </a:solidFill>
              </a:rPr>
              <a:t>Based on poor-selling products</a:t>
            </a:r>
          </a:p>
          <a:p>
            <a:pPr marL="182562" lvl="1" indent="0">
              <a:buNone/>
            </a:pPr>
            <a:endParaRPr lang="en-CA" altLang="zh-CN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CA" altLang="zh-CN" b="1" dirty="0">
                <a:solidFill>
                  <a:schemeClr val="accent3">
                    <a:lumMod val="50000"/>
                  </a:schemeClr>
                </a:solidFill>
              </a:rPr>
              <a:t>Give promotion and penalty with 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hree functions inside.</a:t>
            </a:r>
          </a:p>
          <a:p>
            <a:pPr lvl="1"/>
            <a:r>
              <a:rPr lang="en-CA" sz="1800" dirty="0">
                <a:solidFill>
                  <a:schemeClr val="accent3">
                    <a:lumMod val="75000"/>
                  </a:schemeClr>
                </a:solidFill>
              </a:rPr>
              <a:t>eliminate()</a:t>
            </a:r>
          </a:p>
          <a:p>
            <a:pPr lvl="1"/>
            <a:r>
              <a:rPr lang="en-CA" sz="1800" dirty="0">
                <a:solidFill>
                  <a:schemeClr val="accent3">
                    <a:lumMod val="75000"/>
                  </a:schemeClr>
                </a:solidFill>
              </a:rPr>
              <a:t>promotion1()</a:t>
            </a:r>
          </a:p>
          <a:p>
            <a:pPr lvl="1"/>
            <a:r>
              <a:rPr lang="en-CA" sz="1800" dirty="0">
                <a:solidFill>
                  <a:schemeClr val="accent3">
                    <a:lumMod val="75000"/>
                  </a:schemeClr>
                </a:solidFill>
              </a:rPr>
              <a:t>promotion2()</a:t>
            </a:r>
          </a:p>
          <a:p>
            <a:endParaRPr lang="en-CA" dirty="0"/>
          </a:p>
        </p:txBody>
      </p:sp>
      <p:pic>
        <p:nvPicPr>
          <p:cNvPr id="6" name="Graphic 5" descr="Rating 3 Star with solid fill">
            <a:extLst>
              <a:ext uri="{FF2B5EF4-FFF2-40B4-BE49-F238E27FC236}">
                <a16:creationId xmlns:a16="http://schemas.microsoft.com/office/drawing/2014/main" id="{5A477FD2-2121-B1DA-8272-BD56D7D4A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7657" y="4174146"/>
            <a:ext cx="914400" cy="914400"/>
          </a:xfrm>
          <a:prstGeom prst="rect">
            <a:avLst/>
          </a:prstGeom>
        </p:spPr>
      </p:pic>
      <p:pic>
        <p:nvPicPr>
          <p:cNvPr id="10" name="Graphic 9" descr="Target Audience with solid fill">
            <a:extLst>
              <a:ext uri="{FF2B5EF4-FFF2-40B4-BE49-F238E27FC236}">
                <a16:creationId xmlns:a16="http://schemas.microsoft.com/office/drawing/2014/main" id="{901697F4-75EC-4AC7-C2DA-BC934A95D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052" y="4017433"/>
            <a:ext cx="2065338" cy="2065338"/>
          </a:xfrm>
          <a:prstGeom prst="rect">
            <a:avLst/>
          </a:prstGeom>
        </p:spPr>
      </p:pic>
      <p:pic>
        <p:nvPicPr>
          <p:cNvPr id="12" name="Graphic 11" descr="Present outline">
            <a:extLst>
              <a:ext uri="{FF2B5EF4-FFF2-40B4-BE49-F238E27FC236}">
                <a16:creationId xmlns:a16="http://schemas.microsoft.com/office/drawing/2014/main" id="{2924F859-7253-575F-E490-0C5A03FC3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3562" y="5301519"/>
            <a:ext cx="797055" cy="797055"/>
          </a:xfrm>
          <a:prstGeom prst="rect">
            <a:avLst/>
          </a:prstGeom>
        </p:spPr>
      </p:pic>
      <p:pic>
        <p:nvPicPr>
          <p:cNvPr id="14" name="Graphic 13" descr="Flying Money with solid fill">
            <a:extLst>
              <a:ext uri="{FF2B5EF4-FFF2-40B4-BE49-F238E27FC236}">
                <a16:creationId xmlns:a16="http://schemas.microsoft.com/office/drawing/2014/main" id="{0173531D-D794-E4C4-1ACB-093F225CA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7528" y="3103033"/>
            <a:ext cx="914400" cy="914400"/>
          </a:xfrm>
          <a:prstGeom prst="rect">
            <a:avLst/>
          </a:prstGeom>
        </p:spPr>
      </p:pic>
      <p:pic>
        <p:nvPicPr>
          <p:cNvPr id="16" name="Graphic 15" descr="Piggy Bank with solid fill">
            <a:extLst>
              <a:ext uri="{FF2B5EF4-FFF2-40B4-BE49-F238E27FC236}">
                <a16:creationId xmlns:a16="http://schemas.microsoft.com/office/drawing/2014/main" id="{86A1D23F-6578-C786-66C9-3BC0E5D31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6275" y="5265791"/>
            <a:ext cx="914400" cy="914400"/>
          </a:xfrm>
          <a:prstGeom prst="rect">
            <a:avLst/>
          </a:prstGeom>
        </p:spPr>
      </p:pic>
      <p:pic>
        <p:nvPicPr>
          <p:cNvPr id="20" name="Graphic 19" descr="Store with solid fill">
            <a:extLst>
              <a:ext uri="{FF2B5EF4-FFF2-40B4-BE49-F238E27FC236}">
                <a16:creationId xmlns:a16="http://schemas.microsoft.com/office/drawing/2014/main" id="{D7734758-28E8-AA42-B5B1-17C7618C14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3030" y="3459426"/>
            <a:ext cx="2511253" cy="251125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59D025-2782-7D46-B8DF-52BD890DFE91}"/>
              </a:ext>
            </a:extLst>
          </p:cNvPr>
          <p:cNvCxnSpPr>
            <a:cxnSpLocks/>
          </p:cNvCxnSpPr>
          <p:nvPr/>
        </p:nvCxnSpPr>
        <p:spPr>
          <a:xfrm>
            <a:off x="4131199" y="4674620"/>
            <a:ext cx="4008133" cy="16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8DCC7-0E17-5838-469C-1A9F8D5605FF}"/>
              </a:ext>
            </a:extLst>
          </p:cNvPr>
          <p:cNvCxnSpPr>
            <a:cxnSpLocks/>
          </p:cNvCxnSpPr>
          <p:nvPr/>
        </p:nvCxnSpPr>
        <p:spPr>
          <a:xfrm flipH="1">
            <a:off x="4145267" y="5192140"/>
            <a:ext cx="39014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Flying Money with solid fill">
            <a:extLst>
              <a:ext uri="{FF2B5EF4-FFF2-40B4-BE49-F238E27FC236}">
                <a16:creationId xmlns:a16="http://schemas.microsoft.com/office/drawing/2014/main" id="{55D727A4-E182-408F-2328-2BEF12481F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5693" y="3457419"/>
            <a:ext cx="788614" cy="7886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E0C9D5-16B5-10F8-228F-4E62E320FB5A}"/>
              </a:ext>
            </a:extLst>
          </p:cNvPr>
          <p:cNvSpPr txBox="1"/>
          <p:nvPr/>
        </p:nvSpPr>
        <p:spPr>
          <a:xfrm>
            <a:off x="5530879" y="4763911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Open Sans"/>
                <a:cs typeface="Open Sans"/>
              </a:rPr>
              <a:t>loyalty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35" name="Graphic 34" descr="Flying Money with solid fill">
            <a:extLst>
              <a:ext uri="{FF2B5EF4-FFF2-40B4-BE49-F238E27FC236}">
                <a16:creationId xmlns:a16="http://schemas.microsoft.com/office/drawing/2014/main" id="{8740778E-D543-5712-4FBA-0939BA5D7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3298" y="3885433"/>
            <a:ext cx="752362" cy="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Three Functions:</a:t>
            </a:r>
          </a:p>
          <a:p>
            <a:pPr lvl="1"/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eliminate: </a:t>
            </a:r>
            <a:r>
              <a:rPr lang="en-CA" altLang="zh-CN" sz="2000" dirty="0"/>
              <a:t>[</a:t>
            </a:r>
            <a:r>
              <a:rPr lang="en-US" altLang="zh-CN" sz="2000" dirty="0"/>
              <a:t>clear all the loyalty credits of unactive customer. </a:t>
            </a:r>
            <a:r>
              <a:rPr lang="en-US" altLang="zh-CN" dirty="0"/>
              <a:t>If he or she didn’t come to superman for a month.]</a:t>
            </a:r>
            <a:endParaRPr lang="en-CA" altLang="zh-CN" sz="2000" dirty="0"/>
          </a:p>
          <a:p>
            <a:pPr lvl="1"/>
            <a:endParaRPr lang="en-CA" dirty="0"/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promotion1</a:t>
            </a:r>
            <a:r>
              <a:rPr lang="en-CA" altLang="zh-CN" dirty="0"/>
              <a:t>: </a:t>
            </a:r>
            <a:r>
              <a:rPr lang="en-CA" altLang="zh-CN" sz="2000" dirty="0"/>
              <a:t>[</a:t>
            </a:r>
            <a:r>
              <a:rPr lang="en-US" altLang="zh-CN" sz="2000" dirty="0"/>
              <a:t>Based on the loyalty credits, giving </a:t>
            </a:r>
            <a:r>
              <a:rPr lang="en-US" altLang="zh-CN" dirty="0"/>
              <a:t>different growing interest of customer deposit account.]</a:t>
            </a:r>
          </a:p>
          <a:p>
            <a:pPr lvl="1"/>
            <a:endParaRPr lang="en-US" altLang="zh-CN" sz="2000" dirty="0"/>
          </a:p>
          <a:p>
            <a:pPr lvl="1"/>
            <a:r>
              <a:rPr lang="en-CA" altLang="zh-CN" b="1" dirty="0">
                <a:solidFill>
                  <a:schemeClr val="accent3">
                    <a:lumMod val="75000"/>
                  </a:schemeClr>
                </a:solidFill>
              </a:rPr>
              <a:t>promotion2</a:t>
            </a:r>
            <a:r>
              <a:rPr lang="en-CA" altLang="zh-CN" dirty="0"/>
              <a:t>: </a:t>
            </a:r>
            <a:r>
              <a:rPr lang="en-CA" altLang="zh-CN" sz="2000" dirty="0"/>
              <a:t>[</a:t>
            </a:r>
            <a:r>
              <a:rPr lang="en-US" altLang="zh-CN" sz="2000" dirty="0"/>
              <a:t>Based on the loyalty credits, </a:t>
            </a:r>
            <a:r>
              <a:rPr lang="en-US" altLang="zh-CN" dirty="0"/>
              <a:t>picking top 3 customer and ran</a:t>
            </a:r>
            <a:r>
              <a:rPr lang="en-US" altLang="zh-CN" sz="2000" dirty="0"/>
              <a:t>domly giving </a:t>
            </a:r>
            <a:r>
              <a:rPr lang="en-US" altLang="zh-CN" dirty="0"/>
              <a:t>gifts from inventory with large quantity.]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5B2A32C9-FAC7-C76A-78E3-56D0B563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4189141"/>
            <a:ext cx="1983059" cy="19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Sub-Package 2 Module </a:t>
            </a:r>
            <a:r>
              <a:rPr lang="en-US" altLang="zh-CN" sz="2400" dirty="0">
                <a:solidFill>
                  <a:srgbClr val="0070C0"/>
                </a:solidFill>
              </a:rPr>
              <a:t>inventory.py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9760" y="1082676"/>
            <a:ext cx="10972800" cy="5257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his module has two class and two outside functions: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Parent class names as </a:t>
            </a:r>
            <a:r>
              <a:rPr lang="en-US" altLang="zh-CN" sz="1800" i="1" u="sng" dirty="0" err="1">
                <a:solidFill>
                  <a:schemeClr val="accent3">
                    <a:lumMod val="75000"/>
                  </a:schemeClr>
                </a:solidFill>
                <a:latin typeface="Code"/>
                <a:cs typeface="Microsoft Uighur" panose="020F0502020204030204" pitchFamily="2" charset="-78"/>
              </a:rPr>
              <a:t>inventory_informa</a:t>
            </a:r>
            <a:r>
              <a:rPr lang="en-US" altLang="zh-CN" sz="1800" i="1" u="sng" dirty="0">
                <a:solidFill>
                  <a:schemeClr val="accent3">
                    <a:lumMod val="75000"/>
                  </a:schemeClr>
                </a:solidFill>
                <a:latin typeface="Code"/>
                <a:cs typeface="Microsoft Uighur" panose="020F0502020204030204" pitchFamily="2" charset="-78"/>
              </a:rPr>
              <a:t>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Store main products of main company.</a:t>
            </a:r>
          </a:p>
          <a:p>
            <a:pPr lvl="1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Child class names as </a:t>
            </a:r>
            <a:r>
              <a:rPr lang="en-US" sz="1800" i="1" u="sng" dirty="0" err="1">
                <a:solidFill>
                  <a:schemeClr val="accent3">
                    <a:lumMod val="75000"/>
                  </a:schemeClr>
                </a:solidFill>
                <a:latin typeface="Code"/>
                <a:cs typeface="Microsoft Uighur" panose="020F0502020204030204" pitchFamily="2" charset="-78"/>
              </a:rPr>
              <a:t>extend_informa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1800" dirty="0"/>
              <a:t>Store main products of sub company.</a:t>
            </a:r>
          </a:p>
          <a:p>
            <a:pPr marL="708025" lvl="2" indent="-342900">
              <a:buFont typeface="Arial" panose="020B0604020202020204" pitchFamily="34" charset="0"/>
              <a:buChar char="•"/>
            </a:pPr>
            <a:r>
              <a:rPr lang="en-CA" sz="1800" dirty="0"/>
              <a:t>Add additional two function</a:t>
            </a:r>
          </a:p>
          <a:p>
            <a:pPr lvl="2"/>
            <a:endParaRPr lang="en-CA" dirty="0"/>
          </a:p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Each class has five </a:t>
            </a:r>
            <a:r>
              <a:rPr lang="en-US" altLang="zh-CN" b="1" dirty="0" err="1">
                <a:solidFill>
                  <a:schemeClr val="accent3">
                    <a:lumMod val="50000"/>
                  </a:schemeClr>
                </a:solidFill>
              </a:rPr>
              <a:t>instance_attributes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(item, quantity, cost, price, expire).</a:t>
            </a:r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Each class has two class-attribute: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a variable to count the variety of items;</a:t>
            </a:r>
          </a:p>
          <a:p>
            <a:pPr lvl="1"/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a list to store each record.</a:t>
            </a:r>
          </a:p>
        </p:txBody>
      </p:sp>
      <p:pic>
        <p:nvPicPr>
          <p:cNvPr id="6" name="Graphic 5" descr="Box with solid fill">
            <a:extLst>
              <a:ext uri="{FF2B5EF4-FFF2-40B4-BE49-F238E27FC236}">
                <a16:creationId xmlns:a16="http://schemas.microsoft.com/office/drawing/2014/main" id="{27545E07-F489-FCAA-E6DB-00117C69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0" y="1848624"/>
            <a:ext cx="1676400" cy="1676400"/>
          </a:xfrm>
          <a:prstGeom prst="rect">
            <a:avLst/>
          </a:prstGeom>
        </p:spPr>
      </p:pic>
      <p:pic>
        <p:nvPicPr>
          <p:cNvPr id="8" name="Graphic 7" descr="Box outline">
            <a:extLst>
              <a:ext uri="{FF2B5EF4-FFF2-40B4-BE49-F238E27FC236}">
                <a16:creationId xmlns:a16="http://schemas.microsoft.com/office/drawing/2014/main" id="{62A14BB7-3EBC-636A-62AA-DF3AFA053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7000" y="2626500"/>
            <a:ext cx="3276600" cy="3276600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D1669B4A-C46A-B1FA-2A44-6EA25B167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2200" y="1415416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7983</TotalTime>
  <Words>625</Words>
  <Application>Microsoft Office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Code</vt:lpstr>
      <vt:lpstr>Lucida Grande</vt:lpstr>
      <vt:lpstr>Arial</vt:lpstr>
      <vt:lpstr>Calibri</vt:lpstr>
      <vt:lpstr>Consolas</vt:lpstr>
      <vt:lpstr>Open Sans</vt:lpstr>
      <vt:lpstr>Wingdings</vt:lpstr>
      <vt:lpstr>Lectures (2017)</vt:lpstr>
      <vt:lpstr>Superman</vt:lpstr>
      <vt:lpstr>Introduction</vt:lpstr>
      <vt:lpstr>Sub-Package ‘customer’ Module ‘members’</vt:lpstr>
      <vt:lpstr>Functions</vt:lpstr>
      <vt:lpstr>Sub-Package ‘customer’ Module ‘transactions’ </vt:lpstr>
      <vt:lpstr>Functions</vt:lpstr>
      <vt:lpstr>Sub-Package 2 moudule account.py</vt:lpstr>
      <vt:lpstr>Functions</vt:lpstr>
      <vt:lpstr>Sub-Package 2 Module inventory.py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ch2023@student.ubc.ca</cp:lastModifiedBy>
  <cp:revision>16</cp:revision>
  <cp:lastPrinted>2018-04-02T13:23:11Z</cp:lastPrinted>
  <dcterms:created xsi:type="dcterms:W3CDTF">2013-03-27T01:26:40Z</dcterms:created>
  <dcterms:modified xsi:type="dcterms:W3CDTF">2023-12-04T04:29:34Z</dcterms:modified>
</cp:coreProperties>
</file>