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8"/>
  </p:notesMasterIdLst>
  <p:sldIdLst>
    <p:sldId id="257" r:id="rId2"/>
    <p:sldId id="431" r:id="rId3"/>
    <p:sldId id="433" r:id="rId4"/>
    <p:sldId id="461" r:id="rId5"/>
    <p:sldId id="463" r:id="rId6"/>
    <p:sldId id="462" r:id="rId7"/>
    <p:sldId id="464" r:id="rId8"/>
    <p:sldId id="432" r:id="rId9"/>
    <p:sldId id="435" r:id="rId10"/>
    <p:sldId id="436" r:id="rId11"/>
    <p:sldId id="437" r:id="rId12"/>
    <p:sldId id="454" r:id="rId13"/>
    <p:sldId id="455" r:id="rId14"/>
    <p:sldId id="456" r:id="rId15"/>
    <p:sldId id="465" r:id="rId16"/>
    <p:sldId id="438" r:id="rId17"/>
    <p:sldId id="445" r:id="rId18"/>
    <p:sldId id="452" r:id="rId19"/>
    <p:sldId id="451" r:id="rId20"/>
    <p:sldId id="444" r:id="rId21"/>
    <p:sldId id="447" r:id="rId22"/>
    <p:sldId id="448" r:id="rId23"/>
    <p:sldId id="459" r:id="rId24"/>
    <p:sldId id="443" r:id="rId25"/>
    <p:sldId id="440" r:id="rId26"/>
    <p:sldId id="44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3979" autoAdjust="0"/>
  </p:normalViewPr>
  <p:slideViewPr>
    <p:cSldViewPr>
      <p:cViewPr varScale="1">
        <p:scale>
          <a:sx n="65" d="100"/>
          <a:sy n="65" d="100"/>
        </p:scale>
        <p:origin x="1312" y="44"/>
      </p:cViewPr>
      <p:guideLst>
        <p:guide orient="horz" pos="2160"/>
        <p:guide pos="2880"/>
      </p:guideLst>
    </p:cSldViewPr>
  </p:slideViewPr>
  <p:outlineViewPr>
    <p:cViewPr>
      <p:scale>
        <a:sx n="33" d="100"/>
        <a:sy n="33" d="100"/>
      </p:scale>
      <p:origin x="0" y="-164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B12216-F49A-463C-9324-B5DDAE04E444}" type="datetimeFigureOut">
              <a:rPr lang="en-US" smtClean="0"/>
              <a:pPr/>
              <a:t>3/11/2018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CFC598-C5A9-4293-82D3-8C7C767581F4}" type="slidenum">
              <a:rPr lang="en-US" smtClean="0"/>
              <a:pPr/>
              <a:t>‹#›</a:t>
            </a:fld>
            <a:endParaRPr lang="en-US"/>
          </a:p>
        </p:txBody>
      </p:sp>
    </p:spTree>
    <p:extLst>
      <p:ext uri="{BB962C8B-B14F-4D97-AF65-F5344CB8AC3E}">
        <p14:creationId xmlns:p14="http://schemas.microsoft.com/office/powerpoint/2010/main" val="2049931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4EF4319-D0C0-4E4E-AE87-D5E1C2490485}" type="datetime1">
              <a:rPr lang="en-US" smtClean="0"/>
              <a:t>3/11/2018</a:t>
            </a:fld>
            <a:endParaRPr lang="en-US"/>
          </a:p>
        </p:txBody>
      </p:sp>
      <p:sp>
        <p:nvSpPr>
          <p:cNvPr id="19" name="Footer Placeholder 18"/>
          <p:cNvSpPr>
            <a:spLocks noGrp="1"/>
          </p:cNvSpPr>
          <p:nvPr>
            <p:ph type="ftr" sz="quarter" idx="11"/>
          </p:nvPr>
        </p:nvSpPr>
        <p:spPr/>
        <p:txBody>
          <a:bodyPr/>
          <a:lstStyle/>
          <a:p>
            <a:r>
              <a:rPr lang="en-US" smtClean="0"/>
              <a:t>Text Mining Short Textual Data for Ontology Term Mapping</a:t>
            </a:r>
            <a:endParaRPr lang="en-US"/>
          </a:p>
        </p:txBody>
      </p:sp>
      <p:sp>
        <p:nvSpPr>
          <p:cNvPr id="27" name="Slide Number Placeholder 26"/>
          <p:cNvSpPr>
            <a:spLocks noGrp="1"/>
          </p:cNvSpPr>
          <p:nvPr>
            <p:ph type="sldNum" sz="quarter" idx="12"/>
          </p:nvPr>
        </p:nvSpPr>
        <p:spPr/>
        <p:txBody>
          <a:bodyPr/>
          <a:lstStyle/>
          <a:p>
            <a:fld id="{4729AFE9-51A0-4EE7-B748-D8694C16483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61834A-77B6-4015-BDD2-28867B07D31A}" type="datetime1">
              <a:rPr lang="en-US" smtClean="0"/>
              <a:t>3/11/2018</a:t>
            </a:fld>
            <a:endParaRPr lang="en-US"/>
          </a:p>
        </p:txBody>
      </p:sp>
      <p:sp>
        <p:nvSpPr>
          <p:cNvPr id="5" name="Footer Placeholder 4"/>
          <p:cNvSpPr>
            <a:spLocks noGrp="1"/>
          </p:cNvSpPr>
          <p:nvPr>
            <p:ph type="ftr" sz="quarter" idx="11"/>
          </p:nvPr>
        </p:nvSpPr>
        <p:spPr/>
        <p:txBody>
          <a:bodyPr/>
          <a:lstStyle/>
          <a:p>
            <a:r>
              <a:rPr lang="en-US" smtClean="0"/>
              <a:t>Text Mining Short Textual Data for Ontology Term Mapping</a:t>
            </a:r>
            <a:endParaRPr lang="en-US"/>
          </a:p>
        </p:txBody>
      </p:sp>
      <p:sp>
        <p:nvSpPr>
          <p:cNvPr id="6" name="Slide Number Placeholder 5"/>
          <p:cNvSpPr>
            <a:spLocks noGrp="1"/>
          </p:cNvSpPr>
          <p:nvPr>
            <p:ph type="sldNum" sz="quarter" idx="12"/>
          </p:nvPr>
        </p:nvSpPr>
        <p:spPr/>
        <p:txBody>
          <a:bodyPr/>
          <a:lstStyle/>
          <a:p>
            <a:fld id="{4729AFE9-51A0-4EE7-B748-D8694C1648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C681BC-8526-4667-A24F-24000C37CE06}" type="datetime1">
              <a:rPr lang="en-US" smtClean="0"/>
              <a:t>3/11/2018</a:t>
            </a:fld>
            <a:endParaRPr lang="en-US"/>
          </a:p>
        </p:txBody>
      </p:sp>
      <p:sp>
        <p:nvSpPr>
          <p:cNvPr id="5" name="Footer Placeholder 4"/>
          <p:cNvSpPr>
            <a:spLocks noGrp="1"/>
          </p:cNvSpPr>
          <p:nvPr>
            <p:ph type="ftr" sz="quarter" idx="11"/>
          </p:nvPr>
        </p:nvSpPr>
        <p:spPr/>
        <p:txBody>
          <a:bodyPr/>
          <a:lstStyle/>
          <a:p>
            <a:r>
              <a:rPr lang="en-US" smtClean="0"/>
              <a:t>Text Mining Short Textual Data for Ontology Term Mapping</a:t>
            </a:r>
            <a:endParaRPr lang="en-US"/>
          </a:p>
        </p:txBody>
      </p:sp>
      <p:sp>
        <p:nvSpPr>
          <p:cNvPr id="6" name="Slide Number Placeholder 5"/>
          <p:cNvSpPr>
            <a:spLocks noGrp="1"/>
          </p:cNvSpPr>
          <p:nvPr>
            <p:ph type="sldNum" sz="quarter" idx="12"/>
          </p:nvPr>
        </p:nvSpPr>
        <p:spPr/>
        <p:txBody>
          <a:bodyPr/>
          <a:lstStyle/>
          <a:p>
            <a:fld id="{4729AFE9-51A0-4EE7-B748-D8694C1648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5ED7A7-5CEA-47B1-8EB4-038911E0B467}" type="datetime1">
              <a:rPr lang="en-US" smtClean="0"/>
              <a:t>3/11/2018</a:t>
            </a:fld>
            <a:endParaRPr lang="en-US"/>
          </a:p>
        </p:txBody>
      </p:sp>
      <p:sp>
        <p:nvSpPr>
          <p:cNvPr id="5" name="Footer Placeholder 4"/>
          <p:cNvSpPr>
            <a:spLocks noGrp="1"/>
          </p:cNvSpPr>
          <p:nvPr>
            <p:ph type="ftr" sz="quarter" idx="11"/>
          </p:nvPr>
        </p:nvSpPr>
        <p:spPr/>
        <p:txBody>
          <a:bodyPr/>
          <a:lstStyle/>
          <a:p>
            <a:r>
              <a:rPr lang="en-US" smtClean="0"/>
              <a:t>Text Mining Short Textual Data for Ontology Term Mapping</a:t>
            </a:r>
            <a:endParaRPr lang="en-US"/>
          </a:p>
        </p:txBody>
      </p:sp>
      <p:sp>
        <p:nvSpPr>
          <p:cNvPr id="6" name="Slide Number Placeholder 5"/>
          <p:cNvSpPr>
            <a:spLocks noGrp="1"/>
          </p:cNvSpPr>
          <p:nvPr>
            <p:ph type="sldNum" sz="quarter" idx="12"/>
          </p:nvPr>
        </p:nvSpPr>
        <p:spPr/>
        <p:txBody>
          <a:bodyPr/>
          <a:lstStyle/>
          <a:p>
            <a:fld id="{4729AFE9-51A0-4EE7-B748-D8694C1648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1F108E4-52DC-4B44-8155-C1BFC88B889B}" type="datetime1">
              <a:rPr lang="en-US" smtClean="0"/>
              <a:t>3/11/2018</a:t>
            </a:fld>
            <a:endParaRPr lang="en-US"/>
          </a:p>
        </p:txBody>
      </p:sp>
      <p:sp>
        <p:nvSpPr>
          <p:cNvPr id="5" name="Footer Placeholder 4"/>
          <p:cNvSpPr>
            <a:spLocks noGrp="1"/>
          </p:cNvSpPr>
          <p:nvPr>
            <p:ph type="ftr" sz="quarter" idx="11"/>
          </p:nvPr>
        </p:nvSpPr>
        <p:spPr/>
        <p:txBody>
          <a:bodyPr/>
          <a:lstStyle/>
          <a:p>
            <a:r>
              <a:rPr lang="en-US" smtClean="0"/>
              <a:t>Text Mining Short Textual Data for Ontology Term Mapping</a:t>
            </a:r>
            <a:endParaRPr lang="en-US"/>
          </a:p>
        </p:txBody>
      </p:sp>
      <p:sp>
        <p:nvSpPr>
          <p:cNvPr id="6" name="Slide Number Placeholder 5"/>
          <p:cNvSpPr>
            <a:spLocks noGrp="1"/>
          </p:cNvSpPr>
          <p:nvPr>
            <p:ph type="sldNum" sz="quarter" idx="12"/>
          </p:nvPr>
        </p:nvSpPr>
        <p:spPr/>
        <p:txBody>
          <a:bodyPr/>
          <a:lstStyle/>
          <a:p>
            <a:fld id="{4729AFE9-51A0-4EE7-B748-D8694C16483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49DAE12-B901-4A56-BCFB-62A86B64068D}" type="datetime1">
              <a:rPr lang="en-US" smtClean="0"/>
              <a:t>3/11/2018</a:t>
            </a:fld>
            <a:endParaRPr lang="en-US"/>
          </a:p>
        </p:txBody>
      </p:sp>
      <p:sp>
        <p:nvSpPr>
          <p:cNvPr id="6" name="Footer Placeholder 5"/>
          <p:cNvSpPr>
            <a:spLocks noGrp="1"/>
          </p:cNvSpPr>
          <p:nvPr>
            <p:ph type="ftr" sz="quarter" idx="11"/>
          </p:nvPr>
        </p:nvSpPr>
        <p:spPr/>
        <p:txBody>
          <a:bodyPr/>
          <a:lstStyle/>
          <a:p>
            <a:r>
              <a:rPr lang="en-US" smtClean="0"/>
              <a:t>Text Mining Short Textual Data for Ontology Term Mapping</a:t>
            </a:r>
            <a:endParaRPr lang="en-US"/>
          </a:p>
        </p:txBody>
      </p:sp>
      <p:sp>
        <p:nvSpPr>
          <p:cNvPr id="7" name="Slide Number Placeholder 6"/>
          <p:cNvSpPr>
            <a:spLocks noGrp="1"/>
          </p:cNvSpPr>
          <p:nvPr>
            <p:ph type="sldNum" sz="quarter" idx="12"/>
          </p:nvPr>
        </p:nvSpPr>
        <p:spPr/>
        <p:txBody>
          <a:bodyPr/>
          <a:lstStyle/>
          <a:p>
            <a:fld id="{4729AFE9-51A0-4EE7-B748-D8694C1648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65400B9-E616-434B-8663-9616735AF713}" type="datetime1">
              <a:rPr lang="en-US" smtClean="0"/>
              <a:t>3/11/2018</a:t>
            </a:fld>
            <a:endParaRPr lang="en-US"/>
          </a:p>
        </p:txBody>
      </p:sp>
      <p:sp>
        <p:nvSpPr>
          <p:cNvPr id="8" name="Footer Placeholder 7"/>
          <p:cNvSpPr>
            <a:spLocks noGrp="1"/>
          </p:cNvSpPr>
          <p:nvPr>
            <p:ph type="ftr" sz="quarter" idx="11"/>
          </p:nvPr>
        </p:nvSpPr>
        <p:spPr/>
        <p:txBody>
          <a:bodyPr/>
          <a:lstStyle/>
          <a:p>
            <a:r>
              <a:rPr lang="en-US" smtClean="0"/>
              <a:t>Text Mining Short Textual Data for Ontology Term Mapping</a:t>
            </a:r>
            <a:endParaRPr lang="en-US"/>
          </a:p>
        </p:txBody>
      </p:sp>
      <p:sp>
        <p:nvSpPr>
          <p:cNvPr id="9" name="Slide Number Placeholder 8"/>
          <p:cNvSpPr>
            <a:spLocks noGrp="1"/>
          </p:cNvSpPr>
          <p:nvPr>
            <p:ph type="sldNum" sz="quarter" idx="12"/>
          </p:nvPr>
        </p:nvSpPr>
        <p:spPr/>
        <p:txBody>
          <a:bodyPr/>
          <a:lstStyle/>
          <a:p>
            <a:fld id="{4729AFE9-51A0-4EE7-B748-D8694C1648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980CF44-5E79-427F-A3D0-2AB1F2D650CF}" type="datetime1">
              <a:rPr lang="en-US" smtClean="0"/>
              <a:t>3/11/2018</a:t>
            </a:fld>
            <a:endParaRPr lang="en-US"/>
          </a:p>
        </p:txBody>
      </p:sp>
      <p:sp>
        <p:nvSpPr>
          <p:cNvPr id="4" name="Footer Placeholder 3"/>
          <p:cNvSpPr>
            <a:spLocks noGrp="1"/>
          </p:cNvSpPr>
          <p:nvPr>
            <p:ph type="ftr" sz="quarter" idx="11"/>
          </p:nvPr>
        </p:nvSpPr>
        <p:spPr/>
        <p:txBody>
          <a:bodyPr/>
          <a:lstStyle/>
          <a:p>
            <a:r>
              <a:rPr lang="en-US" smtClean="0"/>
              <a:t>Text Mining Short Textual Data for Ontology Term Mapping</a:t>
            </a:r>
            <a:endParaRPr lang="en-US"/>
          </a:p>
        </p:txBody>
      </p:sp>
      <p:sp>
        <p:nvSpPr>
          <p:cNvPr id="5" name="Slide Number Placeholder 4"/>
          <p:cNvSpPr>
            <a:spLocks noGrp="1"/>
          </p:cNvSpPr>
          <p:nvPr>
            <p:ph type="sldNum" sz="quarter" idx="12"/>
          </p:nvPr>
        </p:nvSpPr>
        <p:spPr/>
        <p:txBody>
          <a:bodyPr/>
          <a:lstStyle/>
          <a:p>
            <a:fld id="{4729AFE9-51A0-4EE7-B748-D8694C1648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D11CF-318A-4835-9E49-12263C35C7C4}" type="datetime1">
              <a:rPr lang="en-US" smtClean="0"/>
              <a:t>3/11/2018</a:t>
            </a:fld>
            <a:endParaRPr lang="en-US"/>
          </a:p>
        </p:txBody>
      </p:sp>
      <p:sp>
        <p:nvSpPr>
          <p:cNvPr id="3" name="Footer Placeholder 2"/>
          <p:cNvSpPr>
            <a:spLocks noGrp="1"/>
          </p:cNvSpPr>
          <p:nvPr>
            <p:ph type="ftr" sz="quarter" idx="11"/>
          </p:nvPr>
        </p:nvSpPr>
        <p:spPr/>
        <p:txBody>
          <a:bodyPr/>
          <a:lstStyle/>
          <a:p>
            <a:r>
              <a:rPr lang="en-US" smtClean="0"/>
              <a:t>Text Mining Short Textual Data for Ontology Term Mapping</a:t>
            </a:r>
            <a:endParaRPr lang="en-US"/>
          </a:p>
        </p:txBody>
      </p:sp>
      <p:sp>
        <p:nvSpPr>
          <p:cNvPr id="4" name="Slide Number Placeholder 3"/>
          <p:cNvSpPr>
            <a:spLocks noGrp="1"/>
          </p:cNvSpPr>
          <p:nvPr>
            <p:ph type="sldNum" sz="quarter" idx="12"/>
          </p:nvPr>
        </p:nvSpPr>
        <p:spPr/>
        <p:txBody>
          <a:bodyPr/>
          <a:lstStyle/>
          <a:p>
            <a:fld id="{4729AFE9-51A0-4EE7-B748-D8694C1648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0C64544-45DD-4664-B351-1B7824D9336D}" type="datetime1">
              <a:rPr lang="en-US" smtClean="0"/>
              <a:t>3/11/2018</a:t>
            </a:fld>
            <a:endParaRPr lang="en-US"/>
          </a:p>
        </p:txBody>
      </p:sp>
      <p:sp>
        <p:nvSpPr>
          <p:cNvPr id="6" name="Footer Placeholder 5"/>
          <p:cNvSpPr>
            <a:spLocks noGrp="1"/>
          </p:cNvSpPr>
          <p:nvPr>
            <p:ph type="ftr" sz="quarter" idx="11"/>
          </p:nvPr>
        </p:nvSpPr>
        <p:spPr/>
        <p:txBody>
          <a:bodyPr/>
          <a:lstStyle/>
          <a:p>
            <a:r>
              <a:rPr lang="en-US" smtClean="0"/>
              <a:t>Text Mining Short Textual Data for Ontology Term Mapping</a:t>
            </a:r>
            <a:endParaRPr lang="en-US"/>
          </a:p>
        </p:txBody>
      </p:sp>
      <p:sp>
        <p:nvSpPr>
          <p:cNvPr id="7" name="Slide Number Placeholder 6"/>
          <p:cNvSpPr>
            <a:spLocks noGrp="1"/>
          </p:cNvSpPr>
          <p:nvPr>
            <p:ph type="sldNum" sz="quarter" idx="12"/>
          </p:nvPr>
        </p:nvSpPr>
        <p:spPr/>
        <p:txBody>
          <a:bodyPr/>
          <a:lstStyle/>
          <a:p>
            <a:fld id="{4729AFE9-51A0-4EE7-B748-D8694C1648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55F6EC-2CB6-4C37-BC76-770D8FF10C44}" type="datetime1">
              <a:rPr lang="en-US" smtClean="0"/>
              <a:t>3/11/2018</a:t>
            </a:fld>
            <a:endParaRPr lang="en-US"/>
          </a:p>
        </p:txBody>
      </p:sp>
      <p:sp>
        <p:nvSpPr>
          <p:cNvPr id="6" name="Footer Placeholder 5"/>
          <p:cNvSpPr>
            <a:spLocks noGrp="1"/>
          </p:cNvSpPr>
          <p:nvPr>
            <p:ph type="ftr" sz="quarter" idx="11"/>
          </p:nvPr>
        </p:nvSpPr>
        <p:spPr/>
        <p:txBody>
          <a:bodyPr/>
          <a:lstStyle/>
          <a:p>
            <a:r>
              <a:rPr lang="en-US" smtClean="0"/>
              <a:t>Text Mining Short Textual Data for Ontology Term Mapping</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729AFE9-51A0-4EE7-B748-D8694C16483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4CBD5C4-C293-4A00-8273-272C5D61E06D}" type="datetime1">
              <a:rPr lang="en-US" smtClean="0"/>
              <a:t>3/11/2018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Text Mining Short Textual Data for Ontology Term Mapping</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729AFE9-51A0-4EE7-B748-D8694C16483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096000"/>
          </a:xfrm>
        </p:spPr>
        <p:txBody>
          <a:bodyPr>
            <a:normAutofit fontScale="25000" lnSpcReduction="20000"/>
          </a:bodyPr>
          <a:lstStyle/>
          <a:p>
            <a:endParaRPr lang="en-US" sz="9600" dirty="0" smtClean="0"/>
          </a:p>
          <a:p>
            <a:pPr marL="0" indent="0" algn="ctr">
              <a:buNone/>
              <a:defRPr/>
            </a:pPr>
            <a:endParaRPr lang="en-CA" sz="9600" b="1" dirty="0" smtClean="0">
              <a:latin typeface="Arial" panose="020B0604020202020204" pitchFamily="34" charset="0"/>
              <a:cs typeface="Arial" panose="020B0604020202020204" pitchFamily="34" charset="0"/>
            </a:endParaRPr>
          </a:p>
          <a:p>
            <a:pPr marL="0" indent="0" algn="ctr">
              <a:buNone/>
              <a:defRPr/>
            </a:pPr>
            <a:r>
              <a:rPr lang="en-CA" sz="11200" b="1" dirty="0" smtClean="0">
                <a:solidFill>
                  <a:srgbClr val="FF0000"/>
                </a:solidFill>
                <a:latin typeface="Arial" panose="020B0604020202020204" pitchFamily="34" charset="0"/>
                <a:cs typeface="Arial" panose="020B0604020202020204" pitchFamily="34" charset="0"/>
              </a:rPr>
              <a:t>Text </a:t>
            </a:r>
            <a:r>
              <a:rPr lang="en-CA" sz="11200" b="1" dirty="0">
                <a:solidFill>
                  <a:srgbClr val="FF0000"/>
                </a:solidFill>
                <a:latin typeface="Arial" panose="020B0604020202020204" pitchFamily="34" charset="0"/>
                <a:cs typeface="Arial" panose="020B0604020202020204" pitchFamily="34" charset="0"/>
              </a:rPr>
              <a:t>Mining Short Textual Data </a:t>
            </a:r>
            <a:r>
              <a:rPr lang="en-CA" sz="11200" b="1" dirty="0" smtClean="0">
                <a:solidFill>
                  <a:srgbClr val="FF0000"/>
                </a:solidFill>
                <a:latin typeface="Arial" panose="020B0604020202020204" pitchFamily="34" charset="0"/>
                <a:cs typeface="Arial" panose="020B0604020202020204" pitchFamily="34" charset="0"/>
              </a:rPr>
              <a:t>for </a:t>
            </a:r>
            <a:r>
              <a:rPr lang="en-CA" sz="11200" b="1" dirty="0">
                <a:solidFill>
                  <a:srgbClr val="FF0000"/>
                </a:solidFill>
                <a:latin typeface="Arial" panose="020B0604020202020204" pitchFamily="34" charset="0"/>
                <a:cs typeface="Arial" panose="020B0604020202020204" pitchFamily="34" charset="0"/>
              </a:rPr>
              <a:t>Ontology Term </a:t>
            </a:r>
            <a:r>
              <a:rPr lang="en-CA" sz="11200" b="1" dirty="0" smtClean="0">
                <a:solidFill>
                  <a:srgbClr val="FF0000"/>
                </a:solidFill>
                <a:latin typeface="Arial" panose="020B0604020202020204" pitchFamily="34" charset="0"/>
                <a:cs typeface="Arial" panose="020B0604020202020204" pitchFamily="34" charset="0"/>
              </a:rPr>
              <a:t>Mapping</a:t>
            </a:r>
            <a:endParaRPr lang="en-US" sz="11200" b="1" dirty="0" smtClean="0">
              <a:solidFill>
                <a:srgbClr val="FF0000"/>
              </a:solidFill>
              <a:latin typeface="Arial" pitchFamily="34" charset="0"/>
              <a:cs typeface="Arial" pitchFamily="34" charset="0"/>
            </a:endParaRPr>
          </a:p>
          <a:p>
            <a:pPr marL="0" indent="0" algn="ctr">
              <a:buNone/>
            </a:pPr>
            <a:endParaRPr lang="en-US" sz="11200" b="1" dirty="0" smtClean="0">
              <a:solidFill>
                <a:srgbClr val="002060"/>
              </a:solidFill>
              <a:cs typeface="Times New Roman" pitchFamily="18" charset="0"/>
            </a:endParaRPr>
          </a:p>
          <a:p>
            <a:pPr marL="0" indent="0" algn="ctr">
              <a:lnSpc>
                <a:spcPct val="150000"/>
              </a:lnSpc>
              <a:buNone/>
            </a:pPr>
            <a:endParaRPr lang="en-US" sz="7200" b="1" dirty="0" smtClean="0">
              <a:solidFill>
                <a:srgbClr val="002060"/>
              </a:solidFill>
              <a:cs typeface="Times New Roman" pitchFamily="18" charset="0"/>
            </a:endParaRPr>
          </a:p>
          <a:p>
            <a:pPr marL="0" indent="0" algn="ctr">
              <a:lnSpc>
                <a:spcPct val="150000"/>
              </a:lnSpc>
              <a:buNone/>
            </a:pPr>
            <a:endParaRPr lang="en-US" sz="7200" b="1" dirty="0">
              <a:solidFill>
                <a:srgbClr val="002060"/>
              </a:solidFill>
              <a:cs typeface="Times New Roman" pitchFamily="18" charset="0"/>
            </a:endParaRPr>
          </a:p>
          <a:p>
            <a:pPr marL="0" indent="0" algn="ctr">
              <a:lnSpc>
                <a:spcPct val="150000"/>
              </a:lnSpc>
              <a:buNone/>
            </a:pPr>
            <a:endParaRPr lang="en-US" sz="7200" b="1" dirty="0" smtClean="0">
              <a:solidFill>
                <a:srgbClr val="002060"/>
              </a:solidFill>
              <a:cs typeface="Times New Roman" pitchFamily="18" charset="0"/>
            </a:endParaRPr>
          </a:p>
          <a:p>
            <a:pPr marL="0" indent="0" algn="ctr">
              <a:lnSpc>
                <a:spcPct val="150000"/>
              </a:lnSpc>
              <a:buNone/>
            </a:pPr>
            <a:r>
              <a:rPr lang="en-US" sz="7200" dirty="0">
                <a:solidFill>
                  <a:srgbClr val="002060"/>
                </a:solidFill>
                <a:cs typeface="Times New Roman" pitchFamily="18" charset="0"/>
              </a:rPr>
              <a:t>Presented by</a:t>
            </a:r>
            <a:endParaRPr lang="en-IN" sz="7200" dirty="0">
              <a:solidFill>
                <a:srgbClr val="002060"/>
              </a:solidFill>
              <a:cs typeface="Times New Roman" pitchFamily="18" charset="0"/>
            </a:endParaRPr>
          </a:p>
          <a:p>
            <a:pPr marL="0" indent="0" algn="ctr">
              <a:lnSpc>
                <a:spcPct val="150000"/>
              </a:lnSpc>
              <a:buNone/>
            </a:pPr>
            <a:r>
              <a:rPr lang="en-US" sz="7200" b="1" dirty="0" err="1">
                <a:solidFill>
                  <a:srgbClr val="002060"/>
                </a:solidFill>
                <a:cs typeface="Times New Roman" pitchFamily="18" charset="0"/>
              </a:rPr>
              <a:t>Gurinder</a:t>
            </a:r>
            <a:r>
              <a:rPr lang="en-US" sz="7200" b="1" dirty="0">
                <a:solidFill>
                  <a:srgbClr val="002060"/>
                </a:solidFill>
                <a:cs typeface="Times New Roman" pitchFamily="18" charset="0"/>
              </a:rPr>
              <a:t> </a:t>
            </a:r>
            <a:r>
              <a:rPr lang="en-US" sz="7200" b="1" dirty="0" err="1" smtClean="0">
                <a:solidFill>
                  <a:srgbClr val="002060"/>
                </a:solidFill>
                <a:cs typeface="Times New Roman" pitchFamily="18" charset="0"/>
              </a:rPr>
              <a:t>Gosal</a:t>
            </a:r>
            <a:endParaRPr lang="en-IN" sz="7200" dirty="0">
              <a:solidFill>
                <a:srgbClr val="002060"/>
              </a:solidFill>
              <a:cs typeface="Times New Roman" pitchFamily="18" charset="0"/>
            </a:endParaRPr>
          </a:p>
          <a:p>
            <a:pPr marL="0" indent="0" algn="ctr">
              <a:lnSpc>
                <a:spcPct val="150000"/>
              </a:lnSpc>
              <a:buNone/>
            </a:pPr>
            <a:r>
              <a:rPr lang="en-US" sz="7200" b="1" dirty="0">
                <a:solidFill>
                  <a:srgbClr val="002060"/>
                </a:solidFill>
                <a:cs typeface="Times New Roman" pitchFamily="18" charset="0"/>
              </a:rPr>
              <a:t>University of British Columbia</a:t>
            </a:r>
          </a:p>
          <a:p>
            <a:pPr marL="0" indent="0" algn="ctr">
              <a:lnSpc>
                <a:spcPct val="150000"/>
              </a:lnSpc>
              <a:buNone/>
            </a:pPr>
            <a:endParaRPr lang="en-US" sz="7200" b="1" dirty="0">
              <a:solidFill>
                <a:srgbClr val="002060"/>
              </a:solidFill>
              <a:cs typeface="Times New Roman" pitchFamily="18" charset="0"/>
            </a:endParaRPr>
          </a:p>
          <a:p>
            <a:pPr marL="0" indent="0" algn="ctr">
              <a:lnSpc>
                <a:spcPct val="150000"/>
              </a:lnSpc>
              <a:buNone/>
            </a:pPr>
            <a:endParaRPr lang="en-US" sz="7200" b="1" dirty="0">
              <a:solidFill>
                <a:srgbClr val="002060"/>
              </a:solidFill>
              <a:cs typeface="Times New Roman" pitchFamily="18" charset="0"/>
            </a:endParaRPr>
          </a:p>
          <a:p>
            <a:pPr marL="0" indent="0" algn="ctr">
              <a:lnSpc>
                <a:spcPct val="150000"/>
              </a:lnSpc>
              <a:buNone/>
            </a:pPr>
            <a:r>
              <a:rPr lang="en-US" sz="7200" b="1" dirty="0">
                <a:solidFill>
                  <a:srgbClr val="002060"/>
                </a:solidFill>
                <a:cs typeface="Times New Roman" pitchFamily="18" charset="0"/>
              </a:rPr>
              <a:t>at BC Centre for Disease Control, Vancouver</a:t>
            </a:r>
            <a:endParaRPr lang="en-IN" sz="7200" dirty="0">
              <a:solidFill>
                <a:srgbClr val="002060"/>
              </a:solidFill>
            </a:endParaRPr>
          </a:p>
        </p:txBody>
      </p:sp>
      <p:sp>
        <p:nvSpPr>
          <p:cNvPr id="4" name="Slide Number Placeholder 3"/>
          <p:cNvSpPr>
            <a:spLocks noGrp="1"/>
          </p:cNvSpPr>
          <p:nvPr>
            <p:ph type="sldNum" sz="quarter" idx="12"/>
          </p:nvPr>
        </p:nvSpPr>
        <p:spPr/>
        <p:txBody>
          <a:bodyPr/>
          <a:lstStyle/>
          <a:p>
            <a:fld id="{4729AFE9-51A0-4EE7-B748-D8694C164837}" type="slidenum">
              <a:rPr lang="en-US" smtClean="0"/>
              <a:pPr/>
              <a:t>1</a:t>
            </a:fld>
            <a:endParaRPr lang="en-US"/>
          </a:p>
        </p:txBody>
      </p:sp>
      <p:sp>
        <p:nvSpPr>
          <p:cNvPr id="2" name="Footer Placeholder 1"/>
          <p:cNvSpPr>
            <a:spLocks noGrp="1"/>
          </p:cNvSpPr>
          <p:nvPr>
            <p:ph type="ftr" sz="quarter" idx="11"/>
          </p:nvPr>
        </p:nvSpPr>
        <p:spPr>
          <a:xfrm>
            <a:off x="0" y="6356350"/>
            <a:ext cx="9067800" cy="365125"/>
          </a:xfrm>
        </p:spPr>
        <p:txBody>
          <a:bodyPr/>
          <a:lstStyle/>
          <a:p>
            <a:pPr algn="ctr"/>
            <a:r>
              <a:rPr lang="en-US" b="1" smtClean="0"/>
              <a:t>Text Mining Short Textual Data for Ontology Term Mapping</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Autofit/>
          </a:bodyPr>
          <a:lstStyle/>
          <a:p>
            <a:pPr algn="ctr"/>
            <a:r>
              <a:rPr lang="en-US" sz="4000" b="1" dirty="0" smtClean="0">
                <a:solidFill>
                  <a:srgbClr val="FF0000"/>
                </a:solidFill>
              </a:rPr>
              <a:t>Resources Used</a:t>
            </a:r>
            <a:endParaRPr lang="en-US" sz="4000" b="1" dirty="0">
              <a:solidFill>
                <a:srgbClr val="FF0000"/>
              </a:solidFill>
            </a:endParaRPr>
          </a:p>
        </p:txBody>
      </p:sp>
      <p:sp>
        <p:nvSpPr>
          <p:cNvPr id="3" name="Content Placeholder 2"/>
          <p:cNvSpPr>
            <a:spLocks noGrp="1"/>
          </p:cNvSpPr>
          <p:nvPr>
            <p:ph idx="1"/>
          </p:nvPr>
        </p:nvSpPr>
        <p:spPr>
          <a:xfrm>
            <a:off x="309716" y="869950"/>
            <a:ext cx="8229600" cy="5486400"/>
          </a:xfrm>
        </p:spPr>
        <p:txBody>
          <a:bodyPr>
            <a:normAutofit/>
          </a:bodyPr>
          <a:lstStyle/>
          <a:p>
            <a:r>
              <a:rPr lang="en-CA" b="1" dirty="0">
                <a:solidFill>
                  <a:srgbClr val="FF0000"/>
                </a:solidFill>
              </a:rPr>
              <a:t>Ontological Resources Used:</a:t>
            </a:r>
          </a:p>
          <a:p>
            <a:pPr lvl="1"/>
            <a:r>
              <a:rPr lang="en-CA" dirty="0" err="1" smtClean="0">
                <a:solidFill>
                  <a:srgbClr val="FF0000"/>
                </a:solidFill>
              </a:rPr>
              <a:t>FoodON</a:t>
            </a:r>
            <a:r>
              <a:rPr lang="en-CA" dirty="0" smtClean="0"/>
              <a:t> </a:t>
            </a:r>
          </a:p>
          <a:p>
            <a:pPr lvl="1"/>
            <a:r>
              <a:rPr lang="en-CA" dirty="0" err="1" smtClean="0">
                <a:solidFill>
                  <a:srgbClr val="FF0000"/>
                </a:solidFill>
              </a:rPr>
              <a:t>GenEpiO</a:t>
            </a:r>
            <a:endParaRPr lang="en-CA" dirty="0">
              <a:solidFill>
                <a:srgbClr val="FF0000"/>
              </a:solidFill>
            </a:endParaRPr>
          </a:p>
          <a:p>
            <a:pPr lvl="1"/>
            <a:r>
              <a:rPr lang="en-CA" dirty="0">
                <a:solidFill>
                  <a:srgbClr val="002060"/>
                </a:solidFill>
              </a:rPr>
              <a:t>and contributions </a:t>
            </a:r>
            <a:r>
              <a:rPr lang="en-CA" dirty="0" smtClean="0">
                <a:solidFill>
                  <a:srgbClr val="002060"/>
                </a:solidFill>
              </a:rPr>
              <a:t>from the following ontologies (subsets of relevant data imported into above ontologies)</a:t>
            </a:r>
          </a:p>
          <a:p>
            <a:pPr lvl="3"/>
            <a:r>
              <a:rPr lang="en-CA" dirty="0">
                <a:solidFill>
                  <a:srgbClr val="002060"/>
                </a:solidFill>
              </a:rPr>
              <a:t>UBERON</a:t>
            </a:r>
          </a:p>
          <a:p>
            <a:pPr lvl="3"/>
            <a:r>
              <a:rPr lang="en-CA" dirty="0">
                <a:solidFill>
                  <a:srgbClr val="002060"/>
                </a:solidFill>
              </a:rPr>
              <a:t>FOODON</a:t>
            </a:r>
          </a:p>
          <a:p>
            <a:pPr lvl="3"/>
            <a:r>
              <a:rPr lang="en-CA" dirty="0">
                <a:solidFill>
                  <a:srgbClr val="002060"/>
                </a:solidFill>
              </a:rPr>
              <a:t>ENVO</a:t>
            </a:r>
          </a:p>
          <a:p>
            <a:pPr lvl="3"/>
            <a:r>
              <a:rPr lang="en-CA" dirty="0" err="1">
                <a:solidFill>
                  <a:srgbClr val="002060"/>
                </a:solidFill>
              </a:rPr>
              <a:t>NCBITaxon</a:t>
            </a:r>
            <a:endParaRPr lang="en-CA" dirty="0">
              <a:solidFill>
                <a:srgbClr val="002060"/>
              </a:solidFill>
            </a:endParaRPr>
          </a:p>
          <a:p>
            <a:pPr lvl="3"/>
            <a:r>
              <a:rPr lang="en-CA" dirty="0">
                <a:solidFill>
                  <a:srgbClr val="002060"/>
                </a:solidFill>
              </a:rPr>
              <a:t>GENEPIO</a:t>
            </a:r>
          </a:p>
          <a:p>
            <a:pPr lvl="3"/>
            <a:r>
              <a:rPr lang="en-CA" dirty="0">
                <a:solidFill>
                  <a:srgbClr val="002060"/>
                </a:solidFill>
              </a:rPr>
              <a:t>UO</a:t>
            </a:r>
          </a:p>
          <a:p>
            <a:pPr lvl="3"/>
            <a:r>
              <a:rPr lang="en-CA" dirty="0">
                <a:solidFill>
                  <a:srgbClr val="002060"/>
                </a:solidFill>
              </a:rPr>
              <a:t>PATO</a:t>
            </a:r>
          </a:p>
          <a:p>
            <a:pPr lvl="3"/>
            <a:r>
              <a:rPr lang="en-CA" dirty="0" smtClean="0">
                <a:solidFill>
                  <a:srgbClr val="002060"/>
                </a:solidFill>
              </a:rPr>
              <a:t>GO   etc. {See the full list on next page}</a:t>
            </a:r>
            <a:endParaRPr lang="en-US" sz="2700" dirty="0" smtClean="0">
              <a:solidFill>
                <a:srgbClr val="002060"/>
              </a:solidFill>
            </a:endParaRPr>
          </a:p>
          <a:p>
            <a:pPr algn="just"/>
            <a:endParaRPr lang="en-CA" sz="2800" dirty="0">
              <a:solidFill>
                <a:srgbClr val="002060"/>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10</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spTree>
    <p:extLst>
      <p:ext uri="{BB962C8B-B14F-4D97-AF65-F5344CB8AC3E}">
        <p14:creationId xmlns:p14="http://schemas.microsoft.com/office/powerpoint/2010/main" val="3533535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2873"/>
            <a:ext cx="8229600" cy="533400"/>
          </a:xfrm>
        </p:spPr>
        <p:txBody>
          <a:bodyPr>
            <a:noAutofit/>
          </a:bodyPr>
          <a:lstStyle/>
          <a:p>
            <a:pPr algn="ctr"/>
            <a:r>
              <a:rPr lang="en-US" sz="4000" b="1" dirty="0" smtClean="0">
                <a:solidFill>
                  <a:srgbClr val="FF0000"/>
                </a:solidFill>
              </a:rPr>
              <a:t>Resources Used</a:t>
            </a:r>
            <a:endParaRPr lang="en-US" sz="4000" b="1" dirty="0">
              <a:solidFill>
                <a:srgbClr val="FF0000"/>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11</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23356081"/>
              </p:ext>
            </p:extLst>
          </p:nvPr>
        </p:nvGraphicFramePr>
        <p:xfrm>
          <a:off x="1447800" y="990604"/>
          <a:ext cx="6705600" cy="5481456"/>
        </p:xfrm>
        <a:graphic>
          <a:graphicData uri="http://schemas.openxmlformats.org/drawingml/2006/table">
            <a:tbl>
              <a:tblPr>
                <a:tableStyleId>{5C22544A-7EE6-4342-B048-85BDC9FD1C3A}</a:tableStyleId>
              </a:tblPr>
              <a:tblGrid>
                <a:gridCol w="1905000">
                  <a:extLst>
                    <a:ext uri="{9D8B030D-6E8A-4147-A177-3AD203B41FA5}">
                      <a16:colId xmlns:a16="http://schemas.microsoft.com/office/drawing/2014/main" val="2823914220"/>
                    </a:ext>
                  </a:extLst>
                </a:gridCol>
                <a:gridCol w="3581400">
                  <a:extLst>
                    <a:ext uri="{9D8B030D-6E8A-4147-A177-3AD203B41FA5}">
                      <a16:colId xmlns:a16="http://schemas.microsoft.com/office/drawing/2014/main" val="1760180236"/>
                    </a:ext>
                  </a:extLst>
                </a:gridCol>
                <a:gridCol w="1219200">
                  <a:extLst>
                    <a:ext uri="{9D8B030D-6E8A-4147-A177-3AD203B41FA5}">
                      <a16:colId xmlns:a16="http://schemas.microsoft.com/office/drawing/2014/main" val="2799699587"/>
                    </a:ext>
                  </a:extLst>
                </a:gridCol>
              </a:tblGrid>
              <a:tr h="316492">
                <a:tc>
                  <a:txBody>
                    <a:bodyPr/>
                    <a:lstStyle/>
                    <a:p>
                      <a:pPr algn="l" fontAlgn="t"/>
                      <a:r>
                        <a:rPr lang="en-CA" sz="1400" b="1" u="none" strike="noStrike" dirty="0">
                          <a:effectLst/>
                        </a:rPr>
                        <a:t>Ontologies Covered (</a:t>
                      </a:r>
                      <a:r>
                        <a:rPr lang="en-CA" sz="1400" b="1" u="none" strike="noStrike" dirty="0" err="1">
                          <a:effectLst/>
                        </a:rPr>
                        <a:t>Abbre</a:t>
                      </a:r>
                      <a:r>
                        <a:rPr lang="en-CA" sz="1400" b="1" u="none" strike="noStrike" dirty="0">
                          <a:effectLst/>
                        </a:rPr>
                        <a:t>)</a:t>
                      </a:r>
                      <a:endParaRPr lang="en-CA" sz="1400" b="1" i="0" u="none" strike="noStrike" dirty="0">
                        <a:solidFill>
                          <a:srgbClr val="000000"/>
                        </a:solidFill>
                        <a:effectLst/>
                        <a:latin typeface="Calibri" panose="020F0502020204030204" pitchFamily="34" charset="0"/>
                      </a:endParaRPr>
                    </a:p>
                  </a:txBody>
                  <a:tcPr marL="5473" marR="5473" marT="5473" marB="0"/>
                </a:tc>
                <a:tc>
                  <a:txBody>
                    <a:bodyPr/>
                    <a:lstStyle/>
                    <a:p>
                      <a:pPr algn="l" fontAlgn="t"/>
                      <a:r>
                        <a:rPr lang="en-CA" sz="1400" b="1" u="none" strike="noStrike" dirty="0">
                          <a:effectLst/>
                        </a:rPr>
                        <a:t>Full Name</a:t>
                      </a:r>
                      <a:endParaRPr lang="en-CA" sz="1400" b="1" i="0" u="none" strike="noStrike" dirty="0">
                        <a:solidFill>
                          <a:srgbClr val="000000"/>
                        </a:solidFill>
                        <a:effectLst/>
                        <a:latin typeface="Calibri" panose="020F0502020204030204" pitchFamily="34" charset="0"/>
                      </a:endParaRPr>
                    </a:p>
                  </a:txBody>
                  <a:tcPr marL="5473" marR="5473" marT="5473" marB="0"/>
                </a:tc>
                <a:tc>
                  <a:txBody>
                    <a:bodyPr/>
                    <a:lstStyle/>
                    <a:p>
                      <a:pPr algn="l" fontAlgn="t"/>
                      <a:r>
                        <a:rPr lang="en-CA" sz="1400" b="1" u="none" strike="noStrike" dirty="0">
                          <a:effectLst/>
                        </a:rPr>
                        <a:t>Terms Used</a:t>
                      </a:r>
                      <a:endParaRPr lang="en-CA" sz="1400" b="1" i="0" u="none" strike="noStrike" dirty="0">
                        <a:solidFill>
                          <a:srgbClr val="000000"/>
                        </a:solidFill>
                        <a:effectLst/>
                        <a:latin typeface="Calibri" panose="020F0502020204030204" pitchFamily="34" charset="0"/>
                      </a:endParaRPr>
                    </a:p>
                  </a:txBody>
                  <a:tcPr marL="5473" marR="5473" marT="5473" marB="0"/>
                </a:tc>
                <a:extLst>
                  <a:ext uri="{0D108BD9-81ED-4DB2-BD59-A6C34878D82A}">
                    <a16:rowId xmlns:a16="http://schemas.microsoft.com/office/drawing/2014/main" val="1769342171"/>
                  </a:ext>
                </a:extLst>
              </a:tr>
              <a:tr h="191214">
                <a:tc>
                  <a:txBody>
                    <a:bodyPr/>
                    <a:lstStyle/>
                    <a:p>
                      <a:pPr algn="ctr" fontAlgn="b"/>
                      <a:r>
                        <a:rPr lang="en-CA" sz="900" u="none" strike="noStrike" dirty="0">
                          <a:effectLst/>
                        </a:rPr>
                        <a:t>UBERON</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ctr" fontAlgn="b"/>
                      <a:r>
                        <a:rPr lang="en-CA" sz="900" u="none" strike="noStrike" dirty="0">
                          <a:effectLst/>
                        </a:rPr>
                        <a:t>14765</a:t>
                      </a:r>
                      <a:endParaRPr lang="en-CA" sz="900" b="0" i="0" u="none" strike="noStrike" dirty="0">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2660067829"/>
                  </a:ext>
                </a:extLst>
              </a:tr>
              <a:tr h="191214">
                <a:tc>
                  <a:txBody>
                    <a:bodyPr/>
                    <a:lstStyle/>
                    <a:p>
                      <a:pPr algn="ctr" fontAlgn="b"/>
                      <a:r>
                        <a:rPr lang="en-CA" sz="900" u="none" strike="noStrike" dirty="0">
                          <a:effectLst/>
                        </a:rPr>
                        <a:t>FOODON</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ctr" fontAlgn="b"/>
                      <a:r>
                        <a:rPr lang="en-CA" sz="900" u="none" strike="noStrike" dirty="0">
                          <a:effectLst/>
                        </a:rPr>
                        <a:t>14367</a:t>
                      </a:r>
                      <a:endParaRPr lang="en-CA" sz="900" b="0" i="0" u="none" strike="noStrike" dirty="0">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4148284276"/>
                  </a:ext>
                </a:extLst>
              </a:tr>
              <a:tr h="191214">
                <a:tc>
                  <a:txBody>
                    <a:bodyPr/>
                    <a:lstStyle/>
                    <a:p>
                      <a:pPr algn="ctr" fontAlgn="b"/>
                      <a:r>
                        <a:rPr lang="en-CA" sz="900" u="none" strike="noStrike" dirty="0">
                          <a:effectLst/>
                        </a:rPr>
                        <a:t>ENVO</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ctr" fontAlgn="b"/>
                      <a:r>
                        <a:rPr lang="en-CA" sz="900" u="none" strike="noStrike" dirty="0">
                          <a:effectLst/>
                        </a:rPr>
                        <a:t>2800</a:t>
                      </a:r>
                      <a:endParaRPr lang="en-CA" sz="900" b="0" i="0" u="none" strike="noStrike" dirty="0">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585516759"/>
                  </a:ext>
                </a:extLst>
              </a:tr>
              <a:tr h="191214">
                <a:tc>
                  <a:txBody>
                    <a:bodyPr/>
                    <a:lstStyle/>
                    <a:p>
                      <a:pPr algn="ctr" fontAlgn="b"/>
                      <a:r>
                        <a:rPr lang="en-CA" sz="900" u="none" strike="noStrike" dirty="0" err="1">
                          <a:effectLst/>
                        </a:rPr>
                        <a:t>NCBITaxon</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ctr" fontAlgn="b"/>
                      <a:r>
                        <a:rPr lang="en-CA" sz="900" u="none" strike="noStrike" dirty="0">
                          <a:effectLst/>
                        </a:rPr>
                        <a:t>2620</a:t>
                      </a:r>
                      <a:endParaRPr lang="en-CA" sz="900" b="0" i="0" u="none" strike="noStrike" dirty="0">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1986394261"/>
                  </a:ext>
                </a:extLst>
              </a:tr>
              <a:tr h="191214">
                <a:tc>
                  <a:txBody>
                    <a:bodyPr/>
                    <a:lstStyle/>
                    <a:p>
                      <a:pPr algn="ctr" fontAlgn="b"/>
                      <a:r>
                        <a:rPr lang="en-CA" sz="900" u="none" strike="noStrike" dirty="0">
                          <a:effectLst/>
                        </a:rPr>
                        <a:t>GENEPIO</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ctr" fontAlgn="b"/>
                      <a:r>
                        <a:rPr lang="en-CA" sz="900" u="none" strike="noStrike" dirty="0">
                          <a:effectLst/>
                        </a:rPr>
                        <a:t>822</a:t>
                      </a:r>
                      <a:endParaRPr lang="en-CA" sz="900" b="0" i="0" u="none" strike="noStrike" dirty="0">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3140602849"/>
                  </a:ext>
                </a:extLst>
              </a:tr>
              <a:tr h="268913">
                <a:tc>
                  <a:txBody>
                    <a:bodyPr/>
                    <a:lstStyle/>
                    <a:p>
                      <a:pPr algn="ctr" fontAlgn="b"/>
                      <a:r>
                        <a:rPr lang="en-CA" sz="900" u="none" strike="noStrike" dirty="0">
                          <a:effectLst/>
                        </a:rPr>
                        <a:t>UO</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ctr" fontAlgn="b"/>
                      <a:r>
                        <a:rPr lang="en-CA" sz="900" u="none" strike="noStrike" dirty="0">
                          <a:effectLst/>
                        </a:rPr>
                        <a:t>471</a:t>
                      </a:r>
                      <a:endParaRPr lang="en-CA" sz="900" b="0" i="0" u="none" strike="noStrike" dirty="0">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763575180"/>
                  </a:ext>
                </a:extLst>
              </a:tr>
              <a:tr h="191214">
                <a:tc>
                  <a:txBody>
                    <a:bodyPr/>
                    <a:lstStyle/>
                    <a:p>
                      <a:pPr algn="ctr" fontAlgn="b"/>
                      <a:r>
                        <a:rPr lang="en-CA" sz="900" u="none" strike="noStrike" dirty="0">
                          <a:effectLst/>
                        </a:rPr>
                        <a:t>PATO</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ctr" fontAlgn="b"/>
                      <a:r>
                        <a:rPr lang="en-CA" sz="900" u="none" strike="noStrike" dirty="0">
                          <a:effectLst/>
                        </a:rPr>
                        <a:t>274</a:t>
                      </a:r>
                      <a:endParaRPr lang="en-CA" sz="900" b="0" i="0" u="none" strike="noStrike" dirty="0">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3869787016"/>
                  </a:ext>
                </a:extLst>
              </a:tr>
              <a:tr h="191214">
                <a:tc>
                  <a:txBody>
                    <a:bodyPr/>
                    <a:lstStyle/>
                    <a:p>
                      <a:pPr algn="ctr" fontAlgn="b"/>
                      <a:r>
                        <a:rPr lang="en-CA" sz="900" u="none" strike="noStrike" dirty="0">
                          <a:effectLst/>
                        </a:rPr>
                        <a:t>GO</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ctr" fontAlgn="b"/>
                      <a:r>
                        <a:rPr lang="en-CA" sz="900" u="none" strike="noStrike" dirty="0">
                          <a:effectLst/>
                        </a:rPr>
                        <a:t>41</a:t>
                      </a:r>
                      <a:endParaRPr lang="en-CA" sz="900" b="0" i="0" u="none" strike="noStrike" dirty="0">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571426687"/>
                  </a:ext>
                </a:extLst>
              </a:tr>
              <a:tr h="191214">
                <a:tc>
                  <a:txBody>
                    <a:bodyPr/>
                    <a:lstStyle/>
                    <a:p>
                      <a:pPr algn="ctr" fontAlgn="b"/>
                      <a:r>
                        <a:rPr lang="en-CA" sz="900" u="none" strike="noStrike" dirty="0">
                          <a:effectLst/>
                        </a:rPr>
                        <a:t>BFO</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ctr" fontAlgn="b"/>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3626383737"/>
                  </a:ext>
                </a:extLst>
              </a:tr>
              <a:tr h="191214">
                <a:tc>
                  <a:txBody>
                    <a:bodyPr/>
                    <a:lstStyle/>
                    <a:p>
                      <a:pPr algn="ctr" fontAlgn="b"/>
                      <a:r>
                        <a:rPr lang="en-CA" sz="900" u="none" strike="noStrike" dirty="0">
                          <a:effectLst/>
                        </a:rPr>
                        <a:t>BSPO</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ctr" fontAlgn="b"/>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533940348"/>
                  </a:ext>
                </a:extLst>
              </a:tr>
              <a:tr h="191214">
                <a:tc>
                  <a:txBody>
                    <a:bodyPr/>
                    <a:lstStyle/>
                    <a:p>
                      <a:pPr algn="ctr" fontAlgn="b"/>
                      <a:r>
                        <a:rPr lang="en-CA" sz="900" u="none" strike="noStrike" dirty="0">
                          <a:effectLst/>
                        </a:rPr>
                        <a:t>CARO</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ctr" fontAlgn="b"/>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4226327904"/>
                  </a:ext>
                </a:extLst>
              </a:tr>
              <a:tr h="191214">
                <a:tc>
                  <a:txBody>
                    <a:bodyPr/>
                    <a:lstStyle/>
                    <a:p>
                      <a:pPr algn="ctr" fontAlgn="b"/>
                      <a:r>
                        <a:rPr lang="en-CA" sz="900" u="none" strike="noStrike" dirty="0">
                          <a:effectLst/>
                        </a:rPr>
                        <a:t>CHEBI</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3320154410"/>
                  </a:ext>
                </a:extLst>
              </a:tr>
              <a:tr h="191214">
                <a:tc>
                  <a:txBody>
                    <a:bodyPr/>
                    <a:lstStyle/>
                    <a:p>
                      <a:pPr algn="ctr" fontAlgn="b"/>
                      <a:r>
                        <a:rPr lang="en-CA" sz="900" u="none" strike="noStrike" dirty="0">
                          <a:effectLst/>
                        </a:rPr>
                        <a:t>ERO</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1761039033"/>
                  </a:ext>
                </a:extLst>
              </a:tr>
              <a:tr h="191214">
                <a:tc>
                  <a:txBody>
                    <a:bodyPr/>
                    <a:lstStyle/>
                    <a:p>
                      <a:pPr algn="ctr" fontAlgn="b"/>
                      <a:r>
                        <a:rPr lang="en-CA" sz="900" u="none" strike="noStrike" dirty="0" err="1">
                          <a:effectLst/>
                        </a:rPr>
                        <a:t>ExO</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4018838470"/>
                  </a:ext>
                </a:extLst>
              </a:tr>
              <a:tr h="191214">
                <a:tc>
                  <a:txBody>
                    <a:bodyPr/>
                    <a:lstStyle/>
                    <a:p>
                      <a:pPr algn="ctr" fontAlgn="b"/>
                      <a:r>
                        <a:rPr lang="en-CA" sz="900" u="none" strike="noStrike" dirty="0">
                          <a:effectLst/>
                        </a:rPr>
                        <a:t>FLU</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143046776"/>
                  </a:ext>
                </a:extLst>
              </a:tr>
              <a:tr h="191214">
                <a:tc>
                  <a:txBody>
                    <a:bodyPr/>
                    <a:lstStyle/>
                    <a:p>
                      <a:pPr algn="ctr" fontAlgn="b"/>
                      <a:r>
                        <a:rPr lang="en-CA" sz="900" u="none" strike="noStrike" dirty="0">
                          <a:effectLst/>
                        </a:rPr>
                        <a:t>IAO</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2271312456"/>
                  </a:ext>
                </a:extLst>
              </a:tr>
              <a:tr h="191214">
                <a:tc>
                  <a:txBody>
                    <a:bodyPr/>
                    <a:lstStyle/>
                    <a:p>
                      <a:pPr algn="ctr" fontAlgn="b"/>
                      <a:r>
                        <a:rPr lang="en-CA" sz="900" u="none" strike="noStrike" dirty="0">
                          <a:effectLst/>
                        </a:rPr>
                        <a:t>MI</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3592477032"/>
                  </a:ext>
                </a:extLst>
              </a:tr>
              <a:tr h="191214">
                <a:tc>
                  <a:txBody>
                    <a:bodyPr/>
                    <a:lstStyle/>
                    <a:p>
                      <a:pPr algn="ctr" fontAlgn="b"/>
                      <a:r>
                        <a:rPr lang="en-CA" sz="900" u="none" strike="noStrike" dirty="0">
                          <a:effectLst/>
                        </a:rPr>
                        <a:t>OBI</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143360164"/>
                  </a:ext>
                </a:extLst>
              </a:tr>
              <a:tr h="191214">
                <a:tc>
                  <a:txBody>
                    <a:bodyPr/>
                    <a:lstStyle/>
                    <a:p>
                      <a:pPr algn="ctr" fontAlgn="b"/>
                      <a:r>
                        <a:rPr lang="en-CA" sz="900" u="none" strike="noStrike" dirty="0">
                          <a:effectLst/>
                        </a:rPr>
                        <a:t>OGMS</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14902154"/>
                  </a:ext>
                </a:extLst>
              </a:tr>
              <a:tr h="191214">
                <a:tc>
                  <a:txBody>
                    <a:bodyPr/>
                    <a:lstStyle/>
                    <a:p>
                      <a:pPr algn="ctr" fontAlgn="b"/>
                      <a:r>
                        <a:rPr lang="en-CA" sz="900" u="none" strike="noStrike" dirty="0">
                          <a:effectLst/>
                        </a:rPr>
                        <a:t>OMRSE</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500766161"/>
                  </a:ext>
                </a:extLst>
              </a:tr>
              <a:tr h="191214">
                <a:tc>
                  <a:txBody>
                    <a:bodyPr/>
                    <a:lstStyle/>
                    <a:p>
                      <a:pPr algn="ctr" fontAlgn="b"/>
                      <a:r>
                        <a:rPr lang="en-CA" sz="900" u="none" strike="noStrike" dirty="0">
                          <a:effectLst/>
                        </a:rPr>
                        <a:t>PCO</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3204425700"/>
                  </a:ext>
                </a:extLst>
              </a:tr>
              <a:tr h="191214">
                <a:tc>
                  <a:txBody>
                    <a:bodyPr/>
                    <a:lstStyle/>
                    <a:p>
                      <a:pPr algn="ctr" fontAlgn="b"/>
                      <a:r>
                        <a:rPr lang="en-CA" sz="900" u="none" strike="noStrike" dirty="0">
                          <a:effectLst/>
                        </a:rPr>
                        <a:t>PO</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473868544"/>
                  </a:ext>
                </a:extLst>
              </a:tr>
              <a:tr h="191214">
                <a:tc>
                  <a:txBody>
                    <a:bodyPr/>
                    <a:lstStyle/>
                    <a:p>
                      <a:pPr algn="ctr" fontAlgn="b"/>
                      <a:r>
                        <a:rPr lang="en-CA" sz="900" u="none" strike="noStrike" dirty="0">
                          <a:effectLst/>
                        </a:rPr>
                        <a:t>RO</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559401223"/>
                  </a:ext>
                </a:extLst>
              </a:tr>
              <a:tr h="191214">
                <a:tc>
                  <a:txBody>
                    <a:bodyPr/>
                    <a:lstStyle/>
                    <a:p>
                      <a:pPr algn="ctr" fontAlgn="b"/>
                      <a:r>
                        <a:rPr lang="en-CA" sz="900" u="none" strike="noStrike" dirty="0">
                          <a:effectLst/>
                        </a:rPr>
                        <a:t>SYMP</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3318600477"/>
                  </a:ext>
                </a:extLst>
              </a:tr>
              <a:tr h="191214">
                <a:tc>
                  <a:txBody>
                    <a:bodyPr/>
                    <a:lstStyle/>
                    <a:p>
                      <a:pPr algn="ctr" fontAlgn="b"/>
                      <a:r>
                        <a:rPr lang="en-CA" sz="900" u="none" strike="noStrike" dirty="0">
                          <a:effectLst/>
                        </a:rPr>
                        <a:t>TRANS</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2184745900"/>
                  </a:ext>
                </a:extLst>
              </a:tr>
              <a:tr h="191214">
                <a:tc>
                  <a:txBody>
                    <a:bodyPr/>
                    <a:lstStyle/>
                    <a:p>
                      <a:pPr algn="ctr" fontAlgn="b"/>
                      <a:r>
                        <a:rPr lang="en-CA" sz="900" u="none" strike="noStrike" dirty="0">
                          <a:effectLst/>
                        </a:rPr>
                        <a:t>UBPROP</a:t>
                      </a:r>
                      <a:endParaRPr lang="en-CA" sz="900" b="0" i="0" u="none" strike="noStrike" dirty="0">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5473" marR="5473" marT="5473" marB="0" anchor="b"/>
                </a:tc>
                <a:tc>
                  <a:txBody>
                    <a:bodyPr/>
                    <a:lstStyle/>
                    <a:p>
                      <a:pPr algn="l" fontAlgn="b"/>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5473" marR="5473" marT="5473" marB="0" anchor="b"/>
                </a:tc>
                <a:extLst>
                  <a:ext uri="{0D108BD9-81ED-4DB2-BD59-A6C34878D82A}">
                    <a16:rowId xmlns:a16="http://schemas.microsoft.com/office/drawing/2014/main" val="790987666"/>
                  </a:ext>
                </a:extLst>
              </a:tr>
            </a:tbl>
          </a:graphicData>
        </a:graphic>
      </p:graphicFrame>
    </p:spTree>
    <p:extLst>
      <p:ext uri="{BB962C8B-B14F-4D97-AF65-F5344CB8AC3E}">
        <p14:creationId xmlns:p14="http://schemas.microsoft.com/office/powerpoint/2010/main" val="3809285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8229600" cy="533400"/>
          </a:xfrm>
        </p:spPr>
        <p:txBody>
          <a:bodyPr>
            <a:noAutofit/>
          </a:bodyPr>
          <a:lstStyle/>
          <a:p>
            <a:pPr algn="ctr"/>
            <a:r>
              <a:rPr lang="en-US" sz="4000" b="1" dirty="0" smtClean="0">
                <a:solidFill>
                  <a:srgbClr val="FF0000"/>
                </a:solidFill>
              </a:rPr>
              <a:t>Resources Used</a:t>
            </a:r>
            <a:endParaRPr lang="en-US" sz="4000" b="1" dirty="0">
              <a:solidFill>
                <a:srgbClr val="FF0000"/>
              </a:solidFill>
            </a:endParaRPr>
          </a:p>
        </p:txBody>
      </p:sp>
      <p:sp>
        <p:nvSpPr>
          <p:cNvPr id="3" name="Content Placeholder 2"/>
          <p:cNvSpPr>
            <a:spLocks noGrp="1"/>
          </p:cNvSpPr>
          <p:nvPr>
            <p:ph idx="1"/>
          </p:nvPr>
        </p:nvSpPr>
        <p:spPr>
          <a:xfrm>
            <a:off x="309716" y="869950"/>
            <a:ext cx="8229600" cy="5486400"/>
          </a:xfrm>
        </p:spPr>
        <p:txBody>
          <a:bodyPr>
            <a:normAutofit fontScale="70000" lnSpcReduction="20000"/>
          </a:bodyPr>
          <a:lstStyle/>
          <a:p>
            <a:r>
              <a:rPr lang="en-CA" b="1" dirty="0" smtClean="0">
                <a:solidFill>
                  <a:srgbClr val="FF0000"/>
                </a:solidFill>
              </a:rPr>
              <a:t>Additional Developed </a:t>
            </a:r>
            <a:r>
              <a:rPr lang="en-CA" b="1" dirty="0">
                <a:solidFill>
                  <a:srgbClr val="FF0000"/>
                </a:solidFill>
              </a:rPr>
              <a:t>Resources </a:t>
            </a:r>
            <a:r>
              <a:rPr lang="en-CA" b="1" dirty="0" smtClean="0">
                <a:solidFill>
                  <a:srgbClr val="FF0000"/>
                </a:solidFill>
              </a:rPr>
              <a:t>Used:</a:t>
            </a:r>
          </a:p>
          <a:p>
            <a:pPr marL="393192" lvl="1" indent="0">
              <a:buNone/>
            </a:pPr>
            <a:r>
              <a:rPr lang="en-CA" dirty="0" smtClean="0">
                <a:solidFill>
                  <a:srgbClr val="FF0000"/>
                </a:solidFill>
              </a:rPr>
              <a:t>Synonyms Lexicon</a:t>
            </a:r>
          </a:p>
          <a:p>
            <a:pPr lvl="1" algn="just"/>
            <a:r>
              <a:rPr lang="en-CA" sz="2200" dirty="0" smtClean="0">
                <a:solidFill>
                  <a:srgbClr val="002060"/>
                </a:solidFill>
              </a:rPr>
              <a:t>Synonyms are the major source for matching of otherwise Missed Terms. Developed Synonym Lexicons- Right now 500 but would extend to 3000-4000 (automatically with subsequent  curation)for our ontology domain. </a:t>
            </a:r>
            <a:r>
              <a:rPr lang="en-CA" sz="2200" b="1" dirty="0" smtClean="0">
                <a:solidFill>
                  <a:srgbClr val="002060"/>
                </a:solidFill>
              </a:rPr>
              <a:t>THIS WOULD BE A BIG BOOST TO THE ONTOLOGY CONTENTS.</a:t>
            </a:r>
          </a:p>
          <a:p>
            <a:pPr lvl="1" algn="just"/>
            <a:endParaRPr lang="en-CA" sz="2200" dirty="0" smtClean="0">
              <a:solidFill>
                <a:srgbClr val="002060"/>
              </a:solidFill>
            </a:endParaRPr>
          </a:p>
          <a:p>
            <a:pPr marL="393192" lvl="1" indent="0">
              <a:buNone/>
            </a:pPr>
            <a:r>
              <a:rPr lang="en-CA" dirty="0" smtClean="0">
                <a:solidFill>
                  <a:srgbClr val="FF0000"/>
                </a:solidFill>
              </a:rPr>
              <a:t>Spellings Correction Lexicon</a:t>
            </a:r>
            <a:endParaRPr lang="en-CA" dirty="0">
              <a:solidFill>
                <a:srgbClr val="FF0000"/>
              </a:solidFill>
            </a:endParaRPr>
          </a:p>
          <a:p>
            <a:pPr lvl="1" algn="just"/>
            <a:r>
              <a:rPr lang="en-CA" dirty="0" smtClean="0">
                <a:solidFill>
                  <a:srgbClr val="002060"/>
                </a:solidFill>
              </a:rPr>
              <a:t>Spelling corrections are also a good source of increasing the match. Currently have 4500 items in the lexicon. Plan to extend further…..</a:t>
            </a:r>
          </a:p>
          <a:p>
            <a:pPr marL="393192" lvl="1" indent="0">
              <a:buNone/>
            </a:pPr>
            <a:endParaRPr lang="en-CA" dirty="0" smtClean="0"/>
          </a:p>
          <a:p>
            <a:pPr marL="393192" lvl="1" indent="0">
              <a:buNone/>
            </a:pPr>
            <a:r>
              <a:rPr lang="en-CA" dirty="0" smtClean="0">
                <a:solidFill>
                  <a:srgbClr val="FF0000"/>
                </a:solidFill>
              </a:rPr>
              <a:t>Non English Foods Mapping Lexicon</a:t>
            </a:r>
          </a:p>
          <a:p>
            <a:pPr lvl="1" algn="just"/>
            <a:r>
              <a:rPr lang="en-US" dirty="0" smtClean="0">
                <a:solidFill>
                  <a:srgbClr val="002060"/>
                </a:solidFill>
              </a:rPr>
              <a:t>Mostly Hindi food product names are there in our dataset with few Arabic names also. </a:t>
            </a:r>
            <a:r>
              <a:rPr lang="en-CA" dirty="0">
                <a:solidFill>
                  <a:srgbClr val="002060"/>
                </a:solidFill>
              </a:rPr>
              <a:t>Currently have </a:t>
            </a:r>
            <a:r>
              <a:rPr lang="en-CA" dirty="0" smtClean="0">
                <a:solidFill>
                  <a:srgbClr val="002060"/>
                </a:solidFill>
              </a:rPr>
              <a:t>450 items (mostly used in English texts) in the lexicon</a:t>
            </a:r>
            <a:r>
              <a:rPr lang="en-CA" dirty="0">
                <a:solidFill>
                  <a:srgbClr val="002060"/>
                </a:solidFill>
              </a:rPr>
              <a:t>. Plan to extend </a:t>
            </a:r>
            <a:r>
              <a:rPr lang="en-CA" dirty="0" smtClean="0">
                <a:solidFill>
                  <a:srgbClr val="002060"/>
                </a:solidFill>
              </a:rPr>
              <a:t>further…</a:t>
            </a:r>
            <a:endParaRPr lang="en-CA" dirty="0">
              <a:solidFill>
                <a:srgbClr val="002060"/>
              </a:solidFill>
            </a:endParaRPr>
          </a:p>
          <a:p>
            <a:pPr lvl="1"/>
            <a:endParaRPr lang="en-CA" dirty="0" smtClean="0">
              <a:solidFill>
                <a:srgbClr val="FF0000"/>
              </a:solidFill>
            </a:endParaRPr>
          </a:p>
          <a:p>
            <a:pPr lvl="1"/>
            <a:r>
              <a:rPr lang="en-US" dirty="0" smtClean="0">
                <a:solidFill>
                  <a:srgbClr val="FF0000"/>
                </a:solidFill>
              </a:rPr>
              <a:t>Abbreviation Lexicon</a:t>
            </a:r>
            <a:endParaRPr lang="en-CA" dirty="0" smtClean="0">
              <a:solidFill>
                <a:srgbClr val="FF0000"/>
              </a:solidFill>
            </a:endParaRPr>
          </a:p>
          <a:p>
            <a:pPr lvl="1"/>
            <a:endParaRPr lang="en-US" dirty="0">
              <a:solidFill>
                <a:srgbClr val="FF0000"/>
              </a:solidFill>
            </a:endParaRPr>
          </a:p>
          <a:p>
            <a:pPr lvl="1"/>
            <a:r>
              <a:rPr lang="en-CA" dirty="0" smtClean="0">
                <a:solidFill>
                  <a:srgbClr val="FF0000"/>
                </a:solidFill>
              </a:rPr>
              <a:t>Semantic Tagging Lexicon</a:t>
            </a:r>
          </a:p>
          <a:p>
            <a:pPr lvl="2"/>
            <a:r>
              <a:rPr lang="en-US" dirty="0" smtClean="0">
                <a:solidFill>
                  <a:srgbClr val="FF0000"/>
                </a:solidFill>
              </a:rPr>
              <a:t>Lite Version  (Minimal) i.e. Tags Used</a:t>
            </a:r>
          </a:p>
          <a:p>
            <a:pPr lvl="2"/>
            <a:endParaRPr lang="en-US" dirty="0" smtClean="0">
              <a:solidFill>
                <a:srgbClr val="FF0000"/>
              </a:solidFill>
            </a:endParaRPr>
          </a:p>
          <a:p>
            <a:pPr lvl="2"/>
            <a:r>
              <a:rPr lang="en-US" dirty="0" smtClean="0">
                <a:solidFill>
                  <a:srgbClr val="FF0000"/>
                </a:solidFill>
              </a:rPr>
              <a:t>Full Version  ( Tags)</a:t>
            </a:r>
          </a:p>
          <a:p>
            <a:pPr lvl="2" algn="ctr"/>
            <a:r>
              <a:rPr lang="en-US" dirty="0" smtClean="0">
                <a:solidFill>
                  <a:srgbClr val="002060"/>
                </a:solidFill>
              </a:rPr>
              <a:t>SEE NEXT PAGE</a:t>
            </a:r>
            <a:endParaRPr lang="en-CA" dirty="0">
              <a:solidFill>
                <a:srgbClr val="002060"/>
              </a:solidFill>
            </a:endParaRPr>
          </a:p>
          <a:p>
            <a:pPr lvl="1"/>
            <a:endParaRPr lang="en-CA" dirty="0">
              <a:solidFill>
                <a:srgbClr val="FF0000"/>
              </a:solidFill>
            </a:endParaRPr>
          </a:p>
          <a:p>
            <a:pPr algn="just"/>
            <a:endParaRPr lang="en-CA" sz="2800" dirty="0">
              <a:solidFill>
                <a:srgbClr val="002060"/>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12</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spTree>
    <p:extLst>
      <p:ext uri="{BB962C8B-B14F-4D97-AF65-F5344CB8AC3E}">
        <p14:creationId xmlns:p14="http://schemas.microsoft.com/office/powerpoint/2010/main" val="3999146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8229600" cy="533400"/>
          </a:xfrm>
        </p:spPr>
        <p:txBody>
          <a:bodyPr>
            <a:noAutofit/>
          </a:bodyPr>
          <a:lstStyle/>
          <a:p>
            <a:pPr algn="ctr"/>
            <a:r>
              <a:rPr lang="en-US" sz="2800" b="1" dirty="0" smtClean="0">
                <a:solidFill>
                  <a:srgbClr val="FF0000"/>
                </a:solidFill>
              </a:rPr>
              <a:t>Resources Used (Semantic Tagging Lexicon)</a:t>
            </a:r>
            <a:endParaRPr lang="en-US" sz="2800" b="1" dirty="0">
              <a:solidFill>
                <a:srgbClr val="FF0000"/>
              </a:solidFill>
            </a:endParaRPr>
          </a:p>
        </p:txBody>
      </p:sp>
      <p:sp>
        <p:nvSpPr>
          <p:cNvPr id="3" name="Content Placeholder 2"/>
          <p:cNvSpPr>
            <a:spLocks noGrp="1"/>
          </p:cNvSpPr>
          <p:nvPr>
            <p:ph idx="1"/>
          </p:nvPr>
        </p:nvSpPr>
        <p:spPr>
          <a:xfrm>
            <a:off x="309716" y="869950"/>
            <a:ext cx="8229600" cy="5486400"/>
          </a:xfrm>
        </p:spPr>
        <p:txBody>
          <a:bodyPr>
            <a:normAutofit/>
          </a:bodyPr>
          <a:lstStyle/>
          <a:p>
            <a:pPr lvl="1"/>
            <a:r>
              <a:rPr lang="en-CA" dirty="0" smtClean="0">
                <a:solidFill>
                  <a:srgbClr val="FF0000"/>
                </a:solidFill>
              </a:rPr>
              <a:t>Semantic Tagging Lexicon</a:t>
            </a:r>
          </a:p>
          <a:p>
            <a:pPr lvl="2"/>
            <a:r>
              <a:rPr lang="en-US" sz="2000" dirty="0" smtClean="0">
                <a:solidFill>
                  <a:srgbClr val="FF0000"/>
                </a:solidFill>
              </a:rPr>
              <a:t>Lite Version  (Minimal) i.e. Tags Used</a:t>
            </a:r>
          </a:p>
          <a:p>
            <a:pPr marL="667512" lvl="2" indent="0">
              <a:buNone/>
            </a:pPr>
            <a:endParaRPr lang="en-US" sz="2400" dirty="0" smtClean="0">
              <a:solidFill>
                <a:srgbClr val="FF0000"/>
              </a:solidFill>
            </a:endParaRPr>
          </a:p>
          <a:p>
            <a:pPr lvl="2"/>
            <a:r>
              <a:rPr lang="en-US" sz="2000" dirty="0">
                <a:solidFill>
                  <a:srgbClr val="002060"/>
                </a:solidFill>
              </a:rPr>
              <a:t> [Abbreviation]</a:t>
            </a:r>
          </a:p>
          <a:p>
            <a:pPr lvl="2"/>
            <a:r>
              <a:rPr lang="en-US" sz="2000" dirty="0">
                <a:solidFill>
                  <a:srgbClr val="002060"/>
                </a:solidFill>
              </a:rPr>
              <a:t>[Cardinal-Ordinal]</a:t>
            </a:r>
          </a:p>
          <a:p>
            <a:pPr lvl="2"/>
            <a:r>
              <a:rPr lang="en-US" sz="2000" dirty="0">
                <a:solidFill>
                  <a:srgbClr val="002060"/>
                </a:solidFill>
              </a:rPr>
              <a:t>[</a:t>
            </a:r>
            <a:r>
              <a:rPr lang="en-US" sz="2000" dirty="0" err="1">
                <a:solidFill>
                  <a:srgbClr val="002060"/>
                </a:solidFill>
              </a:rPr>
              <a:t>GeoEntity</a:t>
            </a:r>
            <a:r>
              <a:rPr lang="en-US" sz="2000" dirty="0">
                <a:solidFill>
                  <a:srgbClr val="002060"/>
                </a:solidFill>
              </a:rPr>
              <a:t>]</a:t>
            </a:r>
          </a:p>
          <a:p>
            <a:pPr lvl="2"/>
            <a:r>
              <a:rPr lang="en-US" sz="2000" dirty="0">
                <a:solidFill>
                  <a:srgbClr val="002060"/>
                </a:solidFill>
              </a:rPr>
              <a:t>[</a:t>
            </a:r>
            <a:r>
              <a:rPr lang="en-US" sz="2000" dirty="0" err="1">
                <a:solidFill>
                  <a:srgbClr val="002060"/>
                </a:solidFill>
              </a:rPr>
              <a:t>Portion_FoodOrOther</a:t>
            </a:r>
            <a:r>
              <a:rPr lang="en-US" sz="2000" dirty="0">
                <a:solidFill>
                  <a:srgbClr val="002060"/>
                </a:solidFill>
              </a:rPr>
              <a:t>]</a:t>
            </a:r>
          </a:p>
          <a:p>
            <a:pPr lvl="2"/>
            <a:r>
              <a:rPr lang="en-US" sz="2000" dirty="0">
                <a:solidFill>
                  <a:srgbClr val="002060"/>
                </a:solidFill>
              </a:rPr>
              <a:t>[Unit</a:t>
            </a:r>
            <a:r>
              <a:rPr lang="en-US" sz="2000" dirty="0" smtClean="0">
                <a:solidFill>
                  <a:srgbClr val="002060"/>
                </a:solidFill>
              </a:rPr>
              <a:t>]</a:t>
            </a:r>
          </a:p>
          <a:p>
            <a:pPr lvl="2"/>
            <a:r>
              <a:rPr lang="en-US" sz="2000" dirty="0">
                <a:solidFill>
                  <a:srgbClr val="002060"/>
                </a:solidFill>
              </a:rPr>
              <a:t>[</a:t>
            </a:r>
            <a:r>
              <a:rPr lang="en-US" sz="2000" dirty="0" smtClean="0">
                <a:solidFill>
                  <a:srgbClr val="002060"/>
                </a:solidFill>
              </a:rPr>
              <a:t>Quality] {[</a:t>
            </a:r>
            <a:r>
              <a:rPr lang="en-US" sz="1600" dirty="0">
                <a:solidFill>
                  <a:srgbClr val="002060"/>
                </a:solidFill>
              </a:rPr>
              <a:t>Quality-Color</a:t>
            </a:r>
            <a:r>
              <a:rPr lang="en-US" sz="1600" dirty="0" smtClean="0">
                <a:solidFill>
                  <a:srgbClr val="002060"/>
                </a:solidFill>
              </a:rPr>
              <a:t>],[</a:t>
            </a:r>
            <a:r>
              <a:rPr lang="en-US" sz="1600" dirty="0">
                <a:solidFill>
                  <a:srgbClr val="002060"/>
                </a:solidFill>
              </a:rPr>
              <a:t>Quality-Food</a:t>
            </a:r>
            <a:r>
              <a:rPr lang="en-US" sz="1600" dirty="0" smtClean="0">
                <a:solidFill>
                  <a:srgbClr val="002060"/>
                </a:solidFill>
              </a:rPr>
              <a:t>],[</a:t>
            </a:r>
            <a:r>
              <a:rPr lang="en-US" sz="1600" dirty="0">
                <a:solidFill>
                  <a:srgbClr val="002060"/>
                </a:solidFill>
              </a:rPr>
              <a:t>Quality-Shape</a:t>
            </a:r>
            <a:r>
              <a:rPr lang="en-US" sz="1600" dirty="0" smtClean="0">
                <a:solidFill>
                  <a:srgbClr val="002060"/>
                </a:solidFill>
              </a:rPr>
              <a:t>],[</a:t>
            </a:r>
            <a:r>
              <a:rPr lang="en-US" sz="1600" dirty="0">
                <a:solidFill>
                  <a:srgbClr val="002060"/>
                </a:solidFill>
              </a:rPr>
              <a:t>Quality-Size</a:t>
            </a:r>
            <a:r>
              <a:rPr lang="en-US" sz="1600" dirty="0" smtClean="0">
                <a:solidFill>
                  <a:srgbClr val="002060"/>
                </a:solidFill>
              </a:rPr>
              <a:t>],[</a:t>
            </a:r>
            <a:r>
              <a:rPr lang="en-US" sz="1600" dirty="0">
                <a:solidFill>
                  <a:srgbClr val="002060"/>
                </a:solidFill>
              </a:rPr>
              <a:t>Quality-State</a:t>
            </a:r>
            <a:r>
              <a:rPr lang="en-US" sz="1600" dirty="0" smtClean="0">
                <a:solidFill>
                  <a:srgbClr val="002060"/>
                </a:solidFill>
              </a:rPr>
              <a:t>],[</a:t>
            </a:r>
            <a:r>
              <a:rPr lang="en-US" sz="1600" dirty="0">
                <a:solidFill>
                  <a:srgbClr val="002060"/>
                </a:solidFill>
              </a:rPr>
              <a:t>Quality-texture</a:t>
            </a:r>
            <a:r>
              <a:rPr lang="en-US" sz="1600" dirty="0" smtClean="0">
                <a:solidFill>
                  <a:srgbClr val="002060"/>
                </a:solidFill>
              </a:rPr>
              <a:t>],[</a:t>
            </a:r>
            <a:r>
              <a:rPr lang="en-US" sz="1600" dirty="0">
                <a:solidFill>
                  <a:srgbClr val="002060"/>
                </a:solidFill>
              </a:rPr>
              <a:t>Quality-Time</a:t>
            </a:r>
            <a:r>
              <a:rPr lang="en-US" sz="1600" dirty="0" smtClean="0">
                <a:solidFill>
                  <a:srgbClr val="002060"/>
                </a:solidFill>
              </a:rPr>
              <a:t>]..}</a:t>
            </a:r>
            <a:endParaRPr lang="en-US" sz="3200" dirty="0" smtClean="0">
              <a:solidFill>
                <a:srgbClr val="FF0000"/>
              </a:solidFill>
            </a:endParaRPr>
          </a:p>
          <a:p>
            <a:pPr lvl="1"/>
            <a:endParaRPr lang="en-CA" sz="3600" dirty="0">
              <a:solidFill>
                <a:srgbClr val="FF0000"/>
              </a:solidFill>
            </a:endParaRPr>
          </a:p>
          <a:p>
            <a:pPr algn="just"/>
            <a:endParaRPr lang="en-CA" sz="2800" dirty="0">
              <a:solidFill>
                <a:srgbClr val="002060"/>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13</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spTree>
    <p:extLst>
      <p:ext uri="{BB962C8B-B14F-4D97-AF65-F5344CB8AC3E}">
        <p14:creationId xmlns:p14="http://schemas.microsoft.com/office/powerpoint/2010/main" val="546735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8229600" cy="533400"/>
          </a:xfrm>
        </p:spPr>
        <p:txBody>
          <a:bodyPr>
            <a:noAutofit/>
          </a:bodyPr>
          <a:lstStyle/>
          <a:p>
            <a:pPr algn="ctr"/>
            <a:r>
              <a:rPr lang="en-US" sz="2800" b="1" dirty="0" smtClean="0">
                <a:solidFill>
                  <a:srgbClr val="FF0000"/>
                </a:solidFill>
              </a:rPr>
              <a:t>Resources Used (Semantic Tagging Lexicon)</a:t>
            </a:r>
            <a:endParaRPr lang="en-US" sz="2800" b="1" dirty="0">
              <a:solidFill>
                <a:srgbClr val="FF0000"/>
              </a:solidFill>
            </a:endParaRPr>
          </a:p>
        </p:txBody>
      </p:sp>
      <p:sp>
        <p:nvSpPr>
          <p:cNvPr id="3" name="Content Placeholder 2"/>
          <p:cNvSpPr>
            <a:spLocks noGrp="1"/>
          </p:cNvSpPr>
          <p:nvPr>
            <p:ph idx="1"/>
          </p:nvPr>
        </p:nvSpPr>
        <p:spPr>
          <a:xfrm>
            <a:off x="309716" y="869950"/>
            <a:ext cx="8229600" cy="5486400"/>
          </a:xfrm>
        </p:spPr>
        <p:txBody>
          <a:bodyPr>
            <a:normAutofit fontScale="62500" lnSpcReduction="20000"/>
          </a:bodyPr>
          <a:lstStyle/>
          <a:p>
            <a:pPr lvl="1"/>
            <a:r>
              <a:rPr lang="en-CA" sz="2900" dirty="0" smtClean="0">
                <a:solidFill>
                  <a:srgbClr val="FF0000"/>
                </a:solidFill>
              </a:rPr>
              <a:t>Semantic Tagging Lexicon</a:t>
            </a:r>
          </a:p>
          <a:p>
            <a:pPr lvl="2"/>
            <a:r>
              <a:rPr lang="en-US" sz="2500" dirty="0">
                <a:solidFill>
                  <a:srgbClr val="FF0000"/>
                </a:solidFill>
              </a:rPr>
              <a:t>Full Version  ( Tags)</a:t>
            </a:r>
            <a:endParaRPr lang="en-CA" sz="2500" dirty="0">
              <a:solidFill>
                <a:srgbClr val="FF0000"/>
              </a:solidFill>
            </a:endParaRPr>
          </a:p>
          <a:p>
            <a:pPr lvl="2"/>
            <a:r>
              <a:rPr lang="en-US" sz="2200" dirty="0" smtClean="0">
                <a:solidFill>
                  <a:srgbClr val="002060"/>
                </a:solidFill>
              </a:rPr>
              <a:t> </a:t>
            </a:r>
            <a:r>
              <a:rPr lang="en-US" sz="2200" dirty="0">
                <a:solidFill>
                  <a:srgbClr val="002060"/>
                </a:solidFill>
              </a:rPr>
              <a:t>[Abbreviation]</a:t>
            </a:r>
          </a:p>
          <a:p>
            <a:pPr lvl="2"/>
            <a:r>
              <a:rPr lang="en-US" sz="2300" dirty="0">
                <a:solidFill>
                  <a:srgbClr val="002060"/>
                </a:solidFill>
              </a:rPr>
              <a:t>[Cardinal-Ordinal]</a:t>
            </a:r>
          </a:p>
          <a:p>
            <a:pPr lvl="2"/>
            <a:r>
              <a:rPr lang="en-US" sz="2300" dirty="0">
                <a:solidFill>
                  <a:srgbClr val="002060"/>
                </a:solidFill>
              </a:rPr>
              <a:t>[</a:t>
            </a:r>
            <a:r>
              <a:rPr lang="en-US" sz="2300" dirty="0" err="1">
                <a:solidFill>
                  <a:srgbClr val="002060"/>
                </a:solidFill>
              </a:rPr>
              <a:t>GeoEntity</a:t>
            </a:r>
            <a:r>
              <a:rPr lang="en-US" sz="2300" dirty="0">
                <a:solidFill>
                  <a:srgbClr val="002060"/>
                </a:solidFill>
              </a:rPr>
              <a:t>]</a:t>
            </a:r>
          </a:p>
          <a:p>
            <a:pPr lvl="2"/>
            <a:r>
              <a:rPr lang="en-US" sz="2300" dirty="0">
                <a:solidFill>
                  <a:srgbClr val="002060"/>
                </a:solidFill>
              </a:rPr>
              <a:t>[</a:t>
            </a:r>
            <a:r>
              <a:rPr lang="en-US" sz="2300" dirty="0" err="1">
                <a:solidFill>
                  <a:srgbClr val="002060"/>
                </a:solidFill>
              </a:rPr>
              <a:t>Portion_FoodOrOther</a:t>
            </a:r>
            <a:r>
              <a:rPr lang="en-US" sz="2300" dirty="0">
                <a:solidFill>
                  <a:srgbClr val="002060"/>
                </a:solidFill>
              </a:rPr>
              <a:t>]</a:t>
            </a:r>
          </a:p>
          <a:p>
            <a:pPr lvl="2"/>
            <a:r>
              <a:rPr lang="en-US" sz="2300" dirty="0">
                <a:solidFill>
                  <a:srgbClr val="002060"/>
                </a:solidFill>
              </a:rPr>
              <a:t>[Unit</a:t>
            </a:r>
            <a:r>
              <a:rPr lang="en-US" sz="2300" dirty="0" smtClean="0">
                <a:solidFill>
                  <a:srgbClr val="002060"/>
                </a:solidFill>
              </a:rPr>
              <a:t>]</a:t>
            </a:r>
          </a:p>
          <a:p>
            <a:pPr lvl="2"/>
            <a:r>
              <a:rPr lang="en-US" sz="2300" dirty="0">
                <a:solidFill>
                  <a:srgbClr val="002060"/>
                </a:solidFill>
              </a:rPr>
              <a:t>[</a:t>
            </a:r>
            <a:r>
              <a:rPr lang="en-US" sz="2300" dirty="0" smtClean="0">
                <a:solidFill>
                  <a:srgbClr val="002060"/>
                </a:solidFill>
              </a:rPr>
              <a:t>Quality] {[</a:t>
            </a:r>
            <a:r>
              <a:rPr lang="en-US" sz="1700" dirty="0">
                <a:solidFill>
                  <a:srgbClr val="002060"/>
                </a:solidFill>
              </a:rPr>
              <a:t>Quality-Color</a:t>
            </a:r>
            <a:r>
              <a:rPr lang="en-US" sz="1700" dirty="0" smtClean="0">
                <a:solidFill>
                  <a:srgbClr val="002060"/>
                </a:solidFill>
              </a:rPr>
              <a:t>],[</a:t>
            </a:r>
            <a:r>
              <a:rPr lang="en-US" sz="1700" dirty="0">
                <a:solidFill>
                  <a:srgbClr val="002060"/>
                </a:solidFill>
              </a:rPr>
              <a:t>Quality-Food</a:t>
            </a:r>
            <a:r>
              <a:rPr lang="en-US" sz="1700" dirty="0" smtClean="0">
                <a:solidFill>
                  <a:srgbClr val="002060"/>
                </a:solidFill>
              </a:rPr>
              <a:t>],[</a:t>
            </a:r>
            <a:r>
              <a:rPr lang="en-US" sz="1700" dirty="0">
                <a:solidFill>
                  <a:srgbClr val="002060"/>
                </a:solidFill>
              </a:rPr>
              <a:t>Quality-Shape</a:t>
            </a:r>
            <a:r>
              <a:rPr lang="en-US" sz="1700" dirty="0" smtClean="0">
                <a:solidFill>
                  <a:srgbClr val="002060"/>
                </a:solidFill>
              </a:rPr>
              <a:t>],[</a:t>
            </a:r>
            <a:r>
              <a:rPr lang="en-US" sz="1700" dirty="0">
                <a:solidFill>
                  <a:srgbClr val="002060"/>
                </a:solidFill>
              </a:rPr>
              <a:t>Quality-Size</a:t>
            </a:r>
            <a:r>
              <a:rPr lang="en-US" sz="1700" dirty="0" smtClean="0">
                <a:solidFill>
                  <a:srgbClr val="002060"/>
                </a:solidFill>
              </a:rPr>
              <a:t>],[</a:t>
            </a:r>
            <a:r>
              <a:rPr lang="en-US" sz="1700" dirty="0">
                <a:solidFill>
                  <a:srgbClr val="002060"/>
                </a:solidFill>
              </a:rPr>
              <a:t>Quality-State</a:t>
            </a:r>
            <a:r>
              <a:rPr lang="en-US" sz="1700" dirty="0" smtClean="0">
                <a:solidFill>
                  <a:srgbClr val="002060"/>
                </a:solidFill>
              </a:rPr>
              <a:t>],[</a:t>
            </a:r>
            <a:r>
              <a:rPr lang="en-US" sz="1700" dirty="0">
                <a:solidFill>
                  <a:srgbClr val="002060"/>
                </a:solidFill>
              </a:rPr>
              <a:t>Quality-texture</a:t>
            </a:r>
            <a:r>
              <a:rPr lang="en-US" sz="1700" dirty="0" smtClean="0">
                <a:solidFill>
                  <a:srgbClr val="002060"/>
                </a:solidFill>
              </a:rPr>
              <a:t>],[</a:t>
            </a:r>
            <a:r>
              <a:rPr lang="en-US" sz="1700" dirty="0">
                <a:solidFill>
                  <a:srgbClr val="002060"/>
                </a:solidFill>
              </a:rPr>
              <a:t>Quality-Time</a:t>
            </a:r>
            <a:r>
              <a:rPr lang="en-US" sz="1700" dirty="0" smtClean="0">
                <a:solidFill>
                  <a:srgbClr val="002060"/>
                </a:solidFill>
              </a:rPr>
              <a:t>]..}</a:t>
            </a:r>
          </a:p>
          <a:p>
            <a:pPr lvl="2"/>
            <a:endParaRPr lang="en-US" dirty="0" smtClean="0">
              <a:solidFill>
                <a:srgbClr val="FF0000"/>
              </a:solidFill>
            </a:endParaRPr>
          </a:p>
          <a:p>
            <a:pPr lvl="1"/>
            <a:r>
              <a:rPr lang="en-US" sz="1900" dirty="0" smtClean="0">
                <a:solidFill>
                  <a:srgbClr val="002060"/>
                </a:solidFill>
              </a:rPr>
              <a:t>[</a:t>
            </a:r>
            <a:r>
              <a:rPr lang="en-US" sz="1900" dirty="0">
                <a:solidFill>
                  <a:srgbClr val="002060"/>
                </a:solidFill>
              </a:rPr>
              <a:t>Activity-Procedure]</a:t>
            </a:r>
          </a:p>
          <a:p>
            <a:pPr lvl="1"/>
            <a:r>
              <a:rPr lang="en-US" sz="1900" dirty="0">
                <a:solidFill>
                  <a:srgbClr val="002060"/>
                </a:solidFill>
              </a:rPr>
              <a:t>[</a:t>
            </a:r>
            <a:r>
              <a:rPr lang="en-US" sz="1900" dirty="0" err="1">
                <a:solidFill>
                  <a:srgbClr val="002060"/>
                </a:solidFill>
              </a:rPr>
              <a:t>LocationContextual</a:t>
            </a:r>
            <a:r>
              <a:rPr lang="en-US" sz="1900" dirty="0">
                <a:solidFill>
                  <a:srgbClr val="002060"/>
                </a:solidFill>
              </a:rPr>
              <a:t>]</a:t>
            </a:r>
          </a:p>
          <a:p>
            <a:pPr lvl="1"/>
            <a:r>
              <a:rPr lang="en-US" sz="1900" dirty="0">
                <a:solidFill>
                  <a:srgbClr val="002060"/>
                </a:solidFill>
              </a:rPr>
              <a:t>[</a:t>
            </a:r>
            <a:r>
              <a:rPr lang="en-US" sz="1900" dirty="0" err="1">
                <a:solidFill>
                  <a:srgbClr val="002060"/>
                </a:solidFill>
              </a:rPr>
              <a:t>BodyPart</a:t>
            </a:r>
            <a:r>
              <a:rPr lang="en-US" sz="1900" dirty="0">
                <a:solidFill>
                  <a:srgbClr val="002060"/>
                </a:solidFill>
              </a:rPr>
              <a:t>-OR-</a:t>
            </a:r>
            <a:r>
              <a:rPr lang="en-US" sz="1900" dirty="0" err="1">
                <a:solidFill>
                  <a:srgbClr val="002060"/>
                </a:solidFill>
              </a:rPr>
              <a:t>OrganicPart</a:t>
            </a:r>
            <a:r>
              <a:rPr lang="en-US" sz="1900" dirty="0">
                <a:solidFill>
                  <a:srgbClr val="002060"/>
                </a:solidFill>
              </a:rPr>
              <a:t>]</a:t>
            </a:r>
          </a:p>
          <a:p>
            <a:pPr lvl="1"/>
            <a:r>
              <a:rPr lang="en-US" sz="1900" dirty="0">
                <a:solidFill>
                  <a:srgbClr val="002060"/>
                </a:solidFill>
              </a:rPr>
              <a:t>[Container-Or-Receptacle-Or-Enclosure]</a:t>
            </a:r>
          </a:p>
          <a:p>
            <a:pPr lvl="1"/>
            <a:r>
              <a:rPr lang="en-US" sz="1900" dirty="0">
                <a:solidFill>
                  <a:srgbClr val="002060"/>
                </a:solidFill>
              </a:rPr>
              <a:t>[</a:t>
            </a:r>
            <a:r>
              <a:rPr lang="en-US" sz="1900" dirty="0" err="1">
                <a:solidFill>
                  <a:srgbClr val="002060"/>
                </a:solidFill>
              </a:rPr>
              <a:t>DeadBody</a:t>
            </a:r>
            <a:r>
              <a:rPr lang="en-US" sz="1900" dirty="0">
                <a:solidFill>
                  <a:srgbClr val="002060"/>
                </a:solidFill>
              </a:rPr>
              <a:t>]</a:t>
            </a:r>
          </a:p>
          <a:p>
            <a:pPr lvl="1"/>
            <a:r>
              <a:rPr lang="en-US" sz="1900" dirty="0">
                <a:solidFill>
                  <a:srgbClr val="002060"/>
                </a:solidFill>
              </a:rPr>
              <a:t>[Equipment-OR-Device-OR-</a:t>
            </a:r>
            <a:r>
              <a:rPr lang="en-US" sz="1900" dirty="0" err="1">
                <a:solidFill>
                  <a:srgbClr val="002060"/>
                </a:solidFill>
              </a:rPr>
              <a:t>ManmadeObject</a:t>
            </a:r>
            <a:r>
              <a:rPr lang="en-US" sz="1900" dirty="0">
                <a:solidFill>
                  <a:srgbClr val="002060"/>
                </a:solidFill>
              </a:rPr>
              <a:t>]</a:t>
            </a:r>
          </a:p>
          <a:p>
            <a:pPr lvl="1"/>
            <a:r>
              <a:rPr lang="en-US" sz="1900" dirty="0">
                <a:solidFill>
                  <a:srgbClr val="002060"/>
                </a:solidFill>
              </a:rPr>
              <a:t>[Furniture]</a:t>
            </a:r>
          </a:p>
          <a:p>
            <a:pPr lvl="1"/>
            <a:r>
              <a:rPr lang="en-US" sz="1900" dirty="0">
                <a:solidFill>
                  <a:srgbClr val="002060"/>
                </a:solidFill>
              </a:rPr>
              <a:t>[</a:t>
            </a:r>
            <a:r>
              <a:rPr lang="en-US" sz="1900" dirty="0" err="1">
                <a:solidFill>
                  <a:srgbClr val="002060"/>
                </a:solidFill>
              </a:rPr>
              <a:t>GeoEntity</a:t>
            </a:r>
            <a:r>
              <a:rPr lang="en-US" sz="1900" dirty="0">
                <a:solidFill>
                  <a:srgbClr val="002060"/>
                </a:solidFill>
              </a:rPr>
              <a:t>]</a:t>
            </a:r>
          </a:p>
          <a:p>
            <a:pPr lvl="1"/>
            <a:r>
              <a:rPr lang="en-US" sz="1900" dirty="0">
                <a:solidFill>
                  <a:srgbClr val="002060"/>
                </a:solidFill>
              </a:rPr>
              <a:t>[</a:t>
            </a:r>
            <a:r>
              <a:rPr lang="en-US" sz="1900" dirty="0" err="1">
                <a:solidFill>
                  <a:srgbClr val="002060"/>
                </a:solidFill>
              </a:rPr>
              <a:t>GeographicArea</a:t>
            </a:r>
            <a:r>
              <a:rPr lang="en-US" sz="1900" dirty="0">
                <a:solidFill>
                  <a:srgbClr val="002060"/>
                </a:solidFill>
              </a:rPr>
              <a:t>-OR-Related]</a:t>
            </a:r>
          </a:p>
          <a:p>
            <a:pPr lvl="1"/>
            <a:r>
              <a:rPr lang="en-US" sz="1900" dirty="0">
                <a:solidFill>
                  <a:srgbClr val="002060"/>
                </a:solidFill>
              </a:rPr>
              <a:t>[</a:t>
            </a:r>
            <a:r>
              <a:rPr lang="en-US" sz="1900" dirty="0" err="1">
                <a:solidFill>
                  <a:srgbClr val="002060"/>
                </a:solidFill>
              </a:rPr>
              <a:t>Portion_FoodOrOther</a:t>
            </a:r>
            <a:r>
              <a:rPr lang="en-US" sz="1900" dirty="0">
                <a:solidFill>
                  <a:srgbClr val="002060"/>
                </a:solidFill>
              </a:rPr>
              <a:t>]</a:t>
            </a:r>
          </a:p>
          <a:p>
            <a:pPr lvl="1"/>
            <a:r>
              <a:rPr lang="en-US" sz="1900" dirty="0">
                <a:solidFill>
                  <a:srgbClr val="002060"/>
                </a:solidFill>
              </a:rPr>
              <a:t>[Preposition-Containment]</a:t>
            </a:r>
          </a:p>
          <a:p>
            <a:pPr lvl="1"/>
            <a:r>
              <a:rPr lang="en-US" sz="1900" dirty="0">
                <a:solidFill>
                  <a:srgbClr val="002060"/>
                </a:solidFill>
              </a:rPr>
              <a:t>[Preposition-</a:t>
            </a:r>
            <a:r>
              <a:rPr lang="en-US" sz="1900" dirty="0" err="1">
                <a:solidFill>
                  <a:srgbClr val="002060"/>
                </a:solidFill>
              </a:rPr>
              <a:t>HavingOrigin</a:t>
            </a:r>
            <a:r>
              <a:rPr lang="en-US" sz="1900" dirty="0">
                <a:solidFill>
                  <a:srgbClr val="002060"/>
                </a:solidFill>
              </a:rPr>
              <a:t>]</a:t>
            </a:r>
          </a:p>
          <a:p>
            <a:pPr lvl="1"/>
            <a:r>
              <a:rPr lang="en-US" sz="1900" dirty="0">
                <a:solidFill>
                  <a:srgbClr val="002060"/>
                </a:solidFill>
              </a:rPr>
              <a:t>[Preposition-Presence]</a:t>
            </a:r>
          </a:p>
          <a:p>
            <a:pPr lvl="1"/>
            <a:r>
              <a:rPr lang="en-US" sz="1900" dirty="0">
                <a:solidFill>
                  <a:srgbClr val="002060"/>
                </a:solidFill>
              </a:rPr>
              <a:t>[Preposition-Support]</a:t>
            </a:r>
          </a:p>
          <a:p>
            <a:pPr lvl="1"/>
            <a:r>
              <a:rPr lang="en-US" sz="1900" dirty="0">
                <a:solidFill>
                  <a:srgbClr val="002060"/>
                </a:solidFill>
              </a:rPr>
              <a:t>[Structure-OR-Area]</a:t>
            </a:r>
          </a:p>
          <a:p>
            <a:pPr lvl="1"/>
            <a:r>
              <a:rPr lang="en-US" sz="1900" dirty="0">
                <a:solidFill>
                  <a:srgbClr val="002060"/>
                </a:solidFill>
              </a:rPr>
              <a:t>[Structure-OR-Area-OR-</a:t>
            </a:r>
            <a:r>
              <a:rPr lang="en-US" sz="1900" dirty="0" err="1">
                <a:solidFill>
                  <a:srgbClr val="002060"/>
                </a:solidFill>
              </a:rPr>
              <a:t>ManmadeObject</a:t>
            </a:r>
            <a:r>
              <a:rPr lang="en-US" sz="1900" dirty="0">
                <a:solidFill>
                  <a:srgbClr val="002060"/>
                </a:solidFill>
              </a:rPr>
              <a:t>]</a:t>
            </a:r>
          </a:p>
          <a:p>
            <a:pPr lvl="1"/>
            <a:r>
              <a:rPr lang="en-US" sz="1900" dirty="0">
                <a:solidFill>
                  <a:srgbClr val="002060"/>
                </a:solidFill>
              </a:rPr>
              <a:t>[Trademark]</a:t>
            </a:r>
          </a:p>
          <a:p>
            <a:pPr lvl="1"/>
            <a:r>
              <a:rPr lang="en-US" sz="1900" dirty="0">
                <a:solidFill>
                  <a:srgbClr val="002060"/>
                </a:solidFill>
              </a:rPr>
              <a:t>[</a:t>
            </a:r>
            <a:r>
              <a:rPr lang="en-US" sz="1900" dirty="0" err="1">
                <a:solidFill>
                  <a:srgbClr val="002060"/>
                </a:solidFill>
              </a:rPr>
              <a:t>WaterBody</a:t>
            </a:r>
            <a:r>
              <a:rPr lang="en-US" sz="1900" dirty="0">
                <a:solidFill>
                  <a:srgbClr val="002060"/>
                </a:solidFill>
              </a:rPr>
              <a:t>]</a:t>
            </a:r>
          </a:p>
          <a:p>
            <a:pPr lvl="1"/>
            <a:endParaRPr lang="en-CA" dirty="0">
              <a:solidFill>
                <a:srgbClr val="FF0000"/>
              </a:solidFill>
            </a:endParaRPr>
          </a:p>
          <a:p>
            <a:pPr algn="just"/>
            <a:endParaRPr lang="en-CA" sz="2800" dirty="0">
              <a:solidFill>
                <a:srgbClr val="002060"/>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14</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spTree>
    <p:extLst>
      <p:ext uri="{BB962C8B-B14F-4D97-AF65-F5344CB8AC3E}">
        <p14:creationId xmlns:p14="http://schemas.microsoft.com/office/powerpoint/2010/main" val="2264966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8229600" cy="295275"/>
          </a:xfrm>
        </p:spPr>
        <p:txBody>
          <a:bodyPr>
            <a:noAutofit/>
          </a:bodyPr>
          <a:lstStyle/>
          <a:p>
            <a:pPr algn="ctr"/>
            <a:r>
              <a:rPr lang="en-US" sz="2800" b="1" dirty="0" smtClean="0">
                <a:solidFill>
                  <a:srgbClr val="FF0000"/>
                </a:solidFill>
              </a:rPr>
              <a:t>Excerpt from Mapping Result </a:t>
            </a:r>
            <a:endParaRPr lang="en-US" sz="2800" b="1" dirty="0">
              <a:solidFill>
                <a:srgbClr val="FF0000"/>
              </a:solidFill>
            </a:endParaRPr>
          </a:p>
        </p:txBody>
      </p:sp>
      <p:graphicFrame>
        <p:nvGraphicFramePr>
          <p:cNvPr id="6" name="Content Placeholder 5"/>
          <p:cNvGraphicFramePr>
            <a:graphicFrameLocks noGrp="1"/>
          </p:cNvGraphicFramePr>
          <p:nvPr>
            <p:ph idx="1"/>
            <p:extLst/>
          </p:nvPr>
        </p:nvGraphicFramePr>
        <p:xfrm>
          <a:off x="228600" y="567813"/>
          <a:ext cx="8686800" cy="6117630"/>
        </p:xfrm>
        <a:graphic>
          <a:graphicData uri="http://schemas.openxmlformats.org/drawingml/2006/table">
            <a:tbl>
              <a:tblPr>
                <a:tableStyleId>{5C22544A-7EE6-4342-B048-85BDC9FD1C3A}</a:tableStyleId>
              </a:tblPr>
              <a:tblGrid>
                <a:gridCol w="1497724">
                  <a:extLst>
                    <a:ext uri="{9D8B030D-6E8A-4147-A177-3AD203B41FA5}">
                      <a16:colId xmlns:a16="http://schemas.microsoft.com/office/drawing/2014/main" val="2022553107"/>
                    </a:ext>
                  </a:extLst>
                </a:gridCol>
                <a:gridCol w="748863">
                  <a:extLst>
                    <a:ext uri="{9D8B030D-6E8A-4147-A177-3AD203B41FA5}">
                      <a16:colId xmlns:a16="http://schemas.microsoft.com/office/drawing/2014/main" val="381395097"/>
                    </a:ext>
                  </a:extLst>
                </a:gridCol>
                <a:gridCol w="912251">
                  <a:extLst>
                    <a:ext uri="{9D8B030D-6E8A-4147-A177-3AD203B41FA5}">
                      <a16:colId xmlns:a16="http://schemas.microsoft.com/office/drawing/2014/main" val="310209058"/>
                    </a:ext>
                  </a:extLst>
                </a:gridCol>
                <a:gridCol w="1007559">
                  <a:extLst>
                    <a:ext uri="{9D8B030D-6E8A-4147-A177-3AD203B41FA5}">
                      <a16:colId xmlns:a16="http://schemas.microsoft.com/office/drawing/2014/main" val="3993054033"/>
                    </a:ext>
                  </a:extLst>
                </a:gridCol>
                <a:gridCol w="1933425">
                  <a:extLst>
                    <a:ext uri="{9D8B030D-6E8A-4147-A177-3AD203B41FA5}">
                      <a16:colId xmlns:a16="http://schemas.microsoft.com/office/drawing/2014/main" val="342894735"/>
                    </a:ext>
                  </a:extLst>
                </a:gridCol>
                <a:gridCol w="1102869">
                  <a:extLst>
                    <a:ext uri="{9D8B030D-6E8A-4147-A177-3AD203B41FA5}">
                      <a16:colId xmlns:a16="http://schemas.microsoft.com/office/drawing/2014/main" val="2564797462"/>
                    </a:ext>
                  </a:extLst>
                </a:gridCol>
                <a:gridCol w="1484109">
                  <a:extLst>
                    <a:ext uri="{9D8B030D-6E8A-4147-A177-3AD203B41FA5}">
                      <a16:colId xmlns:a16="http://schemas.microsoft.com/office/drawing/2014/main" val="1695231873"/>
                    </a:ext>
                  </a:extLst>
                </a:gridCol>
              </a:tblGrid>
              <a:tr h="284672">
                <a:tc>
                  <a:txBody>
                    <a:bodyPr/>
                    <a:lstStyle/>
                    <a:p>
                      <a:pPr algn="l" fontAlgn="t"/>
                      <a:r>
                        <a:rPr lang="en-CA" sz="1000" b="1" u="none" strike="noStrike" dirty="0" smtClean="0">
                          <a:solidFill>
                            <a:srgbClr val="FF0000"/>
                          </a:solidFill>
                          <a:effectLst/>
                        </a:rPr>
                        <a:t>Micro Level Tags</a:t>
                      </a:r>
                      <a:endParaRPr lang="en-CA" sz="1000" b="1" i="0" u="none" strike="noStrike" dirty="0">
                        <a:solidFill>
                          <a:srgbClr val="FF0000"/>
                        </a:solidFill>
                        <a:effectLst/>
                        <a:latin typeface="Calibri" panose="020F0502020204030204" pitchFamily="34" charset="0"/>
                      </a:endParaRPr>
                    </a:p>
                  </a:txBody>
                  <a:tcPr marL="2700" marR="2700" marT="2700" marB="0"/>
                </a:tc>
                <a:tc>
                  <a:txBody>
                    <a:bodyPr/>
                    <a:lstStyle/>
                    <a:p>
                      <a:pPr algn="l" fontAlgn="t"/>
                      <a:r>
                        <a:rPr lang="en-CA" sz="900" b="1" u="none" strike="noStrike" dirty="0" err="1">
                          <a:solidFill>
                            <a:srgbClr val="FF0000"/>
                          </a:solidFill>
                          <a:effectLst/>
                        </a:rPr>
                        <a:t>Sample_Id</a:t>
                      </a:r>
                      <a:endParaRPr lang="en-CA" sz="900" b="1" i="0" u="none" strike="noStrike" dirty="0">
                        <a:solidFill>
                          <a:srgbClr val="FF0000"/>
                        </a:solidFill>
                        <a:effectLst/>
                        <a:latin typeface="Calibri" panose="020F0502020204030204" pitchFamily="34" charset="0"/>
                      </a:endParaRPr>
                    </a:p>
                  </a:txBody>
                  <a:tcPr marL="2700" marR="2700" marT="2700" marB="0"/>
                </a:tc>
                <a:tc>
                  <a:txBody>
                    <a:bodyPr/>
                    <a:lstStyle/>
                    <a:p>
                      <a:pPr algn="l" fontAlgn="t"/>
                      <a:r>
                        <a:rPr lang="en-CA" sz="900" b="1" u="none" strike="noStrike" dirty="0" err="1">
                          <a:solidFill>
                            <a:srgbClr val="FF0000"/>
                          </a:solidFill>
                          <a:effectLst/>
                        </a:rPr>
                        <a:t>Sample_Desc</a:t>
                      </a:r>
                      <a:endParaRPr lang="en-CA" sz="900" b="1" i="0" u="none" strike="noStrike" dirty="0">
                        <a:solidFill>
                          <a:srgbClr val="FF0000"/>
                        </a:solidFill>
                        <a:effectLst/>
                        <a:latin typeface="Calibri" panose="020F0502020204030204" pitchFamily="34" charset="0"/>
                      </a:endParaRPr>
                    </a:p>
                  </a:txBody>
                  <a:tcPr marL="2700" marR="2700" marT="2700" marB="0"/>
                </a:tc>
                <a:tc>
                  <a:txBody>
                    <a:bodyPr/>
                    <a:lstStyle/>
                    <a:p>
                      <a:pPr algn="l" fontAlgn="t"/>
                      <a:r>
                        <a:rPr lang="en-CA" sz="900" b="1" u="none" strike="noStrike" dirty="0" err="1">
                          <a:solidFill>
                            <a:srgbClr val="FF0000"/>
                          </a:solidFill>
                          <a:effectLst/>
                        </a:rPr>
                        <a:t>Cleaned_Sample</a:t>
                      </a:r>
                      <a:endParaRPr lang="en-CA" sz="900" b="1" i="0" u="none" strike="noStrike" dirty="0">
                        <a:solidFill>
                          <a:srgbClr val="FF0000"/>
                        </a:solidFill>
                        <a:effectLst/>
                        <a:latin typeface="Calibri" panose="020F0502020204030204" pitchFamily="34" charset="0"/>
                      </a:endParaRPr>
                    </a:p>
                  </a:txBody>
                  <a:tcPr marL="2700" marR="2700" marT="2700" marB="0"/>
                </a:tc>
                <a:tc>
                  <a:txBody>
                    <a:bodyPr/>
                    <a:lstStyle/>
                    <a:p>
                      <a:pPr algn="l" fontAlgn="t"/>
                      <a:r>
                        <a:rPr lang="en-CA" sz="900" b="1" u="none" strike="noStrike" dirty="0" err="1">
                          <a:solidFill>
                            <a:srgbClr val="FF0000"/>
                          </a:solidFill>
                          <a:effectLst/>
                        </a:rPr>
                        <a:t>RetainedSet_MappedTerms_with_Resource_IDs</a:t>
                      </a:r>
                      <a:endParaRPr lang="en-CA" sz="900" b="1" i="0" u="none" strike="noStrike" dirty="0">
                        <a:solidFill>
                          <a:srgbClr val="FF0000"/>
                        </a:solidFill>
                        <a:effectLst/>
                        <a:latin typeface="Calibri" panose="020F0502020204030204" pitchFamily="34" charset="0"/>
                      </a:endParaRPr>
                    </a:p>
                  </a:txBody>
                  <a:tcPr marL="2700" marR="2700" marT="2700" marB="0"/>
                </a:tc>
                <a:tc>
                  <a:txBody>
                    <a:bodyPr/>
                    <a:lstStyle/>
                    <a:p>
                      <a:pPr algn="l" fontAlgn="t"/>
                      <a:r>
                        <a:rPr lang="en-CA" sz="900" b="1" u="none" strike="noStrike" dirty="0" err="1">
                          <a:solidFill>
                            <a:srgbClr val="FF0000"/>
                          </a:solidFill>
                          <a:effectLst/>
                        </a:rPr>
                        <a:t>Match_Status</a:t>
                      </a:r>
                      <a:r>
                        <a:rPr lang="en-CA" sz="900" b="1" u="none" strike="noStrike" dirty="0">
                          <a:solidFill>
                            <a:srgbClr val="FF0000"/>
                          </a:solidFill>
                          <a:effectLst/>
                        </a:rPr>
                        <a:t> (Macro Level)</a:t>
                      </a:r>
                      <a:endParaRPr lang="en-CA" sz="900" b="1" i="0" u="none" strike="noStrike" dirty="0">
                        <a:solidFill>
                          <a:srgbClr val="FF0000"/>
                        </a:solidFill>
                        <a:effectLst/>
                        <a:latin typeface="Calibri" panose="020F0502020204030204" pitchFamily="34" charset="0"/>
                      </a:endParaRPr>
                    </a:p>
                  </a:txBody>
                  <a:tcPr marL="2700" marR="2700" marT="2700" marB="0"/>
                </a:tc>
                <a:tc>
                  <a:txBody>
                    <a:bodyPr/>
                    <a:lstStyle/>
                    <a:p>
                      <a:pPr algn="l" fontAlgn="t"/>
                      <a:r>
                        <a:rPr lang="en-CA" sz="900" b="1" u="none" strike="noStrike" dirty="0" err="1">
                          <a:solidFill>
                            <a:srgbClr val="FF0000"/>
                          </a:solidFill>
                          <a:effectLst/>
                        </a:rPr>
                        <a:t>Match_Status</a:t>
                      </a:r>
                      <a:r>
                        <a:rPr lang="en-CA" sz="900" b="1" u="none" strike="noStrike" dirty="0">
                          <a:solidFill>
                            <a:srgbClr val="FF0000"/>
                          </a:solidFill>
                          <a:effectLst/>
                        </a:rPr>
                        <a:t> (Micro Level)</a:t>
                      </a:r>
                      <a:endParaRPr lang="en-CA" sz="900" b="1" i="0" u="none" strike="noStrike" dirty="0">
                        <a:solidFill>
                          <a:srgbClr val="FF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2663419864"/>
                  </a:ext>
                </a:extLst>
              </a:tr>
              <a:tr h="226920">
                <a:tc>
                  <a:txBody>
                    <a:bodyPr/>
                    <a:lstStyle/>
                    <a:p>
                      <a:pPr algn="l" fontAlgn="t"/>
                      <a:r>
                        <a:rPr lang="en-CA" sz="800" b="1" u="none" strike="noStrike" dirty="0">
                          <a:solidFill>
                            <a:srgbClr val="FF0000"/>
                          </a:solidFill>
                          <a:effectLst/>
                        </a:rPr>
                        <a:t>A Direct Match</a:t>
                      </a:r>
                      <a:endParaRPr lang="en-CA"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samp3374</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peppermint tea</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peppermint tea</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[peppermint tea:FOODON_03309568]</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Full Term Match</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{'A Direct Match'}</a:t>
                      </a:r>
                      <a:endParaRPr lang="en-CA"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614587893"/>
                  </a:ext>
                </a:extLst>
              </a:tr>
              <a:tr h="253350">
                <a:tc>
                  <a:txBody>
                    <a:bodyPr/>
                    <a:lstStyle/>
                    <a:p>
                      <a:pPr algn="l" fontAlgn="t"/>
                      <a:r>
                        <a:rPr lang="en-US" sz="800" b="1" u="none" strike="noStrike" dirty="0">
                          <a:solidFill>
                            <a:srgbClr val="FF0000"/>
                          </a:solidFill>
                          <a:effectLst/>
                        </a:rPr>
                        <a:t>Change of Case in Input Data</a:t>
                      </a:r>
                      <a:endParaRPr lang="en-US"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dirty="0">
                          <a:effectLst/>
                        </a:rPr>
                        <a:t>samp3</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Chicken</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chicken</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[chicken:FOODON_03411457]</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Full Term Match</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{'Change of Case in Input Data'}</a:t>
                      </a:r>
                      <a:endParaRPr lang="en-US"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1574484040"/>
                  </a:ext>
                </a:extLst>
              </a:tr>
              <a:tr h="253350">
                <a:tc>
                  <a:txBody>
                    <a:bodyPr/>
                    <a:lstStyle/>
                    <a:p>
                      <a:pPr algn="l" fontAlgn="t"/>
                      <a:r>
                        <a:rPr lang="en-US" sz="800" b="1" u="none" strike="noStrike" dirty="0">
                          <a:solidFill>
                            <a:srgbClr val="FF0000"/>
                          </a:solidFill>
                          <a:effectLst/>
                        </a:rPr>
                        <a:t>Permutation of Tokens in Resource Term</a:t>
                      </a:r>
                      <a:endParaRPr lang="en-US"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dirty="0">
                          <a:effectLst/>
                        </a:rPr>
                        <a:t>samp1408</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tuna, smoked</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tuna smoked</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[smoked tuna:FOODON_03301592]</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Full Term Match</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{'Permutation of Tokens in Resource Term'}</a:t>
                      </a:r>
                      <a:endParaRPr lang="en-US"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3557286048"/>
                  </a:ext>
                </a:extLst>
              </a:tr>
              <a:tr h="451355">
                <a:tc>
                  <a:txBody>
                    <a:bodyPr/>
                    <a:lstStyle/>
                    <a:p>
                      <a:pPr algn="l" fontAlgn="t"/>
                      <a:r>
                        <a:rPr lang="en-US" sz="800" b="1" u="none" strike="noStrike" dirty="0">
                          <a:solidFill>
                            <a:srgbClr val="FF0000"/>
                          </a:solidFill>
                          <a:effectLst/>
                        </a:rPr>
                        <a:t>Change of Case of Resource and Suffix Treatment (Product) to Input</a:t>
                      </a:r>
                      <a:endParaRPr lang="en-US"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dirty="0">
                          <a:effectLst/>
                        </a:rPr>
                        <a:t>samp2173</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bovine meat</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bovine meat</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[bovine meat product:FOODON_00001134]</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Full Term Match</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{'Change of Case of Resource and Suffix Treatment (Product) to Input'}</a:t>
                      </a:r>
                      <a:endParaRPr lang="en-US"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1502180633"/>
                  </a:ext>
                </a:extLst>
              </a:tr>
              <a:tr h="378638">
                <a:tc>
                  <a:txBody>
                    <a:bodyPr/>
                    <a:lstStyle/>
                    <a:p>
                      <a:pPr algn="l" fontAlgn="t"/>
                      <a:r>
                        <a:rPr lang="en-US" sz="800" b="1" u="none" strike="noStrike" dirty="0">
                          <a:solidFill>
                            <a:srgbClr val="FF0000"/>
                          </a:solidFill>
                          <a:effectLst/>
                        </a:rPr>
                        <a:t>Matching with Wikipedia Based Collocation Resource</a:t>
                      </a:r>
                      <a:endParaRPr lang="en-US"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dirty="0">
                          <a:effectLst/>
                        </a:rPr>
                        <a:t>samp2187</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dried shrimp</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dried shrimp</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[dried shrimp:(https://en.wikipedia.org/wiki/Dried_shrimp)]</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Full Term Match</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{'Matching with Wikipedia Based Collocation Resource'}</a:t>
                      </a:r>
                      <a:endParaRPr lang="en-US"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3655307143"/>
                  </a:ext>
                </a:extLst>
              </a:tr>
              <a:tr h="253350">
                <a:tc>
                  <a:txBody>
                    <a:bodyPr/>
                    <a:lstStyle/>
                    <a:p>
                      <a:pPr algn="l" fontAlgn="t"/>
                      <a:r>
                        <a:rPr lang="en-CA" sz="800" b="1" u="none" strike="noStrike" dirty="0">
                          <a:solidFill>
                            <a:srgbClr val="FF0000"/>
                          </a:solidFill>
                          <a:effectLst/>
                        </a:rPr>
                        <a:t>Synonym Usage</a:t>
                      </a:r>
                      <a:endParaRPr lang="en-CA"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samp2394</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field cilantro</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field cilantro</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{'coriander:FOODON_03411381', 'field:ENVO_01000352'}</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Component </a:t>
                      </a:r>
                      <a:r>
                        <a:rPr lang="en-CA" sz="900" u="none" strike="noStrike" dirty="0">
                          <a:effectLst/>
                        </a:rPr>
                        <a:t>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{'Synonym Usage'}</a:t>
                      </a:r>
                      <a:endParaRPr lang="en-CA"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2456724386"/>
                  </a:ext>
                </a:extLst>
              </a:tr>
              <a:tr h="302793">
                <a:tc>
                  <a:txBody>
                    <a:bodyPr/>
                    <a:lstStyle/>
                    <a:p>
                      <a:pPr algn="l" fontAlgn="t"/>
                      <a:r>
                        <a:rPr lang="en-CA" sz="800" b="1" u="none" strike="noStrike" dirty="0">
                          <a:solidFill>
                            <a:srgbClr val="FF0000"/>
                          </a:solidFill>
                          <a:effectLst/>
                        </a:rPr>
                        <a:t>Using Semantic Tagging Resources</a:t>
                      </a:r>
                      <a:endParaRPr lang="en-CA"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samp2472</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chili powder white</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chili powder white</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{'chili powder:FOODON_03302030', 'white:[Quality-Color]'}</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Component </a:t>
                      </a:r>
                      <a:r>
                        <a:rPr lang="en-CA" sz="900" u="none" strike="noStrike" dirty="0">
                          <a:effectLst/>
                        </a:rPr>
                        <a:t>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{'Using Semantic Tagging Resources'}</a:t>
                      </a:r>
                      <a:endParaRPr lang="en-CA"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598340893"/>
                  </a:ext>
                </a:extLst>
              </a:tr>
              <a:tr h="151397">
                <a:tc>
                  <a:txBody>
                    <a:bodyPr/>
                    <a:lstStyle/>
                    <a:p>
                      <a:pPr algn="l" fontAlgn="t"/>
                      <a:r>
                        <a:rPr lang="en-CA" sz="800" b="1" u="none" strike="noStrike" dirty="0">
                          <a:solidFill>
                            <a:srgbClr val="FF0000"/>
                          </a:solidFill>
                          <a:effectLst/>
                        </a:rPr>
                        <a:t>Inflection Treatment</a:t>
                      </a:r>
                      <a:endParaRPr lang="en-CA"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samp5</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cucumbers</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cucumber</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[cucumber:FOODON_03411404]</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Full Term 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{'Inflection Treatment'}</a:t>
                      </a:r>
                      <a:endParaRPr lang="en-CA"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741795545"/>
                  </a:ext>
                </a:extLst>
              </a:tr>
              <a:tr h="378638">
                <a:tc>
                  <a:txBody>
                    <a:bodyPr/>
                    <a:lstStyle/>
                    <a:p>
                      <a:pPr algn="l" fontAlgn="t"/>
                      <a:r>
                        <a:rPr lang="en-CA" sz="800" b="1" u="none" strike="noStrike" dirty="0">
                          <a:solidFill>
                            <a:srgbClr val="FF0000"/>
                          </a:solidFill>
                          <a:effectLst/>
                        </a:rPr>
                        <a:t>Spelling Correction Treatment</a:t>
                      </a:r>
                      <a:endParaRPr lang="en-CA"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samp94</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porcine intestin; Sus scrofa</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porcine intestine sus </a:t>
                      </a:r>
                      <a:r>
                        <a:rPr lang="en-CA" sz="900" u="none" strike="noStrike" dirty="0" err="1">
                          <a:effectLst/>
                        </a:rPr>
                        <a:t>scrofa</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{'intestine:UBERON_0000160', 'porcine:zOther_CandidateTerm_155', 'sus scrofa:NCBITaxon_9823'}</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Component </a:t>
                      </a:r>
                      <a:r>
                        <a:rPr lang="en-CA" sz="900" u="none" strike="noStrike" dirty="0">
                          <a:effectLst/>
                        </a:rPr>
                        <a:t>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{'Spelling Correction Treatment'}</a:t>
                      </a:r>
                      <a:endParaRPr lang="en-CA"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594881903"/>
                  </a:ext>
                </a:extLst>
              </a:tr>
              <a:tr h="305197">
                <a:tc>
                  <a:txBody>
                    <a:bodyPr/>
                    <a:lstStyle/>
                    <a:p>
                      <a:pPr algn="l" fontAlgn="t"/>
                      <a:r>
                        <a:rPr lang="en-CA" sz="800" b="1" u="none" strike="noStrike" dirty="0">
                          <a:solidFill>
                            <a:srgbClr val="FF0000"/>
                          </a:solidFill>
                          <a:effectLst/>
                        </a:rPr>
                        <a:t>Abbreviation-Acronym Treatment</a:t>
                      </a:r>
                      <a:endParaRPr lang="en-CA"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samp123</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frz shrimp</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frozen shrimp</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{'frozen:Process_FOODON_03470136', 'shrimp:FOODON_03411237'}</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Component </a:t>
                      </a:r>
                      <a:r>
                        <a:rPr lang="en-CA" sz="900" u="none" strike="noStrike" dirty="0">
                          <a:effectLst/>
                        </a:rPr>
                        <a:t>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{'Abbreviation-Acronym Treatment'}</a:t>
                      </a:r>
                      <a:endParaRPr lang="en-CA"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39011"/>
                  </a:ext>
                </a:extLst>
              </a:tr>
              <a:tr h="393833">
                <a:tc>
                  <a:txBody>
                    <a:bodyPr/>
                    <a:lstStyle/>
                    <a:p>
                      <a:pPr algn="l" fontAlgn="t"/>
                      <a:r>
                        <a:rPr lang="en-US" sz="800" b="1" u="none" strike="noStrike" dirty="0">
                          <a:solidFill>
                            <a:srgbClr val="FF0000"/>
                          </a:solidFill>
                          <a:effectLst/>
                        </a:rPr>
                        <a:t>Non English Language Words Treatment</a:t>
                      </a:r>
                      <a:endParaRPr lang="en-US"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samp357</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sambar powder</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lentil curry powder</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{'lentil:FOODON_03411268', 'curry powder:FOODON_03301842'}</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Component </a:t>
                      </a:r>
                      <a:r>
                        <a:rPr lang="en-CA" sz="900" u="none" strike="noStrike" dirty="0">
                          <a:effectLst/>
                        </a:rPr>
                        <a:t>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{'Non English Language Words Treatment'}</a:t>
                      </a:r>
                      <a:endParaRPr lang="en-US"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4230970283"/>
                  </a:ext>
                </a:extLst>
              </a:tr>
              <a:tr h="675790">
                <a:tc>
                  <a:txBody>
                    <a:bodyPr/>
                    <a:lstStyle/>
                    <a:p>
                      <a:pPr algn="l" fontAlgn="t"/>
                      <a:r>
                        <a:rPr lang="en-US" sz="800" b="1" u="none" strike="noStrike" dirty="0">
                          <a:solidFill>
                            <a:srgbClr val="FF0000"/>
                          </a:solidFill>
                          <a:effectLst/>
                        </a:rPr>
                        <a:t>Additional Match From POS Tagging Rule</a:t>
                      </a:r>
                      <a:endParaRPr lang="en-US"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samp2681</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spice/seasoning mix</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spice seasoning mixture</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{'seasoning:FOODON_03316490', 'spice mixture:FOODON_03304292'}</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Component </a:t>
                      </a:r>
                      <a:r>
                        <a:rPr lang="en-CA" sz="900" u="none" strike="noStrike" dirty="0">
                          <a:effectLst/>
                        </a:rPr>
                        <a:t>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{'Additional </a:t>
                      </a:r>
                      <a:r>
                        <a:rPr lang="en-CA" sz="900" u="none" strike="noStrike" dirty="0">
                          <a:effectLst/>
                        </a:rPr>
                        <a:t>Match From POS Tagging Rule', 'Abbreviation-Acronym Treatment'}</a:t>
                      </a:r>
                      <a:endParaRPr lang="en-CA" sz="900" b="0" i="0" u="none" strike="noStrike" dirty="0">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3097805629"/>
                  </a:ext>
                </a:extLst>
              </a:tr>
              <a:tr h="378638">
                <a:tc>
                  <a:txBody>
                    <a:bodyPr/>
                    <a:lstStyle/>
                    <a:p>
                      <a:pPr algn="l" fontAlgn="t"/>
                      <a:r>
                        <a:rPr lang="en-US" sz="800" b="1" u="none" strike="noStrike" dirty="0">
                          <a:solidFill>
                            <a:srgbClr val="FF0000"/>
                          </a:solidFill>
                          <a:effectLst/>
                        </a:rPr>
                        <a:t>Using Semantic Tagging Resources for Processes</a:t>
                      </a:r>
                      <a:endParaRPr lang="en-US"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samp1576</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bovine minced beef</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bovine minced beef</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{'beef:FOODON_03317335', 'minced:[MINCING PROCESS]', 'bovine:FOODON_03414374'}</a:t>
                      </a:r>
                      <a:endParaRPr lang="en-US"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Component </a:t>
                      </a:r>
                      <a:r>
                        <a:rPr lang="en-CA" sz="900" u="none" strike="noStrike" dirty="0">
                          <a:effectLst/>
                        </a:rPr>
                        <a:t>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dirty="0">
                          <a:effectLst/>
                        </a:rPr>
                        <a:t>{'Using Semantic Tagging Resources for Processes'}</a:t>
                      </a:r>
                      <a:endParaRPr lang="en-US" sz="900" b="0" i="0" u="none" strike="noStrike" dirty="0">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3778119346"/>
                  </a:ext>
                </a:extLst>
              </a:tr>
              <a:tr h="675790">
                <a:tc>
                  <a:txBody>
                    <a:bodyPr/>
                    <a:lstStyle/>
                    <a:p>
                      <a:pPr algn="l" fontAlgn="t"/>
                      <a:r>
                        <a:rPr lang="en-CA" sz="800" b="1" u="none" strike="noStrike" dirty="0">
                          <a:solidFill>
                            <a:srgbClr val="FF0000"/>
                          </a:solidFill>
                          <a:effectLst/>
                        </a:rPr>
                        <a:t>Using Semantic Tagging -[</a:t>
                      </a:r>
                      <a:r>
                        <a:rPr lang="en-CA" sz="800" b="1" u="none" strike="noStrike" dirty="0" err="1">
                          <a:solidFill>
                            <a:srgbClr val="FF0000"/>
                          </a:solidFill>
                          <a:effectLst/>
                        </a:rPr>
                        <a:t>DateOrDay</a:t>
                      </a:r>
                      <a:r>
                        <a:rPr lang="en-CA" sz="800" b="1" u="none" strike="noStrike" dirty="0">
                          <a:solidFill>
                            <a:srgbClr val="FF0000"/>
                          </a:solidFill>
                          <a:effectLst/>
                        </a:rPr>
                        <a:t>]</a:t>
                      </a:r>
                      <a:endParaRPr lang="en-CA"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samp698</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1 OPENED BAG - SELL BY 11/01/07</a:t>
                      </a:r>
                      <a:endParaRPr lang="en-US"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nb-NO" sz="900" u="none" strike="noStrike">
                          <a:effectLst/>
                        </a:rPr>
                        <a:t>1 opened bag sell 11/01/07</a:t>
                      </a:r>
                      <a:endParaRPr lang="nb-NO"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dirty="0">
                          <a:effectLst/>
                        </a:rPr>
                        <a:t>{'opened:[Quality]', '11/01/07:[</a:t>
                      </a:r>
                      <a:r>
                        <a:rPr lang="en-US" sz="900" u="none" strike="noStrike" dirty="0" err="1">
                          <a:effectLst/>
                        </a:rPr>
                        <a:t>DateOrDay</a:t>
                      </a:r>
                      <a:r>
                        <a:rPr lang="en-US" sz="900" u="none" strike="noStrike" dirty="0">
                          <a:effectLst/>
                        </a:rPr>
                        <a:t>]', 'bag:[Container-Or-Receptacle-Or-Enclosure]', 'sell:[Activity-Procedure]'}</a:t>
                      </a:r>
                      <a:endParaRPr lang="en-US"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Component </a:t>
                      </a:r>
                      <a:r>
                        <a:rPr lang="en-CA" sz="900" u="none" strike="noStrike" dirty="0">
                          <a:effectLst/>
                        </a:rPr>
                        <a:t>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dirty="0">
                          <a:effectLst/>
                        </a:rPr>
                        <a:t>{'Using Semantic Tagging Resources', 'Using Semantic Tagging -[CARDINAL-ORDINAL]', 'Using Semantic Tagging -[</a:t>
                      </a:r>
                      <a:r>
                        <a:rPr lang="en-US" sz="900" u="none" strike="noStrike" dirty="0" err="1">
                          <a:effectLst/>
                        </a:rPr>
                        <a:t>DateOrDay</a:t>
                      </a:r>
                      <a:r>
                        <a:rPr lang="en-US" sz="900" u="none" strike="noStrike" dirty="0">
                          <a:effectLst/>
                        </a:rPr>
                        <a:t>]'}</a:t>
                      </a:r>
                      <a:endParaRPr lang="en-US" sz="900" b="0" i="0" u="none" strike="noStrike" dirty="0">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453676284"/>
                  </a:ext>
                </a:extLst>
              </a:tr>
              <a:tr h="563573">
                <a:tc>
                  <a:txBody>
                    <a:bodyPr/>
                    <a:lstStyle/>
                    <a:p>
                      <a:pPr algn="l" fontAlgn="t"/>
                      <a:r>
                        <a:rPr lang="en-CA" sz="800" b="1" u="none" strike="noStrike" dirty="0">
                          <a:solidFill>
                            <a:srgbClr val="FF0000"/>
                          </a:solidFill>
                          <a:effectLst/>
                        </a:rPr>
                        <a:t>Using Semantic Tagging -[CARDINAL-ORDINAL]</a:t>
                      </a:r>
                      <a:endParaRPr lang="en-CA"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dirty="0">
                          <a:effectLst/>
                        </a:rPr>
                        <a:t>samp2158</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dairy farm lagoon stage 3</a:t>
                      </a:r>
                      <a:endParaRPr lang="en-US"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dairy farm lagoon stage 3</a:t>
                      </a:r>
                      <a:endParaRPr lang="en-US"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{'dairy:ENVO_00003862', 'stage:[Quality]', '3:[CARDINAL-ORDINAL]', 'farm:ENVO_00000078', 'lagoon:ENVO_00000038'}</a:t>
                      </a:r>
                      <a:endParaRPr lang="en-US"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Component </a:t>
                      </a:r>
                      <a:r>
                        <a:rPr lang="en-CA" sz="900" u="none" strike="noStrike" dirty="0">
                          <a:effectLst/>
                        </a:rPr>
                        <a:t>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dirty="0">
                          <a:effectLst/>
                        </a:rPr>
                        <a:t>{'Using Semantic Tagging Resources', 'Using Semantic Tagging -[CARDINAL-ORDINAL]'}</a:t>
                      </a:r>
                      <a:endParaRPr lang="en-US" sz="900" b="0" i="0" u="none" strike="noStrike" dirty="0">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1707857524"/>
                  </a:ext>
                </a:extLst>
              </a:tr>
            </a:tbl>
          </a:graphicData>
        </a:graphic>
      </p:graphicFrame>
      <p:sp>
        <p:nvSpPr>
          <p:cNvPr id="5" name="Slide Number Placeholder 4"/>
          <p:cNvSpPr>
            <a:spLocks noGrp="1"/>
          </p:cNvSpPr>
          <p:nvPr>
            <p:ph type="sldNum" sz="quarter" idx="12"/>
          </p:nvPr>
        </p:nvSpPr>
        <p:spPr/>
        <p:txBody>
          <a:bodyPr/>
          <a:lstStyle/>
          <a:p>
            <a:fld id="{4729AFE9-51A0-4EE7-B748-D8694C164837}" type="slidenum">
              <a:rPr lang="en-US" smtClean="0"/>
              <a:pPr/>
              <a:t>15</a:t>
            </a:fld>
            <a:endParaRPr lang="en-US"/>
          </a:p>
        </p:txBody>
      </p:sp>
      <p:sp>
        <p:nvSpPr>
          <p:cNvPr id="3" name="Footer Placeholder 2"/>
          <p:cNvSpPr>
            <a:spLocks noGrp="1"/>
          </p:cNvSpPr>
          <p:nvPr>
            <p:ph type="ftr" sz="quarter" idx="11"/>
          </p:nvPr>
        </p:nvSpPr>
        <p:spPr/>
        <p:txBody>
          <a:bodyPr/>
          <a:lstStyle/>
          <a:p>
            <a:r>
              <a:rPr lang="en-US" smtClean="0"/>
              <a:t>Text Mining Short Textual Data for Ontology Term Mapping</a:t>
            </a:r>
            <a:endParaRPr lang="en-US"/>
          </a:p>
        </p:txBody>
      </p:sp>
    </p:spTree>
    <p:extLst>
      <p:ext uri="{BB962C8B-B14F-4D97-AF65-F5344CB8AC3E}">
        <p14:creationId xmlns:p14="http://schemas.microsoft.com/office/powerpoint/2010/main" val="2380860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8229600" cy="533400"/>
          </a:xfrm>
        </p:spPr>
        <p:txBody>
          <a:bodyPr>
            <a:noAutofit/>
          </a:bodyPr>
          <a:lstStyle/>
          <a:p>
            <a:pPr algn="ctr"/>
            <a:r>
              <a:rPr lang="en-US" sz="4000" b="1" dirty="0" smtClean="0">
                <a:solidFill>
                  <a:srgbClr val="FF0000"/>
                </a:solidFill>
              </a:rPr>
              <a:t>Evaluation </a:t>
            </a:r>
            <a:endParaRPr lang="en-US" sz="4000" b="1" dirty="0">
              <a:solidFill>
                <a:srgbClr val="FF0000"/>
              </a:solidFill>
            </a:endParaRPr>
          </a:p>
        </p:txBody>
      </p:sp>
      <p:sp>
        <p:nvSpPr>
          <p:cNvPr id="3" name="Content Placeholder 2"/>
          <p:cNvSpPr>
            <a:spLocks noGrp="1"/>
          </p:cNvSpPr>
          <p:nvPr>
            <p:ph idx="1"/>
          </p:nvPr>
        </p:nvSpPr>
        <p:spPr>
          <a:xfrm>
            <a:off x="309716" y="869950"/>
            <a:ext cx="8229600" cy="5486400"/>
          </a:xfrm>
        </p:spPr>
        <p:txBody>
          <a:bodyPr>
            <a:normAutofit/>
          </a:bodyPr>
          <a:lstStyle/>
          <a:p>
            <a:pPr lvl="1"/>
            <a:r>
              <a:rPr lang="en-US" dirty="0" smtClean="0">
                <a:solidFill>
                  <a:srgbClr val="FF0000"/>
                </a:solidFill>
              </a:rPr>
              <a:t>The </a:t>
            </a:r>
            <a:r>
              <a:rPr lang="en-US" dirty="0">
                <a:solidFill>
                  <a:srgbClr val="FF0000"/>
                </a:solidFill>
              </a:rPr>
              <a:t>Evaluation </a:t>
            </a:r>
            <a:r>
              <a:rPr lang="en-US" dirty="0" smtClean="0">
                <a:solidFill>
                  <a:srgbClr val="FF0000"/>
                </a:solidFill>
              </a:rPr>
              <a:t>Measures</a:t>
            </a:r>
          </a:p>
          <a:p>
            <a:pPr lvl="1"/>
            <a:endParaRPr lang="en-US" dirty="0" smtClean="0">
              <a:solidFill>
                <a:srgbClr val="FF0000"/>
              </a:solidFill>
            </a:endParaRPr>
          </a:p>
          <a:p>
            <a:pPr lvl="1"/>
            <a:r>
              <a:rPr lang="en-US" dirty="0">
                <a:solidFill>
                  <a:srgbClr val="FF0000"/>
                </a:solidFill>
              </a:rPr>
              <a:t>The Evaluation Dataset</a:t>
            </a:r>
          </a:p>
          <a:p>
            <a:pPr lvl="1"/>
            <a:endParaRPr lang="en-US" dirty="0" smtClean="0">
              <a:solidFill>
                <a:srgbClr val="FF0000"/>
              </a:solidFill>
            </a:endParaRPr>
          </a:p>
          <a:p>
            <a:pPr lvl="1"/>
            <a:r>
              <a:rPr lang="en-US" dirty="0">
                <a:solidFill>
                  <a:srgbClr val="FF0000"/>
                </a:solidFill>
              </a:rPr>
              <a:t>The Template for </a:t>
            </a:r>
            <a:r>
              <a:rPr lang="en-US" dirty="0" smtClean="0">
                <a:solidFill>
                  <a:srgbClr val="FF0000"/>
                </a:solidFill>
              </a:rPr>
              <a:t>Evaluation</a:t>
            </a:r>
            <a:endParaRPr lang="en-US" dirty="0">
              <a:solidFill>
                <a:srgbClr val="FF0000"/>
              </a:solidFill>
            </a:endParaRPr>
          </a:p>
          <a:p>
            <a:pPr lvl="1"/>
            <a:endParaRPr lang="en-US" dirty="0">
              <a:solidFill>
                <a:srgbClr val="FF0000"/>
              </a:solidFill>
            </a:endParaRPr>
          </a:p>
          <a:p>
            <a:pPr lvl="1"/>
            <a:r>
              <a:rPr lang="en-US" dirty="0" smtClean="0">
                <a:solidFill>
                  <a:srgbClr val="FF0000"/>
                </a:solidFill>
              </a:rPr>
              <a:t>The Example cases of Template Components</a:t>
            </a:r>
          </a:p>
          <a:p>
            <a:pPr lvl="1"/>
            <a:endParaRPr lang="en-US" dirty="0">
              <a:solidFill>
                <a:srgbClr val="FF0000"/>
              </a:solidFill>
            </a:endParaRPr>
          </a:p>
          <a:p>
            <a:pPr lvl="1"/>
            <a:r>
              <a:rPr lang="en-US" dirty="0" smtClean="0">
                <a:solidFill>
                  <a:srgbClr val="FF0000"/>
                </a:solidFill>
              </a:rPr>
              <a:t>A use case of evaluated result data</a:t>
            </a:r>
          </a:p>
          <a:p>
            <a:pPr lvl="1"/>
            <a:endParaRPr lang="en-CA" dirty="0">
              <a:solidFill>
                <a:srgbClr val="FF0000"/>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16</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spTree>
    <p:extLst>
      <p:ext uri="{BB962C8B-B14F-4D97-AF65-F5344CB8AC3E}">
        <p14:creationId xmlns:p14="http://schemas.microsoft.com/office/powerpoint/2010/main" val="3739603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8229600" cy="533400"/>
          </a:xfrm>
        </p:spPr>
        <p:txBody>
          <a:bodyPr>
            <a:noAutofit/>
          </a:bodyPr>
          <a:lstStyle/>
          <a:p>
            <a:pPr lvl="1" algn="ctr" rtl="0">
              <a:spcBef>
                <a:spcPct val="0"/>
              </a:spcBef>
            </a:pPr>
            <a:r>
              <a:rPr lang="en-US" sz="3200" b="1" dirty="0" smtClean="0">
                <a:solidFill>
                  <a:srgbClr val="FF0000"/>
                </a:solidFill>
              </a:rPr>
              <a:t>Evaluation (</a:t>
            </a:r>
            <a:r>
              <a:rPr lang="en-US" sz="3200" dirty="0" smtClean="0">
                <a:solidFill>
                  <a:srgbClr val="FF0000"/>
                </a:solidFill>
              </a:rPr>
              <a:t>Measures)</a:t>
            </a:r>
            <a:endParaRPr lang="en-US" sz="3200" b="1" dirty="0">
              <a:solidFill>
                <a:srgbClr val="FF0000"/>
              </a:solidFill>
            </a:endParaRPr>
          </a:p>
        </p:txBody>
      </p:sp>
      <p:sp>
        <p:nvSpPr>
          <p:cNvPr id="3" name="Content Placeholder 2"/>
          <p:cNvSpPr>
            <a:spLocks noGrp="1"/>
          </p:cNvSpPr>
          <p:nvPr>
            <p:ph idx="1"/>
          </p:nvPr>
        </p:nvSpPr>
        <p:spPr>
          <a:xfrm>
            <a:off x="309716" y="869950"/>
            <a:ext cx="8229600" cy="5486400"/>
          </a:xfrm>
        </p:spPr>
        <p:txBody>
          <a:bodyPr>
            <a:normAutofit/>
          </a:bodyPr>
          <a:lstStyle/>
          <a:p>
            <a:pPr lvl="1" algn="just"/>
            <a:r>
              <a:rPr lang="en-US" b="1" dirty="0">
                <a:solidFill>
                  <a:srgbClr val="FF0000"/>
                </a:solidFill>
              </a:rPr>
              <a:t>Recall </a:t>
            </a:r>
            <a:r>
              <a:rPr lang="en-US" dirty="0">
                <a:solidFill>
                  <a:srgbClr val="002060"/>
                </a:solidFill>
              </a:rPr>
              <a:t>– Recall measures the number of correctly identified items as a percentage of the total number of correct items. Recall is sometimes called as Coverage. The higher the recall rate, better the system is at not missing correct items.</a:t>
            </a:r>
          </a:p>
          <a:p>
            <a:pPr lvl="1" algn="just"/>
            <a:endParaRPr lang="en-US" dirty="0" smtClean="0">
              <a:solidFill>
                <a:srgbClr val="002060"/>
              </a:solidFill>
            </a:endParaRPr>
          </a:p>
          <a:p>
            <a:pPr lvl="1" algn="just"/>
            <a:endParaRPr lang="en-US" dirty="0" smtClean="0">
              <a:solidFill>
                <a:srgbClr val="002060"/>
              </a:solidFill>
            </a:endParaRPr>
          </a:p>
          <a:p>
            <a:pPr lvl="1" algn="just"/>
            <a:r>
              <a:rPr lang="en-US" b="1" dirty="0" smtClean="0">
                <a:solidFill>
                  <a:srgbClr val="FF0000"/>
                </a:solidFill>
              </a:rPr>
              <a:t>Precision </a:t>
            </a:r>
            <a:r>
              <a:rPr lang="en-US" dirty="0">
                <a:solidFill>
                  <a:srgbClr val="002060"/>
                </a:solidFill>
              </a:rPr>
              <a:t>– Precision, sometimes also known as accuracy, measures the number of correctly identified items as a percentage of the number of items identified. The higher the precision, better the system is at ensuring that what is identified is correct.</a:t>
            </a:r>
          </a:p>
          <a:p>
            <a:pPr lvl="1" algn="just"/>
            <a:endParaRPr lang="en-US" dirty="0">
              <a:solidFill>
                <a:srgbClr val="002060"/>
              </a:solidFill>
            </a:endParaRPr>
          </a:p>
          <a:p>
            <a:pPr lvl="1" algn="just"/>
            <a:endParaRPr lang="en-US" dirty="0" smtClean="0">
              <a:solidFill>
                <a:srgbClr val="002060"/>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17</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pic>
        <p:nvPicPr>
          <p:cNvPr id="16" name="Picture 15"/>
          <p:cNvPicPr/>
          <p:nvPr/>
        </p:nvPicPr>
        <p:blipFill>
          <a:blip r:embed="rId2" cstate="print"/>
          <a:srcRect/>
          <a:stretch>
            <a:fillRect/>
          </a:stretch>
        </p:blipFill>
        <p:spPr bwMode="auto">
          <a:xfrm>
            <a:off x="3468529" y="5562599"/>
            <a:ext cx="2017871" cy="790325"/>
          </a:xfrm>
          <a:prstGeom prst="rect">
            <a:avLst/>
          </a:prstGeom>
          <a:noFill/>
          <a:ln w="9525">
            <a:noFill/>
            <a:miter lim="800000"/>
            <a:headEnd/>
            <a:tailEnd/>
          </a:ln>
        </p:spPr>
      </p:pic>
      <p:pic>
        <p:nvPicPr>
          <p:cNvPr id="17" name="Picture 16"/>
          <p:cNvPicPr/>
          <p:nvPr/>
        </p:nvPicPr>
        <p:blipFill>
          <a:blip r:embed="rId3" cstate="print"/>
          <a:srcRect/>
          <a:stretch>
            <a:fillRect/>
          </a:stretch>
        </p:blipFill>
        <p:spPr bwMode="auto">
          <a:xfrm>
            <a:off x="3502776" y="2819400"/>
            <a:ext cx="1907424" cy="762000"/>
          </a:xfrm>
          <a:prstGeom prst="rect">
            <a:avLst/>
          </a:prstGeom>
          <a:noFill/>
          <a:ln w="9525">
            <a:noFill/>
            <a:miter lim="800000"/>
            <a:headEnd/>
            <a:tailEnd/>
          </a:ln>
        </p:spPr>
      </p:pic>
    </p:spTree>
    <p:extLst>
      <p:ext uri="{BB962C8B-B14F-4D97-AF65-F5344CB8AC3E}">
        <p14:creationId xmlns:p14="http://schemas.microsoft.com/office/powerpoint/2010/main" val="2011341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8229600" cy="533400"/>
          </a:xfrm>
        </p:spPr>
        <p:txBody>
          <a:bodyPr>
            <a:noAutofit/>
          </a:bodyPr>
          <a:lstStyle/>
          <a:p>
            <a:pPr lvl="1" algn="ctr" rtl="0">
              <a:spcBef>
                <a:spcPct val="0"/>
              </a:spcBef>
            </a:pPr>
            <a:r>
              <a:rPr lang="en-US" sz="3200" b="1" dirty="0" smtClean="0">
                <a:solidFill>
                  <a:srgbClr val="FF0000"/>
                </a:solidFill>
              </a:rPr>
              <a:t>Evaluation (</a:t>
            </a:r>
            <a:r>
              <a:rPr lang="en-US" sz="3200" dirty="0" smtClean="0">
                <a:solidFill>
                  <a:srgbClr val="FF0000"/>
                </a:solidFill>
              </a:rPr>
              <a:t>Measures)</a:t>
            </a:r>
            <a:endParaRPr lang="en-US" sz="3200" b="1" dirty="0">
              <a:solidFill>
                <a:srgbClr val="FF0000"/>
              </a:solidFill>
            </a:endParaRPr>
          </a:p>
        </p:txBody>
      </p:sp>
      <p:sp>
        <p:nvSpPr>
          <p:cNvPr id="3" name="Content Placeholder 2"/>
          <p:cNvSpPr>
            <a:spLocks noGrp="1"/>
          </p:cNvSpPr>
          <p:nvPr>
            <p:ph idx="1"/>
          </p:nvPr>
        </p:nvSpPr>
        <p:spPr>
          <a:xfrm>
            <a:off x="309716" y="869950"/>
            <a:ext cx="8229600" cy="5486400"/>
          </a:xfrm>
        </p:spPr>
        <p:txBody>
          <a:bodyPr>
            <a:normAutofit fontScale="92500" lnSpcReduction="20000"/>
          </a:bodyPr>
          <a:lstStyle/>
          <a:p>
            <a:pPr lvl="1" algn="just"/>
            <a:r>
              <a:rPr lang="en-US" sz="2600" b="1" dirty="0" smtClean="0">
                <a:solidFill>
                  <a:srgbClr val="FF0000"/>
                </a:solidFill>
              </a:rPr>
              <a:t>F-Measure</a:t>
            </a:r>
            <a:r>
              <a:rPr lang="en-US" sz="2600" dirty="0" smtClean="0">
                <a:solidFill>
                  <a:srgbClr val="002060"/>
                </a:solidFill>
              </a:rPr>
              <a:t> </a:t>
            </a:r>
            <a:r>
              <a:rPr lang="en-US" sz="2600" dirty="0">
                <a:solidFill>
                  <a:srgbClr val="002060"/>
                </a:solidFill>
              </a:rPr>
              <a:t>– F-Measure is the measure which takes into account both precision and recall and this combined one measure could be seen as the weighted average of precision and recall. F-Measure is also known as harmonic mean and usually in F-Measure, precision and recall are equally weighted, In that case F-Measure is known as F1 which means F-Measure set the value of weights equal to 1.</a:t>
            </a:r>
            <a:endParaRPr lang="en-US" sz="2600" dirty="0" smtClean="0">
              <a:solidFill>
                <a:srgbClr val="002060"/>
              </a:solidFill>
            </a:endParaRPr>
          </a:p>
          <a:p>
            <a:pPr lvl="1" algn="just"/>
            <a:endParaRPr lang="en-US" dirty="0" smtClean="0">
              <a:solidFill>
                <a:srgbClr val="002060"/>
              </a:solidFill>
            </a:endParaRPr>
          </a:p>
          <a:p>
            <a:pPr lvl="1" algn="just"/>
            <a:endParaRPr lang="en-US" dirty="0" smtClean="0">
              <a:solidFill>
                <a:srgbClr val="002060"/>
              </a:solidFill>
            </a:endParaRPr>
          </a:p>
          <a:p>
            <a:pPr algn="just"/>
            <a:endParaRPr lang="en-CA" sz="2200" dirty="0" smtClean="0">
              <a:solidFill>
                <a:srgbClr val="002060"/>
              </a:solidFill>
            </a:endParaRPr>
          </a:p>
          <a:p>
            <a:pPr algn="just"/>
            <a:r>
              <a:rPr lang="en-CA" sz="2200" dirty="0" smtClean="0">
                <a:solidFill>
                  <a:srgbClr val="002060"/>
                </a:solidFill>
              </a:rPr>
              <a:t>These </a:t>
            </a:r>
            <a:r>
              <a:rPr lang="en-CA" sz="2200" dirty="0">
                <a:solidFill>
                  <a:srgbClr val="002060"/>
                </a:solidFill>
              </a:rPr>
              <a:t>above measuring terms can be calculated according to 3 different criteria – Strict, Lenient and average.</a:t>
            </a:r>
            <a:endParaRPr lang="en-CA" sz="1900" dirty="0">
              <a:solidFill>
                <a:srgbClr val="002060"/>
              </a:solidFill>
            </a:endParaRPr>
          </a:p>
          <a:p>
            <a:pPr lvl="1" algn="just"/>
            <a:r>
              <a:rPr lang="en-CA" sz="2200" b="1" dirty="0">
                <a:solidFill>
                  <a:srgbClr val="FF0000"/>
                </a:solidFill>
              </a:rPr>
              <a:t>Strict</a:t>
            </a:r>
            <a:r>
              <a:rPr lang="en-CA" sz="2200" dirty="0">
                <a:solidFill>
                  <a:srgbClr val="FF0000"/>
                </a:solidFill>
              </a:rPr>
              <a:t> </a:t>
            </a:r>
            <a:r>
              <a:rPr lang="en-CA" sz="2200" dirty="0">
                <a:solidFill>
                  <a:srgbClr val="002060"/>
                </a:solidFill>
              </a:rPr>
              <a:t>– It considers all the partially correct responses as incorrect (or spurious/false-positives)</a:t>
            </a:r>
            <a:endParaRPr lang="en-CA" sz="1900" dirty="0">
              <a:solidFill>
                <a:srgbClr val="002060"/>
              </a:solidFill>
            </a:endParaRPr>
          </a:p>
          <a:p>
            <a:pPr lvl="1" algn="just"/>
            <a:r>
              <a:rPr lang="en-CA" sz="2200" b="1" dirty="0">
                <a:solidFill>
                  <a:srgbClr val="FF0000"/>
                </a:solidFill>
              </a:rPr>
              <a:t>Lenient</a:t>
            </a:r>
            <a:r>
              <a:rPr lang="en-CA" sz="2200" dirty="0">
                <a:solidFill>
                  <a:srgbClr val="FF0000"/>
                </a:solidFill>
              </a:rPr>
              <a:t> </a:t>
            </a:r>
            <a:r>
              <a:rPr lang="en-CA" sz="2200" dirty="0">
                <a:solidFill>
                  <a:srgbClr val="002060"/>
                </a:solidFill>
              </a:rPr>
              <a:t>– It considers all the partially correct responses as correct.</a:t>
            </a:r>
            <a:endParaRPr lang="en-CA" sz="1900" dirty="0">
              <a:solidFill>
                <a:srgbClr val="002060"/>
              </a:solidFill>
            </a:endParaRPr>
          </a:p>
          <a:p>
            <a:pPr lvl="1" algn="just"/>
            <a:r>
              <a:rPr lang="en-CA" sz="2200" b="1" dirty="0">
                <a:solidFill>
                  <a:srgbClr val="FF0000"/>
                </a:solidFill>
              </a:rPr>
              <a:t>Average</a:t>
            </a:r>
            <a:r>
              <a:rPr lang="en-CA" sz="2200" dirty="0">
                <a:solidFill>
                  <a:srgbClr val="FF0000"/>
                </a:solidFill>
              </a:rPr>
              <a:t> </a:t>
            </a:r>
            <a:r>
              <a:rPr lang="en-CA" sz="2200" dirty="0">
                <a:solidFill>
                  <a:srgbClr val="002060"/>
                </a:solidFill>
              </a:rPr>
              <a:t>– It allocates half weight of lenient to partially correct responses or can say it takes the average of strict and lenient.</a:t>
            </a:r>
            <a:endParaRPr lang="en-CA" sz="1900" dirty="0">
              <a:solidFill>
                <a:srgbClr val="002060"/>
              </a:solidFill>
            </a:endParaRPr>
          </a:p>
          <a:p>
            <a:pPr lvl="1" algn="just"/>
            <a:endParaRPr lang="en-US" dirty="0">
              <a:solidFill>
                <a:srgbClr val="002060"/>
              </a:solidFill>
            </a:endParaRPr>
          </a:p>
          <a:p>
            <a:pPr lvl="1" algn="just"/>
            <a:endParaRPr lang="en-US" dirty="0" smtClean="0">
              <a:solidFill>
                <a:srgbClr val="002060"/>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18</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pic>
        <p:nvPicPr>
          <p:cNvPr id="8" name="Picture 7"/>
          <p:cNvPicPr/>
          <p:nvPr/>
        </p:nvPicPr>
        <p:blipFill>
          <a:blip r:embed="rId2" cstate="print"/>
          <a:srcRect/>
          <a:stretch>
            <a:fillRect/>
          </a:stretch>
        </p:blipFill>
        <p:spPr bwMode="auto">
          <a:xfrm>
            <a:off x="3276600" y="3200400"/>
            <a:ext cx="2362200" cy="914400"/>
          </a:xfrm>
          <a:prstGeom prst="rect">
            <a:avLst/>
          </a:prstGeom>
          <a:noFill/>
          <a:ln w="9525">
            <a:noFill/>
            <a:miter lim="800000"/>
            <a:headEnd/>
            <a:tailEnd/>
          </a:ln>
        </p:spPr>
      </p:pic>
    </p:spTree>
    <p:extLst>
      <p:ext uri="{BB962C8B-B14F-4D97-AF65-F5344CB8AC3E}">
        <p14:creationId xmlns:p14="http://schemas.microsoft.com/office/powerpoint/2010/main" val="27937592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8229600" cy="533400"/>
          </a:xfrm>
        </p:spPr>
        <p:txBody>
          <a:bodyPr>
            <a:noAutofit/>
          </a:bodyPr>
          <a:lstStyle/>
          <a:p>
            <a:pPr lvl="1" algn="ctr" rtl="0">
              <a:spcBef>
                <a:spcPct val="0"/>
              </a:spcBef>
            </a:pPr>
            <a:r>
              <a:rPr lang="en-US" sz="3200" b="1" dirty="0" smtClean="0">
                <a:solidFill>
                  <a:srgbClr val="FF0000"/>
                </a:solidFill>
              </a:rPr>
              <a:t>Evaluation (</a:t>
            </a:r>
            <a:r>
              <a:rPr lang="en-US" sz="3200" dirty="0" smtClean="0">
                <a:solidFill>
                  <a:srgbClr val="FF0000"/>
                </a:solidFill>
              </a:rPr>
              <a:t>Evaluation Dataset)</a:t>
            </a:r>
            <a:endParaRPr lang="en-US" sz="3200" b="1" dirty="0">
              <a:solidFill>
                <a:srgbClr val="FF0000"/>
              </a:solidFill>
            </a:endParaRPr>
          </a:p>
        </p:txBody>
      </p:sp>
      <p:sp>
        <p:nvSpPr>
          <p:cNvPr id="3" name="Content Placeholder 2"/>
          <p:cNvSpPr>
            <a:spLocks noGrp="1"/>
          </p:cNvSpPr>
          <p:nvPr>
            <p:ph idx="1"/>
          </p:nvPr>
        </p:nvSpPr>
        <p:spPr>
          <a:xfrm>
            <a:off x="309716" y="869950"/>
            <a:ext cx="8229600" cy="5486400"/>
          </a:xfrm>
        </p:spPr>
        <p:txBody>
          <a:bodyPr>
            <a:normAutofit/>
          </a:bodyPr>
          <a:lstStyle/>
          <a:p>
            <a:pPr lvl="1" algn="just"/>
            <a:r>
              <a:rPr lang="en-US" dirty="0" smtClean="0">
                <a:solidFill>
                  <a:srgbClr val="002060"/>
                </a:solidFill>
              </a:rPr>
              <a:t>The </a:t>
            </a:r>
            <a:r>
              <a:rPr lang="en-US" dirty="0" smtClean="0">
                <a:solidFill>
                  <a:srgbClr val="FF0000"/>
                </a:solidFill>
              </a:rPr>
              <a:t>plan</a:t>
            </a:r>
            <a:r>
              <a:rPr lang="en-US" dirty="0" smtClean="0">
                <a:solidFill>
                  <a:srgbClr val="002060"/>
                </a:solidFill>
              </a:rPr>
              <a:t> is to take 50% for evaluation from our </a:t>
            </a:r>
            <a:r>
              <a:rPr lang="en-US" dirty="0" err="1" smtClean="0">
                <a:solidFill>
                  <a:srgbClr val="002060"/>
                </a:solidFill>
              </a:rPr>
              <a:t>EnteroBase</a:t>
            </a:r>
            <a:r>
              <a:rPr lang="en-US" dirty="0" smtClean="0">
                <a:solidFill>
                  <a:srgbClr val="002060"/>
                </a:solidFill>
              </a:rPr>
              <a:t> dataset (which was used for developing the rules) and that accounts to 1700 samples and </a:t>
            </a:r>
            <a:r>
              <a:rPr lang="en-US" dirty="0" smtClean="0">
                <a:solidFill>
                  <a:srgbClr val="FF0000"/>
                </a:solidFill>
              </a:rPr>
              <a:t>combine</a:t>
            </a:r>
            <a:r>
              <a:rPr lang="en-US" dirty="0" smtClean="0">
                <a:solidFill>
                  <a:srgbClr val="002060"/>
                </a:solidFill>
              </a:rPr>
              <a:t> it with 50% (1000 samples) of </a:t>
            </a:r>
            <a:r>
              <a:rPr lang="en-US" dirty="0" err="1" smtClean="0">
                <a:solidFill>
                  <a:srgbClr val="002060"/>
                </a:solidFill>
              </a:rPr>
              <a:t>GenomTrekker</a:t>
            </a:r>
            <a:r>
              <a:rPr lang="en-US" dirty="0" smtClean="0">
                <a:solidFill>
                  <a:srgbClr val="002060"/>
                </a:solidFill>
              </a:rPr>
              <a:t> dataset for evaluation and divide these 2700 samples into 7 parts (</a:t>
            </a:r>
            <a:r>
              <a:rPr lang="en-US" dirty="0" err="1" smtClean="0">
                <a:solidFill>
                  <a:srgbClr val="FF0000"/>
                </a:solidFill>
              </a:rPr>
              <a:t>appox</a:t>
            </a:r>
            <a:r>
              <a:rPr lang="en-US" dirty="0" smtClean="0">
                <a:solidFill>
                  <a:srgbClr val="FF0000"/>
                </a:solidFill>
              </a:rPr>
              <a:t>.</a:t>
            </a:r>
            <a:r>
              <a:rPr lang="en-US" dirty="0" smtClean="0">
                <a:solidFill>
                  <a:srgbClr val="002060"/>
                </a:solidFill>
              </a:rPr>
              <a:t> </a:t>
            </a:r>
            <a:r>
              <a:rPr lang="en-US" dirty="0" smtClean="0">
                <a:solidFill>
                  <a:srgbClr val="FF0000"/>
                </a:solidFill>
              </a:rPr>
              <a:t>400 samples each</a:t>
            </a:r>
            <a:r>
              <a:rPr lang="en-US" dirty="0" smtClean="0">
                <a:solidFill>
                  <a:srgbClr val="002060"/>
                </a:solidFill>
              </a:rPr>
              <a:t>) for annotation.</a:t>
            </a:r>
          </a:p>
          <a:p>
            <a:pPr lvl="1" algn="just"/>
            <a:endParaRPr lang="en-US" dirty="0">
              <a:solidFill>
                <a:srgbClr val="002060"/>
              </a:solidFill>
            </a:endParaRPr>
          </a:p>
          <a:p>
            <a:pPr lvl="1" algn="just"/>
            <a:r>
              <a:rPr lang="en-US" dirty="0" smtClean="0">
                <a:solidFill>
                  <a:srgbClr val="002060"/>
                </a:solidFill>
              </a:rPr>
              <a:t>The evaluation dataset would be randomly distributed to cover all types of mappings.</a:t>
            </a:r>
          </a:p>
          <a:p>
            <a:pPr lvl="1" algn="just"/>
            <a:endParaRPr lang="en-US" dirty="0">
              <a:solidFill>
                <a:srgbClr val="002060"/>
              </a:solidFill>
            </a:endParaRPr>
          </a:p>
          <a:p>
            <a:pPr lvl="1" algn="just"/>
            <a:r>
              <a:rPr lang="en-US" dirty="0" smtClean="0">
                <a:solidFill>
                  <a:srgbClr val="002060"/>
                </a:solidFill>
              </a:rPr>
              <a:t>The </a:t>
            </a:r>
            <a:r>
              <a:rPr lang="en-US" b="1" u="sng" dirty="0" smtClean="0">
                <a:solidFill>
                  <a:srgbClr val="002060"/>
                </a:solidFill>
              </a:rPr>
              <a:t>sample ids would be encrypted for Annotators </a:t>
            </a:r>
            <a:r>
              <a:rPr lang="en-US" dirty="0" smtClean="0">
                <a:solidFill>
                  <a:srgbClr val="002060"/>
                </a:solidFill>
              </a:rPr>
              <a:t>so that they are not privy to the sample’s origin. </a:t>
            </a:r>
          </a:p>
          <a:p>
            <a:pPr lvl="1" algn="just"/>
            <a:endParaRPr lang="en-US" dirty="0" smtClean="0">
              <a:solidFill>
                <a:srgbClr val="002060"/>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19</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spTree>
    <p:extLst>
      <p:ext uri="{BB962C8B-B14F-4D97-AF65-F5344CB8AC3E}">
        <p14:creationId xmlns:p14="http://schemas.microsoft.com/office/powerpoint/2010/main" val="3032254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Autofit/>
          </a:bodyPr>
          <a:lstStyle/>
          <a:p>
            <a:pPr algn="ctr"/>
            <a:r>
              <a:rPr lang="en-US" sz="4000" b="1" dirty="0" smtClean="0">
                <a:solidFill>
                  <a:srgbClr val="FF0000"/>
                </a:solidFill>
              </a:rPr>
              <a:t>Introduction</a:t>
            </a:r>
            <a:endParaRPr lang="en-US" sz="4000" b="1" dirty="0">
              <a:solidFill>
                <a:srgbClr val="FF0000"/>
              </a:solidFill>
            </a:endParaRPr>
          </a:p>
        </p:txBody>
      </p:sp>
      <p:sp>
        <p:nvSpPr>
          <p:cNvPr id="3" name="Content Placeholder 2"/>
          <p:cNvSpPr>
            <a:spLocks noGrp="1"/>
          </p:cNvSpPr>
          <p:nvPr>
            <p:ph idx="1"/>
          </p:nvPr>
        </p:nvSpPr>
        <p:spPr>
          <a:xfrm>
            <a:off x="457200" y="990600"/>
            <a:ext cx="8229600" cy="5486400"/>
          </a:xfrm>
        </p:spPr>
        <p:txBody>
          <a:bodyPr>
            <a:normAutofit fontScale="85000" lnSpcReduction="20000"/>
          </a:bodyPr>
          <a:lstStyle/>
          <a:p>
            <a:pPr algn="just"/>
            <a:r>
              <a:rPr lang="en-US" sz="2800" dirty="0">
                <a:solidFill>
                  <a:srgbClr val="000099"/>
                </a:solidFill>
              </a:rPr>
              <a:t>We are developing a </a:t>
            </a:r>
            <a:r>
              <a:rPr lang="en-US" sz="2800" b="1" dirty="0">
                <a:solidFill>
                  <a:srgbClr val="000099"/>
                </a:solidFill>
              </a:rPr>
              <a:t>Text Mining System</a:t>
            </a:r>
            <a:r>
              <a:rPr lang="en-US" sz="2800" dirty="0">
                <a:solidFill>
                  <a:srgbClr val="000099"/>
                </a:solidFill>
              </a:rPr>
              <a:t> for short biological textual data  (currently biomedical sample descriptions) that </a:t>
            </a:r>
          </a:p>
          <a:p>
            <a:pPr algn="just"/>
            <a:endParaRPr lang="en-US" sz="2800" dirty="0">
              <a:solidFill>
                <a:srgbClr val="000099"/>
              </a:solidFill>
            </a:endParaRPr>
          </a:p>
          <a:p>
            <a:pPr algn="just">
              <a:buFont typeface="Wingdings" pitchFamily="2" charset="2"/>
              <a:buChar char="ü"/>
            </a:pPr>
            <a:r>
              <a:rPr lang="en-US" sz="2800" b="1" dirty="0">
                <a:solidFill>
                  <a:srgbClr val="000099"/>
                </a:solidFill>
              </a:rPr>
              <a:t>recognizes</a:t>
            </a:r>
            <a:r>
              <a:rPr lang="en-US" sz="2800" dirty="0">
                <a:solidFill>
                  <a:srgbClr val="000099"/>
                </a:solidFill>
              </a:rPr>
              <a:t> key entities (entities of interest) from the text </a:t>
            </a:r>
          </a:p>
          <a:p>
            <a:pPr algn="just">
              <a:buFont typeface="Wingdings" pitchFamily="2" charset="2"/>
              <a:buChar char="ü"/>
            </a:pPr>
            <a:endParaRPr lang="en-US" sz="2800" dirty="0">
              <a:solidFill>
                <a:srgbClr val="000099"/>
              </a:solidFill>
            </a:endParaRPr>
          </a:p>
          <a:p>
            <a:pPr algn="just">
              <a:buFont typeface="Wingdings" pitchFamily="2" charset="2"/>
              <a:buChar char="ü"/>
            </a:pPr>
            <a:r>
              <a:rPr lang="en-CA" sz="2800" b="1" dirty="0">
                <a:solidFill>
                  <a:srgbClr val="000099"/>
                </a:solidFill>
              </a:rPr>
              <a:t>maps</a:t>
            </a:r>
            <a:r>
              <a:rPr lang="en-CA" sz="2800" dirty="0">
                <a:solidFill>
                  <a:srgbClr val="000099"/>
                </a:solidFill>
              </a:rPr>
              <a:t> these entities with existing ontological/terminological resources in the underlying domain</a:t>
            </a:r>
          </a:p>
          <a:p>
            <a:pPr algn="just">
              <a:buFont typeface="Wingdings" pitchFamily="2" charset="2"/>
              <a:buChar char="ü"/>
            </a:pPr>
            <a:endParaRPr lang="en-CA" sz="2800" dirty="0">
              <a:solidFill>
                <a:srgbClr val="000099"/>
              </a:solidFill>
            </a:endParaRPr>
          </a:p>
          <a:p>
            <a:pPr algn="just">
              <a:buFont typeface="Wingdings" pitchFamily="2" charset="2"/>
              <a:buChar char="ü"/>
            </a:pPr>
            <a:r>
              <a:rPr lang="en-CA" sz="2800" b="1" dirty="0">
                <a:solidFill>
                  <a:srgbClr val="000099"/>
                </a:solidFill>
              </a:rPr>
              <a:t>submits</a:t>
            </a:r>
            <a:r>
              <a:rPr lang="en-CA" sz="2800" dirty="0">
                <a:solidFill>
                  <a:srgbClr val="000099"/>
                </a:solidFill>
              </a:rPr>
              <a:t> the entities which do not map to the existing resources to further review for inclusion in the existing resources</a:t>
            </a:r>
          </a:p>
          <a:p>
            <a:pPr algn="just">
              <a:buFont typeface="Wingdings" pitchFamily="2" charset="2"/>
              <a:buChar char="ü"/>
            </a:pPr>
            <a:endParaRPr lang="en-CA" sz="2800" dirty="0">
              <a:solidFill>
                <a:srgbClr val="000099"/>
              </a:solidFill>
            </a:endParaRPr>
          </a:p>
          <a:p>
            <a:pPr algn="just">
              <a:buFont typeface="Wingdings" pitchFamily="2" charset="2"/>
              <a:buChar char="ü"/>
            </a:pPr>
            <a:r>
              <a:rPr lang="en-US" sz="2800" dirty="0">
                <a:solidFill>
                  <a:srgbClr val="000099"/>
                </a:solidFill>
              </a:rPr>
              <a:t> and </a:t>
            </a:r>
            <a:r>
              <a:rPr lang="en-US" sz="2800" b="1" dirty="0">
                <a:solidFill>
                  <a:srgbClr val="000099"/>
                </a:solidFill>
              </a:rPr>
              <a:t>enriches</a:t>
            </a:r>
            <a:r>
              <a:rPr lang="en-US" sz="2800" dirty="0">
                <a:solidFill>
                  <a:srgbClr val="000099"/>
                </a:solidFill>
              </a:rPr>
              <a:t> the existing resources with curated entities</a:t>
            </a:r>
            <a:endParaRPr lang="en-CA" sz="2800" dirty="0">
              <a:solidFill>
                <a:srgbClr val="000099"/>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2</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spTree>
    <p:extLst>
      <p:ext uri="{BB962C8B-B14F-4D97-AF65-F5344CB8AC3E}">
        <p14:creationId xmlns:p14="http://schemas.microsoft.com/office/powerpoint/2010/main" val="4033803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8229600" cy="533400"/>
          </a:xfrm>
        </p:spPr>
        <p:txBody>
          <a:bodyPr>
            <a:noAutofit/>
          </a:bodyPr>
          <a:lstStyle/>
          <a:p>
            <a:pPr algn="ctr"/>
            <a:r>
              <a:rPr lang="en-US" sz="4000" b="1" dirty="0" smtClean="0">
                <a:solidFill>
                  <a:srgbClr val="FF0000"/>
                </a:solidFill>
              </a:rPr>
              <a:t>Evaluation (Macro Level Matches)</a:t>
            </a:r>
            <a:endParaRPr lang="en-US" sz="4000" b="1" dirty="0">
              <a:solidFill>
                <a:srgbClr val="FF0000"/>
              </a:solidFill>
            </a:endParaRPr>
          </a:p>
        </p:txBody>
      </p:sp>
      <p:sp>
        <p:nvSpPr>
          <p:cNvPr id="3" name="Content Placeholder 2"/>
          <p:cNvSpPr>
            <a:spLocks noGrp="1"/>
          </p:cNvSpPr>
          <p:nvPr>
            <p:ph idx="1"/>
          </p:nvPr>
        </p:nvSpPr>
        <p:spPr>
          <a:xfrm>
            <a:off x="309716" y="869950"/>
            <a:ext cx="8229600" cy="5486400"/>
          </a:xfrm>
        </p:spPr>
        <p:txBody>
          <a:bodyPr>
            <a:normAutofit/>
          </a:bodyPr>
          <a:lstStyle/>
          <a:p>
            <a:pPr algn="just"/>
            <a:r>
              <a:rPr lang="en-US" sz="2400" b="1" dirty="0" smtClean="0">
                <a:solidFill>
                  <a:srgbClr val="FF0000"/>
                </a:solidFill>
              </a:rPr>
              <a:t>Macro Level (Match Status)</a:t>
            </a:r>
          </a:p>
          <a:p>
            <a:pPr marL="0" indent="0">
              <a:buNone/>
            </a:pPr>
            <a:r>
              <a:rPr lang="en-CA" sz="2400" dirty="0">
                <a:solidFill>
                  <a:srgbClr val="002060"/>
                </a:solidFill>
              </a:rPr>
              <a:t>The mapping step in the pipeline results in three main types of matches of input text to the resource terms.</a:t>
            </a:r>
          </a:p>
          <a:p>
            <a:pPr lvl="1"/>
            <a:r>
              <a:rPr lang="en-CA" sz="2000" dirty="0">
                <a:solidFill>
                  <a:srgbClr val="002060"/>
                </a:solidFill>
              </a:rPr>
              <a:t>Full Term Match</a:t>
            </a:r>
          </a:p>
          <a:p>
            <a:pPr lvl="1"/>
            <a:r>
              <a:rPr lang="en-CA" sz="2000" dirty="0">
                <a:solidFill>
                  <a:srgbClr val="002060"/>
                </a:solidFill>
              </a:rPr>
              <a:t>Component Match</a:t>
            </a:r>
          </a:p>
          <a:p>
            <a:pPr lvl="1"/>
            <a:r>
              <a:rPr lang="en-CA" sz="2000" dirty="0">
                <a:solidFill>
                  <a:srgbClr val="002060"/>
                </a:solidFill>
              </a:rPr>
              <a:t>No </a:t>
            </a:r>
            <a:r>
              <a:rPr lang="en-CA" sz="2000" dirty="0" smtClean="0">
                <a:solidFill>
                  <a:srgbClr val="002060"/>
                </a:solidFill>
              </a:rPr>
              <a:t>Match</a:t>
            </a:r>
          </a:p>
          <a:p>
            <a:pPr marL="393192" lvl="1" indent="0">
              <a:buNone/>
            </a:pPr>
            <a:endParaRPr lang="en-US" sz="1800" dirty="0" smtClean="0">
              <a:solidFill>
                <a:srgbClr val="002060"/>
              </a:solidFill>
            </a:endParaRPr>
          </a:p>
          <a:p>
            <a:pPr marL="393192" lvl="1" indent="0">
              <a:buNone/>
            </a:pPr>
            <a:endParaRPr lang="en-US" sz="1800" dirty="0">
              <a:solidFill>
                <a:srgbClr val="002060"/>
              </a:solidFill>
            </a:endParaRPr>
          </a:p>
          <a:p>
            <a:pPr marL="0" indent="0">
              <a:buNone/>
            </a:pPr>
            <a:r>
              <a:rPr lang="en-CA" sz="2000" b="1" dirty="0">
                <a:solidFill>
                  <a:srgbClr val="FF0000"/>
                </a:solidFill>
              </a:rPr>
              <a:t>Full Term Match</a:t>
            </a:r>
            <a:endParaRPr lang="en-CA" sz="1800" dirty="0">
              <a:solidFill>
                <a:srgbClr val="FF0000"/>
              </a:solidFill>
            </a:endParaRPr>
          </a:p>
          <a:p>
            <a:pPr algn="just"/>
            <a:r>
              <a:rPr lang="en-CA" sz="2000" dirty="0">
                <a:solidFill>
                  <a:srgbClr val="002060"/>
                </a:solidFill>
              </a:rPr>
              <a:t>This type of match results from the complete match of the whole chunk of text with some term in the </a:t>
            </a:r>
            <a:r>
              <a:rPr lang="en-CA" sz="2000" dirty="0" smtClean="0">
                <a:solidFill>
                  <a:srgbClr val="002060"/>
                </a:solidFill>
              </a:rPr>
              <a:t>resources.</a:t>
            </a:r>
          </a:p>
          <a:p>
            <a:pPr algn="just"/>
            <a:endParaRPr lang="en-CA" sz="2000" dirty="0" smtClean="0">
              <a:solidFill>
                <a:srgbClr val="002060"/>
              </a:solidFill>
            </a:endParaRPr>
          </a:p>
          <a:p>
            <a:pPr lvl="1" algn="just"/>
            <a:r>
              <a:rPr lang="en-CA" sz="2000" dirty="0" smtClean="0">
                <a:solidFill>
                  <a:srgbClr val="002060"/>
                </a:solidFill>
              </a:rPr>
              <a:t>For </a:t>
            </a:r>
            <a:r>
              <a:rPr lang="en-CA" sz="2000" dirty="0">
                <a:solidFill>
                  <a:srgbClr val="002060"/>
                </a:solidFill>
              </a:rPr>
              <a:t>example, a sample description, </a:t>
            </a:r>
            <a:r>
              <a:rPr lang="en-CA" sz="2000" i="1" dirty="0">
                <a:solidFill>
                  <a:srgbClr val="002060"/>
                </a:solidFill>
              </a:rPr>
              <a:t>crab meat </a:t>
            </a:r>
            <a:r>
              <a:rPr lang="en-CA" sz="2000" dirty="0">
                <a:solidFill>
                  <a:srgbClr val="002060"/>
                </a:solidFill>
              </a:rPr>
              <a:t>matches exactly and without any treatment with ontology term </a:t>
            </a:r>
            <a:r>
              <a:rPr lang="en-CA" sz="2000" i="1" dirty="0">
                <a:solidFill>
                  <a:srgbClr val="002060"/>
                </a:solidFill>
              </a:rPr>
              <a:t>crab meat:FOODON_03311697</a:t>
            </a:r>
            <a:endParaRPr lang="en-CA" sz="1600" dirty="0">
              <a:solidFill>
                <a:srgbClr val="002060"/>
              </a:solidFill>
            </a:endParaRPr>
          </a:p>
          <a:p>
            <a:pPr marL="393192" lvl="1" indent="0">
              <a:buNone/>
            </a:pPr>
            <a:endParaRPr lang="en-US" sz="1800" dirty="0"/>
          </a:p>
        </p:txBody>
      </p:sp>
      <p:sp>
        <p:nvSpPr>
          <p:cNvPr id="5" name="Slide Number Placeholder 4"/>
          <p:cNvSpPr>
            <a:spLocks noGrp="1"/>
          </p:cNvSpPr>
          <p:nvPr>
            <p:ph type="sldNum" sz="quarter" idx="12"/>
          </p:nvPr>
        </p:nvSpPr>
        <p:spPr/>
        <p:txBody>
          <a:bodyPr/>
          <a:lstStyle/>
          <a:p>
            <a:fld id="{4729AFE9-51A0-4EE7-B748-D8694C164837}" type="slidenum">
              <a:rPr lang="en-US" smtClean="0"/>
              <a:pPr/>
              <a:t>20</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spTree>
    <p:extLst>
      <p:ext uri="{BB962C8B-B14F-4D97-AF65-F5344CB8AC3E}">
        <p14:creationId xmlns:p14="http://schemas.microsoft.com/office/powerpoint/2010/main" val="2929713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8229600" cy="533400"/>
          </a:xfrm>
        </p:spPr>
        <p:txBody>
          <a:bodyPr>
            <a:noAutofit/>
          </a:bodyPr>
          <a:lstStyle/>
          <a:p>
            <a:pPr algn="ctr"/>
            <a:r>
              <a:rPr lang="en-US" sz="4000" b="1" dirty="0">
                <a:solidFill>
                  <a:srgbClr val="FF0000"/>
                </a:solidFill>
              </a:rPr>
              <a:t>Evaluation (Macro Level Matches)</a:t>
            </a:r>
          </a:p>
        </p:txBody>
      </p:sp>
      <p:sp>
        <p:nvSpPr>
          <p:cNvPr id="3" name="Content Placeholder 2"/>
          <p:cNvSpPr>
            <a:spLocks noGrp="1"/>
          </p:cNvSpPr>
          <p:nvPr>
            <p:ph idx="1"/>
          </p:nvPr>
        </p:nvSpPr>
        <p:spPr>
          <a:xfrm>
            <a:off x="309716" y="869950"/>
            <a:ext cx="8229600" cy="5683250"/>
          </a:xfrm>
        </p:spPr>
        <p:txBody>
          <a:bodyPr>
            <a:normAutofit fontScale="77500" lnSpcReduction="20000"/>
          </a:bodyPr>
          <a:lstStyle/>
          <a:p>
            <a:pPr marL="0" indent="0">
              <a:buNone/>
            </a:pPr>
            <a:r>
              <a:rPr lang="en-CA" b="1" dirty="0">
                <a:solidFill>
                  <a:srgbClr val="FF0000"/>
                </a:solidFill>
              </a:rPr>
              <a:t>Component Match</a:t>
            </a:r>
            <a:endParaRPr lang="en-CA" dirty="0">
              <a:solidFill>
                <a:srgbClr val="FF0000"/>
              </a:solidFill>
            </a:endParaRPr>
          </a:p>
          <a:p>
            <a:pPr algn="just"/>
            <a:r>
              <a:rPr lang="en-CA" dirty="0">
                <a:solidFill>
                  <a:srgbClr val="002060"/>
                </a:solidFill>
              </a:rPr>
              <a:t>This type of match results when there is not a complete match of the whole chunk of text with some term in the resources instead the different components of the text match with some terms in the resources. </a:t>
            </a:r>
            <a:endParaRPr lang="en-CA" dirty="0" smtClean="0">
              <a:solidFill>
                <a:srgbClr val="002060"/>
              </a:solidFill>
            </a:endParaRPr>
          </a:p>
          <a:p>
            <a:pPr algn="just"/>
            <a:endParaRPr lang="en-CA" dirty="0" smtClean="0">
              <a:solidFill>
                <a:srgbClr val="002060"/>
              </a:solidFill>
            </a:endParaRPr>
          </a:p>
          <a:p>
            <a:pPr algn="just"/>
            <a:r>
              <a:rPr lang="en-CA" dirty="0" smtClean="0">
                <a:solidFill>
                  <a:srgbClr val="002060"/>
                </a:solidFill>
              </a:rPr>
              <a:t>There </a:t>
            </a:r>
            <a:r>
              <a:rPr lang="en-CA" dirty="0">
                <a:solidFill>
                  <a:srgbClr val="002060"/>
                </a:solidFill>
              </a:rPr>
              <a:t>can be the cases when all the words of the input text match with different terms of resources as components and nothing is left without matching. Theses kind of matches are those component matches which could be </a:t>
            </a:r>
            <a:r>
              <a:rPr lang="en-CA" b="1" dirty="0">
                <a:solidFill>
                  <a:srgbClr val="FF0000"/>
                </a:solidFill>
              </a:rPr>
              <a:t>equivalent to the full term matches</a:t>
            </a:r>
            <a:r>
              <a:rPr lang="en-CA" dirty="0"/>
              <a:t>. </a:t>
            </a:r>
            <a:endParaRPr lang="en-CA" dirty="0" smtClean="0"/>
          </a:p>
          <a:p>
            <a:pPr algn="just"/>
            <a:endParaRPr lang="en-CA" sz="2400" dirty="0" smtClean="0"/>
          </a:p>
          <a:p>
            <a:pPr lvl="1" algn="just"/>
            <a:r>
              <a:rPr lang="en-CA" sz="2300" dirty="0" smtClean="0">
                <a:solidFill>
                  <a:srgbClr val="002060"/>
                </a:solidFill>
              </a:rPr>
              <a:t>For </a:t>
            </a:r>
            <a:r>
              <a:rPr lang="en-CA" sz="2300" dirty="0">
                <a:solidFill>
                  <a:srgbClr val="002060"/>
                </a:solidFill>
              </a:rPr>
              <a:t>example, “Human(Feces)” sample description has its components matched to terms [homo sapiens:NCBITaxon_9606, 'feces:UBERON_0001988] and therefore could be considered as </a:t>
            </a:r>
            <a:r>
              <a:rPr lang="en-CA" sz="2300" i="1" dirty="0">
                <a:solidFill>
                  <a:srgbClr val="002060"/>
                </a:solidFill>
              </a:rPr>
              <a:t>Full Term Match</a:t>
            </a:r>
            <a:r>
              <a:rPr lang="en-CA" sz="2300" dirty="0">
                <a:solidFill>
                  <a:srgbClr val="002060"/>
                </a:solidFill>
              </a:rPr>
              <a:t> </a:t>
            </a:r>
            <a:r>
              <a:rPr lang="en-CA" sz="2300" i="1" dirty="0">
                <a:solidFill>
                  <a:srgbClr val="002060"/>
                </a:solidFill>
              </a:rPr>
              <a:t>Equivalent</a:t>
            </a:r>
            <a:r>
              <a:rPr lang="en-CA" sz="2300" dirty="0">
                <a:solidFill>
                  <a:srgbClr val="002060"/>
                </a:solidFill>
              </a:rPr>
              <a:t>. </a:t>
            </a:r>
          </a:p>
          <a:p>
            <a:pPr marL="393192" lvl="1" indent="0">
              <a:buNone/>
            </a:pPr>
            <a:endParaRPr lang="en-US" sz="2100" dirty="0">
              <a:solidFill>
                <a:srgbClr val="FF0000"/>
              </a:solidFill>
            </a:endParaRPr>
          </a:p>
          <a:p>
            <a:pPr marL="0" indent="0">
              <a:buNone/>
            </a:pPr>
            <a:r>
              <a:rPr lang="en-CA" b="1" dirty="0" smtClean="0">
                <a:solidFill>
                  <a:srgbClr val="FF0000"/>
                </a:solidFill>
              </a:rPr>
              <a:t>No Match</a:t>
            </a:r>
            <a:endParaRPr lang="en-CA" sz="2300" dirty="0">
              <a:solidFill>
                <a:srgbClr val="FF0000"/>
              </a:solidFill>
            </a:endParaRPr>
          </a:p>
          <a:p>
            <a:pPr algn="just"/>
            <a:r>
              <a:rPr lang="en-CA" dirty="0">
                <a:solidFill>
                  <a:srgbClr val="002060"/>
                </a:solidFill>
              </a:rPr>
              <a:t>This type of match results from </a:t>
            </a:r>
            <a:r>
              <a:rPr lang="en-CA" dirty="0" smtClean="0">
                <a:solidFill>
                  <a:srgbClr val="002060"/>
                </a:solidFill>
              </a:rPr>
              <a:t>no match </a:t>
            </a:r>
            <a:r>
              <a:rPr lang="en-CA" dirty="0">
                <a:solidFill>
                  <a:srgbClr val="002060"/>
                </a:solidFill>
              </a:rPr>
              <a:t>of the </a:t>
            </a:r>
            <a:r>
              <a:rPr lang="en-CA" dirty="0" smtClean="0">
                <a:solidFill>
                  <a:srgbClr val="002060"/>
                </a:solidFill>
              </a:rPr>
              <a:t>input text </a:t>
            </a:r>
            <a:r>
              <a:rPr lang="en-CA" dirty="0">
                <a:solidFill>
                  <a:srgbClr val="002060"/>
                </a:solidFill>
              </a:rPr>
              <a:t>with </a:t>
            </a:r>
            <a:r>
              <a:rPr lang="en-CA" dirty="0" smtClean="0">
                <a:solidFill>
                  <a:srgbClr val="002060"/>
                </a:solidFill>
              </a:rPr>
              <a:t>any </a:t>
            </a:r>
            <a:r>
              <a:rPr lang="en-CA" dirty="0">
                <a:solidFill>
                  <a:srgbClr val="002060"/>
                </a:solidFill>
              </a:rPr>
              <a:t>term in the </a:t>
            </a:r>
            <a:r>
              <a:rPr lang="en-CA" dirty="0" smtClean="0">
                <a:solidFill>
                  <a:srgbClr val="002060"/>
                </a:solidFill>
              </a:rPr>
              <a:t>resources.</a:t>
            </a:r>
          </a:p>
          <a:p>
            <a:pPr lvl="1" algn="just"/>
            <a:r>
              <a:rPr lang="en-CA" sz="2300" dirty="0" smtClean="0">
                <a:solidFill>
                  <a:srgbClr val="002060"/>
                </a:solidFill>
              </a:rPr>
              <a:t>For </a:t>
            </a:r>
            <a:r>
              <a:rPr lang="en-CA" sz="2300" dirty="0">
                <a:solidFill>
                  <a:srgbClr val="002060"/>
                </a:solidFill>
              </a:rPr>
              <a:t>example, a sample description, </a:t>
            </a:r>
            <a:r>
              <a:rPr lang="en-CA" sz="2300" b="1" i="1" dirty="0">
                <a:solidFill>
                  <a:srgbClr val="002060"/>
                </a:solidFill>
              </a:rPr>
              <a:t>hoy </a:t>
            </a:r>
            <a:r>
              <a:rPr lang="en-CA" sz="2300" b="1" i="1" dirty="0" err="1" smtClean="0">
                <a:solidFill>
                  <a:srgbClr val="002060"/>
                </a:solidFill>
              </a:rPr>
              <a:t>kom</a:t>
            </a:r>
            <a:r>
              <a:rPr lang="en-CA" sz="2300" b="1" i="1" dirty="0" smtClean="0">
                <a:solidFill>
                  <a:srgbClr val="002060"/>
                </a:solidFill>
              </a:rPr>
              <a:t> </a:t>
            </a:r>
            <a:r>
              <a:rPr lang="en-CA" sz="2300" i="1" dirty="0" smtClean="0">
                <a:solidFill>
                  <a:srgbClr val="002060"/>
                </a:solidFill>
              </a:rPr>
              <a:t>does not </a:t>
            </a:r>
            <a:r>
              <a:rPr lang="en-CA" sz="2300" dirty="0" smtClean="0">
                <a:solidFill>
                  <a:srgbClr val="002060"/>
                </a:solidFill>
              </a:rPr>
              <a:t>match with any </a:t>
            </a:r>
            <a:r>
              <a:rPr lang="en-CA" sz="2300" dirty="0">
                <a:solidFill>
                  <a:srgbClr val="002060"/>
                </a:solidFill>
              </a:rPr>
              <a:t>ontology </a:t>
            </a:r>
            <a:r>
              <a:rPr lang="en-CA" sz="2300" dirty="0" smtClean="0">
                <a:solidFill>
                  <a:srgbClr val="002060"/>
                </a:solidFill>
              </a:rPr>
              <a:t>term</a:t>
            </a:r>
            <a:endParaRPr lang="en-US" sz="2100" dirty="0">
              <a:solidFill>
                <a:srgbClr val="002060"/>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21</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spTree>
    <p:extLst>
      <p:ext uri="{BB962C8B-B14F-4D97-AF65-F5344CB8AC3E}">
        <p14:creationId xmlns:p14="http://schemas.microsoft.com/office/powerpoint/2010/main" val="1040650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8229600" cy="295275"/>
          </a:xfrm>
        </p:spPr>
        <p:txBody>
          <a:bodyPr>
            <a:noAutofit/>
          </a:bodyPr>
          <a:lstStyle/>
          <a:p>
            <a:pPr algn="ctr"/>
            <a:r>
              <a:rPr lang="en-US" sz="2800" b="1" dirty="0" smtClean="0">
                <a:solidFill>
                  <a:srgbClr val="FF0000"/>
                </a:solidFill>
              </a:rPr>
              <a:t>Evaluation (Micro Level Match Status)</a:t>
            </a:r>
            <a:endParaRPr lang="en-US" sz="2800" b="1" dirty="0">
              <a:solidFill>
                <a:srgbClr val="FF000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27643772"/>
              </p:ext>
            </p:extLst>
          </p:nvPr>
        </p:nvGraphicFramePr>
        <p:xfrm>
          <a:off x="228600" y="567813"/>
          <a:ext cx="8686800" cy="6117630"/>
        </p:xfrm>
        <a:graphic>
          <a:graphicData uri="http://schemas.openxmlformats.org/drawingml/2006/table">
            <a:tbl>
              <a:tblPr>
                <a:tableStyleId>{5C22544A-7EE6-4342-B048-85BDC9FD1C3A}</a:tableStyleId>
              </a:tblPr>
              <a:tblGrid>
                <a:gridCol w="1497724">
                  <a:extLst>
                    <a:ext uri="{9D8B030D-6E8A-4147-A177-3AD203B41FA5}">
                      <a16:colId xmlns:a16="http://schemas.microsoft.com/office/drawing/2014/main" val="2022553107"/>
                    </a:ext>
                  </a:extLst>
                </a:gridCol>
                <a:gridCol w="748863">
                  <a:extLst>
                    <a:ext uri="{9D8B030D-6E8A-4147-A177-3AD203B41FA5}">
                      <a16:colId xmlns:a16="http://schemas.microsoft.com/office/drawing/2014/main" val="381395097"/>
                    </a:ext>
                  </a:extLst>
                </a:gridCol>
                <a:gridCol w="912251">
                  <a:extLst>
                    <a:ext uri="{9D8B030D-6E8A-4147-A177-3AD203B41FA5}">
                      <a16:colId xmlns:a16="http://schemas.microsoft.com/office/drawing/2014/main" val="310209058"/>
                    </a:ext>
                  </a:extLst>
                </a:gridCol>
                <a:gridCol w="1007559">
                  <a:extLst>
                    <a:ext uri="{9D8B030D-6E8A-4147-A177-3AD203B41FA5}">
                      <a16:colId xmlns:a16="http://schemas.microsoft.com/office/drawing/2014/main" val="3993054033"/>
                    </a:ext>
                  </a:extLst>
                </a:gridCol>
                <a:gridCol w="1933425">
                  <a:extLst>
                    <a:ext uri="{9D8B030D-6E8A-4147-A177-3AD203B41FA5}">
                      <a16:colId xmlns:a16="http://schemas.microsoft.com/office/drawing/2014/main" val="342894735"/>
                    </a:ext>
                  </a:extLst>
                </a:gridCol>
                <a:gridCol w="1102869">
                  <a:extLst>
                    <a:ext uri="{9D8B030D-6E8A-4147-A177-3AD203B41FA5}">
                      <a16:colId xmlns:a16="http://schemas.microsoft.com/office/drawing/2014/main" val="2564797462"/>
                    </a:ext>
                  </a:extLst>
                </a:gridCol>
                <a:gridCol w="1484109">
                  <a:extLst>
                    <a:ext uri="{9D8B030D-6E8A-4147-A177-3AD203B41FA5}">
                      <a16:colId xmlns:a16="http://schemas.microsoft.com/office/drawing/2014/main" val="1695231873"/>
                    </a:ext>
                  </a:extLst>
                </a:gridCol>
              </a:tblGrid>
              <a:tr h="284672">
                <a:tc>
                  <a:txBody>
                    <a:bodyPr/>
                    <a:lstStyle/>
                    <a:p>
                      <a:pPr algn="l" fontAlgn="t"/>
                      <a:r>
                        <a:rPr lang="en-CA" sz="1000" b="1" u="none" strike="noStrike" dirty="0" smtClean="0">
                          <a:solidFill>
                            <a:srgbClr val="FF0000"/>
                          </a:solidFill>
                          <a:effectLst/>
                        </a:rPr>
                        <a:t>Micro Level Tags</a:t>
                      </a:r>
                      <a:endParaRPr lang="en-CA" sz="1000" b="1" i="0" u="none" strike="noStrike" dirty="0">
                        <a:solidFill>
                          <a:srgbClr val="FF0000"/>
                        </a:solidFill>
                        <a:effectLst/>
                        <a:latin typeface="Calibri" panose="020F0502020204030204" pitchFamily="34" charset="0"/>
                      </a:endParaRPr>
                    </a:p>
                  </a:txBody>
                  <a:tcPr marL="2700" marR="2700" marT="2700" marB="0"/>
                </a:tc>
                <a:tc>
                  <a:txBody>
                    <a:bodyPr/>
                    <a:lstStyle/>
                    <a:p>
                      <a:pPr algn="l" fontAlgn="t"/>
                      <a:r>
                        <a:rPr lang="en-CA" sz="900" b="1" u="none" strike="noStrike" dirty="0" err="1">
                          <a:solidFill>
                            <a:srgbClr val="FF0000"/>
                          </a:solidFill>
                          <a:effectLst/>
                        </a:rPr>
                        <a:t>Sample_Id</a:t>
                      </a:r>
                      <a:endParaRPr lang="en-CA" sz="900" b="1" i="0" u="none" strike="noStrike" dirty="0">
                        <a:solidFill>
                          <a:srgbClr val="FF0000"/>
                        </a:solidFill>
                        <a:effectLst/>
                        <a:latin typeface="Calibri" panose="020F0502020204030204" pitchFamily="34" charset="0"/>
                      </a:endParaRPr>
                    </a:p>
                  </a:txBody>
                  <a:tcPr marL="2700" marR="2700" marT="2700" marB="0"/>
                </a:tc>
                <a:tc>
                  <a:txBody>
                    <a:bodyPr/>
                    <a:lstStyle/>
                    <a:p>
                      <a:pPr algn="l" fontAlgn="t"/>
                      <a:r>
                        <a:rPr lang="en-CA" sz="900" b="1" u="none" strike="noStrike" dirty="0" err="1">
                          <a:solidFill>
                            <a:srgbClr val="FF0000"/>
                          </a:solidFill>
                          <a:effectLst/>
                        </a:rPr>
                        <a:t>Sample_Desc</a:t>
                      </a:r>
                      <a:endParaRPr lang="en-CA" sz="900" b="1" i="0" u="none" strike="noStrike" dirty="0">
                        <a:solidFill>
                          <a:srgbClr val="FF0000"/>
                        </a:solidFill>
                        <a:effectLst/>
                        <a:latin typeface="Calibri" panose="020F0502020204030204" pitchFamily="34" charset="0"/>
                      </a:endParaRPr>
                    </a:p>
                  </a:txBody>
                  <a:tcPr marL="2700" marR="2700" marT="2700" marB="0"/>
                </a:tc>
                <a:tc>
                  <a:txBody>
                    <a:bodyPr/>
                    <a:lstStyle/>
                    <a:p>
                      <a:pPr algn="l" fontAlgn="t"/>
                      <a:r>
                        <a:rPr lang="en-CA" sz="900" b="1" u="none" strike="noStrike" dirty="0" err="1">
                          <a:solidFill>
                            <a:srgbClr val="FF0000"/>
                          </a:solidFill>
                          <a:effectLst/>
                        </a:rPr>
                        <a:t>Cleaned_Sample</a:t>
                      </a:r>
                      <a:endParaRPr lang="en-CA" sz="900" b="1" i="0" u="none" strike="noStrike" dirty="0">
                        <a:solidFill>
                          <a:srgbClr val="FF0000"/>
                        </a:solidFill>
                        <a:effectLst/>
                        <a:latin typeface="Calibri" panose="020F0502020204030204" pitchFamily="34" charset="0"/>
                      </a:endParaRPr>
                    </a:p>
                  </a:txBody>
                  <a:tcPr marL="2700" marR="2700" marT="2700" marB="0"/>
                </a:tc>
                <a:tc>
                  <a:txBody>
                    <a:bodyPr/>
                    <a:lstStyle/>
                    <a:p>
                      <a:pPr algn="l" fontAlgn="t"/>
                      <a:r>
                        <a:rPr lang="en-CA" sz="900" b="1" u="none" strike="noStrike" dirty="0" err="1">
                          <a:solidFill>
                            <a:srgbClr val="FF0000"/>
                          </a:solidFill>
                          <a:effectLst/>
                        </a:rPr>
                        <a:t>RetainedSet_MappedTerms_with_Resource_IDs</a:t>
                      </a:r>
                      <a:endParaRPr lang="en-CA" sz="900" b="1" i="0" u="none" strike="noStrike" dirty="0">
                        <a:solidFill>
                          <a:srgbClr val="FF0000"/>
                        </a:solidFill>
                        <a:effectLst/>
                        <a:latin typeface="Calibri" panose="020F0502020204030204" pitchFamily="34" charset="0"/>
                      </a:endParaRPr>
                    </a:p>
                  </a:txBody>
                  <a:tcPr marL="2700" marR="2700" marT="2700" marB="0"/>
                </a:tc>
                <a:tc>
                  <a:txBody>
                    <a:bodyPr/>
                    <a:lstStyle/>
                    <a:p>
                      <a:pPr algn="l" fontAlgn="t"/>
                      <a:r>
                        <a:rPr lang="en-CA" sz="900" b="1" u="none" strike="noStrike" dirty="0" err="1">
                          <a:solidFill>
                            <a:srgbClr val="FF0000"/>
                          </a:solidFill>
                          <a:effectLst/>
                        </a:rPr>
                        <a:t>Match_Status</a:t>
                      </a:r>
                      <a:r>
                        <a:rPr lang="en-CA" sz="900" b="1" u="none" strike="noStrike" dirty="0">
                          <a:solidFill>
                            <a:srgbClr val="FF0000"/>
                          </a:solidFill>
                          <a:effectLst/>
                        </a:rPr>
                        <a:t> (Macro Level)</a:t>
                      </a:r>
                      <a:endParaRPr lang="en-CA" sz="900" b="1" i="0" u="none" strike="noStrike" dirty="0">
                        <a:solidFill>
                          <a:srgbClr val="FF0000"/>
                        </a:solidFill>
                        <a:effectLst/>
                        <a:latin typeface="Calibri" panose="020F0502020204030204" pitchFamily="34" charset="0"/>
                      </a:endParaRPr>
                    </a:p>
                  </a:txBody>
                  <a:tcPr marL="2700" marR="2700" marT="2700" marB="0"/>
                </a:tc>
                <a:tc>
                  <a:txBody>
                    <a:bodyPr/>
                    <a:lstStyle/>
                    <a:p>
                      <a:pPr algn="l" fontAlgn="t"/>
                      <a:r>
                        <a:rPr lang="en-CA" sz="900" b="1" u="none" strike="noStrike" dirty="0" err="1">
                          <a:solidFill>
                            <a:srgbClr val="FF0000"/>
                          </a:solidFill>
                          <a:effectLst/>
                        </a:rPr>
                        <a:t>Match_Status</a:t>
                      </a:r>
                      <a:r>
                        <a:rPr lang="en-CA" sz="900" b="1" u="none" strike="noStrike" dirty="0">
                          <a:solidFill>
                            <a:srgbClr val="FF0000"/>
                          </a:solidFill>
                          <a:effectLst/>
                        </a:rPr>
                        <a:t> (Micro Level)</a:t>
                      </a:r>
                      <a:endParaRPr lang="en-CA" sz="900" b="1" i="0" u="none" strike="noStrike" dirty="0">
                        <a:solidFill>
                          <a:srgbClr val="FF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2663419864"/>
                  </a:ext>
                </a:extLst>
              </a:tr>
              <a:tr h="226920">
                <a:tc>
                  <a:txBody>
                    <a:bodyPr/>
                    <a:lstStyle/>
                    <a:p>
                      <a:pPr algn="l" fontAlgn="t"/>
                      <a:r>
                        <a:rPr lang="en-CA" sz="800" b="1" u="none" strike="noStrike" dirty="0">
                          <a:solidFill>
                            <a:srgbClr val="FF0000"/>
                          </a:solidFill>
                          <a:effectLst/>
                        </a:rPr>
                        <a:t>A Direct Match</a:t>
                      </a:r>
                      <a:endParaRPr lang="en-CA"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samp3374</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peppermint tea</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peppermint tea</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[peppermint tea:FOODON_03309568]</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Full Term Match</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{'A Direct Match'}</a:t>
                      </a:r>
                      <a:endParaRPr lang="en-CA"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614587893"/>
                  </a:ext>
                </a:extLst>
              </a:tr>
              <a:tr h="253350">
                <a:tc>
                  <a:txBody>
                    <a:bodyPr/>
                    <a:lstStyle/>
                    <a:p>
                      <a:pPr algn="l" fontAlgn="t"/>
                      <a:r>
                        <a:rPr lang="en-US" sz="800" b="1" u="none" strike="noStrike" dirty="0">
                          <a:solidFill>
                            <a:srgbClr val="FF0000"/>
                          </a:solidFill>
                          <a:effectLst/>
                        </a:rPr>
                        <a:t>Change of Case in Input Data</a:t>
                      </a:r>
                      <a:endParaRPr lang="en-US"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dirty="0">
                          <a:effectLst/>
                        </a:rPr>
                        <a:t>samp3</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Chicken</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chicken</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[chicken:FOODON_03411457]</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Full Term Match</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{'Change of Case in Input Data'}</a:t>
                      </a:r>
                      <a:endParaRPr lang="en-US"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1574484040"/>
                  </a:ext>
                </a:extLst>
              </a:tr>
              <a:tr h="253350">
                <a:tc>
                  <a:txBody>
                    <a:bodyPr/>
                    <a:lstStyle/>
                    <a:p>
                      <a:pPr algn="l" fontAlgn="t"/>
                      <a:r>
                        <a:rPr lang="en-US" sz="800" b="1" u="none" strike="noStrike" dirty="0">
                          <a:solidFill>
                            <a:srgbClr val="FF0000"/>
                          </a:solidFill>
                          <a:effectLst/>
                        </a:rPr>
                        <a:t>Permutation of Tokens in Resource Term</a:t>
                      </a:r>
                      <a:endParaRPr lang="en-US"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dirty="0">
                          <a:effectLst/>
                        </a:rPr>
                        <a:t>samp1408</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tuna, smoked</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tuna smoked</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[smoked tuna:FOODON_03301592]</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Full Term Match</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{'Permutation of Tokens in Resource Term'}</a:t>
                      </a:r>
                      <a:endParaRPr lang="en-US"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3557286048"/>
                  </a:ext>
                </a:extLst>
              </a:tr>
              <a:tr h="451355">
                <a:tc>
                  <a:txBody>
                    <a:bodyPr/>
                    <a:lstStyle/>
                    <a:p>
                      <a:pPr algn="l" fontAlgn="t"/>
                      <a:r>
                        <a:rPr lang="en-US" sz="800" b="1" u="none" strike="noStrike" dirty="0">
                          <a:solidFill>
                            <a:srgbClr val="FF0000"/>
                          </a:solidFill>
                          <a:effectLst/>
                        </a:rPr>
                        <a:t>Change of Case of Resource and Suffix Treatment (Product) to Input</a:t>
                      </a:r>
                      <a:endParaRPr lang="en-US"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dirty="0">
                          <a:effectLst/>
                        </a:rPr>
                        <a:t>samp2173</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bovine meat</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bovine meat</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[bovine meat product:FOODON_00001134]</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Full Term Match</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{'Change of Case of Resource and Suffix Treatment (Product) to Input'}</a:t>
                      </a:r>
                      <a:endParaRPr lang="en-US"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1502180633"/>
                  </a:ext>
                </a:extLst>
              </a:tr>
              <a:tr h="378638">
                <a:tc>
                  <a:txBody>
                    <a:bodyPr/>
                    <a:lstStyle/>
                    <a:p>
                      <a:pPr algn="l" fontAlgn="t"/>
                      <a:r>
                        <a:rPr lang="en-US" sz="800" b="1" u="none" strike="noStrike" dirty="0">
                          <a:solidFill>
                            <a:srgbClr val="FF0000"/>
                          </a:solidFill>
                          <a:effectLst/>
                        </a:rPr>
                        <a:t>Matching with Wikipedia Based Collocation Resource</a:t>
                      </a:r>
                      <a:endParaRPr lang="en-US"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dirty="0">
                          <a:effectLst/>
                        </a:rPr>
                        <a:t>samp2187</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dried shrimp</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dried shrimp</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[dried shrimp:(https://en.wikipedia.org/wiki/Dried_shrimp)]</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Full Term Match</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{'Matching with Wikipedia Based Collocation Resource'}</a:t>
                      </a:r>
                      <a:endParaRPr lang="en-US"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3655307143"/>
                  </a:ext>
                </a:extLst>
              </a:tr>
              <a:tr h="253350">
                <a:tc>
                  <a:txBody>
                    <a:bodyPr/>
                    <a:lstStyle/>
                    <a:p>
                      <a:pPr algn="l" fontAlgn="t"/>
                      <a:r>
                        <a:rPr lang="en-CA" sz="800" b="1" u="none" strike="noStrike" dirty="0">
                          <a:solidFill>
                            <a:srgbClr val="FF0000"/>
                          </a:solidFill>
                          <a:effectLst/>
                        </a:rPr>
                        <a:t>Synonym Usage</a:t>
                      </a:r>
                      <a:endParaRPr lang="en-CA"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samp2394</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field cilantro</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field cilantro</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{'coriander:FOODON_03411381', 'field:ENVO_01000352'}</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Component </a:t>
                      </a:r>
                      <a:r>
                        <a:rPr lang="en-CA" sz="900" u="none" strike="noStrike" dirty="0">
                          <a:effectLst/>
                        </a:rPr>
                        <a:t>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{'Synonym Usage'}</a:t>
                      </a:r>
                      <a:endParaRPr lang="en-CA"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2456724386"/>
                  </a:ext>
                </a:extLst>
              </a:tr>
              <a:tr h="302793">
                <a:tc>
                  <a:txBody>
                    <a:bodyPr/>
                    <a:lstStyle/>
                    <a:p>
                      <a:pPr algn="l" fontAlgn="t"/>
                      <a:r>
                        <a:rPr lang="en-CA" sz="800" b="1" u="none" strike="noStrike" dirty="0">
                          <a:solidFill>
                            <a:srgbClr val="FF0000"/>
                          </a:solidFill>
                          <a:effectLst/>
                        </a:rPr>
                        <a:t>Using Semantic Tagging Resources</a:t>
                      </a:r>
                      <a:endParaRPr lang="en-CA"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samp2472</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chili powder white</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chili powder white</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{'chili powder:FOODON_03302030', 'white:[Quality-Color]'}</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Component </a:t>
                      </a:r>
                      <a:r>
                        <a:rPr lang="en-CA" sz="900" u="none" strike="noStrike" dirty="0">
                          <a:effectLst/>
                        </a:rPr>
                        <a:t>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{'Using Semantic Tagging Resources'}</a:t>
                      </a:r>
                      <a:endParaRPr lang="en-CA"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598340893"/>
                  </a:ext>
                </a:extLst>
              </a:tr>
              <a:tr h="151397">
                <a:tc>
                  <a:txBody>
                    <a:bodyPr/>
                    <a:lstStyle/>
                    <a:p>
                      <a:pPr algn="l" fontAlgn="t"/>
                      <a:r>
                        <a:rPr lang="en-CA" sz="800" b="1" u="none" strike="noStrike" dirty="0">
                          <a:solidFill>
                            <a:srgbClr val="FF0000"/>
                          </a:solidFill>
                          <a:effectLst/>
                        </a:rPr>
                        <a:t>Inflection Treatment</a:t>
                      </a:r>
                      <a:endParaRPr lang="en-CA"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samp5</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cucumbers</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cucumber</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[cucumber:FOODON_03411404]</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Full Term 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{'Inflection Treatment'}</a:t>
                      </a:r>
                      <a:endParaRPr lang="en-CA"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741795545"/>
                  </a:ext>
                </a:extLst>
              </a:tr>
              <a:tr h="378638">
                <a:tc>
                  <a:txBody>
                    <a:bodyPr/>
                    <a:lstStyle/>
                    <a:p>
                      <a:pPr algn="l" fontAlgn="t"/>
                      <a:r>
                        <a:rPr lang="en-CA" sz="800" b="1" u="none" strike="noStrike" dirty="0">
                          <a:solidFill>
                            <a:srgbClr val="FF0000"/>
                          </a:solidFill>
                          <a:effectLst/>
                        </a:rPr>
                        <a:t>Spelling Correction Treatment</a:t>
                      </a:r>
                      <a:endParaRPr lang="en-CA"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samp94</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porcine intestin; Sus scrofa</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porcine intestine sus </a:t>
                      </a:r>
                      <a:r>
                        <a:rPr lang="en-CA" sz="900" u="none" strike="noStrike" dirty="0" err="1">
                          <a:effectLst/>
                        </a:rPr>
                        <a:t>scrofa</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{'intestine:UBERON_0000160', 'porcine:zOther_CandidateTerm_155', 'sus scrofa:NCBITaxon_9823'}</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Component </a:t>
                      </a:r>
                      <a:r>
                        <a:rPr lang="en-CA" sz="900" u="none" strike="noStrike" dirty="0">
                          <a:effectLst/>
                        </a:rPr>
                        <a:t>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{'Spelling Correction Treatment'}</a:t>
                      </a:r>
                      <a:endParaRPr lang="en-CA"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594881903"/>
                  </a:ext>
                </a:extLst>
              </a:tr>
              <a:tr h="305197">
                <a:tc>
                  <a:txBody>
                    <a:bodyPr/>
                    <a:lstStyle/>
                    <a:p>
                      <a:pPr algn="l" fontAlgn="t"/>
                      <a:r>
                        <a:rPr lang="en-CA" sz="800" b="1" u="none" strike="noStrike" dirty="0">
                          <a:solidFill>
                            <a:srgbClr val="FF0000"/>
                          </a:solidFill>
                          <a:effectLst/>
                        </a:rPr>
                        <a:t>Abbreviation-Acronym Treatment</a:t>
                      </a:r>
                      <a:endParaRPr lang="en-CA"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samp123</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frz shrimp</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frozen shrimp</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{'frozen:Process_FOODON_03470136', 'shrimp:FOODON_03411237'}</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Component </a:t>
                      </a:r>
                      <a:r>
                        <a:rPr lang="en-CA" sz="900" u="none" strike="noStrike" dirty="0">
                          <a:effectLst/>
                        </a:rPr>
                        <a:t>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{'Abbreviation-Acronym Treatment'}</a:t>
                      </a:r>
                      <a:endParaRPr lang="en-CA"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39011"/>
                  </a:ext>
                </a:extLst>
              </a:tr>
              <a:tr h="393833">
                <a:tc>
                  <a:txBody>
                    <a:bodyPr/>
                    <a:lstStyle/>
                    <a:p>
                      <a:pPr algn="l" fontAlgn="t"/>
                      <a:r>
                        <a:rPr lang="en-US" sz="800" b="1" u="none" strike="noStrike" dirty="0">
                          <a:solidFill>
                            <a:srgbClr val="FF0000"/>
                          </a:solidFill>
                          <a:effectLst/>
                        </a:rPr>
                        <a:t>Non English Language Words Treatment</a:t>
                      </a:r>
                      <a:endParaRPr lang="en-US"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samp357</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sambar powder</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lentil curry powder</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{'lentil:FOODON_03411268', 'curry powder:FOODON_03301842'}</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Component </a:t>
                      </a:r>
                      <a:r>
                        <a:rPr lang="en-CA" sz="900" u="none" strike="noStrike" dirty="0">
                          <a:effectLst/>
                        </a:rPr>
                        <a:t>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{'Non English Language Words Treatment'}</a:t>
                      </a:r>
                      <a:endParaRPr lang="en-US" sz="900" b="0" i="0" u="none" strike="noStrike">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4230970283"/>
                  </a:ext>
                </a:extLst>
              </a:tr>
              <a:tr h="675790">
                <a:tc>
                  <a:txBody>
                    <a:bodyPr/>
                    <a:lstStyle/>
                    <a:p>
                      <a:pPr algn="l" fontAlgn="t"/>
                      <a:r>
                        <a:rPr lang="en-US" sz="800" b="1" u="none" strike="noStrike" dirty="0">
                          <a:solidFill>
                            <a:srgbClr val="FF0000"/>
                          </a:solidFill>
                          <a:effectLst/>
                        </a:rPr>
                        <a:t>Additional Match From POS Tagging Rule</a:t>
                      </a:r>
                      <a:endParaRPr lang="en-US"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samp2681</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spice/seasoning mix</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spice seasoning mixture</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{'seasoning:FOODON_03316490', 'spice mixture:FOODON_03304292'}</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Component </a:t>
                      </a:r>
                      <a:r>
                        <a:rPr lang="en-CA" sz="900" u="none" strike="noStrike" dirty="0">
                          <a:effectLst/>
                        </a:rPr>
                        <a:t>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{'Additional </a:t>
                      </a:r>
                      <a:r>
                        <a:rPr lang="en-CA" sz="900" u="none" strike="noStrike" dirty="0">
                          <a:effectLst/>
                        </a:rPr>
                        <a:t>Match From POS Tagging Rule', 'Abbreviation-Acronym Treatment'}</a:t>
                      </a:r>
                      <a:endParaRPr lang="en-CA" sz="900" b="0" i="0" u="none" strike="noStrike" dirty="0">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3097805629"/>
                  </a:ext>
                </a:extLst>
              </a:tr>
              <a:tr h="378638">
                <a:tc>
                  <a:txBody>
                    <a:bodyPr/>
                    <a:lstStyle/>
                    <a:p>
                      <a:pPr algn="l" fontAlgn="t"/>
                      <a:r>
                        <a:rPr lang="en-US" sz="800" b="1" u="none" strike="noStrike" dirty="0">
                          <a:solidFill>
                            <a:srgbClr val="FF0000"/>
                          </a:solidFill>
                          <a:effectLst/>
                        </a:rPr>
                        <a:t>Using Semantic Tagging Resources for Processes</a:t>
                      </a:r>
                      <a:endParaRPr lang="en-US"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samp1576</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a:effectLst/>
                        </a:rPr>
                        <a:t>bovine minced beef</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a:effectLst/>
                        </a:rPr>
                        <a:t>bovine minced beef</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{'beef:FOODON_03317335', 'minced:[MINCING PROCESS]', 'bovine:FOODON_03414374'}</a:t>
                      </a:r>
                      <a:endParaRPr lang="en-US"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Component </a:t>
                      </a:r>
                      <a:r>
                        <a:rPr lang="en-CA" sz="900" u="none" strike="noStrike" dirty="0">
                          <a:effectLst/>
                        </a:rPr>
                        <a:t>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dirty="0">
                          <a:effectLst/>
                        </a:rPr>
                        <a:t>{'Using Semantic Tagging Resources for Processes'}</a:t>
                      </a:r>
                      <a:endParaRPr lang="en-US" sz="900" b="0" i="0" u="none" strike="noStrike" dirty="0">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3778119346"/>
                  </a:ext>
                </a:extLst>
              </a:tr>
              <a:tr h="675790">
                <a:tc>
                  <a:txBody>
                    <a:bodyPr/>
                    <a:lstStyle/>
                    <a:p>
                      <a:pPr algn="l" fontAlgn="t"/>
                      <a:r>
                        <a:rPr lang="en-CA" sz="800" b="1" u="none" strike="noStrike" dirty="0">
                          <a:solidFill>
                            <a:srgbClr val="FF0000"/>
                          </a:solidFill>
                          <a:effectLst/>
                        </a:rPr>
                        <a:t>Using Semantic Tagging -[</a:t>
                      </a:r>
                      <a:r>
                        <a:rPr lang="en-CA" sz="800" b="1" u="none" strike="noStrike" dirty="0" err="1">
                          <a:solidFill>
                            <a:srgbClr val="FF0000"/>
                          </a:solidFill>
                          <a:effectLst/>
                        </a:rPr>
                        <a:t>DateOrDay</a:t>
                      </a:r>
                      <a:r>
                        <a:rPr lang="en-CA" sz="800" b="1" u="none" strike="noStrike" dirty="0">
                          <a:solidFill>
                            <a:srgbClr val="FF0000"/>
                          </a:solidFill>
                          <a:effectLst/>
                        </a:rPr>
                        <a:t>]</a:t>
                      </a:r>
                      <a:endParaRPr lang="en-CA"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a:effectLst/>
                        </a:rPr>
                        <a:t>samp698</a:t>
                      </a:r>
                      <a:endParaRPr lang="en-CA"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1 OPENED BAG - SELL BY 11/01/07</a:t>
                      </a:r>
                      <a:endParaRPr lang="en-US"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nb-NO" sz="900" u="none" strike="noStrike">
                          <a:effectLst/>
                        </a:rPr>
                        <a:t>1 opened bag sell 11/01/07</a:t>
                      </a:r>
                      <a:endParaRPr lang="nb-NO"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dirty="0">
                          <a:effectLst/>
                        </a:rPr>
                        <a:t>{'opened:[Quality]', '11/01/07:[</a:t>
                      </a:r>
                      <a:r>
                        <a:rPr lang="en-US" sz="900" u="none" strike="noStrike" dirty="0" err="1">
                          <a:effectLst/>
                        </a:rPr>
                        <a:t>DateOrDay</a:t>
                      </a:r>
                      <a:r>
                        <a:rPr lang="en-US" sz="900" u="none" strike="noStrike" dirty="0">
                          <a:effectLst/>
                        </a:rPr>
                        <a:t>]', 'bag:[Container-Or-Receptacle-Or-Enclosure]', 'sell:[Activity-Procedure]'}</a:t>
                      </a:r>
                      <a:endParaRPr lang="en-US"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Component </a:t>
                      </a:r>
                      <a:r>
                        <a:rPr lang="en-CA" sz="900" u="none" strike="noStrike" dirty="0">
                          <a:effectLst/>
                        </a:rPr>
                        <a:t>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dirty="0">
                          <a:effectLst/>
                        </a:rPr>
                        <a:t>{'Using Semantic Tagging Resources', 'Using Semantic Tagging -[CARDINAL-ORDINAL]', 'Using Semantic Tagging -[</a:t>
                      </a:r>
                      <a:r>
                        <a:rPr lang="en-US" sz="900" u="none" strike="noStrike" dirty="0" err="1">
                          <a:effectLst/>
                        </a:rPr>
                        <a:t>DateOrDay</a:t>
                      </a:r>
                      <a:r>
                        <a:rPr lang="en-US" sz="900" u="none" strike="noStrike" dirty="0">
                          <a:effectLst/>
                        </a:rPr>
                        <a:t>]'}</a:t>
                      </a:r>
                      <a:endParaRPr lang="en-US" sz="900" b="0" i="0" u="none" strike="noStrike" dirty="0">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453676284"/>
                  </a:ext>
                </a:extLst>
              </a:tr>
              <a:tr h="563573">
                <a:tc>
                  <a:txBody>
                    <a:bodyPr/>
                    <a:lstStyle/>
                    <a:p>
                      <a:pPr algn="l" fontAlgn="t"/>
                      <a:r>
                        <a:rPr lang="en-CA" sz="800" b="1" u="none" strike="noStrike" dirty="0">
                          <a:solidFill>
                            <a:srgbClr val="FF0000"/>
                          </a:solidFill>
                          <a:effectLst/>
                        </a:rPr>
                        <a:t>Using Semantic Tagging -[CARDINAL-ORDINAL]</a:t>
                      </a:r>
                      <a:endParaRPr lang="en-CA" sz="800" b="1" i="0" u="none" strike="noStrike" dirty="0">
                        <a:solidFill>
                          <a:srgbClr val="FF0000"/>
                        </a:solidFill>
                        <a:effectLst/>
                        <a:latin typeface="Courier New" panose="02070309020205020404" pitchFamily="49" charset="0"/>
                      </a:endParaRPr>
                    </a:p>
                  </a:txBody>
                  <a:tcPr marL="2700" marR="2700" marT="2700" marB="0"/>
                </a:tc>
                <a:tc>
                  <a:txBody>
                    <a:bodyPr/>
                    <a:lstStyle/>
                    <a:p>
                      <a:pPr algn="l" fontAlgn="t"/>
                      <a:r>
                        <a:rPr lang="en-CA" sz="900" u="none" strike="noStrike" dirty="0">
                          <a:effectLst/>
                        </a:rPr>
                        <a:t>samp2158</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dairy farm lagoon stage 3</a:t>
                      </a:r>
                      <a:endParaRPr lang="en-US"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dairy farm lagoon stage 3</a:t>
                      </a:r>
                      <a:endParaRPr lang="en-US"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a:effectLst/>
                        </a:rPr>
                        <a:t>{'dairy:ENVO_00003862', 'stage:[Quality]', '3:[CARDINAL-ORDINAL]', 'farm:ENVO_00000078', 'lagoon:ENVO_00000038'}</a:t>
                      </a:r>
                      <a:endParaRPr lang="en-US" sz="900" b="0" i="0" u="none" strike="noStrike">
                        <a:solidFill>
                          <a:srgbClr val="000000"/>
                        </a:solidFill>
                        <a:effectLst/>
                        <a:latin typeface="Calibri" panose="020F0502020204030204" pitchFamily="34" charset="0"/>
                      </a:endParaRPr>
                    </a:p>
                  </a:txBody>
                  <a:tcPr marL="2700" marR="2700" marT="2700" marB="0"/>
                </a:tc>
                <a:tc>
                  <a:txBody>
                    <a:bodyPr/>
                    <a:lstStyle/>
                    <a:p>
                      <a:pPr algn="l" fontAlgn="t"/>
                      <a:r>
                        <a:rPr lang="en-CA" sz="900" u="none" strike="noStrike" dirty="0" smtClean="0">
                          <a:effectLst/>
                        </a:rPr>
                        <a:t>Component </a:t>
                      </a:r>
                      <a:r>
                        <a:rPr lang="en-CA" sz="900" u="none" strike="noStrike" dirty="0">
                          <a:effectLst/>
                        </a:rPr>
                        <a:t>Match</a:t>
                      </a:r>
                      <a:endParaRPr lang="en-CA" sz="900" b="0" i="0" u="none" strike="noStrike" dirty="0">
                        <a:solidFill>
                          <a:srgbClr val="000000"/>
                        </a:solidFill>
                        <a:effectLst/>
                        <a:latin typeface="Calibri" panose="020F0502020204030204" pitchFamily="34" charset="0"/>
                      </a:endParaRPr>
                    </a:p>
                  </a:txBody>
                  <a:tcPr marL="2700" marR="2700" marT="2700" marB="0"/>
                </a:tc>
                <a:tc>
                  <a:txBody>
                    <a:bodyPr/>
                    <a:lstStyle/>
                    <a:p>
                      <a:pPr algn="l" fontAlgn="t"/>
                      <a:r>
                        <a:rPr lang="en-US" sz="900" u="none" strike="noStrike" dirty="0">
                          <a:effectLst/>
                        </a:rPr>
                        <a:t>{'Using Semantic Tagging Resources', 'Using Semantic Tagging -[CARDINAL-ORDINAL]'}</a:t>
                      </a:r>
                      <a:endParaRPr lang="en-US" sz="900" b="0" i="0" u="none" strike="noStrike" dirty="0">
                        <a:solidFill>
                          <a:srgbClr val="000000"/>
                        </a:solidFill>
                        <a:effectLst/>
                        <a:latin typeface="Calibri" panose="020F0502020204030204" pitchFamily="34" charset="0"/>
                      </a:endParaRPr>
                    </a:p>
                  </a:txBody>
                  <a:tcPr marL="2700" marR="2700" marT="2700" marB="0"/>
                </a:tc>
                <a:extLst>
                  <a:ext uri="{0D108BD9-81ED-4DB2-BD59-A6C34878D82A}">
                    <a16:rowId xmlns:a16="http://schemas.microsoft.com/office/drawing/2014/main" val="1707857524"/>
                  </a:ext>
                </a:extLst>
              </a:tr>
            </a:tbl>
          </a:graphicData>
        </a:graphic>
      </p:graphicFrame>
      <p:sp>
        <p:nvSpPr>
          <p:cNvPr id="5" name="Slide Number Placeholder 4"/>
          <p:cNvSpPr>
            <a:spLocks noGrp="1"/>
          </p:cNvSpPr>
          <p:nvPr>
            <p:ph type="sldNum" sz="quarter" idx="12"/>
          </p:nvPr>
        </p:nvSpPr>
        <p:spPr/>
        <p:txBody>
          <a:bodyPr/>
          <a:lstStyle/>
          <a:p>
            <a:fld id="{4729AFE9-51A0-4EE7-B748-D8694C164837}" type="slidenum">
              <a:rPr lang="en-US" smtClean="0"/>
              <a:pPr/>
              <a:t>22</a:t>
            </a:fld>
            <a:endParaRPr lang="en-US"/>
          </a:p>
        </p:txBody>
      </p:sp>
      <p:sp>
        <p:nvSpPr>
          <p:cNvPr id="3" name="Footer Placeholder 2"/>
          <p:cNvSpPr>
            <a:spLocks noGrp="1"/>
          </p:cNvSpPr>
          <p:nvPr>
            <p:ph type="ftr" sz="quarter" idx="11"/>
          </p:nvPr>
        </p:nvSpPr>
        <p:spPr/>
        <p:txBody>
          <a:bodyPr/>
          <a:lstStyle/>
          <a:p>
            <a:r>
              <a:rPr lang="en-US" smtClean="0"/>
              <a:t>Text Mining Short Textual Data for Ontology Term Mapping</a:t>
            </a:r>
            <a:endParaRPr lang="en-US"/>
          </a:p>
        </p:txBody>
      </p:sp>
    </p:spTree>
    <p:extLst>
      <p:ext uri="{BB962C8B-B14F-4D97-AF65-F5344CB8AC3E}">
        <p14:creationId xmlns:p14="http://schemas.microsoft.com/office/powerpoint/2010/main" val="39162451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477"/>
            <a:ext cx="8229600" cy="533400"/>
          </a:xfrm>
        </p:spPr>
        <p:txBody>
          <a:bodyPr>
            <a:noAutofit/>
          </a:bodyPr>
          <a:lstStyle/>
          <a:p>
            <a:pPr lvl="1" algn="ctr" rtl="0">
              <a:spcBef>
                <a:spcPct val="0"/>
              </a:spcBef>
            </a:pPr>
            <a:r>
              <a:rPr lang="en-US" sz="2800" b="1" dirty="0" smtClean="0">
                <a:solidFill>
                  <a:srgbClr val="FF0000"/>
                </a:solidFill>
              </a:rPr>
              <a:t>Evaluation</a:t>
            </a:r>
            <a:r>
              <a:rPr lang="en-US" sz="4000" b="1" dirty="0" smtClean="0">
                <a:solidFill>
                  <a:srgbClr val="FF0000"/>
                </a:solidFill>
              </a:rPr>
              <a:t> (</a:t>
            </a:r>
            <a:r>
              <a:rPr lang="en-US" sz="2800" dirty="0" smtClean="0">
                <a:solidFill>
                  <a:srgbClr val="FF0000"/>
                </a:solidFill>
              </a:rPr>
              <a:t>The Template  and </a:t>
            </a:r>
            <a:r>
              <a:rPr lang="en-US" sz="2800" dirty="0" err="1" smtClean="0">
                <a:solidFill>
                  <a:srgbClr val="FF0000"/>
                </a:solidFill>
              </a:rPr>
              <a:t>Woksheet</a:t>
            </a:r>
            <a:r>
              <a:rPr lang="en-US" sz="4000" b="1" dirty="0" smtClean="0">
                <a:solidFill>
                  <a:srgbClr val="FF0000"/>
                </a:solidFill>
              </a:rPr>
              <a:t>)</a:t>
            </a:r>
            <a:endParaRPr lang="en-US" sz="4000" b="1" dirty="0">
              <a:solidFill>
                <a:srgbClr val="FF0000"/>
              </a:solidFill>
            </a:endParaRPr>
          </a:p>
        </p:txBody>
      </p:sp>
      <p:sp>
        <p:nvSpPr>
          <p:cNvPr id="3" name="Content Placeholder 2"/>
          <p:cNvSpPr>
            <a:spLocks noGrp="1"/>
          </p:cNvSpPr>
          <p:nvPr>
            <p:ph idx="1"/>
          </p:nvPr>
        </p:nvSpPr>
        <p:spPr>
          <a:xfrm>
            <a:off x="309716" y="542877"/>
            <a:ext cx="8229600" cy="5813473"/>
          </a:xfrm>
        </p:spPr>
        <p:txBody>
          <a:bodyPr>
            <a:normAutofit/>
          </a:bodyPr>
          <a:lstStyle/>
          <a:p>
            <a:pPr lvl="1"/>
            <a:r>
              <a:rPr lang="en-US" sz="1600" b="1" dirty="0" smtClean="0">
                <a:solidFill>
                  <a:srgbClr val="FF0000"/>
                </a:solidFill>
              </a:rPr>
              <a:t>The result worksheet part (System generated and provided)</a:t>
            </a:r>
          </a:p>
          <a:p>
            <a:pPr lvl="1"/>
            <a:endParaRPr lang="en-US" sz="1600" b="1" dirty="0" smtClean="0">
              <a:solidFill>
                <a:srgbClr val="FF0000"/>
              </a:solidFill>
            </a:endParaRPr>
          </a:p>
          <a:p>
            <a:pPr lvl="1"/>
            <a:endParaRPr lang="en-US" dirty="0" smtClean="0">
              <a:solidFill>
                <a:srgbClr val="FF0000"/>
              </a:solidFill>
            </a:endParaRPr>
          </a:p>
          <a:p>
            <a:pPr lvl="1"/>
            <a:endParaRPr lang="en-US" dirty="0">
              <a:solidFill>
                <a:srgbClr val="FF0000"/>
              </a:solidFill>
            </a:endParaRPr>
          </a:p>
          <a:p>
            <a:pPr lvl="1"/>
            <a:endParaRPr lang="en-US" dirty="0" smtClean="0">
              <a:solidFill>
                <a:srgbClr val="FF0000"/>
              </a:solidFill>
            </a:endParaRPr>
          </a:p>
          <a:p>
            <a:pPr lvl="1"/>
            <a:endParaRPr lang="en-US" dirty="0">
              <a:solidFill>
                <a:srgbClr val="FF0000"/>
              </a:solidFill>
            </a:endParaRPr>
          </a:p>
          <a:p>
            <a:pPr lvl="1"/>
            <a:endParaRPr lang="en-US" sz="1400" b="1" dirty="0" smtClean="0">
              <a:solidFill>
                <a:srgbClr val="FF0000"/>
              </a:solidFill>
            </a:endParaRPr>
          </a:p>
          <a:p>
            <a:pPr lvl="1"/>
            <a:endParaRPr lang="en-US" sz="1400" b="1" dirty="0" smtClean="0">
              <a:solidFill>
                <a:srgbClr val="FF0000"/>
              </a:solidFill>
            </a:endParaRPr>
          </a:p>
          <a:p>
            <a:pPr lvl="1"/>
            <a:endParaRPr lang="en-US" sz="1400" b="1" dirty="0" smtClean="0">
              <a:solidFill>
                <a:srgbClr val="FF0000"/>
              </a:solidFill>
            </a:endParaRPr>
          </a:p>
          <a:p>
            <a:pPr lvl="1"/>
            <a:endParaRPr lang="en-US" sz="1400" b="1" dirty="0">
              <a:solidFill>
                <a:srgbClr val="FF0000"/>
              </a:solidFill>
            </a:endParaRPr>
          </a:p>
          <a:p>
            <a:pPr lvl="1"/>
            <a:endParaRPr lang="en-US" sz="1400" b="1" dirty="0" smtClean="0">
              <a:solidFill>
                <a:srgbClr val="FF0000"/>
              </a:solidFill>
            </a:endParaRPr>
          </a:p>
          <a:p>
            <a:pPr lvl="1"/>
            <a:r>
              <a:rPr lang="en-US" sz="1400" b="1" dirty="0" smtClean="0">
                <a:solidFill>
                  <a:srgbClr val="FF0000"/>
                </a:solidFill>
              </a:rPr>
              <a:t>The </a:t>
            </a:r>
            <a:r>
              <a:rPr lang="en-US" sz="1400" b="1" dirty="0">
                <a:solidFill>
                  <a:srgbClr val="FF0000"/>
                </a:solidFill>
              </a:rPr>
              <a:t>Evaluation worksheet part </a:t>
            </a:r>
          </a:p>
          <a:p>
            <a:pPr lvl="1"/>
            <a:endParaRPr lang="en-US" dirty="0" smtClean="0">
              <a:solidFill>
                <a:srgbClr val="FF0000"/>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23</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3537275095"/>
              </p:ext>
            </p:extLst>
          </p:nvPr>
        </p:nvGraphicFramePr>
        <p:xfrm>
          <a:off x="457200" y="871271"/>
          <a:ext cx="8382000" cy="3353129"/>
        </p:xfrm>
        <a:graphic>
          <a:graphicData uri="http://schemas.openxmlformats.org/drawingml/2006/table">
            <a:tbl>
              <a:tblPr>
                <a:tableStyleId>{5C22544A-7EE6-4342-B048-85BDC9FD1C3A}</a:tableStyleId>
              </a:tblPr>
              <a:tblGrid>
                <a:gridCol w="690562">
                  <a:extLst>
                    <a:ext uri="{9D8B030D-6E8A-4147-A177-3AD203B41FA5}">
                      <a16:colId xmlns:a16="http://schemas.microsoft.com/office/drawing/2014/main" val="3009776653"/>
                    </a:ext>
                  </a:extLst>
                </a:gridCol>
                <a:gridCol w="809625">
                  <a:extLst>
                    <a:ext uri="{9D8B030D-6E8A-4147-A177-3AD203B41FA5}">
                      <a16:colId xmlns:a16="http://schemas.microsoft.com/office/drawing/2014/main" val="4000123605"/>
                    </a:ext>
                  </a:extLst>
                </a:gridCol>
                <a:gridCol w="726281">
                  <a:extLst>
                    <a:ext uri="{9D8B030D-6E8A-4147-A177-3AD203B41FA5}">
                      <a16:colId xmlns:a16="http://schemas.microsoft.com/office/drawing/2014/main" val="1304196231"/>
                    </a:ext>
                  </a:extLst>
                </a:gridCol>
                <a:gridCol w="833438">
                  <a:extLst>
                    <a:ext uri="{9D8B030D-6E8A-4147-A177-3AD203B41FA5}">
                      <a16:colId xmlns:a16="http://schemas.microsoft.com/office/drawing/2014/main" val="2380923098"/>
                    </a:ext>
                  </a:extLst>
                </a:gridCol>
                <a:gridCol w="1273969">
                  <a:extLst>
                    <a:ext uri="{9D8B030D-6E8A-4147-A177-3AD203B41FA5}">
                      <a16:colId xmlns:a16="http://schemas.microsoft.com/office/drawing/2014/main" val="2660102894"/>
                    </a:ext>
                  </a:extLst>
                </a:gridCol>
                <a:gridCol w="797719">
                  <a:extLst>
                    <a:ext uri="{9D8B030D-6E8A-4147-A177-3AD203B41FA5}">
                      <a16:colId xmlns:a16="http://schemas.microsoft.com/office/drawing/2014/main" val="1316971813"/>
                    </a:ext>
                  </a:extLst>
                </a:gridCol>
                <a:gridCol w="1190625">
                  <a:extLst>
                    <a:ext uri="{9D8B030D-6E8A-4147-A177-3AD203B41FA5}">
                      <a16:colId xmlns:a16="http://schemas.microsoft.com/office/drawing/2014/main" val="2353135777"/>
                    </a:ext>
                  </a:extLst>
                </a:gridCol>
                <a:gridCol w="1602582">
                  <a:extLst>
                    <a:ext uri="{9D8B030D-6E8A-4147-A177-3AD203B41FA5}">
                      <a16:colId xmlns:a16="http://schemas.microsoft.com/office/drawing/2014/main" val="2922684109"/>
                    </a:ext>
                  </a:extLst>
                </a:gridCol>
                <a:gridCol w="457199">
                  <a:extLst>
                    <a:ext uri="{9D8B030D-6E8A-4147-A177-3AD203B41FA5}">
                      <a16:colId xmlns:a16="http://schemas.microsoft.com/office/drawing/2014/main" val="1141873040"/>
                    </a:ext>
                  </a:extLst>
                </a:gridCol>
              </a:tblGrid>
              <a:tr h="782540">
                <a:tc>
                  <a:txBody>
                    <a:bodyPr/>
                    <a:lstStyle/>
                    <a:p>
                      <a:pPr algn="l" fontAlgn="t"/>
                      <a:r>
                        <a:rPr lang="en-CA" sz="1100" b="1" u="none" strike="noStrike" dirty="0" err="1">
                          <a:solidFill>
                            <a:srgbClr val="FF0000"/>
                          </a:solidFill>
                          <a:effectLst/>
                        </a:rPr>
                        <a:t>Annotation_Id</a:t>
                      </a:r>
                      <a:endParaRPr lang="en-CA" sz="1100" b="1" i="0" u="none" strike="noStrike" dirty="0">
                        <a:solidFill>
                          <a:srgbClr val="FF0000"/>
                        </a:solidFill>
                        <a:effectLst/>
                        <a:latin typeface="Calibri" panose="020F0502020204030204" pitchFamily="34" charset="0"/>
                      </a:endParaRPr>
                    </a:p>
                  </a:txBody>
                  <a:tcPr marL="5845" marR="5845" marT="5845" marB="0"/>
                </a:tc>
                <a:tc>
                  <a:txBody>
                    <a:bodyPr/>
                    <a:lstStyle/>
                    <a:p>
                      <a:pPr algn="l" fontAlgn="t"/>
                      <a:r>
                        <a:rPr lang="en-CA" sz="1000" b="1" u="none" strike="noStrike" dirty="0" err="1">
                          <a:solidFill>
                            <a:srgbClr val="FF0000"/>
                          </a:solidFill>
                          <a:effectLst/>
                        </a:rPr>
                        <a:t>Encryption_Id</a:t>
                      </a:r>
                      <a:endParaRPr lang="en-CA" sz="1000" b="1" i="0" u="none" strike="noStrike" dirty="0">
                        <a:solidFill>
                          <a:srgbClr val="FF0000"/>
                        </a:solidFill>
                        <a:effectLst/>
                        <a:latin typeface="Calibri" panose="020F0502020204030204" pitchFamily="34" charset="0"/>
                      </a:endParaRPr>
                    </a:p>
                  </a:txBody>
                  <a:tcPr marL="5845" marR="5845" marT="5845" marB="0"/>
                </a:tc>
                <a:tc>
                  <a:txBody>
                    <a:bodyPr/>
                    <a:lstStyle/>
                    <a:p>
                      <a:pPr algn="l" fontAlgn="t"/>
                      <a:r>
                        <a:rPr lang="en-CA" sz="1000" b="1" u="none" strike="noStrike" dirty="0" err="1">
                          <a:solidFill>
                            <a:srgbClr val="FF0000"/>
                          </a:solidFill>
                          <a:effectLst/>
                        </a:rPr>
                        <a:t>Sample_Desc</a:t>
                      </a:r>
                      <a:endParaRPr lang="en-CA" sz="1000" b="1" i="0" u="none" strike="noStrike" dirty="0">
                        <a:solidFill>
                          <a:srgbClr val="FF0000"/>
                        </a:solidFill>
                        <a:effectLst/>
                        <a:latin typeface="Calibri" panose="020F0502020204030204" pitchFamily="34" charset="0"/>
                      </a:endParaRPr>
                    </a:p>
                  </a:txBody>
                  <a:tcPr marL="5845" marR="5845" marT="5845" marB="0"/>
                </a:tc>
                <a:tc>
                  <a:txBody>
                    <a:bodyPr/>
                    <a:lstStyle/>
                    <a:p>
                      <a:pPr algn="l" fontAlgn="t"/>
                      <a:r>
                        <a:rPr lang="en-CA" sz="1000" b="1" u="none" strike="noStrike" dirty="0" err="1">
                          <a:solidFill>
                            <a:srgbClr val="FF0000"/>
                          </a:solidFill>
                          <a:effectLst/>
                        </a:rPr>
                        <a:t>Cleaned_Sample</a:t>
                      </a:r>
                      <a:endParaRPr lang="en-CA" sz="1000" b="1" i="0" u="none" strike="noStrike" dirty="0">
                        <a:solidFill>
                          <a:srgbClr val="FF0000"/>
                        </a:solidFill>
                        <a:effectLst/>
                        <a:latin typeface="Calibri" panose="020F0502020204030204" pitchFamily="34" charset="0"/>
                      </a:endParaRPr>
                    </a:p>
                  </a:txBody>
                  <a:tcPr marL="5845" marR="5845" marT="5845" marB="0"/>
                </a:tc>
                <a:tc>
                  <a:txBody>
                    <a:bodyPr/>
                    <a:lstStyle/>
                    <a:p>
                      <a:pPr algn="l" fontAlgn="t"/>
                      <a:r>
                        <a:rPr lang="en-CA" sz="1000" b="1" u="none" strike="noStrike" dirty="0" err="1">
                          <a:solidFill>
                            <a:srgbClr val="FF0000"/>
                          </a:solidFill>
                          <a:effectLst/>
                        </a:rPr>
                        <a:t>RetainedSet_MappedTerms_with_Resource_IDs</a:t>
                      </a:r>
                      <a:endParaRPr lang="en-CA" sz="1000" b="1" i="0" u="none" strike="noStrike" dirty="0">
                        <a:solidFill>
                          <a:srgbClr val="FF0000"/>
                        </a:solidFill>
                        <a:effectLst/>
                        <a:latin typeface="Calibri" panose="020F0502020204030204" pitchFamily="34" charset="0"/>
                      </a:endParaRPr>
                    </a:p>
                  </a:txBody>
                  <a:tcPr marL="5845" marR="5845" marT="5845" marB="0"/>
                </a:tc>
                <a:tc>
                  <a:txBody>
                    <a:bodyPr/>
                    <a:lstStyle/>
                    <a:p>
                      <a:pPr algn="l" fontAlgn="t"/>
                      <a:r>
                        <a:rPr lang="en-CA" sz="1000" b="1" u="none" strike="noStrike" dirty="0" err="1">
                          <a:solidFill>
                            <a:srgbClr val="FF0000"/>
                          </a:solidFill>
                          <a:effectLst/>
                        </a:rPr>
                        <a:t>Match_Status</a:t>
                      </a:r>
                      <a:r>
                        <a:rPr lang="en-CA" sz="1000" b="1" u="none" strike="noStrike" dirty="0">
                          <a:solidFill>
                            <a:srgbClr val="FF0000"/>
                          </a:solidFill>
                          <a:effectLst/>
                        </a:rPr>
                        <a:t> (Macro Level)</a:t>
                      </a:r>
                      <a:endParaRPr lang="en-CA" sz="1000" b="1" i="0" u="none" strike="noStrike" dirty="0">
                        <a:solidFill>
                          <a:srgbClr val="FF0000"/>
                        </a:solidFill>
                        <a:effectLst/>
                        <a:latin typeface="Calibri" panose="020F0502020204030204" pitchFamily="34" charset="0"/>
                      </a:endParaRPr>
                    </a:p>
                  </a:txBody>
                  <a:tcPr marL="5845" marR="5845" marT="5845" marB="0"/>
                </a:tc>
                <a:tc>
                  <a:txBody>
                    <a:bodyPr/>
                    <a:lstStyle/>
                    <a:p>
                      <a:pPr algn="l" fontAlgn="t"/>
                      <a:r>
                        <a:rPr lang="en-CA" sz="1000" b="1" u="none" strike="noStrike" dirty="0" err="1">
                          <a:solidFill>
                            <a:srgbClr val="FF0000"/>
                          </a:solidFill>
                          <a:effectLst/>
                        </a:rPr>
                        <a:t>Match_Status</a:t>
                      </a:r>
                      <a:r>
                        <a:rPr lang="en-CA" sz="1000" b="1" u="none" strike="noStrike" dirty="0">
                          <a:solidFill>
                            <a:srgbClr val="FF0000"/>
                          </a:solidFill>
                          <a:effectLst/>
                        </a:rPr>
                        <a:t> (Micro Level)</a:t>
                      </a:r>
                      <a:endParaRPr lang="en-CA" sz="1000" b="1" i="0" u="none" strike="noStrike" dirty="0">
                        <a:solidFill>
                          <a:srgbClr val="FF0000"/>
                        </a:solidFill>
                        <a:effectLst/>
                        <a:latin typeface="Calibri" panose="020F0502020204030204" pitchFamily="34" charset="0"/>
                      </a:endParaRPr>
                    </a:p>
                  </a:txBody>
                  <a:tcPr marL="5845" marR="5845" marT="5845" marB="0"/>
                </a:tc>
                <a:tc>
                  <a:txBody>
                    <a:bodyPr/>
                    <a:lstStyle/>
                    <a:p>
                      <a:pPr algn="l" fontAlgn="t"/>
                      <a:r>
                        <a:rPr lang="en-US" sz="1000" b="1" u="none" strike="noStrike" dirty="0">
                          <a:solidFill>
                            <a:srgbClr val="FF0000"/>
                          </a:solidFill>
                          <a:effectLst/>
                        </a:rPr>
                        <a:t>Different Components(In case of Component Match)</a:t>
                      </a:r>
                      <a:endParaRPr lang="en-US" sz="1000" b="1" i="0" u="none" strike="noStrike" dirty="0">
                        <a:solidFill>
                          <a:srgbClr val="FF0000"/>
                        </a:solidFill>
                        <a:effectLst/>
                        <a:latin typeface="Calibri" panose="020F0502020204030204" pitchFamily="34" charset="0"/>
                      </a:endParaRPr>
                    </a:p>
                  </a:txBody>
                  <a:tcPr marL="5845" marR="5845" marT="5845" marB="0"/>
                </a:tc>
                <a:tc>
                  <a:txBody>
                    <a:bodyPr/>
                    <a:lstStyle/>
                    <a:p>
                      <a:pPr algn="ctr" fontAlgn="t"/>
                      <a:r>
                        <a:rPr lang="en-US" sz="1000" b="1" u="none" strike="noStrike" dirty="0">
                          <a:solidFill>
                            <a:srgbClr val="FF0000"/>
                          </a:solidFill>
                          <a:effectLst/>
                        </a:rPr>
                        <a:t>No. of Components(In case of Component Match)</a:t>
                      </a:r>
                      <a:endParaRPr lang="en-US" sz="1000" b="1" i="0" u="none" strike="noStrike" dirty="0">
                        <a:solidFill>
                          <a:srgbClr val="FF0000"/>
                        </a:solidFill>
                        <a:effectLst/>
                        <a:latin typeface="Calibri" panose="020F0502020204030204" pitchFamily="34" charset="0"/>
                      </a:endParaRPr>
                    </a:p>
                  </a:txBody>
                  <a:tcPr marL="5845" marR="5845" marT="5845" marB="0"/>
                </a:tc>
                <a:extLst>
                  <a:ext uri="{0D108BD9-81ED-4DB2-BD59-A6C34878D82A}">
                    <a16:rowId xmlns:a16="http://schemas.microsoft.com/office/drawing/2014/main" val="2857994160"/>
                  </a:ext>
                </a:extLst>
              </a:tr>
              <a:tr h="471907">
                <a:tc>
                  <a:txBody>
                    <a:bodyPr/>
                    <a:lstStyle/>
                    <a:p>
                      <a:pPr algn="l" fontAlgn="t"/>
                      <a:r>
                        <a:rPr lang="en-CA" sz="1000" b="1" u="none" strike="noStrike" dirty="0">
                          <a:effectLst/>
                        </a:rPr>
                        <a:t>annot_187</a:t>
                      </a:r>
                      <a:endParaRPr lang="en-CA" sz="1000" b="1" i="0" u="none" strike="noStrike" dirty="0">
                        <a:solidFill>
                          <a:srgbClr val="000000"/>
                        </a:solidFill>
                        <a:effectLst/>
                        <a:latin typeface="Calibri" panose="020F0502020204030204" pitchFamily="34" charset="0"/>
                      </a:endParaRPr>
                    </a:p>
                  </a:txBody>
                  <a:tcPr marL="5845" marR="5845" marT="5845" marB="0"/>
                </a:tc>
                <a:tc>
                  <a:txBody>
                    <a:bodyPr/>
                    <a:lstStyle/>
                    <a:p>
                      <a:pPr algn="l" fontAlgn="t"/>
                      <a:r>
                        <a:rPr lang="en-CA" sz="1000" b="1" u="none" strike="noStrike" dirty="0">
                          <a:effectLst/>
                        </a:rPr>
                        <a:t>Encrypt_1</a:t>
                      </a:r>
                      <a:endParaRPr lang="en-CA" sz="1000" b="1" i="0" u="none" strike="noStrike" dirty="0">
                        <a:solidFill>
                          <a:srgbClr val="000000"/>
                        </a:solidFill>
                        <a:effectLst/>
                        <a:latin typeface="Calibri" panose="020F0502020204030204" pitchFamily="34" charset="0"/>
                      </a:endParaRPr>
                    </a:p>
                  </a:txBody>
                  <a:tcPr marL="5845" marR="5845" marT="5845" marB="0"/>
                </a:tc>
                <a:tc>
                  <a:txBody>
                    <a:bodyPr/>
                    <a:lstStyle/>
                    <a:p>
                      <a:pPr algn="l" fontAlgn="t"/>
                      <a:r>
                        <a:rPr lang="en-CA" sz="1000" b="1" u="none" strike="noStrike" dirty="0">
                          <a:effectLst/>
                        </a:rPr>
                        <a:t>Chicken Wings</a:t>
                      </a:r>
                      <a:endParaRPr lang="en-CA" sz="1000" b="1" i="0" u="none" strike="noStrike" dirty="0">
                        <a:solidFill>
                          <a:srgbClr val="000000"/>
                        </a:solidFill>
                        <a:effectLst/>
                        <a:latin typeface="Calibri" panose="020F0502020204030204" pitchFamily="34" charset="0"/>
                      </a:endParaRPr>
                    </a:p>
                  </a:txBody>
                  <a:tcPr marL="5845" marR="5845" marT="5845" marB="0"/>
                </a:tc>
                <a:tc>
                  <a:txBody>
                    <a:bodyPr/>
                    <a:lstStyle/>
                    <a:p>
                      <a:pPr algn="l" fontAlgn="t"/>
                      <a:r>
                        <a:rPr lang="en-CA" sz="1000" b="1" u="none" strike="noStrike" dirty="0">
                          <a:effectLst/>
                        </a:rPr>
                        <a:t>chicken wing</a:t>
                      </a:r>
                      <a:endParaRPr lang="en-CA" sz="1000" b="1" i="0" u="none" strike="noStrike" dirty="0">
                        <a:solidFill>
                          <a:srgbClr val="000000"/>
                        </a:solidFill>
                        <a:effectLst/>
                        <a:latin typeface="Calibri" panose="020F0502020204030204" pitchFamily="34" charset="0"/>
                      </a:endParaRPr>
                    </a:p>
                  </a:txBody>
                  <a:tcPr marL="5845" marR="5845" marT="5845" marB="0"/>
                </a:tc>
                <a:tc>
                  <a:txBody>
                    <a:bodyPr/>
                    <a:lstStyle/>
                    <a:p>
                      <a:pPr algn="l" fontAlgn="t"/>
                      <a:r>
                        <a:rPr lang="en-CA" sz="1000" b="1" u="none" strike="noStrike">
                          <a:effectLst/>
                        </a:rPr>
                        <a:t>[chicken wing:FOODON_03303029]</a:t>
                      </a:r>
                      <a:endParaRPr lang="en-CA" sz="1000" b="1" i="0" u="none" strike="noStrike">
                        <a:solidFill>
                          <a:srgbClr val="000000"/>
                        </a:solidFill>
                        <a:effectLst/>
                        <a:latin typeface="Calibri" panose="020F0502020204030204" pitchFamily="34" charset="0"/>
                      </a:endParaRPr>
                    </a:p>
                  </a:txBody>
                  <a:tcPr marL="5845" marR="5845" marT="5845" marB="0"/>
                </a:tc>
                <a:tc>
                  <a:txBody>
                    <a:bodyPr/>
                    <a:lstStyle/>
                    <a:p>
                      <a:pPr algn="l" fontAlgn="t"/>
                      <a:r>
                        <a:rPr lang="en-CA" sz="1000" b="1" u="none" strike="noStrike">
                          <a:effectLst/>
                        </a:rPr>
                        <a:t>Full Term Match</a:t>
                      </a:r>
                      <a:endParaRPr lang="en-CA" sz="1000" b="1" i="0" u="none" strike="noStrike">
                        <a:solidFill>
                          <a:srgbClr val="000000"/>
                        </a:solidFill>
                        <a:effectLst/>
                        <a:latin typeface="Calibri" panose="020F0502020204030204" pitchFamily="34" charset="0"/>
                      </a:endParaRPr>
                    </a:p>
                  </a:txBody>
                  <a:tcPr marL="5845" marR="5845" marT="5845" marB="0"/>
                </a:tc>
                <a:tc>
                  <a:txBody>
                    <a:bodyPr/>
                    <a:lstStyle/>
                    <a:p>
                      <a:pPr algn="l" fontAlgn="t"/>
                      <a:r>
                        <a:rPr lang="en-US" sz="1000" b="1" u="none" strike="noStrike">
                          <a:effectLst/>
                        </a:rPr>
                        <a:t>{'A Direct Match with Cleaned Sample', 'Inflection Treatment'}</a:t>
                      </a:r>
                      <a:endParaRPr lang="en-US" sz="1000" b="1" i="0" u="none" strike="noStrike">
                        <a:solidFill>
                          <a:srgbClr val="000000"/>
                        </a:solidFill>
                        <a:effectLst/>
                        <a:latin typeface="Calibri" panose="020F0502020204030204" pitchFamily="34" charset="0"/>
                      </a:endParaRPr>
                    </a:p>
                  </a:txBody>
                  <a:tcPr marL="5845" marR="5845" marT="5845" marB="0"/>
                </a:tc>
                <a:tc>
                  <a:txBody>
                    <a:bodyPr/>
                    <a:lstStyle/>
                    <a:p>
                      <a:pPr algn="l" fontAlgn="t"/>
                      <a:endParaRPr lang="en-CA" sz="1000" b="1" i="0" u="none" strike="noStrike" dirty="0">
                        <a:solidFill>
                          <a:srgbClr val="000000"/>
                        </a:solidFill>
                        <a:effectLst/>
                        <a:latin typeface="Calibri" panose="020F0502020204030204" pitchFamily="34" charset="0"/>
                      </a:endParaRPr>
                    </a:p>
                  </a:txBody>
                  <a:tcPr marL="5845" marR="5845" marT="5845" marB="0"/>
                </a:tc>
                <a:tc>
                  <a:txBody>
                    <a:bodyPr/>
                    <a:lstStyle/>
                    <a:p>
                      <a:pPr algn="l" fontAlgn="t"/>
                      <a:endParaRPr lang="en-CA" sz="1000" b="0" i="0" u="none" strike="noStrike">
                        <a:solidFill>
                          <a:srgbClr val="000000"/>
                        </a:solidFill>
                        <a:effectLst/>
                        <a:latin typeface="Calibri" panose="020F0502020204030204" pitchFamily="34" charset="0"/>
                      </a:endParaRPr>
                    </a:p>
                  </a:txBody>
                  <a:tcPr marL="5845" marR="5845" marT="5845" marB="0"/>
                </a:tc>
                <a:extLst>
                  <a:ext uri="{0D108BD9-81ED-4DB2-BD59-A6C34878D82A}">
                    <a16:rowId xmlns:a16="http://schemas.microsoft.com/office/drawing/2014/main" val="1154515939"/>
                  </a:ext>
                </a:extLst>
              </a:tr>
              <a:tr h="332809">
                <a:tc>
                  <a:txBody>
                    <a:bodyPr/>
                    <a:lstStyle/>
                    <a:p>
                      <a:pPr algn="l" fontAlgn="t"/>
                      <a:r>
                        <a:rPr lang="en-CA" sz="1100" b="1" i="0" u="none" strike="noStrike" dirty="0">
                          <a:solidFill>
                            <a:srgbClr val="000000"/>
                          </a:solidFill>
                          <a:effectLst/>
                          <a:latin typeface="Calibri" panose="020F0502020204030204" pitchFamily="34" charset="0"/>
                        </a:rPr>
                        <a:t>annot_147</a:t>
                      </a:r>
                    </a:p>
                  </a:txBody>
                  <a:tcPr marL="6350" marR="6350" marT="6350" marB="0"/>
                </a:tc>
                <a:tc>
                  <a:txBody>
                    <a:bodyPr/>
                    <a:lstStyle/>
                    <a:p>
                      <a:pPr algn="l" fontAlgn="t"/>
                      <a:r>
                        <a:rPr lang="en-CA" sz="1100" b="1" i="0" u="none" strike="noStrike" dirty="0">
                          <a:solidFill>
                            <a:srgbClr val="000000"/>
                          </a:solidFill>
                          <a:effectLst/>
                          <a:latin typeface="Calibri" panose="020F0502020204030204" pitchFamily="34" charset="0"/>
                        </a:rPr>
                        <a:t>Encrypt_329</a:t>
                      </a:r>
                    </a:p>
                  </a:txBody>
                  <a:tcPr marL="6350" marR="6350" marT="6350" marB="0"/>
                </a:tc>
                <a:tc>
                  <a:txBody>
                    <a:bodyPr/>
                    <a:lstStyle/>
                    <a:p>
                      <a:pPr algn="l" fontAlgn="t"/>
                      <a:r>
                        <a:rPr lang="en-CA" sz="1100" b="1" i="0" u="none" strike="noStrike">
                          <a:solidFill>
                            <a:srgbClr val="000000"/>
                          </a:solidFill>
                          <a:effectLst/>
                          <a:latin typeface="Calibri" panose="020F0502020204030204" pitchFamily="34" charset="0"/>
                        </a:rPr>
                        <a:t>dried vegetable chicken soup</a:t>
                      </a:r>
                    </a:p>
                  </a:txBody>
                  <a:tcPr marL="6350" marR="6350" marT="6350" marB="0"/>
                </a:tc>
                <a:tc>
                  <a:txBody>
                    <a:bodyPr/>
                    <a:lstStyle/>
                    <a:p>
                      <a:pPr algn="l" fontAlgn="t"/>
                      <a:r>
                        <a:rPr lang="en-CA" sz="1100" b="1" i="0" u="none" strike="noStrike" dirty="0">
                          <a:solidFill>
                            <a:srgbClr val="000000"/>
                          </a:solidFill>
                          <a:effectLst/>
                          <a:latin typeface="Calibri" panose="020F0502020204030204" pitchFamily="34" charset="0"/>
                        </a:rPr>
                        <a:t>dried vegetable chicken soup</a:t>
                      </a:r>
                    </a:p>
                  </a:txBody>
                  <a:tcPr marL="6350" marR="6350" marT="6350" marB="0"/>
                </a:tc>
                <a:tc>
                  <a:txBody>
                    <a:bodyPr/>
                    <a:lstStyle/>
                    <a:p>
                      <a:pPr algn="l" fontAlgn="t"/>
                      <a:r>
                        <a:rPr lang="en-US" sz="1100" b="1" i="0" u="none" strike="noStrike" dirty="0">
                          <a:solidFill>
                            <a:srgbClr val="000000"/>
                          </a:solidFill>
                          <a:effectLst/>
                          <a:latin typeface="Calibri" panose="020F0502020204030204" pitchFamily="34" charset="0"/>
                        </a:rPr>
                        <a:t>{'dried:FOODON_03470116', 'chicken vegetable soup:FOODON_03310946', 'chicken soup:FOODON_03306286'}</a:t>
                      </a:r>
                    </a:p>
                  </a:txBody>
                  <a:tcPr marL="6350" marR="6350" marT="6350" marB="0"/>
                </a:tc>
                <a:tc>
                  <a:txBody>
                    <a:bodyPr/>
                    <a:lstStyle/>
                    <a:p>
                      <a:pPr algn="l" fontAlgn="t"/>
                      <a:r>
                        <a:rPr lang="en-CA" sz="1100" b="1" i="0" u="none" strike="noStrike" dirty="0">
                          <a:solidFill>
                            <a:srgbClr val="000000"/>
                          </a:solidFill>
                          <a:effectLst/>
                          <a:latin typeface="Calibri" panose="020F0502020204030204" pitchFamily="34" charset="0"/>
                        </a:rPr>
                        <a:t>Component Match</a:t>
                      </a:r>
                    </a:p>
                  </a:txBody>
                  <a:tcPr marL="6350" marR="6350" marT="6350" marB="0"/>
                </a:tc>
                <a:tc>
                  <a:txBody>
                    <a:bodyPr/>
                    <a:lstStyle/>
                    <a:p>
                      <a:pPr algn="l" fontAlgn="t"/>
                      <a:r>
                        <a:rPr lang="en-CA" sz="1100" b="1" i="0" u="none" strike="noStrike" dirty="0">
                          <a:solidFill>
                            <a:srgbClr val="000000"/>
                          </a:solidFill>
                          <a:effectLst/>
                          <a:latin typeface="Calibri" panose="020F0502020204030204" pitchFamily="34" charset="0"/>
                        </a:rPr>
                        <a:t>Different Components Match Directly</a:t>
                      </a:r>
                    </a:p>
                  </a:txBody>
                  <a:tcPr marL="6350" marR="6350" marT="6350" marB="0"/>
                </a:tc>
                <a:tc>
                  <a:txBody>
                    <a:bodyPr/>
                    <a:lstStyle/>
                    <a:p>
                      <a:pPr algn="l" fontAlgn="t"/>
                      <a:r>
                        <a:rPr lang="en-US" sz="1100" b="1" i="0" u="none" strike="noStrike" dirty="0">
                          <a:solidFill>
                            <a:srgbClr val="000000"/>
                          </a:solidFill>
                          <a:effectLst/>
                          <a:latin typeface="Calibri" panose="020F0502020204030204" pitchFamily="34" charset="0"/>
                        </a:rPr>
                        <a:t>Component1-&gt; chicken soup:FOODON_03306286, Component2-&gt; dried:Process_FOODON_03470116, Component3-&gt; chicken vegetable soup:FOODON_03310946</a:t>
                      </a:r>
                    </a:p>
                  </a:txBody>
                  <a:tcPr marL="6350" marR="6350" marT="6350" marB="0"/>
                </a:tc>
                <a:tc>
                  <a:txBody>
                    <a:bodyPr/>
                    <a:lstStyle/>
                    <a:p>
                      <a:pPr algn="r" fontAlgn="t"/>
                      <a:r>
                        <a:rPr lang="en-CA" sz="1100" b="0" i="0" u="none" strike="noStrike" dirty="0">
                          <a:solidFill>
                            <a:srgbClr val="000000"/>
                          </a:solidFill>
                          <a:effectLst/>
                          <a:latin typeface="Calibri" panose="020F0502020204030204" pitchFamily="34" charset="0"/>
                        </a:rPr>
                        <a:t>3</a:t>
                      </a:r>
                    </a:p>
                  </a:txBody>
                  <a:tcPr marL="6350" marR="6350" marT="6350" marB="0"/>
                </a:tc>
                <a:extLst>
                  <a:ext uri="{0D108BD9-81ED-4DB2-BD59-A6C34878D82A}">
                    <a16:rowId xmlns:a16="http://schemas.microsoft.com/office/drawing/2014/main" val="2479700939"/>
                  </a:ext>
                </a:extLst>
              </a:tr>
              <a:tr h="332809">
                <a:tc>
                  <a:txBody>
                    <a:bodyPr/>
                    <a:lstStyle/>
                    <a:p>
                      <a:pPr algn="l" fontAlgn="t"/>
                      <a:r>
                        <a:rPr lang="en-CA" sz="1100" b="1" i="0" u="none" strike="noStrike" dirty="0">
                          <a:solidFill>
                            <a:srgbClr val="000000"/>
                          </a:solidFill>
                          <a:effectLst/>
                          <a:latin typeface="Calibri" panose="020F0502020204030204" pitchFamily="34" charset="0"/>
                        </a:rPr>
                        <a:t>annot_212</a:t>
                      </a:r>
                    </a:p>
                  </a:txBody>
                  <a:tcPr marL="6350" marR="6350" marT="6350" marB="0"/>
                </a:tc>
                <a:tc>
                  <a:txBody>
                    <a:bodyPr/>
                    <a:lstStyle/>
                    <a:p>
                      <a:pPr algn="l" fontAlgn="t"/>
                      <a:r>
                        <a:rPr lang="en-CA" sz="1100" b="1" i="0" u="none" strike="noStrike" dirty="0">
                          <a:solidFill>
                            <a:srgbClr val="000000"/>
                          </a:solidFill>
                          <a:effectLst/>
                          <a:latin typeface="Calibri" panose="020F0502020204030204" pitchFamily="34" charset="0"/>
                        </a:rPr>
                        <a:t>Encrypt_394</a:t>
                      </a:r>
                    </a:p>
                  </a:txBody>
                  <a:tcPr marL="6350" marR="6350" marT="6350" marB="0"/>
                </a:tc>
                <a:tc>
                  <a:txBody>
                    <a:bodyPr/>
                    <a:lstStyle/>
                    <a:p>
                      <a:pPr algn="l" fontAlgn="t"/>
                      <a:r>
                        <a:rPr lang="en-CA" sz="1100" b="1" i="0" u="none" strike="noStrike">
                          <a:solidFill>
                            <a:srgbClr val="000000"/>
                          </a:solidFill>
                          <a:effectLst/>
                          <a:latin typeface="Calibri" panose="020F0502020204030204" pitchFamily="34" charset="0"/>
                        </a:rPr>
                        <a:t>hoy kom</a:t>
                      </a:r>
                    </a:p>
                  </a:txBody>
                  <a:tcPr marL="6350" marR="6350" marT="6350" marB="0"/>
                </a:tc>
                <a:tc>
                  <a:txBody>
                    <a:bodyPr/>
                    <a:lstStyle/>
                    <a:p>
                      <a:pPr algn="l" fontAlgn="t"/>
                      <a:r>
                        <a:rPr lang="en-CA" sz="1100" b="1" i="0" u="none" strike="noStrike">
                          <a:solidFill>
                            <a:srgbClr val="000000"/>
                          </a:solidFill>
                          <a:effectLst/>
                          <a:latin typeface="Calibri" panose="020F0502020204030204" pitchFamily="34" charset="0"/>
                        </a:rPr>
                        <a:t>hoy kom</a:t>
                      </a:r>
                    </a:p>
                  </a:txBody>
                  <a:tcPr marL="6350" marR="6350" marT="6350" marB="0"/>
                </a:tc>
                <a:tc>
                  <a:txBody>
                    <a:bodyPr/>
                    <a:lstStyle/>
                    <a:p>
                      <a:pPr algn="l" fontAlgn="t"/>
                      <a:endParaRPr lang="en-CA" sz="1100" b="1"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CA" sz="1100" b="1" i="0" u="none" strike="noStrike" dirty="0" smtClean="0">
                          <a:solidFill>
                            <a:srgbClr val="000000"/>
                          </a:solidFill>
                          <a:effectLst/>
                          <a:latin typeface="Calibri" panose="020F0502020204030204" pitchFamily="34" charset="0"/>
                        </a:rPr>
                        <a:t>No </a:t>
                      </a:r>
                      <a:r>
                        <a:rPr lang="en-CA" sz="1100" b="1" i="0" u="none" strike="noStrike" dirty="0">
                          <a:solidFill>
                            <a:srgbClr val="000000"/>
                          </a:solidFill>
                          <a:effectLst/>
                          <a:latin typeface="Calibri" panose="020F0502020204030204" pitchFamily="34" charset="0"/>
                        </a:rPr>
                        <a:t>Match</a:t>
                      </a:r>
                    </a:p>
                  </a:txBody>
                  <a:tcPr marL="6350" marR="6350" marT="6350" marB="0"/>
                </a:tc>
                <a:tc>
                  <a:txBody>
                    <a:bodyPr/>
                    <a:lstStyle/>
                    <a:p>
                      <a:pPr algn="l" fontAlgn="t"/>
                      <a:r>
                        <a:rPr lang="en-CA" sz="1100" b="1" i="0" u="none" strike="noStrike" dirty="0">
                          <a:solidFill>
                            <a:srgbClr val="000000"/>
                          </a:solidFill>
                          <a:effectLst/>
                          <a:latin typeface="Calibri" panose="020F0502020204030204" pitchFamily="34" charset="0"/>
                        </a:rPr>
                        <a:t>['hoy', '</a:t>
                      </a:r>
                      <a:r>
                        <a:rPr lang="en-CA" sz="1100" b="1" i="0" u="none" strike="noStrike" dirty="0" err="1">
                          <a:solidFill>
                            <a:srgbClr val="000000"/>
                          </a:solidFill>
                          <a:effectLst/>
                          <a:latin typeface="Calibri" panose="020F0502020204030204" pitchFamily="34" charset="0"/>
                        </a:rPr>
                        <a:t>kom</a:t>
                      </a:r>
                      <a:r>
                        <a:rPr lang="en-CA" sz="1100" b="1" i="0" u="none" strike="noStrike" dirty="0">
                          <a:solidFill>
                            <a:srgbClr val="000000"/>
                          </a:solidFill>
                          <a:effectLst/>
                          <a:latin typeface="Calibri" panose="020F0502020204030204" pitchFamily="34" charset="0"/>
                        </a:rPr>
                        <a:t>']</a:t>
                      </a:r>
                    </a:p>
                  </a:txBody>
                  <a:tcPr marL="6350" marR="6350" marT="6350" marB="0"/>
                </a:tc>
                <a:tc>
                  <a:txBody>
                    <a:bodyPr/>
                    <a:lstStyle/>
                    <a:p>
                      <a:pPr algn="l" fontAlgn="t"/>
                      <a:endParaRPr lang="en-CA" sz="1100" b="1" i="0" u="none" strike="noStrike" dirty="0">
                        <a:solidFill>
                          <a:srgbClr val="000000"/>
                        </a:solidFill>
                        <a:effectLst/>
                        <a:latin typeface="Calibri" panose="020F0502020204030204" pitchFamily="34" charset="0"/>
                      </a:endParaRPr>
                    </a:p>
                  </a:txBody>
                  <a:tcPr marL="6350" marR="6350" marT="6350" marB="0"/>
                </a:tc>
                <a:tc>
                  <a:txBody>
                    <a:bodyPr/>
                    <a:lstStyle/>
                    <a:p>
                      <a:pPr algn="l" fontAlgn="t"/>
                      <a:endParaRPr lang="en-CA" sz="11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167867112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19458681"/>
              </p:ext>
            </p:extLst>
          </p:nvPr>
        </p:nvGraphicFramePr>
        <p:xfrm>
          <a:off x="371168" y="4502144"/>
          <a:ext cx="8229599" cy="1941871"/>
        </p:xfrm>
        <a:graphic>
          <a:graphicData uri="http://schemas.openxmlformats.org/drawingml/2006/table">
            <a:tbl>
              <a:tblPr>
                <a:tableStyleId>{5C22544A-7EE6-4342-B048-85BDC9FD1C3A}</a:tableStyleId>
              </a:tblPr>
              <a:tblGrid>
                <a:gridCol w="627636">
                  <a:extLst>
                    <a:ext uri="{9D8B030D-6E8A-4147-A177-3AD203B41FA5}">
                      <a16:colId xmlns:a16="http://schemas.microsoft.com/office/drawing/2014/main" val="2996445762"/>
                    </a:ext>
                  </a:extLst>
                </a:gridCol>
                <a:gridCol w="703384">
                  <a:extLst>
                    <a:ext uri="{9D8B030D-6E8A-4147-A177-3AD203B41FA5}">
                      <a16:colId xmlns:a16="http://schemas.microsoft.com/office/drawing/2014/main" val="1038093685"/>
                    </a:ext>
                  </a:extLst>
                </a:gridCol>
                <a:gridCol w="919811">
                  <a:extLst>
                    <a:ext uri="{9D8B030D-6E8A-4147-A177-3AD203B41FA5}">
                      <a16:colId xmlns:a16="http://schemas.microsoft.com/office/drawing/2014/main" val="740525012"/>
                    </a:ext>
                  </a:extLst>
                </a:gridCol>
                <a:gridCol w="779134">
                  <a:extLst>
                    <a:ext uri="{9D8B030D-6E8A-4147-A177-3AD203B41FA5}">
                      <a16:colId xmlns:a16="http://schemas.microsoft.com/office/drawing/2014/main" val="212252005"/>
                    </a:ext>
                  </a:extLst>
                </a:gridCol>
                <a:gridCol w="1082130">
                  <a:extLst>
                    <a:ext uri="{9D8B030D-6E8A-4147-A177-3AD203B41FA5}">
                      <a16:colId xmlns:a16="http://schemas.microsoft.com/office/drawing/2014/main" val="638625694"/>
                    </a:ext>
                  </a:extLst>
                </a:gridCol>
                <a:gridCol w="919811">
                  <a:extLst>
                    <a:ext uri="{9D8B030D-6E8A-4147-A177-3AD203B41FA5}">
                      <a16:colId xmlns:a16="http://schemas.microsoft.com/office/drawing/2014/main" val="3033728816"/>
                    </a:ext>
                  </a:extLst>
                </a:gridCol>
                <a:gridCol w="908989">
                  <a:extLst>
                    <a:ext uri="{9D8B030D-6E8A-4147-A177-3AD203B41FA5}">
                      <a16:colId xmlns:a16="http://schemas.microsoft.com/office/drawing/2014/main" val="1898867311"/>
                    </a:ext>
                  </a:extLst>
                </a:gridCol>
                <a:gridCol w="611404">
                  <a:extLst>
                    <a:ext uri="{9D8B030D-6E8A-4147-A177-3AD203B41FA5}">
                      <a16:colId xmlns:a16="http://schemas.microsoft.com/office/drawing/2014/main" val="2967010303"/>
                    </a:ext>
                  </a:extLst>
                </a:gridCol>
                <a:gridCol w="346281">
                  <a:extLst>
                    <a:ext uri="{9D8B030D-6E8A-4147-A177-3AD203B41FA5}">
                      <a16:colId xmlns:a16="http://schemas.microsoft.com/office/drawing/2014/main" val="2348175087"/>
                    </a:ext>
                  </a:extLst>
                </a:gridCol>
                <a:gridCol w="638457">
                  <a:extLst>
                    <a:ext uri="{9D8B030D-6E8A-4147-A177-3AD203B41FA5}">
                      <a16:colId xmlns:a16="http://schemas.microsoft.com/office/drawing/2014/main" val="820531099"/>
                    </a:ext>
                  </a:extLst>
                </a:gridCol>
                <a:gridCol w="346281">
                  <a:extLst>
                    <a:ext uri="{9D8B030D-6E8A-4147-A177-3AD203B41FA5}">
                      <a16:colId xmlns:a16="http://schemas.microsoft.com/office/drawing/2014/main" val="1874469031"/>
                    </a:ext>
                  </a:extLst>
                </a:gridCol>
                <a:gridCol w="346281">
                  <a:extLst>
                    <a:ext uri="{9D8B030D-6E8A-4147-A177-3AD203B41FA5}">
                      <a16:colId xmlns:a16="http://schemas.microsoft.com/office/drawing/2014/main" val="1888761866"/>
                    </a:ext>
                  </a:extLst>
                </a:gridCol>
              </a:tblGrid>
              <a:tr h="722671">
                <a:tc>
                  <a:txBody>
                    <a:bodyPr/>
                    <a:lstStyle/>
                    <a:p>
                      <a:pPr algn="ctr" fontAlgn="t"/>
                      <a:r>
                        <a:rPr lang="en-US" sz="900" b="1" u="none" strike="noStrike" dirty="0">
                          <a:solidFill>
                            <a:srgbClr val="FF0000"/>
                          </a:solidFill>
                          <a:effectLst/>
                        </a:rPr>
                        <a:t>(In cases of Full Term Match and No Match) Whether There is an Error in the Mapping (Y/N)</a:t>
                      </a:r>
                      <a:endParaRPr lang="en-US" sz="900" b="1" i="0" u="none" strike="noStrike" dirty="0">
                        <a:solidFill>
                          <a:srgbClr val="FF0000"/>
                        </a:solidFill>
                        <a:effectLst/>
                        <a:latin typeface="Calibri" panose="020F0502020204030204" pitchFamily="34" charset="0"/>
                      </a:endParaRPr>
                    </a:p>
                  </a:txBody>
                  <a:tcPr marL="0" marR="0" marT="0" marB="0"/>
                </a:tc>
                <a:tc>
                  <a:txBody>
                    <a:bodyPr/>
                    <a:lstStyle/>
                    <a:p>
                      <a:pPr algn="ctr" fontAlgn="t"/>
                      <a:r>
                        <a:rPr lang="en-US" sz="900" b="1" u="none" strike="noStrike" dirty="0">
                          <a:solidFill>
                            <a:srgbClr val="FF0000"/>
                          </a:solidFill>
                          <a:effectLst/>
                        </a:rPr>
                        <a:t>(If Yes, What Kind of Error it is)                                                                    [A,B,C,D or E]</a:t>
                      </a:r>
                      <a:endParaRPr lang="en-US" sz="900" b="1" i="0" u="none" strike="noStrike" dirty="0">
                        <a:solidFill>
                          <a:srgbClr val="FF0000"/>
                        </a:solidFill>
                        <a:effectLst/>
                        <a:latin typeface="Calibri" panose="020F0502020204030204" pitchFamily="34" charset="0"/>
                      </a:endParaRPr>
                    </a:p>
                  </a:txBody>
                  <a:tcPr marL="0" marR="0" marT="0" marB="0"/>
                </a:tc>
                <a:tc>
                  <a:txBody>
                    <a:bodyPr/>
                    <a:lstStyle/>
                    <a:p>
                      <a:pPr algn="l" fontAlgn="t"/>
                      <a:r>
                        <a:rPr lang="en-US" sz="900" b="1" u="none" strike="noStrike" dirty="0">
                          <a:solidFill>
                            <a:srgbClr val="FF0000"/>
                          </a:solidFill>
                          <a:effectLst/>
                        </a:rPr>
                        <a:t>In case of Errors B or E, Description of the error</a:t>
                      </a:r>
                      <a:endParaRPr lang="en-US" sz="900" b="1" i="0" u="none" strike="noStrike" dirty="0">
                        <a:solidFill>
                          <a:srgbClr val="FF0000"/>
                        </a:solidFill>
                        <a:effectLst/>
                        <a:latin typeface="Calibri" panose="020F0502020204030204" pitchFamily="34" charset="0"/>
                      </a:endParaRPr>
                    </a:p>
                  </a:txBody>
                  <a:tcPr marL="0" marR="0" marT="0" marB="0"/>
                </a:tc>
                <a:tc>
                  <a:txBody>
                    <a:bodyPr/>
                    <a:lstStyle/>
                    <a:p>
                      <a:pPr algn="l" fontAlgn="t"/>
                      <a:r>
                        <a:rPr lang="en-US" sz="900" b="1" u="none" strike="noStrike" dirty="0">
                          <a:solidFill>
                            <a:srgbClr val="FF0000"/>
                          </a:solidFill>
                          <a:effectLst/>
                        </a:rPr>
                        <a:t>Whether the New Terms and Processes, if any, are Valid?  Y/N</a:t>
                      </a:r>
                      <a:endParaRPr lang="en-US" sz="900" b="1" i="0" u="none" strike="noStrike" dirty="0">
                        <a:solidFill>
                          <a:srgbClr val="FF0000"/>
                        </a:solidFill>
                        <a:effectLst/>
                        <a:latin typeface="Calibri" panose="020F0502020204030204" pitchFamily="34" charset="0"/>
                      </a:endParaRPr>
                    </a:p>
                  </a:txBody>
                  <a:tcPr marL="0" marR="0" marT="0" marB="0"/>
                </a:tc>
                <a:tc>
                  <a:txBody>
                    <a:bodyPr/>
                    <a:lstStyle/>
                    <a:p>
                      <a:pPr algn="l" fontAlgn="t"/>
                      <a:r>
                        <a:rPr lang="en-US" sz="900" b="1" u="none" strike="noStrike" dirty="0">
                          <a:solidFill>
                            <a:srgbClr val="FF0000"/>
                          </a:solidFill>
                          <a:effectLst/>
                        </a:rPr>
                        <a:t>In case of N,                                                                                     The reason for not being valid terms</a:t>
                      </a:r>
                      <a:endParaRPr lang="en-US" sz="900" b="1" i="0" u="none" strike="noStrike" dirty="0">
                        <a:solidFill>
                          <a:srgbClr val="FF0000"/>
                        </a:solidFill>
                        <a:effectLst/>
                        <a:latin typeface="Calibri" panose="020F0502020204030204" pitchFamily="34" charset="0"/>
                      </a:endParaRPr>
                    </a:p>
                  </a:txBody>
                  <a:tcPr marL="0" marR="0" marT="0" marB="0"/>
                </a:tc>
                <a:tc>
                  <a:txBody>
                    <a:bodyPr/>
                    <a:lstStyle/>
                    <a:p>
                      <a:pPr algn="ctr" fontAlgn="t"/>
                      <a:r>
                        <a:rPr lang="en-US" sz="900" b="1" u="none" strike="noStrike" dirty="0">
                          <a:solidFill>
                            <a:srgbClr val="FF0000"/>
                          </a:solidFill>
                          <a:effectLst/>
                        </a:rPr>
                        <a:t>(In Case of Component Match)                                                            Whether the Match could be considered as Full Term Match Equivalent                          (Y/N)</a:t>
                      </a:r>
                      <a:endParaRPr lang="en-US" sz="900" b="1" i="0" u="none" strike="noStrike" dirty="0">
                        <a:solidFill>
                          <a:srgbClr val="FF0000"/>
                        </a:solidFill>
                        <a:effectLst/>
                        <a:latin typeface="Calibri" panose="020F0502020204030204" pitchFamily="34" charset="0"/>
                      </a:endParaRPr>
                    </a:p>
                  </a:txBody>
                  <a:tcPr marL="0" marR="0" marT="0" marB="0"/>
                </a:tc>
                <a:tc>
                  <a:txBody>
                    <a:bodyPr/>
                    <a:lstStyle/>
                    <a:p>
                      <a:pPr algn="l" fontAlgn="t"/>
                      <a:r>
                        <a:rPr lang="en-US" sz="900" b="1" u="none" strike="noStrike" dirty="0">
                          <a:solidFill>
                            <a:srgbClr val="FF0000"/>
                          </a:solidFill>
                          <a:effectLst/>
                        </a:rPr>
                        <a:t>In case of N,                                        The reason for not being Full Term Match Equivalent (e.g. Error in Component Or Other)</a:t>
                      </a:r>
                      <a:endParaRPr lang="en-US" sz="900" b="1" i="0" u="none" strike="noStrike" dirty="0">
                        <a:solidFill>
                          <a:srgbClr val="FF0000"/>
                        </a:solidFill>
                        <a:effectLst/>
                        <a:latin typeface="Calibri" panose="020F0502020204030204" pitchFamily="34" charset="0"/>
                      </a:endParaRPr>
                    </a:p>
                  </a:txBody>
                  <a:tcPr marL="0" marR="0" marT="0" marB="0"/>
                </a:tc>
                <a:tc gridSpan="2">
                  <a:txBody>
                    <a:bodyPr/>
                    <a:lstStyle/>
                    <a:p>
                      <a:pPr algn="ctr" fontAlgn="t"/>
                      <a:r>
                        <a:rPr lang="en-US" sz="900" b="1" u="none" strike="noStrike" dirty="0">
                          <a:solidFill>
                            <a:srgbClr val="FF0000"/>
                          </a:solidFill>
                          <a:effectLst/>
                        </a:rPr>
                        <a:t>(In Case of Error in Component Match)                                                                        Combination 1 (Error Type/</a:t>
                      </a:r>
                      <a:r>
                        <a:rPr lang="en-US" sz="900" b="1" u="none" strike="noStrike" dirty="0" err="1">
                          <a:solidFill>
                            <a:srgbClr val="FF0000"/>
                          </a:solidFill>
                          <a:effectLst/>
                        </a:rPr>
                        <a:t>ComponentNo</a:t>
                      </a:r>
                      <a:r>
                        <a:rPr lang="en-US" sz="900" b="1" u="none" strike="noStrike" dirty="0">
                          <a:solidFill>
                            <a:srgbClr val="FF0000"/>
                          </a:solidFill>
                          <a:effectLst/>
                        </a:rPr>
                        <a:t>)</a:t>
                      </a:r>
                      <a:endParaRPr lang="en-US" sz="900" b="1" i="0" u="none" strike="noStrike" dirty="0">
                        <a:solidFill>
                          <a:srgbClr val="FF0000"/>
                        </a:solidFill>
                        <a:effectLst/>
                        <a:latin typeface="Calibri" panose="020F0502020204030204" pitchFamily="34" charset="0"/>
                      </a:endParaRPr>
                    </a:p>
                  </a:txBody>
                  <a:tcPr marL="0" marR="0" marT="0" marB="0"/>
                </a:tc>
                <a:tc hMerge="1">
                  <a:txBody>
                    <a:bodyPr/>
                    <a:lstStyle/>
                    <a:p>
                      <a:endParaRPr lang="en-CA"/>
                    </a:p>
                  </a:txBody>
                  <a:tcPr/>
                </a:tc>
                <a:tc>
                  <a:txBody>
                    <a:bodyPr/>
                    <a:lstStyle/>
                    <a:p>
                      <a:pPr algn="l" fontAlgn="t"/>
                      <a:r>
                        <a:rPr lang="en-US" sz="900" b="1" u="none" strike="noStrike" dirty="0">
                          <a:solidFill>
                            <a:srgbClr val="FF0000"/>
                          </a:solidFill>
                          <a:effectLst/>
                        </a:rPr>
                        <a:t>In case of Errors B or E, Description of the error                         [ Combination 1 ]</a:t>
                      </a:r>
                      <a:endParaRPr lang="en-US" sz="900" b="1" i="0" u="none" strike="noStrike" dirty="0">
                        <a:solidFill>
                          <a:srgbClr val="FF0000"/>
                        </a:solidFill>
                        <a:effectLst/>
                        <a:latin typeface="Calibri" panose="020F0502020204030204" pitchFamily="34" charset="0"/>
                      </a:endParaRPr>
                    </a:p>
                  </a:txBody>
                  <a:tcPr marL="0" marR="0" marT="0" marB="0"/>
                </a:tc>
                <a:tc gridSpan="2">
                  <a:txBody>
                    <a:bodyPr/>
                    <a:lstStyle/>
                    <a:p>
                      <a:pPr algn="ctr" fontAlgn="t"/>
                      <a:r>
                        <a:rPr lang="en-US" sz="900" b="1" i="0" u="none" strike="noStrike" dirty="0" smtClean="0">
                          <a:solidFill>
                            <a:srgbClr val="FF0000"/>
                          </a:solidFill>
                          <a:effectLst/>
                          <a:latin typeface="+mn-lt"/>
                        </a:rPr>
                        <a:t>Remark,</a:t>
                      </a:r>
                      <a:r>
                        <a:rPr lang="en-US" sz="900" b="1" i="0" u="none" strike="noStrike" baseline="0" dirty="0" smtClean="0">
                          <a:solidFill>
                            <a:srgbClr val="FF0000"/>
                          </a:solidFill>
                          <a:effectLst/>
                          <a:latin typeface="+mn-lt"/>
                        </a:rPr>
                        <a:t> if any</a:t>
                      </a:r>
                      <a:endParaRPr lang="en-US" sz="900" b="1" i="0" u="none" strike="noStrike" dirty="0">
                        <a:solidFill>
                          <a:srgbClr val="FF0000"/>
                        </a:solidFill>
                        <a:effectLst/>
                        <a:latin typeface="Calibri" panose="020F0502020204030204" pitchFamily="34" charset="0"/>
                      </a:endParaRPr>
                    </a:p>
                  </a:txBody>
                  <a:tcPr marL="0" marR="0" marT="0" marB="0"/>
                </a:tc>
                <a:tc hMerge="1">
                  <a:txBody>
                    <a:bodyPr/>
                    <a:lstStyle/>
                    <a:p>
                      <a:endParaRPr lang="en-CA"/>
                    </a:p>
                  </a:txBody>
                  <a:tcPr/>
                </a:tc>
                <a:extLst>
                  <a:ext uri="{0D108BD9-81ED-4DB2-BD59-A6C34878D82A}">
                    <a16:rowId xmlns:a16="http://schemas.microsoft.com/office/drawing/2014/main" val="510949047"/>
                  </a:ext>
                </a:extLst>
              </a:tr>
              <a:tr h="570271">
                <a:tc>
                  <a:txBody>
                    <a:bodyPr/>
                    <a:lstStyle/>
                    <a:p>
                      <a:pPr algn="l" fontAlgn="b"/>
                      <a:endParaRPr lang="en-CA" sz="900" b="0" i="0" u="none" strike="noStrike">
                        <a:solidFill>
                          <a:srgbClr val="000000"/>
                        </a:solidFill>
                        <a:effectLst/>
                        <a:latin typeface="Calibri" panose="020F0502020204030204" pitchFamily="34" charset="0"/>
                      </a:endParaRPr>
                    </a:p>
                  </a:txBody>
                  <a:tcPr marL="0" marR="0" marT="0" marB="0" anchor="b"/>
                </a:tc>
                <a:tc>
                  <a:txBody>
                    <a:bodyPr/>
                    <a:lstStyle/>
                    <a:p>
                      <a:pPr algn="l" fontAlgn="t"/>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0" marR="0" marT="0" marB="0"/>
                </a:tc>
                <a:tc>
                  <a:txBody>
                    <a:bodyPr/>
                    <a:lstStyle/>
                    <a:p>
                      <a:pPr algn="l" fontAlgn="b"/>
                      <a:endParaRPr lang="en-CA"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CA" sz="900" u="none" strike="noStrike">
                          <a:effectLst/>
                        </a:rPr>
                        <a:t> </a:t>
                      </a:r>
                      <a:endParaRPr lang="en-CA"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CA" sz="900" u="none" strike="noStrike" dirty="0">
                          <a:effectLst/>
                        </a:rPr>
                        <a:t> </a:t>
                      </a:r>
                      <a:endParaRPr lang="en-CA"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18116090"/>
                  </a:ext>
                </a:extLst>
              </a:tr>
            </a:tbl>
          </a:graphicData>
        </a:graphic>
      </p:graphicFrame>
    </p:spTree>
    <p:extLst>
      <p:ext uri="{BB962C8B-B14F-4D97-AF65-F5344CB8AC3E}">
        <p14:creationId xmlns:p14="http://schemas.microsoft.com/office/powerpoint/2010/main" val="6426691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8229600" cy="533400"/>
          </a:xfrm>
        </p:spPr>
        <p:txBody>
          <a:bodyPr>
            <a:noAutofit/>
          </a:bodyPr>
          <a:lstStyle/>
          <a:p>
            <a:pPr algn="ctr"/>
            <a:r>
              <a:rPr lang="en-US" sz="4000" b="1" dirty="0" smtClean="0">
                <a:solidFill>
                  <a:srgbClr val="FF0000"/>
                </a:solidFill>
              </a:rPr>
              <a:t>Evaluations (Types of Errors)</a:t>
            </a:r>
            <a:endParaRPr lang="en-US" sz="4000" b="1" dirty="0">
              <a:solidFill>
                <a:srgbClr val="FF0000"/>
              </a:solidFill>
            </a:endParaRPr>
          </a:p>
        </p:txBody>
      </p:sp>
      <p:sp>
        <p:nvSpPr>
          <p:cNvPr id="3" name="Content Placeholder 2"/>
          <p:cNvSpPr>
            <a:spLocks noGrp="1"/>
          </p:cNvSpPr>
          <p:nvPr>
            <p:ph idx="1"/>
          </p:nvPr>
        </p:nvSpPr>
        <p:spPr>
          <a:xfrm>
            <a:off x="309716" y="685800"/>
            <a:ext cx="8229600" cy="5670550"/>
          </a:xfrm>
        </p:spPr>
        <p:txBody>
          <a:bodyPr>
            <a:normAutofit/>
          </a:bodyPr>
          <a:lstStyle/>
          <a:p>
            <a:pPr lvl="1"/>
            <a:r>
              <a:rPr lang="en-US" sz="1800" b="1" dirty="0" smtClean="0">
                <a:solidFill>
                  <a:srgbClr val="FF0000"/>
                </a:solidFill>
              </a:rPr>
              <a:t>The Types of Errors to be Annotated</a:t>
            </a:r>
          </a:p>
          <a:p>
            <a:pPr lvl="1"/>
            <a:endParaRPr lang="en-US" dirty="0" smtClean="0">
              <a:solidFill>
                <a:srgbClr val="FF0000"/>
              </a:solidFill>
            </a:endParaRPr>
          </a:p>
          <a:p>
            <a:pPr lvl="1"/>
            <a:endParaRPr lang="en-US" dirty="0">
              <a:solidFill>
                <a:srgbClr val="FF0000"/>
              </a:solidFill>
            </a:endParaRPr>
          </a:p>
          <a:p>
            <a:pPr lvl="1"/>
            <a:endParaRPr lang="en-US" dirty="0" smtClean="0">
              <a:solidFill>
                <a:srgbClr val="FF0000"/>
              </a:solidFill>
            </a:endParaRPr>
          </a:p>
          <a:p>
            <a:pPr lvl="1"/>
            <a:endParaRPr lang="en-US" dirty="0">
              <a:solidFill>
                <a:srgbClr val="FF0000"/>
              </a:solidFill>
            </a:endParaRPr>
          </a:p>
          <a:p>
            <a:pPr lvl="1"/>
            <a:endParaRPr lang="en-US" sz="1800" dirty="0" smtClean="0">
              <a:solidFill>
                <a:srgbClr val="FF0000"/>
              </a:solidFill>
            </a:endParaRPr>
          </a:p>
          <a:p>
            <a:pPr lvl="1"/>
            <a:endParaRPr lang="en-US" sz="1000" b="1" dirty="0" smtClean="0">
              <a:solidFill>
                <a:srgbClr val="FF0000"/>
              </a:solidFill>
            </a:endParaRPr>
          </a:p>
          <a:p>
            <a:pPr lvl="1"/>
            <a:r>
              <a:rPr lang="en-US" sz="1800" b="1" dirty="0" smtClean="0">
                <a:solidFill>
                  <a:srgbClr val="FF0000"/>
                </a:solidFill>
              </a:rPr>
              <a:t>Description of the Types </a:t>
            </a:r>
            <a:r>
              <a:rPr lang="en-US" sz="1800" b="1" dirty="0">
                <a:solidFill>
                  <a:srgbClr val="FF0000"/>
                </a:solidFill>
              </a:rPr>
              <a:t>of Errors to be Annotated</a:t>
            </a:r>
          </a:p>
          <a:p>
            <a:pPr lvl="1"/>
            <a:endParaRPr lang="en-US" dirty="0" smtClean="0">
              <a:solidFill>
                <a:srgbClr val="FF0000"/>
              </a:solidFill>
            </a:endParaRPr>
          </a:p>
          <a:p>
            <a:pPr lvl="1"/>
            <a:endParaRPr lang="en-US" dirty="0">
              <a:solidFill>
                <a:srgbClr val="FF0000"/>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24</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1170114060"/>
              </p:ext>
            </p:extLst>
          </p:nvPr>
        </p:nvGraphicFramePr>
        <p:xfrm>
          <a:off x="1295400" y="1028296"/>
          <a:ext cx="6096000" cy="2040782"/>
        </p:xfrm>
        <a:graphic>
          <a:graphicData uri="http://schemas.openxmlformats.org/drawingml/2006/table">
            <a:tbl>
              <a:tblPr>
                <a:tableStyleId>{5C22544A-7EE6-4342-B048-85BDC9FD1C3A}</a:tableStyleId>
              </a:tblPr>
              <a:tblGrid>
                <a:gridCol w="2057400">
                  <a:extLst>
                    <a:ext uri="{9D8B030D-6E8A-4147-A177-3AD203B41FA5}">
                      <a16:colId xmlns:a16="http://schemas.microsoft.com/office/drawing/2014/main" val="1041600256"/>
                    </a:ext>
                  </a:extLst>
                </a:gridCol>
                <a:gridCol w="4038600">
                  <a:extLst>
                    <a:ext uri="{9D8B030D-6E8A-4147-A177-3AD203B41FA5}">
                      <a16:colId xmlns:a16="http://schemas.microsoft.com/office/drawing/2014/main" val="358685252"/>
                    </a:ext>
                  </a:extLst>
                </a:gridCol>
              </a:tblGrid>
              <a:tr h="320690">
                <a:tc>
                  <a:txBody>
                    <a:bodyPr/>
                    <a:lstStyle/>
                    <a:p>
                      <a:pPr algn="ctr" fontAlgn="t"/>
                      <a:r>
                        <a:rPr lang="en-CA" sz="1400" b="1" u="none" strike="noStrike" dirty="0" smtClean="0">
                          <a:solidFill>
                            <a:srgbClr val="002060"/>
                          </a:solidFill>
                          <a:effectLst/>
                        </a:rPr>
                        <a:t>Type ID</a:t>
                      </a:r>
                      <a:endParaRPr lang="en-CA" sz="1400" b="1" i="0" u="none" strike="noStrike" dirty="0">
                        <a:solidFill>
                          <a:srgbClr val="002060"/>
                        </a:solidFill>
                        <a:effectLst/>
                        <a:latin typeface="Calibri" panose="020F0502020204030204" pitchFamily="34" charset="0"/>
                      </a:endParaRPr>
                    </a:p>
                  </a:txBody>
                  <a:tcPr marL="6350" marR="6350" marT="6350" marB="0"/>
                </a:tc>
                <a:tc>
                  <a:txBody>
                    <a:bodyPr/>
                    <a:lstStyle/>
                    <a:p>
                      <a:pPr algn="ctr" fontAlgn="t"/>
                      <a:r>
                        <a:rPr lang="en-CA" sz="1400" b="1" u="none" strike="noStrike" dirty="0">
                          <a:solidFill>
                            <a:srgbClr val="002060"/>
                          </a:solidFill>
                          <a:effectLst/>
                        </a:rPr>
                        <a:t>Type of Error</a:t>
                      </a:r>
                      <a:endParaRPr lang="en-CA" sz="1400" b="1" i="0" u="none" strike="noStrike" dirty="0">
                        <a:solidFill>
                          <a:srgbClr val="002060"/>
                        </a:solidFill>
                        <a:effectLst/>
                        <a:latin typeface="Calibri" panose="020F0502020204030204" pitchFamily="34" charset="0"/>
                      </a:endParaRPr>
                    </a:p>
                  </a:txBody>
                  <a:tcPr marL="6350" marR="6350" marT="6350" marB="0"/>
                </a:tc>
                <a:extLst>
                  <a:ext uri="{0D108BD9-81ED-4DB2-BD59-A6C34878D82A}">
                    <a16:rowId xmlns:a16="http://schemas.microsoft.com/office/drawing/2014/main" val="2066883776"/>
                  </a:ext>
                </a:extLst>
              </a:tr>
              <a:tr h="251352">
                <a:tc>
                  <a:txBody>
                    <a:bodyPr/>
                    <a:lstStyle/>
                    <a:p>
                      <a:pPr algn="ctr" fontAlgn="t"/>
                      <a:r>
                        <a:rPr lang="en-CA" sz="1400" u="none" strike="noStrike" dirty="0">
                          <a:solidFill>
                            <a:srgbClr val="002060"/>
                          </a:solidFill>
                          <a:effectLst/>
                        </a:rPr>
                        <a:t>A</a:t>
                      </a:r>
                      <a:endParaRPr lang="en-CA" sz="1400" b="1" i="0" u="none" strike="noStrike" dirty="0">
                        <a:solidFill>
                          <a:srgbClr val="002060"/>
                        </a:solidFill>
                        <a:effectLst/>
                        <a:latin typeface="Calibri" panose="020F0502020204030204" pitchFamily="34" charset="0"/>
                      </a:endParaRPr>
                    </a:p>
                  </a:txBody>
                  <a:tcPr marL="6350" marR="6350" marT="6350" marB="0"/>
                </a:tc>
                <a:tc>
                  <a:txBody>
                    <a:bodyPr/>
                    <a:lstStyle/>
                    <a:p>
                      <a:pPr algn="l" fontAlgn="t"/>
                      <a:r>
                        <a:rPr lang="en-US" sz="1400" u="none" strike="noStrike" dirty="0">
                          <a:solidFill>
                            <a:srgbClr val="002060"/>
                          </a:solidFill>
                          <a:effectLst/>
                        </a:rPr>
                        <a:t>Wrong Term Mapping (semantically wrong)</a:t>
                      </a:r>
                      <a:endParaRPr lang="en-US" sz="1400" b="0" i="0" u="none" strike="noStrike" dirty="0">
                        <a:solidFill>
                          <a:srgbClr val="002060"/>
                        </a:solidFill>
                        <a:effectLst/>
                        <a:latin typeface="Calibri" panose="020F0502020204030204" pitchFamily="34" charset="0"/>
                      </a:endParaRPr>
                    </a:p>
                  </a:txBody>
                  <a:tcPr marL="6350" marR="6350" marT="6350" marB="0"/>
                </a:tc>
                <a:extLst>
                  <a:ext uri="{0D108BD9-81ED-4DB2-BD59-A6C34878D82A}">
                    <a16:rowId xmlns:a16="http://schemas.microsoft.com/office/drawing/2014/main" val="3690235834"/>
                  </a:ext>
                </a:extLst>
              </a:tr>
              <a:tr h="251352">
                <a:tc>
                  <a:txBody>
                    <a:bodyPr/>
                    <a:lstStyle/>
                    <a:p>
                      <a:pPr algn="ctr" fontAlgn="t"/>
                      <a:r>
                        <a:rPr lang="en-CA" sz="1400" u="none" strike="noStrike" dirty="0">
                          <a:solidFill>
                            <a:srgbClr val="002060"/>
                          </a:solidFill>
                          <a:effectLst/>
                        </a:rPr>
                        <a:t>B</a:t>
                      </a:r>
                      <a:endParaRPr lang="en-CA" sz="1400" b="1" i="0" u="none" strike="noStrike" dirty="0">
                        <a:solidFill>
                          <a:srgbClr val="002060"/>
                        </a:solidFill>
                        <a:effectLst/>
                        <a:latin typeface="Calibri" panose="020F0502020204030204" pitchFamily="34" charset="0"/>
                      </a:endParaRPr>
                    </a:p>
                  </a:txBody>
                  <a:tcPr marL="6350" marR="6350" marT="6350" marB="0"/>
                </a:tc>
                <a:tc>
                  <a:txBody>
                    <a:bodyPr/>
                    <a:lstStyle/>
                    <a:p>
                      <a:pPr algn="l" fontAlgn="t"/>
                      <a:r>
                        <a:rPr lang="en-US" sz="1400" u="none" strike="noStrike" dirty="0" smtClean="0">
                          <a:solidFill>
                            <a:srgbClr val="002060"/>
                          </a:solidFill>
                          <a:effectLst/>
                        </a:rPr>
                        <a:t>Error </a:t>
                      </a:r>
                      <a:r>
                        <a:rPr lang="en-US" sz="1400" u="none" strike="noStrike" dirty="0">
                          <a:solidFill>
                            <a:srgbClr val="002060"/>
                          </a:solidFill>
                          <a:effectLst/>
                        </a:rPr>
                        <a:t>in Capturing by System</a:t>
                      </a:r>
                      <a:endParaRPr lang="en-US" sz="1400" b="0" i="0" u="none" strike="noStrike" dirty="0">
                        <a:solidFill>
                          <a:srgbClr val="002060"/>
                        </a:solidFill>
                        <a:effectLst/>
                        <a:latin typeface="Calibri" panose="020F0502020204030204" pitchFamily="34" charset="0"/>
                      </a:endParaRPr>
                    </a:p>
                  </a:txBody>
                  <a:tcPr marL="6350" marR="6350" marT="6350" marB="0"/>
                </a:tc>
                <a:extLst>
                  <a:ext uri="{0D108BD9-81ED-4DB2-BD59-A6C34878D82A}">
                    <a16:rowId xmlns:a16="http://schemas.microsoft.com/office/drawing/2014/main" val="2881962143"/>
                  </a:ext>
                </a:extLst>
              </a:tr>
              <a:tr h="319606">
                <a:tc>
                  <a:txBody>
                    <a:bodyPr/>
                    <a:lstStyle/>
                    <a:p>
                      <a:pPr algn="ctr" fontAlgn="t"/>
                      <a:r>
                        <a:rPr lang="en-CA" sz="1400" u="none" strike="noStrike" dirty="0">
                          <a:solidFill>
                            <a:srgbClr val="FF0000"/>
                          </a:solidFill>
                          <a:effectLst/>
                        </a:rPr>
                        <a:t>C</a:t>
                      </a:r>
                      <a:endParaRPr lang="en-CA" sz="1400" b="1" i="0" u="none" strike="noStrike" dirty="0">
                        <a:solidFill>
                          <a:srgbClr val="FF0000"/>
                        </a:solidFill>
                        <a:effectLst/>
                        <a:latin typeface="Calibri" panose="020F0502020204030204" pitchFamily="34" charset="0"/>
                      </a:endParaRPr>
                    </a:p>
                  </a:txBody>
                  <a:tcPr marL="6350" marR="6350" marT="6350" marB="0"/>
                </a:tc>
                <a:tc>
                  <a:txBody>
                    <a:bodyPr/>
                    <a:lstStyle/>
                    <a:p>
                      <a:pPr algn="l" fontAlgn="t"/>
                      <a:r>
                        <a:rPr lang="en-US" sz="1400" u="none" strike="noStrike" dirty="0">
                          <a:solidFill>
                            <a:srgbClr val="002060"/>
                          </a:solidFill>
                          <a:effectLst/>
                        </a:rPr>
                        <a:t>Missed Mapping (Resource Term is </a:t>
                      </a:r>
                      <a:r>
                        <a:rPr lang="en-US" sz="1400" u="none" strike="noStrike" dirty="0" smtClean="0">
                          <a:solidFill>
                            <a:srgbClr val="002060"/>
                          </a:solidFill>
                          <a:effectLst/>
                        </a:rPr>
                        <a:t>Missing </a:t>
                      </a:r>
                      <a:r>
                        <a:rPr lang="en-US" sz="1400" u="none" strike="noStrike" dirty="0">
                          <a:solidFill>
                            <a:srgbClr val="002060"/>
                          </a:solidFill>
                          <a:effectLst/>
                        </a:rPr>
                        <a:t>)</a:t>
                      </a:r>
                      <a:endParaRPr lang="en-US" sz="1400" b="0" i="0" u="none" strike="noStrike" dirty="0">
                        <a:solidFill>
                          <a:srgbClr val="002060"/>
                        </a:solidFill>
                        <a:effectLst/>
                        <a:latin typeface="Calibri" panose="020F0502020204030204" pitchFamily="34" charset="0"/>
                      </a:endParaRPr>
                    </a:p>
                  </a:txBody>
                  <a:tcPr marL="6350" marR="6350" marT="6350" marB="0"/>
                </a:tc>
                <a:extLst>
                  <a:ext uri="{0D108BD9-81ED-4DB2-BD59-A6C34878D82A}">
                    <a16:rowId xmlns:a16="http://schemas.microsoft.com/office/drawing/2014/main" val="1351257318"/>
                  </a:ext>
                </a:extLst>
              </a:tr>
              <a:tr h="251352">
                <a:tc>
                  <a:txBody>
                    <a:bodyPr/>
                    <a:lstStyle/>
                    <a:p>
                      <a:pPr algn="ctr" fontAlgn="t"/>
                      <a:r>
                        <a:rPr lang="en-CA" sz="1400" u="none" strike="noStrike">
                          <a:solidFill>
                            <a:srgbClr val="002060"/>
                          </a:solidFill>
                          <a:effectLst/>
                        </a:rPr>
                        <a:t>D</a:t>
                      </a:r>
                      <a:endParaRPr lang="en-CA" sz="1400" b="1" i="0" u="none" strike="noStrike">
                        <a:solidFill>
                          <a:srgbClr val="002060"/>
                        </a:solidFill>
                        <a:effectLst/>
                        <a:latin typeface="Calibri" panose="020F0502020204030204" pitchFamily="34" charset="0"/>
                      </a:endParaRPr>
                    </a:p>
                  </a:txBody>
                  <a:tcPr marL="6350" marR="6350" marT="6350" marB="0"/>
                </a:tc>
                <a:tc>
                  <a:txBody>
                    <a:bodyPr/>
                    <a:lstStyle/>
                    <a:p>
                      <a:pPr algn="l" fontAlgn="t"/>
                      <a:r>
                        <a:rPr lang="en-CA" sz="1400" u="none" strike="noStrike" dirty="0">
                          <a:solidFill>
                            <a:srgbClr val="002060"/>
                          </a:solidFill>
                          <a:effectLst/>
                        </a:rPr>
                        <a:t>Error in Semantic Tagging</a:t>
                      </a:r>
                      <a:endParaRPr lang="en-CA" sz="1400" b="0" i="0" u="none" strike="noStrike" dirty="0">
                        <a:solidFill>
                          <a:srgbClr val="002060"/>
                        </a:solidFill>
                        <a:effectLst/>
                        <a:latin typeface="Calibri" panose="020F0502020204030204" pitchFamily="34" charset="0"/>
                      </a:endParaRPr>
                    </a:p>
                  </a:txBody>
                  <a:tcPr marL="6350" marR="6350" marT="6350" marB="0"/>
                </a:tc>
                <a:extLst>
                  <a:ext uri="{0D108BD9-81ED-4DB2-BD59-A6C34878D82A}">
                    <a16:rowId xmlns:a16="http://schemas.microsoft.com/office/drawing/2014/main" val="650389950"/>
                  </a:ext>
                </a:extLst>
              </a:tr>
              <a:tr h="251352">
                <a:tc>
                  <a:txBody>
                    <a:bodyPr/>
                    <a:lstStyle/>
                    <a:p>
                      <a:pPr algn="ctr" fontAlgn="t"/>
                      <a:r>
                        <a:rPr lang="en-CA" sz="1400" u="none" strike="noStrike" dirty="0" smtClean="0">
                          <a:solidFill>
                            <a:srgbClr val="002060"/>
                          </a:solidFill>
                          <a:effectLst/>
                        </a:rPr>
                        <a:t>E</a:t>
                      </a:r>
                    </a:p>
                    <a:p>
                      <a:pPr algn="ctr" fontAlgn="t"/>
                      <a:endParaRPr lang="en-CA" sz="1400" b="1" i="0" u="none" strike="noStrike" dirty="0">
                        <a:solidFill>
                          <a:srgbClr val="002060"/>
                        </a:solidFill>
                        <a:effectLst/>
                        <a:latin typeface="Calibri" panose="020F0502020204030204" pitchFamily="34" charset="0"/>
                      </a:endParaRPr>
                    </a:p>
                  </a:txBody>
                  <a:tcPr marL="6350" marR="6350" marT="6350" marB="0"/>
                </a:tc>
                <a:tc>
                  <a:txBody>
                    <a:bodyPr/>
                    <a:lstStyle/>
                    <a:p>
                      <a:pPr algn="l" fontAlgn="t"/>
                      <a:r>
                        <a:rPr lang="en-CA" sz="1400" u="none" strike="noStrike" dirty="0">
                          <a:solidFill>
                            <a:srgbClr val="002060"/>
                          </a:solidFill>
                          <a:effectLst/>
                        </a:rPr>
                        <a:t>Other </a:t>
                      </a:r>
                      <a:r>
                        <a:rPr lang="en-CA" sz="1400" u="none" strike="noStrike" dirty="0" smtClean="0">
                          <a:solidFill>
                            <a:srgbClr val="002060"/>
                          </a:solidFill>
                          <a:effectLst/>
                        </a:rPr>
                        <a:t>Error</a:t>
                      </a:r>
                    </a:p>
                    <a:p>
                      <a:pPr algn="l" fontAlgn="t"/>
                      <a:endParaRPr lang="en-US" sz="1400" b="0" i="0" u="none" strike="noStrike" dirty="0" smtClean="0">
                        <a:solidFill>
                          <a:srgbClr val="002060"/>
                        </a:solidFill>
                        <a:effectLst/>
                        <a:latin typeface="Calibri" panose="020F0502020204030204" pitchFamily="34" charset="0"/>
                      </a:endParaRPr>
                    </a:p>
                    <a:p>
                      <a:pPr algn="l" fontAlgn="t"/>
                      <a:endParaRPr lang="en-CA" sz="1400" b="0" i="0" u="none" strike="noStrike" dirty="0">
                        <a:solidFill>
                          <a:srgbClr val="002060"/>
                        </a:solidFill>
                        <a:effectLst/>
                        <a:latin typeface="Calibri" panose="020F0502020204030204" pitchFamily="34" charset="0"/>
                      </a:endParaRPr>
                    </a:p>
                  </a:txBody>
                  <a:tcPr marL="6350" marR="6350" marT="6350" marB="0"/>
                </a:tc>
                <a:extLst>
                  <a:ext uri="{0D108BD9-81ED-4DB2-BD59-A6C34878D82A}">
                    <a16:rowId xmlns:a16="http://schemas.microsoft.com/office/drawing/2014/main" val="247673578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67873034"/>
              </p:ext>
            </p:extLst>
          </p:nvPr>
        </p:nvGraphicFramePr>
        <p:xfrm>
          <a:off x="1371600" y="3647563"/>
          <a:ext cx="6207842" cy="2807212"/>
        </p:xfrm>
        <a:graphic>
          <a:graphicData uri="http://schemas.openxmlformats.org/drawingml/2006/table">
            <a:tbl>
              <a:tblPr>
                <a:tableStyleId>{5C22544A-7EE6-4342-B048-85BDC9FD1C3A}</a:tableStyleId>
              </a:tblPr>
              <a:tblGrid>
                <a:gridCol w="1175450">
                  <a:extLst>
                    <a:ext uri="{9D8B030D-6E8A-4147-A177-3AD203B41FA5}">
                      <a16:colId xmlns:a16="http://schemas.microsoft.com/office/drawing/2014/main" val="3824410229"/>
                    </a:ext>
                  </a:extLst>
                </a:gridCol>
                <a:gridCol w="973419">
                  <a:extLst>
                    <a:ext uri="{9D8B030D-6E8A-4147-A177-3AD203B41FA5}">
                      <a16:colId xmlns:a16="http://schemas.microsoft.com/office/drawing/2014/main" val="4255290868"/>
                    </a:ext>
                  </a:extLst>
                </a:gridCol>
                <a:gridCol w="1230548">
                  <a:extLst>
                    <a:ext uri="{9D8B030D-6E8A-4147-A177-3AD203B41FA5}">
                      <a16:colId xmlns:a16="http://schemas.microsoft.com/office/drawing/2014/main" val="2939948299"/>
                    </a:ext>
                  </a:extLst>
                </a:gridCol>
                <a:gridCol w="2828425">
                  <a:extLst>
                    <a:ext uri="{9D8B030D-6E8A-4147-A177-3AD203B41FA5}">
                      <a16:colId xmlns:a16="http://schemas.microsoft.com/office/drawing/2014/main" val="1626159269"/>
                    </a:ext>
                  </a:extLst>
                </a:gridCol>
              </a:tblGrid>
              <a:tr h="368841">
                <a:tc>
                  <a:txBody>
                    <a:bodyPr/>
                    <a:lstStyle/>
                    <a:p>
                      <a:pPr algn="ctr" fontAlgn="t"/>
                      <a:r>
                        <a:rPr lang="en-CA" sz="1400" b="1" u="none" strike="noStrike" dirty="0">
                          <a:solidFill>
                            <a:srgbClr val="002060"/>
                          </a:solidFill>
                          <a:effectLst/>
                        </a:rPr>
                        <a:t>Error Type</a:t>
                      </a:r>
                      <a:endParaRPr lang="en-CA" sz="1400" b="1" i="0" u="none" strike="noStrike" dirty="0">
                        <a:solidFill>
                          <a:srgbClr val="002060"/>
                        </a:solidFill>
                        <a:effectLst/>
                        <a:latin typeface="Calibri" panose="020F0502020204030204" pitchFamily="34" charset="0"/>
                      </a:endParaRPr>
                    </a:p>
                  </a:txBody>
                  <a:tcPr marL="6350" marR="6350" marT="6350" marB="0"/>
                </a:tc>
                <a:tc>
                  <a:txBody>
                    <a:bodyPr/>
                    <a:lstStyle/>
                    <a:p>
                      <a:pPr algn="l" fontAlgn="t"/>
                      <a:r>
                        <a:rPr lang="en-CA" sz="1400" b="1" u="none" strike="noStrike" dirty="0" err="1">
                          <a:solidFill>
                            <a:srgbClr val="002060"/>
                          </a:solidFill>
                          <a:effectLst/>
                        </a:rPr>
                        <a:t>Sample_Id</a:t>
                      </a:r>
                      <a:endParaRPr lang="en-CA" sz="1400" b="1" i="0" u="none" strike="noStrike" dirty="0">
                        <a:solidFill>
                          <a:srgbClr val="002060"/>
                        </a:solidFill>
                        <a:effectLst/>
                        <a:latin typeface="Calibri" panose="020F0502020204030204" pitchFamily="34" charset="0"/>
                      </a:endParaRPr>
                    </a:p>
                  </a:txBody>
                  <a:tcPr marL="6350" marR="6350" marT="6350" marB="0"/>
                </a:tc>
                <a:tc>
                  <a:txBody>
                    <a:bodyPr/>
                    <a:lstStyle/>
                    <a:p>
                      <a:pPr algn="l" fontAlgn="t"/>
                      <a:r>
                        <a:rPr lang="en-CA" sz="1400" b="1" u="none" strike="noStrike" dirty="0" err="1">
                          <a:solidFill>
                            <a:srgbClr val="002060"/>
                          </a:solidFill>
                          <a:effectLst/>
                        </a:rPr>
                        <a:t>Sample_Desc</a:t>
                      </a:r>
                      <a:endParaRPr lang="en-CA" sz="1400" b="1" i="0" u="none" strike="noStrike" dirty="0">
                        <a:solidFill>
                          <a:srgbClr val="002060"/>
                        </a:solidFill>
                        <a:effectLst/>
                        <a:latin typeface="Calibri" panose="020F0502020204030204" pitchFamily="34" charset="0"/>
                      </a:endParaRPr>
                    </a:p>
                  </a:txBody>
                  <a:tcPr marL="6350" marR="6350" marT="6350" marB="0"/>
                </a:tc>
                <a:tc>
                  <a:txBody>
                    <a:bodyPr/>
                    <a:lstStyle/>
                    <a:p>
                      <a:pPr algn="l" fontAlgn="t"/>
                      <a:r>
                        <a:rPr lang="en-CA" sz="1400" b="1" u="none" strike="noStrike" dirty="0">
                          <a:solidFill>
                            <a:srgbClr val="002060"/>
                          </a:solidFill>
                          <a:effectLst/>
                        </a:rPr>
                        <a:t>Example (Hypothetical )</a:t>
                      </a:r>
                      <a:endParaRPr lang="en-CA" sz="1400" b="1" i="0" u="none" strike="noStrike" dirty="0">
                        <a:solidFill>
                          <a:srgbClr val="002060"/>
                        </a:solidFill>
                        <a:effectLst/>
                        <a:latin typeface="Calibri" panose="020F0502020204030204" pitchFamily="34" charset="0"/>
                      </a:endParaRPr>
                    </a:p>
                  </a:txBody>
                  <a:tcPr marL="6350" marR="6350" marT="6350" marB="0"/>
                </a:tc>
                <a:extLst>
                  <a:ext uri="{0D108BD9-81ED-4DB2-BD59-A6C34878D82A}">
                    <a16:rowId xmlns:a16="http://schemas.microsoft.com/office/drawing/2014/main" val="1935168525"/>
                  </a:ext>
                </a:extLst>
              </a:tr>
              <a:tr h="327036">
                <a:tc>
                  <a:txBody>
                    <a:bodyPr/>
                    <a:lstStyle/>
                    <a:p>
                      <a:pPr algn="l" fontAlgn="t"/>
                      <a:r>
                        <a:rPr lang="en-CA" sz="1100" b="1" u="none" strike="noStrike" dirty="0">
                          <a:solidFill>
                            <a:srgbClr val="002060"/>
                          </a:solidFill>
                          <a:effectLst/>
                        </a:rPr>
                        <a:t>Type A Error</a:t>
                      </a:r>
                      <a:endParaRPr lang="en-CA" sz="1100" b="1" i="0" u="none" strike="noStrike" dirty="0">
                        <a:solidFill>
                          <a:srgbClr val="002060"/>
                        </a:solidFill>
                        <a:effectLst/>
                        <a:latin typeface="Calibri" panose="020F0502020204030204" pitchFamily="34" charset="0"/>
                      </a:endParaRPr>
                    </a:p>
                  </a:txBody>
                  <a:tcPr marL="6350" marR="6350" marT="6350" marB="0"/>
                </a:tc>
                <a:tc>
                  <a:txBody>
                    <a:bodyPr/>
                    <a:lstStyle/>
                    <a:p>
                      <a:pPr algn="l" fontAlgn="t"/>
                      <a:r>
                        <a:rPr lang="en-CA" sz="1100" u="none" strike="noStrike" dirty="0">
                          <a:solidFill>
                            <a:srgbClr val="002060"/>
                          </a:solidFill>
                          <a:effectLst/>
                        </a:rPr>
                        <a:t>samp2198</a:t>
                      </a:r>
                      <a:endParaRPr lang="en-CA" sz="1100" b="0" i="0" u="none" strike="noStrike" dirty="0">
                        <a:solidFill>
                          <a:srgbClr val="002060"/>
                        </a:solidFill>
                        <a:effectLst/>
                        <a:latin typeface="Calibri" panose="020F0502020204030204" pitchFamily="34" charset="0"/>
                      </a:endParaRPr>
                    </a:p>
                  </a:txBody>
                  <a:tcPr marL="6350" marR="6350" marT="6350" marB="0"/>
                </a:tc>
                <a:tc>
                  <a:txBody>
                    <a:bodyPr/>
                    <a:lstStyle/>
                    <a:p>
                      <a:pPr algn="l" fontAlgn="t"/>
                      <a:r>
                        <a:rPr lang="en-CA" sz="1100" u="none" strike="noStrike" dirty="0" err="1">
                          <a:solidFill>
                            <a:srgbClr val="002060"/>
                          </a:solidFill>
                          <a:effectLst/>
                        </a:rPr>
                        <a:t>chile</a:t>
                      </a:r>
                      <a:r>
                        <a:rPr lang="en-CA" sz="1100" u="none" strike="noStrike" dirty="0">
                          <a:solidFill>
                            <a:srgbClr val="002060"/>
                          </a:solidFill>
                          <a:effectLst/>
                        </a:rPr>
                        <a:t> powder</a:t>
                      </a:r>
                      <a:endParaRPr lang="en-CA" sz="1100" b="0" i="0" u="none" strike="noStrike" dirty="0">
                        <a:solidFill>
                          <a:srgbClr val="002060"/>
                        </a:solidFill>
                        <a:effectLst/>
                        <a:latin typeface="Calibri" panose="020F0502020204030204" pitchFamily="34" charset="0"/>
                      </a:endParaRPr>
                    </a:p>
                  </a:txBody>
                  <a:tcPr marL="6350" marR="6350" marT="6350" marB="0"/>
                </a:tc>
                <a:tc>
                  <a:txBody>
                    <a:bodyPr/>
                    <a:lstStyle/>
                    <a:p>
                      <a:pPr algn="l" fontAlgn="t"/>
                      <a:r>
                        <a:rPr lang="en-US" sz="1100" u="none" strike="noStrike" dirty="0">
                          <a:solidFill>
                            <a:srgbClr val="002060"/>
                          </a:solidFill>
                          <a:effectLst/>
                        </a:rPr>
                        <a:t>Chile mapped to a country/</a:t>
                      </a:r>
                      <a:r>
                        <a:rPr lang="en-US" sz="1100" u="none" strike="noStrike" dirty="0" err="1">
                          <a:solidFill>
                            <a:srgbClr val="002060"/>
                          </a:solidFill>
                          <a:effectLst/>
                        </a:rPr>
                        <a:t>GeoEntity</a:t>
                      </a:r>
                      <a:endParaRPr lang="en-US" sz="1100" b="0" i="0" u="none" strike="noStrike" dirty="0">
                        <a:solidFill>
                          <a:srgbClr val="002060"/>
                        </a:solidFill>
                        <a:effectLst/>
                        <a:latin typeface="Calibri" panose="020F0502020204030204" pitchFamily="34" charset="0"/>
                      </a:endParaRPr>
                    </a:p>
                  </a:txBody>
                  <a:tcPr marL="6350" marR="6350" marT="6350" marB="0"/>
                </a:tc>
                <a:extLst>
                  <a:ext uri="{0D108BD9-81ED-4DB2-BD59-A6C34878D82A}">
                    <a16:rowId xmlns:a16="http://schemas.microsoft.com/office/drawing/2014/main" val="2414794702"/>
                  </a:ext>
                </a:extLst>
              </a:tr>
              <a:tr h="463585">
                <a:tc>
                  <a:txBody>
                    <a:bodyPr/>
                    <a:lstStyle/>
                    <a:p>
                      <a:pPr algn="l" fontAlgn="t"/>
                      <a:r>
                        <a:rPr lang="en-CA" sz="1100" b="1" u="none" strike="noStrike" dirty="0">
                          <a:solidFill>
                            <a:srgbClr val="002060"/>
                          </a:solidFill>
                          <a:effectLst/>
                        </a:rPr>
                        <a:t>Type B Error</a:t>
                      </a:r>
                      <a:endParaRPr lang="en-CA" sz="1100" b="1" i="0" u="none" strike="noStrike" dirty="0">
                        <a:solidFill>
                          <a:srgbClr val="002060"/>
                        </a:solidFill>
                        <a:effectLst/>
                        <a:latin typeface="Calibri" panose="020F0502020204030204" pitchFamily="34" charset="0"/>
                      </a:endParaRPr>
                    </a:p>
                  </a:txBody>
                  <a:tcPr marL="6350" marR="6350" marT="6350" marB="0"/>
                </a:tc>
                <a:tc>
                  <a:txBody>
                    <a:bodyPr/>
                    <a:lstStyle/>
                    <a:p>
                      <a:pPr algn="l" fontAlgn="t"/>
                      <a:r>
                        <a:rPr lang="en-CA" sz="1100" u="none" strike="noStrike" dirty="0">
                          <a:solidFill>
                            <a:srgbClr val="002060"/>
                          </a:solidFill>
                          <a:effectLst/>
                        </a:rPr>
                        <a:t>samp3321</a:t>
                      </a:r>
                      <a:endParaRPr lang="en-CA" sz="1100" b="0" i="0" u="none" strike="noStrike" dirty="0">
                        <a:solidFill>
                          <a:srgbClr val="002060"/>
                        </a:solidFill>
                        <a:effectLst/>
                        <a:latin typeface="Calibri" panose="020F0502020204030204" pitchFamily="34" charset="0"/>
                      </a:endParaRPr>
                    </a:p>
                  </a:txBody>
                  <a:tcPr marL="6350" marR="6350" marT="6350" marB="0"/>
                </a:tc>
                <a:tc>
                  <a:txBody>
                    <a:bodyPr/>
                    <a:lstStyle/>
                    <a:p>
                      <a:pPr algn="l" fontAlgn="t"/>
                      <a:r>
                        <a:rPr lang="en-CA" sz="1100" u="none" strike="noStrike" dirty="0">
                          <a:solidFill>
                            <a:srgbClr val="002060"/>
                          </a:solidFill>
                          <a:effectLst/>
                        </a:rPr>
                        <a:t>frozen rabbits</a:t>
                      </a:r>
                      <a:endParaRPr lang="en-CA" sz="1100" b="0" i="0" u="none" strike="noStrike" dirty="0">
                        <a:solidFill>
                          <a:srgbClr val="002060"/>
                        </a:solidFill>
                        <a:effectLst/>
                        <a:latin typeface="Calibri" panose="020F0502020204030204" pitchFamily="34" charset="0"/>
                      </a:endParaRPr>
                    </a:p>
                  </a:txBody>
                  <a:tcPr marL="6350" marR="6350" marT="6350" marB="0"/>
                </a:tc>
                <a:tc>
                  <a:txBody>
                    <a:bodyPr/>
                    <a:lstStyle/>
                    <a:p>
                      <a:pPr algn="l" fontAlgn="t"/>
                      <a:r>
                        <a:rPr lang="en-US" sz="1100" u="none" strike="noStrike">
                          <a:solidFill>
                            <a:srgbClr val="002060"/>
                          </a:solidFill>
                          <a:effectLst/>
                        </a:rPr>
                        <a:t>For example, rabbits is not matched to 'rabbit:FOODON_03411323' by the system</a:t>
                      </a:r>
                      <a:endParaRPr lang="en-US" sz="1100" b="0" i="0" u="none" strike="noStrike">
                        <a:solidFill>
                          <a:srgbClr val="002060"/>
                        </a:solidFill>
                        <a:effectLst/>
                        <a:latin typeface="Calibri" panose="020F0502020204030204" pitchFamily="34" charset="0"/>
                      </a:endParaRPr>
                    </a:p>
                  </a:txBody>
                  <a:tcPr marL="6350" marR="6350" marT="6350" marB="0"/>
                </a:tc>
                <a:extLst>
                  <a:ext uri="{0D108BD9-81ED-4DB2-BD59-A6C34878D82A}">
                    <a16:rowId xmlns:a16="http://schemas.microsoft.com/office/drawing/2014/main" val="1813361270"/>
                  </a:ext>
                </a:extLst>
              </a:tr>
              <a:tr h="503123">
                <a:tc>
                  <a:txBody>
                    <a:bodyPr/>
                    <a:lstStyle/>
                    <a:p>
                      <a:pPr algn="l" fontAlgn="t"/>
                      <a:r>
                        <a:rPr lang="en-CA" sz="1100" b="1" u="none" strike="noStrike" dirty="0">
                          <a:solidFill>
                            <a:srgbClr val="002060"/>
                          </a:solidFill>
                          <a:effectLst/>
                        </a:rPr>
                        <a:t>Type C Error</a:t>
                      </a:r>
                      <a:endParaRPr lang="en-CA" sz="1100" b="1" i="0" u="none" strike="noStrike" dirty="0">
                        <a:solidFill>
                          <a:srgbClr val="002060"/>
                        </a:solidFill>
                        <a:effectLst/>
                        <a:latin typeface="Calibri" panose="020F0502020204030204" pitchFamily="34" charset="0"/>
                      </a:endParaRPr>
                    </a:p>
                  </a:txBody>
                  <a:tcPr marL="6350" marR="6350" marT="6350" marB="0"/>
                </a:tc>
                <a:tc>
                  <a:txBody>
                    <a:bodyPr/>
                    <a:lstStyle/>
                    <a:p>
                      <a:pPr algn="l" fontAlgn="t"/>
                      <a:r>
                        <a:rPr lang="en-CA" sz="1100" u="none" strike="noStrike" dirty="0">
                          <a:solidFill>
                            <a:srgbClr val="002060"/>
                          </a:solidFill>
                          <a:effectLst/>
                        </a:rPr>
                        <a:t>samp1883</a:t>
                      </a:r>
                      <a:endParaRPr lang="en-CA" sz="1100" b="0" i="0" u="none" strike="noStrike" dirty="0">
                        <a:solidFill>
                          <a:srgbClr val="002060"/>
                        </a:solidFill>
                        <a:effectLst/>
                        <a:latin typeface="Calibri" panose="020F0502020204030204" pitchFamily="34" charset="0"/>
                      </a:endParaRPr>
                    </a:p>
                  </a:txBody>
                  <a:tcPr marL="6350" marR="6350" marT="6350" marB="0"/>
                </a:tc>
                <a:tc>
                  <a:txBody>
                    <a:bodyPr/>
                    <a:lstStyle/>
                    <a:p>
                      <a:pPr algn="l" fontAlgn="t"/>
                      <a:r>
                        <a:rPr lang="en-CA" sz="1100" u="none" strike="noStrike" dirty="0">
                          <a:solidFill>
                            <a:srgbClr val="002060"/>
                          </a:solidFill>
                          <a:effectLst/>
                        </a:rPr>
                        <a:t>hoy </a:t>
                      </a:r>
                      <a:r>
                        <a:rPr lang="en-CA" sz="1100" u="none" strike="noStrike" dirty="0" err="1">
                          <a:solidFill>
                            <a:srgbClr val="002060"/>
                          </a:solidFill>
                          <a:effectLst/>
                        </a:rPr>
                        <a:t>kom</a:t>
                      </a:r>
                      <a:endParaRPr lang="en-CA" sz="1100" b="0" i="0" u="none" strike="noStrike" dirty="0">
                        <a:solidFill>
                          <a:srgbClr val="002060"/>
                        </a:solidFill>
                        <a:effectLst/>
                        <a:latin typeface="Calibri" panose="020F0502020204030204" pitchFamily="34" charset="0"/>
                      </a:endParaRPr>
                    </a:p>
                  </a:txBody>
                  <a:tcPr marL="6350" marR="6350" marT="6350" marB="0"/>
                </a:tc>
                <a:tc>
                  <a:txBody>
                    <a:bodyPr/>
                    <a:lstStyle/>
                    <a:p>
                      <a:pPr algn="l" fontAlgn="t"/>
                      <a:r>
                        <a:rPr lang="en-US" sz="1100" u="none" strike="noStrike">
                          <a:solidFill>
                            <a:srgbClr val="002060"/>
                          </a:solidFill>
                          <a:effectLst/>
                        </a:rPr>
                        <a:t>hoy com {missed as there is no term in the resource]</a:t>
                      </a:r>
                      <a:endParaRPr lang="en-US" sz="1100" b="0" i="0" u="none" strike="noStrike">
                        <a:solidFill>
                          <a:srgbClr val="002060"/>
                        </a:solidFill>
                        <a:effectLst/>
                        <a:latin typeface="Calibri" panose="020F0502020204030204" pitchFamily="34" charset="0"/>
                      </a:endParaRPr>
                    </a:p>
                  </a:txBody>
                  <a:tcPr marL="6350" marR="6350" marT="6350" marB="0"/>
                </a:tc>
                <a:extLst>
                  <a:ext uri="{0D108BD9-81ED-4DB2-BD59-A6C34878D82A}">
                    <a16:rowId xmlns:a16="http://schemas.microsoft.com/office/drawing/2014/main" val="2229950302"/>
                  </a:ext>
                </a:extLst>
              </a:tr>
              <a:tr h="654073">
                <a:tc>
                  <a:txBody>
                    <a:bodyPr/>
                    <a:lstStyle/>
                    <a:p>
                      <a:pPr algn="l" fontAlgn="t"/>
                      <a:r>
                        <a:rPr lang="en-CA" sz="1100" b="1" u="none" strike="noStrike" dirty="0">
                          <a:solidFill>
                            <a:srgbClr val="002060"/>
                          </a:solidFill>
                          <a:effectLst/>
                        </a:rPr>
                        <a:t>Type D Error</a:t>
                      </a:r>
                      <a:endParaRPr lang="en-CA" sz="1100" b="1" i="0" u="none" strike="noStrike" dirty="0">
                        <a:solidFill>
                          <a:srgbClr val="002060"/>
                        </a:solidFill>
                        <a:effectLst/>
                        <a:latin typeface="Calibri" panose="020F0502020204030204" pitchFamily="34" charset="0"/>
                      </a:endParaRPr>
                    </a:p>
                  </a:txBody>
                  <a:tcPr marL="6350" marR="6350" marT="6350" marB="0"/>
                </a:tc>
                <a:tc>
                  <a:txBody>
                    <a:bodyPr/>
                    <a:lstStyle/>
                    <a:p>
                      <a:pPr algn="l" fontAlgn="t"/>
                      <a:r>
                        <a:rPr lang="en-CA" sz="1100" u="none" strike="noStrike">
                          <a:solidFill>
                            <a:srgbClr val="002060"/>
                          </a:solidFill>
                          <a:effectLst/>
                        </a:rPr>
                        <a:t>samp134</a:t>
                      </a:r>
                      <a:endParaRPr lang="en-CA" sz="1100" b="0" i="0" u="none" strike="noStrike">
                        <a:solidFill>
                          <a:srgbClr val="002060"/>
                        </a:solidFill>
                        <a:effectLst/>
                        <a:latin typeface="Calibri" panose="020F0502020204030204" pitchFamily="34" charset="0"/>
                      </a:endParaRPr>
                    </a:p>
                  </a:txBody>
                  <a:tcPr marL="6350" marR="6350" marT="6350" marB="0"/>
                </a:tc>
                <a:tc>
                  <a:txBody>
                    <a:bodyPr/>
                    <a:lstStyle/>
                    <a:p>
                      <a:pPr algn="l" fontAlgn="t"/>
                      <a:r>
                        <a:rPr lang="en-CA" sz="1100" u="none" strike="noStrike" dirty="0">
                          <a:solidFill>
                            <a:srgbClr val="002060"/>
                          </a:solidFill>
                          <a:effectLst/>
                        </a:rPr>
                        <a:t>corn snake cage swab</a:t>
                      </a:r>
                      <a:endParaRPr lang="en-CA" sz="1100" b="0" i="0" u="none" strike="noStrike" dirty="0">
                        <a:solidFill>
                          <a:srgbClr val="002060"/>
                        </a:solidFill>
                        <a:effectLst/>
                        <a:latin typeface="Calibri" panose="020F0502020204030204" pitchFamily="34" charset="0"/>
                      </a:endParaRPr>
                    </a:p>
                  </a:txBody>
                  <a:tcPr marL="6350" marR="6350" marT="6350" marB="0"/>
                </a:tc>
                <a:tc>
                  <a:txBody>
                    <a:bodyPr/>
                    <a:lstStyle/>
                    <a:p>
                      <a:pPr algn="l" fontAlgn="t"/>
                      <a:r>
                        <a:rPr lang="en-US" sz="1100" u="none" strike="noStrike">
                          <a:solidFill>
                            <a:srgbClr val="002060"/>
                          </a:solidFill>
                          <a:effectLst/>
                        </a:rPr>
                        <a:t>For example, cage maps to [Quality_color] say instead of 'cage:[Container-Or-Receptacle-Or-Enclosure]</a:t>
                      </a:r>
                      <a:endParaRPr lang="en-US" sz="1100" b="0" i="0" u="none" strike="noStrike">
                        <a:solidFill>
                          <a:srgbClr val="002060"/>
                        </a:solidFill>
                        <a:effectLst/>
                        <a:latin typeface="Calibri" panose="020F0502020204030204" pitchFamily="34" charset="0"/>
                      </a:endParaRPr>
                    </a:p>
                  </a:txBody>
                  <a:tcPr marL="6350" marR="6350" marT="6350" marB="0"/>
                </a:tc>
                <a:extLst>
                  <a:ext uri="{0D108BD9-81ED-4DB2-BD59-A6C34878D82A}">
                    <a16:rowId xmlns:a16="http://schemas.microsoft.com/office/drawing/2014/main" val="210560466"/>
                  </a:ext>
                </a:extLst>
              </a:tr>
              <a:tr h="490554">
                <a:tc>
                  <a:txBody>
                    <a:bodyPr/>
                    <a:lstStyle/>
                    <a:p>
                      <a:pPr algn="l" fontAlgn="t"/>
                      <a:r>
                        <a:rPr lang="en-CA" sz="1100" b="1" u="none" strike="noStrike" dirty="0">
                          <a:solidFill>
                            <a:srgbClr val="002060"/>
                          </a:solidFill>
                          <a:effectLst/>
                        </a:rPr>
                        <a:t>Type E Error</a:t>
                      </a:r>
                      <a:endParaRPr lang="en-CA" sz="1100" b="1" i="0" u="none" strike="noStrike" dirty="0">
                        <a:solidFill>
                          <a:srgbClr val="002060"/>
                        </a:solidFill>
                        <a:effectLst/>
                        <a:latin typeface="Calibri" panose="020F0502020204030204" pitchFamily="34" charset="0"/>
                      </a:endParaRPr>
                    </a:p>
                  </a:txBody>
                  <a:tcPr marL="6350" marR="6350" marT="6350" marB="0"/>
                </a:tc>
                <a:tc>
                  <a:txBody>
                    <a:bodyPr/>
                    <a:lstStyle/>
                    <a:p>
                      <a:pPr algn="l" fontAlgn="t"/>
                      <a:r>
                        <a:rPr lang="en-CA" sz="1100" u="none" strike="noStrike">
                          <a:solidFill>
                            <a:srgbClr val="002060"/>
                          </a:solidFill>
                          <a:effectLst/>
                        </a:rPr>
                        <a:t>samp1766</a:t>
                      </a:r>
                      <a:endParaRPr lang="en-CA" sz="1100" b="0" i="0" u="none" strike="noStrike">
                        <a:solidFill>
                          <a:srgbClr val="002060"/>
                        </a:solidFill>
                        <a:effectLst/>
                        <a:latin typeface="Calibri" panose="020F0502020204030204" pitchFamily="34" charset="0"/>
                      </a:endParaRPr>
                    </a:p>
                  </a:txBody>
                  <a:tcPr marL="6350" marR="6350" marT="6350" marB="0"/>
                </a:tc>
                <a:tc>
                  <a:txBody>
                    <a:bodyPr/>
                    <a:lstStyle/>
                    <a:p>
                      <a:pPr algn="l" fontAlgn="t"/>
                      <a:r>
                        <a:rPr lang="en-CA" sz="1100" u="none" strike="noStrike">
                          <a:solidFill>
                            <a:srgbClr val="002060"/>
                          </a:solidFill>
                          <a:effectLst/>
                        </a:rPr>
                        <a:t>COL050007</a:t>
                      </a:r>
                      <a:endParaRPr lang="en-CA" sz="1100" b="0" i="0" u="none" strike="noStrike">
                        <a:solidFill>
                          <a:srgbClr val="002060"/>
                        </a:solidFill>
                        <a:effectLst/>
                        <a:latin typeface="Calibri" panose="020F0502020204030204" pitchFamily="34" charset="0"/>
                      </a:endParaRPr>
                    </a:p>
                  </a:txBody>
                  <a:tcPr marL="6350" marR="6350" marT="6350" marB="0"/>
                </a:tc>
                <a:tc>
                  <a:txBody>
                    <a:bodyPr/>
                    <a:lstStyle/>
                    <a:p>
                      <a:pPr algn="l" fontAlgn="t"/>
                      <a:r>
                        <a:rPr lang="en-US" sz="1100" u="none" strike="noStrike" dirty="0">
                          <a:solidFill>
                            <a:srgbClr val="002060"/>
                          </a:solidFill>
                          <a:effectLst/>
                        </a:rPr>
                        <a:t>For example, some description about this sample </a:t>
                      </a:r>
                      <a:r>
                        <a:rPr lang="en-US" sz="1100" u="none" strike="noStrike" dirty="0" smtClean="0">
                          <a:solidFill>
                            <a:srgbClr val="002060"/>
                          </a:solidFill>
                          <a:effectLst/>
                        </a:rPr>
                        <a:t>could be given</a:t>
                      </a:r>
                      <a:endParaRPr lang="en-US" sz="1100" b="0" i="0" u="none" strike="noStrike" dirty="0">
                        <a:solidFill>
                          <a:srgbClr val="002060"/>
                        </a:solidFill>
                        <a:effectLst/>
                        <a:latin typeface="Calibri" panose="020F0502020204030204" pitchFamily="34" charset="0"/>
                      </a:endParaRPr>
                    </a:p>
                  </a:txBody>
                  <a:tcPr marL="6350" marR="6350" marT="6350" marB="0"/>
                </a:tc>
                <a:extLst>
                  <a:ext uri="{0D108BD9-81ED-4DB2-BD59-A6C34878D82A}">
                    <a16:rowId xmlns:a16="http://schemas.microsoft.com/office/drawing/2014/main" val="603347203"/>
                  </a:ext>
                </a:extLst>
              </a:tr>
            </a:tbl>
          </a:graphicData>
        </a:graphic>
      </p:graphicFrame>
    </p:spTree>
    <p:extLst>
      <p:ext uri="{BB962C8B-B14F-4D97-AF65-F5344CB8AC3E}">
        <p14:creationId xmlns:p14="http://schemas.microsoft.com/office/powerpoint/2010/main" val="18672676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8229600" cy="533400"/>
          </a:xfrm>
        </p:spPr>
        <p:txBody>
          <a:bodyPr>
            <a:noAutofit/>
          </a:bodyPr>
          <a:lstStyle/>
          <a:p>
            <a:pPr algn="ctr"/>
            <a:r>
              <a:rPr lang="en-US" sz="3600" b="1" dirty="0">
                <a:solidFill>
                  <a:srgbClr val="FF0000"/>
                </a:solidFill>
              </a:rPr>
              <a:t>Resource Enhancer</a:t>
            </a:r>
            <a:endParaRPr lang="en-US" sz="2400" b="1" dirty="0">
              <a:solidFill>
                <a:srgbClr val="FF0000"/>
              </a:solidFill>
            </a:endParaRPr>
          </a:p>
        </p:txBody>
      </p:sp>
      <p:sp>
        <p:nvSpPr>
          <p:cNvPr id="3" name="Content Placeholder 2"/>
          <p:cNvSpPr>
            <a:spLocks noGrp="1"/>
          </p:cNvSpPr>
          <p:nvPr>
            <p:ph idx="1"/>
          </p:nvPr>
        </p:nvSpPr>
        <p:spPr>
          <a:xfrm>
            <a:off x="309716" y="869950"/>
            <a:ext cx="8229600" cy="5486400"/>
          </a:xfrm>
        </p:spPr>
        <p:txBody>
          <a:bodyPr>
            <a:normAutofit fontScale="92500" lnSpcReduction="10000"/>
          </a:bodyPr>
          <a:lstStyle/>
          <a:p>
            <a:r>
              <a:rPr lang="en-US" dirty="0">
                <a:solidFill>
                  <a:srgbClr val="002060"/>
                </a:solidFill>
              </a:rPr>
              <a:t>Enriching the </a:t>
            </a:r>
            <a:r>
              <a:rPr lang="en-CA" dirty="0">
                <a:solidFill>
                  <a:srgbClr val="002060"/>
                </a:solidFill>
              </a:rPr>
              <a:t>ontological and terminological </a:t>
            </a:r>
            <a:r>
              <a:rPr lang="en-US" dirty="0">
                <a:solidFill>
                  <a:srgbClr val="002060"/>
                </a:solidFill>
              </a:rPr>
              <a:t>resources with recognized, valuable but otherwise missing </a:t>
            </a:r>
            <a:r>
              <a:rPr lang="en-US" dirty="0" smtClean="0">
                <a:solidFill>
                  <a:srgbClr val="002060"/>
                </a:solidFill>
              </a:rPr>
              <a:t>entities</a:t>
            </a:r>
          </a:p>
          <a:p>
            <a:pPr lvl="1"/>
            <a:r>
              <a:rPr lang="en-CA" dirty="0" err="1" smtClean="0">
                <a:solidFill>
                  <a:srgbClr val="002060"/>
                </a:solidFill>
              </a:rPr>
              <a:t>FoodOn</a:t>
            </a:r>
            <a:r>
              <a:rPr lang="en-CA" dirty="0" smtClean="0">
                <a:solidFill>
                  <a:srgbClr val="002060"/>
                </a:solidFill>
              </a:rPr>
              <a:t> New Candidate Terms</a:t>
            </a:r>
          </a:p>
          <a:p>
            <a:pPr lvl="1"/>
            <a:endParaRPr lang="en-CA" dirty="0">
              <a:solidFill>
                <a:srgbClr val="002060"/>
              </a:solidFill>
            </a:endParaRPr>
          </a:p>
          <a:p>
            <a:pPr lvl="1"/>
            <a:r>
              <a:rPr lang="en-CA" dirty="0" smtClean="0">
                <a:solidFill>
                  <a:srgbClr val="002060"/>
                </a:solidFill>
              </a:rPr>
              <a:t> </a:t>
            </a:r>
            <a:r>
              <a:rPr lang="en-CA" dirty="0" err="1">
                <a:solidFill>
                  <a:srgbClr val="002060"/>
                </a:solidFill>
              </a:rPr>
              <a:t>FoodOn</a:t>
            </a:r>
            <a:r>
              <a:rPr lang="en-CA" dirty="0">
                <a:solidFill>
                  <a:srgbClr val="002060"/>
                </a:solidFill>
              </a:rPr>
              <a:t> New Candidate </a:t>
            </a:r>
            <a:r>
              <a:rPr lang="en-CA" dirty="0" smtClean="0">
                <a:solidFill>
                  <a:srgbClr val="002060"/>
                </a:solidFill>
              </a:rPr>
              <a:t>(Process)Terms</a:t>
            </a:r>
            <a:endParaRPr lang="en-CA" dirty="0">
              <a:solidFill>
                <a:srgbClr val="002060"/>
              </a:solidFill>
            </a:endParaRPr>
          </a:p>
          <a:p>
            <a:pPr lvl="1"/>
            <a:endParaRPr lang="en-CA" dirty="0" smtClean="0">
              <a:solidFill>
                <a:srgbClr val="002060"/>
              </a:solidFill>
            </a:endParaRPr>
          </a:p>
          <a:p>
            <a:pPr lvl="1"/>
            <a:r>
              <a:rPr lang="en-US" dirty="0" smtClean="0">
                <a:solidFill>
                  <a:srgbClr val="002060"/>
                </a:solidFill>
              </a:rPr>
              <a:t>Other Ontologies New </a:t>
            </a:r>
            <a:r>
              <a:rPr lang="en-CA" dirty="0">
                <a:solidFill>
                  <a:srgbClr val="002060"/>
                </a:solidFill>
              </a:rPr>
              <a:t>Candidate Terms</a:t>
            </a:r>
          </a:p>
          <a:p>
            <a:pPr lvl="1"/>
            <a:endParaRPr lang="en-CA" dirty="0" smtClean="0">
              <a:solidFill>
                <a:srgbClr val="002060"/>
              </a:solidFill>
            </a:endParaRPr>
          </a:p>
          <a:p>
            <a:pPr lvl="1"/>
            <a:r>
              <a:rPr lang="en-US" dirty="0" smtClean="0">
                <a:solidFill>
                  <a:srgbClr val="002060"/>
                </a:solidFill>
              </a:rPr>
              <a:t>New Terms based on validated Wikipedia Collocation Terms</a:t>
            </a:r>
          </a:p>
          <a:p>
            <a:pPr lvl="1"/>
            <a:endParaRPr lang="en-US" dirty="0">
              <a:solidFill>
                <a:srgbClr val="002060"/>
              </a:solidFill>
            </a:endParaRPr>
          </a:p>
          <a:p>
            <a:pPr lvl="1"/>
            <a:r>
              <a:rPr lang="en-US" dirty="0" smtClean="0">
                <a:solidFill>
                  <a:srgbClr val="002060"/>
                </a:solidFill>
              </a:rPr>
              <a:t>Synonyms which could go into ontology (Non English Words could also go as synonyms)</a:t>
            </a:r>
          </a:p>
          <a:p>
            <a:pPr lvl="1"/>
            <a:endParaRPr lang="en-US" dirty="0">
              <a:solidFill>
                <a:srgbClr val="002060"/>
              </a:solidFill>
            </a:endParaRPr>
          </a:p>
          <a:p>
            <a:pPr lvl="1"/>
            <a:r>
              <a:rPr lang="en-US" dirty="0" smtClean="0">
                <a:solidFill>
                  <a:srgbClr val="002060"/>
                </a:solidFill>
              </a:rPr>
              <a:t>Wikipedia Definitions for </a:t>
            </a:r>
            <a:r>
              <a:rPr lang="en-US" dirty="0" err="1" smtClean="0">
                <a:solidFill>
                  <a:srgbClr val="002060"/>
                </a:solidFill>
              </a:rPr>
              <a:t>FoodOn</a:t>
            </a:r>
            <a:r>
              <a:rPr lang="en-US" dirty="0" smtClean="0">
                <a:solidFill>
                  <a:srgbClr val="002060"/>
                </a:solidFill>
              </a:rPr>
              <a:t> Terms</a:t>
            </a:r>
            <a:endParaRPr lang="en-CA" dirty="0" smtClean="0">
              <a:solidFill>
                <a:srgbClr val="002060"/>
              </a:solidFill>
            </a:endParaRPr>
          </a:p>
          <a:p>
            <a:pPr lvl="1"/>
            <a:endParaRPr lang="en-US" dirty="0">
              <a:solidFill>
                <a:srgbClr val="FF0000"/>
              </a:solidFill>
            </a:endParaRPr>
          </a:p>
          <a:p>
            <a:pPr lvl="1"/>
            <a:endParaRPr lang="en-CA" dirty="0">
              <a:solidFill>
                <a:srgbClr val="FF0000"/>
              </a:solidFill>
            </a:endParaRPr>
          </a:p>
          <a:p>
            <a:pPr algn="just"/>
            <a:endParaRPr lang="en-CA" sz="2800" dirty="0">
              <a:solidFill>
                <a:srgbClr val="002060"/>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25</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spTree>
    <p:extLst>
      <p:ext uri="{BB962C8B-B14F-4D97-AF65-F5344CB8AC3E}">
        <p14:creationId xmlns:p14="http://schemas.microsoft.com/office/powerpoint/2010/main" val="3409086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8229600" cy="533400"/>
          </a:xfrm>
        </p:spPr>
        <p:txBody>
          <a:bodyPr>
            <a:noAutofit/>
          </a:bodyPr>
          <a:lstStyle/>
          <a:p>
            <a:pPr algn="ctr"/>
            <a:r>
              <a:rPr lang="en-US" sz="4000" b="1" dirty="0" smtClean="0">
                <a:solidFill>
                  <a:srgbClr val="FF0000"/>
                </a:solidFill>
              </a:rPr>
              <a:t>Things to do</a:t>
            </a:r>
            <a:endParaRPr lang="en-US" sz="4000" b="1" dirty="0">
              <a:solidFill>
                <a:srgbClr val="FF0000"/>
              </a:solidFill>
            </a:endParaRPr>
          </a:p>
        </p:txBody>
      </p:sp>
      <p:sp>
        <p:nvSpPr>
          <p:cNvPr id="3" name="Content Placeholder 2"/>
          <p:cNvSpPr>
            <a:spLocks noGrp="1"/>
          </p:cNvSpPr>
          <p:nvPr>
            <p:ph idx="1"/>
          </p:nvPr>
        </p:nvSpPr>
        <p:spPr>
          <a:xfrm>
            <a:off x="762000" y="840453"/>
            <a:ext cx="8229600" cy="5486400"/>
          </a:xfrm>
        </p:spPr>
        <p:txBody>
          <a:bodyPr>
            <a:normAutofit/>
          </a:bodyPr>
          <a:lstStyle/>
          <a:p>
            <a:pPr lvl="1"/>
            <a:r>
              <a:rPr lang="en-CA" dirty="0" smtClean="0">
                <a:solidFill>
                  <a:srgbClr val="002060"/>
                </a:solidFill>
              </a:rPr>
              <a:t>Extend Synonyms Lexicon by automatic means</a:t>
            </a:r>
          </a:p>
          <a:p>
            <a:pPr lvl="1"/>
            <a:endParaRPr lang="en-CA" dirty="0">
              <a:solidFill>
                <a:srgbClr val="002060"/>
              </a:solidFill>
            </a:endParaRPr>
          </a:p>
          <a:p>
            <a:pPr lvl="1"/>
            <a:r>
              <a:rPr lang="en-CA" dirty="0" smtClean="0">
                <a:solidFill>
                  <a:srgbClr val="002060"/>
                </a:solidFill>
              </a:rPr>
              <a:t> Extend Non English lexicon (Relevant ones)</a:t>
            </a:r>
            <a:endParaRPr lang="en-CA" dirty="0">
              <a:solidFill>
                <a:srgbClr val="002060"/>
              </a:solidFill>
            </a:endParaRPr>
          </a:p>
          <a:p>
            <a:pPr lvl="1"/>
            <a:endParaRPr lang="en-CA" dirty="0" smtClean="0">
              <a:solidFill>
                <a:srgbClr val="002060"/>
              </a:solidFill>
            </a:endParaRPr>
          </a:p>
          <a:p>
            <a:pPr lvl="1"/>
            <a:r>
              <a:rPr lang="en-US" dirty="0" smtClean="0">
                <a:solidFill>
                  <a:srgbClr val="002060"/>
                </a:solidFill>
              </a:rPr>
              <a:t>Consolidate Abbreviations Lexicon</a:t>
            </a:r>
          </a:p>
          <a:p>
            <a:pPr lvl="1"/>
            <a:endParaRPr lang="en-US" dirty="0">
              <a:solidFill>
                <a:srgbClr val="002060"/>
              </a:solidFill>
            </a:endParaRPr>
          </a:p>
          <a:p>
            <a:pPr lvl="1"/>
            <a:r>
              <a:rPr lang="en-US" dirty="0" smtClean="0">
                <a:solidFill>
                  <a:srgbClr val="002060"/>
                </a:solidFill>
              </a:rPr>
              <a:t>Run on other similar datasets </a:t>
            </a:r>
            <a:endParaRPr lang="en-CA" dirty="0" smtClean="0">
              <a:solidFill>
                <a:srgbClr val="002060"/>
              </a:solidFill>
            </a:endParaRPr>
          </a:p>
          <a:p>
            <a:pPr lvl="1"/>
            <a:endParaRPr lang="en-US" dirty="0">
              <a:solidFill>
                <a:srgbClr val="002060"/>
              </a:solidFill>
            </a:endParaRPr>
          </a:p>
          <a:p>
            <a:pPr lvl="1"/>
            <a:r>
              <a:rPr lang="en-CA" dirty="0" smtClean="0">
                <a:solidFill>
                  <a:srgbClr val="002060"/>
                </a:solidFill>
              </a:rPr>
              <a:t>Extend the system for full sentence texts in the underlying domain</a:t>
            </a:r>
            <a:endParaRPr lang="en-CA" dirty="0">
              <a:solidFill>
                <a:srgbClr val="FF0000"/>
              </a:solidFill>
            </a:endParaRPr>
          </a:p>
          <a:p>
            <a:pPr algn="just"/>
            <a:endParaRPr lang="en-CA" sz="2800" dirty="0">
              <a:solidFill>
                <a:srgbClr val="002060"/>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26</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spTree>
    <p:extLst>
      <p:ext uri="{BB962C8B-B14F-4D97-AF65-F5344CB8AC3E}">
        <p14:creationId xmlns:p14="http://schemas.microsoft.com/office/powerpoint/2010/main" val="471164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Autofit/>
          </a:bodyPr>
          <a:lstStyle/>
          <a:p>
            <a:pPr algn="ctr"/>
            <a:r>
              <a:rPr lang="en-CA" sz="3200" b="1" dirty="0" smtClean="0">
                <a:solidFill>
                  <a:srgbClr val="FF0000"/>
                </a:solidFill>
              </a:rPr>
              <a:t>Challenges</a:t>
            </a:r>
            <a:endParaRPr lang="en-US" sz="2000" b="1" dirty="0">
              <a:solidFill>
                <a:srgbClr val="FF0000"/>
              </a:solidFill>
            </a:endParaRPr>
          </a:p>
        </p:txBody>
      </p:sp>
      <p:sp>
        <p:nvSpPr>
          <p:cNvPr id="3" name="Content Placeholder 2"/>
          <p:cNvSpPr>
            <a:spLocks noGrp="1"/>
          </p:cNvSpPr>
          <p:nvPr>
            <p:ph idx="1"/>
          </p:nvPr>
        </p:nvSpPr>
        <p:spPr>
          <a:xfrm>
            <a:off x="457200" y="990600"/>
            <a:ext cx="8229600" cy="5486400"/>
          </a:xfrm>
        </p:spPr>
        <p:txBody>
          <a:bodyPr>
            <a:normAutofit fontScale="85000" lnSpcReduction="20000"/>
          </a:bodyPr>
          <a:lstStyle/>
          <a:p>
            <a:pPr marL="0" lvl="0" indent="0">
              <a:buNone/>
            </a:pPr>
            <a:r>
              <a:rPr lang="en-CA" b="1" dirty="0">
                <a:solidFill>
                  <a:srgbClr val="FF0000"/>
                </a:solidFill>
              </a:rPr>
              <a:t>Challenges Attributed to Biomedical Text in General</a:t>
            </a:r>
            <a:endParaRPr lang="en-CA" dirty="0">
              <a:solidFill>
                <a:srgbClr val="FF0000"/>
              </a:solidFill>
            </a:endParaRPr>
          </a:p>
          <a:p>
            <a:r>
              <a:rPr lang="en-CA" b="1" dirty="0" smtClean="0">
                <a:solidFill>
                  <a:srgbClr val="002060"/>
                </a:solidFill>
              </a:rPr>
              <a:t>Rapid </a:t>
            </a:r>
            <a:r>
              <a:rPr lang="en-CA" b="1" dirty="0">
                <a:solidFill>
                  <a:srgbClr val="002060"/>
                </a:solidFill>
              </a:rPr>
              <a:t>Growing List of Biomedical Entities</a:t>
            </a:r>
            <a:endParaRPr lang="en-CA" dirty="0">
              <a:solidFill>
                <a:srgbClr val="002060"/>
              </a:solidFill>
            </a:endParaRPr>
          </a:p>
          <a:p>
            <a:pPr lvl="1" algn="just"/>
            <a:r>
              <a:rPr lang="en-CA" dirty="0">
                <a:solidFill>
                  <a:srgbClr val="002060"/>
                </a:solidFill>
              </a:rPr>
              <a:t>The dynamic nature of scientific discovery makes the huge number of biomedical entities being produced on a continual basis at a rapid </a:t>
            </a:r>
            <a:r>
              <a:rPr lang="en-CA" dirty="0" smtClean="0">
                <a:solidFill>
                  <a:srgbClr val="002060"/>
                </a:solidFill>
              </a:rPr>
              <a:t>rate</a:t>
            </a:r>
          </a:p>
          <a:p>
            <a:pPr lvl="1" algn="just"/>
            <a:endParaRPr lang="en-CA" dirty="0" smtClean="0">
              <a:solidFill>
                <a:srgbClr val="002060"/>
              </a:solidFill>
            </a:endParaRPr>
          </a:p>
          <a:p>
            <a:pPr lvl="1" algn="just"/>
            <a:r>
              <a:rPr lang="en-CA" dirty="0" smtClean="0">
                <a:solidFill>
                  <a:srgbClr val="002060"/>
                </a:solidFill>
              </a:rPr>
              <a:t>Difficult </a:t>
            </a:r>
            <a:r>
              <a:rPr lang="en-CA" dirty="0">
                <a:solidFill>
                  <a:srgbClr val="002060"/>
                </a:solidFill>
              </a:rPr>
              <a:t>for dictionaries, terminological or lexical resources to be all-inclusive and up-to-date</a:t>
            </a:r>
          </a:p>
          <a:p>
            <a:pPr algn="just">
              <a:buFont typeface="Wingdings" pitchFamily="2" charset="2"/>
              <a:buChar char="ü"/>
            </a:pPr>
            <a:endParaRPr lang="en-US" sz="2400" dirty="0">
              <a:solidFill>
                <a:srgbClr val="002060"/>
              </a:solidFill>
            </a:endParaRPr>
          </a:p>
          <a:p>
            <a:r>
              <a:rPr lang="en-CA" b="1" dirty="0">
                <a:solidFill>
                  <a:srgbClr val="002060"/>
                </a:solidFill>
              </a:rPr>
              <a:t>Synonyms</a:t>
            </a:r>
            <a:endParaRPr lang="en-CA" dirty="0">
              <a:solidFill>
                <a:srgbClr val="002060"/>
              </a:solidFill>
            </a:endParaRPr>
          </a:p>
          <a:p>
            <a:pPr lvl="1" algn="just"/>
            <a:r>
              <a:rPr lang="en-CA" dirty="0">
                <a:solidFill>
                  <a:srgbClr val="002060"/>
                </a:solidFill>
              </a:rPr>
              <a:t>It is very common to have a particular concept being expressed by different names in the biomedical domain. If we look at different biomedical entities like drug, disease, protein etc., we know that a single entity may be represented by multiple synonyms of it and this challenge is called challenge of synonymy. </a:t>
            </a:r>
            <a:endParaRPr lang="en-CA" dirty="0" smtClean="0">
              <a:solidFill>
                <a:srgbClr val="002060"/>
              </a:solidFill>
            </a:endParaRPr>
          </a:p>
          <a:p>
            <a:pPr lvl="1" algn="just"/>
            <a:endParaRPr lang="en-CA" dirty="0" smtClean="0">
              <a:solidFill>
                <a:srgbClr val="002060"/>
              </a:solidFill>
            </a:endParaRPr>
          </a:p>
          <a:p>
            <a:pPr lvl="2" algn="just"/>
            <a:r>
              <a:rPr lang="en-CA" dirty="0" smtClean="0">
                <a:solidFill>
                  <a:srgbClr val="002060"/>
                </a:solidFill>
              </a:rPr>
              <a:t>For </a:t>
            </a:r>
            <a:r>
              <a:rPr lang="en-CA" dirty="0">
                <a:solidFill>
                  <a:srgbClr val="002060"/>
                </a:solidFill>
              </a:rPr>
              <a:t>example, a food product “dried </a:t>
            </a:r>
            <a:r>
              <a:rPr lang="en-CA" dirty="0" err="1">
                <a:solidFill>
                  <a:srgbClr val="002060"/>
                </a:solidFill>
              </a:rPr>
              <a:t>chilaca</a:t>
            </a:r>
            <a:r>
              <a:rPr lang="en-CA" dirty="0">
                <a:solidFill>
                  <a:srgbClr val="002060"/>
                </a:solidFill>
              </a:rPr>
              <a:t> pepper” in the context of our domain has synonyms “</a:t>
            </a:r>
            <a:r>
              <a:rPr lang="en-CA" dirty="0" err="1">
                <a:solidFill>
                  <a:srgbClr val="002060"/>
                </a:solidFill>
              </a:rPr>
              <a:t>pasilla</a:t>
            </a:r>
            <a:r>
              <a:rPr lang="en-CA" dirty="0">
                <a:solidFill>
                  <a:srgbClr val="002060"/>
                </a:solidFill>
              </a:rPr>
              <a:t> </a:t>
            </a:r>
            <a:r>
              <a:rPr lang="en-CA" dirty="0" err="1">
                <a:solidFill>
                  <a:srgbClr val="002060"/>
                </a:solidFill>
              </a:rPr>
              <a:t>chile</a:t>
            </a:r>
            <a:r>
              <a:rPr lang="en-CA" dirty="0">
                <a:solidFill>
                  <a:srgbClr val="002060"/>
                </a:solidFill>
              </a:rPr>
              <a:t>”, “</a:t>
            </a:r>
            <a:r>
              <a:rPr lang="en-CA" dirty="0" err="1">
                <a:solidFill>
                  <a:srgbClr val="002060"/>
                </a:solidFill>
              </a:rPr>
              <a:t>chile</a:t>
            </a:r>
            <a:r>
              <a:rPr lang="en-CA" dirty="0">
                <a:solidFill>
                  <a:srgbClr val="002060"/>
                </a:solidFill>
              </a:rPr>
              <a:t> negro” etc. </a:t>
            </a:r>
            <a:endParaRPr lang="en-CA" sz="1400" dirty="0">
              <a:solidFill>
                <a:srgbClr val="002060"/>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3</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spTree>
    <p:extLst>
      <p:ext uri="{BB962C8B-B14F-4D97-AF65-F5344CB8AC3E}">
        <p14:creationId xmlns:p14="http://schemas.microsoft.com/office/powerpoint/2010/main" val="649969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Autofit/>
          </a:bodyPr>
          <a:lstStyle/>
          <a:p>
            <a:pPr algn="ctr"/>
            <a:r>
              <a:rPr lang="en-CA" sz="3200" b="1" dirty="0" smtClean="0">
                <a:solidFill>
                  <a:srgbClr val="FF0000"/>
                </a:solidFill>
              </a:rPr>
              <a:t>Challenges</a:t>
            </a:r>
            <a:r>
              <a:rPr lang="en-CA" sz="3200" dirty="0">
                <a:solidFill>
                  <a:srgbClr val="FF0000"/>
                </a:solidFill>
              </a:rPr>
              <a:t/>
            </a:r>
            <a:br>
              <a:rPr lang="en-CA" sz="3200" dirty="0">
                <a:solidFill>
                  <a:srgbClr val="FF0000"/>
                </a:solidFill>
              </a:rPr>
            </a:br>
            <a:endParaRPr lang="en-US" sz="2000" b="1" dirty="0">
              <a:solidFill>
                <a:srgbClr val="FF0000"/>
              </a:solidFill>
            </a:endParaRPr>
          </a:p>
        </p:txBody>
      </p:sp>
      <p:sp>
        <p:nvSpPr>
          <p:cNvPr id="3" name="Content Placeholder 2"/>
          <p:cNvSpPr>
            <a:spLocks noGrp="1"/>
          </p:cNvSpPr>
          <p:nvPr>
            <p:ph idx="1"/>
          </p:nvPr>
        </p:nvSpPr>
        <p:spPr>
          <a:xfrm>
            <a:off x="457200" y="990600"/>
            <a:ext cx="8229600" cy="5486400"/>
          </a:xfrm>
        </p:spPr>
        <p:txBody>
          <a:bodyPr>
            <a:normAutofit fontScale="85000" lnSpcReduction="20000"/>
          </a:bodyPr>
          <a:lstStyle/>
          <a:p>
            <a:pPr lvl="0"/>
            <a:r>
              <a:rPr lang="en-CA" b="1" dirty="0">
                <a:solidFill>
                  <a:srgbClr val="FF0000"/>
                </a:solidFill>
              </a:rPr>
              <a:t>Challenges Attributed to Biomedical Text in General</a:t>
            </a:r>
            <a:endParaRPr lang="en-CA" dirty="0">
              <a:solidFill>
                <a:srgbClr val="FF0000"/>
              </a:solidFill>
            </a:endParaRPr>
          </a:p>
          <a:p>
            <a:r>
              <a:rPr lang="en-CA" b="1" dirty="0" smtClean="0">
                <a:solidFill>
                  <a:srgbClr val="002060"/>
                </a:solidFill>
              </a:rPr>
              <a:t>Extensive </a:t>
            </a:r>
            <a:r>
              <a:rPr lang="en-CA" b="1" dirty="0">
                <a:solidFill>
                  <a:srgbClr val="002060"/>
                </a:solidFill>
              </a:rPr>
              <a:t>Usage of Abbreviation</a:t>
            </a:r>
            <a:endParaRPr lang="en-CA" dirty="0">
              <a:solidFill>
                <a:srgbClr val="002060"/>
              </a:solidFill>
            </a:endParaRPr>
          </a:p>
          <a:p>
            <a:pPr lvl="1" algn="just"/>
            <a:r>
              <a:rPr lang="en-CA" dirty="0">
                <a:solidFill>
                  <a:srgbClr val="002060"/>
                </a:solidFill>
              </a:rPr>
              <a:t>The extensive use of abbreviations and acronyms is another challenge for mining the biomedical text. The entities involving these abbreviations or acronyms are difficult to map to the terms being referred to unless these are resolved before mining. </a:t>
            </a:r>
            <a:endParaRPr lang="en-CA" dirty="0" smtClean="0">
              <a:solidFill>
                <a:srgbClr val="002060"/>
              </a:solidFill>
            </a:endParaRPr>
          </a:p>
          <a:p>
            <a:pPr lvl="1" algn="just"/>
            <a:endParaRPr lang="en-CA" dirty="0" smtClean="0">
              <a:solidFill>
                <a:srgbClr val="002060"/>
              </a:solidFill>
            </a:endParaRPr>
          </a:p>
          <a:p>
            <a:pPr lvl="2" algn="just"/>
            <a:r>
              <a:rPr lang="en-CA" dirty="0">
                <a:solidFill>
                  <a:srgbClr val="002060"/>
                </a:solidFill>
              </a:rPr>
              <a:t>Our </a:t>
            </a:r>
            <a:r>
              <a:rPr lang="en-CA" dirty="0" err="1">
                <a:solidFill>
                  <a:srgbClr val="002060"/>
                </a:solidFill>
              </a:rPr>
              <a:t>Enterobase</a:t>
            </a:r>
            <a:r>
              <a:rPr lang="en-CA" dirty="0">
                <a:solidFill>
                  <a:srgbClr val="002060"/>
                </a:solidFill>
              </a:rPr>
              <a:t> dataset also contains a good number of abbreviations and acronyms. Furthermore, many acronyms or words are created very often in a non standard way by the researchers. Take the example of frozen. It is abbreviated by different abbreviations such as, </a:t>
            </a:r>
            <a:r>
              <a:rPr lang="en-CA" i="1" dirty="0" err="1">
                <a:solidFill>
                  <a:srgbClr val="002060"/>
                </a:solidFill>
              </a:rPr>
              <a:t>frz</a:t>
            </a:r>
            <a:r>
              <a:rPr lang="en-CA" i="1" dirty="0">
                <a:solidFill>
                  <a:srgbClr val="002060"/>
                </a:solidFill>
              </a:rPr>
              <a:t>., </a:t>
            </a:r>
            <a:r>
              <a:rPr lang="en-CA" i="1" dirty="0" err="1">
                <a:solidFill>
                  <a:srgbClr val="002060"/>
                </a:solidFill>
              </a:rPr>
              <a:t>fz</a:t>
            </a:r>
            <a:r>
              <a:rPr lang="en-CA" i="1" dirty="0">
                <a:solidFill>
                  <a:srgbClr val="002060"/>
                </a:solidFill>
              </a:rPr>
              <a:t>, </a:t>
            </a:r>
            <a:r>
              <a:rPr lang="en-CA" i="1" dirty="0" err="1">
                <a:solidFill>
                  <a:srgbClr val="002060"/>
                </a:solidFill>
              </a:rPr>
              <a:t>frz</a:t>
            </a:r>
            <a:r>
              <a:rPr lang="en-CA" i="1" dirty="0">
                <a:solidFill>
                  <a:srgbClr val="002060"/>
                </a:solidFill>
              </a:rPr>
              <a:t>, </a:t>
            </a:r>
            <a:r>
              <a:rPr lang="en-CA" i="1" dirty="0" err="1">
                <a:solidFill>
                  <a:srgbClr val="002060"/>
                </a:solidFill>
              </a:rPr>
              <a:t>froz</a:t>
            </a:r>
            <a:r>
              <a:rPr lang="en-CA" i="1" dirty="0">
                <a:solidFill>
                  <a:srgbClr val="002060"/>
                </a:solidFill>
              </a:rPr>
              <a:t>, </a:t>
            </a:r>
            <a:r>
              <a:rPr lang="en-CA" i="1" dirty="0" err="1">
                <a:solidFill>
                  <a:srgbClr val="002060"/>
                </a:solidFill>
              </a:rPr>
              <a:t>frzn</a:t>
            </a:r>
            <a:r>
              <a:rPr lang="en-CA" i="1" dirty="0">
                <a:solidFill>
                  <a:srgbClr val="002060"/>
                </a:solidFill>
              </a:rPr>
              <a:t>, </a:t>
            </a:r>
            <a:r>
              <a:rPr lang="en-CA" i="1" dirty="0" err="1">
                <a:solidFill>
                  <a:srgbClr val="002060"/>
                </a:solidFill>
              </a:rPr>
              <a:t>fzn</a:t>
            </a:r>
            <a:r>
              <a:rPr lang="en-CA" dirty="0">
                <a:solidFill>
                  <a:srgbClr val="002060"/>
                </a:solidFill>
              </a:rPr>
              <a:t> in the same dataset. </a:t>
            </a:r>
          </a:p>
          <a:p>
            <a:pPr lvl="2" algn="just"/>
            <a:endParaRPr lang="en-US" sz="1900" dirty="0">
              <a:solidFill>
                <a:srgbClr val="002060"/>
              </a:solidFill>
            </a:endParaRPr>
          </a:p>
          <a:p>
            <a:pPr fontAlgn="base"/>
            <a:r>
              <a:rPr lang="en-CA" b="1" dirty="0">
                <a:solidFill>
                  <a:srgbClr val="002060"/>
                </a:solidFill>
              </a:rPr>
              <a:t>Entity Boundary Detection</a:t>
            </a:r>
            <a:endParaRPr lang="en-CA" dirty="0">
              <a:solidFill>
                <a:srgbClr val="002060"/>
              </a:solidFill>
            </a:endParaRPr>
          </a:p>
          <a:p>
            <a:pPr lvl="1" algn="just" fontAlgn="base"/>
            <a:r>
              <a:rPr lang="en-CA" sz="2200" dirty="0">
                <a:solidFill>
                  <a:srgbClr val="002060"/>
                </a:solidFill>
              </a:rPr>
              <a:t>Detecting the boundaries of biomedical entity names is comparatively difficult as they are usually longer than names in other domains. Further the entity names can be overlapping making it hard to detect the correct boundary. For example, in “left breast cancer”, what should be tagged “breast cancer”, “left breast cancer” or “left breast”?).</a:t>
            </a:r>
          </a:p>
        </p:txBody>
      </p:sp>
      <p:sp>
        <p:nvSpPr>
          <p:cNvPr id="5" name="Slide Number Placeholder 4"/>
          <p:cNvSpPr>
            <a:spLocks noGrp="1"/>
          </p:cNvSpPr>
          <p:nvPr>
            <p:ph type="sldNum" sz="quarter" idx="12"/>
          </p:nvPr>
        </p:nvSpPr>
        <p:spPr/>
        <p:txBody>
          <a:bodyPr/>
          <a:lstStyle/>
          <a:p>
            <a:fld id="{4729AFE9-51A0-4EE7-B748-D8694C164837}" type="slidenum">
              <a:rPr lang="en-US" smtClean="0"/>
              <a:pPr/>
              <a:t>4</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spTree>
    <p:extLst>
      <p:ext uri="{BB962C8B-B14F-4D97-AF65-F5344CB8AC3E}">
        <p14:creationId xmlns:p14="http://schemas.microsoft.com/office/powerpoint/2010/main" val="1683088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Autofit/>
          </a:bodyPr>
          <a:lstStyle/>
          <a:p>
            <a:pPr algn="ctr"/>
            <a:r>
              <a:rPr lang="en-CA" sz="3200" b="1" dirty="0" smtClean="0">
                <a:solidFill>
                  <a:srgbClr val="FF0000"/>
                </a:solidFill>
              </a:rPr>
              <a:t>Challenges</a:t>
            </a:r>
            <a:r>
              <a:rPr lang="en-CA" sz="3200" dirty="0">
                <a:solidFill>
                  <a:srgbClr val="FF0000"/>
                </a:solidFill>
              </a:rPr>
              <a:t/>
            </a:r>
            <a:br>
              <a:rPr lang="en-CA" sz="3200" dirty="0">
                <a:solidFill>
                  <a:srgbClr val="FF0000"/>
                </a:solidFill>
              </a:rPr>
            </a:br>
            <a:endParaRPr lang="en-US" sz="2000" b="1" dirty="0">
              <a:solidFill>
                <a:srgbClr val="FF0000"/>
              </a:solidFill>
            </a:endParaRPr>
          </a:p>
        </p:txBody>
      </p:sp>
      <p:sp>
        <p:nvSpPr>
          <p:cNvPr id="3" name="Content Placeholder 2"/>
          <p:cNvSpPr>
            <a:spLocks noGrp="1"/>
          </p:cNvSpPr>
          <p:nvPr>
            <p:ph idx="1"/>
          </p:nvPr>
        </p:nvSpPr>
        <p:spPr>
          <a:xfrm>
            <a:off x="457200" y="990600"/>
            <a:ext cx="8229600" cy="5486400"/>
          </a:xfrm>
        </p:spPr>
        <p:txBody>
          <a:bodyPr>
            <a:normAutofit/>
          </a:bodyPr>
          <a:lstStyle/>
          <a:p>
            <a:pPr marL="0" lvl="0" indent="0">
              <a:buNone/>
            </a:pPr>
            <a:r>
              <a:rPr lang="en-CA" sz="2400" b="1" dirty="0">
                <a:solidFill>
                  <a:srgbClr val="FF0000"/>
                </a:solidFill>
              </a:rPr>
              <a:t>Challenges Attributed to Biomedical Text in General</a:t>
            </a:r>
            <a:endParaRPr lang="en-CA" sz="2400" dirty="0">
              <a:solidFill>
                <a:srgbClr val="FF0000"/>
              </a:solidFill>
            </a:endParaRPr>
          </a:p>
          <a:p>
            <a:pPr lvl="1" algn="just" fontAlgn="base"/>
            <a:endParaRPr lang="en-CA" sz="2200" dirty="0" smtClean="0"/>
          </a:p>
          <a:p>
            <a:pPr fontAlgn="base"/>
            <a:r>
              <a:rPr lang="en-CA" sz="2400" b="1" dirty="0" smtClean="0">
                <a:solidFill>
                  <a:srgbClr val="002060"/>
                </a:solidFill>
              </a:rPr>
              <a:t>Lack </a:t>
            </a:r>
            <a:r>
              <a:rPr lang="en-CA" sz="2400" b="1" dirty="0">
                <a:solidFill>
                  <a:srgbClr val="002060"/>
                </a:solidFill>
              </a:rPr>
              <a:t>of consensus on naming conventions</a:t>
            </a:r>
            <a:endParaRPr lang="en-CA" sz="2400" dirty="0">
              <a:solidFill>
                <a:srgbClr val="002060"/>
              </a:solidFill>
            </a:endParaRPr>
          </a:p>
          <a:p>
            <a:pPr lvl="1" fontAlgn="base"/>
            <a:r>
              <a:rPr lang="en-CA" sz="2000" dirty="0" smtClean="0">
                <a:solidFill>
                  <a:srgbClr val="002060"/>
                </a:solidFill>
              </a:rPr>
              <a:t>Aggravated </a:t>
            </a:r>
            <a:r>
              <a:rPr lang="en-CA" sz="2000" dirty="0">
                <a:solidFill>
                  <a:srgbClr val="002060"/>
                </a:solidFill>
              </a:rPr>
              <a:t>by the fact that the naming conventions, although there are not many, are usually not followed by authors</a:t>
            </a:r>
          </a:p>
          <a:p>
            <a:pPr lvl="2" algn="just" fontAlgn="base"/>
            <a:r>
              <a:rPr lang="en-CA" sz="2000" dirty="0" smtClean="0">
                <a:solidFill>
                  <a:srgbClr val="002060"/>
                </a:solidFill>
              </a:rPr>
              <a:t> </a:t>
            </a:r>
            <a:r>
              <a:rPr lang="en-CA" sz="1600" dirty="0" smtClean="0">
                <a:solidFill>
                  <a:srgbClr val="002060"/>
                </a:solidFill>
              </a:rPr>
              <a:t>For instance, </a:t>
            </a:r>
            <a:r>
              <a:rPr lang="en-CA" sz="1600" i="1" dirty="0" err="1" smtClean="0">
                <a:solidFill>
                  <a:srgbClr val="002060"/>
                </a:solidFill>
              </a:rPr>
              <a:t>cerassee</a:t>
            </a:r>
            <a:r>
              <a:rPr lang="en-CA" sz="1600" i="1" dirty="0" smtClean="0">
                <a:solidFill>
                  <a:srgbClr val="002060"/>
                </a:solidFill>
              </a:rPr>
              <a:t> tea</a:t>
            </a:r>
            <a:r>
              <a:rPr lang="en-CA" sz="1600" dirty="0" smtClean="0">
                <a:solidFill>
                  <a:srgbClr val="002060"/>
                </a:solidFill>
              </a:rPr>
              <a:t> is also represented in the same </a:t>
            </a:r>
            <a:r>
              <a:rPr lang="en-CA" sz="1600" dirty="0" err="1" smtClean="0">
                <a:solidFill>
                  <a:srgbClr val="002060"/>
                </a:solidFill>
              </a:rPr>
              <a:t>Enterobase</a:t>
            </a:r>
            <a:r>
              <a:rPr lang="en-CA" sz="1600" dirty="0" smtClean="0">
                <a:solidFill>
                  <a:srgbClr val="002060"/>
                </a:solidFill>
              </a:rPr>
              <a:t> database with other names by different researchers, such as, </a:t>
            </a:r>
            <a:r>
              <a:rPr lang="en-CA" sz="1600" dirty="0" err="1" smtClean="0">
                <a:solidFill>
                  <a:srgbClr val="002060"/>
                </a:solidFill>
              </a:rPr>
              <a:t>cerase</a:t>
            </a:r>
            <a:r>
              <a:rPr lang="en-CA" sz="1600" dirty="0" smtClean="0">
                <a:solidFill>
                  <a:srgbClr val="002060"/>
                </a:solidFill>
              </a:rPr>
              <a:t> tea, </a:t>
            </a:r>
            <a:r>
              <a:rPr lang="en-CA" sz="1600" dirty="0" err="1" smtClean="0">
                <a:solidFill>
                  <a:srgbClr val="002060"/>
                </a:solidFill>
              </a:rPr>
              <a:t>cerassie</a:t>
            </a:r>
            <a:r>
              <a:rPr lang="en-CA" sz="1600" dirty="0" smtClean="0">
                <a:solidFill>
                  <a:srgbClr val="002060"/>
                </a:solidFill>
              </a:rPr>
              <a:t> tea, </a:t>
            </a:r>
            <a:r>
              <a:rPr lang="en-CA" sz="1600" dirty="0" err="1" smtClean="0">
                <a:solidFill>
                  <a:srgbClr val="002060"/>
                </a:solidFill>
              </a:rPr>
              <a:t>cerrasse</a:t>
            </a:r>
            <a:r>
              <a:rPr lang="en-CA" sz="1600" dirty="0" smtClean="0">
                <a:solidFill>
                  <a:srgbClr val="002060"/>
                </a:solidFill>
              </a:rPr>
              <a:t> tea etc. </a:t>
            </a:r>
            <a:endParaRPr lang="en-CA" sz="1600" dirty="0">
              <a:solidFill>
                <a:srgbClr val="002060"/>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5</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spTree>
    <p:extLst>
      <p:ext uri="{BB962C8B-B14F-4D97-AF65-F5344CB8AC3E}">
        <p14:creationId xmlns:p14="http://schemas.microsoft.com/office/powerpoint/2010/main" val="1388032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Autofit/>
          </a:bodyPr>
          <a:lstStyle/>
          <a:p>
            <a:pPr algn="ctr"/>
            <a:r>
              <a:rPr lang="en-CA" sz="3200" b="1" dirty="0" smtClean="0">
                <a:solidFill>
                  <a:srgbClr val="FF0000"/>
                </a:solidFill>
              </a:rPr>
              <a:t>Challenges</a:t>
            </a:r>
            <a:endParaRPr lang="en-US" sz="2000" b="1" dirty="0">
              <a:solidFill>
                <a:srgbClr val="FF0000"/>
              </a:solidFill>
            </a:endParaRPr>
          </a:p>
        </p:txBody>
      </p:sp>
      <p:sp>
        <p:nvSpPr>
          <p:cNvPr id="3" name="Content Placeholder 2"/>
          <p:cNvSpPr>
            <a:spLocks noGrp="1"/>
          </p:cNvSpPr>
          <p:nvPr>
            <p:ph idx="1"/>
          </p:nvPr>
        </p:nvSpPr>
        <p:spPr>
          <a:xfrm>
            <a:off x="457200" y="990600"/>
            <a:ext cx="8229600" cy="5486400"/>
          </a:xfrm>
        </p:spPr>
        <p:txBody>
          <a:bodyPr>
            <a:normAutofit/>
          </a:bodyPr>
          <a:lstStyle/>
          <a:p>
            <a:pPr marL="0" lvl="0" indent="0">
              <a:buNone/>
            </a:pPr>
            <a:r>
              <a:rPr lang="en-CA" b="1" dirty="0">
                <a:solidFill>
                  <a:srgbClr val="FF0000"/>
                </a:solidFill>
              </a:rPr>
              <a:t>Challenges Attributed to Short Biomedical Text</a:t>
            </a:r>
            <a:endParaRPr lang="en-CA" dirty="0">
              <a:solidFill>
                <a:srgbClr val="FF0000"/>
              </a:solidFill>
            </a:endParaRPr>
          </a:p>
          <a:p>
            <a:pPr fontAlgn="base"/>
            <a:r>
              <a:rPr lang="en-CA" b="1" dirty="0">
                <a:solidFill>
                  <a:srgbClr val="002060"/>
                </a:solidFill>
              </a:rPr>
              <a:t>Grammatical Incorrectness of Short Text Phrases</a:t>
            </a:r>
            <a:endParaRPr lang="en-CA" dirty="0">
              <a:solidFill>
                <a:srgbClr val="002060"/>
              </a:solidFill>
            </a:endParaRPr>
          </a:p>
          <a:p>
            <a:pPr lvl="1" algn="just" fontAlgn="base"/>
            <a:r>
              <a:rPr lang="en-CA" dirty="0">
                <a:solidFill>
                  <a:srgbClr val="002060"/>
                </a:solidFill>
              </a:rPr>
              <a:t>These phrases have been observed to be not as well formed as the full sentences and other larger texts are. Further there exists arbitrary ordering of the words in such short phrases </a:t>
            </a:r>
            <a:endParaRPr lang="en-CA" dirty="0" smtClean="0">
              <a:solidFill>
                <a:srgbClr val="002060"/>
              </a:solidFill>
            </a:endParaRPr>
          </a:p>
          <a:p>
            <a:pPr lvl="1" algn="just" fontAlgn="base"/>
            <a:endParaRPr lang="en-CA" sz="2200" dirty="0">
              <a:solidFill>
                <a:srgbClr val="002060"/>
              </a:solidFill>
            </a:endParaRPr>
          </a:p>
          <a:p>
            <a:pPr fontAlgn="base"/>
            <a:r>
              <a:rPr lang="en-CA" b="1" dirty="0" smtClean="0">
                <a:solidFill>
                  <a:srgbClr val="002060"/>
                </a:solidFill>
              </a:rPr>
              <a:t>Pervasive </a:t>
            </a:r>
            <a:r>
              <a:rPr lang="en-CA" b="1" dirty="0">
                <a:solidFill>
                  <a:srgbClr val="002060"/>
                </a:solidFill>
              </a:rPr>
              <a:t>spelling </a:t>
            </a:r>
            <a:r>
              <a:rPr lang="en-CA" b="1" dirty="0" smtClean="0">
                <a:solidFill>
                  <a:srgbClr val="002060"/>
                </a:solidFill>
              </a:rPr>
              <a:t>mistakes</a:t>
            </a:r>
          </a:p>
          <a:p>
            <a:pPr lvl="1" fontAlgn="base"/>
            <a:r>
              <a:rPr lang="en-CA" sz="2600" dirty="0">
                <a:solidFill>
                  <a:srgbClr val="002060"/>
                </a:solidFill>
              </a:rPr>
              <a:t>Also there are pervasive spelling mistakes in these types of shorter texts and which have been observed in our datasets also. </a:t>
            </a:r>
          </a:p>
        </p:txBody>
      </p:sp>
      <p:sp>
        <p:nvSpPr>
          <p:cNvPr id="5" name="Slide Number Placeholder 4"/>
          <p:cNvSpPr>
            <a:spLocks noGrp="1"/>
          </p:cNvSpPr>
          <p:nvPr>
            <p:ph type="sldNum" sz="quarter" idx="12"/>
          </p:nvPr>
        </p:nvSpPr>
        <p:spPr/>
        <p:txBody>
          <a:bodyPr/>
          <a:lstStyle/>
          <a:p>
            <a:fld id="{4729AFE9-51A0-4EE7-B748-D8694C164837}" type="slidenum">
              <a:rPr lang="en-US" smtClean="0"/>
              <a:pPr/>
              <a:t>6</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spTree>
    <p:extLst>
      <p:ext uri="{BB962C8B-B14F-4D97-AF65-F5344CB8AC3E}">
        <p14:creationId xmlns:p14="http://schemas.microsoft.com/office/powerpoint/2010/main" val="2963359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Autofit/>
          </a:bodyPr>
          <a:lstStyle/>
          <a:p>
            <a:pPr algn="ctr"/>
            <a:r>
              <a:rPr lang="en-CA" sz="3200" b="1" dirty="0" smtClean="0">
                <a:solidFill>
                  <a:srgbClr val="FF0000"/>
                </a:solidFill>
              </a:rPr>
              <a:t>Challenges</a:t>
            </a:r>
            <a:r>
              <a:rPr lang="en-CA" sz="3200" dirty="0">
                <a:solidFill>
                  <a:srgbClr val="FF0000"/>
                </a:solidFill>
              </a:rPr>
              <a:t/>
            </a:r>
            <a:br>
              <a:rPr lang="en-CA" sz="3200" dirty="0">
                <a:solidFill>
                  <a:srgbClr val="FF0000"/>
                </a:solidFill>
              </a:rPr>
            </a:br>
            <a:endParaRPr lang="en-US" sz="2000" b="1" dirty="0">
              <a:solidFill>
                <a:srgbClr val="FF0000"/>
              </a:solidFill>
            </a:endParaRPr>
          </a:p>
        </p:txBody>
      </p:sp>
      <p:sp>
        <p:nvSpPr>
          <p:cNvPr id="3" name="Content Placeholder 2"/>
          <p:cNvSpPr>
            <a:spLocks noGrp="1"/>
          </p:cNvSpPr>
          <p:nvPr>
            <p:ph idx="1"/>
          </p:nvPr>
        </p:nvSpPr>
        <p:spPr>
          <a:xfrm>
            <a:off x="457200" y="990600"/>
            <a:ext cx="8229600" cy="5486400"/>
          </a:xfrm>
        </p:spPr>
        <p:txBody>
          <a:bodyPr>
            <a:normAutofit/>
          </a:bodyPr>
          <a:lstStyle/>
          <a:p>
            <a:pPr marL="0" lvl="0" indent="0">
              <a:buNone/>
            </a:pPr>
            <a:r>
              <a:rPr lang="en-CA" b="1" dirty="0">
                <a:solidFill>
                  <a:srgbClr val="FF0000"/>
                </a:solidFill>
              </a:rPr>
              <a:t>Challenges Attributed to Short Biomedical Text</a:t>
            </a:r>
            <a:endParaRPr lang="en-CA" dirty="0">
              <a:solidFill>
                <a:srgbClr val="FF0000"/>
              </a:solidFill>
            </a:endParaRPr>
          </a:p>
          <a:p>
            <a:r>
              <a:rPr lang="en-CA" b="1" dirty="0">
                <a:solidFill>
                  <a:srgbClr val="002060"/>
                </a:solidFill>
              </a:rPr>
              <a:t>Contextual Deficit</a:t>
            </a:r>
            <a:endParaRPr lang="en-CA" dirty="0">
              <a:solidFill>
                <a:srgbClr val="002060"/>
              </a:solidFill>
            </a:endParaRPr>
          </a:p>
          <a:p>
            <a:pPr lvl="1" algn="just"/>
            <a:r>
              <a:rPr lang="en-CA" sz="2600" dirty="0">
                <a:solidFill>
                  <a:srgbClr val="002060"/>
                </a:solidFill>
              </a:rPr>
              <a:t>Few methods of NLP </a:t>
            </a:r>
            <a:r>
              <a:rPr lang="en-CA" sz="2600" dirty="0" smtClean="0">
                <a:solidFill>
                  <a:srgbClr val="002060"/>
                </a:solidFill>
              </a:rPr>
              <a:t>which work well on longer texts fail </a:t>
            </a:r>
            <a:r>
              <a:rPr lang="en-CA" sz="2600" dirty="0">
                <a:solidFill>
                  <a:srgbClr val="002060"/>
                </a:solidFill>
              </a:rPr>
              <a:t>to perform a deep contextual understanding of the text is missing </a:t>
            </a:r>
          </a:p>
          <a:p>
            <a:pPr lvl="1" algn="just" fontAlgn="base"/>
            <a:endParaRPr lang="en-CA" sz="2200" dirty="0">
              <a:solidFill>
                <a:srgbClr val="002060"/>
              </a:solidFill>
            </a:endParaRPr>
          </a:p>
          <a:p>
            <a:pPr lvl="1"/>
            <a:r>
              <a:rPr lang="en-CA" b="1" dirty="0" smtClean="0">
                <a:solidFill>
                  <a:srgbClr val="002060"/>
                </a:solidFill>
              </a:rPr>
              <a:t>Coined acronyms</a:t>
            </a:r>
          </a:p>
          <a:p>
            <a:pPr lvl="1"/>
            <a:endParaRPr lang="en-CA" sz="3600" dirty="0">
              <a:solidFill>
                <a:srgbClr val="002060"/>
              </a:solidFill>
            </a:endParaRPr>
          </a:p>
          <a:p>
            <a:pPr lvl="1"/>
            <a:r>
              <a:rPr lang="en-CA" b="1" dirty="0">
                <a:solidFill>
                  <a:srgbClr val="002060"/>
                </a:solidFill>
              </a:rPr>
              <a:t>Mingling multiple </a:t>
            </a:r>
            <a:r>
              <a:rPr lang="en-CA" b="1" dirty="0" smtClean="0">
                <a:solidFill>
                  <a:srgbClr val="002060"/>
                </a:solidFill>
              </a:rPr>
              <a:t>languages</a:t>
            </a:r>
          </a:p>
          <a:p>
            <a:pPr lvl="1"/>
            <a:endParaRPr lang="en-CA" sz="3600" dirty="0">
              <a:solidFill>
                <a:srgbClr val="002060"/>
              </a:solidFill>
            </a:endParaRPr>
          </a:p>
          <a:p>
            <a:pPr lvl="1"/>
            <a:r>
              <a:rPr lang="en-CA" b="1" dirty="0">
                <a:solidFill>
                  <a:srgbClr val="002060"/>
                </a:solidFill>
              </a:rPr>
              <a:t>Incessant creation of newer words</a:t>
            </a:r>
            <a:endParaRPr lang="en-CA" sz="3600" dirty="0">
              <a:solidFill>
                <a:srgbClr val="002060"/>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7</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spTree>
    <p:extLst>
      <p:ext uri="{BB962C8B-B14F-4D97-AF65-F5344CB8AC3E}">
        <p14:creationId xmlns:p14="http://schemas.microsoft.com/office/powerpoint/2010/main" val="1225046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Autofit/>
          </a:bodyPr>
          <a:lstStyle/>
          <a:p>
            <a:pPr algn="ctr"/>
            <a:r>
              <a:rPr lang="en-US" sz="4000" b="1" dirty="0" smtClean="0">
                <a:solidFill>
                  <a:srgbClr val="FF0000"/>
                </a:solidFill>
              </a:rPr>
              <a:t>General Architecture</a:t>
            </a:r>
            <a:endParaRPr lang="en-US" sz="4000" b="1" dirty="0">
              <a:solidFill>
                <a:srgbClr val="FF0000"/>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8</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pic>
        <p:nvPicPr>
          <p:cNvPr id="6" name="Picture 7"/>
          <p:cNvPicPr>
            <a:picLocks noGrp="1" noChangeAspect="1" noChangeArrowheads="1"/>
          </p:cNvPicPr>
          <p:nvPr>
            <p:ph idx="1"/>
          </p:nvPr>
        </p:nvPicPr>
        <p:blipFill>
          <a:blip r:embed="rId2" cstate="print"/>
          <a:srcRect/>
          <a:stretch>
            <a:fillRect/>
          </a:stretch>
        </p:blipFill>
        <p:spPr bwMode="auto">
          <a:xfrm>
            <a:off x="1143652" y="1249823"/>
            <a:ext cx="6704295" cy="4876800"/>
          </a:xfrm>
          <a:prstGeom prst="rect">
            <a:avLst/>
          </a:prstGeom>
          <a:noFill/>
          <a:ln w="9525">
            <a:noFill/>
            <a:miter lim="800000"/>
            <a:headEnd/>
            <a:tailEnd/>
          </a:ln>
          <a:effectLst/>
        </p:spPr>
      </p:pic>
    </p:spTree>
    <p:extLst>
      <p:ext uri="{BB962C8B-B14F-4D97-AF65-F5344CB8AC3E}">
        <p14:creationId xmlns:p14="http://schemas.microsoft.com/office/powerpoint/2010/main" val="3253675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Autofit/>
          </a:bodyPr>
          <a:lstStyle/>
          <a:p>
            <a:pPr algn="ctr"/>
            <a:r>
              <a:rPr lang="en-US" sz="4000" b="1" dirty="0" err="1" smtClean="0">
                <a:solidFill>
                  <a:srgbClr val="FF0000"/>
                </a:solidFill>
              </a:rPr>
              <a:t>DataSets</a:t>
            </a:r>
            <a:endParaRPr lang="en-US" sz="4000" b="1" dirty="0">
              <a:solidFill>
                <a:srgbClr val="FF0000"/>
              </a:solidFill>
            </a:endParaRPr>
          </a:p>
        </p:txBody>
      </p:sp>
      <p:sp>
        <p:nvSpPr>
          <p:cNvPr id="3" name="Content Placeholder 2"/>
          <p:cNvSpPr>
            <a:spLocks noGrp="1"/>
          </p:cNvSpPr>
          <p:nvPr>
            <p:ph idx="1"/>
          </p:nvPr>
        </p:nvSpPr>
        <p:spPr>
          <a:xfrm>
            <a:off x="309716" y="869950"/>
            <a:ext cx="8229600" cy="5486400"/>
          </a:xfrm>
        </p:spPr>
        <p:txBody>
          <a:bodyPr>
            <a:normAutofit fontScale="70000" lnSpcReduction="20000"/>
          </a:bodyPr>
          <a:lstStyle/>
          <a:p>
            <a:pPr marL="0" indent="0">
              <a:buNone/>
            </a:pPr>
            <a:r>
              <a:rPr lang="en-CA" sz="2800" b="1" dirty="0" err="1">
                <a:solidFill>
                  <a:srgbClr val="FF0000"/>
                </a:solidFill>
              </a:rPr>
              <a:t>Enterobase</a:t>
            </a:r>
            <a:r>
              <a:rPr lang="en-CA" sz="2800" b="1" dirty="0">
                <a:solidFill>
                  <a:srgbClr val="FF0000"/>
                </a:solidFill>
              </a:rPr>
              <a:t>-</a:t>
            </a:r>
            <a:r>
              <a:rPr lang="en-CA" b="1" dirty="0">
                <a:solidFill>
                  <a:srgbClr val="002060"/>
                </a:solidFill>
              </a:rPr>
              <a:t> </a:t>
            </a:r>
            <a:endParaRPr lang="en-CA" dirty="0">
              <a:solidFill>
                <a:srgbClr val="002060"/>
              </a:solidFill>
            </a:endParaRPr>
          </a:p>
          <a:p>
            <a:pPr algn="just"/>
            <a:r>
              <a:rPr lang="en-CA" dirty="0">
                <a:solidFill>
                  <a:srgbClr val="002060"/>
                </a:solidFill>
              </a:rPr>
              <a:t>The version of </a:t>
            </a:r>
            <a:r>
              <a:rPr lang="en-CA" dirty="0" err="1">
                <a:solidFill>
                  <a:srgbClr val="002060"/>
                </a:solidFill>
              </a:rPr>
              <a:t>Enterobase</a:t>
            </a:r>
            <a:r>
              <a:rPr lang="en-CA" dirty="0">
                <a:solidFill>
                  <a:srgbClr val="002060"/>
                </a:solidFill>
              </a:rPr>
              <a:t> used for training of rules for the present system consists of </a:t>
            </a:r>
            <a:r>
              <a:rPr lang="en-CA" dirty="0">
                <a:solidFill>
                  <a:srgbClr val="FF0000"/>
                </a:solidFill>
              </a:rPr>
              <a:t>50920</a:t>
            </a:r>
            <a:r>
              <a:rPr lang="en-CA" dirty="0">
                <a:solidFill>
                  <a:srgbClr val="002060"/>
                </a:solidFill>
              </a:rPr>
              <a:t> </a:t>
            </a:r>
            <a:r>
              <a:rPr lang="en-CA" dirty="0">
                <a:solidFill>
                  <a:srgbClr val="FF0000"/>
                </a:solidFill>
              </a:rPr>
              <a:t>samples</a:t>
            </a:r>
            <a:r>
              <a:rPr lang="en-CA" dirty="0">
                <a:solidFill>
                  <a:srgbClr val="002060"/>
                </a:solidFill>
              </a:rPr>
              <a:t> in all described by multiple </a:t>
            </a:r>
            <a:r>
              <a:rPr lang="en-CA" dirty="0">
                <a:solidFill>
                  <a:srgbClr val="FF0000"/>
                </a:solidFill>
              </a:rPr>
              <a:t>descriptors</a:t>
            </a:r>
            <a:r>
              <a:rPr lang="en-CA" dirty="0">
                <a:solidFill>
                  <a:srgbClr val="002060"/>
                </a:solidFill>
              </a:rPr>
              <a:t> (</a:t>
            </a:r>
            <a:r>
              <a:rPr lang="en-CA" dirty="0">
                <a:solidFill>
                  <a:srgbClr val="FF0000"/>
                </a:solidFill>
              </a:rPr>
              <a:t>77</a:t>
            </a:r>
            <a:r>
              <a:rPr lang="en-CA" dirty="0">
                <a:solidFill>
                  <a:srgbClr val="002060"/>
                </a:solidFill>
              </a:rPr>
              <a:t> in total) represented by the multiple columns of </a:t>
            </a:r>
            <a:r>
              <a:rPr lang="en-CA" dirty="0">
                <a:solidFill>
                  <a:srgbClr val="FF0000"/>
                </a:solidFill>
              </a:rPr>
              <a:t>csv format </a:t>
            </a:r>
            <a:r>
              <a:rPr lang="en-CA" dirty="0">
                <a:solidFill>
                  <a:srgbClr val="002060"/>
                </a:solidFill>
              </a:rPr>
              <a:t>file. </a:t>
            </a:r>
            <a:endParaRPr lang="en-CA" dirty="0" smtClean="0">
              <a:solidFill>
                <a:srgbClr val="002060"/>
              </a:solidFill>
            </a:endParaRPr>
          </a:p>
          <a:p>
            <a:pPr algn="just"/>
            <a:endParaRPr lang="en-CA" dirty="0">
              <a:solidFill>
                <a:srgbClr val="002060"/>
              </a:solidFill>
            </a:endParaRPr>
          </a:p>
          <a:p>
            <a:pPr algn="just"/>
            <a:r>
              <a:rPr lang="en-CA" dirty="0" smtClean="0">
                <a:solidFill>
                  <a:srgbClr val="002060"/>
                </a:solidFill>
              </a:rPr>
              <a:t>The </a:t>
            </a:r>
            <a:r>
              <a:rPr lang="en-CA" dirty="0">
                <a:solidFill>
                  <a:srgbClr val="002060"/>
                </a:solidFill>
              </a:rPr>
              <a:t>descriptor used for the mining and mapping to ontological resources out of these 77 descriptors is representing the sample descriptions available in column entitled “</a:t>
            </a:r>
            <a:r>
              <a:rPr lang="en-CA" i="1" dirty="0" err="1">
                <a:solidFill>
                  <a:srgbClr val="FF0000"/>
                </a:solidFill>
              </a:rPr>
              <a:t>source_details</a:t>
            </a:r>
            <a:r>
              <a:rPr lang="en-CA" dirty="0">
                <a:solidFill>
                  <a:srgbClr val="002060"/>
                </a:solidFill>
              </a:rPr>
              <a:t>”. </a:t>
            </a:r>
            <a:endParaRPr lang="en-CA" dirty="0" smtClean="0">
              <a:solidFill>
                <a:srgbClr val="002060"/>
              </a:solidFill>
            </a:endParaRPr>
          </a:p>
          <a:p>
            <a:pPr algn="just"/>
            <a:endParaRPr lang="en-CA" dirty="0">
              <a:solidFill>
                <a:srgbClr val="002060"/>
              </a:solidFill>
            </a:endParaRPr>
          </a:p>
          <a:p>
            <a:pPr algn="just"/>
            <a:r>
              <a:rPr lang="en-CA" dirty="0" smtClean="0">
                <a:solidFill>
                  <a:srgbClr val="002060"/>
                </a:solidFill>
              </a:rPr>
              <a:t>While </a:t>
            </a:r>
            <a:r>
              <a:rPr lang="en-CA" dirty="0">
                <a:solidFill>
                  <a:srgbClr val="002060"/>
                </a:solidFill>
              </a:rPr>
              <a:t>considering this descriptor, out of the 50920 samples, 13917 samples are without descriptions (empty) meaning there are 37003 samples are having descriptions</a:t>
            </a:r>
            <a:r>
              <a:rPr lang="en-CA" dirty="0" smtClean="0">
                <a:solidFill>
                  <a:srgbClr val="002060"/>
                </a:solidFill>
              </a:rPr>
              <a:t>.</a:t>
            </a:r>
          </a:p>
          <a:p>
            <a:pPr algn="just"/>
            <a:endParaRPr lang="en-CA" dirty="0">
              <a:solidFill>
                <a:srgbClr val="002060"/>
              </a:solidFill>
            </a:endParaRPr>
          </a:p>
          <a:p>
            <a:pPr algn="just"/>
            <a:r>
              <a:rPr lang="en-CA" dirty="0">
                <a:solidFill>
                  <a:srgbClr val="002060"/>
                </a:solidFill>
              </a:rPr>
              <a:t>To develop the rules and lexicons around the </a:t>
            </a:r>
            <a:r>
              <a:rPr lang="en-CA" dirty="0" err="1">
                <a:solidFill>
                  <a:srgbClr val="002060"/>
                </a:solidFill>
              </a:rPr>
              <a:t>EnteroBase</a:t>
            </a:r>
            <a:r>
              <a:rPr lang="en-CA" dirty="0">
                <a:solidFill>
                  <a:srgbClr val="002060"/>
                </a:solidFill>
              </a:rPr>
              <a:t> dataset, </a:t>
            </a:r>
            <a:r>
              <a:rPr lang="en-CA" dirty="0" smtClean="0">
                <a:solidFill>
                  <a:srgbClr val="FF0000"/>
                </a:solidFill>
              </a:rPr>
              <a:t>3391 </a:t>
            </a:r>
            <a:r>
              <a:rPr lang="en-CA" dirty="0">
                <a:solidFill>
                  <a:srgbClr val="FF0000"/>
                </a:solidFill>
              </a:rPr>
              <a:t>unique sample descriptions</a:t>
            </a:r>
            <a:r>
              <a:rPr lang="en-CA" dirty="0">
                <a:solidFill>
                  <a:srgbClr val="002060"/>
                </a:solidFill>
              </a:rPr>
              <a:t> out of the 50920 sample descriptions are used</a:t>
            </a:r>
            <a:r>
              <a:rPr lang="en-CA" dirty="0" smtClean="0">
                <a:solidFill>
                  <a:srgbClr val="002060"/>
                </a:solidFill>
              </a:rPr>
              <a:t>.</a:t>
            </a:r>
          </a:p>
          <a:p>
            <a:pPr algn="just"/>
            <a:endParaRPr lang="en-US" sz="2800" dirty="0" smtClean="0">
              <a:solidFill>
                <a:srgbClr val="002060"/>
              </a:solidFill>
            </a:endParaRPr>
          </a:p>
          <a:p>
            <a:pPr algn="just"/>
            <a:endParaRPr lang="en-US" sz="2800" dirty="0">
              <a:solidFill>
                <a:srgbClr val="002060"/>
              </a:solidFill>
            </a:endParaRPr>
          </a:p>
          <a:p>
            <a:pPr algn="just"/>
            <a:r>
              <a:rPr lang="en-CA" sz="2800" b="1" dirty="0" err="1" smtClean="0">
                <a:solidFill>
                  <a:srgbClr val="FF0000"/>
                </a:solidFill>
              </a:rPr>
              <a:t>GenomeTrakar</a:t>
            </a:r>
            <a:endParaRPr lang="en-CA" sz="2800" b="1" dirty="0" smtClean="0">
              <a:solidFill>
                <a:srgbClr val="FF0000"/>
              </a:solidFill>
            </a:endParaRPr>
          </a:p>
          <a:p>
            <a:pPr algn="just"/>
            <a:r>
              <a:rPr lang="en-CA" b="1" dirty="0" smtClean="0">
                <a:solidFill>
                  <a:srgbClr val="002060"/>
                </a:solidFill>
              </a:rPr>
              <a:t> </a:t>
            </a:r>
            <a:r>
              <a:rPr lang="en-CA" dirty="0" smtClean="0">
                <a:solidFill>
                  <a:srgbClr val="002060"/>
                </a:solidFill>
              </a:rPr>
              <a:t>We are also processing the similar type of dataset from </a:t>
            </a:r>
            <a:r>
              <a:rPr lang="en-CA" dirty="0" err="1" smtClean="0">
                <a:solidFill>
                  <a:srgbClr val="002060"/>
                </a:solidFill>
              </a:rPr>
              <a:t>GenomeTrakker</a:t>
            </a:r>
            <a:r>
              <a:rPr lang="en-CA" dirty="0" smtClean="0">
                <a:solidFill>
                  <a:srgbClr val="002060"/>
                </a:solidFill>
              </a:rPr>
              <a:t> which has provided </a:t>
            </a:r>
            <a:r>
              <a:rPr lang="en-CA" dirty="0" smtClean="0">
                <a:solidFill>
                  <a:srgbClr val="FF0000"/>
                </a:solidFill>
              </a:rPr>
              <a:t>2000 unique samples</a:t>
            </a:r>
            <a:r>
              <a:rPr lang="en-CA" dirty="0" smtClean="0">
                <a:solidFill>
                  <a:srgbClr val="002060"/>
                </a:solidFill>
              </a:rPr>
              <a:t> data for testing purposes.</a:t>
            </a:r>
            <a:endParaRPr lang="en-CA" dirty="0">
              <a:solidFill>
                <a:srgbClr val="002060"/>
              </a:solidFill>
            </a:endParaRPr>
          </a:p>
          <a:p>
            <a:pPr algn="just"/>
            <a:endParaRPr lang="en-CA" sz="2800" dirty="0">
              <a:solidFill>
                <a:srgbClr val="002060"/>
              </a:solidFill>
            </a:endParaRPr>
          </a:p>
        </p:txBody>
      </p:sp>
      <p:sp>
        <p:nvSpPr>
          <p:cNvPr id="5" name="Slide Number Placeholder 4"/>
          <p:cNvSpPr>
            <a:spLocks noGrp="1"/>
          </p:cNvSpPr>
          <p:nvPr>
            <p:ph type="sldNum" sz="quarter" idx="12"/>
          </p:nvPr>
        </p:nvSpPr>
        <p:spPr/>
        <p:txBody>
          <a:bodyPr/>
          <a:lstStyle/>
          <a:p>
            <a:fld id="{4729AFE9-51A0-4EE7-B748-D8694C164837}" type="slidenum">
              <a:rPr lang="en-US" smtClean="0"/>
              <a:pPr/>
              <a:t>9</a:t>
            </a:fld>
            <a:endParaRPr lang="en-US"/>
          </a:p>
        </p:txBody>
      </p:sp>
      <p:sp>
        <p:nvSpPr>
          <p:cNvPr id="4" name="Footer Placeholder 3"/>
          <p:cNvSpPr>
            <a:spLocks noGrp="1"/>
          </p:cNvSpPr>
          <p:nvPr>
            <p:ph type="ftr" sz="quarter" idx="11"/>
          </p:nvPr>
        </p:nvSpPr>
        <p:spPr>
          <a:xfrm>
            <a:off x="457200" y="6356350"/>
            <a:ext cx="8077200" cy="365125"/>
          </a:xfrm>
        </p:spPr>
        <p:txBody>
          <a:bodyPr/>
          <a:lstStyle/>
          <a:p>
            <a:pPr algn="ctr"/>
            <a:r>
              <a:rPr lang="en-US" b="1" smtClean="0"/>
              <a:t>Text Mining Short Textual Data for Ontology Term Mapping</a:t>
            </a:r>
            <a:endParaRPr lang="en-US" b="1" dirty="0"/>
          </a:p>
        </p:txBody>
      </p:sp>
    </p:spTree>
    <p:extLst>
      <p:ext uri="{BB962C8B-B14F-4D97-AF65-F5344CB8AC3E}">
        <p14:creationId xmlns:p14="http://schemas.microsoft.com/office/powerpoint/2010/main" val="21592990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20700</TotalTime>
  <Words>3422</Words>
  <Application>Microsoft Office PowerPoint</Application>
  <PresentationFormat>On-screen Show (4:3)</PresentationFormat>
  <Paragraphs>695</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Constantia</vt:lpstr>
      <vt:lpstr>Courier New</vt:lpstr>
      <vt:lpstr>Times New Roman</vt:lpstr>
      <vt:lpstr>Wingdings</vt:lpstr>
      <vt:lpstr>Wingdings 2</vt:lpstr>
      <vt:lpstr>Flow</vt:lpstr>
      <vt:lpstr>PowerPoint Presentation</vt:lpstr>
      <vt:lpstr>Introduction</vt:lpstr>
      <vt:lpstr>Challenges</vt:lpstr>
      <vt:lpstr>Challenges </vt:lpstr>
      <vt:lpstr>Challenges </vt:lpstr>
      <vt:lpstr>Challenges</vt:lpstr>
      <vt:lpstr>Challenges </vt:lpstr>
      <vt:lpstr>General Architecture</vt:lpstr>
      <vt:lpstr>DataSets</vt:lpstr>
      <vt:lpstr>Resources Used</vt:lpstr>
      <vt:lpstr>Resources Used</vt:lpstr>
      <vt:lpstr>Resources Used</vt:lpstr>
      <vt:lpstr>Resources Used (Semantic Tagging Lexicon)</vt:lpstr>
      <vt:lpstr>Resources Used (Semantic Tagging Lexicon)</vt:lpstr>
      <vt:lpstr>Excerpt from Mapping Result </vt:lpstr>
      <vt:lpstr>Evaluation </vt:lpstr>
      <vt:lpstr>Evaluation (Measures)</vt:lpstr>
      <vt:lpstr>Evaluation (Measures)</vt:lpstr>
      <vt:lpstr>Evaluation (Evaluation Dataset)</vt:lpstr>
      <vt:lpstr>Evaluation (Macro Level Matches)</vt:lpstr>
      <vt:lpstr>Evaluation (Macro Level Matches)</vt:lpstr>
      <vt:lpstr>Evaluation (Micro Level Match Status)</vt:lpstr>
      <vt:lpstr>Evaluation (The Template  and Woksheet)</vt:lpstr>
      <vt:lpstr>Evaluations (Types of Errors)</vt:lpstr>
      <vt:lpstr>Resource Enhancer</vt:lpstr>
      <vt:lpstr>Things to do</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fACILITATING REASONERS THROUGH ONTOLOGY PARTITIONING</dc:title>
  <dc:creator>sadiq</dc:creator>
  <cp:lastModifiedBy>gosal.gps@gmail.com</cp:lastModifiedBy>
  <cp:revision>1164</cp:revision>
  <dcterms:created xsi:type="dcterms:W3CDTF">2010-04-13T15:53:12Z</dcterms:created>
  <dcterms:modified xsi:type="dcterms:W3CDTF">2018-03-11T15:59:53Z</dcterms:modified>
</cp:coreProperties>
</file>