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76"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801"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3/26/2017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3/26/2017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3/26/2017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3/26/2017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3/26/2017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3/26/2017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3/26/2017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3/26/2017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3/26/2017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3/26/2017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3/26/2017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3/26/2017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3/26/2017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3/26/2017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p14:dur="250"/>
    </mc:Choice>
    <mc:Fallback xmlns="">
      <p:transition/>
    </mc:Fallback>
  </mc:AlternateConten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hyperlink" Target="https://aws.amazon.com/what-is-cloud-comput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p:cNvPicPr>
            <a:picLocks noGrp="1" noChangeAspect="1"/>
          </p:cNvPicPr>
          <p:nvPr>
            <p:ph type="pic" idx="1"/>
          </p:nvPr>
        </p:nvPicPr>
        <p:blipFill rotWithShape="1">
          <a:blip r:embed="rId3"/>
          <a:srcRect/>
          <a:stretch/>
        </p:blipFill>
        <p:spPr>
          <a:xfrm>
            <a:off x="1131172" y="2180492"/>
            <a:ext cx="4187222" cy="3113133"/>
          </a:xfrm>
          <a:prstGeom prst="rect">
            <a:avLst/>
          </a:prstGeom>
        </p:spPr>
      </p:pic>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5400" b="1" dirty="0">
                <a:solidFill>
                  <a:srgbClr val="FFFF00"/>
                </a:solidFill>
                <a:latin typeface="Arial" panose="020B0604020202020204" pitchFamily="34" charset="0"/>
                <a:cs typeface="Arial" panose="020B0604020202020204" pitchFamily="34" charset="0"/>
              </a:rPr>
              <a:t>AWS  DEMO</a:t>
            </a:r>
          </a:p>
        </p:txBody>
      </p:sp>
      <p:sp>
        <p:nvSpPr>
          <p:cNvPr id="4" name="Content Placeholder 3"/>
          <p:cNvSpPr>
            <a:spLocks noGrp="1"/>
          </p:cNvSpPr>
          <p:nvPr>
            <p:ph type="body" sz="half" idx="2"/>
          </p:nvPr>
        </p:nvSpPr>
        <p:spPr>
          <a:xfrm>
            <a:off x="6096000" y="1948069"/>
            <a:ext cx="5257799" cy="4228893"/>
          </a:xfrm>
        </p:spPr>
        <p:txBody>
          <a:bodyPr vert="horz" lIns="91440" tIns="45720" rIns="91440" bIns="45720" rtlCol="0">
            <a:normAutofit/>
          </a:bodyPr>
          <a:lstStyle/>
          <a:p>
            <a:pPr indent="-228600">
              <a:buFont typeface="Arial" panose="020B0604020202020204" pitchFamily="34" charset="0"/>
              <a:buChar char="•"/>
            </a:pPr>
            <a:r>
              <a:rPr lang="en-US" sz="2400" dirty="0">
                <a:gradFill>
                  <a:gsLst>
                    <a:gs pos="34000">
                      <a:srgbClr val="EDEDED"/>
                    </a:gs>
                    <a:gs pos="0">
                      <a:srgbClr val="BFBFBF"/>
                    </a:gs>
                    <a:gs pos="100000">
                      <a:srgbClr val="FFFFFF"/>
                    </a:gs>
                  </a:gsLst>
                  <a:lin ang="4800000" scaled="0"/>
                </a:gradFill>
              </a:rPr>
              <a:t>cloud computing : </a:t>
            </a:r>
            <a:r>
              <a:rPr lang="en-IN" dirty="0">
                <a:solidFill>
                  <a:srgbClr val="FFFF00"/>
                </a:solidFill>
              </a:rPr>
              <a:t>Cloud computing is a general term for the delivery of hosted services over the internet.</a:t>
            </a:r>
            <a:endParaRPr lang="en-US" sz="2400" dirty="0">
              <a:solidFill>
                <a:srgbClr val="FFFF00"/>
              </a:solidFill>
            </a:endParaRPr>
          </a:p>
          <a:p>
            <a:pPr indent="-228600">
              <a:buFont typeface="Arial" panose="020B0604020202020204" pitchFamily="34" charset="0"/>
              <a:buChar char="•"/>
            </a:pPr>
            <a:r>
              <a:rPr lang="en-US" sz="2400" dirty="0">
                <a:gradFill>
                  <a:gsLst>
                    <a:gs pos="34000">
                      <a:srgbClr val="EDEDED"/>
                    </a:gs>
                    <a:gs pos="0">
                      <a:srgbClr val="BFBFBF"/>
                    </a:gs>
                    <a:gs pos="100000">
                      <a:srgbClr val="FFFFFF"/>
                    </a:gs>
                  </a:gsLst>
                  <a:lin ang="4800000" scaled="0"/>
                </a:gradFill>
              </a:rPr>
              <a:t>AWS :</a:t>
            </a:r>
            <a:r>
              <a:rPr lang="en-IN" sz="2400" dirty="0">
                <a:gradFill>
                  <a:gsLst>
                    <a:gs pos="34000">
                      <a:srgbClr val="EDEDED"/>
                    </a:gs>
                    <a:gs pos="0">
                      <a:srgbClr val="BFBFBF"/>
                    </a:gs>
                    <a:gs pos="100000">
                      <a:srgbClr val="FFFFFF"/>
                    </a:gs>
                  </a:gsLst>
                  <a:lin ang="4800000" scaled="0"/>
                </a:gradFill>
              </a:rPr>
              <a:t> </a:t>
            </a:r>
            <a:r>
              <a:rPr lang="en-IN" dirty="0">
                <a:solidFill>
                  <a:srgbClr val="FFFF00"/>
                </a:solidFill>
              </a:rPr>
              <a:t>Amazon Web Services (AWS) is a secure </a:t>
            </a:r>
            <a:r>
              <a:rPr lang="en-IN" dirty="0">
                <a:solidFill>
                  <a:srgbClr val="FFFF00"/>
                </a:solidFill>
                <a:hlinkClick r:id="rId4"/>
              </a:rPr>
              <a:t>cloud</a:t>
            </a:r>
            <a:r>
              <a:rPr lang="en-IN" dirty="0">
                <a:solidFill>
                  <a:srgbClr val="FFFF00"/>
                </a:solidFill>
              </a:rPr>
              <a:t> services platform, offering compute power, database storage, content delivery and other functionality to help businesses scale and grow.</a:t>
            </a:r>
          </a:p>
          <a:p>
            <a:pPr indent="-228600">
              <a:buFont typeface="Arial" panose="020B0604020202020204" pitchFamily="34" charset="0"/>
              <a:buChar char="•"/>
            </a:pPr>
            <a:r>
              <a:rPr lang="en-IN" dirty="0">
                <a:solidFill>
                  <a:srgbClr val="FFFF00"/>
                </a:solidFill>
              </a:rPr>
              <a:t>Cloud computing is the on-demand delivery of compute power, database storage, applications, and other IT resources through a cloud services platform via the internet with pay-as-you-go pricing.</a:t>
            </a:r>
          </a:p>
          <a:p>
            <a:pPr indent="-228600">
              <a:buFont typeface="Arial" panose="020B0604020202020204" pitchFamily="34" charset="0"/>
              <a:buChar char="•"/>
            </a:pPr>
            <a:r>
              <a:rPr lang="en-IN" dirty="0">
                <a:solidFill>
                  <a:srgbClr val="FFFF00"/>
                </a:solidFill>
              </a:rPr>
              <a:t>AWS-2006 Web services now it is called as cloud.</a:t>
            </a:r>
          </a:p>
          <a:p>
            <a:endParaRPr lang="en-US" sz="2400" dirty="0">
              <a:solidFill>
                <a:srgbClr val="FFFF00"/>
              </a:solidFill>
            </a:endParaRPr>
          </a:p>
        </p:txBody>
      </p:sp>
    </p:spTree>
    <p:extLst>
      <p:ext uri="{BB962C8B-B14F-4D97-AF65-F5344CB8AC3E}">
        <p14:creationId xmlns:p14="http://schemas.microsoft.com/office/powerpoint/2010/main" val="24798346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solidFill>
                  <a:srgbClr val="FFFF00"/>
                </a:solidFill>
              </a:rPr>
              <a:t>Accessing AWS:(Ways to Access AWS)</a:t>
            </a:r>
          </a:p>
        </p:txBody>
      </p:sp>
      <p:sp>
        <p:nvSpPr>
          <p:cNvPr id="3" name="Content Placeholder 2"/>
          <p:cNvSpPr>
            <a:spLocks noGrp="1"/>
          </p:cNvSpPr>
          <p:nvPr>
            <p:ph idx="1"/>
          </p:nvPr>
        </p:nvSpPr>
        <p:spPr>
          <a:xfrm>
            <a:off x="595086" y="1436914"/>
            <a:ext cx="10885714" cy="5036457"/>
          </a:xfrm>
        </p:spPr>
        <p:txBody>
          <a:bodyPr>
            <a:normAutofit fontScale="77500" lnSpcReduction="20000"/>
          </a:bodyPr>
          <a:lstStyle/>
          <a:p>
            <a:pPr>
              <a:lnSpc>
                <a:spcPct val="120000"/>
              </a:lnSpc>
            </a:pPr>
            <a:r>
              <a:rPr lang="en-IN" dirty="0"/>
              <a:t>AWS Management Console -- </a:t>
            </a:r>
            <a:r>
              <a:rPr lang="en-IN" dirty="0">
                <a:solidFill>
                  <a:srgbClr val="FFC000"/>
                </a:solidFill>
              </a:rPr>
              <a:t>https://aws.amazon.com/console/</a:t>
            </a:r>
          </a:p>
          <a:p>
            <a:pPr>
              <a:lnSpc>
                <a:spcPct val="120000"/>
              </a:lnSpc>
            </a:pPr>
            <a:r>
              <a:rPr lang="en-IN" dirty="0"/>
              <a:t>AWS CLI</a:t>
            </a:r>
          </a:p>
          <a:p>
            <a:pPr>
              <a:lnSpc>
                <a:spcPct val="120000"/>
              </a:lnSpc>
            </a:pPr>
            <a:r>
              <a:rPr lang="en-IN" dirty="0"/>
              <a:t>API (Application program interface )-- API Gateway consists of a set of resources and </a:t>
            </a:r>
            <a:r>
              <a:rPr lang="en-IN" dirty="0" err="1"/>
              <a:t>methods,A</a:t>
            </a:r>
            <a:r>
              <a:rPr lang="en-IN" dirty="0"/>
              <a:t> resource is a logical entity that can be accessed through a resource path using the API,A resource can have one or more operations that are defined by appropriate HTTP verbs such as GET, POST, and DELETE.(</a:t>
            </a:r>
            <a:r>
              <a:rPr lang="en-IN" dirty="0" err="1"/>
              <a:t>webservice,HTTP</a:t>
            </a:r>
            <a:r>
              <a:rPr lang="en-IN" dirty="0"/>
              <a:t> </a:t>
            </a:r>
            <a:r>
              <a:rPr lang="en-IN" dirty="0" err="1"/>
              <a:t>Req,get,put,delete,update</a:t>
            </a:r>
            <a:r>
              <a:rPr lang="en-IN" dirty="0"/>
              <a:t>.</a:t>
            </a:r>
          </a:p>
          <a:p>
            <a:pPr>
              <a:lnSpc>
                <a:spcPct val="120000"/>
              </a:lnSpc>
            </a:pPr>
            <a:r>
              <a:rPr lang="en-IN" dirty="0"/>
              <a:t>SDK's (software development kit ) --Through scripts </a:t>
            </a:r>
            <a:r>
              <a:rPr lang="en-IN" dirty="0" err="1"/>
              <a:t>refering</a:t>
            </a:r>
            <a:r>
              <a:rPr lang="en-IN" dirty="0"/>
              <a:t> to API it's a specific to your </a:t>
            </a:r>
            <a:r>
              <a:rPr lang="en-IN" dirty="0" err="1"/>
              <a:t>progaram</a:t>
            </a:r>
            <a:r>
              <a:rPr lang="en-IN" dirty="0"/>
              <a:t> or language.</a:t>
            </a:r>
          </a:p>
          <a:p>
            <a:pPr>
              <a:lnSpc>
                <a:spcPct val="120000"/>
              </a:lnSpc>
            </a:pPr>
            <a:endParaRPr lang="en-IN" dirty="0"/>
          </a:p>
          <a:p>
            <a:pPr>
              <a:lnSpc>
                <a:spcPct val="120000"/>
              </a:lnSpc>
            </a:pPr>
            <a:r>
              <a:rPr lang="en-IN" dirty="0"/>
              <a:t>Application program interface (API) ---&gt; Application program interface (API) is a set of routines, protocols, and tools</a:t>
            </a:r>
          </a:p>
        </p:txBody>
      </p:sp>
    </p:spTree>
    <p:extLst>
      <p:ext uri="{BB962C8B-B14F-4D97-AF65-F5344CB8AC3E}">
        <p14:creationId xmlns:p14="http://schemas.microsoft.com/office/powerpoint/2010/main" val="220982430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286"/>
            <a:ext cx="10515600" cy="522514"/>
          </a:xfrm>
        </p:spPr>
        <p:txBody>
          <a:bodyPr>
            <a:normAutofit fontScale="90000"/>
          </a:bodyPr>
          <a:lstStyle/>
          <a:p>
            <a:pPr algn="ctr"/>
            <a:r>
              <a:rPr lang="en-IN" b="1" dirty="0">
                <a:solidFill>
                  <a:srgbClr val="FFFF00"/>
                </a:solidFill>
              </a:rPr>
              <a:t>Accessing AWS:(Ways to Access AWS)</a:t>
            </a:r>
            <a:endParaRPr lang="en-IN" dirty="0"/>
          </a:p>
        </p:txBody>
      </p:sp>
      <p:pic>
        <p:nvPicPr>
          <p:cNvPr id="5" name="Content Placeholder 4"/>
          <p:cNvPicPr>
            <a:picLocks noGrp="1" noChangeAspect="1"/>
          </p:cNvPicPr>
          <p:nvPr>
            <p:ph idx="1"/>
          </p:nvPr>
        </p:nvPicPr>
        <p:blipFill>
          <a:blip r:embed="rId2"/>
          <a:stretch>
            <a:fillRect/>
          </a:stretch>
        </p:blipFill>
        <p:spPr>
          <a:xfrm>
            <a:off x="711200" y="1059543"/>
            <a:ext cx="10642600" cy="5515427"/>
          </a:xfrm>
        </p:spPr>
      </p:pic>
    </p:spTree>
    <p:extLst>
      <p:ext uri="{BB962C8B-B14F-4D97-AF65-F5344CB8AC3E}">
        <p14:creationId xmlns:p14="http://schemas.microsoft.com/office/powerpoint/2010/main" val="41277317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67656"/>
          </a:xfrm>
        </p:spPr>
        <p:txBody>
          <a:bodyPr>
            <a:normAutofit fontScale="90000"/>
          </a:bodyPr>
          <a:lstStyle/>
          <a:p>
            <a:pPr algn="ctr"/>
            <a:r>
              <a:rPr lang="en-IN" dirty="0">
                <a:solidFill>
                  <a:srgbClr val="FFFF00"/>
                </a:solidFill>
              </a:rPr>
              <a:t>Features of AWS Free Usage Tier</a:t>
            </a:r>
          </a:p>
        </p:txBody>
      </p:sp>
      <p:sp>
        <p:nvSpPr>
          <p:cNvPr id="3" name="Content Placeholder 2"/>
          <p:cNvSpPr>
            <a:spLocks noGrp="1"/>
          </p:cNvSpPr>
          <p:nvPr>
            <p:ph idx="1"/>
          </p:nvPr>
        </p:nvSpPr>
        <p:spPr>
          <a:xfrm>
            <a:off x="1088571" y="1233714"/>
            <a:ext cx="10265229" cy="4943249"/>
          </a:xfrm>
        </p:spPr>
        <p:txBody>
          <a:bodyPr/>
          <a:lstStyle/>
          <a:p>
            <a:r>
              <a:rPr lang="en-IN" dirty="0"/>
              <a:t>Amazon offers free usage of AWS cloud services for 12 months.</a:t>
            </a:r>
          </a:p>
          <a:p>
            <a:pPr marL="0" indent="0">
              <a:buNone/>
            </a:pPr>
            <a:endParaRPr lang="en-IN" dirty="0"/>
          </a:p>
        </p:txBody>
      </p:sp>
      <p:pic>
        <p:nvPicPr>
          <p:cNvPr id="5" name="Picture 4"/>
          <p:cNvPicPr>
            <a:picLocks noChangeAspect="1"/>
          </p:cNvPicPr>
          <p:nvPr/>
        </p:nvPicPr>
        <p:blipFill>
          <a:blip r:embed="rId2"/>
          <a:stretch>
            <a:fillRect/>
          </a:stretch>
        </p:blipFill>
        <p:spPr>
          <a:xfrm>
            <a:off x="199571" y="1712686"/>
            <a:ext cx="11812037" cy="5030334"/>
          </a:xfrm>
          <a:prstGeom prst="rect">
            <a:avLst/>
          </a:prstGeom>
        </p:spPr>
      </p:pic>
    </p:spTree>
    <p:extLst>
      <p:ext uri="{BB962C8B-B14F-4D97-AF65-F5344CB8AC3E}">
        <p14:creationId xmlns:p14="http://schemas.microsoft.com/office/powerpoint/2010/main" val="22504749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657"/>
            <a:ext cx="10515600" cy="812801"/>
          </a:xfrm>
        </p:spPr>
        <p:txBody>
          <a:bodyPr>
            <a:normAutofit fontScale="90000"/>
          </a:bodyPr>
          <a:lstStyle/>
          <a:p>
            <a:pPr algn="ctr"/>
            <a:r>
              <a:rPr lang="en-IN" dirty="0">
                <a:solidFill>
                  <a:srgbClr val="FFFF00"/>
                </a:solidFill>
              </a:rPr>
              <a:t>AWS Pricing</a:t>
            </a:r>
          </a:p>
        </p:txBody>
      </p:sp>
      <p:pic>
        <p:nvPicPr>
          <p:cNvPr id="5" name="Content Placeholder 4"/>
          <p:cNvPicPr>
            <a:picLocks noGrp="1" noChangeAspect="1"/>
          </p:cNvPicPr>
          <p:nvPr>
            <p:ph idx="1"/>
          </p:nvPr>
        </p:nvPicPr>
        <p:blipFill>
          <a:blip r:embed="rId2"/>
          <a:stretch>
            <a:fillRect/>
          </a:stretch>
        </p:blipFill>
        <p:spPr>
          <a:xfrm>
            <a:off x="24831" y="972458"/>
            <a:ext cx="12238574" cy="5885542"/>
          </a:xfrm>
        </p:spPr>
      </p:pic>
    </p:spTree>
    <p:extLst>
      <p:ext uri="{BB962C8B-B14F-4D97-AF65-F5344CB8AC3E}">
        <p14:creationId xmlns:p14="http://schemas.microsoft.com/office/powerpoint/2010/main" val="243589904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145144"/>
            <a:ext cx="10874829" cy="740228"/>
          </a:xfrm>
        </p:spPr>
        <p:txBody>
          <a:bodyPr>
            <a:normAutofit fontScale="90000"/>
          </a:bodyPr>
          <a:lstStyle/>
          <a:p>
            <a:pPr algn="ctr"/>
            <a:r>
              <a:rPr lang="en-IN" dirty="0">
                <a:solidFill>
                  <a:srgbClr val="FFFF00"/>
                </a:solidFill>
              </a:rPr>
              <a:t>Navigation of AWS Management </a:t>
            </a:r>
            <a:r>
              <a:rPr lang="en-IN" dirty="0" err="1">
                <a:solidFill>
                  <a:srgbClr val="FFFF00"/>
                </a:solidFill>
              </a:rPr>
              <a:t>Consloe</a:t>
            </a:r>
            <a:endParaRPr lang="en-IN" dirty="0">
              <a:solidFill>
                <a:srgbClr val="FFFF00"/>
              </a:solidFill>
            </a:endParaRPr>
          </a:p>
        </p:txBody>
      </p:sp>
      <p:sp>
        <p:nvSpPr>
          <p:cNvPr id="3" name="Content Placeholder 2"/>
          <p:cNvSpPr>
            <a:spLocks noGrp="1"/>
          </p:cNvSpPr>
          <p:nvPr>
            <p:ph idx="1"/>
          </p:nvPr>
        </p:nvSpPr>
        <p:spPr>
          <a:xfrm>
            <a:off x="478971" y="885372"/>
            <a:ext cx="11103429" cy="5689599"/>
          </a:xfrm>
        </p:spPr>
        <p:txBody>
          <a:bodyPr/>
          <a:lstStyle/>
          <a:p>
            <a:r>
              <a:rPr lang="en-IN" sz="2400" dirty="0"/>
              <a:t>The AWS Management </a:t>
            </a:r>
            <a:r>
              <a:rPr lang="en-IN" sz="2400" dirty="0" err="1"/>
              <a:t>Consloe</a:t>
            </a:r>
            <a:r>
              <a:rPr lang="en-IN" sz="2400" dirty="0"/>
              <a:t> has a user-friendly web </a:t>
            </a:r>
            <a:r>
              <a:rPr lang="en-IN" sz="2400" dirty="0" err="1"/>
              <a:t>interface,and</a:t>
            </a:r>
            <a:r>
              <a:rPr lang="en-IN" sz="2400" dirty="0"/>
              <a:t> accessing the </a:t>
            </a:r>
            <a:r>
              <a:rPr lang="en-IN" sz="2400" dirty="0" err="1"/>
              <a:t>consloe</a:t>
            </a:r>
            <a:r>
              <a:rPr lang="en-IN" sz="2400" dirty="0"/>
              <a:t> requires an AWS account.it Manages all the elements of a user's AWS account that include.</a:t>
            </a:r>
          </a:p>
          <a:p>
            <a:endParaRPr lang="en-IN" dirty="0"/>
          </a:p>
        </p:txBody>
      </p:sp>
      <p:pic>
        <p:nvPicPr>
          <p:cNvPr id="5" name="Picture 4"/>
          <p:cNvPicPr>
            <a:picLocks noChangeAspect="1"/>
          </p:cNvPicPr>
          <p:nvPr/>
        </p:nvPicPr>
        <p:blipFill>
          <a:blip r:embed="rId2"/>
          <a:stretch>
            <a:fillRect/>
          </a:stretch>
        </p:blipFill>
        <p:spPr>
          <a:xfrm>
            <a:off x="290285" y="1930400"/>
            <a:ext cx="11422743" cy="4927599"/>
          </a:xfrm>
          <a:prstGeom prst="rect">
            <a:avLst/>
          </a:prstGeom>
        </p:spPr>
      </p:pic>
    </p:spTree>
    <p:extLst>
      <p:ext uri="{BB962C8B-B14F-4D97-AF65-F5344CB8AC3E}">
        <p14:creationId xmlns:p14="http://schemas.microsoft.com/office/powerpoint/2010/main" val="36849907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40228"/>
          </a:xfrm>
        </p:spPr>
        <p:txBody>
          <a:bodyPr>
            <a:normAutofit fontScale="90000"/>
          </a:bodyPr>
          <a:lstStyle/>
          <a:p>
            <a:pPr algn="ctr"/>
            <a:r>
              <a:rPr lang="en-IN" dirty="0">
                <a:solidFill>
                  <a:srgbClr val="FFFF00"/>
                </a:solidFill>
              </a:rPr>
              <a:t>Selecting a Region</a:t>
            </a:r>
            <a:endParaRPr lang="en-IN" dirty="0">
              <a:solidFill>
                <a:srgbClr val="FFFF00"/>
              </a:solidFill>
            </a:endParaRPr>
          </a:p>
        </p:txBody>
      </p:sp>
      <p:sp>
        <p:nvSpPr>
          <p:cNvPr id="3" name="Content Placeholder 2"/>
          <p:cNvSpPr>
            <a:spLocks noGrp="1"/>
          </p:cNvSpPr>
          <p:nvPr>
            <p:ph idx="1"/>
          </p:nvPr>
        </p:nvSpPr>
        <p:spPr>
          <a:xfrm>
            <a:off x="624114" y="740229"/>
            <a:ext cx="10729686" cy="5436734"/>
          </a:xfrm>
        </p:spPr>
        <p:txBody>
          <a:bodyPr/>
          <a:lstStyle/>
          <a:p>
            <a:r>
              <a:rPr lang="en-IN" dirty="0"/>
              <a:t>Some </a:t>
            </a:r>
            <a:r>
              <a:rPr lang="en-IN" dirty="0" err="1"/>
              <a:t>servives,such</a:t>
            </a:r>
            <a:r>
              <a:rPr lang="en-IN" dirty="0"/>
              <a:t> as S3 and IAM, are global </a:t>
            </a:r>
            <a:r>
              <a:rPr lang="en-IN" dirty="0" err="1"/>
              <a:t>resoures</a:t>
            </a:r>
            <a:r>
              <a:rPr lang="en-IN" dirty="0"/>
              <a:t>. and do not require a specific region.</a:t>
            </a:r>
          </a:p>
          <a:p>
            <a:endParaRPr lang="en-IN" dirty="0"/>
          </a:p>
          <a:p>
            <a:endParaRPr lang="en-IN" dirty="0"/>
          </a:p>
        </p:txBody>
      </p:sp>
      <p:pic>
        <p:nvPicPr>
          <p:cNvPr id="7" name="Picture 6"/>
          <p:cNvPicPr>
            <a:picLocks noChangeAspect="1"/>
          </p:cNvPicPr>
          <p:nvPr/>
        </p:nvPicPr>
        <p:blipFill>
          <a:blip r:embed="rId2"/>
          <a:stretch>
            <a:fillRect/>
          </a:stretch>
        </p:blipFill>
        <p:spPr>
          <a:xfrm>
            <a:off x="798285" y="1683658"/>
            <a:ext cx="10595429" cy="4775200"/>
          </a:xfrm>
          <a:prstGeom prst="rect">
            <a:avLst/>
          </a:prstGeom>
        </p:spPr>
      </p:pic>
    </p:spTree>
    <p:extLst>
      <p:ext uri="{BB962C8B-B14F-4D97-AF65-F5344CB8AC3E}">
        <p14:creationId xmlns:p14="http://schemas.microsoft.com/office/powerpoint/2010/main" val="168193622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115"/>
            <a:ext cx="10515600" cy="551542"/>
          </a:xfrm>
        </p:spPr>
        <p:txBody>
          <a:bodyPr>
            <a:normAutofit fontScale="90000"/>
          </a:bodyPr>
          <a:lstStyle/>
          <a:p>
            <a:pPr algn="ctr"/>
            <a:r>
              <a:rPr lang="en-IN" dirty="0">
                <a:solidFill>
                  <a:srgbClr val="FFFF00"/>
                </a:solidFill>
              </a:rPr>
              <a:t>Accessing AWS Services</a:t>
            </a:r>
            <a:endParaRPr lang="en-IN" dirty="0">
              <a:solidFill>
                <a:srgbClr val="FFFF00"/>
              </a:solidFill>
            </a:endParaRPr>
          </a:p>
        </p:txBody>
      </p:sp>
      <p:sp>
        <p:nvSpPr>
          <p:cNvPr id="3" name="Content Placeholder 2"/>
          <p:cNvSpPr>
            <a:spLocks noGrp="1"/>
          </p:cNvSpPr>
          <p:nvPr>
            <p:ph idx="1"/>
          </p:nvPr>
        </p:nvSpPr>
        <p:spPr>
          <a:xfrm>
            <a:off x="972456" y="986971"/>
            <a:ext cx="10381344" cy="5189992"/>
          </a:xfrm>
        </p:spPr>
        <p:txBody>
          <a:bodyPr/>
          <a:lstStyle/>
          <a:p>
            <a:r>
              <a:rPr lang="en-IN" dirty="0"/>
              <a:t>By default the AWS Management </a:t>
            </a:r>
            <a:r>
              <a:rPr lang="en-IN" dirty="0" err="1"/>
              <a:t>consloe</a:t>
            </a:r>
            <a:r>
              <a:rPr lang="en-IN" dirty="0"/>
              <a:t> displays all AWS services.</a:t>
            </a:r>
          </a:p>
          <a:p>
            <a:endParaRPr lang="en-IN" dirty="0"/>
          </a:p>
        </p:txBody>
      </p:sp>
      <p:pic>
        <p:nvPicPr>
          <p:cNvPr id="5" name="Picture 4"/>
          <p:cNvPicPr>
            <a:picLocks noChangeAspect="1"/>
          </p:cNvPicPr>
          <p:nvPr/>
        </p:nvPicPr>
        <p:blipFill>
          <a:blip r:embed="rId2"/>
          <a:stretch>
            <a:fillRect/>
          </a:stretch>
        </p:blipFill>
        <p:spPr>
          <a:xfrm>
            <a:off x="454691" y="1451429"/>
            <a:ext cx="11490566" cy="5239657"/>
          </a:xfrm>
          <a:prstGeom prst="rect">
            <a:avLst/>
          </a:prstGeom>
        </p:spPr>
      </p:pic>
    </p:spTree>
    <p:extLst>
      <p:ext uri="{BB962C8B-B14F-4D97-AF65-F5344CB8AC3E}">
        <p14:creationId xmlns:p14="http://schemas.microsoft.com/office/powerpoint/2010/main" val="6760277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Amazon Web Services</a:t>
            </a:r>
            <a:endParaRPr lang="en-IN" dirty="0">
              <a:solidFill>
                <a:srgbClr val="FFFF00"/>
              </a:solidFill>
            </a:endParaRPr>
          </a:p>
        </p:txBody>
      </p:sp>
      <p:sp>
        <p:nvSpPr>
          <p:cNvPr id="3" name="Content Placeholder 2"/>
          <p:cNvSpPr>
            <a:spLocks noGrp="1"/>
          </p:cNvSpPr>
          <p:nvPr>
            <p:ph idx="1"/>
          </p:nvPr>
        </p:nvSpPr>
        <p:spPr/>
        <p:txBody>
          <a:bodyPr>
            <a:normAutofit/>
          </a:bodyPr>
          <a:lstStyle/>
          <a:p>
            <a:r>
              <a:rPr lang="pt-BR" sz="3600" dirty="0"/>
              <a:t>Instance - VM</a:t>
            </a:r>
          </a:p>
          <a:p>
            <a:r>
              <a:rPr lang="pt-BR" sz="3600" dirty="0"/>
              <a:t>OS       - AMI</a:t>
            </a:r>
          </a:p>
          <a:p>
            <a:r>
              <a:rPr lang="pt-BR" sz="3600" dirty="0"/>
              <a:t>N/W      - VPC</a:t>
            </a:r>
          </a:p>
          <a:p>
            <a:r>
              <a:rPr lang="pt-BR" sz="3600" dirty="0"/>
              <a:t> storage  - EBS,S3</a:t>
            </a:r>
          </a:p>
          <a:p>
            <a:r>
              <a:rPr lang="pt-BR" sz="3600" dirty="0"/>
              <a:t> H/W      - RAM,CPU....</a:t>
            </a:r>
          </a:p>
          <a:p>
            <a:r>
              <a:rPr lang="pt-BR" sz="3600" dirty="0"/>
              <a:t> UN/PN    - IAM(security)</a:t>
            </a:r>
            <a:endParaRPr lang="en-IN" sz="3600" dirty="0"/>
          </a:p>
        </p:txBody>
      </p:sp>
    </p:spTree>
    <p:extLst>
      <p:ext uri="{BB962C8B-B14F-4D97-AF65-F5344CB8AC3E}">
        <p14:creationId xmlns:p14="http://schemas.microsoft.com/office/powerpoint/2010/main" val="3085460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FF00"/>
                </a:solidFill>
              </a:rPr>
              <a:t>AWS EC2 Instance Purchasing Options</a:t>
            </a:r>
          </a:p>
        </p:txBody>
      </p:sp>
      <p:sp>
        <p:nvSpPr>
          <p:cNvPr id="3" name="Content Placeholder 2"/>
          <p:cNvSpPr>
            <a:spLocks noGrp="1"/>
          </p:cNvSpPr>
          <p:nvPr>
            <p:ph idx="1"/>
          </p:nvPr>
        </p:nvSpPr>
        <p:spPr/>
        <p:txBody>
          <a:bodyPr>
            <a:normAutofit fontScale="77500" lnSpcReduction="20000"/>
          </a:bodyPr>
          <a:lstStyle/>
          <a:p>
            <a:r>
              <a:rPr lang="en-IN"/>
              <a:t>On-Demand instances — Pay, by the hour, for the instances that you launch.what we use is called.</a:t>
            </a:r>
          </a:p>
          <a:p>
            <a:r>
              <a:rPr lang="en-IN"/>
              <a:t>Reserved Instances(advance payment) — Purchase, at a significant discount, instances that are always available, for a term from one to three years. It's a advance payment,75% discount upto min 1year and max 3 years.</a:t>
            </a:r>
          </a:p>
          <a:p>
            <a:r>
              <a:rPr lang="en-IN"/>
              <a:t>Spot instances — Bid on unused instances, which can run as long as they are available and your bid is above the Spot price, at a significant discount.bidding cheap(it's hr's bases.).</a:t>
            </a:r>
          </a:p>
          <a:p>
            <a:r>
              <a:rPr lang="en-IN"/>
              <a:t> Dedicated hosts — Pay for a physical host that is fully dedicated to running your instances.like BYOL -Bring your own Lic.vm will be dedicated to one host only.</a:t>
            </a:r>
          </a:p>
          <a:p>
            <a:r>
              <a:rPr lang="en-IN"/>
              <a:t>Dedicated instances — Pay, by the hour, for instances that run on single-tenant hardware.</a:t>
            </a:r>
          </a:p>
          <a:p>
            <a:r>
              <a:rPr lang="en-IN"/>
              <a:t>Scheduled Instances — Purchase instances that are always available on the specified recurring schedule, for a one-year term.</a:t>
            </a:r>
          </a:p>
          <a:p>
            <a:endParaRPr lang="en-IN" dirty="0"/>
          </a:p>
        </p:txBody>
      </p:sp>
    </p:spTree>
    <p:extLst>
      <p:ext uri="{BB962C8B-B14F-4D97-AF65-F5344CB8AC3E}">
        <p14:creationId xmlns:p14="http://schemas.microsoft.com/office/powerpoint/2010/main" val="43430952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rgbClr val="FFFF00"/>
                </a:solidFill>
              </a:rPr>
              <a:t>AWS certification</a:t>
            </a:r>
            <a:br>
              <a:rPr lang="en-IN" dirty="0">
                <a:solidFill>
                  <a:srgbClr val="FFFF00"/>
                </a:solidFill>
              </a:rPr>
            </a:br>
            <a:endParaRPr lang="en-IN" dirty="0">
              <a:solidFill>
                <a:srgbClr val="FFFF00"/>
              </a:solidFill>
            </a:endParaRPr>
          </a:p>
        </p:txBody>
      </p:sp>
      <p:sp>
        <p:nvSpPr>
          <p:cNvPr id="3" name="Content Placeholder 2"/>
          <p:cNvSpPr>
            <a:spLocks noGrp="1"/>
          </p:cNvSpPr>
          <p:nvPr>
            <p:ph idx="1"/>
          </p:nvPr>
        </p:nvSpPr>
        <p:spPr/>
        <p:txBody>
          <a:bodyPr>
            <a:normAutofit/>
          </a:bodyPr>
          <a:lstStyle/>
          <a:p>
            <a:r>
              <a:rPr lang="en-IN" sz="3200" dirty="0"/>
              <a:t>AWS Certified Solutions Architect - Associate</a:t>
            </a:r>
          </a:p>
          <a:p>
            <a:r>
              <a:rPr lang="en-IN" sz="3200" dirty="0"/>
              <a:t>AWS Certified Solutions Architect - Professional</a:t>
            </a:r>
            <a:endParaRPr lang="en-IN" sz="3200" dirty="0"/>
          </a:p>
        </p:txBody>
      </p:sp>
    </p:spTree>
    <p:extLst>
      <p:ext uri="{BB962C8B-B14F-4D97-AF65-F5344CB8AC3E}">
        <p14:creationId xmlns:p14="http://schemas.microsoft.com/office/powerpoint/2010/main" val="66318922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1"/>
            <a:ext cx="10515600" cy="1227220"/>
          </a:xfrm>
        </p:spPr>
        <p:txBody>
          <a:bodyPr>
            <a:normAutofit/>
          </a:bodyPr>
          <a:lstStyle/>
          <a:p>
            <a:pPr algn="ctr"/>
            <a:r>
              <a:rPr lang="en-IN" sz="4000" b="1" dirty="0">
                <a:solidFill>
                  <a:srgbClr val="FFFF00"/>
                </a:solidFill>
              </a:rPr>
              <a:t>pay-AS-You-Go</a:t>
            </a:r>
          </a:p>
        </p:txBody>
      </p:sp>
      <p:sp>
        <p:nvSpPr>
          <p:cNvPr id="2" name="Content Placeholder 1"/>
          <p:cNvSpPr>
            <a:spLocks noGrp="1"/>
          </p:cNvSpPr>
          <p:nvPr>
            <p:ph idx="1"/>
          </p:nvPr>
        </p:nvSpPr>
        <p:spPr>
          <a:xfrm flipV="1">
            <a:off x="0" y="6176963"/>
            <a:ext cx="45719" cy="187742"/>
          </a:xfrm>
        </p:spPr>
        <p:txBody>
          <a:bodyPr>
            <a:normAutofit fontScale="32500" lnSpcReduction="20000"/>
          </a:bodyPr>
          <a:lstStyle/>
          <a:p>
            <a:pPr marL="0" indent="0">
              <a:buNone/>
            </a:pPr>
            <a:endParaRPr lang="en-IN" sz="2400" dirty="0"/>
          </a:p>
        </p:txBody>
      </p:sp>
      <p:pic>
        <p:nvPicPr>
          <p:cNvPr id="4" name="Picture 3"/>
          <p:cNvPicPr>
            <a:picLocks noChangeAspect="1"/>
          </p:cNvPicPr>
          <p:nvPr/>
        </p:nvPicPr>
        <p:blipFill>
          <a:blip r:embed="rId2"/>
          <a:stretch>
            <a:fillRect/>
          </a:stretch>
        </p:blipFill>
        <p:spPr>
          <a:xfrm>
            <a:off x="697832" y="918486"/>
            <a:ext cx="10655968" cy="5714543"/>
          </a:xfrm>
          <a:prstGeom prst="rect">
            <a:avLst/>
          </a:prstGeom>
        </p:spPr>
      </p:pic>
    </p:spTree>
    <p:extLst>
      <p:ext uri="{BB962C8B-B14F-4D97-AF65-F5344CB8AC3E}">
        <p14:creationId xmlns:p14="http://schemas.microsoft.com/office/powerpoint/2010/main" val="3383076154"/>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24113"/>
          </a:xfrm>
        </p:spPr>
        <p:txBody>
          <a:bodyPr>
            <a:normAutofit fontScale="90000"/>
          </a:bodyPr>
          <a:lstStyle/>
          <a:p>
            <a:pPr algn="ctr"/>
            <a:r>
              <a:rPr lang="en-IN" dirty="0">
                <a:solidFill>
                  <a:srgbClr val="FFFF00"/>
                </a:solidFill>
              </a:rPr>
              <a:t>Expert Guidance</a:t>
            </a:r>
            <a:endParaRPr lang="en-IN" dirty="0">
              <a:solidFill>
                <a:srgbClr val="FFFF00"/>
              </a:solidFill>
            </a:endParaRPr>
          </a:p>
        </p:txBody>
      </p:sp>
      <p:sp>
        <p:nvSpPr>
          <p:cNvPr id="3" name="Content Placeholder 2"/>
          <p:cNvSpPr>
            <a:spLocks noGrp="1"/>
          </p:cNvSpPr>
          <p:nvPr>
            <p:ph idx="1"/>
          </p:nvPr>
        </p:nvSpPr>
        <p:spPr>
          <a:xfrm>
            <a:off x="1120000" y="624114"/>
            <a:ext cx="10233800" cy="5544457"/>
          </a:xfrm>
        </p:spPr>
        <p:txBody>
          <a:bodyPr/>
          <a:lstStyle/>
          <a:p>
            <a:r>
              <a:rPr lang="en-IN" dirty="0"/>
              <a:t>Following are the expert guidance provide by Amazon web services.</a:t>
            </a:r>
            <a:endParaRPr lang="en-IN" dirty="0"/>
          </a:p>
        </p:txBody>
      </p:sp>
      <p:pic>
        <p:nvPicPr>
          <p:cNvPr id="5" name="Picture 4"/>
          <p:cNvPicPr>
            <a:picLocks noChangeAspect="1"/>
          </p:cNvPicPr>
          <p:nvPr/>
        </p:nvPicPr>
        <p:blipFill>
          <a:blip r:embed="rId2"/>
          <a:stretch>
            <a:fillRect/>
          </a:stretch>
        </p:blipFill>
        <p:spPr>
          <a:xfrm>
            <a:off x="605452" y="1465943"/>
            <a:ext cx="10425405" cy="5167086"/>
          </a:xfrm>
          <a:prstGeom prst="rect">
            <a:avLst/>
          </a:prstGeom>
        </p:spPr>
      </p:pic>
    </p:spTree>
    <p:extLst>
      <p:ext uri="{BB962C8B-B14F-4D97-AF65-F5344CB8AC3E}">
        <p14:creationId xmlns:p14="http://schemas.microsoft.com/office/powerpoint/2010/main" val="133257788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4370" y="268287"/>
            <a:ext cx="10827159" cy="6205084"/>
          </a:xfrm>
        </p:spPr>
      </p:pic>
    </p:spTree>
    <p:extLst>
      <p:ext uri="{BB962C8B-B14F-4D97-AF65-F5344CB8AC3E}">
        <p14:creationId xmlns:p14="http://schemas.microsoft.com/office/powerpoint/2010/main" val="108820119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253"/>
            <a:ext cx="10515600" cy="1179095"/>
          </a:xfrm>
        </p:spPr>
        <p:txBody>
          <a:bodyPr/>
          <a:lstStyle/>
          <a:p>
            <a:pPr algn="ctr"/>
            <a:r>
              <a:rPr lang="en-IN" b="1" dirty="0">
                <a:solidFill>
                  <a:srgbClr val="FFFF00"/>
                </a:solidFill>
              </a:rPr>
              <a:t>Advatages of AWS</a:t>
            </a:r>
          </a:p>
        </p:txBody>
      </p:sp>
      <p:pic>
        <p:nvPicPr>
          <p:cNvPr id="13" name="Picture Placeholder 12"/>
          <p:cNvPicPr>
            <a:picLocks noGrp="1" noChangeAspect="1"/>
          </p:cNvPicPr>
          <p:nvPr>
            <p:ph type="pic" idx="22"/>
          </p:nvPr>
        </p:nvPicPr>
        <p:blipFill>
          <a:blip r:embed="rId2"/>
          <a:srcRect l="7604" r="7604"/>
          <a:stretch>
            <a:fillRect/>
          </a:stretch>
        </p:blipFill>
        <p:spPr>
          <a:xfrm>
            <a:off x="589547" y="834145"/>
            <a:ext cx="11044990" cy="5410243"/>
          </a:xfrm>
        </p:spPr>
      </p:pic>
    </p:spTree>
    <p:extLst>
      <p:ext uri="{BB962C8B-B14F-4D97-AF65-F5344CB8AC3E}">
        <p14:creationId xmlns:p14="http://schemas.microsoft.com/office/powerpoint/2010/main" val="24822850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115"/>
            <a:ext cx="10515600" cy="957942"/>
          </a:xfrm>
        </p:spPr>
        <p:txBody>
          <a:bodyPr/>
          <a:lstStyle/>
          <a:p>
            <a:pPr algn="ctr"/>
            <a:r>
              <a:rPr lang="en-IN" b="1" dirty="0">
                <a:solidFill>
                  <a:srgbClr val="FFFF00"/>
                </a:solidFill>
              </a:rPr>
              <a:t>Regions and Availability Zones</a:t>
            </a:r>
          </a:p>
        </p:txBody>
      </p:sp>
      <p:sp>
        <p:nvSpPr>
          <p:cNvPr id="3" name="Content Placeholder 2"/>
          <p:cNvSpPr>
            <a:spLocks noGrp="1"/>
          </p:cNvSpPr>
          <p:nvPr>
            <p:ph idx="1"/>
          </p:nvPr>
        </p:nvSpPr>
        <p:spPr>
          <a:xfrm>
            <a:off x="838201" y="1074057"/>
            <a:ext cx="10715170" cy="5457372"/>
          </a:xfrm>
        </p:spPr>
        <p:txBody>
          <a:bodyPr>
            <a:normAutofit/>
          </a:bodyPr>
          <a:lstStyle/>
          <a:p>
            <a:r>
              <a:rPr lang="en-IN" dirty="0"/>
              <a:t>Amazon EC2 is hosted in multiple locations world-wide.</a:t>
            </a:r>
          </a:p>
          <a:p>
            <a:r>
              <a:rPr lang="en-IN" dirty="0"/>
              <a:t> Region is a separate geographic </a:t>
            </a:r>
            <a:r>
              <a:rPr lang="en-IN" dirty="0" err="1"/>
              <a:t>area,completely</a:t>
            </a:r>
            <a:r>
              <a:rPr lang="en-IN" dirty="0"/>
              <a:t> independent.</a:t>
            </a:r>
          </a:p>
          <a:p>
            <a:r>
              <a:rPr lang="en-IN" dirty="0"/>
              <a:t>Each region has multiple, isolated locations known as Availability Zones. </a:t>
            </a:r>
          </a:p>
          <a:p>
            <a:r>
              <a:rPr lang="en-IN" dirty="0"/>
              <a:t>Availability Zones in a Region are connect through low-latency links.</a:t>
            </a:r>
          </a:p>
          <a:p>
            <a:r>
              <a:rPr lang="en-IN" dirty="0"/>
              <a:t>Availability </a:t>
            </a:r>
            <a:r>
              <a:rPr lang="en-IN" dirty="0" err="1"/>
              <a:t>Zones:When</a:t>
            </a:r>
            <a:r>
              <a:rPr lang="en-IN" dirty="0"/>
              <a:t> you launch an instance, you can select an Availability Zone or let us choose one for you. If you distribute your instances across multiple Availability Zones and one instance fails, you can design your application so that an instance in another Availability Zone can handle requests.</a:t>
            </a:r>
          </a:p>
          <a:p>
            <a:r>
              <a:rPr lang="en-IN" dirty="0"/>
              <a:t>An Availability Zone is represented by a region code:- us-east-1a</a:t>
            </a:r>
          </a:p>
          <a:p>
            <a:endParaRPr lang="en-IN" dirty="0"/>
          </a:p>
        </p:txBody>
      </p:sp>
    </p:spTree>
    <p:extLst>
      <p:ext uri="{BB962C8B-B14F-4D97-AF65-F5344CB8AC3E}">
        <p14:creationId xmlns:p14="http://schemas.microsoft.com/office/powerpoint/2010/main" val="36821351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115"/>
            <a:ext cx="11063514" cy="667656"/>
          </a:xfrm>
        </p:spPr>
        <p:txBody>
          <a:bodyPr>
            <a:normAutofit fontScale="90000"/>
          </a:bodyPr>
          <a:lstStyle/>
          <a:p>
            <a:pPr algn="ctr"/>
            <a:r>
              <a:rPr lang="en-IN" b="1" dirty="0">
                <a:solidFill>
                  <a:srgbClr val="FFFF00"/>
                </a:solidFill>
              </a:rPr>
              <a:t>Regions and Availability Zones</a:t>
            </a:r>
            <a:endParaRPr lang="en-IN" dirty="0"/>
          </a:p>
        </p:txBody>
      </p:sp>
      <p:sp>
        <p:nvSpPr>
          <p:cNvPr id="3" name="Content Placeholder 2"/>
          <p:cNvSpPr>
            <a:spLocks noGrp="1"/>
          </p:cNvSpPr>
          <p:nvPr>
            <p:ph idx="1"/>
          </p:nvPr>
        </p:nvSpPr>
        <p:spPr>
          <a:xfrm>
            <a:off x="725714" y="783772"/>
            <a:ext cx="10628086" cy="5393192"/>
          </a:xfrm>
        </p:spPr>
        <p:txBody>
          <a:bodyPr>
            <a:normAutofit fontScale="25000" lnSpcReduction="20000"/>
          </a:bodyPr>
          <a:lstStyle/>
          <a:p>
            <a:pPr marL="0" indent="0">
              <a:buNone/>
            </a:pPr>
            <a:endParaRPr lang="en-IN" dirty="0"/>
          </a:p>
          <a:p>
            <a:pPr marL="0" indent="0">
              <a:buNone/>
            </a:pPr>
            <a:r>
              <a:rPr lang="en-IN" sz="8000" dirty="0">
                <a:solidFill>
                  <a:srgbClr val="FF0000"/>
                </a:solidFill>
              </a:rPr>
              <a:t>	</a:t>
            </a:r>
            <a:r>
              <a:rPr lang="en-IN" sz="8000" dirty="0">
                <a:solidFill>
                  <a:srgbClr val="FFFF00"/>
                </a:solidFill>
              </a:rPr>
              <a:t>Code</a:t>
            </a:r>
            <a:r>
              <a:rPr lang="en-IN" sz="8000" dirty="0"/>
              <a:t>	                         </a:t>
            </a:r>
            <a:r>
              <a:rPr lang="en-IN" sz="8000" dirty="0">
                <a:solidFill>
                  <a:srgbClr val="FFFF00"/>
                </a:solidFill>
              </a:rPr>
              <a:t>Name</a:t>
            </a:r>
          </a:p>
          <a:p>
            <a:r>
              <a:rPr lang="en-IN" sz="8000" dirty="0"/>
              <a:t>us-east-1        	   	US East (N. Virginia)</a:t>
            </a:r>
          </a:p>
          <a:p>
            <a:r>
              <a:rPr lang="en-IN" sz="8000" dirty="0"/>
              <a:t>us-east-2         	 	 US East (Ohio)</a:t>
            </a:r>
          </a:p>
          <a:p>
            <a:r>
              <a:rPr lang="en-IN" sz="8000" dirty="0"/>
              <a:t>us-west-1         	  	US West (N. California)</a:t>
            </a:r>
          </a:p>
          <a:p>
            <a:r>
              <a:rPr lang="en-IN" sz="8000" dirty="0"/>
              <a:t>us-west-2          	 	US West (Oregon)</a:t>
            </a:r>
          </a:p>
          <a:p>
            <a:r>
              <a:rPr lang="en-IN" sz="8000" dirty="0"/>
              <a:t>ca-central-1        	Canada (Central)</a:t>
            </a:r>
          </a:p>
          <a:p>
            <a:r>
              <a:rPr lang="en-IN" sz="8000" dirty="0"/>
              <a:t>eu-west-1           	EU (Ireland)</a:t>
            </a:r>
          </a:p>
          <a:p>
            <a:r>
              <a:rPr lang="en-IN" sz="8000" dirty="0"/>
              <a:t>eu-central-1       	 EU (Frankfurt)</a:t>
            </a:r>
          </a:p>
          <a:p>
            <a:r>
              <a:rPr lang="en-IN" sz="8000" dirty="0"/>
              <a:t>eu-west-2           	EU (London)</a:t>
            </a:r>
          </a:p>
          <a:p>
            <a:r>
              <a:rPr lang="en-IN" sz="8000" dirty="0"/>
              <a:t>ap-northeast-1      	Asia Pacific (Tokyo)</a:t>
            </a:r>
          </a:p>
          <a:p>
            <a:r>
              <a:rPr lang="en-IN" sz="8000" dirty="0"/>
              <a:t>ap-northeast-2      	Asia Pacific (Seoul)</a:t>
            </a:r>
          </a:p>
          <a:p>
            <a:r>
              <a:rPr lang="en-IN" sz="8000" dirty="0"/>
              <a:t>ap-southeast-1     	 Asia Pacific (Singapore)</a:t>
            </a:r>
          </a:p>
          <a:p>
            <a:r>
              <a:rPr lang="en-IN" sz="8000" dirty="0"/>
              <a:t>ap-southeast-2      	Asia Pacific (Sydney)</a:t>
            </a:r>
          </a:p>
          <a:p>
            <a:r>
              <a:rPr lang="en-IN" sz="8000" dirty="0"/>
              <a:t>ap-south-1          	Asia Pacific (Mumbai)</a:t>
            </a:r>
          </a:p>
          <a:p>
            <a:r>
              <a:rPr lang="en-IN" sz="8000" dirty="0"/>
              <a:t>sa-east-1           		South America (São Paulo)</a:t>
            </a:r>
          </a:p>
          <a:p>
            <a:endParaRPr lang="en-IN" dirty="0"/>
          </a:p>
        </p:txBody>
      </p:sp>
    </p:spTree>
    <p:extLst>
      <p:ext uri="{BB962C8B-B14F-4D97-AF65-F5344CB8AC3E}">
        <p14:creationId xmlns:p14="http://schemas.microsoft.com/office/powerpoint/2010/main" val="101648901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115"/>
            <a:ext cx="10515600" cy="682171"/>
          </a:xfrm>
        </p:spPr>
        <p:txBody>
          <a:bodyPr>
            <a:normAutofit fontScale="90000"/>
          </a:bodyPr>
          <a:lstStyle/>
          <a:p>
            <a:pPr algn="ctr"/>
            <a:r>
              <a:rPr lang="en-IN" b="1" dirty="0">
                <a:solidFill>
                  <a:srgbClr val="FFFF00"/>
                </a:solidFill>
              </a:rPr>
              <a:t>Regions and Availability Zones</a:t>
            </a:r>
            <a:endParaRPr lang="en-IN" dirty="0"/>
          </a:p>
        </p:txBody>
      </p:sp>
      <p:pic>
        <p:nvPicPr>
          <p:cNvPr id="5" name="Content Placeholder 4"/>
          <p:cNvPicPr>
            <a:picLocks noGrp="1" noChangeAspect="1"/>
          </p:cNvPicPr>
          <p:nvPr>
            <p:ph idx="1"/>
          </p:nvPr>
        </p:nvPicPr>
        <p:blipFill>
          <a:blip r:embed="rId2"/>
          <a:stretch>
            <a:fillRect/>
          </a:stretch>
        </p:blipFill>
        <p:spPr>
          <a:xfrm>
            <a:off x="551542" y="798287"/>
            <a:ext cx="11234057" cy="5870110"/>
          </a:xfrm>
        </p:spPr>
      </p:pic>
    </p:spTree>
    <p:extLst>
      <p:ext uri="{BB962C8B-B14F-4D97-AF65-F5344CB8AC3E}">
        <p14:creationId xmlns:p14="http://schemas.microsoft.com/office/powerpoint/2010/main" val="174007571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1830"/>
          </a:xfrm>
        </p:spPr>
        <p:txBody>
          <a:bodyPr>
            <a:normAutofit/>
          </a:bodyPr>
          <a:lstStyle/>
          <a:p>
            <a:pPr algn="ctr"/>
            <a:r>
              <a:rPr lang="en-IN" dirty="0">
                <a:solidFill>
                  <a:srgbClr val="FFFF00"/>
                </a:solidFill>
              </a:rPr>
              <a:t>Region</a:t>
            </a:r>
          </a:p>
        </p:txBody>
      </p:sp>
      <p:pic>
        <p:nvPicPr>
          <p:cNvPr id="5" name="Content Placeholder 4"/>
          <p:cNvPicPr>
            <a:picLocks noGrp="1" noChangeAspect="1"/>
          </p:cNvPicPr>
          <p:nvPr>
            <p:ph idx="1"/>
          </p:nvPr>
        </p:nvPicPr>
        <p:blipFill>
          <a:blip r:embed="rId2"/>
          <a:stretch>
            <a:fillRect/>
          </a:stretch>
        </p:blipFill>
        <p:spPr>
          <a:xfrm>
            <a:off x="0" y="841830"/>
            <a:ext cx="12034288" cy="5849256"/>
          </a:xfrm>
        </p:spPr>
      </p:pic>
    </p:spTree>
    <p:extLst>
      <p:ext uri="{BB962C8B-B14F-4D97-AF65-F5344CB8AC3E}">
        <p14:creationId xmlns:p14="http://schemas.microsoft.com/office/powerpoint/2010/main" val="215526709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1829"/>
          </a:xfrm>
        </p:spPr>
        <p:txBody>
          <a:bodyPr>
            <a:normAutofit/>
          </a:bodyPr>
          <a:lstStyle/>
          <a:p>
            <a:pPr algn="ctr"/>
            <a:r>
              <a:rPr lang="en-IN" sz="4000" dirty="0">
                <a:solidFill>
                  <a:srgbClr val="FFFF00"/>
                </a:solidFill>
              </a:rPr>
              <a:t>Characteristics of Region and Availability Zone</a:t>
            </a:r>
            <a:endParaRPr lang="en-IN" sz="4000" dirty="0"/>
          </a:p>
        </p:txBody>
      </p:sp>
      <p:pic>
        <p:nvPicPr>
          <p:cNvPr id="11" name="Content Placeholder 10"/>
          <p:cNvPicPr>
            <a:picLocks noGrp="1" noChangeAspect="1"/>
          </p:cNvPicPr>
          <p:nvPr>
            <p:ph idx="1"/>
          </p:nvPr>
        </p:nvPicPr>
        <p:blipFill>
          <a:blip r:embed="rId2"/>
          <a:stretch>
            <a:fillRect/>
          </a:stretch>
        </p:blipFill>
        <p:spPr>
          <a:xfrm>
            <a:off x="696685" y="1030515"/>
            <a:ext cx="11016343" cy="5581314"/>
          </a:xfrm>
        </p:spPr>
      </p:pic>
    </p:spTree>
    <p:extLst>
      <p:ext uri="{BB962C8B-B14F-4D97-AF65-F5344CB8AC3E}">
        <p14:creationId xmlns:p14="http://schemas.microsoft.com/office/powerpoint/2010/main" val="34410626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171"/>
            <a:ext cx="10515600" cy="1146629"/>
          </a:xfrm>
        </p:spPr>
        <p:txBody>
          <a:bodyPr>
            <a:normAutofit/>
          </a:bodyPr>
          <a:lstStyle/>
          <a:p>
            <a:pPr algn="ctr"/>
            <a:r>
              <a:rPr lang="en-IN" sz="4000" dirty="0">
                <a:solidFill>
                  <a:srgbClr val="FFFF00"/>
                </a:solidFill>
              </a:rPr>
              <a:t>Characteristics of Region and Availability Zone</a:t>
            </a:r>
            <a:endParaRPr lang="en-IN" sz="4000" dirty="0"/>
          </a:p>
        </p:txBody>
      </p:sp>
      <p:pic>
        <p:nvPicPr>
          <p:cNvPr id="5" name="Content Placeholder 4"/>
          <p:cNvPicPr>
            <a:picLocks noGrp="1" noChangeAspect="1"/>
          </p:cNvPicPr>
          <p:nvPr>
            <p:ph idx="1"/>
          </p:nvPr>
        </p:nvPicPr>
        <p:blipFill>
          <a:blip r:embed="rId2"/>
          <a:stretch>
            <a:fillRect/>
          </a:stretch>
        </p:blipFill>
        <p:spPr>
          <a:xfrm>
            <a:off x="391886" y="1480457"/>
            <a:ext cx="11128950" cy="5203371"/>
          </a:xfrm>
        </p:spPr>
      </p:pic>
    </p:spTree>
    <p:extLst>
      <p:ext uri="{BB962C8B-B14F-4D97-AF65-F5344CB8AC3E}">
        <p14:creationId xmlns:p14="http://schemas.microsoft.com/office/powerpoint/2010/main" val="162777481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178</TotalTime>
  <Words>659</Words>
  <Application>Microsoft Office PowerPoint</Application>
  <PresentationFormat>Widescreen</PresentationFormat>
  <Paragraphs>71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Corbel</vt:lpstr>
      <vt:lpstr>Depth</vt:lpstr>
      <vt:lpstr>AWS  DEMO</vt:lpstr>
      <vt:lpstr>pay-AS-You-Go</vt:lpstr>
      <vt:lpstr>Advatages of AWS</vt:lpstr>
      <vt:lpstr>Regions and Availability Zones</vt:lpstr>
      <vt:lpstr>Regions and Availability Zones</vt:lpstr>
      <vt:lpstr>Regions and Availability Zones</vt:lpstr>
      <vt:lpstr>Region</vt:lpstr>
      <vt:lpstr>Characteristics of Region and Availability Zone</vt:lpstr>
      <vt:lpstr>Characteristics of Region and Availability Zone</vt:lpstr>
      <vt:lpstr>Accessing AWS:(Ways to Access AWS)</vt:lpstr>
      <vt:lpstr>Accessing AWS:(Ways to Access AWS)</vt:lpstr>
      <vt:lpstr>Features of AWS Free Usage Tier</vt:lpstr>
      <vt:lpstr>AWS Pricing</vt:lpstr>
      <vt:lpstr>Navigation of AWS Management Consloe</vt:lpstr>
      <vt:lpstr>Selecting a Region</vt:lpstr>
      <vt:lpstr>Accessing AWS Services</vt:lpstr>
      <vt:lpstr>Amazon Web Services</vt:lpstr>
      <vt:lpstr>AWS EC2 Instance Purchasing Options</vt:lpstr>
      <vt:lpstr>AWS certification </vt:lpstr>
      <vt:lpstr>Expert Guidance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DEMO</dc:title>
  <dc:creator>ganesh kumar</dc:creator>
  <cp:lastModifiedBy>ganesh kumar</cp:lastModifiedBy>
  <cp:revision>50</cp:revision>
  <dcterms:created xsi:type="dcterms:W3CDTF">2017-03-25T09:49:06Z</dcterms:created>
  <dcterms:modified xsi:type="dcterms:W3CDTF">2017-03-26T10:43:30Z</dcterms:modified>
</cp:coreProperties>
</file>