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/>
    <p:restoredTop sz="96405"/>
  </p:normalViewPr>
  <p:slideViewPr>
    <p:cSldViewPr snapToGrid="0">
      <p:cViewPr varScale="1">
        <p:scale>
          <a:sx n="169" d="100"/>
          <a:sy n="169" d="100"/>
        </p:scale>
        <p:origin x="2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2D74-C1E0-9328-6CBF-A93625ED2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Architecture – Real-Time Fraud Detection, AML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AD2B8-6609-983B-BF53-D5897E9A1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Venkataraghavan </a:t>
            </a:r>
            <a:r>
              <a:rPr lang="en-US" dirty="0" err="1"/>
              <a:t>thottiyam</a:t>
            </a:r>
            <a:r>
              <a:rPr lang="en-US" dirty="0"/>
              <a:t> </a:t>
            </a:r>
            <a:r>
              <a:rPr lang="en-US" dirty="0" err="1"/>
              <a:t>venkatakrishnan</a:t>
            </a:r>
            <a:endParaRPr lang="en-US" dirty="0"/>
          </a:p>
          <a:p>
            <a:r>
              <a:rPr lang="en-US" dirty="0"/>
              <a:t>Bellevue university</a:t>
            </a:r>
          </a:p>
        </p:txBody>
      </p:sp>
    </p:spTree>
    <p:extLst>
      <p:ext uri="{BB962C8B-B14F-4D97-AF65-F5344CB8AC3E}">
        <p14:creationId xmlns:p14="http://schemas.microsoft.com/office/powerpoint/2010/main" val="88640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6A49-4803-055E-3E6A-F829EF62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&amp; Challenges of Financial Sector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3F09-0CC0-DD6E-C5B8-7154CE470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Increasing instances of fraudulent activities – </a:t>
            </a:r>
          </a:p>
          <a:p>
            <a:pPr lvl="1"/>
            <a:r>
              <a:rPr lang="en-IN" dirty="0"/>
              <a:t>unauthorized credit card transactions.</a:t>
            </a:r>
          </a:p>
          <a:p>
            <a:pPr lvl="1"/>
            <a:r>
              <a:rPr lang="en-IN" dirty="0"/>
              <a:t>suspicious account activities.</a:t>
            </a:r>
          </a:p>
          <a:p>
            <a:pPr lvl="1"/>
            <a:r>
              <a:rPr lang="en-IN" dirty="0"/>
              <a:t>money laundering.</a:t>
            </a:r>
          </a:p>
          <a:p>
            <a:pPr marL="0" indent="0">
              <a:buNone/>
            </a:pPr>
            <a:r>
              <a:rPr lang="en-IN" dirty="0"/>
              <a:t>Challenges:</a:t>
            </a:r>
          </a:p>
          <a:p>
            <a:pPr lvl="1"/>
            <a:r>
              <a:rPr lang="en-IN" dirty="0"/>
              <a:t>Huge transaction volumes. </a:t>
            </a:r>
          </a:p>
          <a:p>
            <a:pPr lvl="1"/>
            <a:r>
              <a:rPr lang="en-IN" dirty="0"/>
              <a:t>Real time detection and response.</a:t>
            </a:r>
          </a:p>
          <a:p>
            <a:pPr lvl="1"/>
            <a:r>
              <a:rPr lang="en-IN" dirty="0"/>
              <a:t>Efficient compliant AML monitoring , action and reporting</a:t>
            </a:r>
          </a:p>
          <a:p>
            <a:pPr lvl="1"/>
            <a:r>
              <a:rPr lang="en-IN" dirty="0"/>
              <a:t>Scalable and secure data handling and storage.</a:t>
            </a:r>
          </a:p>
          <a:p>
            <a:pPr lvl="1"/>
            <a:r>
              <a:rPr lang="en-IN" dirty="0"/>
              <a:t>Regulatory Compliance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5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D11E-17E4-4041-84B3-3977C007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i="0" u="none" strike="noStrike" dirty="0">
                <a:solidFill>
                  <a:schemeClr val="bg1"/>
                </a:solidFill>
                <a:effectLst/>
                <a:latin typeface="+mn-lt"/>
              </a:rPr>
              <a:t>Proposed Architecture - High Level</a:t>
            </a:r>
            <a:endParaRPr lang="en-US" dirty="0">
              <a:latin typeface="+mn-lt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6353DE-43A3-D355-4313-13F27A755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116" y="2603500"/>
            <a:ext cx="5728081" cy="3416300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E9AB94F-671A-1311-ED64-73B2FF9DF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0"/>
            <a:ext cx="11550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55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FCB2-83E8-B34C-1BCD-05F0E8FF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48548"/>
            <a:ext cx="8761413" cy="706964"/>
          </a:xfrm>
        </p:spPr>
        <p:txBody>
          <a:bodyPr anchor="t"/>
          <a:lstStyle/>
          <a:p>
            <a:pPr algn="ctr"/>
            <a:r>
              <a:rPr lang="en-IN" b="0" i="0" u="none" strike="noStrike" dirty="0">
                <a:solidFill>
                  <a:schemeClr val="bg1"/>
                </a:solidFill>
                <a:effectLst/>
                <a:latin typeface="+mn-lt"/>
              </a:rPr>
              <a:t>Proposed Architecture - High Level</a:t>
            </a:r>
            <a:br>
              <a:rPr lang="en-US" dirty="0">
                <a:solidFill>
                  <a:schemeClr val="bg1"/>
                </a:solidFill>
                <a:latin typeface="+mn-lt"/>
              </a:rPr>
            </a:b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82AC9-D27B-0952-83B5-5C8A8E4E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err="1"/>
              <a:t>NiFi</a:t>
            </a:r>
            <a:r>
              <a:rPr lang="en-IN" b="1" dirty="0"/>
              <a:t>:</a:t>
            </a:r>
            <a:r>
              <a:rPr lang="en-IN" dirty="0"/>
              <a:t> Ingests data from multiple sources and performs initial ETL operations.</a:t>
            </a:r>
          </a:p>
          <a:p>
            <a:r>
              <a:rPr lang="en-IN" b="1" dirty="0"/>
              <a:t>Kafka:</a:t>
            </a:r>
            <a:r>
              <a:rPr lang="en-IN" dirty="0"/>
              <a:t> Transports and buffers data in real-time.</a:t>
            </a:r>
          </a:p>
          <a:p>
            <a:r>
              <a:rPr lang="en-IN" b="1" dirty="0"/>
              <a:t>HBase:</a:t>
            </a:r>
            <a:r>
              <a:rPr lang="en-IN" dirty="0"/>
              <a:t> Stores real-time data with low-latency access.</a:t>
            </a:r>
          </a:p>
          <a:p>
            <a:r>
              <a:rPr lang="en-IN" b="1" dirty="0"/>
              <a:t>HDFS:</a:t>
            </a:r>
            <a:r>
              <a:rPr lang="en-IN" dirty="0"/>
              <a:t> Stores batch data, providing scalable and fault-tolerant storage.</a:t>
            </a:r>
          </a:p>
          <a:p>
            <a:r>
              <a:rPr lang="en-IN" b="1" dirty="0"/>
              <a:t>YARN:</a:t>
            </a:r>
            <a:r>
              <a:rPr lang="en-IN" dirty="0"/>
              <a:t> Manages cluster resources for processing.</a:t>
            </a:r>
          </a:p>
          <a:p>
            <a:r>
              <a:rPr lang="en-IN" b="1" dirty="0"/>
              <a:t>Spark:</a:t>
            </a:r>
            <a:r>
              <a:rPr lang="en-IN" dirty="0"/>
              <a:t> Performs both real-time and batch data processing and analysis.</a:t>
            </a:r>
          </a:p>
          <a:p>
            <a:r>
              <a:rPr lang="en-IN" b="1" dirty="0"/>
              <a:t>Hive:</a:t>
            </a:r>
            <a:r>
              <a:rPr lang="en-IN" dirty="0"/>
              <a:t> Allows SQL-like queries on large datasets stored in HDFS.</a:t>
            </a:r>
          </a:p>
          <a:p>
            <a:r>
              <a:rPr lang="en-IN" b="1" dirty="0" err="1"/>
              <a:t>Solr</a:t>
            </a:r>
            <a:r>
              <a:rPr lang="en-IN" b="1" dirty="0"/>
              <a:t>:</a:t>
            </a:r>
            <a:r>
              <a:rPr lang="en-IN" dirty="0"/>
              <a:t> Provides powerful search and indexing capabilities for efficient data retrieval.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2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EB6E-592E-08BF-1E3F-B0511D85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Flow and Real-Time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D5EDE5-F1BF-DB8D-6BF4-DEAA17631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8A1035F7-2906-07EB-409A-472AA9797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0"/>
            <a:ext cx="11601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97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B1D5-70D1-C997-1138-E8527961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b="0" i="0" u="none" strike="noStrike" dirty="0">
                <a:solidFill>
                  <a:schemeClr val="bg1"/>
                </a:solidFill>
                <a:effectLst/>
                <a:latin typeface="+mn-lt"/>
              </a:rPr>
              <a:t>Data Storage, Retrieval, and Advanced Analysis</a:t>
            </a:r>
            <a:endParaRPr lang="en-US" sz="3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32CEF-5690-CD8D-790A-3016709F9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HDFS (Batch Storage):</a:t>
            </a:r>
            <a:r>
              <a:rPr lang="en-IN" dirty="0"/>
              <a:t> Provides scalable and fault-tolerant storage for large volumes of transactional data, enabling historical analysis.</a:t>
            </a:r>
          </a:p>
          <a:p>
            <a:r>
              <a:rPr lang="en-IN" b="1" dirty="0"/>
              <a:t>HBase (Real-Time Storage):</a:t>
            </a:r>
            <a:r>
              <a:rPr lang="en-IN" dirty="0"/>
              <a:t> Offers low-latency access to real-time data, crucial for immediate fraud detection and response.</a:t>
            </a:r>
          </a:p>
          <a:p>
            <a:r>
              <a:rPr lang="en-IN" b="1" dirty="0"/>
              <a:t>Hive:</a:t>
            </a:r>
            <a:r>
              <a:rPr lang="en-IN" dirty="0"/>
              <a:t> Facilitates complex queries and analysis on batch data stored in HDFS, using SQL-like syntax.</a:t>
            </a:r>
          </a:p>
          <a:p>
            <a:r>
              <a:rPr lang="en-IN" b="1" dirty="0"/>
              <a:t>Real-Time Search:</a:t>
            </a:r>
            <a:r>
              <a:rPr lang="en-IN" dirty="0"/>
              <a:t> </a:t>
            </a:r>
            <a:r>
              <a:rPr lang="en-IN" dirty="0" err="1"/>
              <a:t>Solr</a:t>
            </a:r>
            <a:r>
              <a:rPr lang="en-IN" dirty="0"/>
              <a:t> indexes data for fast search capabilities, enabling efficient real-time monitoring and quick response to potential fraud.</a:t>
            </a:r>
          </a:p>
          <a:p>
            <a:r>
              <a:rPr lang="en-IN" b="1" dirty="0"/>
              <a:t>Advanced Analysis: </a:t>
            </a:r>
            <a:r>
              <a:rPr lang="en-IN" dirty="0"/>
              <a:t>The data from HDFS will  be </a:t>
            </a:r>
            <a:r>
              <a:rPr lang="en-IN" dirty="0" err="1"/>
              <a:t>analyzed</a:t>
            </a:r>
            <a:r>
              <a:rPr lang="en-IN" dirty="0"/>
              <a:t> with ML models which will be fed back to Kafka for detection and pattern recognition.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8FAF-898F-4B38-3A26-268F8F77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i="0" u="none" strike="noStrike" dirty="0">
                <a:solidFill>
                  <a:schemeClr val="bg1"/>
                </a:solidFill>
                <a:effectLst/>
                <a:latin typeface="-webkit-standard"/>
              </a:rPr>
              <a:t>Benefits and 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587B6-925A-3104-2345-B99B24981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Mitigates Fraud Risks:</a:t>
            </a:r>
            <a:r>
              <a:rPr lang="en-IN" dirty="0"/>
              <a:t> Real-time detection and automatic blocking of fraudulent transactions reduce financial losses.</a:t>
            </a:r>
          </a:p>
          <a:p>
            <a:r>
              <a:rPr lang="en-IN" b="1" dirty="0"/>
              <a:t>Enhanced Customer Trust:</a:t>
            </a:r>
            <a:r>
              <a:rPr lang="en-IN" dirty="0"/>
              <a:t> Prompt security notifications and proactive fraud prevention increase customer confidence.</a:t>
            </a:r>
          </a:p>
          <a:p>
            <a:r>
              <a:rPr lang="en-IN" b="1" dirty="0"/>
              <a:t>Regulatory Compliance:</a:t>
            </a:r>
            <a:r>
              <a:rPr lang="en-IN" dirty="0"/>
              <a:t> Ensures adherence to global banking regulations, avoiding legal and financial penalties.</a:t>
            </a:r>
          </a:p>
          <a:p>
            <a:r>
              <a:rPr lang="en-IN" b="1" dirty="0"/>
              <a:t>Scalability and Efficiency:</a:t>
            </a:r>
            <a:r>
              <a:rPr lang="en-IN" dirty="0"/>
              <a:t> The architecture supports vast transaction volumes and complex analyses, ensuring robust performance and reliability.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19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2468</TotalTime>
  <Words>358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-webkit-standard</vt:lpstr>
      <vt:lpstr>Arial</vt:lpstr>
      <vt:lpstr>Century Gothic</vt:lpstr>
      <vt:lpstr>Wingdings 3</vt:lpstr>
      <vt:lpstr>Ion Boardroom</vt:lpstr>
      <vt:lpstr>Big Data Architecture – Real-Time Fraud Detection, AML</vt:lpstr>
      <vt:lpstr>Problem Statement &amp; Challenges of Financial Sector</vt:lpstr>
      <vt:lpstr>Proposed Architecture - High Level</vt:lpstr>
      <vt:lpstr>Proposed Architecture - High Level </vt:lpstr>
      <vt:lpstr>Data Flow and Real-Time Analysis</vt:lpstr>
      <vt:lpstr>Data Storage, Retrieval, and Advanced Analysis</vt:lpstr>
      <vt:lpstr>Benefits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Architecture – Real-Time Fraud Detection, AML</dc:title>
  <dc:creator>Venkataraghavan Thottiyam Venkatakrishnan</dc:creator>
  <cp:lastModifiedBy>Venkataraghavan Thottiyam Venkatakrishnan</cp:lastModifiedBy>
  <cp:revision>1</cp:revision>
  <dcterms:created xsi:type="dcterms:W3CDTF">2024-05-30T01:21:18Z</dcterms:created>
  <dcterms:modified xsi:type="dcterms:W3CDTF">2024-05-31T18:29:22Z</dcterms:modified>
</cp:coreProperties>
</file>