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4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5.xml" ContentType="application/vnd.openxmlformats-officedocument.presentationml.notesSlide+xml"/>
  <Override PartName="/ppt/embeddings/Microsoft_Equation4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12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1"/>
  </p:notesMasterIdLst>
  <p:handoutMasterIdLst>
    <p:handoutMasterId r:id="rId72"/>
  </p:handoutMasterIdLst>
  <p:sldIdLst>
    <p:sldId id="338" r:id="rId2"/>
    <p:sldId id="257" r:id="rId3"/>
    <p:sldId id="258" r:id="rId4"/>
    <p:sldId id="259" r:id="rId5"/>
    <p:sldId id="260" r:id="rId6"/>
    <p:sldId id="30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6" r:id="rId35"/>
    <p:sldId id="337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21" r:id="rId61"/>
    <p:sldId id="322" r:id="rId62"/>
    <p:sldId id="324" r:id="rId63"/>
    <p:sldId id="304" r:id="rId64"/>
    <p:sldId id="307" r:id="rId65"/>
    <p:sldId id="310" r:id="rId66"/>
    <p:sldId id="313" r:id="rId67"/>
    <p:sldId id="315" r:id="rId68"/>
    <p:sldId id="317" r:id="rId69"/>
    <p:sldId id="319" r:id="rId70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77" d="100"/>
          <a:sy n="177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9A1E351C-5198-4A02-9C51-49DB92EAF0DD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5830B-B976-4DC8-93A0-A38CBFE46F8A}" type="datetimeFigureOut">
              <a:rPr lang="en-US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093B8-3ED7-494D-938D-3EC519D60A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8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731E-17D4-455B-8CEF-653BE9B92AC2}" type="datetimeFigureOut">
              <a:rPr lang="en-US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6412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3588" cy="3776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B4E43732-8B88-4FDF-8461-486E9F9525AC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18F1B-AF9C-47D2-84AB-D094C6E3A3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0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BC3D58-DDF5-44C3-B842-C8732AFB9F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DAE779-4C1B-4697-AE1D-3926C3265C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7490432-8DB2-421E-8E16-0EFB131169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DA6A189-2973-4352-AE86-A3DAB8A32D3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9D126A6-2B06-48CC-86F6-EA98CA91BA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D888F6B-5549-4FC2-8F3E-C3297F2955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6FB29B1-8F75-49C1-B04A-301E3624C3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95E180D-55F4-4767-997D-2318F41CC2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D2F938E-26F4-4515-843C-6D834C1730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E8A92A0-919E-4B23-88A9-4AF80401127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3DEAA1-E656-438F-B35C-B7BDF847E81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FE9CBF1-FA83-4F70-A3F2-FD29ADF567F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7AEE49D-51FB-4305-9000-D270EBEF8A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6E38A3E-AE4D-4EE2-9FFE-FF47AD0237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934A9A2-C480-46E8-9293-37A4F1522E1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A22B3FD-A295-4994-B994-2DE46335EE3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5DDF0DA-ADE9-46E1-ADC6-B141D096B6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5639299-1D99-462E-8102-FA89B09E98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686EE01-3100-4DB8-8C5A-BDB6EF9B2B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0907A5C-1A57-4A68-9409-5922574A72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A51C8BE-48BF-4454-9E16-98036E2358E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FE9AB5F-BB37-4499-AB12-D1B7E7ED6C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623AF42-CB36-4035-8ADB-B98DD322559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E6F9A6-6629-4BCC-B80E-A4BD3FFFB9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173468-604A-4A2D-BB84-724B28F36A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BA4E873-2195-4248-8683-3D36455AB22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6A95BE5-E597-4AE0-81C9-0F182ED5FC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0CEDC2F-755B-4147-8825-37E9D0FC97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05AA0A-500C-40AE-BE09-47C16E9BA50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CDE1583-4977-4195-9082-96394A9CBB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B3DFF94-B8CD-4A39-98C8-DC9D0BF6AB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5D8938-838D-435D-85F1-78202B3E8EC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E9DAB2-3CB1-456C-9531-4AB13F6769A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8BF973A-3D16-4339-B803-72B8BFF430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A7C8B85-8546-47AA-B232-CCEC835AE6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BFF7E74-A8EC-4DC1-9AA0-649D8B3868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1D5DD44-DBF1-4EAC-A619-CA636DADF0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0650BC6-96A2-4225-863D-E9C440F5C8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7CA277-5910-4C87-A05C-29875D18DC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EB94198-8841-4129-AFCD-6F9B5A4BE7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480C068-8D23-4EA2-8F23-D03F49D57D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7FBAAF1-1FFF-48DF-A992-0555D3E19E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4DF26A8-DE24-4858-9465-9D31A9EBB8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71D5CD-1B8E-4A40-ACEB-FAA3889972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CD65306-6F1D-45A7-B2E2-6F1DCDE84D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F052E1C-9B30-4EBF-9C39-3459ADC325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4C6F1AB-DDAF-444F-8880-14266B663D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09E303-790E-4034-8509-FAB33E849C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795931A-7F4C-4E63-A9B2-39398F5537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7B443E5-AC11-4C3D-94F2-CDA9DFDAD7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6F23D45-DF84-4B72-8D26-227E29AE3C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F42F891-77C6-4945-A158-BF96E3AD08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A4115B-7CD0-420A-AC4E-AE9B53A7F6E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9999082-E403-4EF2-9CF9-18EBEEF6800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412E81B-E927-461D-8E95-7522333BD68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07BCE3E-1C4D-4497-B8B2-FD68CF74D4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C5EC287-02DD-40B5-BF41-0A43EC5119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41BCE0A-E5AD-43C8-8985-56C0ED0AF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EDE2FCE-1E45-4376-839D-13C7DE5C9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0498AC5-C115-415A-A37B-8A15B286FE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47B9F95-201E-4164-A8DC-1B4BFF49EC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280FB60-FBB2-4E34-904B-46F9ABF2415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4922463-AEE3-4A3C-99B8-8BDD702209D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C800343-C93B-42D8-AE43-393B83A8A08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2866139-414E-4CBE-AA81-C405ED9B2E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C36F809-6815-4069-8F0A-82A9516535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6DB2D41-A2D6-4C62-9092-67A705845A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848D19-7CF7-4E3A-A05A-358C0BF5AC9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DCA19D4-B0F2-416A-97F4-A838884ACF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386CEE9-2D71-48F6-A2CB-CC0D18EEFD5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AB99366-8507-4C0E-A545-6EBD0636A0B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22ADD4C-8F1B-4D07-A394-8FE98C6DF6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137F920-DCFE-4827-8E50-D84B71D885A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02E512B-0640-433B-9864-5F35BDF87A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D599A39-CDEF-4586-921F-758856A540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85924DE-CEA7-4B8B-A5C8-061A438174E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6506BDE-D70F-4A4A-8BF6-E113A123A0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E4D7BE-C413-480C-A9DE-41D35076C4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424ECAC-F659-46B6-9681-A7897C9B9D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27E8626-D85A-4DDA-B871-7D4CFA7A2E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88670C-DA0D-4BDF-83F0-BE935918AF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6B9CC4E-A0E0-46F0-BD4A-28F19A04DBF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2F6B012-0BD7-4A6F-8BD3-F9D4F5FFC1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79A442-77E9-45E9-8D46-35556E2335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0C5F12-54CB-427F-B722-4FCDF61A76B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C9B93F-0A16-40D7-9116-7A4C596C88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1A0D68-E51A-4D70-AF2B-C965408A60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C9B93F-0A16-40D7-9116-7A4C596C88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1A0D68-E51A-4D70-AF2B-C965408A60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5815F08-3A51-4809-82A0-FEB8FA99B6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2DD9A7F-9606-4D44-B31C-23FD1E444E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6EE4E6C-B58F-45DA-BB22-8452F42EF6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A9533D0-15C8-43B7-82D3-BFF090E5F1C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6E5AF3-D627-484A-AE26-52F9789FC5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66E19C1-2974-421C-A4CF-57DECD29602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44F-1B1D-CB45-84B3-D21B2D8E9D8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E40-8140-C44B-87A9-5D6C676F00A6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E26-7D59-784F-B0F5-8D9BEA679A4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F2D-01B0-3D49-B3BE-16BB0489BDBB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F417-22A5-3441-99CD-51306D5DFF5D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6F5-AD71-7141-B541-0C322B34DF2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0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30C1-1B80-444C-B80E-B245601E4DE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1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43B5-DB86-6244-BD8C-BA15CBABCB0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1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5FC5-130E-644D-9CFA-437B6416D4E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1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46D-1D1B-7F4A-B255-001A8291C9F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9C6-D685-CF48-99F6-F34CC152285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22" y="64689"/>
            <a:ext cx="7006428" cy="700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5407"/>
            <a:ext cx="7886700" cy="496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38AF-168D-4944-8C85-B27C6D73A159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12/11/16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6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8, Data transformations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Hall, and C.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142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discretization (numeric attributes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Attribute discretization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Discretization can be useful even if a learning algorithm can be run on numeric attributes directly</a:t>
            </a:r>
          </a:p>
          <a:p>
            <a:r>
              <a:rPr lang="en-CA" dirty="0" smtClean="0"/>
              <a:t>Avoids normality assumption in Naïve Bayes and clustering</a:t>
            </a:r>
          </a:p>
          <a:p>
            <a:r>
              <a:rPr lang="en-CA" dirty="0" smtClean="0"/>
              <a:t>Examples of discretization we have already encountered:</a:t>
            </a:r>
          </a:p>
          <a:p>
            <a:pPr lvl="1"/>
            <a:r>
              <a:rPr lang="en-CA" dirty="0" smtClean="0"/>
              <a:t>1R: uses simple discretization scheme</a:t>
            </a:r>
          </a:p>
          <a:p>
            <a:pPr lvl="1"/>
            <a:r>
              <a:rPr lang="en-CA" dirty="0" smtClean="0"/>
              <a:t>C4.5 performs local discretization</a:t>
            </a:r>
          </a:p>
          <a:p>
            <a:r>
              <a:rPr lang="en-CA" dirty="0" smtClean="0"/>
              <a:t>Global discretization can be advantageous because it is based on more data</a:t>
            </a:r>
          </a:p>
          <a:p>
            <a:r>
              <a:rPr lang="en-CA" dirty="0" smtClean="0"/>
              <a:t>Apply learner to</a:t>
            </a:r>
          </a:p>
          <a:p>
            <a:pPr lvl="1"/>
            <a:r>
              <a:rPr lang="en-CA" dirty="0" smtClean="0"/>
              <a:t>k -valued discretized attribute or  to</a:t>
            </a:r>
          </a:p>
          <a:p>
            <a:pPr lvl="1"/>
            <a:r>
              <a:rPr lang="en-CA" dirty="0" smtClean="0"/>
              <a:t>k – 1 binary attributes that code the cut points</a:t>
            </a:r>
          </a:p>
          <a:p>
            <a:r>
              <a:rPr lang="en-CA" dirty="0" smtClean="0"/>
              <a:t>The latter approach often works better when learning decision trees or rule sets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retization: unsupervi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Discretization: unsupervised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970" y="1114559"/>
            <a:ext cx="8158297" cy="4588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 smtClean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Unsupervised discretization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: d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etermine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intervals without knowing class labels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When clustering, the only possible way!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Two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well-known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strategies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: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Equal-interval binning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Equal-frequency binning</a:t>
            </a:r>
            <a:b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(also called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histogram equalization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)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Unsupervised discretization is n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ormally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inferior to supervised schemes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when applied in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classification tasks</a:t>
            </a:r>
          </a:p>
          <a:p>
            <a:pPr marL="457200" lvl="2" hangingPunct="0">
              <a:spcBef>
                <a:spcPts val="697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But equal-frequency binning works well with naïve Bayes if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the number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of intervals is set to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the square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root of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the size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of dataset 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proportional k-interval discretization)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retization: supervi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Discretization: supervised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8765" y="1215407"/>
            <a:ext cx="8287450" cy="496155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Classic approach to </a:t>
            </a:r>
            <a:r>
              <a:rPr lang="en-CA" i="1" dirty="0" smtClean="0"/>
              <a:t>supervised</a:t>
            </a:r>
            <a:r>
              <a:rPr lang="en-CA" dirty="0" smtClean="0"/>
              <a:t> discretization is entropy-based</a:t>
            </a:r>
          </a:p>
          <a:p>
            <a:r>
              <a:rPr lang="en-CA" dirty="0" smtClean="0"/>
              <a:t>This method builds a decision tree with pre-pruning on the attribute being discretized</a:t>
            </a:r>
          </a:p>
          <a:p>
            <a:pPr lvl="1"/>
            <a:r>
              <a:rPr lang="en-CA" dirty="0" smtClean="0"/>
              <a:t>Uses entropy as splitting criterion</a:t>
            </a:r>
          </a:p>
          <a:p>
            <a:pPr lvl="1"/>
            <a:r>
              <a:rPr lang="en-CA" dirty="0" smtClean="0"/>
              <a:t>Uses the minimum description length principle as the stopping criterion for pre-pruning</a:t>
            </a:r>
          </a:p>
          <a:p>
            <a:r>
              <a:rPr lang="en-CA" dirty="0" smtClean="0"/>
              <a:t>Works well: still the state of the art</a:t>
            </a:r>
          </a:p>
          <a:p>
            <a:r>
              <a:rPr lang="en-CA" dirty="0" smtClean="0"/>
              <a:t>To apply the minimum description length principle, the “theory” is</a:t>
            </a:r>
          </a:p>
          <a:p>
            <a:pPr lvl="1"/>
            <a:r>
              <a:rPr lang="en-CA" dirty="0" smtClean="0"/>
              <a:t>the splitting point (can be coded in log</a:t>
            </a:r>
            <a:r>
              <a:rPr lang="en-CA" baseline="-25000" dirty="0" smtClean="0"/>
              <a:t>2</a:t>
            </a:r>
            <a:r>
              <a:rPr lang="en-CA" dirty="0" smtClean="0"/>
              <a:t>[N – 1] bits)</a:t>
            </a:r>
          </a:p>
          <a:p>
            <a:pPr lvl="1"/>
            <a:r>
              <a:rPr lang="en-CA" dirty="0" smtClean="0"/>
              <a:t>plus class distribution in each subset (a more involved expression)</a:t>
            </a:r>
          </a:p>
          <a:p>
            <a:r>
              <a:rPr lang="en-CA" dirty="0" smtClean="0"/>
              <a:t>Description length is the number of bits needed for coding both the splitting point and the class distributions</a:t>
            </a:r>
          </a:p>
          <a:p>
            <a:r>
              <a:rPr lang="en-CA" dirty="0" smtClean="0"/>
              <a:t>Compare description lengths before/after adding split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: temperature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Example: temperature attribute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3920" y="1953000"/>
            <a:ext cx="6248520" cy="415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590400" y="1080000"/>
            <a:ext cx="8229600" cy="608040"/>
            <a:chOff x="590400" y="1080000"/>
            <a:chExt cx="8229600" cy="608040"/>
          </a:xfrm>
        </p:grpSpPr>
        <p:sp>
          <p:nvSpPr>
            <p:cNvPr id="5" name="Freeform: Shape 4"/>
            <p:cNvSpPr/>
            <p:nvPr/>
          </p:nvSpPr>
          <p:spPr>
            <a:xfrm>
              <a:off x="590400" y="1384920"/>
              <a:ext cx="1466640" cy="303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590400" y="1080000"/>
              <a:ext cx="14666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057039" y="1384920"/>
              <a:ext cx="6762959" cy="303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193320" algn="ctr"/>
                  <a:tab pos="669600" algn="ctr"/>
                  <a:tab pos="1145880" algn="ctr"/>
                  <a:tab pos="1622160" algn="ctr"/>
                  <a:tab pos="2098440" algn="ctr"/>
                  <a:tab pos="2574719" algn="ctr"/>
                  <a:tab pos="3051000" algn="ctr"/>
                  <a:tab pos="3527279" algn="ctr"/>
                  <a:tab pos="4003559" algn="ctr"/>
                  <a:tab pos="4479840" algn="ctr"/>
                  <a:tab pos="4956120" algn="ctr"/>
                  <a:tab pos="5432400" algn="ctr"/>
                  <a:tab pos="5908320" algn="ctr"/>
                  <a:tab pos="6384600" algn="ctr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	Yes	No	Yes	Yes	Yes	No	No	Yes	Yes	Yes	No	Yes	Yes	No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2057039" y="1080000"/>
              <a:ext cx="676295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193320" algn="ctr"/>
                  <a:tab pos="669600" algn="ctr"/>
                  <a:tab pos="1145880" algn="ctr"/>
                  <a:tab pos="1622160" algn="ctr"/>
                  <a:tab pos="2098440" algn="ctr"/>
                  <a:tab pos="2574719" algn="ctr"/>
                  <a:tab pos="3051000" algn="ctr"/>
                  <a:tab pos="3527279" algn="ctr"/>
                  <a:tab pos="4003559" algn="ctr"/>
                  <a:tab pos="4479840" algn="ctr"/>
                  <a:tab pos="4956120" algn="ctr"/>
                  <a:tab pos="5432400" algn="ctr"/>
                  <a:tab pos="5908320" algn="ctr"/>
                  <a:tab pos="6384600" algn="ctr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	64	65	68	69	70	71	72	72	75	75	80	81	83	85</a:t>
              </a: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590400" y="1080000"/>
              <a:ext cx="8229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590400" y="1080000"/>
              <a:ext cx="0" cy="6080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8820000" y="1080000"/>
              <a:ext cx="0" cy="6080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590400" y="1688040"/>
              <a:ext cx="8229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ormula for MDL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18095" y="-60264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Formula for </a:t>
            </a:r>
            <a:r>
              <a:rPr lang="en-US" dirty="0" smtClean="0"/>
              <a:t>MDL stopping criterion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1151" y="1257526"/>
            <a:ext cx="7543799" cy="4752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be formulated in terms of the information gain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Assume we have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instances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220499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Original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set: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classes, entropy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220499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First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subset: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-2500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1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classes, entropy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</a:t>
            </a:r>
            <a: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1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Second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subset: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-2500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2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classes, entropy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</a:t>
            </a:r>
            <a: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2</a:t>
            </a:r>
            <a:b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/>
            </a:r>
            <a:b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/>
            </a:r>
            <a:b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/>
            </a:r>
            <a:b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/>
            </a:r>
            <a:br>
              <a:rPr lang="en-US" sz="2000" b="0" i="0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endParaRPr lang="en-US" sz="2000" b="0" i="0" u="none" strike="noStrike" baseline="-2500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 the information gain is greater than the expression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on the right, we continue splitting</a:t>
            </a:r>
            <a:endParaRPr lang="en-US" sz="2400" b="0" i="0" u="none" strike="noStrike" baseline="0" dirty="0" smtClean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Results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discretization intervals for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 temperature attribute in the weather data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294696"/>
              </p:ext>
            </p:extLst>
          </p:nvPr>
        </p:nvGraphicFramePr>
        <p:xfrm>
          <a:off x="1296495" y="3416358"/>
          <a:ext cx="6172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4" imgW="3086100" imgH="406400" progId="Equation.3">
                  <p:embed/>
                </p:oleObj>
              </mc:Choice>
              <mc:Fallback>
                <p:oleObj name="Equation" r:id="rId4" imgW="30861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6495" y="3416358"/>
                        <a:ext cx="61722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pervised discretization: other meth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2271" y="64689"/>
            <a:ext cx="8013080" cy="70006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Supervised discretization: other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replace top-down procedure by bottom-up method</a:t>
            </a:r>
          </a:p>
          <a:p>
            <a:r>
              <a:rPr lang="en-CA" dirty="0" smtClean="0"/>
              <a:t>This bottom-up method has been applied in conjunction with the chi-squared test</a:t>
            </a:r>
          </a:p>
          <a:p>
            <a:pPr lvl="1"/>
            <a:r>
              <a:rPr lang="en-CA" dirty="0" smtClean="0"/>
              <a:t>Continue to merge intervals until they become significantly different</a:t>
            </a:r>
          </a:p>
          <a:p>
            <a:r>
              <a:rPr lang="en-CA" dirty="0" smtClean="0"/>
              <a:t>Can use dynamic programming to find optimum </a:t>
            </a:r>
            <a:r>
              <a:rPr lang="en-CA" i="1" dirty="0" smtClean="0"/>
              <a:t>k</a:t>
            </a:r>
            <a:r>
              <a:rPr lang="en-CA" dirty="0" smtClean="0"/>
              <a:t>-way split for given additive criterion</a:t>
            </a:r>
          </a:p>
          <a:p>
            <a:pPr lvl="1"/>
            <a:r>
              <a:rPr lang="en-CA" dirty="0" smtClean="0"/>
              <a:t>Requires time quadratic in the number of instances</a:t>
            </a:r>
          </a:p>
          <a:p>
            <a:pPr lvl="1"/>
            <a:r>
              <a:rPr lang="en-CA" dirty="0" smtClean="0"/>
              <a:t>But can be done in linear time if error rate is used instead of entropy</a:t>
            </a:r>
          </a:p>
          <a:p>
            <a:pPr lvl="1"/>
            <a:r>
              <a:rPr lang="en-CA" dirty="0" smtClean="0"/>
              <a:t>However, using error rate is generally not a good idea when discretizing an attribute as we will see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15</a:t>
            </a:fld>
            <a:endParaRPr lang="en-N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rror-based vs. entropy-ba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Error-based vs. entropy-based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Question:</a:t>
            </a:r>
            <a:br>
              <a:rPr lang="en-CA" dirty="0" smtClean="0"/>
            </a:br>
            <a:r>
              <a:rPr lang="en-CA" dirty="0" smtClean="0"/>
              <a:t>could the best discretization ever have two adjacent intervals with the same class?</a:t>
            </a:r>
          </a:p>
          <a:p>
            <a:r>
              <a:rPr lang="en-CA" dirty="0" smtClean="0"/>
              <a:t>Wrong answer: No. For if so,</a:t>
            </a:r>
          </a:p>
          <a:p>
            <a:pPr lvl="1"/>
            <a:r>
              <a:rPr lang="en-CA" dirty="0" smtClean="0"/>
              <a:t>Collapse the two</a:t>
            </a:r>
          </a:p>
          <a:p>
            <a:pPr lvl="1"/>
            <a:r>
              <a:rPr lang="en-CA" dirty="0" smtClean="0"/>
              <a:t>Free up an interval</a:t>
            </a:r>
          </a:p>
          <a:p>
            <a:pPr lvl="1"/>
            <a:r>
              <a:rPr lang="en-CA" dirty="0" smtClean="0"/>
              <a:t>Use it somewhere else</a:t>
            </a:r>
          </a:p>
          <a:p>
            <a:pPr lvl="1"/>
            <a:r>
              <a:rPr lang="en-CA" dirty="0" smtClean="0"/>
              <a:t>(This is what error-based discretization will do)</a:t>
            </a:r>
          </a:p>
          <a:p>
            <a:r>
              <a:rPr lang="en-CA" dirty="0" smtClean="0"/>
              <a:t>Right answer: Surprisingly, yes.</a:t>
            </a:r>
          </a:p>
          <a:p>
            <a:pPr lvl="1"/>
            <a:r>
              <a:rPr lang="en-CA" dirty="0" smtClean="0"/>
              <a:t>(and entropy-based discretization can do it)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16</a:t>
            </a:fld>
            <a:endParaRPr lang="en-NZ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Error-based vs. entropy-based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2480" y="1314360"/>
            <a:ext cx="5029200" cy="44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17894" y="1090800"/>
            <a:ext cx="2666880" cy="8280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 2-class,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2-attribute problem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76319" y="1344600"/>
            <a:ext cx="5257800" cy="3860999"/>
            <a:chOff x="976319" y="1344600"/>
            <a:chExt cx="5257800" cy="3860999"/>
          </a:xfrm>
        </p:grpSpPr>
        <p:sp>
          <p:nvSpPr>
            <p:cNvPr id="6" name="Freeform: Shape 5"/>
            <p:cNvSpPr/>
            <p:nvPr/>
          </p:nvSpPr>
          <p:spPr>
            <a:xfrm>
              <a:off x="976319" y="2766960"/>
              <a:ext cx="16761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38280" y="1344600"/>
              <a:ext cx="2895839" cy="3860999"/>
              <a:chOff x="3338280" y="1344600"/>
              <a:chExt cx="2895839" cy="3860999"/>
            </a:xfrm>
          </p:grpSpPr>
          <p:sp>
            <p:nvSpPr>
              <p:cNvPr id="8" name="Freeform: Shape 7"/>
              <p:cNvSpPr/>
              <p:nvPr/>
            </p:nvSpPr>
            <p:spPr>
              <a:xfrm>
                <a:off x="3338280" y="1344600"/>
                <a:ext cx="1219320" cy="38102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3338280" y="3300479"/>
                <a:ext cx="2895839" cy="18543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4557600" y="1395359"/>
                <a:ext cx="1676519" cy="3810240"/>
              </a:xfrm>
              <a:custGeom>
                <a:avLst/>
                <a:gdLst>
                  <a:gd name="f0" fmla="val 0"/>
                  <a:gd name="f1" fmla="val 1056"/>
                  <a:gd name="f2" fmla="val 2400"/>
                  <a:gd name="f3" fmla="val 12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1056" h="2400">
                    <a:moveTo>
                      <a:pt x="f0" y="f0"/>
                    </a:moveTo>
                    <a:lnTo>
                      <a:pt x="f0" y="f3"/>
                    </a:lnTo>
                    <a:lnTo>
                      <a:pt x="f1" y="f3"/>
                    </a:lnTo>
                    <a:lnTo>
                      <a:pt x="f1" y="f2"/>
                    </a:lnTo>
                  </a:path>
                </a:pathLst>
              </a:cu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052280" y="1090800"/>
            <a:ext cx="7620120" cy="5029200"/>
            <a:chOff x="1052280" y="1090800"/>
            <a:chExt cx="7620120" cy="5029200"/>
          </a:xfrm>
        </p:grpSpPr>
        <p:sp>
          <p:nvSpPr>
            <p:cNvPr id="12" name="Freeform: Shape 11"/>
            <p:cNvSpPr/>
            <p:nvPr/>
          </p:nvSpPr>
          <p:spPr>
            <a:xfrm>
              <a:off x="1052280" y="3681359"/>
              <a:ext cx="289583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280880" y="1090800"/>
              <a:ext cx="7391520" cy="5029200"/>
              <a:chOff x="1280880" y="1090800"/>
              <a:chExt cx="7391520" cy="5029200"/>
            </a:xfrm>
          </p:grpSpPr>
          <p:sp>
            <p:nvSpPr>
              <p:cNvPr id="14" name="Straight Connector 13"/>
              <p:cNvSpPr/>
              <p:nvPr/>
            </p:nvSpPr>
            <p:spPr>
              <a:xfrm>
                <a:off x="4557600" y="1090800"/>
                <a:ext cx="0" cy="4571999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5" name="Straight Connector 14"/>
              <p:cNvSpPr/>
              <p:nvPr/>
            </p:nvSpPr>
            <p:spPr>
              <a:xfrm>
                <a:off x="6234120" y="1090800"/>
                <a:ext cx="0" cy="4571999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6" name="Straight Connector 15"/>
              <p:cNvSpPr/>
              <p:nvPr/>
            </p:nvSpPr>
            <p:spPr>
              <a:xfrm>
                <a:off x="2957400" y="3300479"/>
                <a:ext cx="4952880" cy="0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1280880" y="5815080"/>
                <a:ext cx="7391520" cy="304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square" lIns="90360" tIns="44280" rIns="90360" bIns="4428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448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0" i="0" u="none" strike="noStrike" baseline="0" dirty="0">
                    <a:ln>
                      <a:noFill/>
                    </a:ln>
                    <a:solidFill>
                      <a:srgbClr val="000000"/>
                    </a:solidFill>
                    <a:ea typeface="Gothic" pitchFamily="2"/>
                    <a:cs typeface="Lucidasans" pitchFamily="2"/>
                  </a:rPr>
                  <a:t>Entropy-based discretization can detect change of class </a:t>
                </a:r>
                <a:r>
                  <a:rPr lang="en-US" sz="2000" b="0" i="1" u="none" strike="noStrike" baseline="0" dirty="0">
                    <a:ln>
                      <a:noFill/>
                    </a:ln>
                    <a:solidFill>
                      <a:srgbClr val="000000"/>
                    </a:solidFill>
                    <a:ea typeface="Gothic" pitchFamily="2"/>
                    <a:cs typeface="Lucidasans" pitchFamily="2"/>
                  </a:rPr>
                  <a:t>distribution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converse of discret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converse of discretization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Make nominal values into “numeric” ones</a:t>
            </a:r>
          </a:p>
          <a:p>
            <a:r>
              <a:rPr lang="en-CA" dirty="0" smtClean="0"/>
              <a:t>Can use i</a:t>
            </a:r>
            <a:r>
              <a:rPr lang="en-CA" dirty="0" smtClean="0"/>
              <a:t>ndicator </a:t>
            </a:r>
            <a:r>
              <a:rPr lang="en-CA" dirty="0" smtClean="0"/>
              <a:t>attributes </a:t>
            </a:r>
            <a:r>
              <a:rPr lang="en-CA" dirty="0" smtClean="0"/>
              <a:t>(as in IB1</a:t>
            </a:r>
            <a:r>
              <a:rPr lang="en-CA" dirty="0" smtClean="0"/>
              <a:t>)</a:t>
            </a:r>
          </a:p>
          <a:p>
            <a:r>
              <a:rPr lang="en-CA" dirty="0" smtClean="0"/>
              <a:t>Makes no use of potential ordering </a:t>
            </a:r>
            <a:r>
              <a:rPr lang="en-CA" dirty="0" smtClean="0"/>
              <a:t>information if “nominal” attribute is actually ordinal</a:t>
            </a:r>
            <a:endParaRPr lang="en-CA" dirty="0" smtClean="0"/>
          </a:p>
          <a:p>
            <a:r>
              <a:rPr lang="en-CA" dirty="0" smtClean="0"/>
              <a:t>Alternative: </a:t>
            </a:r>
            <a:r>
              <a:rPr lang="en-CA" dirty="0"/>
              <a:t>c</a:t>
            </a:r>
            <a:r>
              <a:rPr lang="en-CA" dirty="0" smtClean="0"/>
              <a:t>ode </a:t>
            </a:r>
            <a:r>
              <a:rPr lang="en-CA" dirty="0" smtClean="0"/>
              <a:t>an ordered nominal attribute into binary	ones </a:t>
            </a:r>
            <a:r>
              <a:rPr lang="en-CA" dirty="0" smtClean="0"/>
              <a:t>as in M5’</a:t>
            </a:r>
          </a:p>
          <a:p>
            <a:pPr lvl="1"/>
            <a:r>
              <a:rPr lang="en-CA" dirty="0" smtClean="0"/>
              <a:t>Inequalities are explicitly represented as binary attributes, e.g., </a:t>
            </a:r>
            <a:r>
              <a:rPr lang="en-CA" i="1" dirty="0" smtClean="0"/>
              <a:t>temperature</a:t>
            </a:r>
            <a:r>
              <a:rPr lang="en-CA" dirty="0" smtClean="0"/>
              <a:t> &lt; </a:t>
            </a:r>
            <a:r>
              <a:rPr lang="en-CA" i="1" dirty="0" smtClean="0"/>
              <a:t>hot</a:t>
            </a:r>
            <a:r>
              <a:rPr lang="en-CA" dirty="0" smtClean="0"/>
              <a:t> in the </a:t>
            </a:r>
            <a:r>
              <a:rPr lang="en-CA" i="1" dirty="0" smtClean="0"/>
              <a:t>weather</a:t>
            </a:r>
            <a:r>
              <a:rPr lang="en-CA" dirty="0" smtClean="0"/>
              <a:t> data</a:t>
            </a:r>
            <a:endParaRPr lang="en-CA" dirty="0" smtClean="0"/>
          </a:p>
          <a:p>
            <a:pPr lvl="1"/>
            <a:r>
              <a:rPr lang="en-CA" dirty="0" smtClean="0"/>
              <a:t>Can be used for any ordered attribute</a:t>
            </a:r>
          </a:p>
          <a:p>
            <a:pPr lvl="1"/>
            <a:r>
              <a:rPr lang="en-CA" dirty="0" smtClean="0"/>
              <a:t>Better </a:t>
            </a:r>
            <a:r>
              <a:rPr lang="en-CA" dirty="0" smtClean="0"/>
              <a:t>than coding ordering into an integer (which implies a metric)</a:t>
            </a:r>
          </a:p>
          <a:p>
            <a:r>
              <a:rPr lang="en-CA" dirty="0" smtClean="0"/>
              <a:t>In general: </a:t>
            </a:r>
            <a:r>
              <a:rPr lang="en-CA" dirty="0" smtClean="0"/>
              <a:t>can code </a:t>
            </a:r>
            <a:r>
              <a:rPr lang="en-CA" dirty="0" smtClean="0"/>
              <a:t>binary partition of a set of</a:t>
            </a:r>
            <a:r>
              <a:rPr lang="en-CA" dirty="0" smtClean="0"/>
              <a:t> </a:t>
            </a:r>
            <a:r>
              <a:rPr lang="en-CA" dirty="0" smtClean="0"/>
              <a:t>attribute values as </a:t>
            </a:r>
            <a:r>
              <a:rPr lang="en-CA" dirty="0" smtClean="0"/>
              <a:t>a binary attribute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18</a:t>
            </a:fld>
            <a:endParaRPr lang="en-NZ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19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0668" y="-179388"/>
            <a:ext cx="5289495" cy="1144588"/>
          </a:xfrm>
        </p:spPr>
        <p:txBody>
          <a:bodyPr/>
          <a:lstStyle/>
          <a:p>
            <a:pPr lvl="0"/>
            <a:r>
              <a:rPr lang="en-US" dirty="0"/>
              <a:t>Projections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63600" y="1079500"/>
            <a:ext cx="7651750" cy="3798861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Simple transformations can often make a large difference in performance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Example transformations (not necessarily for performance improvement):</a:t>
            </a:r>
          </a:p>
          <a:p>
            <a:pPr lvl="1"/>
            <a:r>
              <a:rPr lang="en-US" dirty="0"/>
              <a:t>Difference of two date attributes</a:t>
            </a:r>
          </a:p>
          <a:p>
            <a:pPr lvl="1"/>
            <a:r>
              <a:rPr lang="en-US" dirty="0"/>
              <a:t>Ratio of two numeric (ratio-scale) attributes</a:t>
            </a:r>
          </a:p>
          <a:p>
            <a:pPr lvl="1"/>
            <a:r>
              <a:rPr lang="en-US" dirty="0"/>
              <a:t>Concatenating the values of nominal attributes</a:t>
            </a:r>
          </a:p>
          <a:p>
            <a:pPr lvl="1"/>
            <a:r>
              <a:rPr lang="en-US" dirty="0"/>
              <a:t>Encoding cluster membership</a:t>
            </a:r>
          </a:p>
          <a:p>
            <a:pPr lvl="1"/>
            <a:r>
              <a:rPr lang="en-US" dirty="0"/>
              <a:t>Adding noise to data</a:t>
            </a:r>
          </a:p>
          <a:p>
            <a:pPr lvl="1"/>
            <a:r>
              <a:rPr lang="en-US" dirty="0"/>
              <a:t>Removing data randomly or selectively</a:t>
            </a:r>
          </a:p>
          <a:p>
            <a:pPr lvl="1"/>
            <a:r>
              <a:rPr lang="en-US" dirty="0"/>
              <a:t>Obfuscating the data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gineering the input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28133" y="-149477"/>
            <a:ext cx="6194286" cy="114480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NZ" sz="3600" dirty="0">
                <a:latin typeface="+mj-lt"/>
              </a:rPr>
              <a:t>Data transformations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58" y="1155440"/>
            <a:ext cx="8851784" cy="5101940"/>
          </a:xfrm>
        </p:spPr>
        <p:txBody>
          <a:bodyPr/>
          <a:lstStyle/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Attribute </a:t>
            </a:r>
            <a:r>
              <a:rPr lang="en-NZ" sz="2400" dirty="0" smtClean="0">
                <a:ea typeface="Gothic" pitchFamily="2"/>
              </a:rPr>
              <a:t>selection:  </a:t>
            </a:r>
            <a:r>
              <a:rPr lang="en-NZ" sz="2400" dirty="0">
                <a:ea typeface="Gothic" pitchFamily="2"/>
              </a:rPr>
              <a:t>Scheme-</a:t>
            </a:r>
            <a:r>
              <a:rPr lang="en-NZ" sz="2400" dirty="0" smtClean="0">
                <a:ea typeface="Gothic" pitchFamily="2"/>
              </a:rPr>
              <a:t>independent and scheme</a:t>
            </a:r>
            <a:r>
              <a:rPr lang="en-NZ" sz="2400" dirty="0">
                <a:ea typeface="Gothic" pitchFamily="2"/>
              </a:rPr>
              <a:t>-specific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Attribute </a:t>
            </a:r>
            <a:r>
              <a:rPr lang="en-NZ" sz="2400" dirty="0" smtClean="0">
                <a:ea typeface="Gothic" pitchFamily="2"/>
              </a:rPr>
              <a:t>discretization: Unsupervised</a:t>
            </a:r>
            <a:r>
              <a:rPr lang="en-NZ" sz="2400" dirty="0">
                <a:ea typeface="Gothic" pitchFamily="2"/>
              </a:rPr>
              <a:t>, supervised, error- vs entropy-based, converse of discretization</a:t>
            </a:r>
          </a:p>
          <a:p>
            <a:pPr marL="457200" lvl="0" indent="-45720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</a:rPr>
              <a:t>Projections:  principal </a:t>
            </a:r>
            <a:r>
              <a:rPr lang="en-NZ" sz="2400" dirty="0">
                <a:ea typeface="Gothic" pitchFamily="2"/>
              </a:rPr>
              <a:t>component </a:t>
            </a:r>
            <a:r>
              <a:rPr lang="en-NZ" sz="2400" dirty="0" smtClean="0">
                <a:ea typeface="Gothic" pitchFamily="2"/>
              </a:rPr>
              <a:t>analysis (PCA), </a:t>
            </a:r>
            <a:r>
              <a:rPr lang="en-NZ" sz="2400" dirty="0">
                <a:ea typeface="Gothic" pitchFamily="2"/>
              </a:rPr>
              <a:t>random projections, partial least-squares</a:t>
            </a:r>
            <a:r>
              <a:rPr lang="en-NZ" sz="2400" dirty="0" smtClean="0">
                <a:ea typeface="Gothic" pitchFamily="2"/>
              </a:rPr>
              <a:t>, independent component analysis (ICA), linear discriminant analysis (LDA), </a:t>
            </a:r>
            <a:r>
              <a:rPr lang="en-NZ" sz="2400" dirty="0">
                <a:ea typeface="Gothic" pitchFamily="2"/>
              </a:rPr>
              <a:t>text, time series</a:t>
            </a:r>
          </a:p>
          <a:p>
            <a:pPr marL="457200" lvl="0" indent="-45720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</a:rPr>
              <a:t>Sampling: </a:t>
            </a:r>
            <a:r>
              <a:rPr lang="en-NZ" sz="2400" dirty="0">
                <a:ea typeface="Gothic" pitchFamily="2"/>
              </a:rPr>
              <a:t>Reservoir sampling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Dirty </a:t>
            </a:r>
            <a:r>
              <a:rPr lang="en-NZ" sz="2400" dirty="0" smtClean="0">
                <a:ea typeface="Gothic" pitchFamily="2"/>
              </a:rPr>
              <a:t>data: Data </a:t>
            </a:r>
            <a:r>
              <a:rPr lang="en-NZ" sz="2400" dirty="0">
                <a:ea typeface="Gothic" pitchFamily="2"/>
              </a:rPr>
              <a:t>cleansing, robust regression, anomaly detection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Transforming multiple classes to binary ones</a:t>
            </a:r>
          </a:p>
          <a:p>
            <a:pPr marL="685800" lvl="3" indent="0" hangingPunct="0">
              <a:spcBef>
                <a:spcPts val="598"/>
              </a:spcBef>
              <a:buSzPct val="10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</a:rPr>
              <a:t>error</a:t>
            </a:r>
            <a:r>
              <a:rPr lang="en-NZ" sz="2400" dirty="0">
                <a:ea typeface="Gothic" pitchFamily="2"/>
              </a:rPr>
              <a:t>-correcting codes, ensembles of nested dichotomies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Calibrating class </a:t>
            </a:r>
            <a:r>
              <a:rPr lang="en-NZ" sz="2400" dirty="0" smtClean="0">
                <a:ea typeface="Gothic" pitchFamily="2"/>
              </a:rPr>
              <a:t>probabilities</a:t>
            </a:r>
            <a:endParaRPr lang="en-NZ" sz="2400" dirty="0">
              <a:ea typeface="Gothic" pitchFamily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20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Principal component 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7919" y="1086676"/>
            <a:ext cx="8151121" cy="4690514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 smtClean="0"/>
              <a:t>Unsupervised m</a:t>
            </a:r>
            <a:r>
              <a:rPr lang="en-US" dirty="0" smtClean="0"/>
              <a:t>ethod </a:t>
            </a:r>
            <a:r>
              <a:rPr lang="en-US" dirty="0"/>
              <a:t>for identifying the important </a:t>
            </a:r>
            <a:r>
              <a:rPr lang="en-US" dirty="0" smtClean="0"/>
              <a:t>directions </a:t>
            </a:r>
            <a:r>
              <a:rPr lang="en-US" dirty="0"/>
              <a:t>in </a:t>
            </a:r>
            <a:r>
              <a:rPr lang="en-US" dirty="0" smtClean="0"/>
              <a:t>a dataset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We can then rotate the data </a:t>
            </a:r>
            <a:r>
              <a:rPr lang="en-US" dirty="0"/>
              <a:t>into </a:t>
            </a:r>
            <a:r>
              <a:rPr lang="en-US" dirty="0" smtClean="0"/>
              <a:t>the (</a:t>
            </a:r>
            <a:r>
              <a:rPr lang="en-US" dirty="0"/>
              <a:t>reduced) coordinate system that is given by those </a:t>
            </a:r>
            <a:r>
              <a:rPr lang="en-US" dirty="0" smtClean="0"/>
              <a:t>directions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PCA is a method for </a:t>
            </a:r>
            <a:r>
              <a:rPr lang="en-US" i="1" dirty="0" smtClean="0"/>
              <a:t>dimensionality reduction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Algorithm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SzPct val="100000"/>
              <a:buAutoNum type="arabicPeriod"/>
            </a:pPr>
            <a:r>
              <a:rPr lang="en-US" dirty="0"/>
              <a:t>Find direction (axis) of greatest variance</a:t>
            </a:r>
          </a:p>
          <a:p>
            <a:pPr lvl="1">
              <a:buSzPct val="100000"/>
              <a:buAutoNum type="arabicPeriod"/>
            </a:pPr>
            <a:r>
              <a:rPr lang="en-US" dirty="0"/>
              <a:t>Find direction of greatest variance that is perpendicular to previous direction and repeat</a:t>
            </a:r>
          </a:p>
          <a:p>
            <a:pPr marL="457200" lvl="0" indent="-457200">
              <a:buSzPct val="100000"/>
              <a:buFont typeface="Arial"/>
              <a:buChar char="•"/>
            </a:pPr>
            <a:r>
              <a:rPr lang="en-US" dirty="0"/>
              <a:t>Implementation: find eigenvectors of </a:t>
            </a:r>
            <a:r>
              <a:rPr lang="en-US" dirty="0" smtClean="0"/>
              <a:t>the covariance matrix of the data</a:t>
            </a:r>
            <a:endParaRPr lang="en-US" dirty="0"/>
          </a:p>
          <a:p>
            <a:pPr lvl="1">
              <a:buSzPct val="100000"/>
            </a:pPr>
            <a:r>
              <a:rPr lang="en-US" dirty="0"/>
              <a:t>Eigenvectors (sorted by eigenvalues) are the </a:t>
            </a:r>
            <a:r>
              <a:rPr lang="en-US" dirty="0" smtClean="0"/>
              <a:t>directions</a:t>
            </a:r>
          </a:p>
          <a:p>
            <a:pPr lvl="1">
              <a:buSzPct val="100000"/>
            </a:pPr>
            <a:r>
              <a:rPr lang="en-US" dirty="0" smtClean="0"/>
              <a:t>Mathematical details are covered in chapter on “Probabilistic methods”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Example: 10-dimensional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6040" y="5516304"/>
            <a:ext cx="7849310" cy="859466"/>
          </a:xfr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dirty="0" smtClean="0"/>
              <a:t>Data </a:t>
            </a:r>
            <a:r>
              <a:rPr lang="en-US" dirty="0"/>
              <a:t>is normally </a:t>
            </a:r>
            <a:r>
              <a:rPr lang="en-US" dirty="0" smtClean="0"/>
              <a:t>standardized or mean-centered </a:t>
            </a:r>
            <a:r>
              <a:rPr lang="en-US" dirty="0"/>
              <a:t>for PCA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 smtClean="0"/>
              <a:t>Can </a:t>
            </a:r>
            <a:r>
              <a:rPr lang="en-US" dirty="0"/>
              <a:t>also apply this recursively in </a:t>
            </a:r>
            <a:r>
              <a:rPr lang="en-US" dirty="0" smtClean="0"/>
              <a:t>a tree </a:t>
            </a:r>
            <a:r>
              <a:rPr lang="en-US" dirty="0"/>
              <a:t>learner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925919"/>
            <a:ext cx="9143640" cy="445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22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Random projections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380872"/>
            <a:ext cx="8322365" cy="3640997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PCA is nice but expensive: cubic in number of attributes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Alternative: use random directions </a:t>
            </a:r>
            <a:r>
              <a:rPr lang="en-US" dirty="0" smtClean="0"/>
              <a:t>instead </a:t>
            </a:r>
            <a:r>
              <a:rPr lang="en-US" dirty="0"/>
              <a:t>of </a:t>
            </a:r>
            <a:r>
              <a:rPr lang="en-US" dirty="0" smtClean="0"/>
              <a:t>principal components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Surprising</a:t>
            </a:r>
            <a:r>
              <a:rPr lang="en-US" dirty="0"/>
              <a:t>: random projections preserve distance relationships quite well (on average)</a:t>
            </a:r>
          </a:p>
          <a:p>
            <a:pPr lvl="1"/>
            <a:r>
              <a:rPr lang="en-US" dirty="0"/>
              <a:t>Can use them to apply </a:t>
            </a:r>
            <a:r>
              <a:rPr lang="en-US" i="1" dirty="0" err="1"/>
              <a:t>k</a:t>
            </a:r>
            <a:r>
              <a:rPr lang="en-US" dirty="0" err="1"/>
              <a:t>D</a:t>
            </a:r>
            <a:r>
              <a:rPr lang="en-US" dirty="0"/>
              <a:t>-trees to high-dimensional data</a:t>
            </a:r>
          </a:p>
          <a:p>
            <a:pPr lvl="1"/>
            <a:r>
              <a:rPr lang="en-US" dirty="0"/>
              <a:t>Can improve stability by using ensemble of models based on different projections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Different methods for generating random projection matrices have been proposed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/>
              <a:t>Partial least-squares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6394" y="1079500"/>
            <a:ext cx="7986088" cy="5303838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PCA is often </a:t>
            </a:r>
            <a:r>
              <a:rPr lang="en-US" dirty="0" smtClean="0"/>
              <a:t>used as a </a:t>
            </a:r>
            <a:r>
              <a:rPr lang="en-US" dirty="0"/>
              <a:t>pre-processing step before applying a learning algorithm</a:t>
            </a:r>
          </a:p>
          <a:p>
            <a:pPr lvl="1"/>
            <a:r>
              <a:rPr lang="en-US" dirty="0"/>
              <a:t>When linear regression is </a:t>
            </a:r>
            <a:r>
              <a:rPr lang="en-US" dirty="0" smtClean="0"/>
              <a:t>applied, </a:t>
            </a:r>
            <a:r>
              <a:rPr lang="en-US" dirty="0"/>
              <a:t>the resulting model is known as </a:t>
            </a:r>
            <a:r>
              <a:rPr lang="en-US" i="1" dirty="0"/>
              <a:t>principal components regression</a:t>
            </a:r>
          </a:p>
          <a:p>
            <a:pPr lvl="1"/>
            <a:r>
              <a:rPr lang="en-US" dirty="0"/>
              <a:t>Output can be </a:t>
            </a:r>
            <a:r>
              <a:rPr lang="en-US" dirty="0" smtClean="0"/>
              <a:t>re-expressed </a:t>
            </a:r>
            <a:r>
              <a:rPr lang="en-US" dirty="0"/>
              <a:t>in terms of the original </a:t>
            </a:r>
            <a:r>
              <a:rPr lang="en-US" dirty="0" smtClean="0"/>
              <a:t>attributes because PCA </a:t>
            </a:r>
            <a:r>
              <a:rPr lang="en-US" dirty="0" smtClean="0"/>
              <a:t>yields</a:t>
            </a:r>
            <a:r>
              <a:rPr lang="en-US" dirty="0" smtClean="0"/>
              <a:t> a linear transformation</a:t>
            </a:r>
            <a:endParaRPr lang="en-US" dirty="0"/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PCA is unsupervised and ignores the target attribute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The p</a:t>
            </a:r>
            <a:r>
              <a:rPr lang="en-US" i="1" dirty="0" smtClean="0"/>
              <a:t>artial </a:t>
            </a:r>
            <a:r>
              <a:rPr lang="en-US" i="1" dirty="0"/>
              <a:t>least-squares </a:t>
            </a:r>
            <a:r>
              <a:rPr lang="en-US" dirty="0" smtClean="0"/>
              <a:t>transformation </a:t>
            </a:r>
            <a:r>
              <a:rPr lang="en-US" dirty="0" smtClean="0"/>
              <a:t>differs </a:t>
            </a:r>
            <a:r>
              <a:rPr lang="en-US" dirty="0"/>
              <a:t>from PCA in that it takes the class attribute into account</a:t>
            </a:r>
          </a:p>
          <a:p>
            <a:pPr lvl="1"/>
            <a:r>
              <a:rPr lang="en-US" dirty="0"/>
              <a:t>Finds directions that have high variance and are strongly correlated with the </a:t>
            </a:r>
            <a:r>
              <a:rPr lang="en-US" dirty="0" smtClean="0"/>
              <a:t>class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Applying PLS as a pre-processing step for linear regression yields </a:t>
            </a:r>
            <a:r>
              <a:rPr lang="en-US" i="1" dirty="0" smtClean="0"/>
              <a:t>partial least-squares regression</a:t>
            </a:r>
            <a:endParaRPr lang="en-US" i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 smtClean="0"/>
              <a:t>An a</a:t>
            </a:r>
            <a:r>
              <a:rPr lang="en-US" dirty="0" smtClean="0"/>
              <a:t>lgorithm for PLS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5988" y="1062038"/>
            <a:ext cx="7493443" cy="4837112"/>
          </a:xfrm>
        </p:spPr>
        <p:txBody>
          <a:bodyPr>
            <a:normAutofit/>
          </a:bodyPr>
          <a:lstStyle/>
          <a:p>
            <a:pPr lvl="0">
              <a:buSzPct val="100000"/>
              <a:buAutoNum type="arabicPeriod"/>
            </a:pPr>
            <a:r>
              <a:rPr lang="en-US" dirty="0" smtClean="0"/>
              <a:t>  Start </a:t>
            </a:r>
            <a:r>
              <a:rPr lang="en-US" dirty="0"/>
              <a:t>with standardized input attributes</a:t>
            </a:r>
          </a:p>
          <a:p>
            <a:pPr lvl="0">
              <a:buSzPct val="100000"/>
              <a:buAutoNum type="arabicPeriod"/>
            </a:pPr>
            <a:r>
              <a:rPr lang="en-US" dirty="0" smtClean="0"/>
              <a:t>  Attribute </a:t>
            </a:r>
            <a:r>
              <a:rPr lang="en-US" dirty="0"/>
              <a:t>coefficients of the first PLS direction: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Compute the dot product between each attribute vector and the class vector in </a:t>
            </a:r>
            <a:r>
              <a:rPr lang="en-US" dirty="0" smtClean="0"/>
              <a:t>turn, this yields the coefficients</a:t>
            </a:r>
            <a:endParaRPr lang="en-US" dirty="0"/>
          </a:p>
          <a:p>
            <a:pPr lvl="0">
              <a:buSzPct val="100000"/>
              <a:buAutoNum type="arabicPeriod"/>
            </a:pPr>
            <a:r>
              <a:rPr lang="en-US" dirty="0" smtClean="0"/>
              <a:t>  Coefficients </a:t>
            </a:r>
            <a:r>
              <a:rPr lang="en-US" dirty="0"/>
              <a:t>for next PLS direction: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/>
              <a:t>Replace attribute value by difference </a:t>
            </a:r>
            <a:r>
              <a:rPr lang="en-US" dirty="0"/>
              <a:t>(residual) between the attribute's value and the prediction </a:t>
            </a:r>
            <a:r>
              <a:rPr lang="en-US" dirty="0" smtClean="0"/>
              <a:t>of that attribute from </a:t>
            </a:r>
            <a:r>
              <a:rPr lang="en-US" dirty="0"/>
              <a:t>a simple </a:t>
            </a:r>
            <a:r>
              <a:rPr lang="en-US" dirty="0" smtClean="0"/>
              <a:t>regression based on the previous </a:t>
            </a:r>
            <a:r>
              <a:rPr lang="en-US" dirty="0"/>
              <a:t>PLS direction </a:t>
            </a:r>
            <a:endParaRPr lang="en-US" dirty="0" smtClean="0"/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/>
              <a:t>Compute the dot product between each attribute's residual vector and the class vector in turn, this yields the coefficients</a:t>
            </a:r>
          </a:p>
          <a:p>
            <a:pPr lvl="0">
              <a:buSzPct val="100000"/>
              <a:buAutoNum type="arabicPeriod"/>
            </a:pPr>
            <a:r>
              <a:rPr lang="en-US" dirty="0" smtClean="0"/>
              <a:t>  </a:t>
            </a:r>
            <a:r>
              <a:rPr lang="en-US" dirty="0" smtClean="0"/>
              <a:t>Repeat </a:t>
            </a:r>
            <a:r>
              <a:rPr lang="en-US" dirty="0"/>
              <a:t>from </a:t>
            </a:r>
            <a:r>
              <a:rPr lang="en-US" dirty="0" smtClean="0"/>
              <a:t>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456" y="64689"/>
            <a:ext cx="7718894" cy="700062"/>
          </a:xfrm>
        </p:spPr>
        <p:txBody>
          <a:bodyPr>
            <a:noAutofit/>
          </a:bodyPr>
          <a:lstStyle/>
          <a:p>
            <a:r>
              <a:rPr lang="en-CA" dirty="0" smtClean="0"/>
              <a:t>Independent component analysis (ICA)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38" y="1215407"/>
            <a:ext cx="8552936" cy="4961556"/>
          </a:xfrm>
        </p:spPr>
        <p:txBody>
          <a:bodyPr/>
          <a:lstStyle/>
          <a:p>
            <a:r>
              <a:rPr lang="en-US" dirty="0" smtClean="0"/>
              <a:t>PCA finds a coordinate system for a feature space that captures the covariance of the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In contrast, </a:t>
            </a:r>
            <a:r>
              <a:rPr lang="en-US" i="1" dirty="0" smtClean="0"/>
              <a:t>ICA </a:t>
            </a:r>
            <a:r>
              <a:rPr lang="en-US" dirty="0" smtClean="0"/>
              <a:t>seeks </a:t>
            </a:r>
            <a:r>
              <a:rPr lang="en-US" dirty="0" smtClean="0"/>
              <a:t>a projection that decomposes the data into sources that are statistically </a:t>
            </a:r>
            <a:r>
              <a:rPr lang="en-US" dirty="0" smtClean="0"/>
              <a:t>independent </a:t>
            </a:r>
            <a:endParaRPr lang="en-CA" dirty="0" smtClean="0"/>
          </a:p>
          <a:p>
            <a:r>
              <a:rPr lang="en-US" dirty="0" smtClean="0"/>
              <a:t>Consider the “cocktail party problem,” where people hear music and the voices of other people: the goal is to un-mix these </a:t>
            </a:r>
            <a:r>
              <a:rPr lang="en-US" dirty="0" smtClean="0"/>
              <a:t>signals</a:t>
            </a:r>
            <a:endParaRPr lang="en-US" dirty="0" smtClean="0"/>
          </a:p>
          <a:p>
            <a:r>
              <a:rPr lang="en-US" dirty="0" smtClean="0"/>
              <a:t>ICA finds a linear projection of the mixed signal that gives the most statistically independent set of transformed </a:t>
            </a:r>
            <a:r>
              <a:rPr lang="en-US" dirty="0" smtClean="0"/>
              <a:t>variables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1484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84" y="64689"/>
            <a:ext cx="7639966" cy="700062"/>
          </a:xfrm>
        </p:spPr>
        <p:txBody>
          <a:bodyPr>
            <a:noAutofit/>
          </a:bodyPr>
          <a:lstStyle/>
          <a:p>
            <a:r>
              <a:rPr lang="en-CA" dirty="0" smtClean="0"/>
              <a:t>Correlation vs. statistical independence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17" y="1215407"/>
            <a:ext cx="8056133" cy="4961556"/>
          </a:xfrm>
        </p:spPr>
        <p:txBody>
          <a:bodyPr/>
          <a:lstStyle/>
          <a:p>
            <a:r>
              <a:rPr lang="en-US" dirty="0" smtClean="0"/>
              <a:t>PCA is sometimes thought of as a method that seeks to transform correlated variables into linearly uncorrelated </a:t>
            </a:r>
            <a:r>
              <a:rPr lang="en-US" dirty="0" smtClean="0"/>
              <a:t>ones</a:t>
            </a:r>
            <a:endParaRPr lang="en-US" dirty="0" smtClean="0"/>
          </a:p>
          <a:p>
            <a:r>
              <a:rPr lang="en-US" dirty="0" smtClean="0"/>
              <a:t>Important: c</a:t>
            </a:r>
            <a:r>
              <a:rPr lang="en-US" dirty="0" smtClean="0"/>
              <a:t>orrelation and </a:t>
            </a:r>
            <a:r>
              <a:rPr lang="en-US" dirty="0" smtClean="0"/>
              <a:t>statistical independence are two different </a:t>
            </a:r>
            <a:r>
              <a:rPr lang="en-US" dirty="0" smtClean="0"/>
              <a:t>criteria</a:t>
            </a:r>
            <a:endParaRPr lang="en-US" dirty="0" smtClean="0"/>
          </a:p>
          <a:p>
            <a:pPr lvl="1"/>
            <a:r>
              <a:rPr lang="en-US" dirty="0" smtClean="0"/>
              <a:t>Uncorrelated variables have correlation coefficients equal to zero </a:t>
            </a:r>
            <a:r>
              <a:rPr lang="en-US" dirty="0" smtClean="0"/>
              <a:t>– </a:t>
            </a:r>
            <a:r>
              <a:rPr lang="en-US" dirty="0" smtClean="0"/>
              <a:t>entries </a:t>
            </a:r>
            <a:r>
              <a:rPr lang="en-US" dirty="0" smtClean="0"/>
              <a:t>in </a:t>
            </a:r>
            <a:r>
              <a:rPr lang="en-US" dirty="0" smtClean="0"/>
              <a:t>a covariance </a:t>
            </a:r>
            <a:r>
              <a:rPr lang="en-US" dirty="0" smtClean="0"/>
              <a:t>matrix </a:t>
            </a:r>
            <a:endParaRPr lang="en-US" dirty="0" smtClean="0"/>
          </a:p>
          <a:p>
            <a:pPr lvl="1"/>
            <a:r>
              <a:rPr lang="en-US" dirty="0" smtClean="0"/>
              <a:t>Two variables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</a:t>
            </a:r>
            <a:r>
              <a:rPr lang="en-US" dirty="0" smtClean="0"/>
              <a:t>considered independent when their joint probability is equal to the product of their </a:t>
            </a:r>
            <a:r>
              <a:rPr lang="en-US" i="1" dirty="0" smtClean="0"/>
              <a:t>marginal</a:t>
            </a:r>
            <a:r>
              <a:rPr lang="en-US" dirty="0" smtClean="0"/>
              <a:t> </a:t>
            </a:r>
            <a:r>
              <a:rPr lang="en-US" dirty="0" smtClean="0"/>
              <a:t>probabilities: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26</a:t>
            </a:fld>
            <a:endParaRPr lang="en-NZ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85079"/>
              </p:ext>
            </p:extLst>
          </p:nvPr>
        </p:nvGraphicFramePr>
        <p:xfrm>
          <a:off x="2795306" y="4052127"/>
          <a:ext cx="2693786" cy="43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3" imgW="1257300" imgH="203200" progId="Equation.3">
                  <p:embed/>
                </p:oleObj>
              </mc:Choice>
              <mc:Fallback>
                <p:oleObj name="Equation" r:id="rId3" imgW="1257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5306" y="4052127"/>
                        <a:ext cx="2693786" cy="435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34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ICA and Mutual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information (MI) measures the amount of </a:t>
            </a:r>
            <a:r>
              <a:rPr lang="en-US" dirty="0" smtClean="0"/>
              <a:t>info </a:t>
            </a:r>
            <a:r>
              <a:rPr lang="en-US" dirty="0" smtClean="0"/>
              <a:t>one can obtain from one random variable given </a:t>
            </a:r>
            <a:r>
              <a:rPr lang="en-US" dirty="0" smtClean="0"/>
              <a:t>another one</a:t>
            </a:r>
            <a:endParaRPr lang="en-US" dirty="0" smtClean="0"/>
          </a:p>
          <a:p>
            <a:r>
              <a:rPr lang="en-US" dirty="0" smtClean="0"/>
              <a:t>It can be used as an alternative criterion for finding a projection of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We can aim to minimize the </a:t>
            </a:r>
            <a:r>
              <a:rPr lang="en-US" dirty="0" smtClean="0"/>
              <a:t>mutual information between the dimensions of the data in a linearly transformed </a:t>
            </a:r>
            <a:r>
              <a:rPr lang="en-US" dirty="0" smtClean="0"/>
              <a:t>space </a:t>
            </a:r>
            <a:endParaRPr lang="en-US" dirty="0" smtClean="0"/>
          </a:p>
          <a:p>
            <a:r>
              <a:rPr lang="en-US" dirty="0" smtClean="0"/>
              <a:t>Assume a </a:t>
            </a:r>
            <a:r>
              <a:rPr lang="en-US" dirty="0" smtClean="0"/>
              <a:t>model s = Ax, where A is an orthogonal matrix, x is the input data and s is </a:t>
            </a:r>
            <a:r>
              <a:rPr lang="en-US" dirty="0" smtClean="0"/>
              <a:t>its decomposition </a:t>
            </a:r>
            <a:r>
              <a:rPr lang="en-US" dirty="0" smtClean="0"/>
              <a:t>into </a:t>
            </a:r>
            <a:r>
              <a:rPr lang="en-US" dirty="0" smtClean="0"/>
              <a:t>its sources</a:t>
            </a:r>
            <a:endParaRPr lang="en-US" dirty="0" smtClean="0"/>
          </a:p>
          <a:p>
            <a:r>
              <a:rPr lang="en-US" dirty="0" smtClean="0"/>
              <a:t>Fact: minimizing </a:t>
            </a:r>
            <a:r>
              <a:rPr lang="en-US" dirty="0" smtClean="0"/>
              <a:t>the MI between the dimensions of s corresponds to </a:t>
            </a:r>
            <a:r>
              <a:rPr lang="en-US" dirty="0" smtClean="0"/>
              <a:t>finding a transformation matrix  A</a:t>
            </a:r>
            <a:r>
              <a:rPr lang="en-US" i="1" dirty="0" smtClean="0"/>
              <a:t> </a:t>
            </a:r>
            <a:r>
              <a:rPr lang="en-US" dirty="0" smtClean="0"/>
              <a:t>so </a:t>
            </a:r>
            <a:r>
              <a:rPr lang="en-US" dirty="0" smtClean="0"/>
              <a:t>that </a:t>
            </a:r>
            <a:endParaRPr lang="en-US" dirty="0" smtClean="0"/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 smtClean="0"/>
              <a:t>estimated probability distribution of the sources </a:t>
            </a:r>
            <a:r>
              <a:rPr lang="en-US" i="1" dirty="0" smtClean="0"/>
              <a:t>p(</a:t>
            </a:r>
            <a:r>
              <a:rPr lang="en-US" dirty="0" smtClean="0"/>
              <a:t>s</a:t>
            </a:r>
            <a:r>
              <a:rPr lang="en-US" i="1" dirty="0" smtClean="0"/>
              <a:t>)</a:t>
            </a:r>
            <a:r>
              <a:rPr lang="en-US" dirty="0" smtClean="0"/>
              <a:t> is as far from Gaussian as possible </a:t>
            </a:r>
            <a:r>
              <a:rPr lang="en-US" dirty="0" smtClean="0"/>
              <a:t>and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 smtClean="0"/>
              <a:t>estimates s are constrained to be </a:t>
            </a:r>
            <a:r>
              <a:rPr lang="en-US" dirty="0" smtClean="0"/>
              <a:t>uncorrelated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952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841" y="64689"/>
            <a:ext cx="6348012" cy="700062"/>
          </a:xfrm>
        </p:spPr>
        <p:txBody>
          <a:bodyPr/>
          <a:lstStyle/>
          <a:p>
            <a:r>
              <a:rPr lang="en-CA" dirty="0" smtClean="0"/>
              <a:t>ICA &amp; </a:t>
            </a:r>
            <a:r>
              <a:rPr lang="en-CA" dirty="0" err="1" smtClean="0"/>
              <a:t>FastICA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39" y="1215407"/>
            <a:ext cx="8380729" cy="4961556"/>
          </a:xfrm>
        </p:spPr>
        <p:txBody>
          <a:bodyPr/>
          <a:lstStyle/>
          <a:p>
            <a:r>
              <a:rPr lang="en-US" dirty="0" smtClean="0"/>
              <a:t>A popular technique for performing independent component analysis </a:t>
            </a:r>
            <a:r>
              <a:rPr lang="en-US" dirty="0" smtClean="0"/>
              <a:t>is known </a:t>
            </a:r>
            <a:r>
              <a:rPr lang="en-US" dirty="0" smtClean="0"/>
              <a:t>as </a:t>
            </a:r>
            <a:r>
              <a:rPr lang="en-US" i="1" dirty="0" smtClean="0"/>
              <a:t>fast </a:t>
            </a:r>
            <a:r>
              <a:rPr lang="en-US" i="1" dirty="0" smtClean="0"/>
              <a:t>ICA</a:t>
            </a:r>
          </a:p>
          <a:p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 smtClean="0"/>
              <a:t>a quantity known as the </a:t>
            </a:r>
            <a:r>
              <a:rPr lang="en-US" i="1" dirty="0" err="1" smtClean="0"/>
              <a:t>negentropy</a:t>
            </a:r>
            <a:r>
              <a:rPr lang="en-US" dirty="0" smtClean="0"/>
              <a:t> J(s) = H(z) – H(s), where </a:t>
            </a:r>
            <a:endParaRPr lang="en-US" dirty="0" smtClean="0"/>
          </a:p>
          <a:p>
            <a:pPr lvl="1"/>
            <a:r>
              <a:rPr lang="en-US" dirty="0" smtClean="0"/>
              <a:t>z </a:t>
            </a:r>
            <a:r>
              <a:rPr lang="en-US" dirty="0" smtClean="0"/>
              <a:t>is a Gaussian random variable with the same covariance </a:t>
            </a:r>
            <a:r>
              <a:rPr lang="en-US" dirty="0" smtClean="0"/>
              <a:t>matrix </a:t>
            </a:r>
            <a:r>
              <a:rPr lang="en-US" dirty="0" smtClean="0"/>
              <a:t>as s and </a:t>
            </a:r>
            <a:endParaRPr lang="en-US" dirty="0" smtClean="0"/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(.) is the “differential entropy,” defined as</a:t>
            </a:r>
            <a:endParaRPr lang="en-CA" dirty="0" smtClean="0"/>
          </a:p>
          <a:p>
            <a:endParaRPr lang="en-CA" dirty="0" smtClean="0"/>
          </a:p>
          <a:p>
            <a:endParaRPr lang="en-US" dirty="0" smtClean="0"/>
          </a:p>
          <a:p>
            <a:r>
              <a:rPr lang="en-US" dirty="0" err="1" smtClean="0"/>
              <a:t>Negentropy</a:t>
            </a:r>
            <a:r>
              <a:rPr lang="en-US" dirty="0" smtClean="0"/>
              <a:t> </a:t>
            </a:r>
            <a:r>
              <a:rPr lang="en-US" dirty="0" smtClean="0"/>
              <a:t>measures the departure of s’s distribution from the Gaussian distribution</a:t>
            </a:r>
          </a:p>
          <a:p>
            <a:r>
              <a:rPr lang="en-US" dirty="0" smtClean="0"/>
              <a:t>Fast ICA uses simple approximations to the </a:t>
            </a:r>
            <a:r>
              <a:rPr lang="en-US" dirty="0" err="1" smtClean="0"/>
              <a:t>negentropy</a:t>
            </a:r>
            <a:r>
              <a:rPr lang="en-US" dirty="0" smtClean="0"/>
              <a:t> allowing learning to be performed more quickly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28</a:t>
            </a:fld>
            <a:endParaRPr lang="en-N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80487"/>
              </p:ext>
            </p:extLst>
          </p:nvPr>
        </p:nvGraphicFramePr>
        <p:xfrm>
          <a:off x="2720895" y="3479528"/>
          <a:ext cx="325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3" imgW="1625600" imgH="279400" progId="Equation.3">
                  <p:embed/>
                </p:oleObj>
              </mc:Choice>
              <mc:Fallback>
                <p:oleObj name="Equation" r:id="rId3" imgW="1625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0895" y="3479528"/>
                        <a:ext cx="3251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52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discriminant </a:t>
            </a:r>
            <a:r>
              <a:rPr lang="en-CA" dirty="0" smtClean="0"/>
              <a:t>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3" y="1215407"/>
            <a:ext cx="8283050" cy="4961556"/>
          </a:xfrm>
        </p:spPr>
        <p:txBody>
          <a:bodyPr/>
          <a:lstStyle/>
          <a:p>
            <a:r>
              <a:rPr lang="en-US" dirty="0" smtClean="0"/>
              <a:t>Linear discriminant analysis is a</a:t>
            </a:r>
            <a:r>
              <a:rPr lang="en-US" dirty="0" smtClean="0"/>
              <a:t>nother </a:t>
            </a:r>
            <a:r>
              <a:rPr lang="en-US" dirty="0" smtClean="0"/>
              <a:t>way of finding a linear transformation </a:t>
            </a:r>
            <a:r>
              <a:rPr lang="en-US" dirty="0" smtClean="0"/>
              <a:t>that </a:t>
            </a:r>
            <a:r>
              <a:rPr lang="en-US" dirty="0" smtClean="0"/>
              <a:t>reduces the number of </a:t>
            </a:r>
            <a:r>
              <a:rPr lang="en-US" dirty="0" smtClean="0"/>
              <a:t>dimensions</a:t>
            </a:r>
          </a:p>
          <a:p>
            <a:r>
              <a:rPr lang="en-US" dirty="0" smtClean="0"/>
              <a:t>Unlike PCA or ICA it uses labeled data: it is a supervised technique like PLS, but designed for classification </a:t>
            </a:r>
          </a:p>
          <a:p>
            <a:r>
              <a:rPr lang="en-US" dirty="0" smtClean="0"/>
              <a:t>Often </a:t>
            </a:r>
            <a:r>
              <a:rPr lang="en-US" dirty="0" smtClean="0"/>
              <a:t>used for dimensionality reduction prior to classification, but </a:t>
            </a:r>
            <a:r>
              <a:rPr lang="en-US" dirty="0" smtClean="0"/>
              <a:t>can be </a:t>
            </a:r>
            <a:r>
              <a:rPr lang="en-US" dirty="0" smtClean="0"/>
              <a:t>used as a classification </a:t>
            </a:r>
            <a:r>
              <a:rPr lang="en-US" dirty="0" smtClean="0"/>
              <a:t>technique itself </a:t>
            </a:r>
          </a:p>
          <a:p>
            <a:r>
              <a:rPr lang="en-US" dirty="0" smtClean="0"/>
              <a:t>When used for dimensionality reduction, it yields (</a:t>
            </a:r>
            <a:r>
              <a:rPr lang="en-US" i="1" dirty="0" smtClean="0"/>
              <a:t>k-</a:t>
            </a:r>
            <a:r>
              <a:rPr lang="en-US" dirty="0" smtClean="0"/>
              <a:t>1)</a:t>
            </a:r>
            <a:r>
              <a:rPr lang="en-US" i="1" dirty="0" smtClean="0"/>
              <a:t> </a:t>
            </a:r>
            <a:r>
              <a:rPr lang="en-US" dirty="0" smtClean="0"/>
              <a:t>dimensions for a </a:t>
            </a:r>
            <a:r>
              <a:rPr lang="en-US" i="1" dirty="0" smtClean="0"/>
              <a:t>k-</a:t>
            </a:r>
            <a:r>
              <a:rPr lang="en-US" dirty="0" smtClean="0"/>
              <a:t>class classification problem</a:t>
            </a:r>
            <a:endParaRPr lang="en-US" dirty="0" smtClean="0"/>
          </a:p>
          <a:p>
            <a:r>
              <a:rPr lang="en-US" dirty="0" smtClean="0"/>
              <a:t>We will first discuss LDA-based classification (and, for completeness, QDA) before looking at data transformation</a:t>
            </a:r>
            <a:endParaRPr lang="en-US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936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Just apply a learner? NO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Just apply a learner? NO!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Scheme/parameter selection</a:t>
            </a:r>
          </a:p>
          <a:p>
            <a:pPr lvl="1"/>
            <a:r>
              <a:rPr lang="en-US" dirty="0" smtClean="0"/>
              <a:t>Treat selection process as part of the learning process to avoid optimistic performance estimates</a:t>
            </a:r>
          </a:p>
          <a:p>
            <a:pPr lvl="0"/>
            <a:r>
              <a:rPr lang="en-US" dirty="0" smtClean="0"/>
              <a:t>Modifying the input:</a:t>
            </a:r>
          </a:p>
          <a:p>
            <a:pPr lvl="1"/>
            <a:r>
              <a:rPr lang="en-US" dirty="0" smtClean="0"/>
              <a:t>Data engineering to make learning possible or easier</a:t>
            </a:r>
          </a:p>
          <a:p>
            <a:pPr lvl="0"/>
            <a:r>
              <a:rPr lang="en-US" dirty="0" smtClean="0"/>
              <a:t>Modifying the output</a:t>
            </a:r>
          </a:p>
          <a:p>
            <a:pPr lvl="1"/>
            <a:r>
              <a:rPr lang="en-US" dirty="0" smtClean="0"/>
              <a:t>Converting multi-class problems into two-class ones</a:t>
            </a:r>
          </a:p>
          <a:p>
            <a:pPr lvl="1"/>
            <a:r>
              <a:rPr lang="en-US" dirty="0" smtClean="0"/>
              <a:t>Re-calibrating probability estimates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860" y="64689"/>
            <a:ext cx="5667022" cy="700062"/>
          </a:xfrm>
        </p:spPr>
        <p:txBody>
          <a:bodyPr/>
          <a:lstStyle/>
          <a:p>
            <a:r>
              <a:rPr lang="en-CA" dirty="0" smtClean="0"/>
              <a:t>The LDA classifier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407"/>
            <a:ext cx="8161070" cy="4961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Assumes data modeled by a multivariate Gaussian distribution for each class c, with mean </a:t>
            </a:r>
            <a:r>
              <a:rPr lang="en-US" dirty="0" err="1"/>
              <a:t>μ</a:t>
            </a:r>
            <a:r>
              <a:rPr lang="en-US" i="1" baseline="-25000" dirty="0" err="1"/>
              <a:t>c</a:t>
            </a:r>
            <a:r>
              <a:rPr lang="en-US" dirty="0"/>
              <a:t> and a common covariance </a:t>
            </a:r>
            <a:r>
              <a:rPr lang="en-US" dirty="0" err="1"/>
              <a:t>Σ</a:t>
            </a:r>
            <a:endParaRPr lang="en-US" dirty="0"/>
          </a:p>
          <a:p>
            <a:r>
              <a:rPr lang="en-US" dirty="0"/>
              <a:t>Assumption of </a:t>
            </a:r>
            <a:r>
              <a:rPr lang="en-US" i="1" dirty="0"/>
              <a:t>common</a:t>
            </a:r>
            <a:r>
              <a:rPr lang="en-US" dirty="0"/>
              <a:t> covariance matrix implies</a:t>
            </a:r>
          </a:p>
          <a:p>
            <a:pPr lvl="1"/>
            <a:r>
              <a:rPr lang="en-US" dirty="0"/>
              <a:t>the posterior distribution over the classes has a </a:t>
            </a:r>
            <a:r>
              <a:rPr lang="en-US" i="1" dirty="0"/>
              <a:t>linear</a:t>
            </a:r>
            <a:r>
              <a:rPr lang="en-US" dirty="0"/>
              <a:t> form and </a:t>
            </a:r>
          </a:p>
          <a:p>
            <a:pPr lvl="1"/>
            <a:r>
              <a:rPr lang="en-US" dirty="0"/>
              <a:t>there is a </a:t>
            </a:r>
            <a:r>
              <a:rPr lang="en-US" i="1" dirty="0"/>
              <a:t>linear</a:t>
            </a:r>
            <a:r>
              <a:rPr lang="en-US" dirty="0"/>
              <a:t> discriminant function for each class</a:t>
            </a:r>
          </a:p>
          <a:p>
            <a:r>
              <a:rPr lang="en-US" dirty="0" smtClean="0"/>
              <a:t>The linear discriminant classifier is computed as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 smtClean="0"/>
              <a:t>is the number of examples of class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is the </a:t>
            </a:r>
            <a:r>
              <a:rPr lang="en-US" dirty="0" smtClean="0"/>
              <a:t>total number of </a:t>
            </a:r>
            <a:r>
              <a:rPr lang="en-US" dirty="0" smtClean="0"/>
              <a:t>examples </a:t>
            </a:r>
          </a:p>
          <a:p>
            <a:r>
              <a:rPr lang="en-US" dirty="0" smtClean="0"/>
              <a:t>Common variance matrix is obtained by pooling the covariance matrices from the different classes using a weighted average</a:t>
            </a:r>
            <a:endParaRPr lang="en-US" dirty="0" smtClean="0"/>
          </a:p>
          <a:p>
            <a:r>
              <a:rPr lang="en-US" dirty="0" smtClean="0"/>
              <a:t>The data is classified by choosing the largest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c</a:t>
            </a:r>
            <a:endParaRPr lang="en-US" i="1" baseline="-25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30</a:t>
            </a:fld>
            <a:endParaRPr lang="en-N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017775"/>
              </p:ext>
            </p:extLst>
          </p:nvPr>
        </p:nvGraphicFramePr>
        <p:xfrm>
          <a:off x="1929173" y="3306316"/>
          <a:ext cx="52863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3" imgW="2349500" imgH="241300" progId="Equation.3">
                  <p:embed/>
                </p:oleObj>
              </mc:Choice>
              <mc:Fallback>
                <p:oleObj name="Equation" r:id="rId3" imgW="2349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9173" y="3306316"/>
                        <a:ext cx="52863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631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766" y="64689"/>
            <a:ext cx="7460584" cy="700062"/>
          </a:xfrm>
        </p:spPr>
        <p:txBody>
          <a:bodyPr>
            <a:normAutofit/>
          </a:bodyPr>
          <a:lstStyle/>
          <a:p>
            <a:r>
              <a:rPr lang="en-US" dirty="0" smtClean="0"/>
              <a:t>Quadratic discriminant analysis </a:t>
            </a:r>
            <a:r>
              <a:rPr lang="en-US" dirty="0" smtClean="0"/>
              <a:t>(QDA)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QDA</a:t>
            </a:r>
            <a:r>
              <a:rPr lang="en-US" dirty="0" smtClean="0"/>
              <a:t> classifier is obtained by </a:t>
            </a:r>
            <a:r>
              <a:rPr lang="en-US" dirty="0" smtClean="0"/>
              <a:t>giving each class its </a:t>
            </a:r>
            <a:r>
              <a:rPr lang="en-US" i="1" dirty="0" smtClean="0"/>
              <a:t>own</a:t>
            </a:r>
            <a:r>
              <a:rPr lang="en-US" dirty="0" smtClean="0"/>
              <a:t> covariance matrix </a:t>
            </a:r>
            <a:r>
              <a:rPr lang="en-US" dirty="0" err="1" smtClean="0"/>
              <a:t>Σ</a:t>
            </a:r>
            <a:r>
              <a:rPr lang="en-US" i="1" baseline="-25000" dirty="0" err="1" smtClean="0"/>
              <a:t>c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In QDA, t</a:t>
            </a:r>
            <a:r>
              <a:rPr lang="en-US" dirty="0" smtClean="0"/>
              <a:t>he </a:t>
            </a:r>
            <a:r>
              <a:rPr lang="en-US" dirty="0" smtClean="0"/>
              <a:t>decision boundaries defined by the posterior over classes </a:t>
            </a:r>
            <a:r>
              <a:rPr lang="en-US" dirty="0" smtClean="0"/>
              <a:t>are described </a:t>
            </a:r>
            <a:r>
              <a:rPr lang="en-US" dirty="0" smtClean="0"/>
              <a:t>by quadratic </a:t>
            </a:r>
            <a:r>
              <a:rPr lang="en-US" dirty="0" smtClean="0"/>
              <a:t>equations</a:t>
            </a:r>
            <a:endParaRPr lang="en-US" dirty="0" smtClean="0"/>
          </a:p>
          <a:p>
            <a:r>
              <a:rPr lang="en-US" dirty="0" smtClean="0"/>
              <a:t>The quadratic discriminant </a:t>
            </a:r>
            <a:r>
              <a:rPr lang="en-US" dirty="0" smtClean="0"/>
              <a:t>function </a:t>
            </a:r>
            <a:r>
              <a:rPr lang="en-US" dirty="0" smtClean="0"/>
              <a:t>for each class </a:t>
            </a:r>
            <a:r>
              <a:rPr lang="en-US" i="1" dirty="0" smtClean="0"/>
              <a:t>c</a:t>
            </a:r>
            <a:r>
              <a:rPr lang="en-US" dirty="0" smtClean="0"/>
              <a:t>  </a:t>
            </a:r>
            <a:r>
              <a:rPr lang="en-US" dirty="0" smtClean="0"/>
              <a:t>is:</a:t>
            </a:r>
            <a:endParaRPr lang="en-CA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functions, as the ones for LDA, </a:t>
            </a:r>
            <a:r>
              <a:rPr lang="en-US" dirty="0" smtClean="0"/>
              <a:t>are produced by taking the log of the corresponding Gaussian model for each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Constant </a:t>
            </a:r>
            <a:r>
              <a:rPr lang="en-US" dirty="0" smtClean="0"/>
              <a:t>terms </a:t>
            </a:r>
            <a:r>
              <a:rPr lang="en-US" dirty="0" smtClean="0"/>
              <a:t>can be </a:t>
            </a:r>
            <a:r>
              <a:rPr lang="en-US" dirty="0" smtClean="0"/>
              <a:t>ignored because </a:t>
            </a:r>
            <a:r>
              <a:rPr lang="en-US" dirty="0" smtClean="0"/>
              <a:t>such </a:t>
            </a:r>
            <a:r>
              <a:rPr lang="en-US" dirty="0" smtClean="0"/>
              <a:t>functions will be compared with one </a:t>
            </a:r>
            <a:r>
              <a:rPr lang="en-US" dirty="0" smtClean="0"/>
              <a:t>another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31</a:t>
            </a:fld>
            <a:endParaRPr lang="en-N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17299"/>
              </p:ext>
            </p:extLst>
          </p:nvPr>
        </p:nvGraphicFramePr>
        <p:xfrm>
          <a:off x="1403350" y="3336925"/>
          <a:ext cx="6629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3" imgW="3314700" imgH="393700" progId="Equation.3">
                  <p:embed/>
                </p:oleObj>
              </mc:Choice>
              <mc:Fallback>
                <p:oleObj name="Equation" r:id="rId3" imgW="3314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3336925"/>
                        <a:ext cx="6629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046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Fisher’s linear discriminant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21211"/>
            <a:ext cx="8031915" cy="4961556"/>
          </a:xfrm>
        </p:spPr>
        <p:txBody>
          <a:bodyPr/>
          <a:lstStyle/>
          <a:p>
            <a:r>
              <a:rPr lang="en-US" dirty="0" smtClean="0"/>
              <a:t>Let us now consider Fisher’s LDA projection for dimensionality reduction, considering</a:t>
            </a:r>
            <a:r>
              <a:rPr lang="en-US" dirty="0" smtClean="0"/>
              <a:t> the two-class case first</a:t>
            </a:r>
            <a:endParaRPr lang="en-US" dirty="0" smtClean="0"/>
          </a:p>
          <a:p>
            <a:r>
              <a:rPr lang="en-US" dirty="0" smtClean="0"/>
              <a:t>We seek a </a:t>
            </a:r>
            <a:r>
              <a:rPr lang="en-US" dirty="0" smtClean="0"/>
              <a:t>projection vector a that can be used to compute scalar projections y = ax for input vectors </a:t>
            </a:r>
            <a:r>
              <a:rPr lang="en-US" dirty="0" smtClean="0"/>
              <a:t>x </a:t>
            </a:r>
            <a:endParaRPr lang="en-US" dirty="0" smtClean="0"/>
          </a:p>
          <a:p>
            <a:r>
              <a:rPr lang="en-US" dirty="0" smtClean="0"/>
              <a:t>This vector is </a:t>
            </a:r>
            <a:r>
              <a:rPr lang="en-US" dirty="0" smtClean="0"/>
              <a:t>obtained by computing the means of each class, μ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dirty="0" smtClean="0"/>
              <a:t>μ</a:t>
            </a:r>
            <a:r>
              <a:rPr lang="en-US" baseline="-25000" dirty="0" smtClean="0"/>
              <a:t>2,</a:t>
            </a:r>
            <a:r>
              <a:rPr lang="en-US" dirty="0" smtClean="0"/>
              <a:t> </a:t>
            </a:r>
            <a:r>
              <a:rPr lang="en-US" dirty="0" smtClean="0"/>
              <a:t>and then</a:t>
            </a:r>
            <a:r>
              <a:rPr lang="en-US" dirty="0" smtClean="0"/>
              <a:t> computing two special matrices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between</a:t>
            </a:r>
            <a:r>
              <a:rPr lang="en-US" i="1" dirty="0" smtClean="0"/>
              <a:t>-class scatter matrix  </a:t>
            </a:r>
            <a:r>
              <a:rPr lang="en-US" dirty="0" smtClean="0"/>
              <a:t>is </a:t>
            </a:r>
            <a:r>
              <a:rPr lang="en-US" dirty="0" smtClean="0"/>
              <a:t>calculated</a:t>
            </a:r>
            <a:r>
              <a:rPr lang="en-US" dirty="0"/>
              <a:t>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(note the use of the outer product of two vectors here, which gives a matrix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within</a:t>
            </a:r>
            <a:r>
              <a:rPr lang="en-US" i="1" dirty="0" smtClean="0"/>
              <a:t>-class scatter matrix </a:t>
            </a:r>
            <a:r>
              <a:rPr lang="en-US" dirty="0" smtClean="0"/>
              <a:t>is</a:t>
            </a:r>
            <a:endParaRPr lang="en-CA" i="1" dirty="0" smtClean="0"/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32</a:t>
            </a:fld>
            <a:endParaRPr lang="en-N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892985"/>
              </p:ext>
            </p:extLst>
          </p:nvPr>
        </p:nvGraphicFramePr>
        <p:xfrm>
          <a:off x="2944709" y="3648189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3" imgW="1473200" imgH="228600" progId="Equation.3">
                  <p:embed/>
                </p:oleObj>
              </mc:Choice>
              <mc:Fallback>
                <p:oleObj name="Equation" r:id="rId3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4709" y="3648189"/>
                        <a:ext cx="294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063164"/>
              </p:ext>
            </p:extLst>
          </p:nvPr>
        </p:nvGraphicFramePr>
        <p:xfrm>
          <a:off x="1508922" y="5426583"/>
          <a:ext cx="609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5" imgW="3048000" imgH="393700" progId="Equation.3">
                  <p:embed/>
                </p:oleObj>
              </mc:Choice>
              <mc:Fallback>
                <p:oleObj name="Equation" r:id="rId5" imgW="3048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8922" y="5426583"/>
                        <a:ext cx="6096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750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Fisher’s </a:t>
            </a:r>
            <a:r>
              <a:rPr lang="en-CA" dirty="0" smtClean="0"/>
              <a:t>LDA: the solution vector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2343"/>
            <a:ext cx="7886700" cy="3477381"/>
          </a:xfrm>
        </p:spPr>
        <p:txBody>
          <a:bodyPr/>
          <a:lstStyle/>
          <a:p>
            <a:r>
              <a:rPr lang="en-US" dirty="0" smtClean="0"/>
              <a:t>The solution vector a for FLDA is </a:t>
            </a:r>
            <a:r>
              <a:rPr lang="en-US" dirty="0" smtClean="0"/>
              <a:t>found by maximizing the “Rayleigh quotient”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 smtClean="0"/>
              <a:t>leads to the solution </a:t>
            </a:r>
          </a:p>
          <a:p>
            <a:endParaRPr lang="en-US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33</a:t>
            </a:fld>
            <a:endParaRPr lang="en-N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881133"/>
              </p:ext>
            </p:extLst>
          </p:nvPr>
        </p:nvGraphicFramePr>
        <p:xfrm>
          <a:off x="3609707" y="2541187"/>
          <a:ext cx="175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3" imgW="876300" imgH="444500" progId="Equation.3">
                  <p:embed/>
                </p:oleObj>
              </mc:Choice>
              <mc:Fallback>
                <p:oleObj name="Equation" r:id="rId3" imgW="876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9707" y="2541187"/>
                        <a:ext cx="1752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91569"/>
              </p:ext>
            </p:extLst>
          </p:nvPr>
        </p:nvGraphicFramePr>
        <p:xfrm>
          <a:off x="3609707" y="4268490"/>
          <a:ext cx="195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Equation" r:id="rId5" imgW="977900" imgH="241300" progId="Equation.3">
                  <p:embed/>
                </p:oleObj>
              </mc:Choice>
              <mc:Fallback>
                <p:oleObj name="Equation" r:id="rId5" imgW="977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9707" y="4268490"/>
                        <a:ext cx="1955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996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09" y="64689"/>
            <a:ext cx="4705535" cy="700062"/>
          </a:xfrm>
        </p:spPr>
        <p:txBody>
          <a:bodyPr/>
          <a:lstStyle/>
          <a:p>
            <a:r>
              <a:rPr lang="en-CA" dirty="0" smtClean="0"/>
              <a:t>Multi-class FLDA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43" y="1215406"/>
            <a:ext cx="8452482" cy="5292787"/>
          </a:xfrm>
        </p:spPr>
        <p:txBody>
          <a:bodyPr>
            <a:normAutofit/>
          </a:bodyPr>
          <a:lstStyle/>
          <a:p>
            <a:r>
              <a:rPr lang="en-US" dirty="0" smtClean="0"/>
              <a:t>FLDA can be generalized to multi-class problems</a:t>
            </a:r>
          </a:p>
          <a:p>
            <a:r>
              <a:rPr lang="en-US" dirty="0" smtClean="0"/>
              <a:t>Aim: projection A so that y </a:t>
            </a:r>
            <a:r>
              <a:rPr lang="en-US" dirty="0"/>
              <a:t>= </a:t>
            </a:r>
            <a:r>
              <a:rPr lang="en-US" dirty="0" err="1"/>
              <a:t>A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r>
              <a:rPr lang="en-US" dirty="0"/>
              <a:t> yields </a:t>
            </a:r>
            <a:r>
              <a:rPr lang="en-US" dirty="0" smtClean="0"/>
              <a:t>points </a:t>
            </a:r>
            <a:r>
              <a:rPr lang="en-US" dirty="0"/>
              <a:t>that are close when they are in the same class relative to the overall </a:t>
            </a:r>
            <a:r>
              <a:rPr lang="en-US" dirty="0" smtClean="0"/>
              <a:t>spread</a:t>
            </a:r>
            <a:endParaRPr lang="en-US" dirty="0"/>
          </a:p>
          <a:p>
            <a:r>
              <a:rPr lang="en-US" dirty="0"/>
              <a:t>To do this, first compute both the means for each class and the global </a:t>
            </a:r>
            <a:r>
              <a:rPr lang="en-US" dirty="0" smtClean="0"/>
              <a:t>mean, and then compute the scatter matrices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Then, find the projection matrix A </a:t>
            </a:r>
            <a:r>
              <a:rPr lang="en-US" dirty="0"/>
              <a:t>that maximizes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D</a:t>
            </a:r>
            <a:r>
              <a:rPr lang="en-US" sz="2000" dirty="0" smtClean="0"/>
              <a:t>eterminants are analogs </a:t>
            </a:r>
            <a:r>
              <a:rPr lang="en-US" sz="2000" dirty="0"/>
              <a:t>of variances computed in multiple </a:t>
            </a:r>
            <a:r>
              <a:rPr lang="en-US" sz="2000" dirty="0" smtClean="0"/>
              <a:t>dimensions,</a:t>
            </a:r>
            <a:r>
              <a:rPr lang="en-US" sz="2000" dirty="0"/>
              <a:t> along the principal directions of the scatter </a:t>
            </a:r>
            <a:r>
              <a:rPr lang="en-US" sz="2000" dirty="0" smtClean="0"/>
              <a:t>matrices, and </a:t>
            </a:r>
            <a:r>
              <a:rPr lang="en-US" sz="2000" dirty="0"/>
              <a:t>multiplied </a:t>
            </a:r>
            <a:r>
              <a:rPr lang="en-US" sz="2000" dirty="0" smtClean="0"/>
              <a:t>together</a:t>
            </a:r>
          </a:p>
          <a:p>
            <a:r>
              <a:rPr lang="en-US" dirty="0" smtClean="0"/>
              <a:t>Solutions for finding A are </a:t>
            </a:r>
            <a:r>
              <a:rPr lang="en-US" dirty="0"/>
              <a:t>based on solving a “generalized eigenvalue problem” for each column of the matrix A. 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34</a:t>
            </a:fld>
            <a:endParaRPr lang="en-NZ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537720"/>
              </p:ext>
            </p:extLst>
          </p:nvPr>
        </p:nvGraphicFramePr>
        <p:xfrm>
          <a:off x="4438650" y="3079161"/>
          <a:ext cx="403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8" name="Equation" r:id="rId3" imgW="2019300" imgH="482600" progId="Equation.3">
                  <p:embed/>
                </p:oleObj>
              </mc:Choice>
              <mc:Fallback>
                <p:oleObj name="Equation" r:id="rId3" imgW="2019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8650" y="3079161"/>
                        <a:ext cx="40386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798085"/>
              </p:ext>
            </p:extLst>
          </p:nvPr>
        </p:nvGraphicFramePr>
        <p:xfrm>
          <a:off x="655135" y="3079161"/>
          <a:ext cx="337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" name="Equation" r:id="rId5" imgW="1689100" imgH="457200" progId="Equation.3">
                  <p:embed/>
                </p:oleObj>
              </mc:Choice>
              <mc:Fallback>
                <p:oleObj name="Equation" r:id="rId5" imgW="1689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135" y="3079161"/>
                        <a:ext cx="337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84527"/>
              </p:ext>
            </p:extLst>
          </p:nvPr>
        </p:nvGraphicFramePr>
        <p:xfrm>
          <a:off x="6953044" y="3857798"/>
          <a:ext cx="200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0" name="Equation" r:id="rId7" imgW="1003300" imgH="533400" progId="Equation.3">
                  <p:embed/>
                </p:oleObj>
              </mc:Choice>
              <mc:Fallback>
                <p:oleObj name="Equation" r:id="rId7" imgW="10033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3044" y="3857798"/>
                        <a:ext cx="20066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502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rot="5400000">
            <a:off x="2674020" y="1907573"/>
            <a:ext cx="3735529" cy="3463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V="1">
            <a:off x="2794428" y="3319236"/>
            <a:ext cx="2203458" cy="21726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7195" y="6136669"/>
            <a:ext cx="702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Adapted from </a:t>
            </a:r>
            <a:r>
              <a:rPr lang="en-CA" dirty="0" err="1" smtClean="0"/>
              <a:t>Belhumeur</a:t>
            </a:r>
            <a:r>
              <a:rPr lang="en-CA" dirty="0"/>
              <a:t>, </a:t>
            </a:r>
            <a:r>
              <a:rPr lang="en-CA" dirty="0" err="1"/>
              <a:t>Hespanha</a:t>
            </a:r>
            <a:r>
              <a:rPr lang="en-CA" dirty="0"/>
              <a:t> &amp; </a:t>
            </a:r>
            <a:r>
              <a:rPr lang="en-CA" dirty="0" err="1"/>
              <a:t>Kriegman</a:t>
            </a:r>
            <a:r>
              <a:rPr lang="en-CA" dirty="0"/>
              <a:t>, 1997 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3896211" y="4090640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031938" y="3773342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597579" y="2573087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4897931" y="2230493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4309986" y="3038683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242122" y="3451865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167665" y="4121453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5405139" y="3580574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4377849" y="4023558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4634909" y="3902051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873642" y="3384783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5033658" y="3773342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72264" y="184185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A</a:t>
            </a:r>
          </a:p>
          <a:p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3946748" y="4161753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184338" y="3925742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982467" y="3021751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5307509" y="2637441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4665442" y="3384783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4438916" y="3644633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3749051" y="4281996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676955" y="4188535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257075" y="3797033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3182617" y="3712010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3392802" y="3911227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541228" y="4097842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4043697" y="4023558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37"/>
          <p:cNvSpPr/>
          <p:nvPr/>
        </p:nvSpPr>
        <p:spPr>
          <a:xfrm>
            <a:off x="4853796" y="3108029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/>
          <p:cNvSpPr/>
          <p:nvPr/>
        </p:nvSpPr>
        <p:spPr>
          <a:xfrm>
            <a:off x="4211589" y="3827767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39"/>
          <p:cNvSpPr/>
          <p:nvPr/>
        </p:nvSpPr>
        <p:spPr>
          <a:xfrm>
            <a:off x="4336286" y="3699137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lus 40"/>
          <p:cNvSpPr/>
          <p:nvPr/>
        </p:nvSpPr>
        <p:spPr>
          <a:xfrm>
            <a:off x="5154083" y="2757684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4558579" y="3448842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lus 42"/>
          <p:cNvSpPr/>
          <p:nvPr/>
        </p:nvSpPr>
        <p:spPr>
          <a:xfrm>
            <a:off x="3851562" y="4410705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lus 43"/>
          <p:cNvSpPr/>
          <p:nvPr/>
        </p:nvSpPr>
        <p:spPr>
          <a:xfrm>
            <a:off x="4298189" y="4840920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lus 44"/>
          <p:cNvSpPr/>
          <p:nvPr/>
        </p:nvSpPr>
        <p:spPr>
          <a:xfrm>
            <a:off x="3949959" y="4508601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4048356" y="4593797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46"/>
          <p:cNvSpPr/>
          <p:nvPr/>
        </p:nvSpPr>
        <p:spPr>
          <a:xfrm>
            <a:off x="4408383" y="4947282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lus 47"/>
          <p:cNvSpPr/>
          <p:nvPr/>
        </p:nvSpPr>
        <p:spPr>
          <a:xfrm>
            <a:off x="4173492" y="4721860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1994758" y="3628550"/>
            <a:ext cx="3735534" cy="2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2809844" y="4410710"/>
            <a:ext cx="369302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809844" y="1771746"/>
            <a:ext cx="3693024" cy="3735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3609091" y="1979134"/>
            <a:ext cx="135727" cy="128709"/>
          </a:xfrm>
          <a:prstGeom prst="star5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lus 69"/>
          <p:cNvSpPr/>
          <p:nvPr/>
        </p:nvSpPr>
        <p:spPr>
          <a:xfrm>
            <a:off x="3578558" y="2230493"/>
            <a:ext cx="196794" cy="195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35897" y="4667379"/>
            <a:ext cx="56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50942" y="3146691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FLDA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473100" y="55072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2348629" y="31673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>
            <a:lvl1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sz="3600" dirty="0" smtClean="0">
                <a:latin typeface="+mj-lt"/>
              </a:rPr>
              <a:t>Fisher’s LDA </a:t>
            </a:r>
            <a:r>
              <a:rPr lang="en-US" sz="3600" dirty="0" err="1" smtClean="0">
                <a:latin typeface="+mj-lt"/>
              </a:rPr>
              <a:t>vs</a:t>
            </a:r>
            <a:r>
              <a:rPr lang="en-US" sz="3600" dirty="0" smtClean="0">
                <a:latin typeface="+mj-lt"/>
              </a:rPr>
              <a:t> PCA</a:t>
            </a:r>
            <a:endParaRPr lang="en-US" sz="36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4938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36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Text to attribute vectors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9672" y="1079500"/>
            <a:ext cx="7594600" cy="4947636"/>
          </a:xfr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dirty="0"/>
              <a:t>Many data mining applications involve textual data (</a:t>
            </a:r>
            <a:r>
              <a:rPr lang="en-US" dirty="0" smtClean="0"/>
              <a:t>e.g., </a:t>
            </a:r>
            <a:r>
              <a:rPr lang="en-US" dirty="0"/>
              <a:t>string attributes in ARFF)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Standard transformation: convert string into bag of words by </a:t>
            </a:r>
            <a:r>
              <a:rPr lang="en-US" i="1" dirty="0" smtClean="0"/>
              <a:t>tokenization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 smtClean="0"/>
              <a:t>Attribute values are binary, word frequencies (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ij</a:t>
            </a:r>
            <a:r>
              <a:rPr lang="en-US" dirty="0" smtClean="0"/>
              <a:t>), log(1+</a:t>
            </a:r>
            <a:r>
              <a:rPr lang="en-US" i="1" dirty="0" smtClean="0"/>
              <a:t>f</a:t>
            </a:r>
            <a:r>
              <a:rPr lang="en-US" i="1" baseline="-25000" dirty="0" smtClean="0"/>
              <a:t>ij</a:t>
            </a:r>
            <a:r>
              <a:rPr lang="en-US" dirty="0" smtClean="0"/>
              <a:t>), or TF </a:t>
            </a:r>
            <a:r>
              <a:rPr lang="en-US" dirty="0" smtClean="0">
                <a:latin typeface="Symbol" pitchFamily="34"/>
              </a:rPr>
              <a:t></a:t>
            </a:r>
            <a:r>
              <a:rPr lang="en-US" dirty="0" smtClean="0"/>
              <a:t> IDF: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Arial"/>
              <a:buChar char="•"/>
            </a:pPr>
            <a:r>
              <a:rPr lang="en-US" dirty="0" smtClean="0"/>
              <a:t>Many configuration options: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 smtClean="0"/>
              <a:t>Only </a:t>
            </a:r>
            <a:r>
              <a:rPr lang="en-US" dirty="0"/>
              <a:t>retain alphabetic sequences?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What should be used as delimiters?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words be converted to lowercase?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</a:t>
            </a:r>
            <a:r>
              <a:rPr lang="en-US" i="1" dirty="0" err="1"/>
              <a:t>stopwords</a:t>
            </a:r>
            <a:r>
              <a:rPr lang="en-US" dirty="0"/>
              <a:t> be ignored?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</a:t>
            </a:r>
            <a:r>
              <a:rPr lang="en-US" i="1" dirty="0" err="1"/>
              <a:t>hapax</a:t>
            </a:r>
            <a:r>
              <a:rPr lang="en-US" i="1" dirty="0"/>
              <a:t> </a:t>
            </a:r>
            <a:r>
              <a:rPr lang="en-US" i="1" dirty="0" err="1"/>
              <a:t>legomena</a:t>
            </a:r>
            <a:r>
              <a:rPr lang="en-US" i="1" dirty="0"/>
              <a:t> </a:t>
            </a:r>
            <a:r>
              <a:rPr lang="en-US" dirty="0"/>
              <a:t>be included? Or even just the </a:t>
            </a:r>
            <a:r>
              <a:rPr lang="en-US" i="1" dirty="0"/>
              <a:t>k </a:t>
            </a:r>
            <a:r>
              <a:rPr lang="en-US" dirty="0"/>
              <a:t>most frequent words?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4584"/>
              </p:ext>
            </p:extLst>
          </p:nvPr>
        </p:nvGraphicFramePr>
        <p:xfrm>
          <a:off x="3815318" y="3007697"/>
          <a:ext cx="3898129" cy="67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4" imgW="2489200" imgH="431800" progId="Equation.3">
                  <p:embed/>
                </p:oleObj>
              </mc:Choice>
              <mc:Fallback>
                <p:oleObj name="Equation" r:id="rId4" imgW="2489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5318" y="3007697"/>
                        <a:ext cx="3898129" cy="676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Time series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6138" y="1079500"/>
            <a:ext cx="7391086" cy="3689087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In time series data, each instance represents a different time step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Some simple transformations:</a:t>
            </a:r>
          </a:p>
          <a:p>
            <a:pPr lvl="1"/>
            <a:r>
              <a:rPr lang="en-US" dirty="0"/>
              <a:t>Shift values from the past/future</a:t>
            </a:r>
          </a:p>
          <a:p>
            <a:pPr lvl="1"/>
            <a:r>
              <a:rPr lang="en-US" dirty="0"/>
              <a:t>Compute difference (</a:t>
            </a:r>
            <a:r>
              <a:rPr lang="en-US" i="1" dirty="0"/>
              <a:t>delta</a:t>
            </a:r>
            <a:r>
              <a:rPr lang="en-US" dirty="0"/>
              <a:t>) between instances (</a:t>
            </a:r>
            <a:r>
              <a:rPr lang="en-US" dirty="0" smtClean="0"/>
              <a:t>i.e., </a:t>
            </a:r>
            <a:r>
              <a:rPr lang="en-US" dirty="0"/>
              <a:t>“derivative”)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In some datasets, samples are not regular but time is given by </a:t>
            </a:r>
            <a:r>
              <a:rPr lang="en-US" i="1" dirty="0"/>
              <a:t>timestamp </a:t>
            </a:r>
            <a:r>
              <a:rPr lang="en-US" dirty="0"/>
              <a:t>attribute</a:t>
            </a:r>
          </a:p>
          <a:p>
            <a:pPr lvl="1"/>
            <a:r>
              <a:rPr lang="en-US" dirty="0"/>
              <a:t>Need to normalize by step size when transforming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Transformations need to be adapted if attributes represent different time steps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38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Sampling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7429" y="1272287"/>
            <a:ext cx="7940475" cy="4331791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Sampling is typically a simple procedure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What if training instances arrive one by one but we don't know the total number in advance?</a:t>
            </a:r>
          </a:p>
          <a:p>
            <a:pPr lvl="1"/>
            <a:r>
              <a:rPr lang="en-US" dirty="0"/>
              <a:t>Or perhaps there are so many that it is impractical to store them all before sampling?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Is it possible to produce a uniformly random sample of a fixed size? </a:t>
            </a:r>
            <a:r>
              <a:rPr lang="en-US" dirty="0" smtClean="0"/>
              <a:t>Yes.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Algorithm:</a:t>
            </a:r>
            <a:r>
              <a:rPr lang="en-US" i="1" dirty="0" smtClean="0"/>
              <a:t> </a:t>
            </a:r>
            <a:r>
              <a:rPr lang="en-US" i="1" dirty="0" smtClean="0"/>
              <a:t>Reservoir </a:t>
            </a:r>
            <a:r>
              <a:rPr lang="en-US" i="1" dirty="0"/>
              <a:t>sampling</a:t>
            </a:r>
          </a:p>
          <a:p>
            <a:pPr lvl="1"/>
            <a:r>
              <a:rPr lang="en-US" dirty="0"/>
              <a:t>Fill the reservoir, of size </a:t>
            </a:r>
            <a:r>
              <a:rPr lang="en-US" i="1" dirty="0"/>
              <a:t>r</a:t>
            </a:r>
            <a:r>
              <a:rPr lang="en-US" dirty="0"/>
              <a:t>, with the first </a:t>
            </a:r>
            <a:r>
              <a:rPr lang="en-US" i="1" dirty="0"/>
              <a:t>r</a:t>
            </a:r>
            <a:r>
              <a:rPr lang="en-US" dirty="0"/>
              <a:t> instances to arrive</a:t>
            </a:r>
          </a:p>
          <a:p>
            <a:pPr lvl="1"/>
            <a:r>
              <a:rPr lang="en-US" dirty="0" smtClean="0"/>
              <a:t>Subsequent, </a:t>
            </a:r>
            <a:r>
              <a:rPr lang="en-US" dirty="0"/>
              <a:t>instances replace a randomly selected reservoir element with probability </a:t>
            </a:r>
            <a:r>
              <a:rPr lang="en-US" i="1" dirty="0"/>
              <a:t>r</a:t>
            </a:r>
            <a:r>
              <a:rPr lang="en-US" dirty="0"/>
              <a:t>/</a:t>
            </a:r>
            <a:r>
              <a:rPr lang="en-US" i="1" dirty="0" err="1"/>
              <a:t>i</a:t>
            </a:r>
            <a:r>
              <a:rPr lang="en-US" dirty="0"/>
              <a:t>, where </a:t>
            </a:r>
            <a:r>
              <a:rPr lang="en-US" i="1" dirty="0" err="1"/>
              <a:t>i</a:t>
            </a:r>
            <a:r>
              <a:rPr lang="en-US" dirty="0"/>
              <a:t> is the number of instances seen so far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matic data clean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Automatic data cleansing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</a:t>
            </a:r>
            <a:r>
              <a:rPr lang="en-CA" dirty="0" smtClean="0"/>
              <a:t>(potentially) improve </a:t>
            </a:r>
            <a:r>
              <a:rPr lang="en-CA" dirty="0" smtClean="0"/>
              <a:t>a decision tree:</a:t>
            </a:r>
          </a:p>
          <a:p>
            <a:pPr lvl="1"/>
            <a:r>
              <a:rPr lang="en-CA" dirty="0" smtClean="0"/>
              <a:t>Remove misclassified instances, then re-learn!</a:t>
            </a:r>
          </a:p>
          <a:p>
            <a:r>
              <a:rPr lang="en-CA" dirty="0" smtClean="0"/>
              <a:t>Better (of course!):</a:t>
            </a:r>
          </a:p>
          <a:p>
            <a:pPr lvl="1"/>
            <a:r>
              <a:rPr lang="en-CA" dirty="0" smtClean="0"/>
              <a:t>Human expert checks misclassified instances</a:t>
            </a:r>
          </a:p>
          <a:p>
            <a:r>
              <a:rPr lang="en-CA" dirty="0" smtClean="0"/>
              <a:t>Attribute noise </a:t>
            </a:r>
            <a:r>
              <a:rPr lang="en-CA" dirty="0" smtClean="0"/>
              <a:t>vs. class </a:t>
            </a:r>
            <a:r>
              <a:rPr lang="en-CA" dirty="0" smtClean="0"/>
              <a:t>noise</a:t>
            </a:r>
          </a:p>
          <a:p>
            <a:pPr lvl="1"/>
            <a:r>
              <a:rPr lang="en-CA" dirty="0" smtClean="0"/>
              <a:t>Attribute noise should be left in </a:t>
            </a:r>
            <a:r>
              <a:rPr lang="en-CA" dirty="0" smtClean="0"/>
              <a:t>the training </a:t>
            </a:r>
            <a:r>
              <a:rPr lang="en-CA" dirty="0" smtClean="0"/>
              <a:t>set</a:t>
            </a:r>
            <a:br>
              <a:rPr lang="en-CA" dirty="0" smtClean="0"/>
            </a:br>
            <a:r>
              <a:rPr lang="en-CA" dirty="0" smtClean="0"/>
              <a:t>(i.e., do not </a:t>
            </a:r>
            <a:r>
              <a:rPr lang="en-CA" dirty="0" smtClean="0"/>
              <a:t>train on clean set and test on dirty one)</a:t>
            </a:r>
          </a:p>
          <a:p>
            <a:pPr lvl="1"/>
            <a:r>
              <a:rPr lang="en-CA" dirty="0" smtClean="0"/>
              <a:t>Systematic class noise (e.g</a:t>
            </a:r>
            <a:r>
              <a:rPr lang="en-CA" dirty="0" smtClean="0"/>
              <a:t>., </a:t>
            </a:r>
            <a:r>
              <a:rPr lang="en-CA" dirty="0" smtClean="0"/>
              <a:t>one class substituted for another): leave in training set</a:t>
            </a:r>
          </a:p>
          <a:p>
            <a:pPr lvl="1"/>
            <a:r>
              <a:rPr lang="en-CA" dirty="0" smtClean="0"/>
              <a:t>Unsystematic class noise: eliminate from training set, if possible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39</a:t>
            </a:fld>
            <a:endParaRPr lang="en-N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Attribute selection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Attribute selection is often important in practice</a:t>
            </a:r>
          </a:p>
          <a:p>
            <a:r>
              <a:rPr lang="en-CA" dirty="0" smtClean="0"/>
              <a:t>For example, adding a random (i.e., irrelevant) attribute can significantly degrade C4.5’s performance</a:t>
            </a:r>
          </a:p>
          <a:p>
            <a:pPr lvl="1"/>
            <a:r>
              <a:rPr lang="en-CA" dirty="0" smtClean="0"/>
              <a:t>Problem: C4.5’s built-in attribute selection is based on smaller and smaller amounts of data</a:t>
            </a:r>
          </a:p>
          <a:p>
            <a:r>
              <a:rPr lang="en-CA" dirty="0" smtClean="0"/>
              <a:t>Instance-based learning is particularly susceptible to irrelevant attributes</a:t>
            </a:r>
          </a:p>
          <a:p>
            <a:pPr lvl="1"/>
            <a:r>
              <a:rPr lang="en-CA" dirty="0" smtClean="0"/>
              <a:t>Number of training instances required increases exponentially with number of irrelevant attributes</a:t>
            </a:r>
          </a:p>
          <a:p>
            <a:r>
              <a:rPr lang="en-CA" dirty="0" smtClean="0"/>
              <a:t>Exception: </a:t>
            </a:r>
            <a:r>
              <a:rPr lang="en-CA" dirty="0"/>
              <a:t>n</a:t>
            </a:r>
            <a:r>
              <a:rPr lang="en-CA" dirty="0" smtClean="0"/>
              <a:t>aïve Bayes can cope well with irrelevant attributes</a:t>
            </a:r>
          </a:p>
          <a:p>
            <a:r>
              <a:rPr lang="en-CA" dirty="0" smtClean="0"/>
              <a:t>Note that relevant attributes can also be harmful if they mislead the learning algorithm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obust reg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Robust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215407"/>
            <a:ext cx="7292861" cy="4961556"/>
          </a:xfrm>
        </p:spPr>
        <p:txBody>
          <a:bodyPr/>
          <a:lstStyle/>
          <a:p>
            <a:r>
              <a:rPr lang="en-CA" dirty="0" smtClean="0"/>
              <a:t>“Robust” statistical method  </a:t>
            </a:r>
            <a:r>
              <a:rPr lang="en-CA" dirty="0" smtClean="0"/>
              <a:t>one </a:t>
            </a:r>
            <a:r>
              <a:rPr lang="en-CA" dirty="0" smtClean="0"/>
              <a:t>that addresses problem of outliers</a:t>
            </a:r>
          </a:p>
          <a:p>
            <a:r>
              <a:rPr lang="en-CA" dirty="0" smtClean="0"/>
              <a:t>Possible ways t</a:t>
            </a:r>
            <a:r>
              <a:rPr lang="en-CA" dirty="0" smtClean="0"/>
              <a:t>o </a:t>
            </a:r>
            <a:r>
              <a:rPr lang="en-CA" dirty="0" smtClean="0"/>
              <a:t>make regression more robust:</a:t>
            </a:r>
          </a:p>
          <a:p>
            <a:pPr lvl="1"/>
            <a:r>
              <a:rPr lang="en-CA" dirty="0" smtClean="0"/>
              <a:t>Minimize absolute error, not squared </a:t>
            </a:r>
            <a:r>
              <a:rPr lang="en-CA" dirty="0" smtClean="0"/>
              <a:t>error </a:t>
            </a:r>
          </a:p>
          <a:p>
            <a:pPr lvl="1"/>
            <a:r>
              <a:rPr lang="en-CA" dirty="0" smtClean="0"/>
              <a:t>Remove </a:t>
            </a:r>
            <a:r>
              <a:rPr lang="en-CA" dirty="0" smtClean="0"/>
              <a:t>outliers (e.g</a:t>
            </a:r>
            <a:r>
              <a:rPr lang="en-CA" dirty="0" smtClean="0"/>
              <a:t>.,  </a:t>
            </a:r>
            <a:r>
              <a:rPr lang="en-CA" dirty="0" smtClean="0"/>
              <a:t>10% of points farthest from the regression plane)</a:t>
            </a:r>
          </a:p>
          <a:p>
            <a:pPr lvl="1"/>
            <a:r>
              <a:rPr lang="en-CA" dirty="0" smtClean="0"/>
              <a:t>Minimize median instead of mean of squares (copes with outliers in x and y direction)</a:t>
            </a:r>
          </a:p>
          <a:p>
            <a:r>
              <a:rPr lang="en-CA" i="1" dirty="0" smtClean="0"/>
              <a:t>Least median of squares regression </a:t>
            </a:r>
            <a:r>
              <a:rPr lang="en-CA" dirty="0" smtClean="0"/>
              <a:t>f</a:t>
            </a:r>
            <a:r>
              <a:rPr lang="en-CA" dirty="0" smtClean="0"/>
              <a:t>inds the narrowest </a:t>
            </a:r>
            <a:r>
              <a:rPr lang="en-CA" dirty="0" smtClean="0"/>
              <a:t>strip covering half the </a:t>
            </a:r>
            <a:r>
              <a:rPr lang="en-CA" dirty="0" smtClean="0"/>
              <a:t>observations</a:t>
            </a:r>
          </a:p>
          <a:p>
            <a:pPr lvl="1"/>
            <a:r>
              <a:rPr lang="en-CA" dirty="0" smtClean="0"/>
              <a:t>Expensive to compute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40</a:t>
            </a:fld>
            <a:endParaRPr lang="en-NZ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: least median of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Example: least median of squares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90720" y="2120040"/>
            <a:ext cx="6400799" cy="39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00000" y="1080000"/>
            <a:ext cx="7238880" cy="8280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Number of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international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phone calls from Belgium, 1950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–1973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tecting anomal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Detecting anomalies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Visualization can help to detect anomalies</a:t>
            </a:r>
          </a:p>
          <a:p>
            <a:r>
              <a:rPr lang="en-CA" dirty="0" smtClean="0"/>
              <a:t>Automatic approach: </a:t>
            </a:r>
            <a:r>
              <a:rPr lang="en-CA" dirty="0" smtClean="0"/>
              <a:t>apply committee </a:t>
            </a:r>
            <a:r>
              <a:rPr lang="en-CA" dirty="0" smtClean="0"/>
              <a:t>of different learning schemes, e.g</a:t>
            </a:r>
            <a:r>
              <a:rPr lang="en-CA" dirty="0" smtClean="0"/>
              <a:t>.,</a:t>
            </a:r>
            <a:endParaRPr lang="en-CA" dirty="0" smtClean="0"/>
          </a:p>
          <a:p>
            <a:pPr lvl="1"/>
            <a:r>
              <a:rPr lang="en-CA" dirty="0" smtClean="0"/>
              <a:t>decision tree</a:t>
            </a:r>
          </a:p>
          <a:p>
            <a:pPr lvl="1"/>
            <a:r>
              <a:rPr lang="en-CA" dirty="0" smtClean="0"/>
              <a:t>nearest-</a:t>
            </a:r>
            <a:r>
              <a:rPr lang="en-CA" dirty="0" err="1" smtClean="0"/>
              <a:t>neighbor</a:t>
            </a:r>
            <a:r>
              <a:rPr lang="en-CA" dirty="0" smtClean="0"/>
              <a:t> learner</a:t>
            </a:r>
          </a:p>
          <a:p>
            <a:pPr lvl="1"/>
            <a:r>
              <a:rPr lang="en-CA" dirty="0" smtClean="0"/>
              <a:t>linear discriminant function</a:t>
            </a:r>
          </a:p>
          <a:p>
            <a:r>
              <a:rPr lang="en-CA" dirty="0" smtClean="0"/>
              <a:t>Conservative </a:t>
            </a:r>
            <a:r>
              <a:rPr lang="en-CA" i="1" dirty="0" smtClean="0"/>
              <a:t>consensus </a:t>
            </a:r>
            <a:r>
              <a:rPr lang="en-CA" dirty="0" smtClean="0"/>
              <a:t>approach</a:t>
            </a:r>
            <a:r>
              <a:rPr lang="en-CA" dirty="0" smtClean="0"/>
              <a:t>: delete instances incorrectly classified by all of them</a:t>
            </a:r>
          </a:p>
          <a:p>
            <a:pPr lvl="1"/>
            <a:r>
              <a:rPr lang="en-CA" dirty="0" smtClean="0"/>
              <a:t>Problem: might sacrifice instances of small classes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42</a:t>
            </a:fld>
            <a:endParaRPr lang="en-NZ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One-Class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3518" y="1334708"/>
            <a:ext cx="7946821" cy="4491811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Usually training data is available for all classes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Some problems exhibit only a single class at training </a:t>
            </a:r>
            <a:r>
              <a:rPr lang="en-US" dirty="0" smtClean="0"/>
              <a:t>time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Test </a:t>
            </a:r>
            <a:r>
              <a:rPr lang="en-US" dirty="0"/>
              <a:t>instances may belong to this class or a new class not present at training time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This the problem of </a:t>
            </a:r>
            <a:r>
              <a:rPr lang="en-US" i="1" dirty="0" smtClean="0"/>
              <a:t>one</a:t>
            </a:r>
            <a:r>
              <a:rPr lang="en-US" i="1" dirty="0"/>
              <a:t>-class </a:t>
            </a:r>
            <a:r>
              <a:rPr lang="en-US" i="1" dirty="0" smtClean="0"/>
              <a:t>classification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 smtClean="0"/>
              <a:t>Predict </a:t>
            </a:r>
            <a:r>
              <a:rPr lang="en-US" sz="2400" dirty="0"/>
              <a:t>either </a:t>
            </a:r>
            <a:r>
              <a:rPr lang="en-US" sz="2400" i="1" dirty="0"/>
              <a:t>target</a:t>
            </a:r>
            <a:r>
              <a:rPr lang="en-US" sz="2400" dirty="0"/>
              <a:t> or </a:t>
            </a:r>
            <a:r>
              <a:rPr lang="en-US" sz="2400" i="1" dirty="0"/>
              <a:t>unknown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Note that, in practice, some one-class </a:t>
            </a:r>
            <a:r>
              <a:rPr lang="en-US" dirty="0"/>
              <a:t>problems can be re-formulated into two-class </a:t>
            </a:r>
            <a:r>
              <a:rPr lang="en-US" dirty="0" smtClean="0"/>
              <a:t>ones by collecting negative data</a:t>
            </a:r>
            <a:endParaRPr lang="en-US" dirty="0"/>
          </a:p>
          <a:p>
            <a:pPr marL="457200" lvl="0" indent="-457200">
              <a:buFont typeface="Arial"/>
              <a:buChar char="•"/>
            </a:pPr>
            <a:r>
              <a:rPr lang="en-US" dirty="0"/>
              <a:t>Other applications truly </a:t>
            </a:r>
            <a:r>
              <a:rPr lang="en-US" dirty="0" smtClean="0"/>
              <a:t>do not have </a:t>
            </a:r>
            <a:r>
              <a:rPr lang="en-US" dirty="0"/>
              <a:t>negative </a:t>
            </a:r>
            <a:r>
              <a:rPr lang="en-US" dirty="0" smtClean="0"/>
              <a:t>data, </a:t>
            </a:r>
            <a:r>
              <a:rPr lang="en-US" sz="2400" dirty="0" smtClean="0"/>
              <a:t>e.g., </a:t>
            </a:r>
            <a:r>
              <a:rPr lang="en-US" sz="2400" dirty="0"/>
              <a:t>password hardening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86192" y="-179388"/>
            <a:ext cx="5675648" cy="1144588"/>
          </a:xfrm>
        </p:spPr>
        <p:txBody>
          <a:bodyPr/>
          <a:lstStyle/>
          <a:p>
            <a:pPr lvl="0"/>
            <a:r>
              <a:rPr lang="en-US" dirty="0"/>
              <a:t>Outlier detection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314450"/>
            <a:ext cx="7600950" cy="4533900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One-class classification is often </a:t>
            </a:r>
            <a:r>
              <a:rPr lang="en-US" dirty="0" smtClean="0"/>
              <a:t>used for </a:t>
            </a:r>
            <a:r>
              <a:rPr lang="en-US" i="1" dirty="0" smtClean="0"/>
              <a:t>outlier/anomaly/novelty</a:t>
            </a:r>
            <a:r>
              <a:rPr lang="en-US" dirty="0" smtClean="0"/>
              <a:t> detection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First, a one-class models is built from the dataset</a:t>
            </a:r>
            <a:endParaRPr lang="en-US" dirty="0" smtClean="0"/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Then, outliers are defined as instances that are classified as </a:t>
            </a:r>
            <a:r>
              <a:rPr lang="en-US" i="1" dirty="0" smtClean="0"/>
              <a:t>unknown</a:t>
            </a:r>
            <a:endParaRPr lang="en-US" dirty="0"/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Another method: </a:t>
            </a:r>
            <a:r>
              <a:rPr lang="en-US" dirty="0"/>
              <a:t>identify outliers as instances that lie beyond distance </a:t>
            </a:r>
            <a:r>
              <a:rPr lang="en-US" i="1" dirty="0"/>
              <a:t>d</a:t>
            </a:r>
            <a:r>
              <a:rPr lang="en-US" dirty="0"/>
              <a:t> from percentage </a:t>
            </a:r>
            <a:r>
              <a:rPr lang="en-US" i="1" dirty="0"/>
              <a:t>p</a:t>
            </a:r>
            <a:r>
              <a:rPr lang="en-US" dirty="0"/>
              <a:t> of </a:t>
            </a:r>
            <a:r>
              <a:rPr lang="en-US" dirty="0" smtClean="0"/>
              <a:t>training </a:t>
            </a:r>
            <a:r>
              <a:rPr lang="en-US" dirty="0"/>
              <a:t>data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Density estimation is a very useful approach for one-class classification and outlier detection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Estimate d</a:t>
            </a:r>
            <a:r>
              <a:rPr lang="en-US" dirty="0" smtClean="0"/>
              <a:t>ensity </a:t>
            </a:r>
            <a:r>
              <a:rPr lang="en-US" dirty="0"/>
              <a:t>of the target class and mark low probability test instances as </a:t>
            </a:r>
            <a:r>
              <a:rPr lang="en-US" dirty="0" smtClean="0"/>
              <a:t>outliers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Threshold </a:t>
            </a:r>
            <a:r>
              <a:rPr lang="en-US" dirty="0" smtClean="0"/>
              <a:t>can </a:t>
            </a:r>
            <a:r>
              <a:rPr lang="en-US" dirty="0"/>
              <a:t>be adjusted to </a:t>
            </a:r>
            <a:r>
              <a:rPr lang="en-US" dirty="0" smtClean="0"/>
              <a:t>calibrate sensitivity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8310" y="-146050"/>
            <a:ext cx="8789721" cy="114458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Using artificial data for one-class classification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5636" y="1149858"/>
            <a:ext cx="7896846" cy="5580062"/>
          </a:xfrm>
        </p:spPr>
        <p:txBody>
          <a:bodyPr>
            <a:normAutofit/>
          </a:bodyPr>
          <a:lstStyle/>
          <a:p>
            <a:pPr lvl="0"/>
            <a:r>
              <a:rPr lang="en-US" sz="2600" dirty="0" smtClean="0"/>
              <a:t>Can we apply standard multi-class techniques to obtain one-class classifiers?</a:t>
            </a:r>
          </a:p>
          <a:p>
            <a:pPr lvl="0"/>
            <a:r>
              <a:rPr lang="en-US" sz="2600" dirty="0" smtClean="0"/>
              <a:t>Yes: generate </a:t>
            </a:r>
            <a:r>
              <a:rPr lang="en-US" sz="2600" dirty="0"/>
              <a:t>artificial data </a:t>
            </a:r>
            <a:r>
              <a:rPr lang="en-US" sz="2600" dirty="0" smtClean="0"/>
              <a:t>to represent the unknown non-target class</a:t>
            </a:r>
            <a:endParaRPr lang="en-US" sz="2600" dirty="0"/>
          </a:p>
          <a:p>
            <a:pPr lvl="1"/>
            <a:r>
              <a:rPr lang="en-US" dirty="0"/>
              <a:t>Can then apply any off-the-shelf </a:t>
            </a:r>
            <a:r>
              <a:rPr lang="en-US" dirty="0" smtClean="0"/>
              <a:t>multi-class classifier</a:t>
            </a:r>
            <a:endParaRPr lang="en-US" dirty="0"/>
          </a:p>
          <a:p>
            <a:pPr lvl="1"/>
            <a:r>
              <a:rPr lang="en-US" dirty="0"/>
              <a:t>Can tune rejection rate threshold if classifier produces probability estimates</a:t>
            </a:r>
          </a:p>
          <a:p>
            <a:r>
              <a:rPr lang="en-US" dirty="0" smtClean="0"/>
              <a:t>Too much artificial data will overwhelm the target class!</a:t>
            </a:r>
          </a:p>
          <a:p>
            <a:pPr lvl="1"/>
            <a:r>
              <a:rPr lang="en-US" dirty="0" smtClean="0"/>
              <a:t>But: unproblematic if </a:t>
            </a:r>
            <a:r>
              <a:rPr lang="en-US" dirty="0" smtClean="0"/>
              <a:t>multi-class classifier produces </a:t>
            </a:r>
            <a:r>
              <a:rPr lang="en-US" dirty="0" smtClean="0"/>
              <a:t>accurate class probabilities and is not focused on misclassification error</a:t>
            </a:r>
          </a:p>
          <a:p>
            <a:r>
              <a:rPr lang="en-US" dirty="0" smtClean="0"/>
              <a:t>Generate </a:t>
            </a:r>
            <a:r>
              <a:rPr lang="en-US" dirty="0"/>
              <a:t>uniformly random </a:t>
            </a:r>
            <a:r>
              <a:rPr lang="en-US" dirty="0" smtClean="0"/>
              <a:t>data?</a:t>
            </a:r>
            <a:endParaRPr lang="en-US" dirty="0"/>
          </a:p>
          <a:p>
            <a:pPr lvl="1"/>
            <a:r>
              <a:rPr lang="en-US" dirty="0" smtClean="0"/>
              <a:t>Curse </a:t>
            </a:r>
            <a:r>
              <a:rPr lang="en-US" dirty="0"/>
              <a:t>of dimensionality – as # attributes </a:t>
            </a:r>
            <a:r>
              <a:rPr lang="en-US" dirty="0" smtClean="0"/>
              <a:t>increases </a:t>
            </a:r>
            <a:r>
              <a:rPr lang="en-US" dirty="0"/>
              <a:t>it becomes infeasible to generate enough data to get good coverage of the space</a:t>
            </a:r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46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Generating artificial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971484"/>
            <a:ext cx="8573500" cy="558006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 smtClean="0"/>
              <a:t>Idea: g</a:t>
            </a:r>
            <a:r>
              <a:rPr lang="en-US" dirty="0" smtClean="0"/>
              <a:t>enerate </a:t>
            </a:r>
            <a:r>
              <a:rPr lang="en-US" dirty="0"/>
              <a:t>data that is </a:t>
            </a:r>
            <a:r>
              <a:rPr lang="en-US" i="1" dirty="0"/>
              <a:t>close</a:t>
            </a:r>
            <a:r>
              <a:rPr lang="en-US" dirty="0"/>
              <a:t> to the target </a:t>
            </a:r>
            <a:r>
              <a:rPr lang="en-US" dirty="0" smtClean="0"/>
              <a:t>class</a:t>
            </a:r>
          </a:p>
          <a:p>
            <a:pPr marL="457200" lvl="0" indent="-457200">
              <a:buFont typeface="Arial"/>
              <a:buChar char="•"/>
            </a:pPr>
            <a:r>
              <a:rPr lang="en-US" i="1" dirty="0"/>
              <a:t>T</a:t>
            </a:r>
            <a:r>
              <a:rPr lang="en-US" dirty="0"/>
              <a:t> – target class, </a:t>
            </a:r>
            <a:r>
              <a:rPr lang="en-US" i="1" dirty="0"/>
              <a:t>A – </a:t>
            </a:r>
            <a:r>
              <a:rPr lang="en-US" dirty="0"/>
              <a:t>artificial </a:t>
            </a:r>
            <a:r>
              <a:rPr lang="en-US" dirty="0" smtClean="0"/>
              <a:t>class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G</a:t>
            </a:r>
            <a:r>
              <a:rPr lang="en-US" dirty="0" smtClean="0"/>
              <a:t>enerate artificial data using appropriate distribution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| 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endParaRPr lang="en-US" dirty="0" smtClean="0"/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Data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longer uniformly distributed </a:t>
            </a:r>
            <a:r>
              <a:rPr lang="en-US" dirty="0" smtClean="0"/>
              <a:t>-&gt; </a:t>
            </a:r>
            <a:br>
              <a:rPr lang="en-US" dirty="0" smtClean="0"/>
            </a:br>
            <a:r>
              <a:rPr lang="en-US" dirty="0" smtClean="0"/>
              <a:t>must </a:t>
            </a:r>
            <a:r>
              <a:rPr lang="en-US" dirty="0"/>
              <a:t>take this distribution into account when computing membership scores for the one-class </a:t>
            </a:r>
            <a:r>
              <a:rPr lang="en-US" dirty="0" smtClean="0"/>
              <a:t>model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 smtClean="0"/>
              <a:t>Want </a:t>
            </a:r>
            <a:r>
              <a:rPr lang="en-US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X </a:t>
            </a:r>
            <a:r>
              <a:rPr lang="en-US" sz="2400" dirty="0"/>
              <a:t>| </a:t>
            </a:r>
            <a:r>
              <a:rPr lang="en-US" sz="2400" i="1" dirty="0" smtClean="0"/>
              <a:t>T</a:t>
            </a:r>
            <a:r>
              <a:rPr lang="en-US" dirty="0"/>
              <a:t>)</a:t>
            </a:r>
            <a:r>
              <a:rPr lang="en-US" sz="2400" dirty="0" smtClean="0"/>
              <a:t>, </a:t>
            </a:r>
            <a:r>
              <a:rPr lang="en-US" sz="2400" dirty="0"/>
              <a:t>for any  instance </a:t>
            </a:r>
            <a:r>
              <a:rPr lang="en-US" sz="2400" i="1" dirty="0"/>
              <a:t>X</a:t>
            </a:r>
            <a:r>
              <a:rPr lang="en-US" sz="2400" dirty="0"/>
              <a:t>; we know </a:t>
            </a:r>
            <a:r>
              <a:rPr lang="en-US" sz="2400" dirty="0" smtClean="0"/>
              <a:t>P(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i="1" dirty="0" smtClean="0"/>
              <a:t>A</a:t>
            </a:r>
            <a:r>
              <a:rPr lang="en-US" dirty="0" smtClean="0"/>
              <a:t>)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 smtClean="0"/>
              <a:t>Train probability estimator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US" sz="2400" dirty="0" smtClean="0"/>
              <a:t> | </a:t>
            </a:r>
            <a:r>
              <a:rPr lang="en-US" sz="2400" i="1" dirty="0" smtClean="0"/>
              <a:t>X</a:t>
            </a:r>
            <a:r>
              <a:rPr lang="en-US" sz="2400" dirty="0" smtClean="0"/>
              <a:t>) on two classes </a:t>
            </a:r>
            <a:r>
              <a:rPr lang="en-US" sz="2400" i="1" dirty="0" smtClean="0"/>
              <a:t>T</a:t>
            </a:r>
            <a:r>
              <a:rPr lang="en-US" sz="2400" dirty="0" smtClean="0"/>
              <a:t> and </a:t>
            </a:r>
            <a:r>
              <a:rPr lang="en-US" sz="2400" i="1" dirty="0" smtClean="0"/>
              <a:t>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Then, rewrite </a:t>
            </a:r>
            <a:r>
              <a:rPr lang="en-US" sz="2400" dirty="0" smtClean="0"/>
              <a:t>Bayes</a:t>
            </a:r>
            <a:r>
              <a:rPr lang="en-US" sz="2400" dirty="0"/>
              <a:t>' rule:</a:t>
            </a:r>
          </a:p>
          <a:p>
            <a:pPr marL="342900" lvl="0" indent="-342900">
              <a:buFont typeface="Arial"/>
              <a:buChar char="•"/>
            </a:pPr>
            <a:endParaRPr lang="en-US" sz="2400" dirty="0"/>
          </a:p>
          <a:p>
            <a:pPr marL="342900" lvl="0" indent="-342900">
              <a:buFont typeface="Arial"/>
              <a:buChar char="•"/>
            </a:pPr>
            <a:endParaRPr lang="en-US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For classification, choose a threshold to tune rejection rate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How to choose </a:t>
            </a:r>
            <a:r>
              <a:rPr lang="en-US" sz="2400" dirty="0" smtClean="0"/>
              <a:t>P(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i="1" dirty="0" smtClean="0"/>
              <a:t>A</a:t>
            </a:r>
            <a:r>
              <a:rPr lang="en-US" dirty="0"/>
              <a:t>)</a:t>
            </a:r>
            <a:r>
              <a:rPr lang="en-US" sz="2400" dirty="0" smtClean="0"/>
              <a:t>? </a:t>
            </a:r>
            <a:r>
              <a:rPr lang="en-US" sz="2400" dirty="0"/>
              <a:t>Apply a density estimator to the target class and use resulting function </a:t>
            </a:r>
            <a:r>
              <a:rPr lang="en-US" sz="2400" dirty="0" smtClean="0"/>
              <a:t>to model the artificial class</a:t>
            </a:r>
            <a:endParaRPr lang="en-US" sz="2400" dirty="0"/>
          </a:p>
          <a:p>
            <a:pPr lvl="0"/>
            <a:endParaRPr lang="en-US" sz="2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14886"/>
              </p:ext>
            </p:extLst>
          </p:nvPr>
        </p:nvGraphicFramePr>
        <p:xfrm>
          <a:off x="3372533" y="4148122"/>
          <a:ext cx="490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4" imgW="2451100" imgH="419100" progId="Equation.3">
                  <p:embed/>
                </p:oleObj>
              </mc:Choice>
              <mc:Fallback>
                <p:oleObj name="Equation" r:id="rId4" imgW="2451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2533" y="4148122"/>
                        <a:ext cx="490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8764" y="-179388"/>
            <a:ext cx="8452482" cy="114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Transforming multiple classes to binary ones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8764" y="1224215"/>
            <a:ext cx="8229600" cy="4674060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Some learning algorithms only work with two class </a:t>
            </a:r>
            <a:r>
              <a:rPr lang="en-US" dirty="0" smtClean="0"/>
              <a:t>problems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Sophisticated </a:t>
            </a:r>
            <a:r>
              <a:rPr lang="en-US" dirty="0"/>
              <a:t>multi-class variants exist in many cases but can be very slow or difficult to implement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 common alternative is to transform multi-class problems into multiple two-class </a:t>
            </a:r>
            <a:r>
              <a:rPr lang="en-US" dirty="0" smtClean="0"/>
              <a:t>ones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Simple methods:</a:t>
            </a:r>
            <a:endParaRPr lang="en-US" dirty="0"/>
          </a:p>
          <a:p>
            <a:pPr lvl="1"/>
            <a:r>
              <a:rPr lang="en-US" dirty="0"/>
              <a:t>Discriminate each class </a:t>
            </a:r>
            <a:r>
              <a:rPr lang="en-US" dirty="0" smtClean="0"/>
              <a:t>against </a:t>
            </a:r>
            <a:r>
              <a:rPr lang="en-US" dirty="0"/>
              <a:t>the union of the others – </a:t>
            </a:r>
            <a:r>
              <a:rPr lang="en-US" i="1" dirty="0"/>
              <a:t>one-vs.-rest</a:t>
            </a:r>
          </a:p>
          <a:p>
            <a:pPr lvl="1"/>
            <a:r>
              <a:rPr lang="en-US" dirty="0"/>
              <a:t>Build a classifier for every pair of classes – </a:t>
            </a:r>
            <a:r>
              <a:rPr lang="en-US" i="1" dirty="0"/>
              <a:t>pairwise </a:t>
            </a:r>
            <a:r>
              <a:rPr lang="en-US" i="1" dirty="0" smtClean="0"/>
              <a:t>classification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We will discuss </a:t>
            </a:r>
            <a:r>
              <a:rPr lang="en-US" i="1" dirty="0" smtClean="0"/>
              <a:t>error-correcting output codes </a:t>
            </a:r>
            <a:r>
              <a:rPr lang="en-US" dirty="0" smtClean="0"/>
              <a:t>and </a:t>
            </a:r>
            <a:r>
              <a:rPr lang="en-US" i="1" dirty="0" smtClean="0"/>
              <a:t>ensembles of nested dichotomies</a:t>
            </a:r>
            <a:r>
              <a:rPr lang="en-US" dirty="0" smtClean="0"/>
              <a:t>, which can often improve on these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rror-correcting output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48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60325"/>
            <a:ext cx="7543800" cy="97790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Error-correcting output codes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465" y="1163870"/>
            <a:ext cx="7543799" cy="4314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Multiclass problem </a:t>
            </a:r>
            <a:r>
              <a:rPr lang="en-US" sz="2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 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multiple binary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problems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Simple one-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vs.rest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scheme: 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One-per-class coding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Idea: use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error-correcting </a:t>
            </a:r>
            <a:b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codes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instead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base classifiers predict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1011111, true class = ??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Use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bit vectors (codes) sot that we </a:t>
            </a:r>
            <a:b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have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large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Hamming distance</a:t>
            </a:r>
            <a:b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between any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pair of bit vectors: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Calibri"/>
              <a:ea typeface="Gothic" pitchFamily="2"/>
              <a:cs typeface="Calibri"/>
            </a:endParaRP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Can correct up to (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Tahoma" pitchFamily="2"/>
                <a:cs typeface="Calibri"/>
              </a:rPr>
              <a:t>–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1)/2 single-bit errors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72713" y="1849320"/>
            <a:ext cx="2939040" cy="1853999"/>
            <a:chOff x="5700960" y="1652400"/>
            <a:chExt cx="2939040" cy="1853999"/>
          </a:xfrm>
        </p:grpSpPr>
        <p:sp>
          <p:nvSpPr>
            <p:cNvPr id="5" name="Freeform: Shape 4"/>
            <p:cNvSpPr/>
            <p:nvPr/>
          </p:nvSpPr>
          <p:spPr>
            <a:xfrm>
              <a:off x="7170480" y="3141359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0001</a:t>
              </a: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5700960" y="3141359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</a:t>
              </a: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7170480" y="277632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0010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700960" y="277632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7170480" y="241128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0100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700960" y="241128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7170480" y="2017439"/>
              <a:ext cx="1469520" cy="393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1000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700960" y="2017439"/>
              <a:ext cx="1469520" cy="393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7170480" y="165240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class vector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5700960" y="165240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class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5700960" y="1652400"/>
              <a:ext cx="2939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5700960" y="3506399"/>
              <a:ext cx="2939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700960" y="1652400"/>
              <a:ext cx="0" cy="18539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640000" y="1652400"/>
              <a:ext cx="0" cy="18539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5700960" y="2017439"/>
              <a:ext cx="2939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72713" y="3796920"/>
            <a:ext cx="2939040" cy="1825560"/>
            <a:chOff x="5700960" y="3600000"/>
            <a:chExt cx="2939040" cy="1825560"/>
          </a:xfrm>
        </p:grpSpPr>
        <p:sp>
          <p:nvSpPr>
            <p:cNvPr id="21" name="Freeform: Shape 20"/>
            <p:cNvSpPr/>
            <p:nvPr/>
          </p:nvSpPr>
          <p:spPr>
            <a:xfrm>
              <a:off x="7170480" y="506052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0101010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700960" y="506052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7170480" y="469548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0011001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700960" y="469548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</a:t>
              </a: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7170480" y="4330079"/>
              <a:ext cx="146952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0000111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5700960" y="4330079"/>
              <a:ext cx="146952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7170480" y="3965039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1111111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5700960" y="3965039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170480" y="360000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class vector</a:t>
              </a: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700960" y="3600000"/>
              <a:ext cx="1469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class</a:t>
              </a: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5700960" y="3600000"/>
              <a:ext cx="2939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5700960" y="5425560"/>
              <a:ext cx="2939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5700960" y="3600000"/>
              <a:ext cx="0" cy="18255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8640000" y="3600000"/>
              <a:ext cx="0" cy="18255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5700960" y="3965039"/>
              <a:ext cx="2939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EC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49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More on ECOCs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056280"/>
            <a:ext cx="8245135" cy="4857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Two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optimization criteria for code matrix: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Calibri"/>
              <a:ea typeface="Gothic" pitchFamily="2"/>
              <a:cs typeface="Calibri"/>
            </a:endParaRPr>
          </a:p>
          <a:p>
            <a:pPr lvl="2" indent="-457200" hangingPunct="0">
              <a:spcBef>
                <a:spcPts val="598"/>
              </a:spcBef>
              <a:buSzPct val="100000"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Row </a:t>
            </a:r>
            <a:r>
              <a:rPr lang="en-US" sz="20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separation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: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minimum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distance between rows</a:t>
            </a:r>
          </a:p>
          <a:p>
            <a:pPr lvl="2" indent="-457200" hangingPunct="0">
              <a:spcBef>
                <a:spcPts val="598"/>
              </a:spcBef>
              <a:buSzPct val="100000"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Column </a:t>
            </a:r>
            <a:r>
              <a:rPr lang="en-US" sz="20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separation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: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minimum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distance between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columns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(and</a:t>
            </a:r>
            <a:r>
              <a:rPr lang="en-US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columns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’ complements)</a:t>
            </a:r>
          </a:p>
          <a:p>
            <a:pPr marL="342900" lvl="2" indent="-342900" hangingPunct="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Why is column separation important?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Because if columns are identical,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column classifiers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will likely make the same errors</a:t>
            </a:r>
          </a:p>
          <a:p>
            <a:pPr marL="342900" lvl="2" indent="-342900" hangingPunct="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Even if columns are not identical, 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rror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-correction is weakened if errors are correlated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3 classes </a:t>
            </a:r>
            <a:r>
              <a:rPr lang="en-US" sz="2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  only 2</a:t>
            </a:r>
            <a:r>
              <a:rPr lang="en-US" sz="2400" b="0" i="0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3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possible columns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(and 4 out of the 8 are complements)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Cannot achieve row and column separation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ECOCs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only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work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for problems with &gt; 3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heme-independent attribute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1034" y="64689"/>
            <a:ext cx="7654316" cy="7000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Scheme-independent attribute selection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Filter</a:t>
            </a:r>
            <a:r>
              <a:rPr lang="en-CA" dirty="0" smtClean="0"/>
              <a:t> approach to attribute selection: assess attributes based on general characteristics of the data</a:t>
            </a:r>
          </a:p>
          <a:p>
            <a:r>
              <a:rPr lang="en-CA" dirty="0" smtClean="0"/>
              <a:t>In this approach, the attributes are selected in a manner that is independent of the target machine learning scheme</a:t>
            </a:r>
          </a:p>
          <a:p>
            <a:r>
              <a:rPr lang="en-CA" dirty="0" smtClean="0"/>
              <a:t>One method: find smallest subset of attributes that separates data</a:t>
            </a:r>
          </a:p>
          <a:p>
            <a:r>
              <a:rPr lang="en-CA" dirty="0" smtClean="0"/>
              <a:t>Another method: use a fast learning scheme that is different from the target learning scheme to find relevant attributes</a:t>
            </a:r>
          </a:p>
          <a:p>
            <a:pPr lvl="1"/>
            <a:r>
              <a:rPr lang="en-CA" dirty="0"/>
              <a:t>E</a:t>
            </a:r>
            <a:r>
              <a:rPr lang="en-CA" dirty="0" smtClean="0"/>
              <a:t>.g., use attributes selected by C4.5 and 1R, or coefficients of linear model, possibly applied recursively (</a:t>
            </a:r>
            <a:r>
              <a:rPr lang="en-CA" i="1" dirty="0" smtClean="0"/>
              <a:t>recursive feature elimination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haustive EC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50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Exhaustive ECOCs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143000"/>
            <a:ext cx="7543799" cy="49731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Exhaustive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code for 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k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classes: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Columns comprise every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possible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k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-string …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… except for complements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and all-zero/one strings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Each code word contains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2</a:t>
            </a:r>
            <a:r>
              <a:rPr lang="en-US" sz="2400" b="0" i="1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k</a:t>
            </a:r>
            <a:r>
              <a:rPr lang="en-US" sz="2400" b="0" i="0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Tahoma" pitchFamily="2"/>
                <a:cs typeface="Calibri"/>
              </a:rPr>
              <a:t>–</a:t>
            </a:r>
            <a:r>
              <a:rPr lang="en-US" sz="2400" b="0" i="0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1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Tahoma" pitchFamily="2"/>
                <a:cs typeface="Calibri"/>
              </a:rPr>
              <a:t>– 1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Class 1: code word is all ones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Class 2: 2</a:t>
            </a:r>
            <a:r>
              <a:rPr lang="en-US" sz="2800" b="0" i="1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k</a:t>
            </a:r>
            <a:r>
              <a:rPr lang="en-US" sz="2800" b="0" i="0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Tahoma" pitchFamily="2"/>
                <a:cs typeface="Calibri"/>
              </a:rPr>
              <a:t>–</a:t>
            </a:r>
            <a:r>
              <a:rPr lang="en-US" sz="2800" b="0" i="0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2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zeroes followed by 2</a:t>
            </a:r>
            <a:r>
              <a:rPr lang="en-US" sz="2800" b="0" i="1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k</a:t>
            </a:r>
            <a:r>
              <a:rPr lang="en-US" sz="2800" b="0" i="0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Tahoma" pitchFamily="2"/>
                <a:cs typeface="Calibri"/>
              </a:rPr>
              <a:t>–</a:t>
            </a:r>
            <a:r>
              <a:rPr lang="en-US" sz="2800" b="0" i="0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2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Tahoma" pitchFamily="2"/>
                <a:cs typeface="Calibri"/>
              </a:rPr>
              <a:t>–1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ones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Class </a:t>
            </a:r>
            <a:r>
              <a:rPr lang="en-US" sz="2800" b="0" i="1" u="none" strike="noStrike" baseline="0" dirty="0" err="1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i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: alternating runs of 2</a:t>
            </a:r>
            <a:r>
              <a:rPr lang="en-US" sz="2800" b="0" i="1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k</a:t>
            </a:r>
            <a:r>
              <a:rPr lang="en-US" sz="2800" b="0" i="0" u="none" strike="noStrike" baseline="30000" dirty="0">
                <a:ln>
                  <a:noFill/>
                </a:ln>
                <a:solidFill>
                  <a:srgbClr val="000000"/>
                </a:solidFill>
                <a:latin typeface="Calibri"/>
                <a:ea typeface="Tahoma" pitchFamily="2"/>
                <a:cs typeface="Calibri"/>
              </a:rPr>
              <a:t>–</a:t>
            </a:r>
            <a:r>
              <a:rPr lang="en-US" sz="2800" b="0" i="1" u="none" strike="noStrike" baseline="30000" dirty="0" err="1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i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0s and 1s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last run is one short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1765440"/>
            <a:ext cx="3105000" cy="1825560"/>
            <a:chOff x="5715000" y="1765440"/>
            <a:chExt cx="3105000" cy="1825560"/>
          </a:xfrm>
        </p:grpSpPr>
        <p:sp>
          <p:nvSpPr>
            <p:cNvPr id="5" name="Freeform: Shape 4"/>
            <p:cNvSpPr/>
            <p:nvPr/>
          </p:nvSpPr>
          <p:spPr>
            <a:xfrm>
              <a:off x="7267680" y="3225960"/>
              <a:ext cx="1552319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0101010</a:t>
              </a: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5715000" y="3225960"/>
              <a:ext cx="15526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</a:t>
              </a: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7267680" y="2860920"/>
              <a:ext cx="1552319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0011001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715000" y="2860920"/>
              <a:ext cx="15526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7267680" y="2495520"/>
              <a:ext cx="1552319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0000111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715000" y="2495520"/>
              <a:ext cx="155268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7267680" y="2130480"/>
              <a:ext cx="1552319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1111111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715000" y="2130480"/>
              <a:ext cx="15526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7267680" y="1765440"/>
              <a:ext cx="1552319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class vector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5715000" y="1765440"/>
              <a:ext cx="15526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class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5715000" y="1765440"/>
              <a:ext cx="3105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5715000" y="3591000"/>
              <a:ext cx="3105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715000" y="1765440"/>
              <a:ext cx="0" cy="18255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820000" y="1765440"/>
              <a:ext cx="0" cy="18255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5715000" y="2130480"/>
              <a:ext cx="3105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20" name="Freeform: Shape 19"/>
          <p:cNvSpPr/>
          <p:nvPr/>
        </p:nvSpPr>
        <p:spPr>
          <a:xfrm>
            <a:off x="6299999" y="1447919"/>
            <a:ext cx="251999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Exhaustive code, </a:t>
            </a:r>
            <a:r>
              <a:rPr lang="en-US" sz="1400" b="1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k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= 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95183" y="-77788"/>
            <a:ext cx="4061209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More on ECOCs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623" y="1260000"/>
            <a:ext cx="7859840" cy="4081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#classes &gt;&gt; 10 </a:t>
            </a:r>
            <a:r>
              <a:rPr lang="en-US" sz="2800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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 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exhaustive codes infeasible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Number of columns increases exponentially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But: it turns out that random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code words have good error-correcting properties on average!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Alternatively, 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here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are sophisticated methods for generating ECOCs with just a few columns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Note: ECOCs do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not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work with NN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classifiers because errors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of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column classifiers will be perfectly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correlated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Calibri"/>
              <a:ea typeface="Gothic" pitchFamily="2"/>
              <a:cs typeface="Calibri"/>
            </a:endParaRP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But: works if different attribute subsets are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used in nearest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neighbor classifiers applied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to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predict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each column/output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bit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52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sz="3600" dirty="0"/>
              <a:t>Ensembles of nested dichotomies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1950" y="1187641"/>
            <a:ext cx="8281987" cy="4832350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ECOCs produce classifications, but what if we want class probability estimates as well?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.g., </a:t>
            </a:r>
            <a:r>
              <a:rPr lang="en-US" dirty="0"/>
              <a:t>for cost-sensitive classification via minimum expected cost</a:t>
            </a:r>
          </a:p>
          <a:p>
            <a:pPr marL="457200" lvl="0" indent="-457200">
              <a:buFont typeface="Arial"/>
              <a:buChar char="•"/>
            </a:pPr>
            <a:r>
              <a:rPr lang="en-US" i="1" dirty="0"/>
              <a:t>Nested </a:t>
            </a:r>
            <a:r>
              <a:rPr lang="en-US" i="1" dirty="0" smtClean="0"/>
              <a:t>dichotomies </a:t>
            </a:r>
            <a:r>
              <a:rPr lang="en-US" dirty="0" smtClean="0"/>
              <a:t>provide an alternative</a:t>
            </a:r>
            <a:endParaRPr lang="en-US" i="1" dirty="0"/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Also de</a:t>
            </a:r>
            <a:r>
              <a:rPr lang="en-US" dirty="0" smtClean="0"/>
              <a:t>compose </a:t>
            </a:r>
            <a:r>
              <a:rPr lang="en-US" dirty="0"/>
              <a:t>multi-class </a:t>
            </a:r>
            <a:r>
              <a:rPr lang="en-US" dirty="0" smtClean="0"/>
              <a:t>problems to binary ones</a:t>
            </a:r>
            <a:endParaRPr lang="en-US" dirty="0"/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Work </a:t>
            </a:r>
            <a:r>
              <a:rPr lang="en-US" dirty="0"/>
              <a:t>with two-class classifiers that can produce class probability </a:t>
            </a:r>
            <a:r>
              <a:rPr lang="en-US" dirty="0" smtClean="0"/>
              <a:t>estimates: yield </a:t>
            </a:r>
            <a:r>
              <a:rPr lang="en-US" i="1" dirty="0" smtClean="0"/>
              <a:t>multi-class</a:t>
            </a:r>
            <a:r>
              <a:rPr lang="en-US" dirty="0" smtClean="0"/>
              <a:t> probability estimates</a:t>
            </a:r>
            <a:endParaRPr lang="en-US" dirty="0"/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Recursively </a:t>
            </a:r>
            <a:r>
              <a:rPr lang="en-US" dirty="0"/>
              <a:t>split the full set of </a:t>
            </a:r>
            <a:r>
              <a:rPr lang="en-US" i="1" dirty="0"/>
              <a:t>classes</a:t>
            </a:r>
            <a:r>
              <a:rPr lang="en-US" dirty="0"/>
              <a:t> into smaller and smaller </a:t>
            </a:r>
            <a:r>
              <a:rPr lang="en-US" dirty="0" smtClean="0"/>
              <a:t>subsets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Set </a:t>
            </a:r>
            <a:r>
              <a:rPr lang="en-US" dirty="0" smtClean="0"/>
              <a:t>of instances is split </a:t>
            </a:r>
            <a:r>
              <a:rPr lang="en-US" dirty="0"/>
              <a:t>into subsets corresponding to these subsets of </a:t>
            </a:r>
            <a:r>
              <a:rPr lang="en-US" dirty="0" smtClean="0"/>
              <a:t>classes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 smtClean="0"/>
              <a:t>Yields </a:t>
            </a:r>
            <a:r>
              <a:rPr lang="en-US" dirty="0"/>
              <a:t>a binary tree of classes called a </a:t>
            </a:r>
            <a:r>
              <a:rPr lang="en-US" i="1" dirty="0"/>
              <a:t>nested dichotomy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44503" y="-222949"/>
            <a:ext cx="5295358" cy="1144588"/>
          </a:xfrm>
        </p:spPr>
        <p:txBody>
          <a:bodyPr/>
          <a:lstStyle/>
          <a:p>
            <a:pPr lvl="0"/>
            <a:r>
              <a:rPr lang="en-US" dirty="0" smtClean="0"/>
              <a:t>Example with four classes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9836" y="1092200"/>
            <a:ext cx="6381750" cy="72072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Full set of classes:	  </a:t>
            </a:r>
            <a:r>
              <a:rPr lang="en-US" dirty="0" smtClean="0"/>
              <a:t>                 [</a:t>
            </a:r>
            <a:r>
              <a:rPr lang="en-US" dirty="0"/>
              <a:t>a, b, c, d]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79836" y="1812925"/>
            <a:ext cx="7920038" cy="71913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Two disjoint subsets:	               [a, b]        [c, d]   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197123" y="2571108"/>
            <a:ext cx="5888037" cy="720725"/>
          </a:xfrm>
        </p:spPr>
        <p:txBody>
          <a:bodyPr/>
          <a:lstStyle/>
          <a:p>
            <a:pPr lvl="0">
              <a:buNone/>
            </a:pPr>
            <a:r>
              <a:rPr lang="en-US" sz="2600" dirty="0"/>
              <a:t>                                    [a]   [b]     [c]   [d]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301362" y="3318107"/>
            <a:ext cx="7920038" cy="72072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Nested dichotomy as a code matrix:   </a:t>
            </a:r>
          </a:p>
        </p:txBody>
      </p:sp>
      <p:sp>
        <p:nvSpPr>
          <p:cNvPr id="5" name="Straight Connector 4"/>
          <p:cNvSpPr/>
          <p:nvPr/>
        </p:nvSpPr>
        <p:spPr>
          <a:xfrm flipH="1">
            <a:off x="4410000" y="1512000"/>
            <a:ext cx="540000" cy="360000"/>
          </a:xfrm>
          <a:prstGeom prst="line">
            <a:avLst/>
          </a:prstGeom>
          <a:noFill/>
          <a:ln w="36000">
            <a:solidFill>
              <a:srgbClr val="008000"/>
            </a:solidFill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5328000" y="1512000"/>
            <a:ext cx="540000" cy="360000"/>
          </a:xfrm>
          <a:prstGeom prst="line">
            <a:avLst/>
          </a:prstGeom>
          <a:noFill/>
          <a:ln w="36000">
            <a:solidFill>
              <a:srgbClr val="008000"/>
            </a:solidFill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>
            <a:off x="4050000" y="2196000"/>
            <a:ext cx="360000" cy="360000"/>
          </a:xfrm>
          <a:prstGeom prst="line">
            <a:avLst/>
          </a:prstGeom>
          <a:noFill/>
          <a:ln w="36000">
            <a:solidFill>
              <a:srgbClr val="008000"/>
            </a:solidFill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H="1">
            <a:off x="5328000" y="2196000"/>
            <a:ext cx="360000" cy="360000"/>
          </a:xfrm>
          <a:prstGeom prst="line">
            <a:avLst/>
          </a:prstGeom>
          <a:noFill/>
          <a:ln w="36000">
            <a:solidFill>
              <a:srgbClr val="008000"/>
            </a:solidFill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509152" y="2196000"/>
            <a:ext cx="360000" cy="360000"/>
          </a:xfrm>
          <a:prstGeom prst="line">
            <a:avLst/>
          </a:prstGeom>
          <a:noFill/>
          <a:ln w="36000">
            <a:solidFill>
              <a:srgbClr val="008000"/>
            </a:solidFill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5754926" y="2196000"/>
            <a:ext cx="360000" cy="360000"/>
          </a:xfrm>
          <a:prstGeom prst="line">
            <a:avLst/>
          </a:prstGeom>
          <a:noFill/>
          <a:ln w="36000">
            <a:solidFill>
              <a:srgbClr val="008000"/>
            </a:solidFill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10866"/>
              </p:ext>
            </p:extLst>
          </p:nvPr>
        </p:nvGraphicFramePr>
        <p:xfrm>
          <a:off x="2009520" y="4038832"/>
          <a:ext cx="5075640" cy="2286000"/>
        </p:xfrm>
        <a:graphic>
          <a:graphicData uri="http://schemas.openxmlformats.org/drawingml/2006/table">
            <a:tbl>
              <a:tblPr firstRow="1" bandRow="1"/>
              <a:tblGrid>
                <a:gridCol w="2537640">
                  <a:extLst>
                    <a:ext uri="{9D8B030D-6E8A-4147-A177-3AD203B41FA5}">
                      <a16:colId xmlns="" xmlns:a16="http://schemas.microsoft.com/office/drawing/2014/main" val="3374028395"/>
                    </a:ext>
                  </a:extLst>
                </a:gridCol>
                <a:gridCol w="2538000">
                  <a:extLst>
                    <a:ext uri="{9D8B030D-6E8A-4147-A177-3AD203B41FA5}">
                      <a16:colId xmlns="" xmlns:a16="http://schemas.microsoft.com/office/drawing/2014/main" val="3456841271"/>
                    </a:ext>
                  </a:extLst>
                </a:gridCol>
              </a:tblGrid>
              <a:tr h="355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Class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9388926"/>
                  </a:ext>
                </a:extLst>
              </a:tr>
              <a:tr h="355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0 0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2950848"/>
                  </a:ext>
                </a:extLst>
              </a:tr>
              <a:tr h="355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1 X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9979174"/>
                  </a:ext>
                </a:extLst>
              </a:tr>
              <a:tr h="355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0 1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840595"/>
                  </a:ext>
                </a:extLst>
              </a:tr>
              <a:tr h="355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Gothic" pitchFamily="2"/>
                          <a:cs typeface="Lucidasans" pitchFamily="2"/>
                        </a:rPr>
                        <a:t>1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113721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54189" y="1162434"/>
            <a:ext cx="24064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two-class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lassifier is learned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t each internal node</a:t>
            </a:r>
          </a:p>
          <a:p>
            <a:r>
              <a:rPr lang="en-US" sz="2000" dirty="0" smtClean="0"/>
              <a:t>of this tree</a:t>
            </a:r>
            <a:endParaRPr 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/>
              <a:t>Probability estimation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6804" y="924813"/>
            <a:ext cx="8153400" cy="4981575"/>
          </a:xfrm>
        </p:spPr>
        <p:txBody>
          <a:bodyPr/>
          <a:lstStyle/>
          <a:p>
            <a:pPr lvl="0"/>
            <a:r>
              <a:rPr lang="en-US" sz="2600" dirty="0"/>
              <a:t>Suppose we want to compute </a:t>
            </a:r>
            <a:r>
              <a:rPr lang="en-US" sz="2600" dirty="0" smtClean="0"/>
              <a:t>P(</a:t>
            </a:r>
            <a:r>
              <a:rPr lang="en-US" sz="2600" i="1" dirty="0" smtClean="0"/>
              <a:t>a</a:t>
            </a:r>
            <a:r>
              <a:rPr lang="en-US" sz="2600" dirty="0" smtClean="0"/>
              <a:t> </a:t>
            </a:r>
            <a:r>
              <a:rPr lang="en-US" sz="2600" dirty="0"/>
              <a:t>| </a:t>
            </a:r>
            <a:r>
              <a:rPr lang="en-US" sz="2600" i="1" dirty="0" smtClean="0"/>
              <a:t>x</a:t>
            </a:r>
            <a:r>
              <a:rPr lang="en-US" sz="2600" dirty="0"/>
              <a:t>)</a:t>
            </a:r>
            <a:r>
              <a:rPr lang="en-US" sz="2600" dirty="0" smtClean="0"/>
              <a:t>?</a:t>
            </a:r>
            <a:endParaRPr lang="en-US" sz="2600" dirty="0"/>
          </a:p>
          <a:p>
            <a:pPr lvl="1"/>
            <a:r>
              <a:rPr lang="en-US" sz="2400" dirty="0"/>
              <a:t>Learn two class models for each of the three internal nodes</a:t>
            </a:r>
          </a:p>
          <a:p>
            <a:pPr lvl="1"/>
            <a:r>
              <a:rPr lang="en-US" sz="2400" dirty="0"/>
              <a:t>From the two-class model at the root:</a:t>
            </a:r>
          </a:p>
          <a:p>
            <a:pPr lvl="2">
              <a:buNone/>
            </a:pPr>
            <a:r>
              <a:rPr lang="en-US" sz="2000" dirty="0" smtClean="0"/>
              <a:t>P({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n-US" sz="2000" i="1" dirty="0"/>
              <a:t>b</a:t>
            </a:r>
            <a:r>
              <a:rPr lang="en-US" sz="2000" dirty="0"/>
              <a:t>} | </a:t>
            </a:r>
            <a:r>
              <a:rPr lang="en-US" sz="2000" i="1" dirty="0" smtClean="0"/>
              <a:t>x</a:t>
            </a:r>
            <a:r>
              <a:rPr lang="en-US" sz="2000" dirty="0"/>
              <a:t>)</a:t>
            </a:r>
            <a:endParaRPr lang="en-US" sz="2000" dirty="0"/>
          </a:p>
          <a:p>
            <a:pPr lvl="1"/>
            <a:r>
              <a:rPr lang="en-US" sz="2400" dirty="0"/>
              <a:t>From the left-hand child of the root:</a:t>
            </a:r>
          </a:p>
          <a:p>
            <a:pPr lvl="2">
              <a:buNone/>
            </a:pPr>
            <a:r>
              <a:rPr lang="en-US" sz="2000" dirty="0" smtClean="0"/>
              <a:t>P({</a:t>
            </a:r>
            <a:r>
              <a:rPr lang="en-US" sz="2000" i="1" dirty="0"/>
              <a:t>a</a:t>
            </a:r>
            <a:r>
              <a:rPr lang="en-US" sz="2000" dirty="0"/>
              <a:t>} | </a:t>
            </a:r>
            <a:r>
              <a:rPr lang="en-US" sz="2000" i="1" dirty="0"/>
              <a:t>x</a:t>
            </a:r>
            <a:r>
              <a:rPr lang="en-US" sz="2000" dirty="0"/>
              <a:t>, {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smtClean="0"/>
              <a:t>, </a:t>
            </a:r>
            <a:r>
              <a:rPr lang="en-US" sz="2000" i="1" dirty="0"/>
              <a:t>b</a:t>
            </a:r>
            <a:r>
              <a:rPr lang="en-US" sz="2000" dirty="0" smtClean="0"/>
              <a:t>})</a:t>
            </a:r>
            <a:endParaRPr lang="en-US" sz="2000" dirty="0"/>
          </a:p>
          <a:p>
            <a:pPr lvl="1"/>
            <a:r>
              <a:rPr lang="en-US" sz="2400" dirty="0"/>
              <a:t>Using the chain rule:</a:t>
            </a:r>
          </a:p>
          <a:p>
            <a:pPr lvl="2">
              <a:buNone/>
            </a:pPr>
            <a:r>
              <a:rPr lang="en-US" sz="2000" dirty="0" smtClean="0"/>
              <a:t>P({</a:t>
            </a:r>
            <a:r>
              <a:rPr lang="en-US" sz="2000" i="1" dirty="0"/>
              <a:t>a</a:t>
            </a:r>
            <a:r>
              <a:rPr lang="en-US" sz="2000" dirty="0"/>
              <a:t>} | </a:t>
            </a:r>
            <a:r>
              <a:rPr lang="en-US" sz="2000" i="1" dirty="0" smtClean="0"/>
              <a:t>x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P({</a:t>
            </a:r>
            <a:r>
              <a:rPr lang="en-US" sz="2000" i="1" dirty="0"/>
              <a:t>a</a:t>
            </a:r>
            <a:r>
              <a:rPr lang="en-US" sz="2000" dirty="0"/>
              <a:t>} | </a:t>
            </a:r>
            <a:r>
              <a:rPr lang="en-US" sz="2000" i="1" dirty="0"/>
              <a:t>x</a:t>
            </a:r>
            <a:r>
              <a:rPr lang="en-US" sz="2000" dirty="0"/>
              <a:t>, {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smtClean="0"/>
              <a:t>, </a:t>
            </a:r>
            <a:r>
              <a:rPr lang="en-US" sz="2000" i="1" dirty="0"/>
              <a:t>b</a:t>
            </a:r>
            <a:r>
              <a:rPr lang="en-US" sz="2000" dirty="0"/>
              <a:t>}</a:t>
            </a:r>
            <a:r>
              <a:rPr lang="en-US" sz="2000" dirty="0" smtClean="0"/>
              <a:t>)</a:t>
            </a:r>
            <a:r>
              <a:rPr lang="en-US" sz="2000" dirty="0" smtClean="0"/>
              <a:t> </a:t>
            </a:r>
            <a:r>
              <a:rPr lang="en-US" sz="2000" dirty="0">
                <a:latin typeface="OpenSymbol" pitchFamily="34"/>
              </a:rPr>
              <a:t>×</a:t>
            </a:r>
            <a:r>
              <a:rPr lang="en-US" sz="2000" dirty="0"/>
              <a:t> </a:t>
            </a:r>
            <a:r>
              <a:rPr lang="en-US" sz="2000" dirty="0" smtClean="0"/>
              <a:t>P({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n-US" sz="2000" i="1" dirty="0"/>
              <a:t>b</a:t>
            </a:r>
            <a:r>
              <a:rPr lang="en-US" sz="2000" dirty="0"/>
              <a:t>} | </a:t>
            </a:r>
            <a:r>
              <a:rPr lang="en-US" sz="2000" i="1" dirty="0" smtClean="0"/>
              <a:t>x</a:t>
            </a:r>
            <a:r>
              <a:rPr lang="en-US" sz="2000" dirty="0"/>
              <a:t>)</a:t>
            </a:r>
            <a:endParaRPr lang="en-US" sz="2000" dirty="0"/>
          </a:p>
          <a:p>
            <a:pPr lvl="0"/>
            <a:r>
              <a:rPr lang="en-US" sz="2600" dirty="0"/>
              <a:t>Issues</a:t>
            </a:r>
          </a:p>
          <a:p>
            <a:pPr lvl="1"/>
            <a:r>
              <a:rPr lang="en-US" dirty="0"/>
              <a:t>Estimation errors for deep hierarchies</a:t>
            </a:r>
          </a:p>
          <a:p>
            <a:pPr lvl="1"/>
            <a:r>
              <a:rPr lang="en-US" dirty="0"/>
              <a:t>How to decide on hierarchical decomposition of classes</a:t>
            </a:r>
            <a:r>
              <a:rPr lang="en-US" dirty="0" smtClean="0"/>
              <a:t>? </a:t>
            </a: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28588"/>
            <a:ext cx="7650162" cy="1144588"/>
          </a:xfrm>
        </p:spPr>
        <p:txBody>
          <a:bodyPr/>
          <a:lstStyle/>
          <a:p>
            <a:pPr lvl="0"/>
            <a:r>
              <a:rPr lang="en-US" sz="3600" dirty="0"/>
              <a:t>Ensembles of nested dichotomies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5320" y="1122363"/>
            <a:ext cx="7684279" cy="55800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If there is no reason a priori to prefer any particular </a:t>
            </a:r>
            <a:r>
              <a:rPr lang="en-US" dirty="0" smtClean="0"/>
              <a:t>decomposition, </a:t>
            </a:r>
            <a:r>
              <a:rPr lang="en-US" dirty="0"/>
              <a:t>then use them all</a:t>
            </a:r>
          </a:p>
          <a:p>
            <a:pPr lvl="1"/>
            <a:r>
              <a:rPr lang="en-US" dirty="0"/>
              <a:t>Impractical for any non-trivial number of classes</a:t>
            </a:r>
          </a:p>
          <a:p>
            <a:pPr lvl="0"/>
            <a:r>
              <a:rPr lang="en-US" dirty="0"/>
              <a:t>Consider a subset by taking a random sample of possible tree structures</a:t>
            </a:r>
          </a:p>
          <a:p>
            <a:pPr lvl="1"/>
            <a:r>
              <a:rPr lang="en-US" dirty="0" smtClean="0"/>
              <a:t>Implement c</a:t>
            </a:r>
            <a:r>
              <a:rPr lang="en-US" dirty="0" smtClean="0"/>
              <a:t>aching </a:t>
            </a:r>
            <a:r>
              <a:rPr lang="en-US" dirty="0"/>
              <a:t>of </a:t>
            </a:r>
            <a:r>
              <a:rPr lang="en-US" dirty="0" smtClean="0"/>
              <a:t>models for efficiency </a:t>
            </a:r>
            <a:r>
              <a:rPr lang="en-US" dirty="0"/>
              <a:t>(since a given two class problem may occur in multiple trees)</a:t>
            </a:r>
          </a:p>
          <a:p>
            <a:pPr lvl="1"/>
            <a:r>
              <a:rPr lang="en-US" dirty="0"/>
              <a:t>Average probability estimates over the trees</a:t>
            </a:r>
          </a:p>
          <a:p>
            <a:pPr lvl="1"/>
            <a:r>
              <a:rPr lang="en-US" dirty="0"/>
              <a:t>Experiments show that this approach yields accurate multiclass classifiers</a:t>
            </a:r>
          </a:p>
          <a:p>
            <a:pPr lvl="1"/>
            <a:r>
              <a:rPr lang="en-US" dirty="0"/>
              <a:t>Can even improve the performance of methods that can already handle multiclass problems!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56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079500"/>
            <a:ext cx="6921008" cy="50196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Class probability estimation is harder than </a:t>
            </a:r>
            <a:r>
              <a:rPr lang="en-US" dirty="0" smtClean="0"/>
              <a:t>classification:</a:t>
            </a:r>
            <a:endParaRPr lang="en-US" dirty="0"/>
          </a:p>
          <a:p>
            <a:pPr lvl="1"/>
            <a:r>
              <a:rPr lang="en-US" dirty="0"/>
              <a:t>Classification error is minimized as long as the correct class is predicted with </a:t>
            </a:r>
            <a:r>
              <a:rPr lang="en-US" dirty="0" smtClean="0"/>
              <a:t>maximum </a:t>
            </a:r>
            <a:r>
              <a:rPr lang="en-US" dirty="0"/>
              <a:t>probability</a:t>
            </a:r>
          </a:p>
          <a:p>
            <a:pPr lvl="1"/>
            <a:r>
              <a:rPr lang="en-US" dirty="0"/>
              <a:t>Estimates that yield correct classification may be quite poor with respect to quadratic or informational loss</a:t>
            </a:r>
            <a:endParaRPr lang="en-US" sz="2400" dirty="0"/>
          </a:p>
          <a:p>
            <a:pPr lvl="0"/>
            <a:r>
              <a:rPr lang="en-US" dirty="0" smtClean="0"/>
              <a:t>But: it is o</a:t>
            </a:r>
            <a:r>
              <a:rPr lang="en-US" dirty="0" smtClean="0"/>
              <a:t>ften </a:t>
            </a:r>
            <a:r>
              <a:rPr lang="en-US" dirty="0"/>
              <a:t>important to have accurate class probabilities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cost-sensitive prediction using the minimum expected cost method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72661" y="-161925"/>
            <a:ext cx="8871339" cy="1144588"/>
          </a:xfrm>
        </p:spPr>
        <p:txBody>
          <a:bodyPr/>
          <a:lstStyle/>
          <a:p>
            <a:pPr lvl="0"/>
            <a:r>
              <a:rPr lang="en-US" dirty="0" smtClean="0"/>
              <a:t>Visualizing inaccurate probability estimates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0908" y="881063"/>
            <a:ext cx="8229600" cy="55800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Consider a two class problem. Probabilities that are correct for classification may be:</a:t>
            </a:r>
          </a:p>
          <a:p>
            <a:pPr lvl="1"/>
            <a:r>
              <a:rPr lang="en-US" dirty="0"/>
              <a:t>Too optimistic – too close to either 0 or 1</a:t>
            </a:r>
          </a:p>
          <a:p>
            <a:pPr lvl="1"/>
            <a:r>
              <a:rPr lang="en-US" dirty="0"/>
              <a:t>Too pessimistic – not close enough to 0 or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63640" y="2303125"/>
            <a:ext cx="5544000" cy="41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39097" y="3065216"/>
            <a:ext cx="3332656" cy="1980000"/>
          </a:xfrm>
          <a:prstGeom prst="rect">
            <a:avLst/>
          </a:prstGeom>
          <a:noFill/>
          <a:ln>
            <a:noFill/>
          </a:ln>
        </p:spPr>
        <p:txBody>
          <a:bodyPr lIns="108000" tIns="63000" rIns="108000" bIns="6300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Reliability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diagram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 showing overoptimistic probability estimation for a two-class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58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9610" y="1442403"/>
            <a:ext cx="8811246" cy="42764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Reliability diagram </a:t>
            </a:r>
            <a:r>
              <a:rPr lang="en-US" dirty="0" smtClean="0"/>
              <a:t>is generated </a:t>
            </a:r>
            <a:r>
              <a:rPr lang="en-US" dirty="0"/>
              <a:t>by collecting predicted probabilities and </a:t>
            </a:r>
            <a:r>
              <a:rPr lang="en-US" dirty="0" smtClean="0"/>
              <a:t>relative class frequencies </a:t>
            </a:r>
            <a:r>
              <a:rPr lang="en-US" dirty="0"/>
              <a:t>from a 10-fold cross-validation</a:t>
            </a:r>
          </a:p>
          <a:p>
            <a:r>
              <a:rPr lang="en-US" dirty="0"/>
              <a:t>Predicted probabilities </a:t>
            </a:r>
            <a:r>
              <a:rPr lang="en-US" dirty="0" smtClean="0"/>
              <a:t>are discretized </a:t>
            </a:r>
            <a:r>
              <a:rPr lang="en-US" dirty="0"/>
              <a:t>into 20 ranges via equal-frequency discretization</a:t>
            </a:r>
          </a:p>
          <a:p>
            <a:r>
              <a:rPr lang="en-US" dirty="0" smtClean="0"/>
              <a:t>We can use this for </a:t>
            </a:r>
            <a:r>
              <a:rPr lang="en-US" i="1" dirty="0" smtClean="0"/>
              <a:t>calibration </a:t>
            </a:r>
            <a:r>
              <a:rPr lang="en-US" dirty="0" smtClean="0"/>
              <a:t>of the probability estimates: c</a:t>
            </a:r>
            <a:r>
              <a:rPr lang="en-US" dirty="0" smtClean="0"/>
              <a:t>orrect </a:t>
            </a:r>
            <a:r>
              <a:rPr lang="en-US" dirty="0"/>
              <a:t>bias by </a:t>
            </a:r>
            <a:r>
              <a:rPr lang="en-US" dirty="0" smtClean="0"/>
              <a:t>mapping </a:t>
            </a:r>
            <a:r>
              <a:rPr lang="en-US" dirty="0"/>
              <a:t>observed curve to the diagonal</a:t>
            </a:r>
          </a:p>
          <a:p>
            <a:r>
              <a:rPr lang="en-US" dirty="0" smtClean="0"/>
              <a:t>Yields a discretization-based approach to the calibration of class probability estimates</a:t>
            </a:r>
            <a:endParaRPr lang="en-US" dirty="0"/>
          </a:p>
          <a:p>
            <a:pPr lvl="0"/>
            <a:r>
              <a:rPr lang="en-US" dirty="0"/>
              <a:t>Discretization-based calibration is </a:t>
            </a:r>
            <a:r>
              <a:rPr lang="en-US" dirty="0" smtClean="0"/>
              <a:t>fast </a:t>
            </a:r>
            <a:r>
              <a:rPr lang="en-US" sz="2400" dirty="0" smtClean="0"/>
              <a:t>b</a:t>
            </a:r>
            <a:r>
              <a:rPr lang="en-US" sz="2400" dirty="0" smtClean="0"/>
              <a:t>ut </a:t>
            </a:r>
            <a:r>
              <a:rPr lang="en-US" sz="2400" dirty="0"/>
              <a:t>determining </a:t>
            </a:r>
            <a:r>
              <a:rPr lang="en-US" sz="2400" dirty="0" smtClean="0"/>
              <a:t>an appropriate </a:t>
            </a:r>
            <a:r>
              <a:rPr lang="en-US" sz="2400" dirty="0"/>
              <a:t>number of discretization intervals is not easy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59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46050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9532" y="1143001"/>
            <a:ext cx="8241260" cy="532213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Can v</a:t>
            </a:r>
            <a:r>
              <a:rPr lang="en-US" dirty="0" smtClean="0"/>
              <a:t>iew calibration as </a:t>
            </a:r>
            <a:r>
              <a:rPr lang="en-US" dirty="0"/>
              <a:t>a function estimation problem</a:t>
            </a:r>
          </a:p>
          <a:p>
            <a:pPr lvl="1"/>
            <a:r>
              <a:rPr lang="en-US" dirty="0"/>
              <a:t>One input – estimated class probability – and one output – the calibrated probability</a:t>
            </a:r>
          </a:p>
          <a:p>
            <a:pPr lvl="0"/>
            <a:r>
              <a:rPr lang="en-US" dirty="0" smtClean="0"/>
              <a:t>Reasonable assumption in many cases: the </a:t>
            </a:r>
            <a:r>
              <a:rPr lang="en-US" dirty="0"/>
              <a:t>function is piecewise constant and monotonically increasing</a:t>
            </a:r>
          </a:p>
          <a:p>
            <a:r>
              <a:rPr lang="en-US" dirty="0" smtClean="0"/>
              <a:t>Can use </a:t>
            </a:r>
            <a:r>
              <a:rPr lang="en-US" i="1" dirty="0"/>
              <a:t>i</a:t>
            </a:r>
            <a:r>
              <a:rPr lang="en-US" i="1" dirty="0" smtClean="0"/>
              <a:t>sotonic regression, </a:t>
            </a:r>
            <a:r>
              <a:rPr lang="en-US" dirty="0" smtClean="0"/>
              <a:t>which estimates a monotonically increasing piece-wise constant function</a:t>
            </a:r>
            <a:r>
              <a:rPr lang="en-US" i="1" dirty="0" smtClean="0"/>
              <a:t>:</a:t>
            </a:r>
            <a:br>
              <a:rPr lang="en-US" i="1" dirty="0" smtClean="0"/>
            </a:br>
            <a:r>
              <a:rPr lang="en-US" dirty="0" smtClean="0"/>
              <a:t>M</a:t>
            </a:r>
            <a:r>
              <a:rPr lang="en-US" dirty="0" smtClean="0"/>
              <a:t>inimizes squared </a:t>
            </a:r>
            <a:r>
              <a:rPr lang="en-US" dirty="0"/>
              <a:t>error between observed class “</a:t>
            </a:r>
            <a:r>
              <a:rPr lang="en-US" dirty="0" smtClean="0"/>
              <a:t>probabilities” </a:t>
            </a:r>
            <a:r>
              <a:rPr lang="en-US" dirty="0"/>
              <a:t>(0/1) and resulting calibrated class probabilities</a:t>
            </a:r>
          </a:p>
          <a:p>
            <a:r>
              <a:rPr lang="en-US" dirty="0" smtClean="0"/>
              <a:t>Alternatively</a:t>
            </a:r>
            <a:r>
              <a:rPr lang="en-US" dirty="0"/>
              <a:t>, </a:t>
            </a:r>
            <a:r>
              <a:rPr lang="en-US" dirty="0" smtClean="0"/>
              <a:t>can use </a:t>
            </a:r>
            <a:r>
              <a:rPr lang="en-US" i="1" dirty="0"/>
              <a:t>logistic regression</a:t>
            </a:r>
            <a:r>
              <a:rPr lang="en-US" dirty="0"/>
              <a:t> to estimate the calibration function</a:t>
            </a:r>
          </a:p>
          <a:p>
            <a:pPr lvl="1"/>
            <a:r>
              <a:rPr lang="en-US" dirty="0" smtClean="0"/>
              <a:t>Note: m</a:t>
            </a:r>
            <a:r>
              <a:rPr lang="en-US" dirty="0" smtClean="0"/>
              <a:t>ust </a:t>
            </a:r>
            <a:r>
              <a:rPr lang="en-US" dirty="0"/>
              <a:t>use the </a:t>
            </a:r>
            <a:r>
              <a:rPr lang="en-US" i="1" dirty="0"/>
              <a:t>log-odds </a:t>
            </a:r>
            <a:r>
              <a:rPr lang="en-US" dirty="0"/>
              <a:t>of the estimated class probabilities as input</a:t>
            </a:r>
          </a:p>
          <a:p>
            <a:r>
              <a:rPr lang="en-US" dirty="0" smtClean="0"/>
              <a:t>Advantage: m</a:t>
            </a:r>
            <a:r>
              <a:rPr lang="en-US" dirty="0" smtClean="0"/>
              <a:t>ulticlass </a:t>
            </a:r>
            <a:r>
              <a:rPr lang="en-US" dirty="0"/>
              <a:t>logistic regression can be used for calibration in the multiclass </a:t>
            </a:r>
            <a:r>
              <a:rPr lang="en-US" dirty="0" smtClean="0"/>
              <a:t>case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7982" y="64689"/>
            <a:ext cx="7697368" cy="7000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Scheme-independent attribute selection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Attribute weighting techniques based on instance-based learning can also be used for filtering</a:t>
            </a:r>
          </a:p>
          <a:p>
            <a:pPr lvl="1"/>
            <a:r>
              <a:rPr lang="en-CA" dirty="0" smtClean="0"/>
              <a:t>Original approach for doing this cannot find redundant attributes (but a fix has been suggested)</a:t>
            </a:r>
          </a:p>
          <a:p>
            <a:r>
              <a:rPr lang="en-CA" dirty="0" smtClean="0"/>
              <a:t>Correlation-based Feature Selection (CFS):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orrelation between attributes measured by symmetric uncertainty: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/>
              <a:t>G</a:t>
            </a:r>
            <a:r>
              <a:rPr lang="en-CA" dirty="0" smtClean="0"/>
              <a:t>oodness of subset of attributes measured by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breaking ties in favour of smaller subsets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</a:t>
            </a:fld>
            <a:endParaRPr lang="en-NZ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780870"/>
              </p:ext>
            </p:extLst>
          </p:nvPr>
        </p:nvGraphicFramePr>
        <p:xfrm>
          <a:off x="2048884" y="3279786"/>
          <a:ext cx="525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4" imgW="2628900" imgH="419100" progId="Equation.3">
                  <p:embed/>
                </p:oleObj>
              </mc:Choice>
              <mc:Fallback>
                <p:oleObj name="Equation" r:id="rId4" imgW="2628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8884" y="3279786"/>
                        <a:ext cx="5257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22063"/>
              </p:ext>
            </p:extLst>
          </p:nvPr>
        </p:nvGraphicFramePr>
        <p:xfrm>
          <a:off x="2603499" y="4685241"/>
          <a:ext cx="393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6" imgW="1968500" imgH="342900" progId="Equation.3">
                  <p:embed/>
                </p:oleObj>
              </mc:Choice>
              <mc:Fallback>
                <p:oleObj name="Equation" r:id="rId6" imgW="1968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3499" y="4685241"/>
                        <a:ext cx="3937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5975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Weka</a:t>
            </a:r>
            <a:r>
              <a:rPr lang="en-CA" dirty="0" smtClean="0"/>
              <a:t> </a:t>
            </a:r>
            <a:r>
              <a:rPr lang="en-CA" dirty="0" smtClean="0"/>
              <a:t>implementations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63" y="1215407"/>
            <a:ext cx="8395080" cy="4961556"/>
          </a:xfrm>
        </p:spPr>
        <p:txBody>
          <a:bodyPr>
            <a:normAutofit/>
          </a:bodyPr>
          <a:lstStyle/>
          <a:p>
            <a:r>
              <a:rPr lang="en-US" dirty="0" smtClean="0"/>
              <a:t>Attribute selection</a:t>
            </a:r>
            <a:endParaRPr lang="en-CA" dirty="0" smtClean="0"/>
          </a:p>
          <a:p>
            <a:pPr lvl="1"/>
            <a:r>
              <a:rPr lang="en-US" sz="1900" dirty="0" err="1" smtClean="0"/>
              <a:t>CfsSubsetEval</a:t>
            </a:r>
            <a:r>
              <a:rPr lang="en-US" sz="1900" dirty="0" smtClean="0"/>
              <a:t> (correlation-based attribute subset evaluator)</a:t>
            </a:r>
            <a:endParaRPr lang="en-CA" sz="1900" dirty="0" smtClean="0"/>
          </a:p>
          <a:p>
            <a:pPr lvl="1"/>
            <a:r>
              <a:rPr lang="en-US" sz="1900" dirty="0" err="1" smtClean="0"/>
              <a:t>ConsistencySubsetEval</a:t>
            </a:r>
            <a:r>
              <a:rPr lang="en-US" sz="1900" dirty="0" smtClean="0"/>
              <a:t> (measures class consistency for a given set of attributes, in the </a:t>
            </a:r>
            <a:r>
              <a:rPr lang="en-US" sz="1900" dirty="0" err="1" smtClean="0"/>
              <a:t>consistencySubsetEval</a:t>
            </a:r>
            <a:r>
              <a:rPr lang="en-US" sz="1900" dirty="0" smtClean="0"/>
              <a:t> package)</a:t>
            </a:r>
            <a:endParaRPr lang="en-CA" sz="1900" dirty="0" smtClean="0"/>
          </a:p>
          <a:p>
            <a:pPr lvl="1"/>
            <a:r>
              <a:rPr lang="en-US" sz="1900" dirty="0" err="1" smtClean="0"/>
              <a:t>ClassifierSubsetEval</a:t>
            </a:r>
            <a:r>
              <a:rPr lang="en-US" sz="1900" dirty="0" smtClean="0"/>
              <a:t> (uses a classifier for evaluating subsets of attributes, in the </a:t>
            </a:r>
            <a:r>
              <a:rPr lang="en-US" sz="1900" dirty="0" err="1" smtClean="0"/>
              <a:t>classifierBasedAttributeSelection</a:t>
            </a:r>
            <a:r>
              <a:rPr lang="en-US" sz="1900" dirty="0" smtClean="0"/>
              <a:t> package)</a:t>
            </a:r>
            <a:endParaRPr lang="en-CA" sz="1900" dirty="0" smtClean="0"/>
          </a:p>
          <a:p>
            <a:pPr lvl="1"/>
            <a:r>
              <a:rPr lang="en-US" sz="1900" dirty="0" err="1" smtClean="0"/>
              <a:t>SVMAttributeEval</a:t>
            </a:r>
            <a:r>
              <a:rPr lang="en-US" sz="1900" dirty="0" smtClean="0"/>
              <a:t> (ranks attributes according to the magnitude of the coefficients learned by </a:t>
            </a:r>
            <a:r>
              <a:rPr lang="en-US" sz="1900" dirty="0" smtClean="0"/>
              <a:t>an SVM</a:t>
            </a:r>
            <a:r>
              <a:rPr lang="en-US" sz="1900" dirty="0" smtClean="0"/>
              <a:t>, </a:t>
            </a:r>
            <a:r>
              <a:rPr lang="en-US" sz="1900" dirty="0" smtClean="0"/>
              <a:t>in the </a:t>
            </a:r>
            <a:r>
              <a:rPr lang="en-US" sz="1900" dirty="0" err="1" smtClean="0"/>
              <a:t>SVMAttributeEval</a:t>
            </a:r>
            <a:r>
              <a:rPr lang="en-US" sz="1900" dirty="0" smtClean="0"/>
              <a:t> package)</a:t>
            </a:r>
          </a:p>
          <a:p>
            <a:pPr lvl="1"/>
            <a:r>
              <a:rPr lang="en-US" sz="1900" dirty="0" err="1" smtClean="0"/>
              <a:t>ReliefF</a:t>
            </a:r>
            <a:r>
              <a:rPr lang="en-US" sz="1900" dirty="0" smtClean="0"/>
              <a:t> (instance-based approach for ranking attributes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err="1"/>
              <a:t>WrapperSubsetEval</a:t>
            </a:r>
            <a:r>
              <a:rPr lang="en-US" sz="1900" dirty="0"/>
              <a:t> (uses a classifier plus cross-validation)</a:t>
            </a:r>
            <a:endParaRPr lang="en-CA" sz="1900" dirty="0"/>
          </a:p>
          <a:p>
            <a:pPr lvl="1"/>
            <a:r>
              <a:rPr lang="en-US" sz="1900" dirty="0" err="1"/>
              <a:t>GreedyStepwise</a:t>
            </a:r>
            <a:r>
              <a:rPr lang="en-US" sz="1900" dirty="0"/>
              <a:t> (forward selection and backward elimination search)</a:t>
            </a:r>
            <a:endParaRPr lang="en-CA" sz="1900" dirty="0"/>
          </a:p>
          <a:p>
            <a:pPr lvl="1"/>
            <a:r>
              <a:rPr lang="en-US" sz="1900" dirty="0" err="1"/>
              <a:t>LinearForwardSelection</a:t>
            </a:r>
            <a:r>
              <a:rPr lang="en-US" sz="1900" dirty="0"/>
              <a:t> (forward selection with a sliding window of attribute choices at each step of the search, in the </a:t>
            </a:r>
            <a:r>
              <a:rPr lang="en-US" sz="1900" dirty="0" err="1"/>
              <a:t>linearForwardSelection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BestFirst</a:t>
            </a:r>
            <a:r>
              <a:rPr lang="en-US" sz="1900" dirty="0"/>
              <a:t> (search method that uses greedy hill-climbing with backtracking)</a:t>
            </a:r>
            <a:endParaRPr lang="en-CA" sz="1900" dirty="0"/>
          </a:p>
          <a:p>
            <a:pPr lvl="1"/>
            <a:r>
              <a:rPr lang="en-US" sz="1900" dirty="0" err="1"/>
              <a:t>RaceSearch</a:t>
            </a:r>
            <a:r>
              <a:rPr lang="en-US" sz="1900" dirty="0"/>
              <a:t> (uses the race search methodology, in the </a:t>
            </a:r>
            <a:r>
              <a:rPr lang="en-US" sz="1900" dirty="0" err="1"/>
              <a:t>raceSearch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/>
              <a:t>Ranker (ranks individual attributes according to their evaluation)</a:t>
            </a:r>
            <a:endParaRPr lang="en-CA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08318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Weka</a:t>
            </a:r>
            <a:r>
              <a:rPr lang="en-CA" dirty="0" smtClean="0"/>
              <a:t> </a:t>
            </a:r>
            <a:r>
              <a:rPr lang="en-CA" dirty="0" smtClean="0"/>
              <a:t>implementations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Learning decision tables: </a:t>
            </a:r>
            <a:r>
              <a:rPr lang="en-US" sz="2600" dirty="0" err="1" smtClean="0"/>
              <a:t>DecisionTable</a:t>
            </a:r>
            <a:endParaRPr lang="en-CA" sz="2600" dirty="0" smtClean="0"/>
          </a:p>
          <a:p>
            <a:r>
              <a:rPr lang="en-US" dirty="0" smtClean="0"/>
              <a:t>Discretization</a:t>
            </a:r>
            <a:endParaRPr lang="en-CA" dirty="0" smtClean="0"/>
          </a:p>
          <a:p>
            <a:pPr lvl="1"/>
            <a:r>
              <a:rPr lang="en-US" dirty="0" smtClean="0"/>
              <a:t>Discretize (unsupervised and supervised versions)</a:t>
            </a:r>
            <a:endParaRPr lang="en-CA" dirty="0" smtClean="0"/>
          </a:p>
          <a:p>
            <a:pPr lvl="1"/>
            <a:r>
              <a:rPr lang="en-US" dirty="0" err="1" smtClean="0"/>
              <a:t>PKIDiscretize</a:t>
            </a:r>
            <a:r>
              <a:rPr lang="en-US" dirty="0" smtClean="0"/>
              <a:t> (proportional k-interval discretization)</a:t>
            </a:r>
            <a:endParaRPr lang="en-CA" dirty="0" smtClean="0"/>
          </a:p>
          <a:p>
            <a:r>
              <a:rPr lang="en-US" dirty="0" smtClean="0"/>
              <a:t>Discriminant analysis for classification</a:t>
            </a:r>
            <a:endParaRPr lang="en-CA" dirty="0" smtClean="0"/>
          </a:p>
          <a:p>
            <a:pPr lvl="1"/>
            <a:r>
              <a:rPr lang="en-US" dirty="0" smtClean="0"/>
              <a:t>LDA, FLDA, and QDA (in the </a:t>
            </a:r>
            <a:r>
              <a:rPr lang="en-US" dirty="0" err="1" smtClean="0"/>
              <a:t>discriminantAnalysis</a:t>
            </a:r>
            <a:r>
              <a:rPr lang="en-US" dirty="0" smtClean="0"/>
              <a:t> package)</a:t>
            </a:r>
            <a:endParaRPr lang="en-CA" dirty="0" smtClean="0"/>
          </a:p>
          <a:p>
            <a:r>
              <a:rPr lang="en-US" dirty="0" smtClean="0"/>
              <a:t>Discriminant analysis for dimensionality reduction</a:t>
            </a:r>
            <a:endParaRPr lang="en-CA" dirty="0" smtClean="0"/>
          </a:p>
          <a:p>
            <a:pPr lvl="1"/>
            <a:r>
              <a:rPr lang="en-US" dirty="0" err="1" smtClean="0"/>
              <a:t>MultiClassFLDA</a:t>
            </a:r>
            <a:r>
              <a:rPr lang="en-US" dirty="0" smtClean="0"/>
              <a:t> (in the </a:t>
            </a:r>
            <a:r>
              <a:rPr lang="en-US" dirty="0" err="1" smtClean="0"/>
              <a:t>discriminantAnalysis</a:t>
            </a:r>
            <a:r>
              <a:rPr lang="en-US" dirty="0" smtClean="0"/>
              <a:t> package</a:t>
            </a:r>
            <a:r>
              <a:rPr lang="en-US" dirty="0" smtClean="0"/>
              <a:t>)</a:t>
            </a:r>
          </a:p>
          <a:p>
            <a:pPr lvl="0"/>
            <a:r>
              <a:rPr lang="en-US" dirty="0" err="1"/>
              <a:t>PrincipalComponents</a:t>
            </a:r>
            <a:r>
              <a:rPr lang="en-US" dirty="0"/>
              <a:t> and </a:t>
            </a:r>
            <a:r>
              <a:rPr lang="en-US" dirty="0" err="1"/>
              <a:t>RandomProjection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 err="1"/>
              <a:t>FastICA</a:t>
            </a:r>
            <a:r>
              <a:rPr lang="en-US" dirty="0"/>
              <a:t> (independent component analysis, in the </a:t>
            </a:r>
            <a:r>
              <a:rPr lang="en-US" dirty="0" err="1"/>
              <a:t>StudentFilters</a:t>
            </a:r>
            <a:r>
              <a:rPr lang="en-US" dirty="0"/>
              <a:t> package)</a:t>
            </a:r>
            <a:endParaRPr lang="en-CA" dirty="0"/>
          </a:p>
          <a:p>
            <a:pPr lvl="0"/>
            <a:r>
              <a:rPr lang="en-US" dirty="0" err="1"/>
              <a:t>StringToWordVector</a:t>
            </a:r>
            <a:r>
              <a:rPr lang="en-US" dirty="0"/>
              <a:t> (text to attribute vectors</a:t>
            </a:r>
            <a:r>
              <a:rPr lang="en-US" dirty="0" smtClean="0"/>
              <a:t>)</a:t>
            </a:r>
            <a:endParaRPr lang="en-CA" dirty="0"/>
          </a:p>
          <a:p>
            <a:pPr lvl="0"/>
            <a:r>
              <a:rPr lang="en-US" dirty="0" err="1"/>
              <a:t>PLSFilter</a:t>
            </a:r>
            <a:r>
              <a:rPr lang="en-US" dirty="0"/>
              <a:t> (partial least squares transformation) </a:t>
            </a:r>
            <a:endParaRPr lang="en-CA" dirty="0"/>
          </a:p>
          <a:p>
            <a:pPr lvl="0"/>
            <a:r>
              <a:rPr lang="en-US" dirty="0"/>
              <a:t>Resampling and reservoir sampling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0373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Weka</a:t>
            </a:r>
            <a:r>
              <a:rPr lang="en-CA" dirty="0" smtClean="0"/>
              <a:t> </a:t>
            </a:r>
            <a:r>
              <a:rPr lang="en-CA" dirty="0" smtClean="0"/>
              <a:t>implementations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OneClassClassifier</a:t>
            </a:r>
            <a:endParaRPr lang="en-US" dirty="0"/>
          </a:p>
          <a:p>
            <a:pPr lvl="1"/>
            <a:r>
              <a:rPr lang="en-US" dirty="0" smtClean="0"/>
              <a:t>Implements one-class classification using artificial data (available in the </a:t>
            </a:r>
            <a:r>
              <a:rPr lang="en-US" dirty="0" err="1" smtClean="0"/>
              <a:t>oneClassClassifier</a:t>
            </a:r>
            <a:r>
              <a:rPr lang="en-US" dirty="0" smtClean="0"/>
              <a:t> package) </a:t>
            </a:r>
          </a:p>
          <a:p>
            <a:pPr lvl="0"/>
            <a:r>
              <a:rPr lang="en-US" dirty="0" err="1" smtClean="0"/>
              <a:t>MultiClassClassifier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ncludes several ways </a:t>
            </a:r>
            <a:r>
              <a:rPr lang="en-US" dirty="0" smtClean="0"/>
              <a:t>of handling multiclass problems with two-class classifiers, including error-correcting output </a:t>
            </a:r>
            <a:r>
              <a:rPr lang="en-US" dirty="0" smtClean="0"/>
              <a:t>codes</a:t>
            </a:r>
            <a:endParaRPr lang="en-CA" dirty="0" smtClean="0"/>
          </a:p>
          <a:p>
            <a:pPr lvl="0"/>
            <a:r>
              <a:rPr lang="en-US" dirty="0" smtClean="0"/>
              <a:t>END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nsembles </a:t>
            </a:r>
            <a:r>
              <a:rPr lang="en-US" dirty="0" smtClean="0"/>
              <a:t>of nested dichotomies, in </a:t>
            </a:r>
            <a:r>
              <a:rPr lang="en-US" dirty="0" smtClean="0"/>
              <a:t>the </a:t>
            </a:r>
            <a:r>
              <a:rPr lang="en-US" dirty="0" err="1" smtClean="0"/>
              <a:t>ensemblesOfNestedDichotomies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Many other preprocessing tools are available:</a:t>
            </a:r>
          </a:p>
          <a:p>
            <a:pPr lvl="1"/>
            <a:r>
              <a:rPr lang="en-US" dirty="0"/>
              <a:t>Arithmetic operations; time-series operations; obfuscation; generating cluster membership values; adding noise; various conversions between numeric, binary, and nominal attributes; and various data cleansing operations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27716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9735" y="64689"/>
            <a:ext cx="7625615" cy="700062"/>
          </a:xfrm>
        </p:spPr>
        <p:txBody>
          <a:bodyPr>
            <a:noAutofit/>
          </a:bodyPr>
          <a:lstStyle/>
          <a:p>
            <a:r>
              <a:rPr lang="en-CA" dirty="0" smtClean="0"/>
              <a:t>Further Reading and Bibliographic Notes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135" y="1215407"/>
            <a:ext cx="8588812" cy="4961556"/>
          </a:xfrm>
        </p:spPr>
        <p:txBody>
          <a:bodyPr>
            <a:normAutofit/>
          </a:bodyPr>
          <a:lstStyle/>
          <a:p>
            <a:r>
              <a:rPr lang="en-CA" sz="2000" dirty="0" smtClean="0"/>
              <a:t>Backward elimination, e.g., was introduced in </a:t>
            </a:r>
            <a:r>
              <a:rPr lang="en-CA" sz="2000" dirty="0" smtClean="0"/>
              <a:t>(</a:t>
            </a:r>
            <a:r>
              <a:rPr lang="en-CA" sz="2000" dirty="0" err="1" smtClean="0"/>
              <a:t>Marill</a:t>
            </a:r>
            <a:r>
              <a:rPr lang="en-CA" sz="2000" dirty="0" smtClean="0"/>
              <a:t> &amp; Green, 1963</a:t>
            </a:r>
            <a:r>
              <a:rPr lang="en-CA" sz="2000" dirty="0" smtClean="0"/>
              <a:t>)</a:t>
            </a:r>
            <a:endParaRPr lang="en-CA" sz="2000" dirty="0" smtClean="0"/>
          </a:p>
          <a:p>
            <a:r>
              <a:rPr lang="en-CA" sz="2000" dirty="0" smtClean="0"/>
              <a:t>Kittler (1978) surveys </a:t>
            </a:r>
            <a:r>
              <a:rPr lang="en-CA" sz="2000" dirty="0" smtClean="0"/>
              <a:t>feature </a:t>
            </a:r>
            <a:r>
              <a:rPr lang="en-CA" sz="2000" dirty="0" smtClean="0"/>
              <a:t>selection algorithms </a:t>
            </a:r>
            <a:r>
              <a:rPr lang="en-CA" sz="2000" dirty="0" smtClean="0"/>
              <a:t>in pattern </a:t>
            </a:r>
            <a:r>
              <a:rPr lang="en-CA" sz="2000" dirty="0" smtClean="0"/>
              <a:t>recognition</a:t>
            </a:r>
            <a:r>
              <a:rPr lang="en-CA" sz="2000" dirty="0" smtClean="0"/>
              <a:t>.</a:t>
            </a:r>
            <a:endParaRPr lang="en-CA" sz="2000" dirty="0" smtClean="0"/>
          </a:p>
          <a:p>
            <a:r>
              <a:rPr lang="en-CA" sz="2000" dirty="0" smtClean="0"/>
              <a:t>Best-first search and genetic algorithms are standard artificial intelligence techniques (Goldberg, 1989; Winston, 1992</a:t>
            </a:r>
            <a:r>
              <a:rPr lang="en-CA" sz="2000" dirty="0" smtClean="0"/>
              <a:t>)</a:t>
            </a:r>
          </a:p>
          <a:p>
            <a:r>
              <a:rPr lang="en-US" sz="2000" dirty="0"/>
              <a:t>John (1997) shows that the performance of decision tree learners can deteriorate when new attributes are added</a:t>
            </a:r>
          </a:p>
          <a:p>
            <a:r>
              <a:rPr lang="en-US" sz="2000" dirty="0"/>
              <a:t>Langley and Sage (1997): </a:t>
            </a:r>
            <a:r>
              <a:rPr lang="en-US" sz="2000" dirty="0" smtClean="0"/>
              <a:t>the </a:t>
            </a:r>
            <a:r>
              <a:rPr lang="en-US" sz="2000" dirty="0"/>
              <a:t>number of training instances must grow exponentially with the number of attributes </a:t>
            </a:r>
            <a:r>
              <a:rPr lang="en-US" sz="2000" dirty="0" smtClean="0"/>
              <a:t>in instance-based learning</a:t>
            </a:r>
          </a:p>
          <a:p>
            <a:r>
              <a:rPr lang="en-US" sz="2000" dirty="0"/>
              <a:t>The idea of finding the smallest attribute set that carves up the instances uniquely is from </a:t>
            </a:r>
            <a:r>
              <a:rPr lang="en-US" sz="2000" dirty="0" err="1"/>
              <a:t>Almuallin</a:t>
            </a:r>
            <a:r>
              <a:rPr lang="en-US" sz="2000" dirty="0"/>
              <a:t> and </a:t>
            </a:r>
            <a:r>
              <a:rPr lang="en-US" sz="2000" dirty="0" err="1"/>
              <a:t>Dietterich</a:t>
            </a:r>
            <a:r>
              <a:rPr lang="en-US" sz="2000" dirty="0"/>
              <a:t> (1991, 1992) </a:t>
            </a:r>
          </a:p>
          <a:p>
            <a:r>
              <a:rPr lang="en-US" sz="2000" dirty="0"/>
              <a:t>It was further developed by Liu and </a:t>
            </a:r>
            <a:r>
              <a:rPr lang="en-US" sz="2000" dirty="0" err="1"/>
              <a:t>Setiono</a:t>
            </a:r>
            <a:r>
              <a:rPr lang="en-US" sz="2000" dirty="0"/>
              <a:t> (1996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/>
              <a:t>Kibler</a:t>
            </a:r>
            <a:r>
              <a:rPr lang="en-US" sz="2000" dirty="0"/>
              <a:t> and Aha (1987) and </a:t>
            </a:r>
            <a:r>
              <a:rPr lang="en-US" sz="2000" dirty="0" err="1"/>
              <a:t>Cardie</a:t>
            </a:r>
            <a:r>
              <a:rPr lang="en-US" sz="2000" dirty="0"/>
              <a:t> (1993) both investigated the use of decision tree algorithms to identify features for nearest-neighbor </a:t>
            </a:r>
            <a:r>
              <a:rPr lang="en-US" sz="2000" dirty="0" smtClean="0"/>
              <a:t>learning</a:t>
            </a:r>
            <a:endParaRPr lang="en-US" sz="2000" dirty="0"/>
          </a:p>
          <a:p>
            <a:r>
              <a:rPr lang="en-US" sz="2000" dirty="0"/>
              <a:t>Holmes and </a:t>
            </a:r>
            <a:r>
              <a:rPr lang="en-US" sz="2000" dirty="0" err="1"/>
              <a:t>Nevill</a:t>
            </a:r>
            <a:r>
              <a:rPr lang="en-US" sz="2000" dirty="0"/>
              <a:t>-Manning (1995) used 1R to order features for </a:t>
            </a:r>
            <a:r>
              <a:rPr lang="en-US" sz="2000" dirty="0" smtClean="0"/>
              <a:t>selection</a:t>
            </a:r>
            <a:endParaRPr lang="en-CA" sz="2000" dirty="0"/>
          </a:p>
          <a:p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65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2333" y="64689"/>
            <a:ext cx="7683017" cy="700062"/>
          </a:xfrm>
        </p:spPr>
        <p:txBody>
          <a:bodyPr>
            <a:noAutofit/>
          </a:bodyPr>
          <a:lstStyle/>
          <a:p>
            <a:r>
              <a:rPr lang="en-CA" dirty="0" smtClean="0"/>
              <a:t>Further Reading and Bibliographic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39" y="1215407"/>
            <a:ext cx="8452483" cy="4961556"/>
          </a:xfrm>
        </p:spPr>
        <p:txBody>
          <a:bodyPr>
            <a:normAutofit fontScale="92500"/>
          </a:bodyPr>
          <a:lstStyle/>
          <a:p>
            <a:r>
              <a:rPr lang="en-US" sz="2000" dirty="0" err="1" smtClean="0"/>
              <a:t>Kira</a:t>
            </a:r>
            <a:r>
              <a:rPr lang="en-US" sz="2000" dirty="0" smtClean="0"/>
              <a:t> and Rendell (1992) used instance-based methods to select features, leading to a scheme called RELIEF for Recursive Elimination of </a:t>
            </a:r>
            <a:r>
              <a:rPr lang="en-US" sz="2000" dirty="0" smtClean="0"/>
              <a:t>Features</a:t>
            </a:r>
            <a:endParaRPr lang="en-US" sz="2000" dirty="0" smtClean="0"/>
          </a:p>
          <a:p>
            <a:r>
              <a:rPr lang="en-US" sz="2000" dirty="0" err="1" smtClean="0"/>
              <a:t>Gilad-Bachrach</a:t>
            </a:r>
            <a:r>
              <a:rPr lang="en-US" sz="2000" dirty="0" smtClean="0"/>
              <a:t>, </a:t>
            </a:r>
            <a:r>
              <a:rPr lang="en-US" sz="2000" dirty="0" err="1" smtClean="0"/>
              <a:t>Navot</a:t>
            </a:r>
            <a:r>
              <a:rPr lang="en-US" sz="2000" dirty="0" smtClean="0"/>
              <a:t>, and </a:t>
            </a:r>
            <a:r>
              <a:rPr lang="en-US" sz="2000" dirty="0" err="1" smtClean="0"/>
              <a:t>Tishby</a:t>
            </a:r>
            <a:r>
              <a:rPr lang="en-US" sz="2000" dirty="0" smtClean="0"/>
              <a:t> (2004) show how this scheme can be modified to work better with redundant </a:t>
            </a:r>
            <a:r>
              <a:rPr lang="en-US" sz="2000" dirty="0" smtClean="0"/>
              <a:t>attributes</a:t>
            </a:r>
            <a:endParaRPr lang="en-US" sz="2000" dirty="0" smtClean="0"/>
          </a:p>
          <a:p>
            <a:r>
              <a:rPr lang="en-US" sz="2000" dirty="0" smtClean="0"/>
              <a:t>The correlation-based feature selection method </a:t>
            </a:r>
            <a:r>
              <a:rPr lang="en-US" sz="2000" dirty="0" smtClean="0"/>
              <a:t>is due to Hall </a:t>
            </a:r>
            <a:r>
              <a:rPr lang="en-US" sz="2000" dirty="0" smtClean="0"/>
              <a:t>(2000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The use of wrapper methods for feature selection is due to John, </a:t>
            </a:r>
            <a:r>
              <a:rPr lang="en-US" sz="2000" dirty="0" err="1"/>
              <a:t>Kohavi</a:t>
            </a:r>
            <a:r>
              <a:rPr lang="en-US" sz="2000" dirty="0"/>
              <a:t>, and </a:t>
            </a:r>
            <a:r>
              <a:rPr lang="en-US" sz="2000" dirty="0" err="1"/>
              <a:t>Pfleger</a:t>
            </a:r>
            <a:r>
              <a:rPr lang="en-US" sz="2000" dirty="0"/>
              <a:t> (1994) and </a:t>
            </a:r>
            <a:r>
              <a:rPr lang="en-US" sz="2000" dirty="0" err="1"/>
              <a:t>Kohavi</a:t>
            </a:r>
            <a:r>
              <a:rPr lang="en-US" sz="2000" dirty="0"/>
              <a:t> and John (1997</a:t>
            </a:r>
            <a:r>
              <a:rPr lang="en-US" sz="2000" dirty="0" smtClean="0"/>
              <a:t>) </a:t>
            </a:r>
            <a:endParaRPr lang="en-US" sz="2000" dirty="0"/>
          </a:p>
          <a:p>
            <a:r>
              <a:rPr lang="en-US" sz="2000" dirty="0"/>
              <a:t>Genetic algorithms have been applied within a wrapper framework by </a:t>
            </a:r>
            <a:r>
              <a:rPr lang="en-US" sz="2000" dirty="0" err="1"/>
              <a:t>Vafaie</a:t>
            </a:r>
            <a:r>
              <a:rPr lang="en-US" sz="2000" dirty="0"/>
              <a:t> and </a:t>
            </a:r>
            <a:r>
              <a:rPr lang="en-US" sz="2000" dirty="0" err="1"/>
              <a:t>DeJong</a:t>
            </a:r>
            <a:r>
              <a:rPr lang="en-US" sz="2000" dirty="0"/>
              <a:t> (1992) and </a:t>
            </a:r>
            <a:r>
              <a:rPr lang="en-US" sz="2000" dirty="0" err="1"/>
              <a:t>Cherkauer</a:t>
            </a:r>
            <a:r>
              <a:rPr lang="en-US" sz="2000" dirty="0"/>
              <a:t> and </a:t>
            </a:r>
            <a:r>
              <a:rPr lang="en-US" sz="2000" dirty="0" err="1"/>
              <a:t>Shavlik</a:t>
            </a:r>
            <a:r>
              <a:rPr lang="en-US" sz="2000" dirty="0"/>
              <a:t> (1996</a:t>
            </a:r>
            <a:r>
              <a:rPr lang="en-US" sz="2000" dirty="0" smtClean="0"/>
              <a:t>) </a:t>
            </a:r>
            <a:endParaRPr lang="en-US" sz="2000" dirty="0"/>
          </a:p>
          <a:p>
            <a:r>
              <a:rPr lang="en-US" sz="2000" dirty="0"/>
              <a:t>The selective </a:t>
            </a:r>
            <a:r>
              <a:rPr lang="en-US" sz="2000" dirty="0" smtClean="0"/>
              <a:t>naïve </a:t>
            </a:r>
            <a:r>
              <a:rPr lang="en-US" sz="2000" dirty="0"/>
              <a:t>Bayes learning scheme is due to Langley and Sage (1994</a:t>
            </a:r>
            <a:r>
              <a:rPr lang="en-US" sz="2000" dirty="0" smtClean="0"/>
              <a:t>)</a:t>
            </a:r>
          </a:p>
          <a:p>
            <a:r>
              <a:rPr lang="en-US" sz="2000" dirty="0" err="1"/>
              <a:t>Guyon</a:t>
            </a:r>
            <a:r>
              <a:rPr lang="en-US" sz="2000" dirty="0"/>
              <a:t>, Weston, Barnhill, and </a:t>
            </a:r>
            <a:r>
              <a:rPr lang="en-US" sz="2000" dirty="0" err="1"/>
              <a:t>Vapnik</a:t>
            </a:r>
            <a:r>
              <a:rPr lang="en-US" sz="2000" dirty="0"/>
              <a:t> (2002) present and evaluate the recursive feature elimination scheme in conjunction with support vector </a:t>
            </a:r>
            <a:r>
              <a:rPr lang="en-US" sz="2000" dirty="0" smtClean="0"/>
              <a:t>machines </a:t>
            </a:r>
            <a:endParaRPr lang="en-US" sz="2000" dirty="0"/>
          </a:p>
          <a:p>
            <a:r>
              <a:rPr lang="en-US" sz="2000" dirty="0"/>
              <a:t>The method of raced search was developed by Moore and Lee (1994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/>
              <a:t>Gütlein</a:t>
            </a:r>
            <a:r>
              <a:rPr lang="en-US" sz="2000" dirty="0"/>
              <a:t>, Frank, Hall, and </a:t>
            </a:r>
            <a:r>
              <a:rPr lang="en-US" sz="2000" dirty="0" err="1"/>
              <a:t>Karwath</a:t>
            </a:r>
            <a:r>
              <a:rPr lang="en-US" sz="2000" dirty="0"/>
              <a:t> (2009) </a:t>
            </a:r>
            <a:r>
              <a:rPr lang="en-US" sz="2000" dirty="0" smtClean="0"/>
              <a:t>show how </a:t>
            </a:r>
            <a:r>
              <a:rPr lang="en-US" sz="2000" dirty="0"/>
              <a:t>to speed up scheme-specific selection for datasets with many attributes using simple ranking-based </a:t>
            </a:r>
            <a:r>
              <a:rPr lang="en-US" sz="2000" dirty="0" smtClean="0"/>
              <a:t>methods</a:t>
            </a: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79485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9" y="64689"/>
            <a:ext cx="7769121" cy="700062"/>
          </a:xfrm>
        </p:spPr>
        <p:txBody>
          <a:bodyPr>
            <a:noAutofit/>
          </a:bodyPr>
          <a:lstStyle/>
          <a:p>
            <a:r>
              <a:rPr lang="en-CA" dirty="0" smtClean="0"/>
              <a:t>Further Reading and Bibliographic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13" y="1215407"/>
            <a:ext cx="8423781" cy="49615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Dougherty, </a:t>
            </a:r>
            <a:r>
              <a:rPr lang="en-US" sz="2000" dirty="0" err="1" smtClean="0"/>
              <a:t>Kohavi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Sahami</a:t>
            </a:r>
            <a:r>
              <a:rPr lang="en-US" sz="2000" dirty="0" smtClean="0"/>
              <a:t> (1995) </a:t>
            </a:r>
            <a:r>
              <a:rPr lang="en-US" sz="2000" dirty="0" smtClean="0"/>
              <a:t>show results </a:t>
            </a:r>
            <a:r>
              <a:rPr lang="en-US" sz="2000" dirty="0" smtClean="0"/>
              <a:t>comparing the entropy-based </a:t>
            </a:r>
            <a:r>
              <a:rPr lang="en-US" sz="2000" dirty="0" smtClean="0"/>
              <a:t>discretization method </a:t>
            </a:r>
            <a:r>
              <a:rPr lang="en-US" sz="2000" dirty="0" smtClean="0"/>
              <a:t>with equal-width binning and the 1R </a:t>
            </a:r>
            <a:r>
              <a:rPr lang="en-US" sz="2000" dirty="0" smtClean="0"/>
              <a:t>method</a:t>
            </a:r>
            <a:endParaRPr lang="en-US" sz="2000" dirty="0" smtClean="0"/>
          </a:p>
          <a:p>
            <a:r>
              <a:rPr lang="en-US" sz="2000" dirty="0" smtClean="0"/>
              <a:t>Frank and Witten (1999) describe the effect of using the ordering information in discretized </a:t>
            </a:r>
            <a:r>
              <a:rPr lang="en-US" sz="2000" dirty="0" smtClean="0"/>
              <a:t>attributes</a:t>
            </a:r>
            <a:endParaRPr lang="en-US" sz="2000" dirty="0" smtClean="0"/>
          </a:p>
          <a:p>
            <a:r>
              <a:rPr lang="en-US" sz="2000" dirty="0" smtClean="0"/>
              <a:t>Proportional k-interval discretization for </a:t>
            </a:r>
            <a:r>
              <a:rPr lang="en-US" sz="2000" dirty="0" smtClean="0"/>
              <a:t>Na</a:t>
            </a:r>
            <a:r>
              <a:rPr lang="en-US" sz="2000" dirty="0"/>
              <a:t>i</a:t>
            </a:r>
            <a:r>
              <a:rPr lang="en-US" sz="2000" dirty="0" smtClean="0"/>
              <a:t>ve </a:t>
            </a:r>
            <a:r>
              <a:rPr lang="en-US" sz="2000" dirty="0" smtClean="0"/>
              <a:t>Bayes was proposed by Yang and Webb (2001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The entropy-based method for discretization, including the use of the MDL stopping criterion, was developed by Fayyad and </a:t>
            </a:r>
            <a:r>
              <a:rPr lang="en-US" sz="2000" dirty="0" err="1"/>
              <a:t>Irani</a:t>
            </a:r>
            <a:r>
              <a:rPr lang="en-US" sz="2000" dirty="0"/>
              <a:t> (1993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The bottom-up statistical method using the χ2 test is due to </a:t>
            </a:r>
            <a:r>
              <a:rPr lang="en-US" sz="2000" dirty="0" err="1"/>
              <a:t>Kerber</a:t>
            </a:r>
            <a:r>
              <a:rPr lang="en-US" sz="2000" dirty="0"/>
              <a:t> (1992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An </a:t>
            </a:r>
            <a:r>
              <a:rPr lang="en-US" sz="2000" dirty="0"/>
              <a:t>extension to an automatically determined significance level is described by Liu and </a:t>
            </a:r>
            <a:r>
              <a:rPr lang="en-US" sz="2000" dirty="0" err="1"/>
              <a:t>Setiono</a:t>
            </a:r>
            <a:r>
              <a:rPr lang="en-US" sz="2000" dirty="0"/>
              <a:t> (1997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Fulton, </a:t>
            </a:r>
            <a:r>
              <a:rPr lang="en-US" sz="2000" dirty="0" err="1"/>
              <a:t>Kasif</a:t>
            </a:r>
            <a:r>
              <a:rPr lang="en-US" sz="2000" dirty="0"/>
              <a:t>, and </a:t>
            </a:r>
            <a:r>
              <a:rPr lang="en-US" sz="2000" dirty="0" err="1"/>
              <a:t>Salzberg</a:t>
            </a:r>
            <a:r>
              <a:rPr lang="en-US" sz="2000" dirty="0"/>
              <a:t> (1995) </a:t>
            </a:r>
            <a:r>
              <a:rPr lang="en-US" sz="2000" dirty="0" smtClean="0"/>
              <a:t>use dynamic </a:t>
            </a:r>
            <a:r>
              <a:rPr lang="en-US" sz="2000" dirty="0"/>
              <a:t>programming for </a:t>
            </a:r>
            <a:r>
              <a:rPr lang="en-US" sz="2000" dirty="0" smtClean="0"/>
              <a:t>discretization and present a linear-time algorithm for error-based discretization</a:t>
            </a:r>
          </a:p>
          <a:p>
            <a:r>
              <a:rPr lang="en-US" sz="2000" dirty="0"/>
              <a:t>The example used for showing the weakness of error-based discretization is adapted from </a:t>
            </a:r>
            <a:r>
              <a:rPr lang="en-US" sz="2000" dirty="0" err="1"/>
              <a:t>Kohavi</a:t>
            </a:r>
            <a:r>
              <a:rPr lang="en-US" sz="2000" dirty="0"/>
              <a:t> and </a:t>
            </a:r>
            <a:r>
              <a:rPr lang="en-US" sz="2000" dirty="0" err="1"/>
              <a:t>Sahami</a:t>
            </a:r>
            <a:r>
              <a:rPr lang="en-US" sz="2000" dirty="0"/>
              <a:t> (1996</a:t>
            </a:r>
            <a:r>
              <a:rPr lang="en-US" sz="2000" dirty="0" smtClean="0"/>
              <a:t>)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2539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82" y="64689"/>
            <a:ext cx="7697368" cy="700062"/>
          </a:xfrm>
        </p:spPr>
        <p:txBody>
          <a:bodyPr>
            <a:noAutofit/>
          </a:bodyPr>
          <a:lstStyle/>
          <a:p>
            <a:r>
              <a:rPr lang="en-CA" dirty="0" smtClean="0"/>
              <a:t>Further Reading and Bibliographic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11" y="1215407"/>
            <a:ext cx="8445307" cy="4961556"/>
          </a:xfrm>
        </p:spPr>
        <p:txBody>
          <a:bodyPr>
            <a:normAutofit/>
          </a:bodyPr>
          <a:lstStyle/>
          <a:p>
            <a:r>
              <a:rPr lang="en-CA" sz="2000" dirty="0" err="1" smtClean="0"/>
              <a:t>Fradkin</a:t>
            </a:r>
            <a:r>
              <a:rPr lang="en-CA" sz="2000" dirty="0" smtClean="0"/>
              <a:t> </a:t>
            </a:r>
            <a:r>
              <a:rPr lang="en-CA" sz="2000" dirty="0" smtClean="0"/>
              <a:t>and Madigan (2003) analyze the performance of random </a:t>
            </a:r>
            <a:r>
              <a:rPr lang="en-CA" sz="2000" dirty="0" smtClean="0"/>
              <a:t>projections</a:t>
            </a:r>
            <a:endParaRPr lang="en-CA" sz="2000" dirty="0" smtClean="0"/>
          </a:p>
          <a:p>
            <a:r>
              <a:rPr lang="en-CA" sz="2000" dirty="0" smtClean="0"/>
              <a:t>The algorithm for partial least squares regression is from Hastie et al. (2009</a:t>
            </a:r>
            <a:r>
              <a:rPr lang="en-CA" sz="2000" dirty="0" smtClean="0"/>
              <a:t>)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 err="1" smtClean="0"/>
              <a:t>TFxIDF</a:t>
            </a:r>
            <a:r>
              <a:rPr lang="en-CA" sz="2000" dirty="0" smtClean="0"/>
              <a:t> </a:t>
            </a:r>
            <a:r>
              <a:rPr lang="en-CA" sz="2000" dirty="0" smtClean="0"/>
              <a:t>metric is described by Witten et al. (1999b</a:t>
            </a:r>
            <a:r>
              <a:rPr lang="en-CA" sz="2000" dirty="0" smtClean="0"/>
              <a:t>) </a:t>
            </a:r>
          </a:p>
          <a:p>
            <a:r>
              <a:rPr lang="en-CA" sz="2000" dirty="0" err="1"/>
              <a:t>Hyvärinen</a:t>
            </a:r>
            <a:r>
              <a:rPr lang="en-CA" sz="2000" dirty="0"/>
              <a:t> and </a:t>
            </a:r>
            <a:r>
              <a:rPr lang="en-CA" sz="2000" dirty="0" err="1"/>
              <a:t>Oja</a:t>
            </a:r>
            <a:r>
              <a:rPr lang="en-CA" sz="2000" dirty="0"/>
              <a:t> (2000) created the fast ICA </a:t>
            </a:r>
            <a:r>
              <a:rPr lang="en-CA" sz="2000" dirty="0" smtClean="0"/>
              <a:t>method </a:t>
            </a:r>
            <a:endParaRPr lang="en-CA" sz="2000" dirty="0"/>
          </a:p>
          <a:p>
            <a:r>
              <a:rPr lang="en-CA" sz="2000" dirty="0" err="1"/>
              <a:t>Duda</a:t>
            </a:r>
            <a:r>
              <a:rPr lang="en-CA" sz="2000" dirty="0"/>
              <a:t> et al. (2001) and Murphy (2012) explain the algebra underlying </a:t>
            </a:r>
            <a:r>
              <a:rPr lang="en-CA" sz="2000" dirty="0" smtClean="0"/>
              <a:t>FLDA</a:t>
            </a:r>
            <a:endParaRPr lang="en-CA" sz="2000" dirty="0"/>
          </a:p>
          <a:p>
            <a:r>
              <a:rPr lang="en-CA" sz="2000" dirty="0"/>
              <a:t>Sugiyama (2007) </a:t>
            </a:r>
            <a:r>
              <a:rPr lang="en-CA" sz="2000" dirty="0" smtClean="0"/>
              <a:t>presents a </a:t>
            </a:r>
            <a:r>
              <a:rPr lang="en-CA" sz="2000" dirty="0"/>
              <a:t>variant called “local Fisher discriminant </a:t>
            </a:r>
            <a:r>
              <a:rPr lang="en-CA" sz="2000" dirty="0" smtClean="0"/>
              <a:t>analysis”</a:t>
            </a:r>
            <a:endParaRPr lang="en-CA" sz="2000" dirty="0"/>
          </a:p>
          <a:p>
            <a:r>
              <a:rPr lang="en-CA" sz="2000" dirty="0"/>
              <a:t>John (1995</a:t>
            </a:r>
            <a:r>
              <a:rPr lang="en-CA" sz="2000" dirty="0" smtClean="0"/>
              <a:t>) showed experiments </a:t>
            </a:r>
            <a:r>
              <a:rPr lang="en-CA" sz="2000" dirty="0"/>
              <a:t>on using C4.5 to filter its own training </a:t>
            </a:r>
            <a:r>
              <a:rPr lang="en-CA" sz="2000" dirty="0" smtClean="0"/>
              <a:t>data</a:t>
            </a:r>
          </a:p>
          <a:p>
            <a:r>
              <a:rPr lang="en-CA" sz="2000" dirty="0"/>
              <a:t>The more conservative </a:t>
            </a:r>
            <a:r>
              <a:rPr lang="en-CA" sz="2000" dirty="0" smtClean="0"/>
              <a:t>consensus filter is due to </a:t>
            </a:r>
            <a:r>
              <a:rPr lang="en-CA" sz="2000" dirty="0" err="1"/>
              <a:t>Brodley</a:t>
            </a:r>
            <a:r>
              <a:rPr lang="en-CA" sz="2000" dirty="0"/>
              <a:t> and Fried (1996</a:t>
            </a:r>
            <a:r>
              <a:rPr lang="en-CA" sz="2000" dirty="0" smtClean="0"/>
              <a:t>) </a:t>
            </a:r>
            <a:endParaRPr lang="en-CA" sz="2000" dirty="0"/>
          </a:p>
          <a:p>
            <a:r>
              <a:rPr lang="en-CA" sz="2000" dirty="0" err="1"/>
              <a:t>Rousseeuw</a:t>
            </a:r>
            <a:r>
              <a:rPr lang="en-CA" sz="2000" dirty="0"/>
              <a:t> and Leroy (1987) describe </a:t>
            </a:r>
            <a:r>
              <a:rPr lang="en-CA" sz="2000" dirty="0" smtClean="0"/>
              <a:t>the </a:t>
            </a:r>
            <a:r>
              <a:rPr lang="en-CA" sz="2000" dirty="0"/>
              <a:t>least median of squares </a:t>
            </a:r>
            <a:r>
              <a:rPr lang="en-CA" sz="2000" dirty="0" smtClean="0"/>
              <a:t>method </a:t>
            </a:r>
            <a:r>
              <a:rPr lang="en-CA" sz="2000" dirty="0"/>
              <a:t>and the telephone data </a:t>
            </a:r>
          </a:p>
          <a:p>
            <a:r>
              <a:rPr lang="en-CA" sz="2000" dirty="0"/>
              <a:t>Quinlan (1986) </a:t>
            </a:r>
            <a:r>
              <a:rPr lang="en-CA" sz="2000" dirty="0" smtClean="0"/>
              <a:t>shows how removing attribute noise can be detrimental</a:t>
            </a:r>
            <a:endParaRPr lang="en-CA" sz="2000" dirty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14530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3632" y="64689"/>
            <a:ext cx="7711718" cy="700062"/>
          </a:xfrm>
        </p:spPr>
        <p:txBody>
          <a:bodyPr>
            <a:noAutofit/>
          </a:bodyPr>
          <a:lstStyle/>
          <a:p>
            <a:r>
              <a:rPr lang="en-CA" dirty="0" smtClean="0"/>
              <a:t>Further Reading and Bibliographic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86" y="1215407"/>
            <a:ext cx="8294627" cy="49615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Barnett and Lewis (1994) address the general topic of outliers in </a:t>
            </a:r>
            <a:r>
              <a:rPr lang="en-US" sz="2000" dirty="0" smtClean="0"/>
              <a:t>data from a statistical point of view</a:t>
            </a:r>
            <a:endParaRPr lang="en-US" sz="2000" dirty="0" smtClean="0"/>
          </a:p>
          <a:p>
            <a:r>
              <a:rPr lang="en-US" sz="2000" dirty="0" smtClean="0"/>
              <a:t>Pearson (2005) describes the statistical approach of fitting a </a:t>
            </a:r>
            <a:r>
              <a:rPr lang="en-US" sz="2000" dirty="0" smtClean="0"/>
              <a:t>distribution </a:t>
            </a:r>
            <a:r>
              <a:rPr lang="en-US" sz="2000" dirty="0" smtClean="0"/>
              <a:t>to the target </a:t>
            </a:r>
            <a:r>
              <a:rPr lang="en-US" sz="2000" dirty="0" smtClean="0"/>
              <a:t>data</a:t>
            </a:r>
            <a:endParaRPr lang="en-US" sz="2000" dirty="0" smtClean="0"/>
          </a:p>
          <a:p>
            <a:r>
              <a:rPr lang="en-US" sz="2000" dirty="0" err="1" smtClean="0"/>
              <a:t>Schölkopf</a:t>
            </a:r>
            <a:r>
              <a:rPr lang="en-US" sz="2000" dirty="0" smtClean="0"/>
              <a:t>, Williamson, </a:t>
            </a:r>
            <a:r>
              <a:rPr lang="en-US" sz="2000" dirty="0" err="1" smtClean="0"/>
              <a:t>Smola</a:t>
            </a:r>
            <a:r>
              <a:rPr lang="en-US" sz="2000" dirty="0" smtClean="0"/>
              <a:t>, </a:t>
            </a:r>
            <a:r>
              <a:rPr lang="en-US" sz="2000" dirty="0" err="1" smtClean="0"/>
              <a:t>Shawe</a:t>
            </a:r>
            <a:r>
              <a:rPr lang="en-US" sz="2000" dirty="0" smtClean="0"/>
              <a:t>-Taylor, and Platt (2000) describe the use of support vector machines for novelty detection</a:t>
            </a:r>
          </a:p>
          <a:p>
            <a:r>
              <a:rPr lang="en-US" sz="2000" dirty="0" smtClean="0"/>
              <a:t>Abe, </a:t>
            </a:r>
            <a:r>
              <a:rPr lang="en-US" sz="2000" dirty="0" err="1" smtClean="0"/>
              <a:t>Zadrozny</a:t>
            </a:r>
            <a:r>
              <a:rPr lang="en-US" sz="2000" dirty="0" smtClean="0"/>
              <a:t>, and Langford (2006), amongst others, use artificial data as a second </a:t>
            </a:r>
            <a:r>
              <a:rPr lang="en-US" sz="2000" dirty="0" smtClean="0"/>
              <a:t>class</a:t>
            </a:r>
          </a:p>
          <a:p>
            <a:r>
              <a:rPr lang="en-US" sz="2000" dirty="0"/>
              <a:t>Combining density estimation and class probability estimation using artificial data is suggested </a:t>
            </a:r>
            <a:r>
              <a:rPr lang="en-US" sz="2000" dirty="0" smtClean="0"/>
              <a:t>for unsupervised </a:t>
            </a:r>
            <a:r>
              <a:rPr lang="en-US" sz="2000" dirty="0"/>
              <a:t>learning by Hastie et al. (2009)</a:t>
            </a:r>
          </a:p>
          <a:p>
            <a:r>
              <a:rPr lang="en-US" sz="2000" dirty="0" err="1"/>
              <a:t>Hempstalk</a:t>
            </a:r>
            <a:r>
              <a:rPr lang="en-US" sz="2000" dirty="0"/>
              <a:t>, Frank, and Witten (2008) describe it in the context of one-class </a:t>
            </a:r>
            <a:r>
              <a:rPr lang="en-US" sz="2000" dirty="0" smtClean="0"/>
              <a:t>classification</a:t>
            </a:r>
            <a:endParaRPr lang="en-US" sz="2000" dirty="0"/>
          </a:p>
          <a:p>
            <a:r>
              <a:rPr lang="en-US" sz="2000" dirty="0" err="1"/>
              <a:t>Hempstalk</a:t>
            </a:r>
            <a:r>
              <a:rPr lang="en-US" sz="2000" dirty="0"/>
              <a:t> and Frank (2008) discuss </a:t>
            </a:r>
            <a:r>
              <a:rPr lang="en-US" sz="2000" dirty="0" smtClean="0"/>
              <a:t>how to fairly compare one</a:t>
            </a:r>
            <a:r>
              <a:rPr lang="en-US" sz="2000" dirty="0"/>
              <a:t>-class and multiclass classification when </a:t>
            </a:r>
            <a:r>
              <a:rPr lang="en-US" sz="2000" dirty="0" smtClean="0"/>
              <a:t>discriminating against new classes of data</a:t>
            </a:r>
            <a:endParaRPr lang="en-US" sz="2000" dirty="0"/>
          </a:p>
          <a:p>
            <a:endParaRPr lang="en-CA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5857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4476" y="64689"/>
            <a:ext cx="7955678" cy="700062"/>
          </a:xfrm>
        </p:spPr>
        <p:txBody>
          <a:bodyPr>
            <a:noAutofit/>
          </a:bodyPr>
          <a:lstStyle/>
          <a:p>
            <a:r>
              <a:rPr lang="en-CA" dirty="0" smtClean="0"/>
              <a:t>Further Reading and Bibliographic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14" y="1215407"/>
            <a:ext cx="8142235" cy="496155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Vitter (1985) </a:t>
            </a:r>
            <a:r>
              <a:rPr lang="en-US" sz="2000" dirty="0" smtClean="0"/>
              <a:t>describes the algorithm for reservoir sampling we used, </a:t>
            </a:r>
            <a:r>
              <a:rPr lang="en-US" sz="2000" dirty="0" smtClean="0"/>
              <a:t>he called </a:t>
            </a:r>
            <a:r>
              <a:rPr lang="en-US" sz="2000" dirty="0" smtClean="0"/>
              <a:t>it method R; its </a:t>
            </a:r>
            <a:r>
              <a:rPr lang="en-US" sz="2000" dirty="0" smtClean="0"/>
              <a:t>computational complexity is O</a:t>
            </a:r>
            <a:r>
              <a:rPr lang="en-US" sz="2000" dirty="0" smtClean="0"/>
              <a:t>(</a:t>
            </a:r>
            <a:r>
              <a:rPr lang="en-US" sz="2000" dirty="0" smtClean="0"/>
              <a:t>#instances)</a:t>
            </a:r>
            <a:endParaRPr lang="en-US" sz="2000" dirty="0" smtClean="0"/>
          </a:p>
          <a:p>
            <a:r>
              <a:rPr lang="en-US" sz="2000" dirty="0" smtClean="0"/>
              <a:t>Rifkin and </a:t>
            </a:r>
            <a:r>
              <a:rPr lang="en-US" sz="2000" dirty="0" err="1" smtClean="0"/>
              <a:t>Klautau</a:t>
            </a:r>
            <a:r>
              <a:rPr lang="en-US" sz="2000" dirty="0" smtClean="0"/>
              <a:t> (2004) show that the one-</a:t>
            </a:r>
            <a:r>
              <a:rPr lang="en-US" sz="2000" dirty="0" err="1" smtClean="0"/>
              <a:t>vs</a:t>
            </a:r>
            <a:r>
              <a:rPr lang="en-US" sz="2000" dirty="0" smtClean="0"/>
              <a:t>-rest method for multiclass classification can work well if appropriate parameter tuning is </a:t>
            </a:r>
            <a:r>
              <a:rPr lang="en-US" sz="2000" dirty="0" smtClean="0"/>
              <a:t>applied </a:t>
            </a:r>
            <a:endParaRPr lang="en-US" sz="2000" dirty="0" smtClean="0"/>
          </a:p>
          <a:p>
            <a:r>
              <a:rPr lang="en-US" sz="2000" dirty="0" smtClean="0"/>
              <a:t>Friedman (1996) describes the technique of pairwise </a:t>
            </a:r>
            <a:r>
              <a:rPr lang="en-US" sz="2000" dirty="0" smtClean="0"/>
              <a:t>classification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Fürnkranz</a:t>
            </a:r>
            <a:r>
              <a:rPr lang="en-US" sz="2000" dirty="0" smtClean="0"/>
              <a:t> </a:t>
            </a:r>
            <a:r>
              <a:rPr lang="en-US" sz="2000" dirty="0" smtClean="0"/>
              <a:t>(2002) further analyzes </a:t>
            </a:r>
            <a:r>
              <a:rPr lang="en-US" sz="2000" dirty="0" smtClean="0"/>
              <a:t>it</a:t>
            </a:r>
            <a:endParaRPr lang="en-US" sz="2000" dirty="0"/>
          </a:p>
          <a:p>
            <a:r>
              <a:rPr lang="en-US" sz="2000" dirty="0" smtClean="0"/>
              <a:t>Hastie </a:t>
            </a:r>
            <a:r>
              <a:rPr lang="en-US" sz="2000" dirty="0" smtClean="0"/>
              <a:t>and </a:t>
            </a:r>
            <a:r>
              <a:rPr lang="en-US" sz="2000" dirty="0" err="1" smtClean="0"/>
              <a:t>Tibshirani</a:t>
            </a:r>
            <a:r>
              <a:rPr lang="en-US" sz="2000" dirty="0" smtClean="0"/>
              <a:t> (1998) extend it to estimate probabilities using pairwise </a:t>
            </a:r>
            <a:r>
              <a:rPr lang="en-US" sz="2000" dirty="0" smtClean="0"/>
              <a:t>coupling</a:t>
            </a:r>
          </a:p>
          <a:p>
            <a:r>
              <a:rPr lang="en-US" sz="2000" dirty="0" err="1"/>
              <a:t>Fürnkranz</a:t>
            </a:r>
            <a:r>
              <a:rPr lang="en-US" sz="2000" dirty="0"/>
              <a:t> (2003) evaluates pairwise classification as a technique for ensemble </a:t>
            </a:r>
            <a:r>
              <a:rPr lang="en-US" sz="2000" dirty="0" smtClean="0"/>
              <a:t>learning </a:t>
            </a:r>
            <a:endParaRPr lang="en-US" sz="2000" dirty="0"/>
          </a:p>
          <a:p>
            <a:r>
              <a:rPr lang="en-US" sz="2000" dirty="0" smtClean="0"/>
              <a:t>ECOCs for multi-class classification were proposed by </a:t>
            </a:r>
            <a:r>
              <a:rPr lang="en-US" sz="2000" dirty="0" err="1"/>
              <a:t>Dietterich</a:t>
            </a:r>
            <a:r>
              <a:rPr lang="en-US" sz="2000" dirty="0"/>
              <a:t> and </a:t>
            </a:r>
            <a:r>
              <a:rPr lang="en-US" sz="2000" dirty="0" err="1"/>
              <a:t>Bakiri</a:t>
            </a:r>
            <a:r>
              <a:rPr lang="en-US" sz="2000" dirty="0"/>
              <a:t> (1995); Ricci and Aha (1998) showed how to apply </a:t>
            </a:r>
            <a:r>
              <a:rPr lang="en-US" sz="2000" dirty="0" smtClean="0"/>
              <a:t>them to nearest </a:t>
            </a:r>
            <a:r>
              <a:rPr lang="en-US" sz="2000" dirty="0"/>
              <a:t>neighbor </a:t>
            </a:r>
            <a:r>
              <a:rPr lang="en-US" sz="2000" dirty="0" smtClean="0"/>
              <a:t>classifiers</a:t>
            </a:r>
            <a:endParaRPr lang="en-US" sz="2000" dirty="0"/>
          </a:p>
          <a:p>
            <a:r>
              <a:rPr lang="en-US" sz="2000" dirty="0"/>
              <a:t>Frank and Kramer (2004) introduce ensembles of nested </a:t>
            </a:r>
            <a:r>
              <a:rPr lang="en-US" sz="2000" dirty="0" smtClean="0"/>
              <a:t>dichotomies</a:t>
            </a:r>
          </a:p>
          <a:p>
            <a:r>
              <a:rPr lang="en-US" sz="2000" dirty="0" smtClean="0"/>
              <a:t>Dong</a:t>
            </a:r>
            <a:r>
              <a:rPr lang="en-US" sz="2000" dirty="0"/>
              <a:t>, Frank, and Kramer (2005) considered </a:t>
            </a:r>
            <a:r>
              <a:rPr lang="en-US" sz="2000" dirty="0" smtClean="0"/>
              <a:t>balanced </a:t>
            </a:r>
            <a:r>
              <a:rPr lang="en-US" sz="2000" dirty="0"/>
              <a:t>nested dichotomies </a:t>
            </a:r>
            <a:r>
              <a:rPr lang="en-US" sz="2000" dirty="0" smtClean="0"/>
              <a:t>to </a:t>
            </a:r>
            <a:r>
              <a:rPr lang="en-US" sz="2000" dirty="0"/>
              <a:t>reduce training </a:t>
            </a:r>
            <a:r>
              <a:rPr lang="en-US" sz="2000" dirty="0" smtClean="0"/>
              <a:t>time</a:t>
            </a:r>
            <a:endParaRPr lang="en-US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8975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9054" y="64689"/>
            <a:ext cx="7690193" cy="700062"/>
          </a:xfrm>
        </p:spPr>
        <p:txBody>
          <a:bodyPr>
            <a:noAutofit/>
          </a:bodyPr>
          <a:lstStyle/>
          <a:p>
            <a:r>
              <a:rPr lang="en-CA" dirty="0" smtClean="0"/>
              <a:t>Further Reading and Bibliographic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Zadrozny</a:t>
            </a:r>
            <a:r>
              <a:rPr lang="en-US" sz="2000" dirty="0" smtClean="0"/>
              <a:t> and </a:t>
            </a:r>
            <a:r>
              <a:rPr lang="en-US" sz="2000" dirty="0" err="1" smtClean="0"/>
              <a:t>Elkan</a:t>
            </a:r>
            <a:r>
              <a:rPr lang="en-US" sz="2000" dirty="0" smtClean="0"/>
              <a:t> (2002) applied </a:t>
            </a:r>
            <a:r>
              <a:rPr lang="en-US" sz="2000" dirty="0" smtClean="0"/>
              <a:t>isotonic regression and </a:t>
            </a:r>
            <a:r>
              <a:rPr lang="en-US" sz="2000" dirty="0" smtClean="0"/>
              <a:t>logistic regression to </a:t>
            </a:r>
            <a:r>
              <a:rPr lang="en-US" sz="2000" dirty="0" smtClean="0"/>
              <a:t>the calibration of class probability estimates</a:t>
            </a:r>
            <a:endParaRPr lang="en-US" sz="2000" dirty="0"/>
          </a:p>
          <a:p>
            <a:r>
              <a:rPr lang="en-US" sz="2000" dirty="0" smtClean="0"/>
              <a:t>They also </a:t>
            </a:r>
            <a:r>
              <a:rPr lang="en-US" sz="2000" dirty="0" smtClean="0"/>
              <a:t>investigated how to deal with multiclass </a:t>
            </a:r>
            <a:r>
              <a:rPr lang="en-US" sz="2000" dirty="0" smtClean="0"/>
              <a:t>problems</a:t>
            </a:r>
            <a:endParaRPr lang="en-US" sz="2000" dirty="0" smtClean="0"/>
          </a:p>
          <a:p>
            <a:r>
              <a:rPr lang="en-US" sz="2000" dirty="0" err="1" smtClean="0"/>
              <a:t>Niculescu-Mizil</a:t>
            </a:r>
            <a:r>
              <a:rPr lang="en-US" sz="2000" dirty="0" smtClean="0"/>
              <a:t> and </a:t>
            </a:r>
            <a:r>
              <a:rPr lang="en-US" sz="2000" dirty="0" err="1" smtClean="0"/>
              <a:t>Caruana</a:t>
            </a:r>
            <a:r>
              <a:rPr lang="en-US" sz="2000" dirty="0" smtClean="0"/>
              <a:t> (2005) compared a variant of logistic regression and </a:t>
            </a:r>
            <a:r>
              <a:rPr lang="en-US" sz="2000" dirty="0" smtClean="0"/>
              <a:t>isotonic regression</a:t>
            </a:r>
          </a:p>
          <a:p>
            <a:r>
              <a:rPr lang="en-US" sz="2000" dirty="0" smtClean="0"/>
              <a:t>They considered </a:t>
            </a:r>
            <a:r>
              <a:rPr lang="en-US" sz="2000" dirty="0" smtClean="0"/>
              <a:t>a </a:t>
            </a:r>
            <a:r>
              <a:rPr lang="en-US" sz="2000" dirty="0" smtClean="0"/>
              <a:t>large set of underlying class probability </a:t>
            </a:r>
            <a:r>
              <a:rPr lang="en-US" sz="2000" dirty="0" smtClean="0"/>
              <a:t>estimators </a:t>
            </a:r>
            <a:endParaRPr lang="en-US" sz="2000" dirty="0" smtClean="0"/>
          </a:p>
          <a:p>
            <a:r>
              <a:rPr lang="en-US" sz="2000" dirty="0" smtClean="0"/>
              <a:t>Stout (2008) describes a linear-time algorithm for isotonic regression based on minimizing </a:t>
            </a:r>
            <a:r>
              <a:rPr lang="en-US" sz="2000" dirty="0" smtClean="0"/>
              <a:t>squared error (called the PAV algorithm)</a:t>
            </a:r>
            <a:endParaRPr lang="en-US" sz="2000" dirty="0" smtClean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017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subsets for weathe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-166688"/>
            <a:ext cx="8534400" cy="10668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Attribute subsets for weather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9720" y="1056599"/>
            <a:ext cx="7010280" cy="5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arching attribu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Searching the attribute space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Number of attribute subsets is</a:t>
            </a:r>
            <a:br>
              <a:rPr lang="en-CA" dirty="0" smtClean="0"/>
            </a:br>
            <a:r>
              <a:rPr lang="en-CA" dirty="0" smtClean="0"/>
              <a:t>exponential in the number of attributes</a:t>
            </a:r>
          </a:p>
          <a:p>
            <a:r>
              <a:rPr lang="en-CA" dirty="0" smtClean="0"/>
              <a:t>Common greedy approaches:</a:t>
            </a:r>
          </a:p>
          <a:p>
            <a:pPr lvl="1"/>
            <a:r>
              <a:rPr lang="en-CA" dirty="0" smtClean="0"/>
              <a:t>forward selection</a:t>
            </a:r>
          </a:p>
          <a:p>
            <a:pPr lvl="1"/>
            <a:r>
              <a:rPr lang="en-CA" dirty="0" smtClean="0"/>
              <a:t>backward elimination</a:t>
            </a:r>
          </a:p>
          <a:p>
            <a:r>
              <a:rPr lang="en-CA" dirty="0" smtClean="0"/>
              <a:t>More sophisticated strategies:</a:t>
            </a:r>
          </a:p>
          <a:p>
            <a:pPr lvl="1"/>
            <a:r>
              <a:rPr lang="en-CA" dirty="0" smtClean="0"/>
              <a:t>Bidirectional search</a:t>
            </a:r>
          </a:p>
          <a:p>
            <a:pPr lvl="1"/>
            <a:r>
              <a:rPr lang="en-CA" dirty="0" smtClean="0"/>
              <a:t>Best-first search: can find optimum solution</a:t>
            </a:r>
          </a:p>
          <a:p>
            <a:pPr lvl="1"/>
            <a:r>
              <a:rPr lang="en-CA" dirty="0" smtClean="0"/>
              <a:t>Beam search: approximation to best-first search</a:t>
            </a:r>
          </a:p>
          <a:p>
            <a:pPr lvl="1"/>
            <a:r>
              <a:rPr lang="en-CA" dirty="0" smtClean="0"/>
              <a:t>Genetic algorithms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8</a:t>
            </a:fld>
            <a:endParaRPr lang="en-N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heme-specific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9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Scheme-specific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990" y="826559"/>
            <a:ext cx="8021966" cy="570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Wrapper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approach to attribute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selection: attributes are selected with target scheme in the loop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Implement “wrapper” around learning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scheme</a:t>
            </a:r>
          </a:p>
          <a:p>
            <a:pPr lvl="1" hangingPunct="0">
              <a:spcBef>
                <a:spcPts val="697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Evaluation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criterion: cross-validation performance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Time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consuming in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general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greedy approach,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attributes </a:t>
            </a:r>
            <a:r>
              <a:rPr lang="en-US" sz="20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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 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30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2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 time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prior ranking of attributes </a:t>
            </a:r>
            <a:r>
              <a:rPr lang="en-US" sz="20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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  linear in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use significance test to stop cross-validation for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 subset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early if it is unlikely to “win” (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race search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)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be used with forward, backward selection, prior ranking, or special-purpose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schemata search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Scheme-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specific attribute selection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is essential for learning decision tables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Efficient for decision tables and Naïve Bayes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16524</TotalTime>
  <Words>5721</Words>
  <Application>Microsoft Macintosh PowerPoint</Application>
  <PresentationFormat>On-screen Show (4:3)</PresentationFormat>
  <Paragraphs>810</Paragraphs>
  <Slides>69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Office Theme</vt:lpstr>
      <vt:lpstr>Equation</vt:lpstr>
      <vt:lpstr>Microsoft Equation</vt:lpstr>
      <vt:lpstr>PowerPoint Presentation</vt:lpstr>
      <vt:lpstr>Data transformations</vt:lpstr>
      <vt:lpstr>Just apply a learner? NO!</vt:lpstr>
      <vt:lpstr>Attribute selection</vt:lpstr>
      <vt:lpstr>Scheme-independent attribute selection</vt:lpstr>
      <vt:lpstr>Scheme-independent attribute selection</vt:lpstr>
      <vt:lpstr>Attribute subsets for weather data</vt:lpstr>
      <vt:lpstr>Searching the attribute space</vt:lpstr>
      <vt:lpstr>Scheme-specific selection</vt:lpstr>
      <vt:lpstr>Attribute discretization</vt:lpstr>
      <vt:lpstr>Discretization: unsupervised</vt:lpstr>
      <vt:lpstr>Discretization: supervised</vt:lpstr>
      <vt:lpstr>Example: temperature attribute</vt:lpstr>
      <vt:lpstr>Formula for MDL stopping criterion</vt:lpstr>
      <vt:lpstr>Supervised discretization: other methods</vt:lpstr>
      <vt:lpstr>Error-based vs. entropy-based</vt:lpstr>
      <vt:lpstr>Error-based vs. entropy-based</vt:lpstr>
      <vt:lpstr>The converse of discretization</vt:lpstr>
      <vt:lpstr>Projections</vt:lpstr>
      <vt:lpstr>Principal component analysis</vt:lpstr>
      <vt:lpstr>Example: 10-dimensional data</vt:lpstr>
      <vt:lpstr>Random projections</vt:lpstr>
      <vt:lpstr>Partial least-squares regression</vt:lpstr>
      <vt:lpstr>An algorithm for PLS</vt:lpstr>
      <vt:lpstr>Independent component analysis (ICA)</vt:lpstr>
      <vt:lpstr>Correlation vs. statistical independence</vt:lpstr>
      <vt:lpstr>ICA and Mutual Information</vt:lpstr>
      <vt:lpstr>ICA &amp; FastICA</vt:lpstr>
      <vt:lpstr>Linear discriminant analysis</vt:lpstr>
      <vt:lpstr>The LDA classifier</vt:lpstr>
      <vt:lpstr>Quadratic discriminant analysis (QDA)</vt:lpstr>
      <vt:lpstr>Fisher’s linear discriminant analysis</vt:lpstr>
      <vt:lpstr>Fisher’s LDA: the solution vector</vt:lpstr>
      <vt:lpstr>Multi-class FLDA</vt:lpstr>
      <vt:lpstr>PowerPoint Presentation</vt:lpstr>
      <vt:lpstr>Text to attribute vectors</vt:lpstr>
      <vt:lpstr>Time series</vt:lpstr>
      <vt:lpstr>Sampling</vt:lpstr>
      <vt:lpstr>Automatic data cleansing</vt:lpstr>
      <vt:lpstr>Robust regression</vt:lpstr>
      <vt:lpstr>Example: least median of squares</vt:lpstr>
      <vt:lpstr>Detecting anomalies</vt:lpstr>
      <vt:lpstr>One-Class Learning</vt:lpstr>
      <vt:lpstr>Outlier detection</vt:lpstr>
      <vt:lpstr>Using artificial data for one-class classification</vt:lpstr>
      <vt:lpstr>Generating artificial data</vt:lpstr>
      <vt:lpstr>Transforming multiple classes to binary ones</vt:lpstr>
      <vt:lpstr>Error-correcting output codes</vt:lpstr>
      <vt:lpstr>More on ECOCs</vt:lpstr>
      <vt:lpstr>Exhaustive ECOCs</vt:lpstr>
      <vt:lpstr>More on ECOCs</vt:lpstr>
      <vt:lpstr>Ensembles of nested dichotomies</vt:lpstr>
      <vt:lpstr>Example with four classes</vt:lpstr>
      <vt:lpstr>Probability estimation</vt:lpstr>
      <vt:lpstr>Ensembles of nested dichotomies</vt:lpstr>
      <vt:lpstr>Calibrating class probabilities</vt:lpstr>
      <vt:lpstr>Visualizing inaccurate probability estimates</vt:lpstr>
      <vt:lpstr>Calibrating class probabilities</vt:lpstr>
      <vt:lpstr>Calibrating class probabilities</vt:lpstr>
      <vt:lpstr>Weka implementations</vt:lpstr>
      <vt:lpstr>Weka implementations</vt:lpstr>
      <vt:lpstr>Weka implementations</vt:lpstr>
      <vt:lpstr>Further Reading and Bibliographic Notes</vt:lpstr>
      <vt:lpstr>Further Reading and Bibliographic Notes</vt:lpstr>
      <vt:lpstr>Further Reading and Bibliographic Notes</vt:lpstr>
      <vt:lpstr>Further Reading and Bibliographic Notes</vt:lpstr>
      <vt:lpstr>Further Reading and Bibliographic Notes</vt:lpstr>
      <vt:lpstr>Further Reading and Bibliographic Notes</vt:lpstr>
      <vt:lpstr>Further Reading and Bibliographic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Eibe Frank</dc:creator>
  <cp:lastModifiedBy>Eibe Frank</cp:lastModifiedBy>
  <cp:revision>171</cp:revision>
  <dcterms:created xsi:type="dcterms:W3CDTF">2006-03-03T17:32:48Z</dcterms:created>
  <dcterms:modified xsi:type="dcterms:W3CDTF">2016-11-11T23:36:35Z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