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7"/>
  </p:notesMasterIdLst>
  <p:handoutMasterIdLst>
    <p:handoutMasterId r:id="rId48"/>
  </p:handoutMasterIdLst>
  <p:sldIdLst>
    <p:sldId id="281" r:id="rId2"/>
    <p:sldId id="282" r:id="rId3"/>
    <p:sldId id="256" r:id="rId4"/>
    <p:sldId id="257" r:id="rId5"/>
    <p:sldId id="258" r:id="rId6"/>
    <p:sldId id="279" r:id="rId7"/>
    <p:sldId id="259" r:id="rId8"/>
    <p:sldId id="260" r:id="rId9"/>
    <p:sldId id="280" r:id="rId10"/>
    <p:sldId id="261" r:id="rId11"/>
    <p:sldId id="264" r:id="rId12"/>
    <p:sldId id="265" r:id="rId13"/>
    <p:sldId id="262" r:id="rId14"/>
    <p:sldId id="278" r:id="rId15"/>
    <p:sldId id="266" r:id="rId16"/>
    <p:sldId id="267" r:id="rId17"/>
    <p:sldId id="263" r:id="rId18"/>
    <p:sldId id="268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4" r:id="rId28"/>
    <p:sldId id="303" r:id="rId29"/>
    <p:sldId id="306" r:id="rId30"/>
    <p:sldId id="305" r:id="rId31"/>
    <p:sldId id="307" r:id="rId32"/>
    <p:sldId id="308" r:id="rId33"/>
    <p:sldId id="283" r:id="rId34"/>
    <p:sldId id="285" r:id="rId35"/>
    <p:sldId id="286" r:id="rId36"/>
    <p:sldId id="287" r:id="rId37"/>
    <p:sldId id="284" r:id="rId38"/>
    <p:sldId id="288" r:id="rId39"/>
    <p:sldId id="289" r:id="rId40"/>
    <p:sldId id="290" r:id="rId41"/>
    <p:sldId id="291" r:id="rId42"/>
    <p:sldId id="293" r:id="rId43"/>
    <p:sldId id="294" r:id="rId44"/>
    <p:sldId id="310" r:id="rId45"/>
    <p:sldId id="309" r:id="rId46"/>
  </p:sldIdLst>
  <p:sldSz cx="9144000" cy="5143500" type="screen16x9"/>
  <p:notesSz cx="6858000" cy="9144000"/>
  <p:embeddedFontLst>
    <p:embeddedFont>
      <p:font typeface="微軟正黑體" panose="020B0604030504040204" pitchFamily="34" charset="-120"/>
      <p:regular r:id="rId49"/>
      <p:bold r:id="rId50"/>
    </p:embeddedFont>
    <p:embeddedFont>
      <p:font typeface="Georgia" panose="02040502050405020303" pitchFamily="18" charset="0"/>
      <p:regular r:id="rId51"/>
      <p:bold r:id="rId52"/>
      <p:italic r:id="rId53"/>
      <p:boldItalic r:id="rId54"/>
    </p:embeddedFont>
    <p:embeddedFont>
      <p:font typeface="Lato" panose="020F0502020204030203" pitchFamily="34" charset="0"/>
      <p:regular r:id="rId55"/>
      <p:bold r:id="rId56"/>
      <p:italic r:id="rId57"/>
      <p:boldItalic r:id="rId58"/>
    </p:embeddedFont>
    <p:embeddedFont>
      <p:font typeface="Raleway" pitchFamily="2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1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56" Type="http://schemas.openxmlformats.org/officeDocument/2006/relationships/font" Target="fonts/font8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D1372C2C-6A60-4BE2-ABF9-2D87B02FEE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106D090-9FAF-48D0-B5C5-42D10967B2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F17A6-DFE7-4780-9543-2F0092DA9A6E}" type="datetimeFigureOut">
              <a:rPr lang="zh-TW" altLang="en-US" smtClean="0"/>
              <a:t>2022/2/12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C355A54-9A49-4A99-AD6A-0FD4E29292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703DE7B-2B9D-4158-A02A-1024B99BEE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93B01-8DB1-4910-B356-C6266E8663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090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0fb1ba4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0fb1ba49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0fb1ba49a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0fb1ba49a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0fb1ba49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0fb1ba49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0fb1ba49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0fb1ba49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0fb1ba49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0fb1ba49a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9333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0fb1ba49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0fb1ba49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0fb1ba49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0fb1ba49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0fb1ba49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0fb1ba49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0fb1ba49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0fb1ba49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0fb1ba49a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0fb1ba49a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0fb1ba49a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0fb1ba49a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0fb1ba49a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0fb1ba49a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0fb1ba49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0fb1ba49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Google Shape;29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9450" y="57192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 dirty="0"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9450" y="1437305"/>
            <a:ext cx="7688700" cy="290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109423027@cc.nc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pandas.cn/" TargetMode="External"/><Relationship Id="rId2" Type="http://schemas.openxmlformats.org/officeDocument/2006/relationships/hyperlink" Target="https://pandas.pydata.org/docs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numpy.org.cn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anaconda.com/archiv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F5F6ED-DB76-45F4-A931-40FE8BB1FC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3600" dirty="0">
                <a:solidFill>
                  <a:schemeClr val="accent4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電子商務技術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工具安裝與介紹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F6310F4-3097-461C-8EC2-A69BB8AD4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450" y="2987150"/>
            <a:ext cx="7688100" cy="14112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授課老師：林熙禎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助教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張玟婷 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109423027@cc.ncu.edu.tw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吳昭慶  </a:t>
            </a:r>
            <a:r>
              <a:rPr lang="en-US" altLang="zh-TW" sz="1800" u="sng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109423077</a:t>
            </a:r>
            <a:r>
              <a:rPr lang="en-US" altLang="zh-TW" sz="1800" u="sng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TW" sz="18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@cc.ncu.edu.tw</a:t>
            </a:r>
            <a:endParaRPr lang="en-US" altLang="zh-TW" sz="18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252CC7D-8079-42BC-80C9-EFBD25FA2548}"/>
              </a:ext>
            </a:extLst>
          </p:cNvPr>
          <p:cNvSpPr txBox="1"/>
          <p:nvPr/>
        </p:nvSpPr>
        <p:spPr>
          <a:xfrm>
            <a:off x="726450" y="742832"/>
            <a:ext cx="391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2022-02-16</a:t>
            </a:r>
            <a:endParaRPr lang="zh-TW" altLang="en-US" sz="20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334B844-9DD8-47AE-A68A-C0EE1FBC7D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588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7A3F469-8316-4E3D-8AB0-EA487A8AB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73" y="1318650"/>
            <a:ext cx="3953427" cy="100979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02A7877-CFB1-451C-AB6E-089382EBF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20" y="2693069"/>
            <a:ext cx="4172532" cy="990738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0492E6-81A3-40D8-87FC-94E6956087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Pandas套件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C3032AF-B495-4CF1-B631-BB3FB88D24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727650" y="58854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22" dirty="0"/>
              <a:t>Pandas介紹</a:t>
            </a:r>
            <a:endParaRPr sz="2822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7688700" cy="32442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/>
              <a:t>• Pandas可以讓Python很容易做到幾乎所有Excel的功能,像是樞紐分析表、小記、欄位加總、篩選</a:t>
            </a: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/>
              <a:t>• 便於進行</a:t>
            </a:r>
            <a:r>
              <a:rPr lang="zh-TW" sz="2000" dirty="0">
                <a:solidFill>
                  <a:srgbClr val="FF0000"/>
                </a:solidFill>
              </a:rPr>
              <a:t>資料前處理</a:t>
            </a:r>
            <a:endParaRPr sz="2000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/>
              <a:t>• 兩種主要資料結構</a:t>
            </a:r>
            <a:endParaRPr sz="20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/>
              <a:t>• Series</a:t>
            </a:r>
            <a:endParaRPr sz="20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/>
              <a:t> 用來處理時間序列相關的資料</a:t>
            </a:r>
            <a:endParaRPr sz="20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/>
              <a:t>• DataFrame:</a:t>
            </a:r>
            <a:endParaRPr sz="20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/>
              <a:t> 用來處理結構化(Table like)的資料</a:t>
            </a:r>
            <a:endParaRPr sz="20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01A82CF-BB6F-49FF-B1CB-9A78BF3111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D2500C4-37D2-4CAF-8A03-9CFF83891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01" y="823239"/>
            <a:ext cx="2048161" cy="50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CA7CB11-99C0-4C80-B667-EC5543899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50" y="1318650"/>
            <a:ext cx="7589449" cy="3490209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3788203-8FAC-4C9D-BCAC-53BCB14A57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1AF690-6C8A-436C-A747-A276CF1AD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595637"/>
            <a:ext cx="7688700" cy="694448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參考資源：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A5395A-2DC8-4E60-94CD-66F809314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380598"/>
            <a:ext cx="7688700" cy="2902670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hlinkClick r:id="rId2"/>
              </a:rPr>
              <a:t>pandas documentation — pandas 1.4.0 documentation (pydata.org)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>
                <a:hlinkClick r:id="rId3"/>
              </a:rPr>
              <a:t>Pandas </a:t>
            </a:r>
            <a:r>
              <a:rPr lang="zh-TW" altLang="en-US" sz="2000" dirty="0">
                <a:hlinkClick r:id="rId3"/>
              </a:rPr>
              <a:t>中文 </a:t>
            </a:r>
            <a:r>
              <a:rPr lang="en-US" altLang="zh-TW" sz="2000" dirty="0">
                <a:hlinkClick r:id="rId3"/>
              </a:rPr>
              <a:t>(pypandas.cn)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75B942-4880-4FDF-A930-ADE79E212D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473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Numpy</a:t>
            </a: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FDA7570-CC12-4998-A958-C501F22168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729450" y="59563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Numpy介紹</a:t>
            </a:r>
            <a:endParaRPr dirty="0"/>
          </a:p>
        </p:txBody>
      </p:sp>
      <p:sp>
        <p:nvSpPr>
          <p:cNvPr id="154" name="Google Shape;154;p24"/>
          <p:cNvSpPr txBox="1">
            <a:spLocks noGrp="1"/>
          </p:cNvSpPr>
          <p:nvPr>
            <p:ph type="body" idx="1"/>
          </p:nvPr>
        </p:nvSpPr>
        <p:spPr>
          <a:xfrm>
            <a:off x="729450" y="1441200"/>
            <a:ext cx="8243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/>
              <a:t>python處理龐大資料時，原生的list效能不理想於是誕生了numpy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Georgia"/>
              <a:buChar char="●"/>
            </a:pPr>
            <a:r>
              <a:rPr lang="zh-TW" altLang="en-US" sz="2000" dirty="0">
                <a:sym typeface="Georgia"/>
              </a:rPr>
              <a:t>具備平行處理的能力，可以將操作動作一次套用在大型陣列上</a:t>
            </a:r>
            <a:endParaRPr sz="2000" dirty="0"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ym typeface="Georgi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Georgia"/>
              <a:buChar char="●"/>
            </a:pPr>
            <a:r>
              <a:rPr lang="en-US" altLang="zh-TW" sz="2000" dirty="0">
                <a:sym typeface="Georgia"/>
              </a:rPr>
              <a:t>(Pandas</a:t>
            </a:r>
            <a:r>
              <a:rPr lang="zh-TW" altLang="en-US" sz="2000" dirty="0">
                <a:sym typeface="Georgia"/>
              </a:rPr>
              <a:t>、</a:t>
            </a:r>
            <a:r>
              <a:rPr lang="en-US" altLang="zh-TW" sz="2000" dirty="0">
                <a:sym typeface="Georgia"/>
              </a:rPr>
              <a:t>SciPy</a:t>
            </a:r>
            <a:r>
              <a:rPr lang="zh-TW" altLang="en-US" sz="2000" dirty="0">
                <a:sym typeface="Georgia"/>
              </a:rPr>
              <a:t>、</a:t>
            </a:r>
            <a:r>
              <a:rPr lang="en-US" altLang="zh-TW" sz="2000" dirty="0">
                <a:sym typeface="Georgia"/>
              </a:rPr>
              <a:t>Scikit-learn </a:t>
            </a:r>
            <a:r>
              <a:rPr lang="zh-TW" altLang="en-US" sz="2000" dirty="0">
                <a:sym typeface="Georgia"/>
              </a:rPr>
              <a:t>等）都幾乎是奠基在 </a:t>
            </a:r>
            <a:r>
              <a:rPr lang="en-US" altLang="zh-TW" sz="2000" dirty="0">
                <a:sym typeface="Georgia"/>
              </a:rPr>
              <a:t>Numpy </a:t>
            </a:r>
            <a:r>
              <a:rPr lang="zh-TW" altLang="en-US" sz="2000" dirty="0">
                <a:sym typeface="Georgia"/>
              </a:rPr>
              <a:t>的基礎上</a:t>
            </a:r>
            <a:endParaRPr sz="2000" dirty="0">
              <a:sym typeface="Georgia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05C8D95-1EDF-41B8-B06F-91EDA08D22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13D9C9D-CAD6-45BE-A844-08FEFADE0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30" y="753845"/>
            <a:ext cx="1924319" cy="33342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8E37F3D-AFB4-4132-9628-F17138D26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28" y="1144480"/>
            <a:ext cx="6131931" cy="3701308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DAAEE8A-1409-4805-99B1-E3D7B2A9D1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729450" y="616901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參考資源：</a:t>
            </a:r>
            <a:endParaRPr dirty="0"/>
          </a:p>
        </p:txBody>
      </p:sp>
      <p:sp>
        <p:nvSpPr>
          <p:cNvPr id="160" name="Google Shape;160;p25"/>
          <p:cNvSpPr txBox="1">
            <a:spLocks noGrp="1"/>
          </p:cNvSpPr>
          <p:nvPr>
            <p:ph type="body" idx="1"/>
          </p:nvPr>
        </p:nvSpPr>
        <p:spPr>
          <a:xfrm>
            <a:off x="72945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-US" altLang="zh-TW" sz="2000" dirty="0">
                <a:hlinkClick r:id="rId3"/>
              </a:rPr>
              <a:t>NumPy Documentation</a:t>
            </a:r>
            <a:endParaRPr lang="en-US" altLang="zh-TW" sz="2000" dirty="0"/>
          </a:p>
          <a:p>
            <a:pPr marL="285750" indent="-285750"/>
            <a:endParaRPr lang="en-US" altLang="zh-TW" sz="2000" dirty="0"/>
          </a:p>
          <a:p>
            <a:pPr marL="285750" indent="-285750"/>
            <a:endParaRPr lang="en-US" altLang="zh-TW" sz="2000" dirty="0"/>
          </a:p>
          <a:p>
            <a:pPr marL="285750" indent="-285750"/>
            <a:r>
              <a:rPr lang="en-US" altLang="zh-TW" sz="2000" dirty="0">
                <a:hlinkClick r:id="rId4"/>
              </a:rPr>
              <a:t>NumPy </a:t>
            </a:r>
            <a:r>
              <a:rPr lang="zh-TW" altLang="en-US" sz="2000" dirty="0">
                <a:hlinkClick r:id="rId4"/>
              </a:rPr>
              <a:t>中文</a:t>
            </a:r>
            <a:endParaRPr sz="200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5F8CAFB-3F3E-4EAF-B483-E5DA24A6F4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7DE149-17A2-4472-885C-B5F68092F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450" y="1322450"/>
            <a:ext cx="7688100" cy="1016713"/>
          </a:xfrm>
        </p:spPr>
        <p:txBody>
          <a:bodyPr/>
          <a:lstStyle/>
          <a:p>
            <a:r>
              <a:rPr lang="en-US" altLang="zh-TW" dirty="0" err="1"/>
              <a:t>Scipy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58E1C65-A72B-4CC4-B959-AB2405B20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950" y="2147777"/>
            <a:ext cx="7688100" cy="1382232"/>
          </a:xfrm>
        </p:spPr>
        <p:txBody>
          <a:bodyPr>
            <a:noAutofit/>
          </a:bodyPr>
          <a:lstStyle/>
          <a:p>
            <a:pPr marL="146050" indent="0">
              <a:lnSpc>
                <a:spcPct val="150000"/>
              </a:lnSpc>
            </a:pPr>
            <a:r>
              <a:rPr lang="zh-TW" altLang="en-US" sz="1800" b="1" dirty="0"/>
              <a:t>安裝</a:t>
            </a:r>
            <a:endParaRPr lang="en-US" altLang="zh-TW" sz="1800" b="1" dirty="0"/>
          </a:p>
          <a:p>
            <a:pPr marL="4318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dirty="0"/>
              <a:t>Anaconda</a:t>
            </a:r>
            <a:r>
              <a:rPr lang="zh-TW" altLang="en-US" sz="1800" dirty="0"/>
              <a:t>的</a:t>
            </a:r>
            <a:r>
              <a:rPr lang="en-US" altLang="zh-TW" sz="1800" dirty="0"/>
              <a:t>python</a:t>
            </a:r>
            <a:r>
              <a:rPr lang="zh-TW" altLang="en-US" sz="1800" dirty="0"/>
              <a:t>環境本來就有裝喔</a:t>
            </a:r>
            <a:endParaRPr lang="en-US" altLang="zh-TW" sz="1800" dirty="0"/>
          </a:p>
          <a:p>
            <a:pPr marL="4318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dirty="0"/>
              <a:t>若沒有：</a:t>
            </a:r>
            <a:endParaRPr lang="en-US" altLang="zh-TW" sz="1800" dirty="0"/>
          </a:p>
          <a:p>
            <a:pPr marL="146050" indent="0">
              <a:lnSpc>
                <a:spcPct val="150000"/>
              </a:lnSpc>
            </a:pPr>
            <a:r>
              <a:rPr lang="en-US" altLang="zh-TW" sz="1800" dirty="0"/>
              <a:t>	</a:t>
            </a:r>
            <a:endParaRPr lang="zh-TW" altLang="en-US" sz="1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41F0B1-6D0E-4BF6-AD2B-5C9463A719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19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02585E-2E3E-4252-BEE6-E8B5D33D75D0}"/>
              </a:ext>
            </a:extLst>
          </p:cNvPr>
          <p:cNvSpPr txBox="1"/>
          <p:nvPr/>
        </p:nvSpPr>
        <p:spPr>
          <a:xfrm>
            <a:off x="1190846" y="3459126"/>
            <a:ext cx="7127466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800" dirty="0">
                <a:solidFill>
                  <a:srgbClr val="C00000"/>
                </a:solidFill>
              </a:rPr>
              <a:t>pip install </a:t>
            </a:r>
            <a:r>
              <a:rPr lang="en-US" altLang="zh-TW" sz="1800" dirty="0" err="1">
                <a:solidFill>
                  <a:srgbClr val="C00000"/>
                </a:solidFill>
              </a:rPr>
              <a:t>scipy</a:t>
            </a:r>
            <a:endParaRPr lang="en-US" altLang="zh-TW" sz="18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1800" dirty="0">
                <a:solidFill>
                  <a:schemeClr val="bg2"/>
                </a:solidFill>
              </a:rPr>
              <a:t>或</a:t>
            </a:r>
            <a:endParaRPr lang="en-US" altLang="zh-TW" sz="180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1800" dirty="0">
                <a:solidFill>
                  <a:srgbClr val="C00000"/>
                </a:solidFill>
              </a:rPr>
              <a:t>python -m pip install </a:t>
            </a:r>
            <a:r>
              <a:rPr lang="en-US" altLang="zh-TW" sz="1800" dirty="0" err="1">
                <a:solidFill>
                  <a:srgbClr val="C00000"/>
                </a:solidFill>
              </a:rPr>
              <a:t>scipy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6BFC79C-CC28-403E-9CCE-AFAC20A67672}"/>
              </a:ext>
            </a:extLst>
          </p:cNvPr>
          <p:cNvSpPr txBox="1"/>
          <p:nvPr/>
        </p:nvSpPr>
        <p:spPr>
          <a:xfrm>
            <a:off x="4754579" y="3067804"/>
            <a:ext cx="3684668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dirty="0">
                <a:solidFill>
                  <a:schemeClr val="accent1"/>
                </a:solidFill>
                <a:latin typeface="Lato"/>
                <a:sym typeface="Lato"/>
              </a:rPr>
              <a:t>檢查是否安裝成功</a:t>
            </a:r>
            <a:endParaRPr lang="en-US" altLang="zh-TW" sz="1800" dirty="0">
              <a:solidFill>
                <a:schemeClr val="accent1"/>
              </a:solidFill>
              <a:latin typeface="Lato"/>
              <a:sym typeface="Lato"/>
            </a:endParaRPr>
          </a:p>
          <a:p>
            <a:pPr>
              <a:lnSpc>
                <a:spcPct val="150000"/>
              </a:lnSpc>
            </a:pPr>
            <a:r>
              <a:rPr lang="en-US" altLang="zh-TW" sz="1800" dirty="0">
                <a:solidFill>
                  <a:schemeClr val="accent1"/>
                </a:solidFill>
                <a:latin typeface="Lato"/>
                <a:sym typeface="Lato"/>
              </a:rPr>
              <a:t>(</a:t>
            </a:r>
            <a:r>
              <a:rPr lang="zh-TW" altLang="en-US" sz="1800" dirty="0">
                <a:solidFill>
                  <a:schemeClr val="accent1"/>
                </a:solidFill>
                <a:latin typeface="Lato"/>
                <a:sym typeface="Lato"/>
              </a:rPr>
              <a:t>在</a:t>
            </a:r>
            <a:r>
              <a:rPr lang="en-US" altLang="zh-TW" sz="1800" dirty="0">
                <a:solidFill>
                  <a:schemeClr val="accent1"/>
                </a:solidFill>
                <a:latin typeface="Lato"/>
                <a:sym typeface="Lato"/>
              </a:rPr>
              <a:t>python</a:t>
            </a:r>
            <a:r>
              <a:rPr lang="zh-TW" altLang="en-US" sz="1800" dirty="0">
                <a:solidFill>
                  <a:schemeClr val="accent1"/>
                </a:solidFill>
                <a:latin typeface="Lato"/>
                <a:sym typeface="Lato"/>
              </a:rPr>
              <a:t>程式中</a:t>
            </a:r>
            <a:r>
              <a:rPr lang="en-US" altLang="zh-TW" sz="1800" dirty="0">
                <a:solidFill>
                  <a:schemeClr val="accent1"/>
                </a:solidFill>
                <a:latin typeface="Lato"/>
                <a:sym typeface="Lato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800" dirty="0">
                <a:solidFill>
                  <a:srgbClr val="C00000"/>
                </a:solidFill>
              </a:rPr>
              <a:t>import </a:t>
            </a:r>
            <a:r>
              <a:rPr lang="en-US" altLang="zh-TW" sz="1800" dirty="0" err="1">
                <a:solidFill>
                  <a:srgbClr val="C00000"/>
                </a:solidFill>
              </a:rPr>
              <a:t>scipy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07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14DE5C-EB4D-428A-8440-8043B5994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8DB45F-95E7-4BA8-AF27-83986E9FF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437305"/>
            <a:ext cx="3842550" cy="2902670"/>
          </a:xfrm>
        </p:spPr>
        <p:txBody>
          <a:bodyPr>
            <a:noAutofit/>
          </a:bodyPr>
          <a:lstStyle/>
          <a:p>
            <a:pPr marL="48895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dirty="0"/>
              <a:t>Anaconda</a:t>
            </a:r>
          </a:p>
          <a:p>
            <a:pPr marL="48895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dirty="0" err="1"/>
              <a:t>Jupyter</a:t>
            </a:r>
            <a:r>
              <a:rPr lang="en-US" altLang="zh-TW" sz="2400" dirty="0"/>
              <a:t> Notebook</a:t>
            </a:r>
          </a:p>
          <a:p>
            <a:pPr marL="48895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dirty="0"/>
              <a:t>Pandas</a:t>
            </a:r>
          </a:p>
          <a:p>
            <a:pPr marL="48895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dirty="0" err="1"/>
              <a:t>Numpy</a:t>
            </a:r>
            <a:endParaRPr lang="en-US" altLang="zh-TW" sz="1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815F7E-F7A8-4E35-B7A4-DD6B3D38DA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</a:t>
            </a:fld>
            <a:endParaRPr lang="zh-TW" altLang="en-US"/>
          </a:p>
        </p:txBody>
      </p:sp>
      <p:sp>
        <p:nvSpPr>
          <p:cNvPr id="5" name="文字版面配置區 2">
            <a:extLst>
              <a:ext uri="{FF2B5EF4-FFF2-40B4-BE49-F238E27FC236}">
                <a16:creationId xmlns:a16="http://schemas.microsoft.com/office/drawing/2014/main" id="{3B339C80-6B20-479D-A9DD-F463EB2F973D}"/>
              </a:ext>
            </a:extLst>
          </p:cNvPr>
          <p:cNvSpPr txBox="1">
            <a:spLocks/>
          </p:cNvSpPr>
          <p:nvPr/>
        </p:nvSpPr>
        <p:spPr>
          <a:xfrm>
            <a:off x="4489831" y="1421799"/>
            <a:ext cx="3842550" cy="290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48895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zh-TW" sz="2400" dirty="0" err="1"/>
              <a:t>Scipy</a:t>
            </a:r>
            <a:endParaRPr lang="en-US" altLang="zh-TW" sz="2400" dirty="0"/>
          </a:p>
          <a:p>
            <a:pPr marL="48895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zh-TW" sz="2400" dirty="0" err="1"/>
              <a:t>Scikit</a:t>
            </a:r>
            <a:r>
              <a:rPr lang="en-US" altLang="zh-TW" sz="2400" dirty="0"/>
              <a:t>-learn</a:t>
            </a:r>
          </a:p>
          <a:p>
            <a:pPr marL="48895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zh-TW" sz="2400" dirty="0"/>
              <a:t>Matplotlib</a:t>
            </a:r>
          </a:p>
          <a:p>
            <a:pPr marL="48895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zh-TW" sz="2400" dirty="0"/>
              <a:t>Weka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66067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3440D3-7BBF-4A7D-B6CF-2FC7A4CD5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Scipy</a:t>
            </a:r>
            <a:r>
              <a:rPr lang="zh-TW" altLang="en-US" dirty="0"/>
              <a:t>簡介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65CBD0-F400-422F-BBCF-1B4FEB9C6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437304"/>
            <a:ext cx="7688700" cy="34465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000" dirty="0"/>
              <a:t>Python</a:t>
            </a:r>
            <a:r>
              <a:rPr lang="zh-TW" altLang="en-US" sz="2000" dirty="0"/>
              <a:t>中的數學、工程計算套件</a:t>
            </a:r>
            <a:endParaRPr lang="en-US" altLang="zh-TW" sz="2000" dirty="0"/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dirty="0"/>
              <a:t>Statistics</a:t>
            </a:r>
            <a:r>
              <a:rPr lang="zh-TW" altLang="en-US" sz="1600" dirty="0"/>
              <a:t> </a:t>
            </a:r>
            <a:r>
              <a:rPr lang="en-US" altLang="zh-TW" sz="1600" dirty="0"/>
              <a:t>(</a:t>
            </a:r>
            <a:r>
              <a:rPr lang="zh-TW" altLang="en-US" sz="1600" dirty="0"/>
              <a:t>統計</a:t>
            </a:r>
            <a:r>
              <a:rPr lang="en-US" altLang="zh-TW" sz="1600" dirty="0"/>
              <a:t>)</a:t>
            </a: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dirty="0"/>
              <a:t>Optimization</a:t>
            </a:r>
            <a:r>
              <a:rPr lang="zh-TW" altLang="en-US" sz="1600" dirty="0"/>
              <a:t> </a:t>
            </a:r>
            <a:r>
              <a:rPr lang="en-US" altLang="zh-TW" sz="1600" dirty="0"/>
              <a:t>(</a:t>
            </a:r>
            <a:r>
              <a:rPr lang="zh-TW" altLang="en-US" sz="1600" dirty="0"/>
              <a:t>最佳化</a:t>
            </a:r>
            <a:r>
              <a:rPr lang="en-US" altLang="zh-TW" sz="1600" dirty="0"/>
              <a:t>)</a:t>
            </a: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dirty="0"/>
              <a:t>Integration</a:t>
            </a:r>
            <a:r>
              <a:rPr lang="zh-TW" altLang="en-US" sz="1600" dirty="0"/>
              <a:t> </a:t>
            </a:r>
            <a:r>
              <a:rPr lang="en-US" altLang="zh-TW" sz="1600" dirty="0"/>
              <a:t>(</a:t>
            </a:r>
            <a:r>
              <a:rPr lang="zh-TW" altLang="en-US" sz="1600" dirty="0"/>
              <a:t>積分</a:t>
            </a:r>
            <a:r>
              <a:rPr lang="en-US" altLang="zh-TW" sz="1600" dirty="0"/>
              <a:t>)</a:t>
            </a: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dirty="0"/>
              <a:t>Linear algebra</a:t>
            </a:r>
            <a:r>
              <a:rPr lang="zh-TW" altLang="en-US" sz="1600" dirty="0"/>
              <a:t> </a:t>
            </a:r>
            <a:r>
              <a:rPr lang="en-US" altLang="zh-TW" sz="1600" dirty="0"/>
              <a:t>(</a:t>
            </a:r>
            <a:r>
              <a:rPr lang="zh-TW" altLang="en-US" sz="1600" dirty="0"/>
              <a:t>線性代數</a:t>
            </a:r>
            <a:r>
              <a:rPr lang="en-US" altLang="zh-TW" sz="1600" dirty="0"/>
              <a:t>)</a:t>
            </a: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dirty="0"/>
              <a:t>Fourier transforms</a:t>
            </a:r>
            <a:r>
              <a:rPr lang="zh-TW" altLang="en-US" sz="1600" dirty="0"/>
              <a:t> </a:t>
            </a:r>
            <a:r>
              <a:rPr lang="en-US" altLang="zh-TW" sz="1600" dirty="0"/>
              <a:t>(</a:t>
            </a:r>
            <a:r>
              <a:rPr lang="zh-TW" altLang="en-US" sz="1600" dirty="0"/>
              <a:t>傅立葉轉換</a:t>
            </a:r>
            <a:r>
              <a:rPr lang="en-US" altLang="zh-TW" sz="1600" dirty="0"/>
              <a:t>)</a:t>
            </a: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dirty="0"/>
              <a:t>Signal / image processing</a:t>
            </a:r>
            <a:r>
              <a:rPr lang="zh-TW" altLang="en-US" sz="1600" dirty="0"/>
              <a:t> </a:t>
            </a:r>
            <a:r>
              <a:rPr lang="en-US" altLang="zh-TW" sz="1600" dirty="0"/>
              <a:t>(</a:t>
            </a:r>
            <a:r>
              <a:rPr lang="zh-TW" altLang="en-US" sz="1600" dirty="0"/>
              <a:t>訊號 </a:t>
            </a:r>
            <a:r>
              <a:rPr lang="en-US" altLang="zh-TW" sz="1600" dirty="0"/>
              <a:t>/ </a:t>
            </a:r>
            <a:r>
              <a:rPr lang="zh-TW" altLang="en-US" sz="1600" dirty="0"/>
              <a:t>圖像處理</a:t>
            </a:r>
            <a:r>
              <a:rPr lang="en-US" altLang="zh-TW" sz="1600" dirty="0"/>
              <a:t>)</a:t>
            </a: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dirty="0"/>
              <a:t>ODE solver</a:t>
            </a:r>
            <a:r>
              <a:rPr lang="zh-TW" altLang="en-US" sz="1600" dirty="0"/>
              <a:t> </a:t>
            </a:r>
            <a:r>
              <a:rPr lang="en-US" altLang="zh-TW" sz="1600" dirty="0"/>
              <a:t>(</a:t>
            </a:r>
            <a:r>
              <a:rPr lang="zh-TW" altLang="en-US" sz="1600" dirty="0"/>
              <a:t>常微分</a:t>
            </a:r>
            <a:r>
              <a:rPr lang="en-US" altLang="zh-TW" sz="16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600" dirty="0"/>
              <a:t>And more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507F90-975C-4E4C-901D-954A30C76E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650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23530B-3AC3-417F-8D89-C1C68E35F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Scipy</a:t>
            </a:r>
            <a:r>
              <a:rPr lang="zh-TW" altLang="en-US" dirty="0"/>
              <a:t>小範例 </a:t>
            </a:r>
            <a:r>
              <a:rPr lang="en-US" altLang="zh-TW" dirty="0"/>
              <a:t>– </a:t>
            </a:r>
            <a:r>
              <a:rPr lang="en-US" altLang="zh-TW" dirty="0">
                <a:solidFill>
                  <a:srgbClr val="C00000"/>
                </a:solidFill>
              </a:rPr>
              <a:t>det</a:t>
            </a:r>
            <a:r>
              <a:rPr lang="en-US" altLang="zh-TW" dirty="0"/>
              <a:t>erminant of a matrix (</a:t>
            </a:r>
            <a:r>
              <a:rPr lang="zh-TW" altLang="en-US" dirty="0"/>
              <a:t>行列式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D407B9-A813-4E5F-B043-3350AAEB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12921C-6FA5-4729-BF5D-41AFF8A981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851E99A-AFD5-4B43-8D76-DA21BA7D1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89" y="2010094"/>
            <a:ext cx="7163421" cy="1874682"/>
          </a:xfrm>
          <a:prstGeom prst="rect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45558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0ECC8-A462-4E28-B362-022E4C519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Scikit</a:t>
            </a:r>
            <a:r>
              <a:rPr lang="en-US" altLang="zh-TW" dirty="0"/>
              <a:t>-learn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6FA9AB-0247-4FF4-B8A3-74758516F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22</a:t>
            </a:fld>
            <a:endParaRPr lang="zh-TW" altLang="en-US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09A7621F-4BBD-406F-A38C-9CC3AA6B3B83}"/>
              </a:ext>
            </a:extLst>
          </p:cNvPr>
          <p:cNvSpPr txBox="1">
            <a:spLocks/>
          </p:cNvSpPr>
          <p:nvPr/>
        </p:nvSpPr>
        <p:spPr>
          <a:xfrm>
            <a:off x="727950" y="2147777"/>
            <a:ext cx="7688100" cy="1382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lnSpc>
                <a:spcPct val="150000"/>
              </a:lnSpc>
            </a:pPr>
            <a:r>
              <a:rPr lang="zh-TW" altLang="en-US" sz="1800" b="1" dirty="0"/>
              <a:t>安裝</a:t>
            </a:r>
            <a:endParaRPr lang="en-US" altLang="zh-TW" sz="1800" b="1" dirty="0"/>
          </a:p>
          <a:p>
            <a:pPr marL="4318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dirty="0"/>
              <a:t>Anaconda</a:t>
            </a:r>
            <a:r>
              <a:rPr lang="zh-TW" altLang="en-US" sz="1800" dirty="0"/>
              <a:t>的</a:t>
            </a:r>
            <a:r>
              <a:rPr lang="en-US" altLang="zh-TW" sz="1800" dirty="0"/>
              <a:t>python</a:t>
            </a:r>
            <a:r>
              <a:rPr lang="zh-TW" altLang="en-US" sz="1800" dirty="0"/>
              <a:t>環境本來就有裝喔</a:t>
            </a:r>
            <a:endParaRPr lang="en-US" altLang="zh-TW" sz="1800" dirty="0"/>
          </a:p>
          <a:p>
            <a:pPr marL="4318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dirty="0"/>
              <a:t>若沒有：</a:t>
            </a:r>
            <a:endParaRPr lang="en-US" altLang="zh-TW" sz="1800" dirty="0"/>
          </a:p>
          <a:p>
            <a:pPr marL="146050" indent="0">
              <a:lnSpc>
                <a:spcPct val="150000"/>
              </a:lnSpc>
            </a:pPr>
            <a:r>
              <a:rPr lang="en-US" altLang="zh-TW" sz="1800" dirty="0"/>
              <a:t>	</a:t>
            </a:r>
            <a:endParaRPr lang="zh-TW" altLang="en-US" sz="1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1C2CA75-9FCC-400E-A07C-9CF555F450C0}"/>
              </a:ext>
            </a:extLst>
          </p:cNvPr>
          <p:cNvSpPr txBox="1"/>
          <p:nvPr/>
        </p:nvSpPr>
        <p:spPr>
          <a:xfrm>
            <a:off x="1190846" y="3459126"/>
            <a:ext cx="3650512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800" dirty="0">
                <a:solidFill>
                  <a:srgbClr val="C00000"/>
                </a:solidFill>
              </a:rPr>
              <a:t>pip install </a:t>
            </a:r>
            <a:r>
              <a:rPr lang="en-US" altLang="zh-TW" sz="1800" dirty="0" err="1">
                <a:solidFill>
                  <a:srgbClr val="C00000"/>
                </a:solidFill>
              </a:rPr>
              <a:t>scikit</a:t>
            </a:r>
            <a:r>
              <a:rPr lang="en-US" altLang="zh-TW" sz="1800" dirty="0">
                <a:solidFill>
                  <a:srgbClr val="C00000"/>
                </a:solidFill>
              </a:rPr>
              <a:t>-learn</a:t>
            </a:r>
          </a:p>
          <a:p>
            <a:pPr>
              <a:lnSpc>
                <a:spcPct val="150000"/>
              </a:lnSpc>
            </a:pPr>
            <a:r>
              <a:rPr lang="zh-TW" altLang="en-US" sz="1800" dirty="0">
                <a:solidFill>
                  <a:schemeClr val="bg2"/>
                </a:solidFill>
              </a:rPr>
              <a:t>或</a:t>
            </a:r>
            <a:endParaRPr lang="en-US" altLang="zh-TW" sz="180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1800" dirty="0">
                <a:solidFill>
                  <a:srgbClr val="C00000"/>
                </a:solidFill>
              </a:rPr>
              <a:t>python -m pip install </a:t>
            </a:r>
            <a:r>
              <a:rPr lang="en-US" altLang="zh-TW" sz="1800" dirty="0" err="1">
                <a:solidFill>
                  <a:srgbClr val="C00000"/>
                </a:solidFill>
              </a:rPr>
              <a:t>scikit</a:t>
            </a:r>
            <a:r>
              <a:rPr lang="en-US" altLang="zh-TW" sz="1800" dirty="0">
                <a:solidFill>
                  <a:srgbClr val="C00000"/>
                </a:solidFill>
              </a:rPr>
              <a:t>-learn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D87EC4B-06D5-4E0F-8244-02340D477366}"/>
              </a:ext>
            </a:extLst>
          </p:cNvPr>
          <p:cNvSpPr txBox="1"/>
          <p:nvPr/>
        </p:nvSpPr>
        <p:spPr>
          <a:xfrm>
            <a:off x="5016849" y="3459126"/>
            <a:ext cx="3684668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dirty="0">
                <a:solidFill>
                  <a:schemeClr val="accent1"/>
                </a:solidFill>
                <a:latin typeface="Lato"/>
                <a:sym typeface="Lato"/>
              </a:rPr>
              <a:t>檢查是否安裝成功</a:t>
            </a:r>
            <a:endParaRPr lang="en-US" altLang="zh-TW" sz="1800" dirty="0">
              <a:solidFill>
                <a:schemeClr val="accent1"/>
              </a:solidFill>
              <a:latin typeface="Lato"/>
              <a:sym typeface="Lato"/>
            </a:endParaRPr>
          </a:p>
          <a:p>
            <a:pPr>
              <a:lnSpc>
                <a:spcPct val="150000"/>
              </a:lnSpc>
            </a:pPr>
            <a:r>
              <a:rPr lang="en-US" altLang="zh-TW" sz="1800" dirty="0">
                <a:solidFill>
                  <a:schemeClr val="accent1"/>
                </a:solidFill>
                <a:latin typeface="Lato"/>
                <a:sym typeface="Lato"/>
              </a:rPr>
              <a:t>(</a:t>
            </a:r>
            <a:r>
              <a:rPr lang="zh-TW" altLang="en-US" sz="1800" dirty="0">
                <a:solidFill>
                  <a:schemeClr val="accent1"/>
                </a:solidFill>
                <a:latin typeface="Lato"/>
                <a:sym typeface="Lato"/>
              </a:rPr>
              <a:t>在</a:t>
            </a:r>
            <a:r>
              <a:rPr lang="en-US" altLang="zh-TW" sz="1800" dirty="0">
                <a:solidFill>
                  <a:schemeClr val="accent1"/>
                </a:solidFill>
                <a:latin typeface="Lato"/>
                <a:sym typeface="Lato"/>
              </a:rPr>
              <a:t>python</a:t>
            </a:r>
            <a:r>
              <a:rPr lang="zh-TW" altLang="en-US" sz="1800" dirty="0">
                <a:solidFill>
                  <a:schemeClr val="accent1"/>
                </a:solidFill>
                <a:latin typeface="Lato"/>
                <a:sym typeface="Lato"/>
              </a:rPr>
              <a:t>程式中</a:t>
            </a:r>
            <a:r>
              <a:rPr lang="en-US" altLang="zh-TW" sz="1800" dirty="0">
                <a:solidFill>
                  <a:schemeClr val="accent1"/>
                </a:solidFill>
                <a:latin typeface="Lato"/>
                <a:sym typeface="Lato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800" dirty="0">
                <a:solidFill>
                  <a:srgbClr val="C00000"/>
                </a:solidFill>
              </a:rPr>
              <a:t>import </a:t>
            </a:r>
            <a:r>
              <a:rPr lang="en-US" altLang="zh-TW" sz="1800" dirty="0" err="1">
                <a:solidFill>
                  <a:srgbClr val="C00000"/>
                </a:solidFill>
              </a:rPr>
              <a:t>sklearn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118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E9A608-5A08-4075-8C03-84D64CCBE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Scikit</a:t>
            </a:r>
            <a:r>
              <a:rPr lang="en-US" altLang="zh-TW" dirty="0"/>
              <a:t>-learn</a:t>
            </a:r>
            <a:r>
              <a:rPr lang="zh-TW" altLang="en-US" dirty="0"/>
              <a:t>簡介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8EA1AA-80F4-4D38-AB3B-240952748F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8950" indent="-342900">
              <a:buFont typeface="+mj-lt"/>
              <a:buAutoNum type="arabicPeriod"/>
            </a:pPr>
            <a:r>
              <a:rPr lang="en-US" altLang="zh-TW" sz="2000" dirty="0"/>
              <a:t>Python</a:t>
            </a:r>
            <a:r>
              <a:rPr lang="zh-TW" altLang="en-US" sz="2000" dirty="0"/>
              <a:t>中的機器學習套件</a:t>
            </a:r>
            <a:endParaRPr lang="en-US" altLang="zh-TW" sz="2000" dirty="0"/>
          </a:p>
          <a:p>
            <a:pPr marL="488950" indent="-342900">
              <a:buFont typeface="+mj-lt"/>
              <a:buAutoNum type="arabicPeriod"/>
            </a:pPr>
            <a:endParaRPr lang="en-US" altLang="zh-TW" sz="2000" dirty="0"/>
          </a:p>
          <a:p>
            <a:pPr marL="488950" indent="-342900">
              <a:buFont typeface="+mj-lt"/>
              <a:buAutoNum type="arabicPeriod"/>
            </a:pPr>
            <a:endParaRPr lang="en-US" altLang="zh-TW" sz="2000" dirty="0"/>
          </a:p>
          <a:p>
            <a:pPr marL="488950" indent="-342900">
              <a:buFont typeface="+mj-lt"/>
              <a:buAutoNum type="arabicPeriod"/>
            </a:pPr>
            <a:endParaRPr lang="en-US" altLang="zh-TW" sz="2000" dirty="0"/>
          </a:p>
          <a:p>
            <a:pPr marL="488950" indent="-342900">
              <a:buFont typeface="+mj-lt"/>
              <a:buAutoNum type="arabicPeriod"/>
            </a:pPr>
            <a:endParaRPr lang="en-US" altLang="zh-TW" sz="2000" dirty="0"/>
          </a:p>
          <a:p>
            <a:pPr marL="488950" indent="-342900">
              <a:buFont typeface="+mj-lt"/>
              <a:buAutoNum type="arabicPeriod"/>
            </a:pPr>
            <a:r>
              <a:rPr lang="zh-TW" altLang="en-US" sz="2000" dirty="0"/>
              <a:t>基於</a:t>
            </a:r>
            <a:r>
              <a:rPr lang="en-US" altLang="zh-TW" sz="2000" dirty="0"/>
              <a:t>NumPy, SciPy, and matplotlib</a:t>
            </a:r>
          </a:p>
          <a:p>
            <a:pPr marL="14605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877DAD-13A5-456C-8C4F-46CF557096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23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0DC0CA-C642-4714-A94D-7AC95440731A}"/>
              </a:ext>
            </a:extLst>
          </p:cNvPr>
          <p:cNvSpPr/>
          <p:nvPr/>
        </p:nvSpPr>
        <p:spPr>
          <a:xfrm>
            <a:off x="1020141" y="1965338"/>
            <a:ext cx="2290665" cy="4758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Data preparation </a:t>
            </a:r>
            <a:endParaRPr lang="zh-TW" alt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D20F94-349E-43C7-B3A1-543C74498EC5}"/>
              </a:ext>
            </a:extLst>
          </p:cNvPr>
          <p:cNvSpPr/>
          <p:nvPr/>
        </p:nvSpPr>
        <p:spPr>
          <a:xfrm>
            <a:off x="3479114" y="1965337"/>
            <a:ext cx="2290665" cy="4758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Classification</a:t>
            </a:r>
            <a:endParaRPr lang="zh-TW" altLang="en-US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04B109-4EE0-4593-958B-7F090EFCFE4F}"/>
              </a:ext>
            </a:extLst>
          </p:cNvPr>
          <p:cNvSpPr/>
          <p:nvPr/>
        </p:nvSpPr>
        <p:spPr>
          <a:xfrm>
            <a:off x="5947421" y="1965337"/>
            <a:ext cx="2290665" cy="4758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dirty="0"/>
              <a:t>regression</a:t>
            </a:r>
            <a:endParaRPr lang="zh-TW" altLang="en-US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83BAFD-0404-48E8-B611-DDD1DCD3A44D}"/>
              </a:ext>
            </a:extLst>
          </p:cNvPr>
          <p:cNvSpPr/>
          <p:nvPr/>
        </p:nvSpPr>
        <p:spPr>
          <a:xfrm>
            <a:off x="1008385" y="2534537"/>
            <a:ext cx="2290665" cy="4758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dirty="0"/>
              <a:t>Clustering</a:t>
            </a:r>
            <a:endParaRPr lang="zh-TW" altLang="en-US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85CB494-AA7F-4B5C-944F-D015988C2AC0}"/>
              </a:ext>
            </a:extLst>
          </p:cNvPr>
          <p:cNvSpPr/>
          <p:nvPr/>
        </p:nvSpPr>
        <p:spPr>
          <a:xfrm>
            <a:off x="3476692" y="2534537"/>
            <a:ext cx="2290665" cy="4758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dirty="0"/>
              <a:t>model selection</a:t>
            </a:r>
            <a:endParaRPr lang="zh-TW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8B6046A-6E5C-438C-8073-D412B9D18CE1}"/>
              </a:ext>
            </a:extLst>
          </p:cNvPr>
          <p:cNvSpPr/>
          <p:nvPr/>
        </p:nvSpPr>
        <p:spPr>
          <a:xfrm>
            <a:off x="5947421" y="2534537"/>
            <a:ext cx="2290665" cy="4758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dirty="0"/>
              <a:t>Dimensionality reduction</a:t>
            </a:r>
            <a:endParaRPr lang="zh-TW" altLang="en-US" sz="16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B459469-3593-4454-A255-02C345FD1291}"/>
              </a:ext>
            </a:extLst>
          </p:cNvPr>
          <p:cNvSpPr txBox="1"/>
          <p:nvPr/>
        </p:nvSpPr>
        <p:spPr>
          <a:xfrm>
            <a:off x="4099192" y="4160030"/>
            <a:ext cx="184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accent6">
                    <a:lumMod val="75000"/>
                  </a:schemeClr>
                </a:solidFill>
              </a:rPr>
              <a:t>Scikit</a:t>
            </a: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</a:rPr>
              <a:t>-learn</a:t>
            </a:r>
            <a:endParaRPr lang="zh-TW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157D596-0533-4E8A-BDB0-2BEDCB004F2D}"/>
              </a:ext>
            </a:extLst>
          </p:cNvPr>
          <p:cNvSpPr txBox="1"/>
          <p:nvPr/>
        </p:nvSpPr>
        <p:spPr>
          <a:xfrm>
            <a:off x="6566321" y="3606032"/>
            <a:ext cx="18482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accent6">
                    <a:lumMod val="75000"/>
                  </a:schemeClr>
                </a:solidFill>
              </a:rPr>
              <a:t>Keras</a:t>
            </a:r>
            <a:endParaRPr lang="en-US" altLang="zh-TW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sz="2400" dirty="0" err="1">
                <a:solidFill>
                  <a:schemeClr val="accent6">
                    <a:lumMod val="75000"/>
                  </a:schemeClr>
                </a:solidFill>
              </a:rPr>
              <a:t>Tensorflow</a:t>
            </a:r>
            <a:endParaRPr lang="en-US" altLang="zh-TW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sz="2400" dirty="0" err="1">
                <a:solidFill>
                  <a:schemeClr val="accent6">
                    <a:lumMod val="75000"/>
                  </a:schemeClr>
                </a:solidFill>
              </a:rPr>
              <a:t>Pytorch</a:t>
            </a:r>
            <a:endParaRPr lang="en-US" altLang="zh-TW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D27FAE3-BBF6-4F04-984B-D0A29091C55F}"/>
              </a:ext>
            </a:extLst>
          </p:cNvPr>
          <p:cNvSpPr txBox="1"/>
          <p:nvPr/>
        </p:nvSpPr>
        <p:spPr>
          <a:xfrm>
            <a:off x="5883349" y="4208896"/>
            <a:ext cx="80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>
                <a:solidFill>
                  <a:schemeClr val="tx1"/>
                </a:solidFill>
              </a:rPr>
              <a:t>VS</a:t>
            </a:r>
            <a:r>
              <a:rPr lang="en-US" altLang="zh-TW" dirty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47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287DC0-C5C2-4C69-BC2F-13F43264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Scikit</a:t>
            </a:r>
            <a:r>
              <a:rPr lang="en-US" altLang="zh-TW" dirty="0"/>
              <a:t>-learn</a:t>
            </a:r>
            <a:r>
              <a:rPr lang="zh-TW" altLang="en-US" dirty="0"/>
              <a:t>小範例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7D3F08-EAE2-407F-8420-F89BF5E9B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416E46-3A41-42CA-8D4F-F471F0E708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CCE5412-2F0F-46B1-A602-519F84F9E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11" y="1358151"/>
            <a:ext cx="3789524" cy="2992905"/>
          </a:xfrm>
          <a:prstGeom prst="rect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FDE7CD8-3EBB-4F60-9847-838C01228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440" y="1358151"/>
            <a:ext cx="5046921" cy="2991640"/>
          </a:xfrm>
          <a:prstGeom prst="rect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40956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0ECC8-A462-4E28-B362-022E4C519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Matplotlib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6FA9AB-0247-4FF4-B8A3-74758516F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25</a:t>
            </a:fld>
            <a:endParaRPr lang="zh-TW" altLang="en-US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09A7621F-4BBD-406F-A38C-9CC3AA6B3B83}"/>
              </a:ext>
            </a:extLst>
          </p:cNvPr>
          <p:cNvSpPr txBox="1">
            <a:spLocks/>
          </p:cNvSpPr>
          <p:nvPr/>
        </p:nvSpPr>
        <p:spPr>
          <a:xfrm>
            <a:off x="727950" y="2147777"/>
            <a:ext cx="7688100" cy="1382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lnSpc>
                <a:spcPct val="150000"/>
              </a:lnSpc>
            </a:pPr>
            <a:r>
              <a:rPr lang="zh-TW" altLang="en-US" sz="1800" b="1" dirty="0"/>
              <a:t>安裝</a:t>
            </a:r>
            <a:endParaRPr lang="en-US" altLang="zh-TW" sz="1800" b="1" dirty="0"/>
          </a:p>
          <a:p>
            <a:pPr marL="4318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dirty="0"/>
              <a:t>Anaconda</a:t>
            </a:r>
            <a:r>
              <a:rPr lang="zh-TW" altLang="en-US" sz="1800" dirty="0"/>
              <a:t>的</a:t>
            </a:r>
            <a:r>
              <a:rPr lang="en-US" altLang="zh-TW" sz="1800" dirty="0"/>
              <a:t>python</a:t>
            </a:r>
            <a:r>
              <a:rPr lang="zh-TW" altLang="en-US" sz="1800" dirty="0"/>
              <a:t>環境本來就有裝喔</a:t>
            </a:r>
            <a:endParaRPr lang="en-US" altLang="zh-TW" sz="1800" dirty="0"/>
          </a:p>
          <a:p>
            <a:pPr marL="4318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dirty="0"/>
              <a:t>若沒有：</a:t>
            </a:r>
            <a:endParaRPr lang="en-US" altLang="zh-TW" sz="1800" dirty="0"/>
          </a:p>
          <a:p>
            <a:pPr marL="146050" indent="0">
              <a:lnSpc>
                <a:spcPct val="150000"/>
              </a:lnSpc>
            </a:pPr>
            <a:r>
              <a:rPr lang="en-US" altLang="zh-TW" sz="1800" dirty="0"/>
              <a:t>	</a:t>
            </a:r>
            <a:endParaRPr lang="zh-TW" altLang="en-US" sz="1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1C2CA75-9FCC-400E-A07C-9CF555F450C0}"/>
              </a:ext>
            </a:extLst>
          </p:cNvPr>
          <p:cNvSpPr txBox="1"/>
          <p:nvPr/>
        </p:nvSpPr>
        <p:spPr>
          <a:xfrm>
            <a:off x="1190846" y="3459126"/>
            <a:ext cx="3650512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800" dirty="0">
                <a:solidFill>
                  <a:srgbClr val="C00000"/>
                </a:solidFill>
              </a:rPr>
              <a:t>pip install matplotlib</a:t>
            </a:r>
          </a:p>
          <a:p>
            <a:pPr>
              <a:lnSpc>
                <a:spcPct val="150000"/>
              </a:lnSpc>
            </a:pPr>
            <a:r>
              <a:rPr lang="zh-TW" altLang="en-US" sz="1800" dirty="0">
                <a:solidFill>
                  <a:schemeClr val="bg2"/>
                </a:solidFill>
              </a:rPr>
              <a:t>或</a:t>
            </a:r>
            <a:endParaRPr lang="en-US" altLang="zh-TW" sz="180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1800" dirty="0">
                <a:solidFill>
                  <a:srgbClr val="C00000"/>
                </a:solidFill>
              </a:rPr>
              <a:t>python -m pip install matplotlib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D87EC4B-06D5-4E0F-8244-02340D477366}"/>
              </a:ext>
            </a:extLst>
          </p:cNvPr>
          <p:cNvSpPr txBox="1"/>
          <p:nvPr/>
        </p:nvSpPr>
        <p:spPr>
          <a:xfrm>
            <a:off x="5016849" y="3459126"/>
            <a:ext cx="3684668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dirty="0">
                <a:solidFill>
                  <a:schemeClr val="accent1"/>
                </a:solidFill>
                <a:latin typeface="Lato"/>
                <a:sym typeface="Lato"/>
              </a:rPr>
              <a:t>檢查是否安裝成功</a:t>
            </a:r>
            <a:endParaRPr lang="en-US" altLang="zh-TW" sz="1800" dirty="0">
              <a:solidFill>
                <a:schemeClr val="accent1"/>
              </a:solidFill>
              <a:latin typeface="Lato"/>
              <a:sym typeface="Lato"/>
            </a:endParaRPr>
          </a:p>
          <a:p>
            <a:pPr>
              <a:lnSpc>
                <a:spcPct val="150000"/>
              </a:lnSpc>
            </a:pPr>
            <a:r>
              <a:rPr lang="en-US" altLang="zh-TW" sz="1800" dirty="0">
                <a:solidFill>
                  <a:schemeClr val="accent1"/>
                </a:solidFill>
                <a:latin typeface="Lato"/>
                <a:sym typeface="Lato"/>
              </a:rPr>
              <a:t>(</a:t>
            </a:r>
            <a:r>
              <a:rPr lang="zh-TW" altLang="en-US" sz="1800" dirty="0">
                <a:solidFill>
                  <a:schemeClr val="accent1"/>
                </a:solidFill>
                <a:latin typeface="Lato"/>
                <a:sym typeface="Lato"/>
              </a:rPr>
              <a:t>在</a:t>
            </a:r>
            <a:r>
              <a:rPr lang="en-US" altLang="zh-TW" sz="1800" dirty="0">
                <a:solidFill>
                  <a:schemeClr val="accent1"/>
                </a:solidFill>
                <a:latin typeface="Lato"/>
                <a:sym typeface="Lato"/>
              </a:rPr>
              <a:t>python</a:t>
            </a:r>
            <a:r>
              <a:rPr lang="zh-TW" altLang="en-US" sz="1800" dirty="0">
                <a:solidFill>
                  <a:schemeClr val="accent1"/>
                </a:solidFill>
                <a:latin typeface="Lato"/>
                <a:sym typeface="Lato"/>
              </a:rPr>
              <a:t>程式中</a:t>
            </a:r>
            <a:r>
              <a:rPr lang="en-US" altLang="zh-TW" sz="1800" dirty="0">
                <a:solidFill>
                  <a:schemeClr val="accent1"/>
                </a:solidFill>
                <a:latin typeface="Lato"/>
                <a:sym typeface="Lato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800" dirty="0">
                <a:solidFill>
                  <a:srgbClr val="C00000"/>
                </a:solidFill>
              </a:rPr>
              <a:t>import matplotlib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833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BC4D3F-5F85-4266-809D-BF788753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Matplotlib</a:t>
            </a:r>
            <a:r>
              <a:rPr lang="zh-TW" altLang="en-US" dirty="0"/>
              <a:t>簡介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8396F4-1368-4662-B899-E484D1EC7E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488950" indent="-342900">
              <a:buFont typeface="+mj-lt"/>
              <a:buAutoNum type="arabicPeriod"/>
            </a:pPr>
            <a:r>
              <a:rPr lang="en-US" altLang="zh-TW" sz="2000" dirty="0"/>
              <a:t>Python</a:t>
            </a:r>
            <a:r>
              <a:rPr lang="zh-TW" altLang="en-US" sz="2000" dirty="0"/>
              <a:t>中的資料視覺化工具，可繪製折線圖、圓餅圖、長條圖、等值線、熱圖、時間序列圖等各式各樣的圖。</a:t>
            </a:r>
            <a:endParaRPr lang="en-US" altLang="zh-TW" sz="2000" dirty="0"/>
          </a:p>
          <a:p>
            <a:pPr marL="946150" lvl="1" indent="-342900">
              <a:buFont typeface="+mj-lt"/>
              <a:buAutoNum type="arabicPeriod"/>
            </a:pPr>
            <a:endParaRPr lang="en-US" altLang="zh-TW" sz="1050" dirty="0"/>
          </a:p>
          <a:p>
            <a:pPr marL="488950" indent="-342900">
              <a:buFont typeface="+mj-lt"/>
              <a:buAutoNum type="arabicPeriod"/>
            </a:pPr>
            <a:r>
              <a:rPr lang="en-US" altLang="zh-TW" sz="2000" dirty="0"/>
              <a:t>python</a:t>
            </a:r>
            <a:r>
              <a:rPr lang="zh-TW" altLang="en-US" sz="2000" dirty="0"/>
              <a:t>的其他套件的繪圖功能有些是基於</a:t>
            </a:r>
            <a:r>
              <a:rPr lang="en-US" altLang="zh-TW" sz="2000" dirty="0"/>
              <a:t>matplotlib</a:t>
            </a:r>
          </a:p>
          <a:p>
            <a:pPr marL="946150" lvl="1" indent="-342900">
              <a:lnSpc>
                <a:spcPct val="200000"/>
              </a:lnSpc>
            </a:pPr>
            <a:r>
              <a:rPr lang="en-US" altLang="zh-TW" sz="1800" dirty="0"/>
              <a:t>Seaborn</a:t>
            </a:r>
          </a:p>
          <a:p>
            <a:pPr marL="946150" lvl="1" indent="-342900">
              <a:lnSpc>
                <a:spcPct val="200000"/>
              </a:lnSpc>
            </a:pPr>
            <a:r>
              <a:rPr lang="en-US" altLang="zh-TW" sz="1800" dirty="0"/>
              <a:t>Pandas</a:t>
            </a:r>
          </a:p>
          <a:p>
            <a:pPr marL="946150" lvl="1" indent="-342900">
              <a:lnSpc>
                <a:spcPct val="200000"/>
              </a:lnSpc>
            </a:pPr>
            <a:r>
              <a:rPr lang="en-US" altLang="zh-TW" sz="1800" dirty="0" err="1"/>
              <a:t>Sklearn</a:t>
            </a:r>
            <a:endParaRPr lang="en-US" altLang="zh-TW" sz="1800" dirty="0"/>
          </a:p>
          <a:p>
            <a:pPr marL="946150" lvl="1" indent="-342900"/>
            <a:endParaRPr lang="en-US" altLang="zh-TW" sz="1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224F50-B97C-4B0A-9F07-308DCF6071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187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57FCE3-04F1-44F6-830B-F46AA1E7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Matplotlib &amp; </a:t>
            </a:r>
            <a:r>
              <a:rPr lang="en-US" altLang="zh-TW" dirty="0" err="1"/>
              <a:t>sklearn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C2F2F1-434C-45C4-9450-F722FE41B9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31B4CD-7732-4E1A-90C0-3B44D66F80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DE556FD-EAE5-4A02-949E-44254D592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637" y="237083"/>
            <a:ext cx="4130398" cy="4709568"/>
          </a:xfrm>
          <a:prstGeom prst="rect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42781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57FCE3-04F1-44F6-830B-F46AA1E7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Matplotlib &amp; </a:t>
            </a:r>
            <a:r>
              <a:rPr lang="en-US" altLang="zh-TW" dirty="0" err="1"/>
              <a:t>sklearn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C2F2F1-434C-45C4-9450-F722FE41B9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31B4CD-7732-4E1A-90C0-3B44D66F80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DE556FD-EAE5-4A02-949E-44254D592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37083"/>
            <a:ext cx="4130398" cy="4709568"/>
          </a:xfrm>
          <a:prstGeom prst="rect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4F048CA-68BC-4645-97D9-A09267DD9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620" y="148462"/>
            <a:ext cx="4721032" cy="4886809"/>
          </a:xfrm>
          <a:prstGeom prst="rect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C844A71-6700-4F58-B8C2-746148DF4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44" y="2370105"/>
            <a:ext cx="3541212" cy="1037069"/>
          </a:xfrm>
          <a:prstGeom prst="rect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6C87811B-6572-4F40-A278-C66A2D549983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3679656" y="1757916"/>
            <a:ext cx="409966" cy="1130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273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BA0EA1-8D8E-4961-90AD-6082163F8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Matplotlib &amp; pandas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7E5488-A4C4-416F-ABF7-A6DCADD9C6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BABA66-364E-4D8B-A257-7A02E61B60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FAEE6D5-72E6-4DC1-86BB-052CB4BC2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17634"/>
            <a:ext cx="5651015" cy="2999101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2C4744B-C055-4F60-A6F9-2D3048AA2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568" y="1943013"/>
            <a:ext cx="3825793" cy="3200487"/>
          </a:xfrm>
          <a:prstGeom prst="rect">
            <a:avLst/>
          </a:prstGeom>
          <a:ln>
            <a:solidFill>
              <a:schemeClr val="bg2">
                <a:lumMod val="25000"/>
                <a:lumOff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0948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Anaconda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DC14BB6-6358-4697-99EE-F15EEA0543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D55E8C-32F7-4599-AAC3-9C5FCFD6E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571927"/>
            <a:ext cx="2545378" cy="5352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Matplotlib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847AC5-51E1-4DC8-8D0C-28657FA674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0B7217-B736-4565-AC5C-56D9F3AF15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30</a:t>
            </a:fld>
            <a:endParaRPr lang="zh-TW" altLang="en-US"/>
          </a:p>
        </p:txBody>
      </p:sp>
      <p:pic>
        <p:nvPicPr>
          <p:cNvPr id="1026" name="Picture 2" descr="Anatomy of a figure">
            <a:extLst>
              <a:ext uri="{FF2B5EF4-FFF2-40B4-BE49-F238E27FC236}">
                <a16:creationId xmlns:a16="http://schemas.microsoft.com/office/drawing/2014/main" id="{EF29AAA2-F29D-4664-8944-5A9CADD90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951" y="0"/>
            <a:ext cx="5143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617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389A1-9AF2-4AA7-8AC3-ADBD0FCC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Matplotlib</a:t>
            </a:r>
            <a:r>
              <a:rPr lang="zh-TW" altLang="en-US" dirty="0"/>
              <a:t>範例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A42F88-62E7-4EF3-9AB6-2C1341382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85D179-C22D-43A4-9EF1-2F817F5225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D233F37-6DE1-4890-B79A-C1EA0B47E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317" y="1274691"/>
            <a:ext cx="2508255" cy="3671960"/>
          </a:xfrm>
          <a:prstGeom prst="rect">
            <a:avLst/>
          </a:prstGeom>
          <a:ln>
            <a:solidFill>
              <a:schemeClr val="bg2">
                <a:lumMod val="25000"/>
                <a:lumOff val="75000"/>
              </a:schemeClr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FB42E0A-A8A5-46E7-A1B3-82033102C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439" y="1243010"/>
            <a:ext cx="4397121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1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02307-F814-4872-9A34-BA8C8BBF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Matplotlib</a:t>
            </a:r>
            <a:r>
              <a:rPr lang="zh-TW" altLang="en-US" dirty="0"/>
              <a:t>範例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A86794-C58B-4711-9D0C-6124138464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586435-E772-4D7C-8DEB-366C5A8C0C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7AA74B1-A681-45B7-B5B7-FDC5D2BDD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96" y="2145667"/>
            <a:ext cx="2857748" cy="1646063"/>
          </a:xfrm>
          <a:prstGeom prst="rect">
            <a:avLst/>
          </a:prstGeom>
          <a:ln>
            <a:solidFill>
              <a:schemeClr val="bg2">
                <a:lumMod val="25000"/>
                <a:lumOff val="75000"/>
              </a:schemeClr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D4FA07B-F445-4EDB-9132-598DFFDBF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271" y="1071112"/>
            <a:ext cx="4610500" cy="3635055"/>
          </a:xfrm>
          <a:prstGeom prst="rect">
            <a:avLst/>
          </a:prstGeom>
          <a:ln>
            <a:solidFill>
              <a:schemeClr val="bg2">
                <a:lumMod val="25000"/>
                <a:lumOff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682899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7DE149-17A2-4472-885C-B5F68092F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450" y="1322450"/>
            <a:ext cx="7688100" cy="1016713"/>
          </a:xfrm>
        </p:spPr>
        <p:txBody>
          <a:bodyPr/>
          <a:lstStyle/>
          <a:p>
            <a:r>
              <a:rPr lang="en-US" altLang="zh-TW" dirty="0"/>
              <a:t>Weka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58E1C65-A72B-4CC4-B959-AB2405B20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950" y="1859083"/>
            <a:ext cx="7688100" cy="15025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1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41F0B1-6D0E-4BF6-AD2B-5C9463A719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303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25044-CDAC-47B7-B76C-4964EAFF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571927"/>
            <a:ext cx="8195094" cy="5352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Weka</a:t>
            </a:r>
            <a:r>
              <a:rPr lang="zh-TW" altLang="en-US" dirty="0"/>
              <a:t>安裝 </a:t>
            </a:r>
            <a:r>
              <a:rPr lang="en-US" altLang="zh-TW" sz="2000" dirty="0"/>
              <a:t>https://waikato.github.io/weka-wiki/downloading_weka/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3AC9FA-9F8C-4667-A3F7-52DA43170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334ADC-16F6-4834-AF38-65D4DE0BAF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848C12D-296B-4E9C-9882-49DE710AE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856" y="1262743"/>
            <a:ext cx="4080287" cy="3880708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05100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1BC935-7E78-442D-8A78-65A80133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Weka</a:t>
            </a:r>
            <a:r>
              <a:rPr lang="zh-TW" altLang="en-US" dirty="0"/>
              <a:t>安裝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5BBE33-F986-49B9-AD23-F2CC2B11A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7E8323-ACC7-4DAC-808C-7259F9B74E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D479758-6114-4D70-9303-C9BAEA517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8" y="1437305"/>
            <a:ext cx="3724465" cy="290267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2CD3767-A477-497F-BDA6-05780CCF4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20" y="1419481"/>
            <a:ext cx="3718308" cy="2937088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0AD7EE1-5D91-4394-BA1D-7561CF467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408" y="1437305"/>
            <a:ext cx="3725592" cy="290267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B7D195C-6D93-4A73-B704-A4EE9FC3C1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0235" y="1437305"/>
            <a:ext cx="3825572" cy="2949196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F4318E0-9329-4B95-B0B8-B84912CA6F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0474" y="1451918"/>
            <a:ext cx="3769996" cy="2952407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A9644B1-84AE-4AB1-AA65-ECB300EABC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2155" y="1413818"/>
            <a:ext cx="4144701" cy="299617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3804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45CCB7-48DF-438A-AECA-DFD594AA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Weka</a:t>
            </a:r>
            <a:r>
              <a:rPr lang="zh-TW" altLang="en-US" dirty="0"/>
              <a:t>簡介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89D8DE-31D2-43BF-BB2A-848C09DB4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49" y="1437305"/>
            <a:ext cx="7946717" cy="2902670"/>
          </a:xfrm>
        </p:spPr>
        <p:txBody>
          <a:bodyPr/>
          <a:lstStyle/>
          <a:p>
            <a:pPr marL="488950" indent="-342900">
              <a:buFont typeface="+mj-lt"/>
              <a:buAutoNum type="arabicPeriod"/>
            </a:pPr>
            <a:r>
              <a:rPr lang="zh-TW" altLang="en-US" sz="1800" dirty="0"/>
              <a:t>紐西蘭</a:t>
            </a:r>
            <a:r>
              <a:rPr lang="en-US" altLang="zh-TW" sz="1800" dirty="0"/>
              <a:t>Waikato</a:t>
            </a:r>
            <a:r>
              <a:rPr lang="zh-TW" altLang="en-US" sz="1800" dirty="0"/>
              <a:t>大學以</a:t>
            </a:r>
            <a:r>
              <a:rPr lang="en-US" altLang="zh-TW" sz="1800" dirty="0"/>
              <a:t>Java</a:t>
            </a:r>
            <a:r>
              <a:rPr lang="zh-TW" altLang="en-US" sz="1800" dirty="0"/>
              <a:t>開發，為</a:t>
            </a:r>
            <a:r>
              <a:rPr lang="en-US" altLang="zh-TW" sz="1800" dirty="0"/>
              <a:t>Data mining</a:t>
            </a:r>
            <a:r>
              <a:rPr lang="zh-TW" altLang="en-US" sz="1800" dirty="0"/>
              <a:t>任務提供許多機器學習工具</a:t>
            </a:r>
            <a:endParaRPr lang="en-US" altLang="zh-TW" sz="1800" dirty="0"/>
          </a:p>
          <a:p>
            <a:pPr marL="488950" indent="-342900">
              <a:buFont typeface="+mj-lt"/>
              <a:buAutoNum type="arabicPeriod"/>
            </a:pPr>
            <a:r>
              <a:rPr lang="zh-TW" altLang="en-US" sz="1800" dirty="0"/>
              <a:t>可以用</a:t>
            </a:r>
            <a:r>
              <a:rPr lang="en-US" altLang="zh-TW" sz="1800" dirty="0"/>
              <a:t>GUI</a:t>
            </a:r>
            <a:r>
              <a:rPr lang="zh-TW" altLang="en-US" sz="1800" dirty="0"/>
              <a:t>或</a:t>
            </a:r>
            <a:r>
              <a:rPr lang="en-US" altLang="zh-TW" sz="1800" dirty="0"/>
              <a:t>CLI</a:t>
            </a:r>
            <a:r>
              <a:rPr lang="zh-TW" altLang="en-US" sz="1800" dirty="0"/>
              <a:t>操作，也可以在自己的</a:t>
            </a:r>
            <a:r>
              <a:rPr lang="en-US" altLang="zh-TW" sz="1800" dirty="0"/>
              <a:t>java code</a:t>
            </a:r>
            <a:r>
              <a:rPr lang="zh-TW" altLang="en-US" sz="1800" dirty="0"/>
              <a:t>中使用</a:t>
            </a:r>
          </a:p>
          <a:p>
            <a:pPr marL="488950" indent="-342900">
              <a:buFont typeface="+mj-lt"/>
              <a:buAutoNum type="arabicPeriod"/>
            </a:pPr>
            <a:endParaRPr lang="en-US" altLang="zh-TW" dirty="0"/>
          </a:p>
          <a:p>
            <a:pPr marL="488950" indent="-3429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E8839C-0D71-4B32-85C0-1577CF5EC4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D1F8B96-5149-4551-AA92-44EE56270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905" y="2434690"/>
            <a:ext cx="2268753" cy="2712139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799E775-A1A5-48D4-8A0F-937FB3813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8" y="2858401"/>
            <a:ext cx="3023351" cy="218555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3D3F55F-D874-425C-A538-579848211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818" y="2858401"/>
            <a:ext cx="2904333" cy="2185554"/>
          </a:xfrm>
          <a:prstGeom prst="rect">
            <a:avLst/>
          </a:prstGeom>
        </p:spPr>
      </p:pic>
      <p:sp>
        <p:nvSpPr>
          <p:cNvPr id="8" name="星形: 五角 7">
            <a:extLst>
              <a:ext uri="{FF2B5EF4-FFF2-40B4-BE49-F238E27FC236}">
                <a16:creationId xmlns:a16="http://schemas.microsoft.com/office/drawing/2014/main" id="{8A776270-516D-483A-996A-1F947AF31AD5}"/>
              </a:ext>
            </a:extLst>
          </p:cNvPr>
          <p:cNvSpPr/>
          <p:nvPr/>
        </p:nvSpPr>
        <p:spPr>
          <a:xfrm>
            <a:off x="1348246" y="2672560"/>
            <a:ext cx="372031" cy="371681"/>
          </a:xfrm>
          <a:prstGeom prst="star5">
            <a:avLst/>
          </a:prstGeom>
          <a:solidFill>
            <a:srgbClr val="C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80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03B93B-33B8-454A-82B2-F4EE86417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Weka</a:t>
            </a:r>
            <a:r>
              <a:rPr lang="zh-TW" altLang="en-US" dirty="0"/>
              <a:t>介紹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752A51-4502-49B9-A603-4C5EA19E0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437304"/>
            <a:ext cx="7688700" cy="3524555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zh-TW" altLang="en-US" sz="2000" b="1" dirty="0"/>
              <a:t>功能包括</a:t>
            </a:r>
            <a:endParaRPr lang="en-US" altLang="zh-TW" sz="2000" b="1" dirty="0"/>
          </a:p>
          <a:p>
            <a:pPr marL="146050" indent="0">
              <a:buNone/>
            </a:pP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DB7ECB-9A89-4CA3-9AEA-426520C4E3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37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6494AD-D791-4ACB-88F1-43733945A252}"/>
              </a:ext>
            </a:extLst>
          </p:cNvPr>
          <p:cNvSpPr/>
          <p:nvPr/>
        </p:nvSpPr>
        <p:spPr>
          <a:xfrm>
            <a:off x="992534" y="1992059"/>
            <a:ext cx="2290665" cy="4758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Data preparation </a:t>
            </a:r>
            <a:endParaRPr lang="zh-TW" altLang="en-US" sz="1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FD65E0-F834-4CC2-BCE8-DA2684248DC6}"/>
              </a:ext>
            </a:extLst>
          </p:cNvPr>
          <p:cNvSpPr/>
          <p:nvPr/>
        </p:nvSpPr>
        <p:spPr>
          <a:xfrm>
            <a:off x="3560009" y="1992058"/>
            <a:ext cx="2290665" cy="4758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Classification</a:t>
            </a:r>
            <a:endParaRPr lang="zh-TW" altLang="en-US" sz="1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D3C22B-F1EA-4D01-851D-7F4B16E74925}"/>
              </a:ext>
            </a:extLst>
          </p:cNvPr>
          <p:cNvSpPr/>
          <p:nvPr/>
        </p:nvSpPr>
        <p:spPr>
          <a:xfrm>
            <a:off x="6127484" y="1976155"/>
            <a:ext cx="2290665" cy="4758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regression</a:t>
            </a:r>
            <a:endParaRPr lang="zh-TW" altLang="en-US" sz="1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C61BDE-A43B-408F-865E-E88E7F03B6B7}"/>
              </a:ext>
            </a:extLst>
          </p:cNvPr>
          <p:cNvSpPr/>
          <p:nvPr/>
        </p:nvSpPr>
        <p:spPr>
          <a:xfrm>
            <a:off x="992534" y="2784743"/>
            <a:ext cx="2290665" cy="4758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Clustering</a:t>
            </a:r>
            <a:endParaRPr lang="zh-TW" altLang="en-US" sz="18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ABB7EE-CF06-4CC6-A74E-21EFD5760251}"/>
              </a:ext>
            </a:extLst>
          </p:cNvPr>
          <p:cNvSpPr/>
          <p:nvPr/>
        </p:nvSpPr>
        <p:spPr>
          <a:xfrm>
            <a:off x="3570138" y="2784741"/>
            <a:ext cx="2290665" cy="4758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Association rules</a:t>
            </a:r>
            <a:endParaRPr lang="zh-TW" altLang="en-US" sz="1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BC47996-BAAA-445B-BCCF-F4DDEB3530C7}"/>
              </a:ext>
            </a:extLst>
          </p:cNvPr>
          <p:cNvSpPr/>
          <p:nvPr/>
        </p:nvSpPr>
        <p:spPr>
          <a:xfrm>
            <a:off x="6127483" y="2782194"/>
            <a:ext cx="2290665" cy="4758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Visualization</a:t>
            </a:r>
            <a:endParaRPr lang="zh-TW" altLang="en-US" sz="1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3CE351-9BB7-4967-9467-E72462F9755D}"/>
              </a:ext>
            </a:extLst>
          </p:cNvPr>
          <p:cNvSpPr txBox="1"/>
          <p:nvPr/>
        </p:nvSpPr>
        <p:spPr>
          <a:xfrm>
            <a:off x="992535" y="3986798"/>
            <a:ext cx="7422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Weka 3.8.4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以上支援深度學習套件 ─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WekaDeeplearning4j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69749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190BC8-F503-4A9A-93D5-7907FF14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Weka – Package Manager  </a:t>
            </a:r>
            <a:r>
              <a:rPr lang="en-US" altLang="zh-TW" sz="2000" dirty="0">
                <a:solidFill>
                  <a:schemeClr val="accent4">
                    <a:lumMod val="25000"/>
                  </a:schemeClr>
                </a:solidFill>
              </a:rPr>
              <a:t>(</a:t>
            </a:r>
            <a:r>
              <a:rPr lang="zh-TW" altLang="en-US" sz="2000" dirty="0">
                <a:solidFill>
                  <a:schemeClr val="accent4">
                    <a:lumMod val="25000"/>
                  </a:schemeClr>
                </a:solidFill>
              </a:rPr>
              <a:t>位置：</a:t>
            </a:r>
            <a:r>
              <a:rPr lang="en-US" altLang="zh-TW" sz="2000" dirty="0">
                <a:solidFill>
                  <a:schemeClr val="accent4">
                    <a:lumMod val="25000"/>
                  </a:schemeClr>
                </a:solidFill>
              </a:rPr>
              <a:t>Tools &gt; package manager)</a:t>
            </a:r>
            <a:endParaRPr lang="zh-TW" altLang="en-US" dirty="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E50744-4813-461F-85AF-8BE31FBC8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671" y="1252190"/>
            <a:ext cx="7876657" cy="715402"/>
          </a:xfrm>
        </p:spPr>
        <p:txBody>
          <a:bodyPr>
            <a:noAutofit/>
          </a:bodyPr>
          <a:lstStyle/>
          <a:p>
            <a:r>
              <a:rPr lang="zh-TW" altLang="en-US" sz="1600" dirty="0"/>
              <a:t>如果找不到需要的演算法、工具，可使用</a:t>
            </a:r>
            <a:r>
              <a:rPr lang="en-US" altLang="zh-TW" sz="1600" dirty="0"/>
              <a:t>Package Manager</a:t>
            </a:r>
            <a:r>
              <a:rPr lang="zh-TW" altLang="en-US" sz="1600" dirty="0"/>
              <a:t>下載</a:t>
            </a:r>
            <a:endParaRPr lang="en-US" altLang="zh-TW" sz="1600" dirty="0"/>
          </a:p>
          <a:p>
            <a:r>
              <a:rPr lang="en-US" altLang="zh-TW" sz="1600" dirty="0"/>
              <a:t>WekaDeeplearning4j</a:t>
            </a:r>
            <a:r>
              <a:rPr lang="zh-TW" altLang="en-US" sz="1600" dirty="0"/>
              <a:t>可使用</a:t>
            </a:r>
            <a:r>
              <a:rPr lang="en-US" altLang="zh-TW" sz="1600" dirty="0"/>
              <a:t>package manager</a:t>
            </a:r>
            <a:r>
              <a:rPr lang="zh-TW" altLang="en-US" sz="1600" dirty="0"/>
              <a:t>下載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C0FD1F-80D3-4545-A59D-CD6065079C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2C23192-EBB9-4BDB-983A-8C0071C51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75" y="1967592"/>
            <a:ext cx="7567575" cy="3158907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588906D-49E7-4DBE-A73C-0D7C0319F040}"/>
              </a:ext>
            </a:extLst>
          </p:cNvPr>
          <p:cNvSpPr/>
          <p:nvPr/>
        </p:nvSpPr>
        <p:spPr>
          <a:xfrm>
            <a:off x="1956391" y="4408967"/>
            <a:ext cx="2041451" cy="2693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459B5BB-A7DB-4450-9566-07A86C5DDD26}"/>
              </a:ext>
            </a:extLst>
          </p:cNvPr>
          <p:cNvSpPr txBox="1"/>
          <p:nvPr/>
        </p:nvSpPr>
        <p:spPr>
          <a:xfrm>
            <a:off x="3997842" y="4389757"/>
            <a:ext cx="2410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搜尋框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831FA4-7CBF-4562-BDFE-8282A3018417}"/>
              </a:ext>
            </a:extLst>
          </p:cNvPr>
          <p:cNvSpPr/>
          <p:nvPr/>
        </p:nvSpPr>
        <p:spPr>
          <a:xfrm>
            <a:off x="2427769" y="2302391"/>
            <a:ext cx="1570074" cy="2693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EF45B13-4258-4FD0-9D19-89AA5EBE3070}"/>
              </a:ext>
            </a:extLst>
          </p:cNvPr>
          <p:cNvSpPr txBox="1"/>
          <p:nvPr/>
        </p:nvSpPr>
        <p:spPr>
          <a:xfrm>
            <a:off x="2667711" y="1994614"/>
            <a:ext cx="1513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下載 </a:t>
            </a:r>
            <a:r>
              <a:rPr lang="en-US" altLang="zh-TW" b="1" dirty="0">
                <a:solidFill>
                  <a:srgbClr val="C00000"/>
                </a:solidFill>
              </a:rPr>
              <a:t>/ </a:t>
            </a:r>
            <a:r>
              <a:rPr lang="zh-TW" altLang="en-US" b="1" dirty="0">
                <a:solidFill>
                  <a:srgbClr val="C00000"/>
                </a:solidFill>
              </a:rPr>
              <a:t>移除</a:t>
            </a:r>
          </a:p>
        </p:txBody>
      </p:sp>
    </p:spTree>
    <p:extLst>
      <p:ext uri="{BB962C8B-B14F-4D97-AF65-F5344CB8AC3E}">
        <p14:creationId xmlns:p14="http://schemas.microsoft.com/office/powerpoint/2010/main" val="2211070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711EFA-D72F-42E9-ADF4-5777EEAB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Weka</a:t>
            </a:r>
            <a:r>
              <a:rPr lang="zh-TW" altLang="en-US" dirty="0"/>
              <a:t>輸入資料格式 </a:t>
            </a:r>
            <a:r>
              <a:rPr lang="en-US" altLang="zh-TW" sz="1800" dirty="0">
                <a:solidFill>
                  <a:srgbClr val="C00000"/>
                </a:solidFill>
              </a:rPr>
              <a:t>(</a:t>
            </a:r>
            <a:r>
              <a:rPr lang="zh-TW" altLang="en-US" sz="1800" dirty="0">
                <a:solidFill>
                  <a:srgbClr val="C00000"/>
                </a:solidFill>
              </a:rPr>
              <a:t>其中兩種</a:t>
            </a:r>
            <a:r>
              <a:rPr lang="en-US" altLang="zh-TW" sz="1800" dirty="0">
                <a:solidFill>
                  <a:srgbClr val="C00000"/>
                </a:solidFill>
              </a:rPr>
              <a:t>)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318F18C-060B-4FD6-8ADB-0F893AEA21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A1C7C22-CE47-496E-851E-E82DE7BF4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3" y="1707867"/>
            <a:ext cx="4290744" cy="2186107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2DBBD0E-55CF-4629-B0AD-ADE07F1BB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844" y="1707867"/>
            <a:ext cx="4689158" cy="2186107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4C18474-CFC5-4B21-B744-503200C238D2}"/>
              </a:ext>
            </a:extLst>
          </p:cNvPr>
          <p:cNvSpPr/>
          <p:nvPr/>
        </p:nvSpPr>
        <p:spPr>
          <a:xfrm>
            <a:off x="607321" y="1471973"/>
            <a:ext cx="3362167" cy="235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ARFF</a:t>
            </a:r>
            <a:r>
              <a:rPr lang="zh-TW" altLang="en-US" dirty="0"/>
              <a:t> </a:t>
            </a:r>
            <a:r>
              <a:rPr lang="en-US" altLang="zh-TW" dirty="0"/>
              <a:t>(Attribute-Relation File Format)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1F36A2-3E9B-4EF1-96AC-48E233634BFE}"/>
              </a:ext>
            </a:extLst>
          </p:cNvPr>
          <p:cNvSpPr/>
          <p:nvPr/>
        </p:nvSpPr>
        <p:spPr>
          <a:xfrm>
            <a:off x="5174135" y="1454639"/>
            <a:ext cx="3362167" cy="235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CSV</a:t>
            </a:r>
            <a:r>
              <a:rPr lang="zh-TW" altLang="en-US" dirty="0"/>
              <a:t> </a:t>
            </a:r>
            <a:r>
              <a:rPr lang="en-US" altLang="zh-TW" dirty="0"/>
              <a:t>(comma-separated values)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95A888-1EC5-4CF9-A51C-3027E6013D33}"/>
              </a:ext>
            </a:extLst>
          </p:cNvPr>
          <p:cNvSpPr/>
          <p:nvPr/>
        </p:nvSpPr>
        <p:spPr>
          <a:xfrm>
            <a:off x="46286" y="2736113"/>
            <a:ext cx="683164" cy="23589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050E69F-E93F-4901-A614-27820FF924B0}"/>
              </a:ext>
            </a:extLst>
          </p:cNvPr>
          <p:cNvSpPr/>
          <p:nvPr/>
        </p:nvSpPr>
        <p:spPr>
          <a:xfrm>
            <a:off x="58997" y="1943761"/>
            <a:ext cx="4290743" cy="7427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2F6026-11F6-48BE-8B64-10615807487E}"/>
              </a:ext>
            </a:extLst>
          </p:cNvPr>
          <p:cNvSpPr/>
          <p:nvPr/>
        </p:nvSpPr>
        <p:spPr>
          <a:xfrm>
            <a:off x="46687" y="1707866"/>
            <a:ext cx="1009480" cy="16756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81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6027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540" dirty="0"/>
              <a:t>Anaconda介紹</a:t>
            </a:r>
            <a:endParaRPr sz="254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 dirty="0"/>
              <a:t>python的懶人包</a:t>
            </a:r>
            <a:endParaRPr sz="2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 dirty="0"/>
              <a:t>安裝方便，適合初學者</a:t>
            </a:r>
            <a:endParaRPr sz="2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 dirty="0"/>
              <a:t>包含了許多其他實用的套件</a:t>
            </a:r>
            <a:endParaRPr sz="200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21C1EEF-3459-468C-A8D3-00F3F487F3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4</a:t>
            </a:fld>
            <a:endParaRPr lang="zh-TW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1E419A-99A2-418F-B8BE-04752835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Weka </a:t>
            </a:r>
            <a:r>
              <a:rPr lang="en-US" altLang="zh-TW" dirty="0" err="1"/>
              <a:t>arffviewer</a:t>
            </a:r>
            <a:r>
              <a:rPr lang="en-US" altLang="zh-TW" dirty="0"/>
              <a:t> </a:t>
            </a:r>
            <a:r>
              <a:rPr lang="en-US" altLang="zh-TW" sz="2000" dirty="0">
                <a:solidFill>
                  <a:schemeClr val="accent4">
                    <a:lumMod val="25000"/>
                  </a:schemeClr>
                </a:solidFill>
              </a:rPr>
              <a:t>(</a:t>
            </a:r>
            <a:r>
              <a:rPr lang="zh-TW" altLang="en-US" sz="2000" dirty="0">
                <a:solidFill>
                  <a:schemeClr val="accent4">
                    <a:lumMod val="25000"/>
                  </a:schemeClr>
                </a:solidFill>
              </a:rPr>
              <a:t>位置：</a:t>
            </a:r>
            <a:r>
              <a:rPr lang="en-US" altLang="zh-TW" sz="2000" dirty="0">
                <a:solidFill>
                  <a:schemeClr val="accent4">
                    <a:lumMod val="25000"/>
                  </a:schemeClr>
                </a:solidFill>
              </a:rPr>
              <a:t>Tools &gt; </a:t>
            </a:r>
            <a:r>
              <a:rPr lang="en-US" altLang="zh-TW" sz="2000" dirty="0" err="1">
                <a:solidFill>
                  <a:schemeClr val="accent4">
                    <a:lumMod val="25000"/>
                  </a:schemeClr>
                </a:solidFill>
              </a:rPr>
              <a:t>ArffViewer</a:t>
            </a:r>
            <a:r>
              <a:rPr lang="en-US" altLang="zh-TW" sz="2000" dirty="0">
                <a:solidFill>
                  <a:schemeClr val="accent4">
                    <a:lumMod val="25000"/>
                  </a:schemeClr>
                </a:solidFill>
              </a:rPr>
              <a:t>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8C85E1-FBD8-410E-8065-75671F4C8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E10ABE-E2F2-46BB-B50F-29844AA740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40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45C7248-C406-43ED-86D2-7E963DF1A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69" y="1487205"/>
            <a:ext cx="3895284" cy="285277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5621AAD-ECF8-4A5E-B2B1-44A41586A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018" y="1466671"/>
            <a:ext cx="4033284" cy="2882136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17957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24900E-61CA-4177-A92C-18CF6A43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22" y="571927"/>
            <a:ext cx="2509284" cy="760688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Weka</a:t>
            </a:r>
            <a:r>
              <a:rPr lang="zh-TW" altLang="en-US" dirty="0"/>
              <a:t> </a:t>
            </a:r>
            <a:r>
              <a:rPr lang="en-US" altLang="zh-TW" dirty="0"/>
              <a:t>Explorer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374B13-15D1-4DD3-8503-DB578B50FD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41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A8A59F-9DC2-473D-89EB-EB0B0ACFD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02" y="218410"/>
            <a:ext cx="6218000" cy="470668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0EB4D18-2A80-4C19-9257-1C0EEAE4FA67}"/>
              </a:ext>
            </a:extLst>
          </p:cNvPr>
          <p:cNvSpPr/>
          <p:nvPr/>
        </p:nvSpPr>
        <p:spPr>
          <a:xfrm>
            <a:off x="2867002" y="418214"/>
            <a:ext cx="2959640" cy="2197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9982DC-2B49-43F0-B66E-A3EC10AF3CA3}"/>
              </a:ext>
            </a:extLst>
          </p:cNvPr>
          <p:cNvSpPr/>
          <p:nvPr/>
        </p:nvSpPr>
        <p:spPr>
          <a:xfrm>
            <a:off x="2867002" y="880287"/>
            <a:ext cx="5738282" cy="3386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7396BFB-4AE8-4C20-9E42-DA00A8F954E5}"/>
              </a:ext>
            </a:extLst>
          </p:cNvPr>
          <p:cNvSpPr txBox="1"/>
          <p:nvPr/>
        </p:nvSpPr>
        <p:spPr>
          <a:xfrm>
            <a:off x="205563" y="1552353"/>
            <a:ext cx="253054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000" dirty="0"/>
              <a:t>Preprocess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endParaRPr lang="en-US" altLang="zh-TW" sz="8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2">
                    <a:lumMod val="75000"/>
                    <a:lumOff val="25000"/>
                  </a:schemeClr>
                </a:solidFill>
              </a:rPr>
              <a:t>查看資料集內容、統計結果、直方圖等</a:t>
            </a:r>
            <a:endParaRPr lang="en-US" altLang="zh-TW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342900" lvl="4" indent="-342900">
              <a:buFont typeface="Arial" panose="020B0604020202020204" pitchFamily="34" charset="0"/>
              <a:buChar char="•"/>
            </a:pPr>
            <a:endParaRPr lang="en-US" altLang="zh-TW" sz="8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75000"/>
                    <a:lumOff val="25000"/>
                  </a:schemeClr>
                </a:solidFill>
              </a:rPr>
              <a:t>Filter</a:t>
            </a:r>
            <a:r>
              <a:rPr lang="zh-TW" altLang="en-US" dirty="0">
                <a:solidFill>
                  <a:schemeClr val="bg2">
                    <a:lumMod val="75000"/>
                    <a:lumOff val="25000"/>
                  </a:schemeClr>
                </a:solidFill>
              </a:rPr>
              <a:t>：處理空值、屬性型態轉換等</a:t>
            </a:r>
          </a:p>
        </p:txBody>
      </p:sp>
    </p:spTree>
    <p:extLst>
      <p:ext uri="{BB962C8B-B14F-4D97-AF65-F5344CB8AC3E}">
        <p14:creationId xmlns:p14="http://schemas.microsoft.com/office/powerpoint/2010/main" val="21724972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24900E-61CA-4177-A92C-18CF6A43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22" y="571927"/>
            <a:ext cx="2509284" cy="760688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Weka</a:t>
            </a:r>
            <a:r>
              <a:rPr lang="zh-TW" altLang="en-US" dirty="0"/>
              <a:t> </a:t>
            </a:r>
            <a:r>
              <a:rPr lang="en-US" altLang="zh-TW" dirty="0"/>
              <a:t>Explorer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374B13-15D1-4DD3-8503-DB578B50FD3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0" y="0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42</a:t>
            </a:fld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7396BFB-4AE8-4C20-9E42-DA00A8F954E5}"/>
              </a:ext>
            </a:extLst>
          </p:cNvPr>
          <p:cNvSpPr txBox="1"/>
          <p:nvPr/>
        </p:nvSpPr>
        <p:spPr>
          <a:xfrm>
            <a:off x="14476" y="1445336"/>
            <a:ext cx="2314388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zh-TW" sz="2000" dirty="0"/>
              <a:t>Classify</a:t>
            </a:r>
          </a:p>
          <a:p>
            <a:pPr lvl="4"/>
            <a:endParaRPr lang="en-US" altLang="zh-TW" sz="8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2">
                    <a:lumMod val="75000"/>
                    <a:lumOff val="25000"/>
                  </a:schemeClr>
                </a:solidFill>
              </a:rPr>
              <a:t>選擇分類 </a:t>
            </a:r>
            <a:r>
              <a:rPr lang="en-US" altLang="zh-TW" dirty="0">
                <a:solidFill>
                  <a:schemeClr val="bg2">
                    <a:lumMod val="75000"/>
                    <a:lumOff val="25000"/>
                  </a:schemeClr>
                </a:solidFill>
              </a:rPr>
              <a:t>/ </a:t>
            </a:r>
            <a:r>
              <a:rPr lang="zh-TW" altLang="en-US" dirty="0">
                <a:solidFill>
                  <a:schemeClr val="bg2">
                    <a:lumMod val="75000"/>
                    <a:lumOff val="25000"/>
                  </a:schemeClr>
                </a:solidFill>
              </a:rPr>
              <a:t>回歸演算法</a:t>
            </a:r>
            <a:endParaRPr lang="en-US" altLang="zh-TW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342900" lvl="4" indent="-342900">
              <a:buFont typeface="Arial" panose="020B0604020202020204" pitchFamily="34" charset="0"/>
              <a:buChar char="•"/>
            </a:pPr>
            <a:endParaRPr lang="en-US" altLang="zh-TW" sz="8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2">
                    <a:lumMod val="75000"/>
                    <a:lumOff val="25000"/>
                  </a:schemeClr>
                </a:solidFill>
              </a:rPr>
              <a:t>調整演算法參數、訓練</a:t>
            </a:r>
            <a:r>
              <a:rPr lang="en-US" altLang="zh-TW" dirty="0">
                <a:solidFill>
                  <a:schemeClr val="bg2">
                    <a:lumMod val="75000"/>
                    <a:lumOff val="25000"/>
                  </a:schemeClr>
                </a:solidFill>
              </a:rPr>
              <a:t>/</a:t>
            </a:r>
            <a:r>
              <a:rPr lang="zh-TW" altLang="en-US" dirty="0">
                <a:solidFill>
                  <a:schemeClr val="bg2">
                    <a:lumMod val="75000"/>
                    <a:lumOff val="25000"/>
                  </a:schemeClr>
                </a:solidFill>
              </a:rPr>
              <a:t>測試方式等</a:t>
            </a:r>
            <a:endParaRPr lang="en-US" altLang="zh-TW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65885C9-C125-4783-A42C-3F46623C8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337" y="0"/>
            <a:ext cx="6786188" cy="51435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B358FA4-610B-4360-A37F-B221A1FA5DD3}"/>
              </a:ext>
            </a:extLst>
          </p:cNvPr>
          <p:cNvSpPr/>
          <p:nvPr/>
        </p:nvSpPr>
        <p:spPr>
          <a:xfrm>
            <a:off x="2328863" y="393600"/>
            <a:ext cx="1342914" cy="393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F8F2E5-DFDD-45A0-B888-A697B5A460A8}"/>
              </a:ext>
            </a:extLst>
          </p:cNvPr>
          <p:cNvSpPr/>
          <p:nvPr/>
        </p:nvSpPr>
        <p:spPr>
          <a:xfrm>
            <a:off x="2328863" y="1765005"/>
            <a:ext cx="1732774" cy="4678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32B421F-8F5A-4091-9BDA-5134E3C98F96}"/>
              </a:ext>
            </a:extLst>
          </p:cNvPr>
          <p:cNvSpPr/>
          <p:nvPr/>
        </p:nvSpPr>
        <p:spPr>
          <a:xfrm>
            <a:off x="2328863" y="787200"/>
            <a:ext cx="1732774" cy="97780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CD163BFE-5122-4A72-8F9C-A3FA3AC47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274" y="152400"/>
            <a:ext cx="3092450" cy="48387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0962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24900E-61CA-4177-A92C-18CF6A43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22" y="571927"/>
            <a:ext cx="2509284" cy="760688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Weka</a:t>
            </a:r>
            <a:r>
              <a:rPr lang="zh-TW" altLang="en-US" dirty="0"/>
              <a:t> </a:t>
            </a:r>
            <a:r>
              <a:rPr lang="en-US" altLang="zh-TW" dirty="0"/>
              <a:t>Explorer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374B13-15D1-4DD3-8503-DB578B50FD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43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7396BFB-4AE8-4C20-9E42-DA00A8F954E5}"/>
              </a:ext>
            </a:extLst>
          </p:cNvPr>
          <p:cNvSpPr txBox="1"/>
          <p:nvPr/>
        </p:nvSpPr>
        <p:spPr>
          <a:xfrm>
            <a:off x="205563" y="1552353"/>
            <a:ext cx="2913321" cy="2190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其他功能</a:t>
            </a:r>
            <a:endParaRPr lang="en-US" altLang="zh-TW" sz="2000" dirty="0"/>
          </a:p>
          <a:p>
            <a:pPr marL="342900" lvl="4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分群、關聯規則、特徵篩選、視覺化</a:t>
            </a:r>
            <a:r>
              <a:rPr lang="en-US" altLang="zh-TW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(</a:t>
            </a:r>
            <a:r>
              <a:rPr lang="zh-TW" alt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散佈圖、</a:t>
            </a:r>
            <a:r>
              <a:rPr lang="en-US" altLang="zh-TW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ROC</a:t>
            </a:r>
            <a:r>
              <a:rPr lang="zh-TW" alt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圖、決策樹圖等</a:t>
            </a:r>
            <a:r>
              <a:rPr lang="en-US" altLang="zh-TW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)</a:t>
            </a:r>
            <a:endParaRPr lang="zh-TW" alt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34E418D-DE35-4A5B-86CF-1D57AEF7A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047" y="83647"/>
            <a:ext cx="5422605" cy="124896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A29F545-E919-44E4-BA9B-16E4DBA6EA67}"/>
              </a:ext>
            </a:extLst>
          </p:cNvPr>
          <p:cNvSpPr/>
          <p:nvPr/>
        </p:nvSpPr>
        <p:spPr>
          <a:xfrm>
            <a:off x="4975843" y="330922"/>
            <a:ext cx="3402613" cy="4820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A27BE06-E220-44B0-868A-7661FC2CB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047" y="1424633"/>
            <a:ext cx="3984458" cy="323319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918A77D-F9DB-4D02-9045-EE1C53DE6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240" y="1653788"/>
            <a:ext cx="4374328" cy="323319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312D050-4EA8-405E-A145-A56695F61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473" y="1985293"/>
            <a:ext cx="4080095" cy="306527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1B34258-4629-4C9B-9605-7E2AC4C49B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1499" y="2200159"/>
            <a:ext cx="3891300" cy="294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9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D0F019-C148-4F5E-9345-3592A12E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508A1D-2B78-4F4F-9C10-6B485622CE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44</a:t>
            </a:fld>
            <a:endParaRPr lang="zh-TW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D9324FF-289E-428A-BBF1-D82A5483E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085415"/>
              </p:ext>
            </p:extLst>
          </p:nvPr>
        </p:nvGraphicFramePr>
        <p:xfrm>
          <a:off x="707990" y="1431851"/>
          <a:ext cx="8067220" cy="29782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2792">
                  <a:extLst>
                    <a:ext uri="{9D8B030D-6E8A-4147-A177-3AD203B41FA5}">
                      <a16:colId xmlns:a16="http://schemas.microsoft.com/office/drawing/2014/main" val="1195987311"/>
                    </a:ext>
                  </a:extLst>
                </a:gridCol>
                <a:gridCol w="3884428">
                  <a:extLst>
                    <a:ext uri="{9D8B030D-6E8A-4147-A177-3AD203B41FA5}">
                      <a16:colId xmlns:a16="http://schemas.microsoft.com/office/drawing/2014/main" val="588235317"/>
                    </a:ext>
                  </a:extLst>
                </a:gridCol>
              </a:tblGrid>
              <a:tr h="410499"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cap="none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1. </a:t>
                      </a:r>
                      <a:r>
                        <a:rPr lang="zh-TW" altLang="en-US" sz="1800" b="0" i="0" u="none" strike="noStrike" cap="none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建立撰寫</a:t>
                      </a:r>
                      <a:r>
                        <a:rPr lang="en-US" altLang="zh-TW" sz="1800" b="0" i="0" u="none" strike="noStrike" cap="none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python</a:t>
                      </a:r>
                      <a:r>
                        <a:rPr lang="zh-TW" altLang="en-US" sz="1800" b="0" i="0" u="none" strike="noStrike" cap="none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程式的環境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cap="none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Anaconda</a:t>
                      </a:r>
                      <a:r>
                        <a:rPr lang="zh-TW" altLang="en-US" sz="1800" b="0" i="0" u="none" strike="noStrike" cap="none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、</a:t>
                      </a:r>
                      <a:r>
                        <a:rPr lang="en-US" altLang="zh-TW" sz="1800" b="0" i="0" u="none" strike="noStrike" cap="none" dirty="0" err="1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jupyter</a:t>
                      </a:r>
                      <a:r>
                        <a:rPr lang="en-US" altLang="zh-TW" sz="1800" b="0" i="0" u="none" strike="noStrike" cap="none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 notebook</a:t>
                      </a:r>
                      <a:endParaRPr lang="zh-TW" altLang="en-US" sz="1800" b="0" i="0" u="none" strike="noStrike" cap="none" dirty="0">
                        <a:solidFill>
                          <a:srgbClr val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82033"/>
                  </a:ext>
                </a:extLst>
              </a:tr>
              <a:tr h="41333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1800" b="0" i="0" u="none" strike="noStrike" cap="none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2. </a:t>
                      </a:r>
                      <a:r>
                        <a:rPr lang="zh-TW" altLang="en-US" sz="1800" b="0" i="0" u="none" strike="noStrike" cap="none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高維陣列、矩陣運算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cap="none" dirty="0" err="1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Numpy</a:t>
                      </a:r>
                      <a:endParaRPr lang="zh-TW" altLang="en-US" sz="1800" b="0" i="0" u="none" strike="noStrike" cap="none" dirty="0">
                        <a:solidFill>
                          <a:srgbClr val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638388"/>
                  </a:ext>
                </a:extLst>
              </a:tr>
              <a:tr h="41333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1800" b="0" i="0" u="none" strike="noStrike" cap="none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3. </a:t>
                      </a:r>
                      <a:r>
                        <a:rPr lang="zh-TW" altLang="en-US" sz="1800" b="0" i="0" u="none" strike="noStrike" cap="none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數學、工程計算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cap="none" dirty="0" err="1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Scipy</a:t>
                      </a:r>
                      <a:endParaRPr lang="zh-TW" altLang="en-US" sz="1800" b="0" i="0" u="none" strike="noStrike" cap="none" dirty="0">
                        <a:solidFill>
                          <a:srgbClr val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463396"/>
                  </a:ext>
                </a:extLst>
              </a:tr>
              <a:tr h="41333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1800" b="0" i="0" u="none" strike="noStrike" cap="none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4. </a:t>
                      </a:r>
                      <a:r>
                        <a:rPr lang="zh-TW" altLang="en-US" sz="1800" b="0" i="0" u="none" strike="noStrike" cap="none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資料分析、前處理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cap="none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Pandas</a:t>
                      </a:r>
                      <a:endParaRPr lang="zh-TW" altLang="en-US" sz="1800" b="0" i="0" u="none" strike="noStrike" cap="none" dirty="0">
                        <a:solidFill>
                          <a:srgbClr val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278979"/>
                  </a:ext>
                </a:extLst>
              </a:tr>
              <a:tr h="41333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1800" b="0" i="0" u="none" strike="noStrike" cap="none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5. </a:t>
                      </a:r>
                      <a:r>
                        <a:rPr lang="zh-TW" altLang="en-US" sz="1800" b="0" i="0" u="none" strike="noStrike" cap="none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機器學習相關 </a:t>
                      </a:r>
                      <a:r>
                        <a:rPr lang="en-US" altLang="zh-TW" sz="1800" b="0" i="0" u="none" strike="noStrike" cap="none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(</a:t>
                      </a:r>
                      <a:r>
                        <a:rPr lang="zh-TW" altLang="en-US" sz="1800" b="0" i="0" u="none" strike="noStrike" cap="none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資料前處理、訓練</a:t>
                      </a:r>
                      <a:r>
                        <a:rPr lang="en-US" altLang="zh-TW" sz="1800" b="0" i="0" u="none" strike="noStrike" cap="none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/</a:t>
                      </a:r>
                      <a:r>
                        <a:rPr lang="zh-TW" altLang="en-US" sz="1800" b="0" i="0" u="none" strike="noStrike" cap="none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測試資料劃分、特徵篩選、模型訓練、模型評估、預測、視覺化等</a:t>
                      </a:r>
                      <a:r>
                        <a:rPr lang="en-US" altLang="zh-TW" sz="1800" b="0" i="0" u="none" strike="noStrike" cap="none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)</a:t>
                      </a:r>
                      <a:endParaRPr lang="zh-TW" altLang="en-US" sz="1800" b="0" i="0" u="none" strike="noStrike" cap="none" dirty="0">
                        <a:solidFill>
                          <a:srgbClr val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cap="none" dirty="0" err="1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Scikit</a:t>
                      </a:r>
                      <a:r>
                        <a:rPr lang="en-US" altLang="zh-TW" sz="1800" b="0" i="0" u="none" strike="noStrike" cap="none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-learn</a:t>
                      </a:r>
                      <a:r>
                        <a:rPr lang="zh-TW" altLang="en-US" sz="1800" b="0" i="0" u="none" strike="noStrike" cap="none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、</a:t>
                      </a:r>
                      <a:r>
                        <a:rPr lang="en-US" altLang="zh-TW" sz="1800" b="0" i="0" u="none" strike="noStrike" cap="none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Weka</a:t>
                      </a:r>
                      <a:endParaRPr lang="zh-TW" altLang="en-US" sz="1800" b="0" i="0" u="none" strike="noStrike" cap="none" dirty="0">
                        <a:solidFill>
                          <a:srgbClr val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976607"/>
                  </a:ext>
                </a:extLst>
              </a:tr>
              <a:tr h="41333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1800" b="0" i="0" u="none" strike="noStrike" cap="none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6. </a:t>
                      </a:r>
                      <a:r>
                        <a:rPr lang="zh-TW" altLang="en-US" sz="1800" b="0" i="0" u="none" strike="noStrike" cap="none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資料視覺化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cap="none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Matplotlib</a:t>
                      </a:r>
                      <a:endParaRPr lang="zh-TW" altLang="en-US" sz="1800" b="0" i="0" u="none" strike="noStrike" cap="none" dirty="0">
                        <a:solidFill>
                          <a:srgbClr val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446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871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CEC6B-A994-4470-817C-9F55E2641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0E9AC79-E070-40D0-8AA3-4AF454AC34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B23370-5FC3-4B86-91A5-C6CA88CE97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24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535200" y="6037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Windows下安裝Anaconda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1367961"/>
            <a:ext cx="36501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/>
              <a:t>安裝連結：</a:t>
            </a:r>
            <a:r>
              <a:rPr lang="zh-TW" sz="17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https://repo.anaconda.com/archive/</a:t>
            </a:r>
            <a:endParaRPr sz="1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317498"/>
            <a:ext cx="828675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93FFF2F-B5AD-41F6-A54C-C06BB7E51A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5</a:t>
            </a:fld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006BAF-8108-499F-A1C3-14A0EC7D6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ECE8EFC-31FC-49A9-9EF6-5DE1AB21A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49" y="1853850"/>
            <a:ext cx="7057264" cy="1724007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B75A477-E0E9-48F2-856E-A564DC3F90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220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Jupyter notebook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DBE0C19-E25C-4BB5-8DC9-8D6DDE83D0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7</a:t>
            </a:fld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58854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400" dirty="0"/>
              <a:t>Jupyter Notebook 介紹</a:t>
            </a:r>
            <a:endParaRPr sz="24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45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/>
              <a:t>• 介於編輯器(例如Atom)及IDE(Spider、PyCharm、Vim)之間的應用環境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/>
              <a:t>• 在編寫程式時具有直譯的特性,達到高互動執行結果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/>
              <a:t>• 很容易呈現資料視覺化的結果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491F289-3586-43C2-9F22-4774C24F17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8</a:t>
            </a:fld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BAD2A4-C4EE-4968-8989-E25976705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09C7F0-8D9F-49DF-B517-3693D3781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8206" y="2191142"/>
            <a:ext cx="6776444" cy="1957446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https://img-blog.csdn.net/20180604211946271">
            <a:extLst>
              <a:ext uri="{FF2B5EF4-FFF2-40B4-BE49-F238E27FC236}">
                <a16:creationId xmlns:a16="http://schemas.microsoft.com/office/drawing/2014/main" id="{F5D5D85B-4E36-4EF6-B404-6EAD7C4CD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22" y="367968"/>
            <a:ext cx="8240164" cy="452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EF2279-ED63-4933-9775-DA99594B5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90090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898</Words>
  <Application>Microsoft Macintosh PowerPoint</Application>
  <PresentationFormat>如螢幕大小 (16:9)</PresentationFormat>
  <Paragraphs>232</Paragraphs>
  <Slides>45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1" baseType="lpstr">
      <vt:lpstr>微軟正黑體</vt:lpstr>
      <vt:lpstr>Raleway</vt:lpstr>
      <vt:lpstr>Georgia</vt:lpstr>
      <vt:lpstr>Lato</vt:lpstr>
      <vt:lpstr>Arial</vt:lpstr>
      <vt:lpstr>Streamline</vt:lpstr>
      <vt:lpstr>電子商務技術 工具安裝與介紹</vt:lpstr>
      <vt:lpstr>Outline</vt:lpstr>
      <vt:lpstr>Anaconda</vt:lpstr>
      <vt:lpstr>Anaconda介紹</vt:lpstr>
      <vt:lpstr>Windows下安裝Anaconda</vt:lpstr>
      <vt:lpstr>PowerPoint 簡報</vt:lpstr>
      <vt:lpstr>Jupyter notebook</vt:lpstr>
      <vt:lpstr>Jupyter Notebook 介紹</vt:lpstr>
      <vt:lpstr>PowerPoint 簡報</vt:lpstr>
      <vt:lpstr>PowerPoint 簡報</vt:lpstr>
      <vt:lpstr>Pandas套件</vt:lpstr>
      <vt:lpstr>Pandas介紹 </vt:lpstr>
      <vt:lpstr>PowerPoint 簡報</vt:lpstr>
      <vt:lpstr>參考資源：</vt:lpstr>
      <vt:lpstr>Numpy</vt:lpstr>
      <vt:lpstr>Numpy介紹</vt:lpstr>
      <vt:lpstr>PowerPoint 簡報</vt:lpstr>
      <vt:lpstr>參考資源：</vt:lpstr>
      <vt:lpstr>Scipy</vt:lpstr>
      <vt:lpstr>Scipy簡介</vt:lpstr>
      <vt:lpstr>Scipy小範例 – determinant of a matrix (行列式)</vt:lpstr>
      <vt:lpstr>Scikit-learn</vt:lpstr>
      <vt:lpstr>Scikit-learn簡介</vt:lpstr>
      <vt:lpstr>Scikit-learn小範例</vt:lpstr>
      <vt:lpstr>Matplotlib</vt:lpstr>
      <vt:lpstr>Matplotlib簡介</vt:lpstr>
      <vt:lpstr>Matplotlib &amp; sklearn</vt:lpstr>
      <vt:lpstr>Matplotlib &amp; sklearn</vt:lpstr>
      <vt:lpstr>Matplotlib &amp; pandas</vt:lpstr>
      <vt:lpstr>Matplotlib</vt:lpstr>
      <vt:lpstr>Matplotlib範例</vt:lpstr>
      <vt:lpstr>Matplotlib範例</vt:lpstr>
      <vt:lpstr>Weka</vt:lpstr>
      <vt:lpstr>Weka安裝 https://waikato.github.io/weka-wiki/downloading_weka/</vt:lpstr>
      <vt:lpstr>Weka安裝</vt:lpstr>
      <vt:lpstr>Weka簡介</vt:lpstr>
      <vt:lpstr>Weka介紹</vt:lpstr>
      <vt:lpstr>Weka – Package Manager  (位置：Tools &gt; package manager)</vt:lpstr>
      <vt:lpstr>Weka輸入資料格式 (其中兩種)</vt:lpstr>
      <vt:lpstr>Weka arffviewer (位置：Tools &gt; ArffViewer)</vt:lpstr>
      <vt:lpstr>Weka Explorer   </vt:lpstr>
      <vt:lpstr>Weka Explorer   </vt:lpstr>
      <vt:lpstr>Weka Explorer   </vt:lpstr>
      <vt:lpstr>Summary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Anaconda</dc:title>
  <cp:lastModifiedBy>Microsoft Office User</cp:lastModifiedBy>
  <cp:revision>65</cp:revision>
  <dcterms:modified xsi:type="dcterms:W3CDTF">2022-02-12T10:14:35Z</dcterms:modified>
</cp:coreProperties>
</file>