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4B63-AEEE-4020-A75D-0FEB6C48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E2DD-74D3-40BE-BF2A-D4179B18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CF65-CD50-4E30-ADE2-08035315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1C1B-C593-4D25-A017-1B4F9461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ADBA-BE1E-44A4-B1AD-59A4B5EE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B494-9D34-4209-B1D1-34E55FB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52B9A-F1D3-49FC-9673-A94D7A46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47A5-357A-4450-8AAE-7B5A6DD9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D988-C02B-476A-8189-F7D65DA3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BEC1-7237-4B6B-A5EF-E8F60C5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BE279-B3A4-42AB-B81E-74529F01E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A2F19-35AA-4A87-816F-8104EA0E0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3C61-03B9-4D1A-9CFE-8C31706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623A-5C69-4EEB-9791-471B5E03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E116-40C2-4B4E-8175-C809D701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0D9D-1C94-406D-B432-06CD565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FB50-F1EB-4F24-8F61-C0A8A110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250F-795D-4353-A1BD-3C4CF3F0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05C7-F3BE-4B8F-8C83-6E8607EE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0578-5924-4AA0-AE34-781F54C9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0701-9B9E-4A0E-8C5A-2F6597FE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71ADB-CABD-4237-ADC4-F53DDEE4E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6DEF-1A03-43DE-A19A-AB156479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BCB7-0427-4CD5-A3B2-E9E8ED38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5134-EC55-4E68-A532-55250EDC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10C4-307A-4028-9318-74170935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58A9-441D-4517-A524-BB90F41A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7C170-AD59-4185-A820-3C198297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DDAAB-7917-4538-B261-0CCE3131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20D3-8829-4C42-BBA7-5DEF9AAA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44B3-E781-49D0-9AF8-C90C254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1710-C9E6-4FB8-889C-CB64BA71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45EF-1283-4E28-BE72-0228A327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20F59-3302-40B3-B73C-B8E7B97F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85F09-F59A-4967-9339-C30C391F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84A6-5155-4C2F-A17C-B5A8CB70D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BA6D0-D40E-4B8B-842A-785710A1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B52D2-700A-4AF7-9773-F695C071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6FABD-B14B-4FB4-AF58-8980AB92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90F2-C10B-4AAF-9AE9-655CE81D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54BF8-7888-46D3-A57A-98F1D84A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427C2-88AD-43E8-8E95-56F4619F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A7C3-0FDD-4656-81AB-1384F950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F9DBB-F28C-431B-8F5D-D3C12D61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852B1-2FE4-43A7-9487-7E407AEB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196F-A4EA-4237-A216-6774C084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BB5B-9B61-4065-B72B-4BC46BF7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19C5-02E1-4882-A80E-3CAC0F4B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3D221-2253-4DB5-8F59-65D1BA3E3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D3D5-7DF0-497F-9911-4F9E0E38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28A8-0DEB-4ADD-A645-D0E6ED3D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C48D-E0D9-411A-A59D-5B0B5B03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A46B-00A4-4AEA-B2C3-325800D3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7F8F8-AF09-4F3B-9E61-CF8472C7B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18D97-5603-4663-8546-651C0334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281E-C674-4FA7-AA4A-3D0EC635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F18F9-5F9C-432C-9DEF-D7A20F25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9DEE-BBAF-4EDE-89CF-CE3EFB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44319-A343-4482-BDCF-7314AF88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1AA3-A7C3-4267-B35E-2FE036F4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E4DB-9613-4951-AC68-F4E06ABBD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2ED9-B407-425E-84D2-C9EB552B9F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0DBB-C5CC-4C57-B7D4-CAF47D936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8E98-7CE2-4A5F-AC0B-A7CFF1F2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E9A4-3B2D-4E46-AEA8-2860B40B4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assertible.com/blog/test-and-monitor-your-api-gateway-endpoints-with-assertible" TargetMode="External"/><Relationship Id="rId3" Type="http://schemas.openxmlformats.org/officeDocument/2006/relationships/hyperlink" Target="http://2013hs.igem.org/team:ngss_aei_turkey" TargetMode="External"/><Relationship Id="rId7" Type="http://schemas.openxmlformats.org/officeDocument/2006/relationships/hyperlink" Target="http://news.thewindowsclub.com/too-much-browser-privacy-may-not-be-a-good-thing-for-security-99032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gillware.com/blog/articles/amazon-s3-dangers-cloud/" TargetMode="External"/><Relationship Id="rId5" Type="http://schemas.openxmlformats.org/officeDocument/2006/relationships/hyperlink" Target="https://www.datadoghq.com/aws-monitoring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quantilus.com/services/analytics-bi/dynamod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5616-5064-46B1-BD08-FE0D8C8E3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Spec for Serverless Portal Data Retrieval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24BA-8945-4EE2-BE23-0BDAE03CA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Karthik Ramesh</a:t>
            </a:r>
          </a:p>
        </p:txBody>
      </p:sp>
    </p:spTree>
    <p:extLst>
      <p:ext uri="{BB962C8B-B14F-4D97-AF65-F5344CB8AC3E}">
        <p14:creationId xmlns:p14="http://schemas.microsoft.com/office/powerpoint/2010/main" val="24285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384A-EE94-4FCD-9ACE-A13A138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9471870" cy="1220395"/>
          </a:xfrm>
        </p:spPr>
        <p:txBody>
          <a:bodyPr/>
          <a:lstStyle/>
          <a:p>
            <a:r>
              <a:rPr lang="en-US" dirty="0"/>
              <a:t>Use case : Generate Stock Stats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51D9-5D1B-4FF7-A2A4-FB89A113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87" y="1216404"/>
            <a:ext cx="10925961" cy="49353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Workflow Pt.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Portal calls first lambda function’s API Gateway with inputs, and uses response to poll second lambda until success or failure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options from Portal to preprocessing lambda function 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Ticker, </a:t>
            </a:r>
            <a:r>
              <a:rPr lang="en-US" dirty="0" err="1"/>
              <a:t>apiKey</a:t>
            </a:r>
            <a:r>
              <a:rPr lang="en-US" dirty="0"/>
              <a:t>, interval in days (number), start date, and end date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Ticker, </a:t>
            </a:r>
            <a:r>
              <a:rPr lang="en-US" dirty="0" err="1"/>
              <a:t>apiKey</a:t>
            </a:r>
            <a:r>
              <a:rPr lang="en-US" dirty="0"/>
              <a:t>, interval in text (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Preprocessing lambda function: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Triggers processing lambda function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Validates client inputs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Creates and stores unique transaction hash ID and input data into DynamoDB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Returns that unique transaction hash ID to portal (for client to use as input to poll report status)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DynamoDB triggers computational lambda function (runs asynchronously):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Computational lambda function uses transaction input data to fetch raw data from Polygon API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Process raw data into desired json file, formats output into S3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Upon success or failure, will update DynamoDB transaction status</a:t>
            </a:r>
          </a:p>
          <a:p>
            <a:r>
              <a:rPr lang="en-US" dirty="0"/>
              <a:t>Workflow Pt.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Transaction status checker lambda function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Client uses transaction hash ID from 2.d as input to status checker lambda function’s API Gateway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Status checker lambda function will respond with following status: In progress, Success, or Failure</a:t>
            </a:r>
          </a:p>
          <a:p>
            <a:pPr marL="1828800" lvl="3" indent="-457200">
              <a:buFont typeface="+mj-lt"/>
              <a:buAutoNum type="romanLcPeriod"/>
            </a:pPr>
            <a:r>
              <a:rPr lang="en-US" dirty="0"/>
              <a:t>On In progress, informs client to check again later</a:t>
            </a:r>
          </a:p>
          <a:p>
            <a:pPr marL="1828800" lvl="3" indent="-457200">
              <a:buFont typeface="+mj-lt"/>
              <a:buAutoNum type="romanLcPeriod"/>
            </a:pPr>
            <a:r>
              <a:rPr lang="en-US" dirty="0"/>
              <a:t>On success, displays s3 file output to client</a:t>
            </a:r>
          </a:p>
          <a:p>
            <a:pPr marL="1828800" lvl="3" indent="-457200">
              <a:buFont typeface="+mj-lt"/>
              <a:buAutoNum type="romanLcPeriod"/>
            </a:pPr>
            <a:r>
              <a:rPr lang="en-US" dirty="0"/>
              <a:t>On failure, it means no reports available for requested inputs</a:t>
            </a:r>
          </a:p>
        </p:txBody>
      </p:sp>
    </p:spTree>
    <p:extLst>
      <p:ext uri="{BB962C8B-B14F-4D97-AF65-F5344CB8AC3E}">
        <p14:creationId xmlns:p14="http://schemas.microsoft.com/office/powerpoint/2010/main" val="29384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E90C-744C-44B6-A0C5-D6A41A5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D9EA-36DB-400A-BD29-260DC68E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 lambda function</a:t>
            </a:r>
          </a:p>
          <a:p>
            <a:pPr lvl="1"/>
            <a:r>
              <a:rPr lang="en-US" dirty="0"/>
              <a:t>Endpoint: https://rzh23g32n9.execute-api.us-east-2.amazonaws.com/dev/async_stock_preprocess </a:t>
            </a:r>
          </a:p>
          <a:p>
            <a:pPr lvl="1"/>
            <a:r>
              <a:rPr lang="en-US" dirty="0"/>
              <a:t>Request type: Get</a:t>
            </a:r>
          </a:p>
          <a:p>
            <a:pPr lvl="1"/>
            <a:r>
              <a:rPr lang="en-US" dirty="0"/>
              <a:t>Input parameters: </a:t>
            </a:r>
          </a:p>
          <a:p>
            <a:pPr lvl="2"/>
            <a:r>
              <a:rPr lang="en-US" dirty="0"/>
              <a:t>Option 1:</a:t>
            </a:r>
          </a:p>
          <a:p>
            <a:pPr lvl="3"/>
            <a:r>
              <a:rPr lang="en-US" dirty="0"/>
              <a:t>	"ticker": “String",</a:t>
            </a:r>
          </a:p>
          <a:p>
            <a:pPr lvl="3"/>
            <a:r>
              <a:rPr lang="en-US" dirty="0"/>
              <a:t>	"</a:t>
            </a:r>
            <a:r>
              <a:rPr lang="en-US" dirty="0" err="1"/>
              <a:t>apiKey</a:t>
            </a:r>
            <a:r>
              <a:rPr lang="en-US" dirty="0"/>
              <a:t>": “String",</a:t>
            </a:r>
          </a:p>
          <a:p>
            <a:pPr lvl="3"/>
            <a:r>
              <a:rPr lang="en-US" dirty="0"/>
              <a:t>	"range": “String representation of Number or Int“,</a:t>
            </a:r>
          </a:p>
          <a:p>
            <a:pPr lvl="3"/>
            <a:r>
              <a:rPr lang="en-US" dirty="0"/>
              <a:t>	"</a:t>
            </a:r>
            <a:r>
              <a:rPr lang="en-US" dirty="0" err="1"/>
              <a:t>start_date</a:t>
            </a:r>
            <a:r>
              <a:rPr lang="en-US" dirty="0"/>
              <a:t>": “String(YYYY-MM-DD)"</a:t>
            </a:r>
          </a:p>
          <a:p>
            <a:pPr lvl="3"/>
            <a:r>
              <a:rPr lang="en-US" dirty="0"/>
              <a:t>	"</a:t>
            </a:r>
            <a:r>
              <a:rPr lang="en-US" dirty="0" err="1"/>
              <a:t>end_date</a:t>
            </a:r>
            <a:r>
              <a:rPr lang="en-US" dirty="0"/>
              <a:t>": “String(YYYY-MM-DD)“</a:t>
            </a:r>
          </a:p>
          <a:p>
            <a:pPr lvl="2"/>
            <a:r>
              <a:rPr lang="en-US" dirty="0"/>
              <a:t>Option 2: </a:t>
            </a:r>
          </a:p>
          <a:p>
            <a:pPr lvl="3"/>
            <a:r>
              <a:rPr lang="en-US" dirty="0"/>
              <a:t>"ticker": “String",</a:t>
            </a:r>
          </a:p>
          <a:p>
            <a:pPr lvl="3"/>
            <a:r>
              <a:rPr lang="en-US" dirty="0"/>
              <a:t>"</a:t>
            </a:r>
            <a:r>
              <a:rPr lang="en-US" dirty="0" err="1"/>
              <a:t>apiKey</a:t>
            </a:r>
            <a:r>
              <a:rPr lang="en-US" dirty="0"/>
              <a:t>": “String",</a:t>
            </a:r>
          </a:p>
          <a:p>
            <a:pPr lvl="3"/>
            <a:r>
              <a:rPr lang="en-US" dirty="0"/>
              <a:t>"range": “String“</a:t>
            </a:r>
          </a:p>
          <a:p>
            <a:pPr lvl="1"/>
            <a:r>
              <a:rPr lang="en-US" dirty="0"/>
              <a:t>First Response to Client: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statusCode</a:t>
            </a:r>
            <a:r>
              <a:rPr lang="en-US" dirty="0"/>
              <a:t>": Int,</a:t>
            </a:r>
          </a:p>
          <a:p>
            <a:pPr lvl="2"/>
            <a:r>
              <a:rPr lang="en-US" dirty="0"/>
              <a:t>"body": </a:t>
            </a:r>
          </a:p>
          <a:p>
            <a:pPr lvl="3"/>
            <a:r>
              <a:rPr lang="en-US" dirty="0"/>
              <a:t>"</a:t>
            </a:r>
            <a:r>
              <a:rPr lang="en-US" dirty="0" err="1"/>
              <a:t>unique_hash_id</a:t>
            </a:r>
            <a:r>
              <a:rPr lang="en-US" dirty="0"/>
              <a:t>": “String",</a:t>
            </a:r>
          </a:p>
          <a:p>
            <a:pPr lvl="3"/>
            <a:r>
              <a:rPr lang="en-US" dirty="0"/>
              <a:t>"</a:t>
            </a:r>
            <a:r>
              <a:rPr lang="en-US" dirty="0" err="1"/>
              <a:t>second_function_endpoint</a:t>
            </a:r>
            <a:r>
              <a:rPr lang="en-US" dirty="0"/>
              <a:t>": “String",</a:t>
            </a:r>
          </a:p>
          <a:p>
            <a:pPr lvl="3"/>
            <a:r>
              <a:rPr lang="en-US" dirty="0"/>
              <a:t>"message": “String"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E90C-744C-44B6-A0C5-D6A41A5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Spec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D9EA-36DB-400A-BD29-260DC68E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7749" cy="3514860"/>
          </a:xfrm>
        </p:spPr>
        <p:txBody>
          <a:bodyPr>
            <a:normAutofit/>
          </a:bodyPr>
          <a:lstStyle/>
          <a:p>
            <a:r>
              <a:rPr lang="en-US" sz="2400" dirty="0"/>
              <a:t>Report status-checking lambda function</a:t>
            </a:r>
          </a:p>
          <a:p>
            <a:pPr lvl="1"/>
            <a:r>
              <a:rPr lang="en-US" sz="2000" dirty="0"/>
              <a:t>Endpoint: </a:t>
            </a:r>
            <a:r>
              <a:rPr lang="en-US" sz="2000" dirty="0" err="1"/>
              <a:t>first_response</a:t>
            </a:r>
            <a:r>
              <a:rPr lang="en-US" sz="2000" dirty="0"/>
              <a:t>[‘body’][‘</a:t>
            </a:r>
            <a:r>
              <a:rPr lang="en-US" sz="2000" dirty="0" err="1"/>
              <a:t>second_function_endpoint</a:t>
            </a:r>
            <a:r>
              <a:rPr lang="en-US" sz="2000" dirty="0"/>
              <a:t>’]</a:t>
            </a:r>
          </a:p>
          <a:p>
            <a:pPr lvl="1"/>
            <a:r>
              <a:rPr lang="en-US" sz="2000" dirty="0"/>
              <a:t>Request type: Get</a:t>
            </a:r>
          </a:p>
          <a:p>
            <a:pPr lvl="1"/>
            <a:r>
              <a:rPr lang="en-US" sz="2000" dirty="0"/>
              <a:t>Input parameters: </a:t>
            </a:r>
          </a:p>
          <a:p>
            <a:pPr lvl="2"/>
            <a:r>
              <a:rPr lang="en-US" sz="1800" dirty="0"/>
              <a:t>"</a:t>
            </a:r>
            <a:r>
              <a:rPr lang="en-US" sz="1800" dirty="0" err="1"/>
              <a:t>unique_hash_id</a:t>
            </a:r>
            <a:r>
              <a:rPr lang="en-US" sz="1800" dirty="0"/>
              <a:t>": </a:t>
            </a:r>
            <a:r>
              <a:rPr lang="en-US" sz="1800" dirty="0" err="1"/>
              <a:t>first_response</a:t>
            </a:r>
            <a:r>
              <a:rPr lang="en-US" sz="1800" dirty="0"/>
              <a:t>[‘body’][‘</a:t>
            </a:r>
            <a:r>
              <a:rPr lang="en-US" sz="1800" dirty="0" err="1"/>
              <a:t>unique_hash_id</a:t>
            </a:r>
            <a:r>
              <a:rPr lang="en-US" sz="1800" dirty="0"/>
              <a:t>’]</a:t>
            </a:r>
          </a:p>
          <a:p>
            <a:pPr lvl="1"/>
            <a:r>
              <a:rPr lang="en-US" sz="2000" dirty="0"/>
              <a:t>Response to Client:</a:t>
            </a:r>
          </a:p>
          <a:p>
            <a:pPr lvl="2"/>
            <a:r>
              <a:rPr lang="en-US" sz="1800" dirty="0"/>
              <a:t>"</a:t>
            </a:r>
            <a:r>
              <a:rPr lang="en-US" sz="1800" dirty="0" err="1"/>
              <a:t>statusCode</a:t>
            </a:r>
            <a:r>
              <a:rPr lang="en-US" sz="1800" dirty="0"/>
              <a:t>": Int,</a:t>
            </a:r>
          </a:p>
          <a:p>
            <a:pPr lvl="2"/>
            <a:r>
              <a:rPr lang="en-US" sz="1800" dirty="0"/>
              <a:t>"body": </a:t>
            </a:r>
          </a:p>
          <a:p>
            <a:pPr lvl="3"/>
            <a:r>
              <a:rPr lang="en-US" sz="1600" dirty="0"/>
              <a:t>“message": “String",</a:t>
            </a:r>
          </a:p>
          <a:p>
            <a:pPr lvl="3"/>
            <a:r>
              <a:rPr lang="en-US" sz="1600" dirty="0"/>
              <a:t>“s3_file_location": “String“  </a:t>
            </a:r>
            <a:r>
              <a:rPr lang="en-US" sz="1600" dirty="0">
                <a:sym typeface="Wingdings" panose="05000000000000000000" pitchFamily="2" charset="2"/>
              </a:rPr>
              <a:t> link to report on S3</a:t>
            </a:r>
            <a:endParaRPr lang="en-US" sz="1600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1F72-11CC-4626-AC33-C4076440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341" y="197346"/>
            <a:ext cx="3121404" cy="973924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7132D-6A90-4259-937C-1FEE1226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462" y="1386529"/>
            <a:ext cx="762505" cy="11213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AD212-A5E0-491C-BFD3-75D86C9266E1}"/>
              </a:ext>
            </a:extLst>
          </p:cNvPr>
          <p:cNvSpPr txBox="1"/>
          <p:nvPr/>
        </p:nvSpPr>
        <p:spPr>
          <a:xfrm>
            <a:off x="574020" y="2598837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FDD79-3171-4019-9776-5F81118C8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56840" y="1213087"/>
            <a:ext cx="2134955" cy="1363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8D7BE-8ACA-4D6B-BB67-385C854CE2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2503217" y="1406963"/>
            <a:ext cx="1592865" cy="97392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AD03D3-B79F-4F54-BE41-64A9FDB1266C}"/>
              </a:ext>
            </a:extLst>
          </p:cNvPr>
          <p:cNvSpPr/>
          <p:nvPr/>
        </p:nvSpPr>
        <p:spPr>
          <a:xfrm>
            <a:off x="1477909" y="1802678"/>
            <a:ext cx="903889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732405-13C3-4C82-943E-EE2536BE6993}"/>
              </a:ext>
            </a:extLst>
          </p:cNvPr>
          <p:cNvSpPr/>
          <p:nvPr/>
        </p:nvSpPr>
        <p:spPr>
          <a:xfrm>
            <a:off x="4435062" y="1749406"/>
            <a:ext cx="1499788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12E5B-7E6A-4D46-ADF0-50EB8670E721}"/>
              </a:ext>
            </a:extLst>
          </p:cNvPr>
          <p:cNvSpPr txBox="1"/>
          <p:nvPr/>
        </p:nvSpPr>
        <p:spPr>
          <a:xfrm>
            <a:off x="3031475" y="2507860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Portal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243BD-253C-4B90-B18A-5CACB1BC902F}"/>
              </a:ext>
            </a:extLst>
          </p:cNvPr>
          <p:cNvSpPr txBox="1"/>
          <p:nvPr/>
        </p:nvSpPr>
        <p:spPr>
          <a:xfrm>
            <a:off x="4802254" y="1580986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2. 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B67A3-E9D0-4BA0-9BD2-0C61DB1A55C3}"/>
              </a:ext>
            </a:extLst>
          </p:cNvPr>
          <p:cNvSpPr txBox="1"/>
          <p:nvPr/>
        </p:nvSpPr>
        <p:spPr>
          <a:xfrm>
            <a:off x="1530734" y="1633990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FC4DD-28EE-4CF1-B1E5-ED80936212B0}"/>
              </a:ext>
            </a:extLst>
          </p:cNvPr>
          <p:cNvSpPr txBox="1"/>
          <p:nvPr/>
        </p:nvSpPr>
        <p:spPr>
          <a:xfrm>
            <a:off x="6182710" y="2510415"/>
            <a:ext cx="1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Preprocessing lambda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C8281F6-643F-48D9-896F-C02831B82C99}"/>
              </a:ext>
            </a:extLst>
          </p:cNvPr>
          <p:cNvSpPr/>
          <p:nvPr/>
        </p:nvSpPr>
        <p:spPr>
          <a:xfrm rot="5400000">
            <a:off x="6034680" y="3397416"/>
            <a:ext cx="1086008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CFDBC-6726-450A-9E1B-3272C370A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50683" y="3932523"/>
            <a:ext cx="1923787" cy="7650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B380E6-0E64-4C6D-B5DE-970E444FB80E}"/>
              </a:ext>
            </a:extLst>
          </p:cNvPr>
          <p:cNvSpPr txBox="1"/>
          <p:nvPr/>
        </p:nvSpPr>
        <p:spPr>
          <a:xfrm>
            <a:off x="6721320" y="3207329"/>
            <a:ext cx="10363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3.i. Stores transaction id and inputs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3EA4EE9-0C7F-4127-9AB2-B97F7CB92823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 rot="5400000" flipH="1">
            <a:off x="5054726" y="1233603"/>
            <a:ext cx="141055" cy="3151235"/>
          </a:xfrm>
          <a:prstGeom prst="curvedConnector3">
            <a:avLst>
              <a:gd name="adj1" fmla="val -16206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ADD635-1E75-460B-AA8C-6CFC7CB3BBEA}"/>
              </a:ext>
            </a:extLst>
          </p:cNvPr>
          <p:cNvSpPr txBox="1"/>
          <p:nvPr/>
        </p:nvSpPr>
        <p:spPr>
          <a:xfrm>
            <a:off x="4471408" y="3126775"/>
            <a:ext cx="107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3.ii. Unique transaction ID to client to check report status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634F4DB-99F4-41EB-8D24-25736248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64774" y="3821415"/>
            <a:ext cx="2134955" cy="13639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EA3B42-B2A5-4DD7-B4D3-EA402A353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71616" y="5296655"/>
            <a:ext cx="2134955" cy="13639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DEBF316-99D8-4DC8-934D-98EC80D57652}"/>
              </a:ext>
            </a:extLst>
          </p:cNvPr>
          <p:cNvSpPr txBox="1"/>
          <p:nvPr/>
        </p:nvSpPr>
        <p:spPr>
          <a:xfrm>
            <a:off x="10796689" y="5115718"/>
            <a:ext cx="1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Computational Lambda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C220C39-EB56-42D6-80D5-F1D0EDC79E38}"/>
              </a:ext>
            </a:extLst>
          </p:cNvPr>
          <p:cNvSpPr/>
          <p:nvPr/>
        </p:nvSpPr>
        <p:spPr>
          <a:xfrm>
            <a:off x="7623416" y="4014697"/>
            <a:ext cx="3211081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DBB2D-9358-477F-8E88-2998BEB3A5B0}"/>
              </a:ext>
            </a:extLst>
          </p:cNvPr>
          <p:cNvSpPr txBox="1"/>
          <p:nvPr/>
        </p:nvSpPr>
        <p:spPr>
          <a:xfrm>
            <a:off x="8135717" y="3844455"/>
            <a:ext cx="2203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Triggers lambda and sends client inputs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75E729-E50C-441D-89E7-B1EF7E17E352}"/>
              </a:ext>
            </a:extLst>
          </p:cNvPr>
          <p:cNvSpPr/>
          <p:nvPr/>
        </p:nvSpPr>
        <p:spPr>
          <a:xfrm>
            <a:off x="10714091" y="860238"/>
            <a:ext cx="1036322" cy="88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Polygon API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AD1F6BF-7B29-43B6-A471-9A59B1B92909}"/>
              </a:ext>
            </a:extLst>
          </p:cNvPr>
          <p:cNvSpPr/>
          <p:nvPr/>
        </p:nvSpPr>
        <p:spPr>
          <a:xfrm rot="16200000">
            <a:off x="10003174" y="2669343"/>
            <a:ext cx="2015106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BA67D09-7170-4FB0-B59B-39E79E96B48A}"/>
              </a:ext>
            </a:extLst>
          </p:cNvPr>
          <p:cNvSpPr/>
          <p:nvPr/>
        </p:nvSpPr>
        <p:spPr>
          <a:xfrm rot="5400000">
            <a:off x="10466469" y="2677215"/>
            <a:ext cx="2015107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7C6C07-CA50-405C-8D5C-D7FECBF92696}"/>
              </a:ext>
            </a:extLst>
          </p:cNvPr>
          <p:cNvSpPr txBox="1"/>
          <p:nvPr/>
        </p:nvSpPr>
        <p:spPr>
          <a:xfrm>
            <a:off x="10167164" y="2413449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5. API inputs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0B259-DB6B-4A25-BD46-CA3092C7658D}"/>
              </a:ext>
            </a:extLst>
          </p:cNvPr>
          <p:cNvSpPr txBox="1"/>
          <p:nvPr/>
        </p:nvSpPr>
        <p:spPr>
          <a:xfrm>
            <a:off x="11543542" y="2386939"/>
            <a:ext cx="71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6. Raw Data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B3A1113-9383-4E96-B46D-D55D9AA104D7}"/>
              </a:ext>
            </a:extLst>
          </p:cNvPr>
          <p:cNvSpPr/>
          <p:nvPr/>
        </p:nvSpPr>
        <p:spPr>
          <a:xfrm rot="10800000">
            <a:off x="7593417" y="4341338"/>
            <a:ext cx="3211082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801ABC-D1DF-432C-9CF6-3E1B9CE15C6C}"/>
              </a:ext>
            </a:extLst>
          </p:cNvPr>
          <p:cNvSpPr txBox="1"/>
          <p:nvPr/>
        </p:nvSpPr>
        <p:spPr>
          <a:xfrm>
            <a:off x="8169454" y="4594309"/>
            <a:ext cx="211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8. Report Status and S3 Report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61EC8F-8D11-4517-BFCB-9E1701C44D4E}"/>
              </a:ext>
            </a:extLst>
          </p:cNvPr>
          <p:cNvSpPr txBox="1"/>
          <p:nvPr/>
        </p:nvSpPr>
        <p:spPr>
          <a:xfrm>
            <a:off x="8327483" y="6488668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S3 Report</a:t>
            </a:r>
          </a:p>
        </p:txBody>
      </p:sp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6AEA2051-91F8-4277-A79E-A0B22529E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327483" y="5494142"/>
            <a:ext cx="979841" cy="97984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01C4D63-0A97-4231-B70F-A051DE1A4D2E}"/>
              </a:ext>
            </a:extLst>
          </p:cNvPr>
          <p:cNvSpPr txBox="1"/>
          <p:nvPr/>
        </p:nvSpPr>
        <p:spPr>
          <a:xfrm>
            <a:off x="5459672" y="4870720"/>
            <a:ext cx="1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b. Checks Report Status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CF8C1E-832F-483B-B3B4-D69778653D1E}"/>
              </a:ext>
            </a:extLst>
          </p:cNvPr>
          <p:cNvSpPr txBox="1"/>
          <p:nvPr/>
        </p:nvSpPr>
        <p:spPr>
          <a:xfrm>
            <a:off x="5934850" y="6488668"/>
            <a:ext cx="1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Report Status-checking Lambda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0009499-5313-4AC7-89E9-A798C77637BA}"/>
              </a:ext>
            </a:extLst>
          </p:cNvPr>
          <p:cNvSpPr/>
          <p:nvPr/>
        </p:nvSpPr>
        <p:spPr>
          <a:xfrm rot="9506688">
            <a:off x="9322107" y="5279271"/>
            <a:ext cx="1510285" cy="289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FC44B-8AFC-4DA5-B816-3F1B3FAB0E66}"/>
              </a:ext>
            </a:extLst>
          </p:cNvPr>
          <p:cNvSpPr txBox="1"/>
          <p:nvPr/>
        </p:nvSpPr>
        <p:spPr>
          <a:xfrm>
            <a:off x="1470380" y="4931052"/>
            <a:ext cx="144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a. Client asynchronously calls with unique transaction ID from 3.ii until report is ready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DB5089-3E00-433F-82AE-EE92D2186595}"/>
              </a:ext>
            </a:extLst>
          </p:cNvPr>
          <p:cNvSpPr txBox="1"/>
          <p:nvPr/>
        </p:nvSpPr>
        <p:spPr>
          <a:xfrm rot="20332557">
            <a:off x="9435751" y="4962072"/>
            <a:ext cx="211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7. Report to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B29408-4B65-4741-99F8-4AD08414B976}"/>
              </a:ext>
            </a:extLst>
          </p:cNvPr>
          <p:cNvSpPr txBox="1"/>
          <p:nvPr/>
        </p:nvSpPr>
        <p:spPr>
          <a:xfrm>
            <a:off x="6688593" y="4846055"/>
            <a:ext cx="1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c. Report Status and s3 location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F64889-0C5D-4014-9B80-C1DF4697CC17}"/>
              </a:ext>
            </a:extLst>
          </p:cNvPr>
          <p:cNvSpPr txBox="1"/>
          <p:nvPr/>
        </p:nvSpPr>
        <p:spPr>
          <a:xfrm>
            <a:off x="4296751" y="3932523"/>
            <a:ext cx="101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d. Report completion status and s3 location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ADFA77-A3C5-4364-9F07-96EBF981A89E}"/>
              </a:ext>
            </a:extLst>
          </p:cNvPr>
          <p:cNvSpPr/>
          <p:nvPr/>
        </p:nvSpPr>
        <p:spPr>
          <a:xfrm>
            <a:off x="5951764" y="1163505"/>
            <a:ext cx="1450542" cy="1716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29AB62-5BA4-4BFB-83DA-1989DADD8BF2}"/>
              </a:ext>
            </a:extLst>
          </p:cNvPr>
          <p:cNvSpPr/>
          <p:nvPr/>
        </p:nvSpPr>
        <p:spPr>
          <a:xfrm>
            <a:off x="5934850" y="5452988"/>
            <a:ext cx="1264296" cy="1424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698169D-36D3-44E7-888A-6A658107BF32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2544406" y="3051444"/>
            <a:ext cx="3239963" cy="261445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FF1E7B-1FFE-4B4E-B008-9BEA46383471}"/>
              </a:ext>
            </a:extLst>
          </p:cNvPr>
          <p:cNvCxnSpPr/>
          <p:nvPr/>
        </p:nvCxnSpPr>
        <p:spPr>
          <a:xfrm flipH="1" flipV="1">
            <a:off x="2990594" y="2644281"/>
            <a:ext cx="2407132" cy="31913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58DE86-7F02-4CF1-8589-6D9C901CF2D8}"/>
              </a:ext>
            </a:extLst>
          </p:cNvPr>
          <p:cNvCxnSpPr>
            <a:cxnSpLocks/>
          </p:cNvCxnSpPr>
          <p:nvPr/>
        </p:nvCxnSpPr>
        <p:spPr>
          <a:xfrm flipH="1">
            <a:off x="6713442" y="4579222"/>
            <a:ext cx="3471" cy="84456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A05CC8-B201-4208-93A8-C0082B9EEE85}"/>
              </a:ext>
            </a:extLst>
          </p:cNvPr>
          <p:cNvCxnSpPr>
            <a:cxnSpLocks/>
          </p:cNvCxnSpPr>
          <p:nvPr/>
        </p:nvCxnSpPr>
        <p:spPr>
          <a:xfrm flipV="1">
            <a:off x="6435368" y="4550124"/>
            <a:ext cx="0" cy="90286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5BD3CCC5-7456-4A9F-901C-0A39723FF8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62" y="1114192"/>
            <a:ext cx="342206" cy="34220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C8C69B3-85FF-4BF6-90EB-0E294E4D7D52}"/>
              </a:ext>
            </a:extLst>
          </p:cNvPr>
          <p:cNvSpPr txBox="1"/>
          <p:nvPr/>
        </p:nvSpPr>
        <p:spPr>
          <a:xfrm>
            <a:off x="7702061" y="1127700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 Gateway</a:t>
            </a:r>
          </a:p>
        </p:txBody>
      </p:sp>
      <p:pic>
        <p:nvPicPr>
          <p:cNvPr id="61" name="Picture 60" descr="A picture containing logo&#10;&#10;Description automatically generated">
            <a:extLst>
              <a:ext uri="{FF2B5EF4-FFF2-40B4-BE49-F238E27FC236}">
                <a16:creationId xmlns:a16="http://schemas.microsoft.com/office/drawing/2014/main" id="{6F49D5EE-59C1-4E81-8560-DC182658F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186823" y="5472255"/>
            <a:ext cx="342206" cy="34220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5ED0552-F10B-4E84-8987-585819F5D0E0}"/>
              </a:ext>
            </a:extLst>
          </p:cNvPr>
          <p:cNvSpPr txBox="1"/>
          <p:nvPr/>
        </p:nvSpPr>
        <p:spPr>
          <a:xfrm>
            <a:off x="7427875" y="5485050"/>
            <a:ext cx="1036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129706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Functional Spec for Serverless Portal Data Retrieval </vt:lpstr>
      <vt:lpstr>Use case : Generate Stock Stats Report</vt:lpstr>
      <vt:lpstr>Technical Spec Pt. 1</vt:lpstr>
      <vt:lpstr>Technical Spec Pt. 2</vt:lpstr>
      <vt:lpstr>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Spec for</dc:title>
  <dc:creator>test</dc:creator>
  <cp:lastModifiedBy>regular</cp:lastModifiedBy>
  <cp:revision>20</cp:revision>
  <dcterms:created xsi:type="dcterms:W3CDTF">2021-02-09T00:38:24Z</dcterms:created>
  <dcterms:modified xsi:type="dcterms:W3CDTF">2021-02-10T23:18:15Z</dcterms:modified>
</cp:coreProperties>
</file>