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303" r:id="rId2"/>
    <p:sldId id="462" r:id="rId3"/>
    <p:sldId id="354" r:id="rId4"/>
    <p:sldId id="426" r:id="rId5"/>
    <p:sldId id="422" r:id="rId6"/>
    <p:sldId id="423" r:id="rId7"/>
    <p:sldId id="424" r:id="rId8"/>
    <p:sldId id="358" r:id="rId9"/>
    <p:sldId id="365" r:id="rId10"/>
    <p:sldId id="384" r:id="rId11"/>
    <p:sldId id="431" r:id="rId12"/>
    <p:sldId id="468" r:id="rId13"/>
    <p:sldId id="469" r:id="rId14"/>
    <p:sldId id="470" r:id="rId15"/>
    <p:sldId id="425" r:id="rId16"/>
    <p:sldId id="373" r:id="rId17"/>
    <p:sldId id="438" r:id="rId18"/>
    <p:sldId id="375" r:id="rId19"/>
    <p:sldId id="376" r:id="rId20"/>
    <p:sldId id="451" r:id="rId21"/>
    <p:sldId id="452" r:id="rId22"/>
    <p:sldId id="460" r:id="rId23"/>
    <p:sldId id="461" r:id="rId24"/>
    <p:sldId id="385" r:id="rId25"/>
    <p:sldId id="445" r:id="rId26"/>
    <p:sldId id="446" r:id="rId27"/>
    <p:sldId id="447" r:id="rId28"/>
    <p:sldId id="421" r:id="rId29"/>
    <p:sldId id="408" r:id="rId30"/>
    <p:sldId id="386" r:id="rId31"/>
    <p:sldId id="387" r:id="rId32"/>
    <p:sldId id="388" r:id="rId33"/>
    <p:sldId id="389" r:id="rId34"/>
    <p:sldId id="390" r:id="rId35"/>
    <p:sldId id="391" r:id="rId36"/>
    <p:sldId id="409" r:id="rId37"/>
    <p:sldId id="406" r:id="rId38"/>
    <p:sldId id="420" r:id="rId39"/>
    <p:sldId id="411" r:id="rId40"/>
    <p:sldId id="412" r:id="rId41"/>
    <p:sldId id="413" r:id="rId42"/>
    <p:sldId id="463" r:id="rId43"/>
    <p:sldId id="464" r:id="rId44"/>
    <p:sldId id="465" r:id="rId45"/>
    <p:sldId id="466" r:id="rId46"/>
    <p:sldId id="467" r:id="rId47"/>
    <p:sldId id="427" r:id="rId48"/>
    <p:sldId id="368" r:id="rId49"/>
    <p:sldId id="370" r:id="rId50"/>
    <p:sldId id="371" r:id="rId51"/>
    <p:sldId id="372" r:id="rId52"/>
    <p:sldId id="377" r:id="rId53"/>
    <p:sldId id="378" r:id="rId54"/>
    <p:sldId id="379" r:id="rId55"/>
    <p:sldId id="380" r:id="rId56"/>
    <p:sldId id="381" r:id="rId57"/>
    <p:sldId id="382" r:id="rId58"/>
    <p:sldId id="383" r:id="rId59"/>
    <p:sldId id="439" r:id="rId60"/>
    <p:sldId id="440" r:id="rId61"/>
    <p:sldId id="441" r:id="rId62"/>
    <p:sldId id="442" r:id="rId63"/>
    <p:sldId id="443" r:id="rId64"/>
    <p:sldId id="448" r:id="rId65"/>
    <p:sldId id="449" r:id="rId66"/>
    <p:sldId id="454" r:id="rId67"/>
    <p:sldId id="455" r:id="rId68"/>
    <p:sldId id="456" r:id="rId69"/>
    <p:sldId id="457" r:id="rId70"/>
    <p:sldId id="458" r:id="rId71"/>
    <p:sldId id="459" r:id="rId72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6600CC"/>
    <a:srgbClr val="0000CC"/>
    <a:srgbClr val="FFFFCC"/>
    <a:srgbClr val="FFFFFF"/>
    <a:srgbClr val="CCFFFF"/>
    <a:srgbClr val="FF99FF"/>
    <a:srgbClr val="FFCCFF"/>
    <a:srgbClr val="FFF5EB"/>
    <a:srgbClr val="FF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 autoAdjust="0"/>
  </p:normalViewPr>
  <p:slideViewPr>
    <p:cSldViewPr>
      <p:cViewPr>
        <p:scale>
          <a:sx n="69" d="100"/>
          <a:sy n="69" d="100"/>
        </p:scale>
        <p:origin x="-677" y="-3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5.xml"/><Relationship Id="rId2" Type="http://schemas.openxmlformats.org/officeDocument/2006/relationships/slide" Target="slides/slide9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6D5B41-8E85-481A-8533-3F28ECCAA3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11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9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6125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9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9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9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8AA6DDE6-1BD0-4385-A973-4006CD564F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27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DAF70-8C3A-47AF-A93C-6048E79080F0}" type="slidenum">
              <a:rPr lang="en-US"/>
              <a:pPr/>
              <a:t>1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6FA5C-C70D-481E-99FE-ACB79033AC45}" type="slidenum">
              <a:rPr lang="en-US"/>
              <a:pPr/>
              <a:t>10</a:t>
            </a:fld>
            <a:endParaRPr lang="en-US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A72FD5-5DD6-4C7E-AB50-4C558F85B32D}" type="slidenum">
              <a:rPr lang="en-US"/>
              <a:pPr/>
              <a:t>11</a:t>
            </a:fld>
            <a:endParaRPr lang="en-US"/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6FA5C-C70D-481E-99FE-ACB79033AC45}" type="slidenum">
              <a:rPr lang="en-US"/>
              <a:pPr/>
              <a:t>12</a:t>
            </a:fld>
            <a:endParaRPr lang="en-US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6FA5C-C70D-481E-99FE-ACB79033AC45}" type="slidenum">
              <a:rPr lang="en-US"/>
              <a:pPr/>
              <a:t>13</a:t>
            </a:fld>
            <a:endParaRPr lang="en-US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6FA5C-C70D-481E-99FE-ACB79033AC45}" type="slidenum">
              <a:rPr lang="en-US"/>
              <a:pPr/>
              <a:t>14</a:t>
            </a:fld>
            <a:endParaRPr lang="en-US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515934-F5BC-4F24-9AD5-EF908D6CEA24}" type="slidenum">
              <a:rPr lang="en-US"/>
              <a:pPr/>
              <a:t>15</a:t>
            </a:fld>
            <a:endParaRPr lang="en-US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2F1C4B-A94E-4DDC-B9ED-0B17BA7E80D4}" type="slidenum">
              <a:rPr lang="en-US"/>
              <a:pPr/>
              <a:t>16</a:t>
            </a:fld>
            <a:endParaRPr lang="en-US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1E02E-9478-4B06-9787-070270BD8541}" type="slidenum">
              <a:rPr lang="en-US"/>
              <a:pPr/>
              <a:t>17</a:t>
            </a:fld>
            <a:endParaRPr lang="en-US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C5F40-CDA9-4100-B0DD-869E1C087FC4}" type="slidenum">
              <a:rPr lang="en-US"/>
              <a:pPr/>
              <a:t>18</a:t>
            </a:fld>
            <a:endParaRPr lang="en-US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519306-F9DC-4C15-AF5E-3D1EFAE6CF74}" type="slidenum">
              <a:rPr lang="en-US"/>
              <a:pPr/>
              <a:t>19</a:t>
            </a:fld>
            <a:endParaRPr lang="en-US"/>
          </a:p>
        </p:txBody>
      </p:sp>
      <p:sp>
        <p:nvSpPr>
          <p:cNvPr id="57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B17837-B176-48E7-A1AF-AF00841F3C50}" type="slidenum">
              <a:rPr lang="en-US"/>
              <a:pPr/>
              <a:t>2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058E28-09CA-4209-9728-E852755F684E}" type="slidenum">
              <a:rPr lang="en-US"/>
              <a:pPr/>
              <a:t>20</a:t>
            </a:fld>
            <a:endParaRPr lang="en-US"/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802BE-27AB-45D2-877E-A71EC7389945}" type="slidenum">
              <a:rPr lang="en-US"/>
              <a:pPr/>
              <a:t>21</a:t>
            </a:fld>
            <a:endParaRPr lang="en-US"/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EBAD66-B416-4A40-B848-D92020114CD9}" type="slidenum">
              <a:rPr lang="en-US"/>
              <a:pPr/>
              <a:t>22</a:t>
            </a:fld>
            <a:endParaRPr lang="en-US"/>
          </a:p>
        </p:txBody>
      </p:sp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4A44EB-46E9-4378-9E52-C6042D4B2E72}" type="slidenum">
              <a:rPr lang="en-US"/>
              <a:pPr/>
              <a:t>23</a:t>
            </a:fld>
            <a:endParaRPr lang="en-US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24BDE0-F108-4322-B97E-F240E1BCF712}" type="slidenum">
              <a:rPr lang="en-US"/>
              <a:pPr/>
              <a:t>24</a:t>
            </a:fld>
            <a:endParaRPr lang="en-US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73D96A-47F8-4F52-9301-3BCA38A22CF9}" type="slidenum">
              <a:rPr lang="en-US"/>
              <a:pPr/>
              <a:t>25</a:t>
            </a:fld>
            <a:endParaRPr lang="en-US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1A0124-5100-413E-AFF4-E26B8649EA49}" type="slidenum">
              <a:rPr lang="en-US"/>
              <a:pPr/>
              <a:t>26</a:t>
            </a:fld>
            <a:endParaRPr lang="en-US"/>
          </a:p>
        </p:txBody>
      </p:sp>
      <p:sp>
        <p:nvSpPr>
          <p:cNvPr id="67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90FB76-ED3A-469A-98BA-CB68A532B4FC}" type="slidenum">
              <a:rPr lang="en-US"/>
              <a:pPr/>
              <a:t>27</a:t>
            </a:fld>
            <a:endParaRPr lang="en-US"/>
          </a:p>
        </p:txBody>
      </p:sp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C2B274-4886-4992-9473-848D189FAFDD}" type="slidenum">
              <a:rPr lang="en-US"/>
              <a:pPr/>
              <a:t>28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53736C-7396-4DAD-A67D-58A3398EB969}" type="slidenum">
              <a:rPr lang="en-US"/>
              <a:pPr/>
              <a:t>29</a:t>
            </a:fld>
            <a:endParaRPr lang="en-US"/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37BCDB-D259-476F-8384-8BEB3B5E1470}" type="slidenum">
              <a:rPr lang="en-US"/>
              <a:pPr/>
              <a:t>3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8C54C2-010A-4C88-961C-0326063CFE3D}" type="slidenum">
              <a:rPr lang="en-US"/>
              <a:pPr/>
              <a:t>30</a:t>
            </a:fld>
            <a:endParaRPr lang="en-US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1EF062-DF11-4C62-B205-354C0AC77540}" type="slidenum">
              <a:rPr lang="en-US"/>
              <a:pPr/>
              <a:t>31</a:t>
            </a:fld>
            <a:endParaRPr lang="en-US"/>
          </a:p>
        </p:txBody>
      </p:sp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7FF271-865E-450F-9A50-C5AEC85FAE8E}" type="slidenum">
              <a:rPr lang="en-US"/>
              <a:pPr/>
              <a:t>32</a:t>
            </a:fld>
            <a:endParaRPr lang="en-US"/>
          </a:p>
        </p:txBody>
      </p:sp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F6EF38-4DD6-44A5-8A38-76DCD297EEED}" type="slidenum">
              <a:rPr lang="en-US"/>
              <a:pPr/>
              <a:t>33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C38866-B9CB-4E3D-9B2A-47D338779EB7}" type="slidenum">
              <a:rPr lang="en-US"/>
              <a:pPr/>
              <a:t>34</a:t>
            </a:fld>
            <a:endParaRPr lang="en-US"/>
          </a:p>
        </p:txBody>
      </p:sp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B13652-8921-497C-BF87-BC723D439255}" type="slidenum">
              <a:rPr lang="en-US"/>
              <a:pPr/>
              <a:t>35</a:t>
            </a:fld>
            <a:endParaRPr lang="en-US"/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579576-7A3D-4355-8970-F607A54E6982}" type="slidenum">
              <a:rPr lang="en-US"/>
              <a:pPr/>
              <a:t>36</a:t>
            </a:fld>
            <a:endParaRPr lang="en-US"/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BE23C5-3711-4DEC-86FE-26456D76049A}" type="slidenum">
              <a:rPr lang="en-US"/>
              <a:pPr/>
              <a:t>37</a:t>
            </a:fld>
            <a:endParaRPr lang="en-US"/>
          </a:p>
        </p:txBody>
      </p:sp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A2D99B-CFA6-4E8C-BE1D-A882AC14534C}" type="slidenum">
              <a:rPr lang="en-US"/>
              <a:pPr/>
              <a:t>38</a:t>
            </a:fld>
            <a:endParaRPr lang="en-US"/>
          </a:p>
        </p:txBody>
      </p:sp>
      <p:sp>
        <p:nvSpPr>
          <p:cNvPr id="61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3AB27C-B564-472B-97ED-B3331BABA85B}" type="slidenum">
              <a:rPr lang="en-US"/>
              <a:pPr/>
              <a:t>39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A23AF3-06D3-4592-8887-4AB24D5E4D93}" type="slidenum">
              <a:rPr lang="en-US"/>
              <a:pPr/>
              <a:t>4</a:t>
            </a:fld>
            <a:endParaRPr lang="en-US"/>
          </a:p>
        </p:txBody>
      </p:sp>
      <p:sp>
        <p:nvSpPr>
          <p:cNvPr id="63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3B0119-553C-4C20-953E-66C1D7FB0393}" type="slidenum">
              <a:rPr lang="en-US"/>
              <a:pPr/>
              <a:t>40</a:t>
            </a:fld>
            <a:endParaRPr lang="en-US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7AF55-F3B9-4810-B5DB-D0944356BBB3}" type="slidenum">
              <a:rPr lang="en-US"/>
              <a:pPr/>
              <a:t>41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7AF55-F3B9-4810-B5DB-D0944356BBB3}" type="slidenum">
              <a:rPr lang="en-US"/>
              <a:pPr/>
              <a:t>42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7AF55-F3B9-4810-B5DB-D0944356BBB3}" type="slidenum">
              <a:rPr lang="en-US"/>
              <a:pPr/>
              <a:t>43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7AF55-F3B9-4810-B5DB-D0944356BBB3}" type="slidenum">
              <a:rPr lang="en-US"/>
              <a:pPr/>
              <a:t>44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7AF55-F3B9-4810-B5DB-D0944356BBB3}" type="slidenum">
              <a:rPr lang="en-US"/>
              <a:pPr/>
              <a:t>45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7AF55-F3B9-4810-B5DB-D0944356BBB3}" type="slidenum">
              <a:rPr lang="en-US"/>
              <a:pPr/>
              <a:t>46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D86CEC-9E1D-4D1D-AD61-374D41BC7A12}" type="slidenum">
              <a:rPr lang="en-US"/>
              <a:pPr/>
              <a:t>47</a:t>
            </a:fld>
            <a:endParaRPr lang="en-US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2CCF2-6060-42F0-8A92-3F986DBEE49D}" type="slidenum">
              <a:rPr lang="en-US"/>
              <a:pPr/>
              <a:t>48</a:t>
            </a:fld>
            <a:endParaRPr lang="en-US"/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F6F22-F460-48E5-BAAA-89FB2648C2C8}" type="slidenum">
              <a:rPr lang="en-US"/>
              <a:pPr/>
              <a:t>49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E702C-AF9D-4B12-815C-65F6F8B6038F}" type="slidenum">
              <a:rPr lang="en-US"/>
              <a:pPr/>
              <a:t>5</a:t>
            </a:fld>
            <a:endParaRPr lang="en-US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3C6FFF-571F-445F-9A91-843667CC3E50}" type="slidenum">
              <a:rPr lang="en-US"/>
              <a:pPr/>
              <a:t>50</a:t>
            </a:fld>
            <a:endParaRPr lang="en-US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4C9ABC-2829-4E8C-A582-DC56EDDD8206}" type="slidenum">
              <a:rPr lang="en-US"/>
              <a:pPr/>
              <a:t>51</a:t>
            </a:fld>
            <a:endParaRPr lang="en-US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D7B1D-708C-41EC-BCC3-B401B4E3D70B}" type="slidenum">
              <a:rPr lang="en-US"/>
              <a:pPr/>
              <a:t>52</a:t>
            </a:fld>
            <a:endParaRPr lang="en-US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1B32C1-2112-403D-8553-80A6A26E2975}" type="slidenum">
              <a:rPr lang="en-US"/>
              <a:pPr/>
              <a:t>53</a:t>
            </a:fld>
            <a:endParaRPr lang="en-US"/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22B249-88FD-4A84-85AE-76F57EB34DA2}" type="slidenum">
              <a:rPr lang="en-US"/>
              <a:pPr/>
              <a:t>54</a:t>
            </a:fld>
            <a:endParaRPr lang="en-US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A94D20-2372-417A-8695-D67498E2C82F}" type="slidenum">
              <a:rPr lang="en-US"/>
              <a:pPr/>
              <a:t>55</a:t>
            </a:fld>
            <a:endParaRPr lang="en-US"/>
          </a:p>
        </p:txBody>
      </p:sp>
      <p:sp>
        <p:nvSpPr>
          <p:cNvPr id="57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9A201-67B9-40F0-BB4D-B85D580B7B78}" type="slidenum">
              <a:rPr lang="en-US"/>
              <a:pPr/>
              <a:t>56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BE0B30-76C4-4B7A-9B69-CF18403176A4}" type="slidenum">
              <a:rPr lang="en-US"/>
              <a:pPr/>
              <a:t>57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B678D-BA3B-4310-A5D4-CD7FD6D3C7DD}" type="slidenum">
              <a:rPr lang="en-US"/>
              <a:pPr/>
              <a:t>58</a:t>
            </a:fld>
            <a:endParaRPr 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8343D-27FE-4594-A0EA-F313E4CCB2D6}" type="slidenum">
              <a:rPr lang="en-US"/>
              <a:pPr/>
              <a:t>59</a:t>
            </a:fld>
            <a:endParaRPr lang="en-US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9ADD69-4331-4AE8-AB89-623D43DF55F4}" type="slidenum">
              <a:rPr lang="en-US"/>
              <a:pPr/>
              <a:t>6</a:t>
            </a:fld>
            <a:endParaRPr lang="en-US"/>
          </a:p>
        </p:txBody>
      </p:sp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04A5CA-0C16-40F1-8F23-B7D701BADAC1}" type="slidenum">
              <a:rPr lang="en-US"/>
              <a:pPr/>
              <a:t>60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451A88-66DF-4B66-98BF-633627578852}" type="slidenum">
              <a:rPr lang="en-US"/>
              <a:pPr/>
              <a:t>61</a:t>
            </a:fld>
            <a:endParaRPr lang="en-US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645BB-8950-4DAD-87BC-6B76D2F56244}" type="slidenum">
              <a:rPr lang="en-US"/>
              <a:pPr/>
              <a:t>62</a:t>
            </a:fld>
            <a:endParaRPr lang="en-US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44E982-95BC-48CB-87B4-75D147D537C3}" type="slidenum">
              <a:rPr lang="en-US"/>
              <a:pPr/>
              <a:t>63</a:t>
            </a:fld>
            <a:endParaRPr lang="en-US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793A9C-8216-4CE3-BECB-FBC5DEAFC497}" type="slidenum">
              <a:rPr lang="en-US"/>
              <a:pPr/>
              <a:t>64</a:t>
            </a:fld>
            <a:endParaRPr lang="en-US"/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DD02F1-F1BA-4C50-9FEF-26679DCB1D8E}" type="slidenum">
              <a:rPr lang="en-US"/>
              <a:pPr/>
              <a:t>65</a:t>
            </a:fld>
            <a:endParaRPr lang="en-US"/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19C884-F68A-4F79-869C-F39B4219B56D}" type="slidenum">
              <a:rPr lang="en-US"/>
              <a:pPr/>
              <a:t>66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E28770-CD4D-4BEB-9C82-FA003E9065D2}" type="slidenum">
              <a:rPr lang="en-US"/>
              <a:pPr/>
              <a:t>67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499C3D-C1F9-490A-A368-25F651811470}" type="slidenum">
              <a:rPr lang="en-US"/>
              <a:pPr/>
              <a:t>68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12AEA7-0834-4674-AE44-82E4C3B6E771}" type="slidenum">
              <a:rPr lang="en-US"/>
              <a:pPr/>
              <a:t>69</a:t>
            </a:fld>
            <a:endParaRPr lang="en-US"/>
          </a:p>
        </p:txBody>
      </p:sp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D1E447-76E6-494D-B55E-D086142F9905}" type="slidenum">
              <a:rPr lang="en-US"/>
              <a:pPr/>
              <a:t>7</a:t>
            </a:fld>
            <a:endParaRPr lang="en-US"/>
          </a:p>
        </p:txBody>
      </p:sp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9EAE94-C674-4CBA-94C4-DEC350B0F592}" type="slidenum">
              <a:rPr lang="en-US"/>
              <a:pPr/>
              <a:t>70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C3946C-4DB9-4DFF-8896-FBCBC8326481}" type="slidenum">
              <a:rPr lang="en-US"/>
              <a:pPr/>
              <a:t>71</a:t>
            </a:fld>
            <a:endParaRPr 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1ACC63-01DD-40E6-83D9-B4D36C983F9F}" type="slidenum">
              <a:rPr lang="en-US"/>
              <a:pPr/>
              <a:t>8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1D809D-E1F2-4338-834A-10D152C1B27C}" type="slidenum">
              <a:rPr lang="en-US"/>
              <a:pPr/>
              <a:t>9</a:t>
            </a:fld>
            <a:endParaRPr lang="en-US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D5FF4-D5CD-4420-9072-7651AB455E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6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72581-6B42-4B1C-B4C2-9EF2186DDF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7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E9AA0-B782-4519-9523-4CF4DDC932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61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466850" y="-190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0CD07B2-C92E-4CEF-98D7-F6359A715B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C09DC-742E-4E7A-8CF1-B3E21A3A6B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4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45E4F8-3147-4960-A341-9694A91B0D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1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CD293-B9E8-4664-9592-517D2480E6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1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56C397-CAA6-4F17-9492-82BDC246E7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7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AFE1C-04F0-4163-A225-DA02464192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0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071D6B-E442-458E-9A66-9106647CC7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6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3D56E0-E596-4E1F-B0A2-24128AB9A5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9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1540F-05AA-4AD7-AE28-F2E185779C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5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66850" y="-190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DC31973-900B-431F-8A88-36781E96EC9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jpeg"/><Relationship Id="rId11" Type="http://schemas.openxmlformats.org/officeDocument/2006/relationships/image" Target="../media/image28.jpeg"/><Relationship Id="rId5" Type="http://schemas.openxmlformats.org/officeDocument/2006/relationships/image" Target="../media/image23.jpeg"/><Relationship Id="rId10" Type="http://schemas.openxmlformats.org/officeDocument/2006/relationships/image" Target="../media/image27.png"/><Relationship Id="rId4" Type="http://schemas.openxmlformats.org/officeDocument/2006/relationships/image" Target="../media/image22.jpeg"/><Relationship Id="rId9" Type="http://schemas.openxmlformats.org/officeDocument/2006/relationships/image" Target="../media/image26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jpeg"/><Relationship Id="rId11" Type="http://schemas.openxmlformats.org/officeDocument/2006/relationships/image" Target="../media/image28.jpeg"/><Relationship Id="rId5" Type="http://schemas.openxmlformats.org/officeDocument/2006/relationships/image" Target="../media/image23.jpeg"/><Relationship Id="rId10" Type="http://schemas.openxmlformats.org/officeDocument/2006/relationships/image" Target="../media/image27.png"/><Relationship Id="rId4" Type="http://schemas.openxmlformats.org/officeDocument/2006/relationships/image" Target="../media/image22.jpeg"/><Relationship Id="rId9" Type="http://schemas.openxmlformats.org/officeDocument/2006/relationships/image" Target="../media/image26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4.pn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25.png"/><Relationship Id="rId5" Type="http://schemas.openxmlformats.org/officeDocument/2006/relationships/image" Target="../media/image23.jpeg"/><Relationship Id="rId10" Type="http://schemas.openxmlformats.org/officeDocument/2006/relationships/image" Target="../media/image26.jpeg"/><Relationship Id="rId4" Type="http://schemas.openxmlformats.org/officeDocument/2006/relationships/image" Target="../media/image22.jpeg"/><Relationship Id="rId9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9.pn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jpeg"/><Relationship Id="rId11" Type="http://schemas.openxmlformats.org/officeDocument/2006/relationships/image" Target="../media/image28.jpeg"/><Relationship Id="rId5" Type="http://schemas.openxmlformats.org/officeDocument/2006/relationships/image" Target="../media/image23.jpeg"/><Relationship Id="rId10" Type="http://schemas.openxmlformats.org/officeDocument/2006/relationships/image" Target="../media/image27.png"/><Relationship Id="rId4" Type="http://schemas.openxmlformats.org/officeDocument/2006/relationships/image" Target="../media/image22.jpeg"/><Relationship Id="rId9" Type="http://schemas.openxmlformats.org/officeDocument/2006/relationships/image" Target="../media/image26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jpeg"/><Relationship Id="rId11" Type="http://schemas.openxmlformats.org/officeDocument/2006/relationships/image" Target="../media/image28.jpeg"/><Relationship Id="rId5" Type="http://schemas.openxmlformats.org/officeDocument/2006/relationships/image" Target="../media/image23.jpeg"/><Relationship Id="rId10" Type="http://schemas.openxmlformats.org/officeDocument/2006/relationships/image" Target="../media/image27.png"/><Relationship Id="rId4" Type="http://schemas.openxmlformats.org/officeDocument/2006/relationships/image" Target="../media/image22.jpeg"/><Relationship Id="rId9" Type="http://schemas.openxmlformats.org/officeDocument/2006/relationships/image" Target="../media/image26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2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jpeg"/><Relationship Id="rId11" Type="http://schemas.openxmlformats.org/officeDocument/2006/relationships/image" Target="../media/image28.jpeg"/><Relationship Id="rId5" Type="http://schemas.openxmlformats.org/officeDocument/2006/relationships/image" Target="../media/image23.jpeg"/><Relationship Id="rId10" Type="http://schemas.openxmlformats.org/officeDocument/2006/relationships/image" Target="../media/image27.png"/><Relationship Id="rId4" Type="http://schemas.openxmlformats.org/officeDocument/2006/relationships/image" Target="../media/image31.png"/><Relationship Id="rId9" Type="http://schemas.openxmlformats.org/officeDocument/2006/relationships/image" Target="../media/image26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3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4" Type="http://schemas.openxmlformats.org/officeDocument/2006/relationships/image" Target="../media/image32.jpeg"/><Relationship Id="rId9" Type="http://schemas.openxmlformats.org/officeDocument/2006/relationships/image" Target="../media/image36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4.pn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26.jpeg"/><Relationship Id="rId5" Type="http://schemas.openxmlformats.org/officeDocument/2006/relationships/image" Target="../media/image23.jpeg"/><Relationship Id="rId10" Type="http://schemas.openxmlformats.org/officeDocument/2006/relationships/image" Target="../media/image25.png"/><Relationship Id="rId4" Type="http://schemas.openxmlformats.org/officeDocument/2006/relationships/image" Target="../media/image22.jpe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4.jpeg"/><Relationship Id="rId9" Type="http://schemas.openxmlformats.org/officeDocument/2006/relationships/image" Target="../media/image10.jpe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37.png"/><Relationship Id="rId7" Type="http://schemas.openxmlformats.org/officeDocument/2006/relationships/image" Target="../media/image27.png"/><Relationship Id="rId12" Type="http://schemas.openxmlformats.org/officeDocument/2006/relationships/image" Target="../media/image26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jpeg"/><Relationship Id="rId11" Type="http://schemas.openxmlformats.org/officeDocument/2006/relationships/image" Target="../media/image25.png"/><Relationship Id="rId5" Type="http://schemas.openxmlformats.org/officeDocument/2006/relationships/image" Target="../media/image22.jpeg"/><Relationship Id="rId10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24.jpe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7.png"/><Relationship Id="rId7" Type="http://schemas.openxmlformats.org/officeDocument/2006/relationships/image" Target="../media/image24.jpeg"/><Relationship Id="rId12" Type="http://schemas.openxmlformats.org/officeDocument/2006/relationships/image" Target="../media/image28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jpeg"/><Relationship Id="rId11" Type="http://schemas.openxmlformats.org/officeDocument/2006/relationships/image" Target="../media/image27.png"/><Relationship Id="rId5" Type="http://schemas.openxmlformats.org/officeDocument/2006/relationships/image" Target="../media/image22.jpeg"/><Relationship Id="rId10" Type="http://schemas.openxmlformats.org/officeDocument/2006/relationships/image" Target="../media/image26.jpeg"/><Relationship Id="rId4" Type="http://schemas.openxmlformats.org/officeDocument/2006/relationships/image" Target="../media/image14.png"/><Relationship Id="rId9" Type="http://schemas.openxmlformats.org/officeDocument/2006/relationships/image" Target="../media/image25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7.png"/><Relationship Id="rId7" Type="http://schemas.openxmlformats.org/officeDocument/2006/relationships/image" Target="../media/image24.jpeg"/><Relationship Id="rId12" Type="http://schemas.openxmlformats.org/officeDocument/2006/relationships/image" Target="../media/image28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jpeg"/><Relationship Id="rId11" Type="http://schemas.openxmlformats.org/officeDocument/2006/relationships/image" Target="../media/image27.png"/><Relationship Id="rId5" Type="http://schemas.openxmlformats.org/officeDocument/2006/relationships/image" Target="../media/image22.jpeg"/><Relationship Id="rId10" Type="http://schemas.openxmlformats.org/officeDocument/2006/relationships/image" Target="../media/image26.jpeg"/><Relationship Id="rId4" Type="http://schemas.openxmlformats.org/officeDocument/2006/relationships/image" Target="../media/image14.png"/><Relationship Id="rId9" Type="http://schemas.openxmlformats.org/officeDocument/2006/relationships/image" Target="../media/image25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image" Target="../media/image28.jpeg"/><Relationship Id="rId3" Type="http://schemas.openxmlformats.org/officeDocument/2006/relationships/image" Target="../media/image38.png"/><Relationship Id="rId7" Type="http://schemas.openxmlformats.org/officeDocument/2006/relationships/image" Target="../media/image23.jpe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jpeg"/><Relationship Id="rId11" Type="http://schemas.openxmlformats.org/officeDocument/2006/relationships/image" Target="../media/image26.jpeg"/><Relationship Id="rId5" Type="http://schemas.openxmlformats.org/officeDocument/2006/relationships/image" Target="../media/image14.png"/><Relationship Id="rId10" Type="http://schemas.openxmlformats.org/officeDocument/2006/relationships/image" Target="../media/image25.png"/><Relationship Id="rId4" Type="http://schemas.openxmlformats.org/officeDocument/2006/relationships/image" Target="../media/image39.png"/><Relationship Id="rId9" Type="http://schemas.openxmlformats.org/officeDocument/2006/relationships/image" Target="../media/image16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jpeg"/><Relationship Id="rId11" Type="http://schemas.openxmlformats.org/officeDocument/2006/relationships/image" Target="../media/image28.jpeg"/><Relationship Id="rId5" Type="http://schemas.openxmlformats.org/officeDocument/2006/relationships/image" Target="../media/image23.jpeg"/><Relationship Id="rId10" Type="http://schemas.openxmlformats.org/officeDocument/2006/relationships/image" Target="../media/image27.png"/><Relationship Id="rId4" Type="http://schemas.openxmlformats.org/officeDocument/2006/relationships/image" Target="../media/image22.jpeg"/><Relationship Id="rId9" Type="http://schemas.openxmlformats.org/officeDocument/2006/relationships/image" Target="../media/image26.jpe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jpeg"/><Relationship Id="rId11" Type="http://schemas.openxmlformats.org/officeDocument/2006/relationships/image" Target="../media/image28.jpeg"/><Relationship Id="rId5" Type="http://schemas.openxmlformats.org/officeDocument/2006/relationships/image" Target="../media/image23.jpeg"/><Relationship Id="rId10" Type="http://schemas.openxmlformats.org/officeDocument/2006/relationships/image" Target="../media/image27.png"/><Relationship Id="rId4" Type="http://schemas.openxmlformats.org/officeDocument/2006/relationships/image" Target="../media/image22.jpeg"/><Relationship Id="rId9" Type="http://schemas.openxmlformats.org/officeDocument/2006/relationships/image" Target="../media/image26.jpe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4.pn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26.jpeg"/><Relationship Id="rId5" Type="http://schemas.openxmlformats.org/officeDocument/2006/relationships/image" Target="../media/image23.jpeg"/><Relationship Id="rId10" Type="http://schemas.openxmlformats.org/officeDocument/2006/relationships/image" Target="../media/image25.png"/><Relationship Id="rId4" Type="http://schemas.openxmlformats.org/officeDocument/2006/relationships/image" Target="../media/image22.jpeg"/><Relationship Id="rId9" Type="http://schemas.openxmlformats.org/officeDocument/2006/relationships/image" Target="../media/image16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4.pn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40.png"/><Relationship Id="rId5" Type="http://schemas.openxmlformats.org/officeDocument/2006/relationships/image" Target="../media/image23.jpeg"/><Relationship Id="rId10" Type="http://schemas.openxmlformats.org/officeDocument/2006/relationships/image" Target="../media/image25.png"/><Relationship Id="rId4" Type="http://schemas.openxmlformats.org/officeDocument/2006/relationships/image" Target="../media/image22.jpeg"/><Relationship Id="rId9" Type="http://schemas.openxmlformats.org/officeDocument/2006/relationships/image" Target="../media/image16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37.png"/><Relationship Id="rId7" Type="http://schemas.openxmlformats.org/officeDocument/2006/relationships/image" Target="../media/image27.png"/><Relationship Id="rId12" Type="http://schemas.openxmlformats.org/officeDocument/2006/relationships/image" Target="../media/image26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jpeg"/><Relationship Id="rId11" Type="http://schemas.openxmlformats.org/officeDocument/2006/relationships/image" Target="../media/image25.png"/><Relationship Id="rId5" Type="http://schemas.openxmlformats.org/officeDocument/2006/relationships/image" Target="../media/image22.jpeg"/><Relationship Id="rId10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24.jpe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7.png"/><Relationship Id="rId7" Type="http://schemas.openxmlformats.org/officeDocument/2006/relationships/image" Target="../media/image24.jpeg"/><Relationship Id="rId12" Type="http://schemas.openxmlformats.org/officeDocument/2006/relationships/image" Target="../media/image28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jpeg"/><Relationship Id="rId11" Type="http://schemas.openxmlformats.org/officeDocument/2006/relationships/image" Target="../media/image27.png"/><Relationship Id="rId5" Type="http://schemas.openxmlformats.org/officeDocument/2006/relationships/image" Target="../media/image22.jpeg"/><Relationship Id="rId10" Type="http://schemas.openxmlformats.org/officeDocument/2006/relationships/image" Target="../media/image26.jpeg"/><Relationship Id="rId4" Type="http://schemas.openxmlformats.org/officeDocument/2006/relationships/image" Target="../media/image14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6.jpe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11.jpe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7.png"/><Relationship Id="rId7" Type="http://schemas.openxmlformats.org/officeDocument/2006/relationships/image" Target="../media/image24.jpeg"/><Relationship Id="rId12" Type="http://schemas.openxmlformats.org/officeDocument/2006/relationships/image" Target="../media/image28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jpeg"/><Relationship Id="rId11" Type="http://schemas.openxmlformats.org/officeDocument/2006/relationships/image" Target="../media/image27.png"/><Relationship Id="rId5" Type="http://schemas.openxmlformats.org/officeDocument/2006/relationships/image" Target="../media/image22.jpeg"/><Relationship Id="rId10" Type="http://schemas.openxmlformats.org/officeDocument/2006/relationships/image" Target="../media/image26.jpeg"/><Relationship Id="rId4" Type="http://schemas.openxmlformats.org/officeDocument/2006/relationships/image" Target="../media/image14.png"/><Relationship Id="rId9" Type="http://schemas.openxmlformats.org/officeDocument/2006/relationships/image" Target="../media/image25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image" Target="../media/image28.jpeg"/><Relationship Id="rId3" Type="http://schemas.openxmlformats.org/officeDocument/2006/relationships/image" Target="../media/image38.png"/><Relationship Id="rId7" Type="http://schemas.openxmlformats.org/officeDocument/2006/relationships/image" Target="../media/image23.jpe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jpeg"/><Relationship Id="rId11" Type="http://schemas.openxmlformats.org/officeDocument/2006/relationships/image" Target="../media/image26.jpeg"/><Relationship Id="rId5" Type="http://schemas.openxmlformats.org/officeDocument/2006/relationships/image" Target="../media/image14.png"/><Relationship Id="rId10" Type="http://schemas.openxmlformats.org/officeDocument/2006/relationships/image" Target="../media/image25.png"/><Relationship Id="rId4" Type="http://schemas.openxmlformats.org/officeDocument/2006/relationships/image" Target="../media/image39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B07E3-5379-4367-8111-CF9C9666464F}" type="slidenum">
              <a:rPr lang="en-US"/>
              <a:pPr/>
              <a:t>1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#11</a:t>
            </a:r>
            <a:endParaRPr 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85850"/>
            <a:ext cx="7480300" cy="1276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Sorting Algorithms, part II: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Quicksort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Mergesort</a:t>
            </a:r>
          </a:p>
          <a:p>
            <a:pPr>
              <a:lnSpc>
                <a:spcPct val="90000"/>
              </a:lnSpc>
            </a:pPr>
            <a:r>
              <a:rPr lang="en-US" sz="2400"/>
              <a:t>Introduction to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6C78-7A22-4CC2-ADDF-7819DDF8CDBD}" type="slidenum">
              <a:rPr lang="en-US"/>
              <a:pPr/>
              <a:t>10</a:t>
            </a:fld>
            <a:endParaRPr lang="en-US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Big-oh of Quicksort</a:t>
            </a:r>
          </a:p>
        </p:txBody>
      </p:sp>
      <p:sp>
        <p:nvSpPr>
          <p:cNvPr id="525366" name="Text Box 54"/>
          <p:cNvSpPr txBox="1">
            <a:spLocks noChangeArrowheads="1"/>
          </p:cNvSpPr>
          <p:nvPr/>
        </p:nvSpPr>
        <p:spPr bwMode="auto">
          <a:xfrm>
            <a:off x="104776" y="1112838"/>
            <a:ext cx="34766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We first </a:t>
            </a:r>
            <a:r>
              <a:rPr lang="en-US" sz="2000" dirty="0">
                <a:solidFill>
                  <a:srgbClr val="6600CC"/>
                </a:solidFill>
              </a:rPr>
              <a:t>partition</a:t>
            </a:r>
            <a:r>
              <a:rPr lang="en-US" sz="2000" dirty="0"/>
              <a:t> the array, at a cost of </a:t>
            </a:r>
            <a:r>
              <a:rPr lang="en-US" sz="2000" dirty="0">
                <a:solidFill>
                  <a:srgbClr val="006666"/>
                </a:solidFill>
              </a:rPr>
              <a:t>n</a:t>
            </a:r>
            <a:r>
              <a:rPr lang="en-US" sz="2000" dirty="0"/>
              <a:t> steps.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675188" y="1604963"/>
            <a:ext cx="3783012" cy="604837"/>
            <a:chOff x="4675188" y="1604963"/>
            <a:chExt cx="3783012" cy="604837"/>
          </a:xfrm>
        </p:grpSpPr>
        <p:sp>
          <p:nvSpPr>
            <p:cNvPr id="525368" name="Rectangle 56"/>
            <p:cNvSpPr>
              <a:spLocks noChangeArrowheads="1"/>
            </p:cNvSpPr>
            <p:nvPr/>
          </p:nvSpPr>
          <p:spPr bwMode="auto">
            <a:xfrm flipH="1">
              <a:off x="46751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25369" name="Rectangle 57"/>
            <p:cNvSpPr>
              <a:spLocks noChangeArrowheads="1"/>
            </p:cNvSpPr>
            <p:nvPr/>
          </p:nvSpPr>
          <p:spPr bwMode="auto">
            <a:xfrm flipH="1">
              <a:off x="51323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525370" name="Rectangle 58"/>
            <p:cNvSpPr>
              <a:spLocks noChangeArrowheads="1"/>
            </p:cNvSpPr>
            <p:nvPr/>
          </p:nvSpPr>
          <p:spPr bwMode="auto">
            <a:xfrm flipH="1">
              <a:off x="55895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77</a:t>
              </a:r>
            </a:p>
          </p:txBody>
        </p:sp>
        <p:sp>
          <p:nvSpPr>
            <p:cNvPr id="525371" name="Rectangle 59"/>
            <p:cNvSpPr>
              <a:spLocks noChangeArrowheads="1"/>
            </p:cNvSpPr>
            <p:nvPr/>
          </p:nvSpPr>
          <p:spPr bwMode="auto">
            <a:xfrm flipH="1">
              <a:off x="60467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  <p:sp>
          <p:nvSpPr>
            <p:cNvPr id="525372" name="Rectangle 60"/>
            <p:cNvSpPr>
              <a:spLocks noChangeArrowheads="1"/>
            </p:cNvSpPr>
            <p:nvPr/>
          </p:nvSpPr>
          <p:spPr bwMode="auto">
            <a:xfrm flipH="1">
              <a:off x="65039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69</a:t>
              </a:r>
            </a:p>
          </p:txBody>
        </p:sp>
        <p:sp>
          <p:nvSpPr>
            <p:cNvPr id="525373" name="Rectangle 61"/>
            <p:cNvSpPr>
              <a:spLocks noChangeArrowheads="1"/>
            </p:cNvSpPr>
            <p:nvPr/>
          </p:nvSpPr>
          <p:spPr bwMode="auto">
            <a:xfrm flipH="1">
              <a:off x="69611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25374" name="Rectangle 62"/>
            <p:cNvSpPr>
              <a:spLocks noChangeArrowheads="1"/>
            </p:cNvSpPr>
            <p:nvPr/>
          </p:nvSpPr>
          <p:spPr bwMode="auto">
            <a:xfrm flipH="1">
              <a:off x="74183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21</a:t>
              </a:r>
            </a:p>
          </p:txBody>
        </p:sp>
        <p:sp>
          <p:nvSpPr>
            <p:cNvPr id="525376" name="Rectangle 64"/>
            <p:cNvSpPr>
              <a:spLocks noChangeArrowheads="1"/>
            </p:cNvSpPr>
            <p:nvPr/>
          </p:nvSpPr>
          <p:spPr bwMode="auto">
            <a:xfrm flipH="1">
              <a:off x="7940675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46</a:t>
              </a:r>
            </a:p>
          </p:txBody>
        </p:sp>
      </p:grpSp>
      <p:sp>
        <p:nvSpPr>
          <p:cNvPr id="525419" name="Text Box 107"/>
          <p:cNvSpPr txBox="1">
            <a:spLocks noChangeArrowheads="1"/>
          </p:cNvSpPr>
          <p:nvPr/>
        </p:nvSpPr>
        <p:spPr bwMode="auto">
          <a:xfrm>
            <a:off x="152401" y="2025650"/>
            <a:ext cx="3200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/>
              <a:t>Then we repeat the process for each half…</a:t>
            </a:r>
          </a:p>
        </p:txBody>
      </p:sp>
      <p:grpSp>
        <p:nvGrpSpPr>
          <p:cNvPr id="525474" name="Group 162"/>
          <p:cNvGrpSpPr>
            <a:grpSpLocks/>
          </p:cNvGrpSpPr>
          <p:nvPr/>
        </p:nvGrpSpPr>
        <p:grpSpPr bwMode="auto">
          <a:xfrm>
            <a:off x="4191000" y="3052763"/>
            <a:ext cx="4343400" cy="604837"/>
            <a:chOff x="2640" y="1923"/>
            <a:chExt cx="2736" cy="381"/>
          </a:xfrm>
        </p:grpSpPr>
        <p:sp>
          <p:nvSpPr>
            <p:cNvPr id="525421" name="Rectangle 109"/>
            <p:cNvSpPr>
              <a:spLocks noChangeArrowheads="1"/>
            </p:cNvSpPr>
            <p:nvPr/>
          </p:nvSpPr>
          <p:spPr bwMode="auto">
            <a:xfrm flipH="1">
              <a:off x="2640" y="1923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525422" name="Rectangle 110"/>
            <p:cNvSpPr>
              <a:spLocks noChangeArrowheads="1"/>
            </p:cNvSpPr>
            <p:nvPr/>
          </p:nvSpPr>
          <p:spPr bwMode="auto">
            <a:xfrm flipH="1">
              <a:off x="2928" y="1923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5423" name="Rectangle 111"/>
            <p:cNvSpPr>
              <a:spLocks noChangeArrowheads="1"/>
            </p:cNvSpPr>
            <p:nvPr/>
          </p:nvSpPr>
          <p:spPr bwMode="auto">
            <a:xfrm flipH="1">
              <a:off x="3216" y="1923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21</a:t>
              </a:r>
            </a:p>
          </p:txBody>
        </p:sp>
        <p:sp>
          <p:nvSpPr>
            <p:cNvPr id="525425" name="Rectangle 113"/>
            <p:cNvSpPr>
              <a:spLocks noChangeArrowheads="1"/>
            </p:cNvSpPr>
            <p:nvPr/>
          </p:nvSpPr>
          <p:spPr bwMode="auto">
            <a:xfrm flipH="1">
              <a:off x="4145" y="1923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69</a:t>
              </a:r>
            </a:p>
          </p:txBody>
        </p:sp>
        <p:sp>
          <p:nvSpPr>
            <p:cNvPr id="525426" name="Rectangle 114"/>
            <p:cNvSpPr>
              <a:spLocks noChangeArrowheads="1"/>
            </p:cNvSpPr>
            <p:nvPr/>
          </p:nvSpPr>
          <p:spPr bwMode="auto">
            <a:xfrm flipH="1">
              <a:off x="4433" y="1923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525427" name="Rectangle 115"/>
            <p:cNvSpPr>
              <a:spLocks noChangeArrowheads="1"/>
            </p:cNvSpPr>
            <p:nvPr/>
          </p:nvSpPr>
          <p:spPr bwMode="auto">
            <a:xfrm flipH="1">
              <a:off x="4721" y="1923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77</a:t>
              </a:r>
            </a:p>
          </p:txBody>
        </p:sp>
        <p:sp>
          <p:nvSpPr>
            <p:cNvPr id="525428" name="Rectangle 116"/>
            <p:cNvSpPr>
              <a:spLocks noChangeArrowheads="1"/>
            </p:cNvSpPr>
            <p:nvPr/>
          </p:nvSpPr>
          <p:spPr bwMode="auto">
            <a:xfrm flipH="1">
              <a:off x="5050" y="1923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46</a:t>
              </a:r>
            </a:p>
          </p:txBody>
        </p:sp>
      </p:grpSp>
      <p:sp>
        <p:nvSpPr>
          <p:cNvPr id="525430" name="Text Box 118"/>
          <p:cNvSpPr txBox="1">
            <a:spLocks noChangeArrowheads="1"/>
          </p:cNvSpPr>
          <p:nvPr/>
        </p:nvSpPr>
        <p:spPr bwMode="auto">
          <a:xfrm>
            <a:off x="168275" y="2971800"/>
            <a:ext cx="39465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We </a:t>
            </a:r>
            <a:r>
              <a:rPr lang="en-US" sz="2000" dirty="0">
                <a:solidFill>
                  <a:srgbClr val="6600CC"/>
                </a:solidFill>
              </a:rPr>
              <a:t>partition</a:t>
            </a:r>
            <a:r>
              <a:rPr lang="en-US" sz="2000" dirty="0"/>
              <a:t> each of the </a:t>
            </a:r>
            <a:r>
              <a:rPr lang="en-US" sz="2000" dirty="0">
                <a:solidFill>
                  <a:srgbClr val="006666"/>
                </a:solidFill>
              </a:rPr>
              <a:t>2 halves</a:t>
            </a:r>
            <a:r>
              <a:rPr lang="en-US" sz="2000" dirty="0"/>
              <a:t>, each taking </a:t>
            </a:r>
            <a:r>
              <a:rPr lang="en-US" sz="2000" dirty="0">
                <a:solidFill>
                  <a:srgbClr val="006666"/>
                </a:solidFill>
              </a:rPr>
              <a:t>n/2</a:t>
            </a:r>
            <a:r>
              <a:rPr lang="en-US" sz="2000" dirty="0"/>
              <a:t> steps, at a total cost of </a:t>
            </a:r>
            <a:r>
              <a:rPr lang="en-US" sz="2000" dirty="0">
                <a:solidFill>
                  <a:srgbClr val="006666"/>
                </a:solidFill>
              </a:rPr>
              <a:t>n </a:t>
            </a:r>
            <a:r>
              <a:rPr lang="en-US" sz="2000" dirty="0"/>
              <a:t>steps.</a:t>
            </a:r>
          </a:p>
        </p:txBody>
      </p:sp>
      <p:sp>
        <p:nvSpPr>
          <p:cNvPr id="525461" name="Text Box 149"/>
          <p:cNvSpPr txBox="1">
            <a:spLocks noChangeArrowheads="1"/>
          </p:cNvSpPr>
          <p:nvPr/>
        </p:nvSpPr>
        <p:spPr bwMode="auto">
          <a:xfrm>
            <a:off x="152401" y="4311650"/>
            <a:ext cx="3200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Then we repeat the process for each half…</a:t>
            </a:r>
          </a:p>
        </p:txBody>
      </p:sp>
      <p:grpSp>
        <p:nvGrpSpPr>
          <p:cNvPr id="525475" name="Group 163"/>
          <p:cNvGrpSpPr>
            <a:grpSpLocks/>
          </p:cNvGrpSpPr>
          <p:nvPr/>
        </p:nvGrpSpPr>
        <p:grpSpPr bwMode="auto">
          <a:xfrm>
            <a:off x="4130675" y="4424363"/>
            <a:ext cx="1644650" cy="604837"/>
            <a:chOff x="2554" y="2595"/>
            <a:chExt cx="1036" cy="381"/>
          </a:xfrm>
        </p:grpSpPr>
        <p:sp>
          <p:nvSpPr>
            <p:cNvPr id="525463" name="Rectangle 151"/>
            <p:cNvSpPr>
              <a:spLocks noChangeArrowheads="1"/>
            </p:cNvSpPr>
            <p:nvPr/>
          </p:nvSpPr>
          <p:spPr bwMode="auto">
            <a:xfrm flipH="1">
              <a:off x="2554" y="2595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5465" name="Rectangle 153"/>
            <p:cNvSpPr>
              <a:spLocks noChangeArrowheads="1"/>
            </p:cNvSpPr>
            <p:nvPr/>
          </p:nvSpPr>
          <p:spPr bwMode="auto">
            <a:xfrm flipH="1">
              <a:off x="3264" y="2595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21</a:t>
              </a:r>
            </a:p>
          </p:txBody>
        </p:sp>
      </p:grpSp>
      <p:grpSp>
        <p:nvGrpSpPr>
          <p:cNvPr id="525476" name="Group 164"/>
          <p:cNvGrpSpPr>
            <a:grpSpLocks/>
          </p:cNvGrpSpPr>
          <p:nvPr/>
        </p:nvGrpSpPr>
        <p:grpSpPr bwMode="auto">
          <a:xfrm>
            <a:off x="6477000" y="4419600"/>
            <a:ext cx="2057400" cy="604838"/>
            <a:chOff x="4032" y="2592"/>
            <a:chExt cx="1296" cy="381"/>
          </a:xfrm>
        </p:grpSpPr>
        <p:sp>
          <p:nvSpPr>
            <p:cNvPr id="525468" name="Rectangle 156"/>
            <p:cNvSpPr>
              <a:spLocks noChangeArrowheads="1"/>
            </p:cNvSpPr>
            <p:nvPr/>
          </p:nvSpPr>
          <p:spPr bwMode="auto">
            <a:xfrm flipH="1">
              <a:off x="4032" y="259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25469" name="Rectangle 157"/>
            <p:cNvSpPr>
              <a:spLocks noChangeArrowheads="1"/>
            </p:cNvSpPr>
            <p:nvPr/>
          </p:nvSpPr>
          <p:spPr bwMode="auto">
            <a:xfrm flipH="1">
              <a:off x="4320" y="259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46</a:t>
              </a:r>
            </a:p>
          </p:txBody>
        </p:sp>
        <p:sp>
          <p:nvSpPr>
            <p:cNvPr id="525471" name="Rectangle 159"/>
            <p:cNvSpPr>
              <a:spLocks noChangeArrowheads="1"/>
            </p:cNvSpPr>
            <p:nvPr/>
          </p:nvSpPr>
          <p:spPr bwMode="auto">
            <a:xfrm flipH="1">
              <a:off x="5002" y="259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77</a:t>
              </a:r>
            </a:p>
          </p:txBody>
        </p:sp>
      </p:grpSp>
      <p:sp>
        <p:nvSpPr>
          <p:cNvPr id="525473" name="Text Box 161"/>
          <p:cNvSpPr txBox="1">
            <a:spLocks noChangeArrowheads="1"/>
          </p:cNvSpPr>
          <p:nvPr/>
        </p:nvSpPr>
        <p:spPr bwMode="auto">
          <a:xfrm>
            <a:off x="228600" y="5362575"/>
            <a:ext cx="39465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We </a:t>
            </a:r>
            <a:r>
              <a:rPr lang="en-US" sz="2000" dirty="0">
                <a:solidFill>
                  <a:srgbClr val="6600CC"/>
                </a:solidFill>
              </a:rPr>
              <a:t>partition</a:t>
            </a:r>
            <a:r>
              <a:rPr lang="en-US" sz="2000" dirty="0"/>
              <a:t> each of the </a:t>
            </a:r>
            <a:r>
              <a:rPr lang="en-US" sz="2000" dirty="0">
                <a:solidFill>
                  <a:srgbClr val="006666"/>
                </a:solidFill>
              </a:rPr>
              <a:t>4 halves</a:t>
            </a:r>
            <a:r>
              <a:rPr lang="en-US" sz="2000" dirty="0"/>
              <a:t>, each taking </a:t>
            </a:r>
            <a:r>
              <a:rPr lang="en-US" sz="2000" dirty="0">
                <a:solidFill>
                  <a:srgbClr val="006666"/>
                </a:solidFill>
              </a:rPr>
              <a:t>n/4</a:t>
            </a:r>
            <a:r>
              <a:rPr lang="en-US" sz="2000" dirty="0"/>
              <a:t> steps, at a total cost of </a:t>
            </a:r>
            <a:r>
              <a:rPr lang="en-US" sz="2000" dirty="0">
                <a:solidFill>
                  <a:srgbClr val="006666"/>
                </a:solidFill>
              </a:rPr>
              <a:t>n </a:t>
            </a:r>
            <a:r>
              <a:rPr lang="en-US" sz="2000" dirty="0"/>
              <a:t>steps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25477" name="Text Box 165"/>
          <p:cNvSpPr txBox="1">
            <a:spLocks noChangeArrowheads="1"/>
          </p:cNvSpPr>
          <p:nvPr/>
        </p:nvSpPr>
        <p:spPr bwMode="auto">
          <a:xfrm>
            <a:off x="4114800" y="5314950"/>
            <a:ext cx="47148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6666"/>
                </a:solidFill>
              </a:rPr>
              <a:t>So at each level, we do </a:t>
            </a:r>
            <a:r>
              <a:rPr lang="en-US" dirty="0">
                <a:solidFill>
                  <a:schemeClr val="accent2"/>
                </a:solidFill>
              </a:rPr>
              <a:t>n</a:t>
            </a:r>
            <a:r>
              <a:rPr lang="en-US" dirty="0">
                <a:solidFill>
                  <a:srgbClr val="006666"/>
                </a:solidFill>
              </a:rPr>
              <a:t> operations, and we have </a:t>
            </a:r>
            <a:r>
              <a:rPr lang="en-US" dirty="0" smtClean="0">
                <a:solidFill>
                  <a:schemeClr val="accent2"/>
                </a:solidFill>
              </a:rPr>
              <a:t>log</a:t>
            </a:r>
            <a:r>
              <a:rPr lang="en-US" baseline="-25000" dirty="0" smtClean="0">
                <a:solidFill>
                  <a:schemeClr val="accent2"/>
                </a:solidFill>
              </a:rPr>
              <a:t>2</a:t>
            </a:r>
            <a:r>
              <a:rPr lang="en-US" dirty="0" smtClean="0">
                <a:solidFill>
                  <a:schemeClr val="accent2"/>
                </a:solidFill>
              </a:rPr>
              <a:t>(n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>
                <a:solidFill>
                  <a:srgbClr val="006666"/>
                </a:solidFill>
              </a:rPr>
              <a:t> levels, so we get: </a:t>
            </a:r>
            <a:r>
              <a:rPr lang="en-US" dirty="0">
                <a:solidFill>
                  <a:schemeClr val="accent2"/>
                </a:solidFill>
              </a:rPr>
              <a:t>n </a:t>
            </a:r>
            <a:r>
              <a:rPr lang="en-US" dirty="0" smtClean="0">
                <a:solidFill>
                  <a:schemeClr val="accent2"/>
                </a:solidFill>
              </a:rPr>
              <a:t>log</a:t>
            </a:r>
            <a:r>
              <a:rPr lang="en-US" baseline="-25000" dirty="0" smtClean="0">
                <a:solidFill>
                  <a:schemeClr val="accent2"/>
                </a:solidFill>
              </a:rPr>
              <a:t>2</a:t>
            </a:r>
            <a:r>
              <a:rPr lang="en-US" dirty="0" smtClean="0">
                <a:solidFill>
                  <a:schemeClr val="accent2"/>
                </a:solidFill>
              </a:rPr>
              <a:t>(n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>
                <a:solidFill>
                  <a:srgbClr val="006666"/>
                </a:solidFill>
              </a:rPr>
              <a:t>.</a:t>
            </a:r>
          </a:p>
        </p:txBody>
      </p:sp>
      <p:grpSp>
        <p:nvGrpSpPr>
          <p:cNvPr id="525480" name="Group 168"/>
          <p:cNvGrpSpPr>
            <a:grpSpLocks/>
          </p:cNvGrpSpPr>
          <p:nvPr/>
        </p:nvGrpSpPr>
        <p:grpSpPr bwMode="auto">
          <a:xfrm>
            <a:off x="4648200" y="884238"/>
            <a:ext cx="3810000" cy="487362"/>
            <a:chOff x="2928" y="557"/>
            <a:chExt cx="2400" cy="307"/>
          </a:xfrm>
        </p:grpSpPr>
        <p:sp>
          <p:nvSpPr>
            <p:cNvPr id="525478" name="Line 166"/>
            <p:cNvSpPr>
              <a:spLocks noChangeShapeType="1"/>
            </p:cNvSpPr>
            <p:nvPr/>
          </p:nvSpPr>
          <p:spPr bwMode="auto">
            <a:xfrm>
              <a:off x="2928" y="864"/>
              <a:ext cx="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479" name="Text Box 167"/>
            <p:cNvSpPr txBox="1">
              <a:spLocks noChangeArrowheads="1"/>
            </p:cNvSpPr>
            <p:nvPr/>
          </p:nvSpPr>
          <p:spPr bwMode="auto">
            <a:xfrm>
              <a:off x="3802" y="557"/>
              <a:ext cx="7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 steps</a:t>
              </a:r>
            </a:p>
          </p:txBody>
        </p:sp>
      </p:grpSp>
      <p:grpSp>
        <p:nvGrpSpPr>
          <p:cNvPr id="525481" name="Group 169"/>
          <p:cNvGrpSpPr>
            <a:grpSpLocks/>
          </p:cNvGrpSpPr>
          <p:nvPr/>
        </p:nvGrpSpPr>
        <p:grpSpPr bwMode="auto">
          <a:xfrm>
            <a:off x="4572000" y="2438400"/>
            <a:ext cx="3810000" cy="487363"/>
            <a:chOff x="2928" y="557"/>
            <a:chExt cx="2400" cy="307"/>
          </a:xfrm>
        </p:grpSpPr>
        <p:sp>
          <p:nvSpPr>
            <p:cNvPr id="525482" name="Line 170"/>
            <p:cNvSpPr>
              <a:spLocks noChangeShapeType="1"/>
            </p:cNvSpPr>
            <p:nvPr/>
          </p:nvSpPr>
          <p:spPr bwMode="auto">
            <a:xfrm>
              <a:off x="2928" y="864"/>
              <a:ext cx="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483" name="Text Box 171"/>
            <p:cNvSpPr txBox="1">
              <a:spLocks noChangeArrowheads="1"/>
            </p:cNvSpPr>
            <p:nvPr/>
          </p:nvSpPr>
          <p:spPr bwMode="auto">
            <a:xfrm>
              <a:off x="3802" y="557"/>
              <a:ext cx="7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 steps</a:t>
              </a:r>
            </a:p>
          </p:txBody>
        </p:sp>
      </p:grpSp>
      <p:grpSp>
        <p:nvGrpSpPr>
          <p:cNvPr id="525484" name="Group 172"/>
          <p:cNvGrpSpPr>
            <a:grpSpLocks/>
          </p:cNvGrpSpPr>
          <p:nvPr/>
        </p:nvGrpSpPr>
        <p:grpSpPr bwMode="auto">
          <a:xfrm>
            <a:off x="4419600" y="3779838"/>
            <a:ext cx="3810000" cy="487362"/>
            <a:chOff x="2928" y="557"/>
            <a:chExt cx="2400" cy="307"/>
          </a:xfrm>
        </p:grpSpPr>
        <p:sp>
          <p:nvSpPr>
            <p:cNvPr id="525485" name="Line 173"/>
            <p:cNvSpPr>
              <a:spLocks noChangeShapeType="1"/>
            </p:cNvSpPr>
            <p:nvPr/>
          </p:nvSpPr>
          <p:spPr bwMode="auto">
            <a:xfrm>
              <a:off x="2928" y="864"/>
              <a:ext cx="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486" name="Text Box 174"/>
            <p:cNvSpPr txBox="1">
              <a:spLocks noChangeArrowheads="1"/>
            </p:cNvSpPr>
            <p:nvPr/>
          </p:nvSpPr>
          <p:spPr bwMode="auto">
            <a:xfrm>
              <a:off x="3802" y="557"/>
              <a:ext cx="7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 steps</a:t>
              </a:r>
            </a:p>
          </p:txBody>
        </p:sp>
      </p:grpSp>
      <p:grpSp>
        <p:nvGrpSpPr>
          <p:cNvPr id="525489" name="Group 177"/>
          <p:cNvGrpSpPr>
            <a:grpSpLocks/>
          </p:cNvGrpSpPr>
          <p:nvPr/>
        </p:nvGrpSpPr>
        <p:grpSpPr bwMode="auto">
          <a:xfrm>
            <a:off x="3375026" y="1371600"/>
            <a:ext cx="1196975" cy="3657600"/>
            <a:chOff x="2126" y="864"/>
            <a:chExt cx="754" cy="2304"/>
          </a:xfrm>
        </p:grpSpPr>
        <p:sp>
          <p:nvSpPr>
            <p:cNvPr id="525487" name="Line 175"/>
            <p:cNvSpPr>
              <a:spLocks noChangeShapeType="1"/>
            </p:cNvSpPr>
            <p:nvPr/>
          </p:nvSpPr>
          <p:spPr bwMode="auto">
            <a:xfrm>
              <a:off x="2496" y="864"/>
              <a:ext cx="0" cy="230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488" name="Text Box 176"/>
            <p:cNvSpPr txBox="1">
              <a:spLocks noChangeArrowheads="1"/>
            </p:cNvSpPr>
            <p:nvPr/>
          </p:nvSpPr>
          <p:spPr bwMode="auto">
            <a:xfrm>
              <a:off x="2126" y="1229"/>
              <a:ext cx="754" cy="523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log</a:t>
              </a:r>
              <a:r>
                <a:rPr lang="en-US" baseline="-25000" dirty="0" smtClean="0">
                  <a:solidFill>
                    <a:schemeClr val="accent2"/>
                  </a:solidFill>
                </a:rPr>
                <a:t>2</a:t>
              </a:r>
              <a:r>
                <a:rPr lang="en-US" dirty="0" smtClean="0">
                  <a:solidFill>
                    <a:schemeClr val="accent2"/>
                  </a:solidFill>
                </a:rPr>
                <a:t>(n</a:t>
              </a:r>
              <a:r>
                <a:rPr lang="en-US" dirty="0">
                  <a:solidFill>
                    <a:schemeClr val="accent2"/>
                  </a:solidFill>
                </a:rPr>
                <a:t>) 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levels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81988" y="1604963"/>
            <a:ext cx="3783012" cy="604837"/>
            <a:chOff x="4827588" y="1757363"/>
            <a:chExt cx="3783012" cy="604837"/>
          </a:xfrm>
        </p:grpSpPr>
        <p:sp>
          <p:nvSpPr>
            <p:cNvPr id="65" name="Rectangle 56"/>
            <p:cNvSpPr>
              <a:spLocks noChangeArrowheads="1"/>
            </p:cNvSpPr>
            <p:nvPr/>
          </p:nvSpPr>
          <p:spPr bwMode="auto">
            <a:xfrm flipH="1">
              <a:off x="4827588" y="17573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30</a:t>
              </a:r>
            </a:p>
          </p:txBody>
        </p:sp>
        <p:sp>
          <p:nvSpPr>
            <p:cNvPr id="66" name="Rectangle 57"/>
            <p:cNvSpPr>
              <a:spLocks noChangeArrowheads="1"/>
            </p:cNvSpPr>
            <p:nvPr/>
          </p:nvSpPr>
          <p:spPr bwMode="auto">
            <a:xfrm flipH="1">
              <a:off x="5284788" y="17573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67" name="Rectangle 58"/>
            <p:cNvSpPr>
              <a:spLocks noChangeArrowheads="1"/>
            </p:cNvSpPr>
            <p:nvPr/>
          </p:nvSpPr>
          <p:spPr bwMode="auto">
            <a:xfrm flipH="1">
              <a:off x="5741988" y="17573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77</a:t>
              </a:r>
            </a:p>
          </p:txBody>
        </p:sp>
        <p:sp>
          <p:nvSpPr>
            <p:cNvPr id="68" name="Rectangle 59"/>
            <p:cNvSpPr>
              <a:spLocks noChangeArrowheads="1"/>
            </p:cNvSpPr>
            <p:nvPr/>
          </p:nvSpPr>
          <p:spPr bwMode="auto">
            <a:xfrm flipH="1">
              <a:off x="6199188" y="17573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  <p:sp>
          <p:nvSpPr>
            <p:cNvPr id="69" name="Rectangle 60"/>
            <p:cNvSpPr>
              <a:spLocks noChangeArrowheads="1"/>
            </p:cNvSpPr>
            <p:nvPr/>
          </p:nvSpPr>
          <p:spPr bwMode="auto">
            <a:xfrm flipH="1">
              <a:off x="6656388" y="17573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69</a:t>
              </a:r>
            </a:p>
          </p:txBody>
        </p:sp>
        <p:sp>
          <p:nvSpPr>
            <p:cNvPr id="70" name="Rectangle 61"/>
            <p:cNvSpPr>
              <a:spLocks noChangeArrowheads="1"/>
            </p:cNvSpPr>
            <p:nvPr/>
          </p:nvSpPr>
          <p:spPr bwMode="auto">
            <a:xfrm flipH="1">
              <a:off x="7113588" y="17573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40</a:t>
              </a:r>
            </a:p>
          </p:txBody>
        </p:sp>
        <p:sp>
          <p:nvSpPr>
            <p:cNvPr id="71" name="Rectangle 62"/>
            <p:cNvSpPr>
              <a:spLocks noChangeArrowheads="1"/>
            </p:cNvSpPr>
            <p:nvPr/>
          </p:nvSpPr>
          <p:spPr bwMode="auto">
            <a:xfrm flipH="1">
              <a:off x="7570788" y="17573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21</a:t>
              </a:r>
            </a:p>
          </p:txBody>
        </p:sp>
        <p:sp>
          <p:nvSpPr>
            <p:cNvPr id="72" name="Rectangle 64"/>
            <p:cNvSpPr>
              <a:spLocks noChangeArrowheads="1"/>
            </p:cNvSpPr>
            <p:nvPr/>
          </p:nvSpPr>
          <p:spPr bwMode="auto">
            <a:xfrm flipH="1">
              <a:off x="8093075" y="17573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46</a:t>
              </a:r>
            </a:p>
          </p:txBody>
        </p:sp>
      </p:grpSp>
      <p:grpSp>
        <p:nvGrpSpPr>
          <p:cNvPr id="525457" name="Group 145"/>
          <p:cNvGrpSpPr>
            <a:grpSpLocks/>
          </p:cNvGrpSpPr>
          <p:nvPr/>
        </p:nvGrpSpPr>
        <p:grpSpPr bwMode="auto">
          <a:xfrm>
            <a:off x="4676325" y="1606378"/>
            <a:ext cx="3783012" cy="604837"/>
            <a:chOff x="2784" y="1344"/>
            <a:chExt cx="2383" cy="381"/>
          </a:xfrm>
        </p:grpSpPr>
        <p:sp>
          <p:nvSpPr>
            <p:cNvPr id="525408" name="Rectangle 96"/>
            <p:cNvSpPr>
              <a:spLocks noChangeArrowheads="1"/>
            </p:cNvSpPr>
            <p:nvPr/>
          </p:nvSpPr>
          <p:spPr bwMode="auto">
            <a:xfrm flipH="1">
              <a:off x="2784" y="1344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13</a:t>
              </a:r>
            </a:p>
          </p:txBody>
        </p:sp>
        <p:sp>
          <p:nvSpPr>
            <p:cNvPr id="525409" name="Rectangle 97"/>
            <p:cNvSpPr>
              <a:spLocks noChangeArrowheads="1"/>
            </p:cNvSpPr>
            <p:nvPr/>
          </p:nvSpPr>
          <p:spPr bwMode="auto">
            <a:xfrm flipH="1">
              <a:off x="3072" y="1344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525410" name="Rectangle 98"/>
            <p:cNvSpPr>
              <a:spLocks noChangeArrowheads="1"/>
            </p:cNvSpPr>
            <p:nvPr/>
          </p:nvSpPr>
          <p:spPr bwMode="auto">
            <a:xfrm flipH="1">
              <a:off x="3360" y="1344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21</a:t>
              </a:r>
            </a:p>
          </p:txBody>
        </p:sp>
        <p:sp>
          <p:nvSpPr>
            <p:cNvPr id="525411" name="Rectangle 99"/>
            <p:cNvSpPr>
              <a:spLocks noChangeArrowheads="1"/>
            </p:cNvSpPr>
            <p:nvPr/>
          </p:nvSpPr>
          <p:spPr bwMode="auto">
            <a:xfrm flipH="1">
              <a:off x="3648" y="1344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FF3300"/>
                  </a:solidFill>
                </a:rPr>
                <a:t>30</a:t>
              </a:r>
            </a:p>
          </p:txBody>
        </p:sp>
        <p:sp>
          <p:nvSpPr>
            <p:cNvPr id="525412" name="Rectangle 100"/>
            <p:cNvSpPr>
              <a:spLocks noChangeArrowheads="1"/>
            </p:cNvSpPr>
            <p:nvPr/>
          </p:nvSpPr>
          <p:spPr bwMode="auto">
            <a:xfrm flipH="1">
              <a:off x="3936" y="1344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CC"/>
                  </a:solidFill>
                </a:rPr>
                <a:t>69</a:t>
              </a:r>
            </a:p>
          </p:txBody>
        </p:sp>
        <p:sp>
          <p:nvSpPr>
            <p:cNvPr id="525413" name="Rectangle 101"/>
            <p:cNvSpPr>
              <a:spLocks noChangeArrowheads="1"/>
            </p:cNvSpPr>
            <p:nvPr/>
          </p:nvSpPr>
          <p:spPr bwMode="auto">
            <a:xfrm flipH="1">
              <a:off x="4224" y="1344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CC"/>
                  </a:solidFill>
                </a:rPr>
                <a:t>40</a:t>
              </a:r>
            </a:p>
          </p:txBody>
        </p:sp>
        <p:sp>
          <p:nvSpPr>
            <p:cNvPr id="525414" name="Rectangle 102"/>
            <p:cNvSpPr>
              <a:spLocks noChangeArrowheads="1"/>
            </p:cNvSpPr>
            <p:nvPr/>
          </p:nvSpPr>
          <p:spPr bwMode="auto">
            <a:xfrm flipH="1">
              <a:off x="4512" y="1344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CC"/>
                  </a:solidFill>
                </a:rPr>
                <a:t>77</a:t>
              </a:r>
            </a:p>
          </p:txBody>
        </p:sp>
        <p:sp>
          <p:nvSpPr>
            <p:cNvPr id="525416" name="Rectangle 104"/>
            <p:cNvSpPr>
              <a:spLocks noChangeArrowheads="1"/>
            </p:cNvSpPr>
            <p:nvPr/>
          </p:nvSpPr>
          <p:spPr bwMode="auto">
            <a:xfrm flipH="1">
              <a:off x="4841" y="1344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CC"/>
                  </a:solidFill>
                </a:rPr>
                <a:t>46</a:t>
              </a:r>
            </a:p>
          </p:txBody>
        </p:sp>
      </p:grpSp>
      <p:grpSp>
        <p:nvGrpSpPr>
          <p:cNvPr id="74" name="Group 162"/>
          <p:cNvGrpSpPr>
            <a:grpSpLocks/>
          </p:cNvGrpSpPr>
          <p:nvPr/>
        </p:nvGrpSpPr>
        <p:grpSpPr bwMode="auto">
          <a:xfrm>
            <a:off x="4191000" y="3048000"/>
            <a:ext cx="4343400" cy="604837"/>
            <a:chOff x="2640" y="1923"/>
            <a:chExt cx="2736" cy="381"/>
          </a:xfrm>
        </p:grpSpPr>
        <p:sp>
          <p:nvSpPr>
            <p:cNvPr id="75" name="Rectangle 109"/>
            <p:cNvSpPr>
              <a:spLocks noChangeArrowheads="1"/>
            </p:cNvSpPr>
            <p:nvPr/>
          </p:nvSpPr>
          <p:spPr bwMode="auto">
            <a:xfrm flipH="1">
              <a:off x="2640" y="1923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13</a:t>
              </a:r>
            </a:p>
          </p:txBody>
        </p:sp>
        <p:sp>
          <p:nvSpPr>
            <p:cNvPr id="76" name="Rectangle 110"/>
            <p:cNvSpPr>
              <a:spLocks noChangeArrowheads="1"/>
            </p:cNvSpPr>
            <p:nvPr/>
          </p:nvSpPr>
          <p:spPr bwMode="auto">
            <a:xfrm flipH="1">
              <a:off x="2928" y="1923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7" name="Rectangle 111"/>
            <p:cNvSpPr>
              <a:spLocks noChangeArrowheads="1"/>
            </p:cNvSpPr>
            <p:nvPr/>
          </p:nvSpPr>
          <p:spPr bwMode="auto">
            <a:xfrm flipH="1">
              <a:off x="3216" y="1923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auto">
            <a:xfrm flipH="1">
              <a:off x="4145" y="1923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69</a:t>
              </a:r>
            </a:p>
          </p:txBody>
        </p:sp>
        <p:sp>
          <p:nvSpPr>
            <p:cNvPr id="79" name="Rectangle 114"/>
            <p:cNvSpPr>
              <a:spLocks noChangeArrowheads="1"/>
            </p:cNvSpPr>
            <p:nvPr/>
          </p:nvSpPr>
          <p:spPr bwMode="auto">
            <a:xfrm flipH="1">
              <a:off x="4433" y="1923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80" name="Rectangle 115"/>
            <p:cNvSpPr>
              <a:spLocks noChangeArrowheads="1"/>
            </p:cNvSpPr>
            <p:nvPr/>
          </p:nvSpPr>
          <p:spPr bwMode="auto">
            <a:xfrm flipH="1">
              <a:off x="4721" y="1923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77</a:t>
              </a:r>
            </a:p>
          </p:txBody>
        </p:sp>
        <p:sp>
          <p:nvSpPr>
            <p:cNvPr id="81" name="Rectangle 116"/>
            <p:cNvSpPr>
              <a:spLocks noChangeArrowheads="1"/>
            </p:cNvSpPr>
            <p:nvPr/>
          </p:nvSpPr>
          <p:spPr bwMode="auto">
            <a:xfrm flipH="1">
              <a:off x="5050" y="1923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46</a:t>
              </a:r>
            </a:p>
          </p:txBody>
        </p:sp>
      </p:grpSp>
      <p:grpSp>
        <p:nvGrpSpPr>
          <p:cNvPr id="525459" name="Group 147"/>
          <p:cNvGrpSpPr>
            <a:grpSpLocks/>
          </p:cNvGrpSpPr>
          <p:nvPr/>
        </p:nvGrpSpPr>
        <p:grpSpPr bwMode="auto">
          <a:xfrm>
            <a:off x="4191000" y="3048000"/>
            <a:ext cx="1431925" cy="604838"/>
            <a:chOff x="2635" y="1491"/>
            <a:chExt cx="902" cy="381"/>
          </a:xfrm>
        </p:grpSpPr>
        <p:sp>
          <p:nvSpPr>
            <p:cNvPr id="525431" name="Rectangle 119"/>
            <p:cNvSpPr>
              <a:spLocks noChangeArrowheads="1"/>
            </p:cNvSpPr>
            <p:nvPr/>
          </p:nvSpPr>
          <p:spPr bwMode="auto">
            <a:xfrm flipH="1">
              <a:off x="2635" y="1491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5432" name="Rectangle 120"/>
            <p:cNvSpPr>
              <a:spLocks noChangeArrowheads="1"/>
            </p:cNvSpPr>
            <p:nvPr/>
          </p:nvSpPr>
          <p:spPr bwMode="auto">
            <a:xfrm flipH="1">
              <a:off x="2923" y="1491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FF3300"/>
                  </a:solidFill>
                </a:rPr>
                <a:t>13</a:t>
              </a:r>
            </a:p>
          </p:txBody>
        </p:sp>
        <p:sp>
          <p:nvSpPr>
            <p:cNvPr id="525433" name="Rectangle 121"/>
            <p:cNvSpPr>
              <a:spLocks noChangeArrowheads="1"/>
            </p:cNvSpPr>
            <p:nvPr/>
          </p:nvSpPr>
          <p:spPr bwMode="auto">
            <a:xfrm flipH="1">
              <a:off x="3211" y="1491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21</a:t>
              </a:r>
            </a:p>
          </p:txBody>
        </p:sp>
      </p:grpSp>
      <p:grpSp>
        <p:nvGrpSpPr>
          <p:cNvPr id="525460" name="Group 148"/>
          <p:cNvGrpSpPr>
            <a:grpSpLocks/>
          </p:cNvGrpSpPr>
          <p:nvPr/>
        </p:nvGrpSpPr>
        <p:grpSpPr bwMode="auto">
          <a:xfrm>
            <a:off x="6580788" y="3050628"/>
            <a:ext cx="1954212" cy="604838"/>
            <a:chOff x="4140" y="1587"/>
            <a:chExt cx="1231" cy="381"/>
          </a:xfrm>
        </p:grpSpPr>
        <p:sp>
          <p:nvSpPr>
            <p:cNvPr id="525435" name="Rectangle 123"/>
            <p:cNvSpPr>
              <a:spLocks noChangeArrowheads="1"/>
            </p:cNvSpPr>
            <p:nvPr/>
          </p:nvSpPr>
          <p:spPr bwMode="auto">
            <a:xfrm flipH="1">
              <a:off x="4140" y="1587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25436" name="Rectangle 124"/>
            <p:cNvSpPr>
              <a:spLocks noChangeArrowheads="1"/>
            </p:cNvSpPr>
            <p:nvPr/>
          </p:nvSpPr>
          <p:spPr bwMode="auto">
            <a:xfrm flipH="1">
              <a:off x="4428" y="1587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46</a:t>
              </a:r>
            </a:p>
          </p:txBody>
        </p:sp>
        <p:sp>
          <p:nvSpPr>
            <p:cNvPr id="525437" name="Rectangle 125"/>
            <p:cNvSpPr>
              <a:spLocks noChangeArrowheads="1"/>
            </p:cNvSpPr>
            <p:nvPr/>
          </p:nvSpPr>
          <p:spPr bwMode="auto">
            <a:xfrm flipH="1">
              <a:off x="4716" y="1587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3300"/>
                  </a:solidFill>
                </a:rPr>
                <a:t>69</a:t>
              </a:r>
            </a:p>
          </p:txBody>
        </p:sp>
        <p:sp>
          <p:nvSpPr>
            <p:cNvPr id="525438" name="Rectangle 126"/>
            <p:cNvSpPr>
              <a:spLocks noChangeArrowheads="1"/>
            </p:cNvSpPr>
            <p:nvPr/>
          </p:nvSpPr>
          <p:spPr bwMode="auto">
            <a:xfrm flipH="1">
              <a:off x="5045" y="1587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77</a:t>
              </a:r>
            </a:p>
          </p:txBody>
        </p:sp>
      </p:grpSp>
      <p:sp>
        <p:nvSpPr>
          <p:cNvPr id="82" name="AutoShape 18"/>
          <p:cNvSpPr>
            <a:spLocks noChangeArrowheads="1"/>
          </p:cNvSpPr>
          <p:nvPr/>
        </p:nvSpPr>
        <p:spPr bwMode="auto">
          <a:xfrm>
            <a:off x="1767637" y="3114027"/>
            <a:ext cx="3642563" cy="1660525"/>
          </a:xfrm>
          <a:prstGeom prst="wedgeRoundRectCallout">
            <a:avLst>
              <a:gd name="adj1" fmla="val 35571"/>
              <a:gd name="adj2" fmla="val -112329"/>
              <a:gd name="adj3" fmla="val 16667"/>
            </a:avLst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This is our </a:t>
            </a:r>
            <a:r>
              <a:rPr lang="en-US" sz="2000" dirty="0" smtClean="0">
                <a:solidFill>
                  <a:srgbClr val="FF0000"/>
                </a:solidFill>
              </a:rPr>
              <a:t>pivot</a:t>
            </a:r>
            <a:r>
              <a:rPr lang="en-US" sz="2000" dirty="0" smtClean="0">
                <a:solidFill>
                  <a:schemeClr val="tx1"/>
                </a:solidFill>
              </a:rPr>
              <a:t> value.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Our </a:t>
            </a:r>
            <a:r>
              <a:rPr lang="en-US" sz="2000" dirty="0" smtClean="0">
                <a:solidFill>
                  <a:srgbClr val="6600CC"/>
                </a:solidFill>
              </a:rPr>
              <a:t>partition</a:t>
            </a:r>
            <a:r>
              <a:rPr lang="en-US" sz="2000" dirty="0" smtClean="0">
                <a:solidFill>
                  <a:schemeClr val="tx1"/>
                </a:solidFill>
              </a:rPr>
              <a:t> function moves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smaller values </a:t>
            </a:r>
            <a:r>
              <a:rPr lang="en-US" sz="2000" dirty="0" smtClean="0">
                <a:solidFill>
                  <a:schemeClr val="tx1"/>
                </a:solidFill>
              </a:rPr>
              <a:t>to the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left</a:t>
            </a:r>
            <a:r>
              <a:rPr lang="en-US" sz="2000" dirty="0" smtClean="0">
                <a:solidFill>
                  <a:schemeClr val="tx1"/>
                </a:solidFill>
              </a:rPr>
              <a:t> of the array, </a:t>
            </a:r>
            <a:r>
              <a:rPr lang="en-US" sz="2000" dirty="0" smtClean="0">
                <a:solidFill>
                  <a:srgbClr val="0000CC"/>
                </a:solidFill>
              </a:rPr>
              <a:t>larger values </a:t>
            </a:r>
            <a:r>
              <a:rPr lang="en-US" sz="2000" dirty="0" smtClean="0">
                <a:solidFill>
                  <a:schemeClr val="tx1"/>
                </a:solidFill>
              </a:rPr>
              <a:t>to the </a:t>
            </a:r>
            <a:r>
              <a:rPr lang="en-US" sz="2000" dirty="0" smtClean="0">
                <a:solidFill>
                  <a:srgbClr val="0000CC"/>
                </a:solidFill>
              </a:rPr>
              <a:t>right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5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2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2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2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2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2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2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2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2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66" grpId="0"/>
      <p:bldP spid="525419" grpId="0" autoUpdateAnimBg="0"/>
      <p:bldP spid="525430" grpId="0" autoUpdateAnimBg="0"/>
      <p:bldP spid="525461" grpId="0" autoUpdateAnimBg="0"/>
      <p:bldP spid="525473" grpId="0" autoUpdateAnimBg="0"/>
      <p:bldP spid="525477" grpId="0" autoUpdateAnimBg="0"/>
      <p:bldP spid="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D1C2-D176-45A6-B3E9-D0F73517B8E4}" type="slidenum">
              <a:rPr lang="en-US"/>
              <a:pPr/>
              <a:t>11</a:t>
            </a:fld>
            <a:endParaRPr lang="en-US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8262938" cy="1143000"/>
          </a:xfrm>
        </p:spPr>
        <p:txBody>
          <a:bodyPr/>
          <a:lstStyle/>
          <a:p>
            <a:r>
              <a:rPr lang="en-US" sz="4200" dirty="0"/>
              <a:t>Quicksort – </a:t>
            </a:r>
            <a:r>
              <a:rPr lang="en-US" sz="4200" dirty="0" smtClean="0"/>
              <a:t>Is </a:t>
            </a:r>
            <a:r>
              <a:rPr lang="en-US" sz="4200" dirty="0" smtClean="0"/>
              <a:t>It Always </a:t>
            </a:r>
            <a:r>
              <a:rPr lang="en-US" sz="4200" i="1" dirty="0" smtClean="0"/>
              <a:t>Fast</a:t>
            </a:r>
            <a:r>
              <a:rPr lang="en-US" sz="4200" dirty="0" smtClean="0"/>
              <a:t>?</a:t>
            </a:r>
            <a:endParaRPr lang="en-US" sz="4200" dirty="0"/>
          </a:p>
        </p:txBody>
      </p:sp>
      <p:sp>
        <p:nvSpPr>
          <p:cNvPr id="644099" name="Text Box 3"/>
          <p:cNvSpPr txBox="1">
            <a:spLocks noChangeArrowheads="1"/>
          </p:cNvSpPr>
          <p:nvPr/>
        </p:nvSpPr>
        <p:spPr bwMode="auto">
          <a:xfrm>
            <a:off x="676672" y="1158875"/>
            <a:ext cx="777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Are there any kinds of input data where Quicksort is either </a:t>
            </a:r>
            <a:r>
              <a:rPr lang="en-US" dirty="0">
                <a:solidFill>
                  <a:schemeClr val="accent2"/>
                </a:solidFill>
              </a:rPr>
              <a:t>more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>
                <a:solidFill>
                  <a:schemeClr val="accent2"/>
                </a:solidFill>
              </a:rPr>
              <a:t>less efficient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44100" name="Text Box 4"/>
          <p:cNvSpPr txBox="1">
            <a:spLocks noChangeArrowheads="1"/>
          </p:cNvSpPr>
          <p:nvPr/>
        </p:nvSpPr>
        <p:spPr bwMode="auto">
          <a:xfrm>
            <a:off x="702378" y="2590800"/>
            <a:ext cx="7696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Yes! If our array is </a:t>
            </a:r>
            <a:r>
              <a:rPr lang="en-US" dirty="0" smtClean="0">
                <a:solidFill>
                  <a:srgbClr val="FF3300"/>
                </a:solidFill>
              </a:rPr>
              <a:t>already sorted </a:t>
            </a:r>
            <a:r>
              <a:rPr lang="en-US" dirty="0" smtClean="0">
                <a:solidFill>
                  <a:schemeClr val="tx1"/>
                </a:solidFill>
              </a:rPr>
              <a:t>or </a:t>
            </a:r>
            <a:r>
              <a:rPr lang="en-US" dirty="0" smtClean="0">
                <a:solidFill>
                  <a:srgbClr val="FF3300"/>
                </a:solidFill>
              </a:rPr>
              <a:t>mostly sorted</a:t>
            </a:r>
            <a:r>
              <a:rPr lang="en-US" dirty="0" smtClean="0">
                <a:solidFill>
                  <a:schemeClr val="tx1"/>
                </a:solidFill>
              </a:rPr>
              <a:t>, then quicksort becomes </a:t>
            </a:r>
            <a:r>
              <a:rPr lang="en-US" dirty="0" smtClean="0">
                <a:solidFill>
                  <a:srgbClr val="FF3300"/>
                </a:solidFill>
              </a:rPr>
              <a:t>very slow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693988" y="3814763"/>
            <a:ext cx="3783012" cy="604837"/>
            <a:chOff x="4675188" y="1604963"/>
            <a:chExt cx="3783012" cy="604837"/>
          </a:xfrm>
        </p:grpSpPr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 flipH="1">
              <a:off x="46751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 flipH="1">
              <a:off x="51323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 flipH="1">
              <a:off x="55895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 flipH="1">
              <a:off x="60467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 flipH="1">
              <a:off x="65039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 flipH="1">
              <a:off x="69611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 flipH="1">
              <a:off x="74183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 flipH="1">
              <a:off x="7940675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70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914400" y="4977825"/>
            <a:ext cx="7696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6600CC"/>
                </a:solidFill>
              </a:rPr>
              <a:t>Let’s see why.</a:t>
            </a:r>
            <a:endParaRPr lang="en-US" sz="3200" dirty="0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/>
      <p:bldP spid="644100" grpId="0"/>
      <p:bldP spid="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6C78-7A22-4CC2-ADDF-7819DDF8CDBD}" type="slidenum">
              <a:rPr lang="en-US"/>
              <a:pPr/>
              <a:t>12</a:t>
            </a:fld>
            <a:endParaRPr lang="en-US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Worst-case Big-oh </a:t>
            </a:r>
            <a:r>
              <a:rPr lang="en-US" sz="3600" dirty="0"/>
              <a:t>of Quicksort</a:t>
            </a:r>
          </a:p>
        </p:txBody>
      </p:sp>
      <p:sp>
        <p:nvSpPr>
          <p:cNvPr id="525366" name="Text Box 54"/>
          <p:cNvSpPr txBox="1">
            <a:spLocks noChangeArrowheads="1"/>
          </p:cNvSpPr>
          <p:nvPr/>
        </p:nvSpPr>
        <p:spPr bwMode="auto">
          <a:xfrm>
            <a:off x="104775" y="1112838"/>
            <a:ext cx="39465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We first </a:t>
            </a:r>
            <a:r>
              <a:rPr lang="en-US" sz="2000" dirty="0">
                <a:solidFill>
                  <a:srgbClr val="6600CC"/>
                </a:solidFill>
              </a:rPr>
              <a:t>partition</a:t>
            </a:r>
            <a:r>
              <a:rPr lang="en-US" sz="2000" dirty="0"/>
              <a:t> the array, at a cost of </a:t>
            </a:r>
            <a:r>
              <a:rPr lang="en-US" sz="2000" dirty="0">
                <a:solidFill>
                  <a:srgbClr val="006666"/>
                </a:solidFill>
              </a:rPr>
              <a:t>n</a:t>
            </a:r>
            <a:r>
              <a:rPr lang="en-US" sz="2000" dirty="0"/>
              <a:t> steps.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675188" y="1604963"/>
            <a:ext cx="3783012" cy="604837"/>
            <a:chOff x="4675188" y="1604963"/>
            <a:chExt cx="3783012" cy="604837"/>
          </a:xfrm>
        </p:grpSpPr>
        <p:sp>
          <p:nvSpPr>
            <p:cNvPr id="525368" name="Rectangle 56"/>
            <p:cNvSpPr>
              <a:spLocks noChangeArrowheads="1"/>
            </p:cNvSpPr>
            <p:nvPr/>
          </p:nvSpPr>
          <p:spPr bwMode="auto">
            <a:xfrm flipH="1">
              <a:off x="46751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5369" name="Rectangle 57"/>
            <p:cNvSpPr>
              <a:spLocks noChangeArrowheads="1"/>
            </p:cNvSpPr>
            <p:nvPr/>
          </p:nvSpPr>
          <p:spPr bwMode="auto">
            <a:xfrm flipH="1">
              <a:off x="51323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25370" name="Rectangle 58"/>
            <p:cNvSpPr>
              <a:spLocks noChangeArrowheads="1"/>
            </p:cNvSpPr>
            <p:nvPr/>
          </p:nvSpPr>
          <p:spPr bwMode="auto">
            <a:xfrm flipH="1">
              <a:off x="55895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525371" name="Rectangle 59"/>
            <p:cNvSpPr>
              <a:spLocks noChangeArrowheads="1"/>
            </p:cNvSpPr>
            <p:nvPr/>
          </p:nvSpPr>
          <p:spPr bwMode="auto">
            <a:xfrm flipH="1">
              <a:off x="60467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525372" name="Rectangle 60"/>
            <p:cNvSpPr>
              <a:spLocks noChangeArrowheads="1"/>
            </p:cNvSpPr>
            <p:nvPr/>
          </p:nvSpPr>
          <p:spPr bwMode="auto">
            <a:xfrm flipH="1">
              <a:off x="65039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525373" name="Rectangle 61"/>
            <p:cNvSpPr>
              <a:spLocks noChangeArrowheads="1"/>
            </p:cNvSpPr>
            <p:nvPr/>
          </p:nvSpPr>
          <p:spPr bwMode="auto">
            <a:xfrm flipH="1">
              <a:off x="69611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525374" name="Rectangle 62"/>
            <p:cNvSpPr>
              <a:spLocks noChangeArrowheads="1"/>
            </p:cNvSpPr>
            <p:nvPr/>
          </p:nvSpPr>
          <p:spPr bwMode="auto">
            <a:xfrm flipH="1">
              <a:off x="74183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60</a:t>
              </a:r>
              <a:endParaRPr lang="en-US" dirty="0"/>
            </a:p>
          </p:txBody>
        </p:sp>
        <p:sp>
          <p:nvSpPr>
            <p:cNvPr id="525376" name="Rectangle 64"/>
            <p:cNvSpPr>
              <a:spLocks noChangeArrowheads="1"/>
            </p:cNvSpPr>
            <p:nvPr/>
          </p:nvSpPr>
          <p:spPr bwMode="auto">
            <a:xfrm flipH="1">
              <a:off x="7940675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</p:grpSp>
      <p:sp>
        <p:nvSpPr>
          <p:cNvPr id="525419" name="Text Box 107"/>
          <p:cNvSpPr txBox="1">
            <a:spLocks noChangeArrowheads="1"/>
          </p:cNvSpPr>
          <p:nvPr/>
        </p:nvSpPr>
        <p:spPr bwMode="auto">
          <a:xfrm>
            <a:off x="152400" y="2025650"/>
            <a:ext cx="39465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Then we repeat the process for </a:t>
            </a:r>
            <a:r>
              <a:rPr lang="en-US" sz="2000" dirty="0" smtClean="0"/>
              <a:t>the left &amp; right groups</a:t>
            </a:r>
            <a:r>
              <a:rPr lang="en-US" sz="2000" dirty="0" smtClean="0"/>
              <a:t>…</a:t>
            </a:r>
            <a:endParaRPr lang="en-US" sz="2000" dirty="0"/>
          </a:p>
        </p:txBody>
      </p:sp>
      <p:sp>
        <p:nvSpPr>
          <p:cNvPr id="525430" name="Text Box 118"/>
          <p:cNvSpPr txBox="1">
            <a:spLocks noChangeArrowheads="1"/>
          </p:cNvSpPr>
          <p:nvPr/>
        </p:nvSpPr>
        <p:spPr bwMode="auto">
          <a:xfrm>
            <a:off x="92075" y="2895600"/>
            <a:ext cx="39465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 smtClean="0"/>
              <a:t>Ok, let’s </a:t>
            </a:r>
            <a:r>
              <a:rPr lang="en-US" sz="2000" dirty="0">
                <a:solidFill>
                  <a:srgbClr val="6600CC"/>
                </a:solidFill>
              </a:rPr>
              <a:t>partition</a:t>
            </a:r>
            <a:r>
              <a:rPr lang="en-US" sz="2000" dirty="0"/>
              <a:t> </a:t>
            </a:r>
            <a:r>
              <a:rPr lang="en-US" sz="2000" dirty="0" smtClean="0"/>
              <a:t>our </a:t>
            </a:r>
            <a:r>
              <a:rPr lang="en-US" sz="2000" dirty="0" smtClean="0">
                <a:solidFill>
                  <a:srgbClr val="006666"/>
                </a:solidFill>
              </a:rPr>
              <a:t>right group</a:t>
            </a:r>
            <a:r>
              <a:rPr lang="en-US" sz="2000" dirty="0"/>
              <a:t> </a:t>
            </a:r>
            <a:r>
              <a:rPr lang="en-US" sz="2000" dirty="0" smtClean="0"/>
              <a:t>then.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25461" name="Text Box 149"/>
          <p:cNvSpPr txBox="1">
            <a:spLocks noChangeArrowheads="1"/>
          </p:cNvSpPr>
          <p:nvPr/>
        </p:nvSpPr>
        <p:spPr bwMode="auto">
          <a:xfrm>
            <a:off x="152399" y="3765620"/>
            <a:ext cx="39465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Then we repeat the process for </a:t>
            </a:r>
            <a:r>
              <a:rPr lang="en-US" sz="2000" dirty="0" smtClean="0"/>
              <a:t>the left &amp; right groups…</a:t>
            </a:r>
            <a:endParaRPr lang="en-US" sz="2000" dirty="0"/>
          </a:p>
        </p:txBody>
      </p:sp>
      <p:grpSp>
        <p:nvGrpSpPr>
          <p:cNvPr id="525480" name="Group 168"/>
          <p:cNvGrpSpPr>
            <a:grpSpLocks/>
          </p:cNvGrpSpPr>
          <p:nvPr/>
        </p:nvGrpSpPr>
        <p:grpSpPr bwMode="auto">
          <a:xfrm>
            <a:off x="4648200" y="884238"/>
            <a:ext cx="3810000" cy="487362"/>
            <a:chOff x="2928" y="557"/>
            <a:chExt cx="2400" cy="307"/>
          </a:xfrm>
        </p:grpSpPr>
        <p:sp>
          <p:nvSpPr>
            <p:cNvPr id="525478" name="Line 166"/>
            <p:cNvSpPr>
              <a:spLocks noChangeShapeType="1"/>
            </p:cNvSpPr>
            <p:nvPr/>
          </p:nvSpPr>
          <p:spPr bwMode="auto">
            <a:xfrm>
              <a:off x="2928" y="864"/>
              <a:ext cx="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479" name="Text Box 167"/>
            <p:cNvSpPr txBox="1">
              <a:spLocks noChangeArrowheads="1"/>
            </p:cNvSpPr>
            <p:nvPr/>
          </p:nvSpPr>
          <p:spPr bwMode="auto">
            <a:xfrm>
              <a:off x="3802" y="557"/>
              <a:ext cx="7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n steps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72807" y="1604963"/>
            <a:ext cx="3783012" cy="604837"/>
            <a:chOff x="4675188" y="1604963"/>
            <a:chExt cx="3783012" cy="604837"/>
          </a:xfrm>
        </p:grpSpPr>
        <p:sp>
          <p:nvSpPr>
            <p:cNvPr id="93" name="Rectangle 56"/>
            <p:cNvSpPr>
              <a:spLocks noChangeArrowheads="1"/>
            </p:cNvSpPr>
            <p:nvPr/>
          </p:nvSpPr>
          <p:spPr bwMode="auto">
            <a:xfrm flipH="1">
              <a:off x="46751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4" name="Rectangle 57"/>
            <p:cNvSpPr>
              <a:spLocks noChangeArrowheads="1"/>
            </p:cNvSpPr>
            <p:nvPr/>
          </p:nvSpPr>
          <p:spPr bwMode="auto">
            <a:xfrm flipH="1">
              <a:off x="51323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10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95" name="Rectangle 58"/>
            <p:cNvSpPr>
              <a:spLocks noChangeArrowheads="1"/>
            </p:cNvSpPr>
            <p:nvPr/>
          </p:nvSpPr>
          <p:spPr bwMode="auto">
            <a:xfrm flipH="1">
              <a:off x="55895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20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96" name="Rectangle 59"/>
            <p:cNvSpPr>
              <a:spLocks noChangeArrowheads="1"/>
            </p:cNvSpPr>
            <p:nvPr/>
          </p:nvSpPr>
          <p:spPr bwMode="auto">
            <a:xfrm flipH="1">
              <a:off x="60467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30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97" name="Rectangle 60"/>
            <p:cNvSpPr>
              <a:spLocks noChangeArrowheads="1"/>
            </p:cNvSpPr>
            <p:nvPr/>
          </p:nvSpPr>
          <p:spPr bwMode="auto">
            <a:xfrm flipH="1">
              <a:off x="65039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40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98" name="Rectangle 61"/>
            <p:cNvSpPr>
              <a:spLocks noChangeArrowheads="1"/>
            </p:cNvSpPr>
            <p:nvPr/>
          </p:nvSpPr>
          <p:spPr bwMode="auto">
            <a:xfrm flipH="1">
              <a:off x="69611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50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99" name="Rectangle 62"/>
            <p:cNvSpPr>
              <a:spLocks noChangeArrowheads="1"/>
            </p:cNvSpPr>
            <p:nvPr/>
          </p:nvSpPr>
          <p:spPr bwMode="auto">
            <a:xfrm flipH="1">
              <a:off x="74183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60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100" name="Rectangle 64"/>
            <p:cNvSpPr>
              <a:spLocks noChangeArrowheads="1"/>
            </p:cNvSpPr>
            <p:nvPr/>
          </p:nvSpPr>
          <p:spPr bwMode="auto">
            <a:xfrm flipH="1">
              <a:off x="7940675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70</a:t>
              </a:r>
              <a:endParaRPr lang="en-US" dirty="0">
                <a:solidFill>
                  <a:srgbClr val="0000CC"/>
                </a:solidFill>
              </a:endParaRPr>
            </a:p>
          </p:txBody>
        </p:sp>
      </p:grpSp>
      <p:sp>
        <p:nvSpPr>
          <p:cNvPr id="101" name="AutoShape 18"/>
          <p:cNvSpPr>
            <a:spLocks noChangeArrowheads="1"/>
          </p:cNvSpPr>
          <p:nvPr/>
        </p:nvSpPr>
        <p:spPr bwMode="auto">
          <a:xfrm>
            <a:off x="3692107" y="3233668"/>
            <a:ext cx="2880562" cy="1660525"/>
          </a:xfrm>
          <a:prstGeom prst="wedgeRoundRectCallout">
            <a:avLst>
              <a:gd name="adj1" fmla="val -18355"/>
              <a:gd name="adj2" fmla="val -112992"/>
              <a:gd name="adj3" fmla="val 16667"/>
            </a:avLst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But wait, there is no group to the left of the pivot value!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6" name="Rectangle 64"/>
          <p:cNvSpPr>
            <a:spLocks noChangeArrowheads="1"/>
          </p:cNvSpPr>
          <p:nvPr/>
        </p:nvSpPr>
        <p:spPr bwMode="auto">
          <a:xfrm flipH="1">
            <a:off x="4155282" y="1610644"/>
            <a:ext cx="517525" cy="60483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143000" y="2379593"/>
            <a:ext cx="838200" cy="287407"/>
          </a:xfrm>
          <a:prstGeom prst="line">
            <a:avLst/>
          </a:prstGeom>
          <a:solidFill>
            <a:srgbClr val="CCFF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" name="AutoShape 18"/>
          <p:cNvSpPr>
            <a:spLocks noChangeArrowheads="1"/>
          </p:cNvSpPr>
          <p:nvPr/>
        </p:nvSpPr>
        <p:spPr bwMode="auto">
          <a:xfrm>
            <a:off x="1839420" y="3114027"/>
            <a:ext cx="3642563" cy="1660525"/>
          </a:xfrm>
          <a:prstGeom prst="wedgeRoundRectCallout">
            <a:avLst>
              <a:gd name="adj1" fmla="val 35571"/>
              <a:gd name="adj2" fmla="val -112329"/>
              <a:gd name="adj3" fmla="val 16667"/>
            </a:avLst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This is our </a:t>
            </a:r>
            <a:r>
              <a:rPr lang="en-US" sz="2000" dirty="0" smtClean="0">
                <a:solidFill>
                  <a:srgbClr val="FF0000"/>
                </a:solidFill>
              </a:rPr>
              <a:t>pivot</a:t>
            </a:r>
            <a:r>
              <a:rPr lang="en-US" sz="2000" dirty="0" smtClean="0">
                <a:solidFill>
                  <a:schemeClr val="tx1"/>
                </a:solidFill>
              </a:rPr>
              <a:t> value.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Our </a:t>
            </a:r>
            <a:r>
              <a:rPr lang="en-US" sz="2000" dirty="0" smtClean="0">
                <a:solidFill>
                  <a:srgbClr val="6600CC"/>
                </a:solidFill>
              </a:rPr>
              <a:t>partition</a:t>
            </a:r>
            <a:r>
              <a:rPr lang="en-US" sz="2000" dirty="0" smtClean="0">
                <a:solidFill>
                  <a:schemeClr val="tx1"/>
                </a:solidFill>
              </a:rPr>
              <a:t> function moves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smaller values </a:t>
            </a:r>
            <a:r>
              <a:rPr lang="en-US" sz="2000" dirty="0" smtClean="0">
                <a:solidFill>
                  <a:schemeClr val="tx1"/>
                </a:solidFill>
              </a:rPr>
              <a:t>to the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left</a:t>
            </a:r>
            <a:r>
              <a:rPr lang="en-US" sz="2000" dirty="0" smtClean="0">
                <a:solidFill>
                  <a:schemeClr val="tx1"/>
                </a:solidFill>
              </a:rPr>
              <a:t> of the array, </a:t>
            </a:r>
            <a:r>
              <a:rPr lang="en-US" sz="2000" dirty="0" smtClean="0">
                <a:solidFill>
                  <a:srgbClr val="0000CC"/>
                </a:solidFill>
              </a:rPr>
              <a:t>larger values </a:t>
            </a:r>
            <a:r>
              <a:rPr lang="en-US" sz="2000" dirty="0" smtClean="0">
                <a:solidFill>
                  <a:schemeClr val="tx1"/>
                </a:solidFill>
              </a:rPr>
              <a:t>to the </a:t>
            </a:r>
            <a:r>
              <a:rPr lang="en-US" sz="2000" dirty="0" smtClean="0">
                <a:solidFill>
                  <a:srgbClr val="0000CC"/>
                </a:solidFill>
              </a:rPr>
              <a:t>right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9" name="AutoShape 18"/>
          <p:cNvSpPr>
            <a:spLocks noChangeArrowheads="1"/>
          </p:cNvSpPr>
          <p:nvPr/>
        </p:nvSpPr>
        <p:spPr bwMode="auto">
          <a:xfrm>
            <a:off x="5493918" y="3067049"/>
            <a:ext cx="3642563" cy="1962151"/>
          </a:xfrm>
          <a:prstGeom prst="wedgeRoundRectCallout">
            <a:avLst>
              <a:gd name="adj1" fmla="val -65144"/>
              <a:gd name="adj2" fmla="val -97680"/>
              <a:gd name="adj3" fmla="val 16667"/>
            </a:avLst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Wait! Our </a:t>
            </a:r>
            <a:r>
              <a:rPr lang="en-US" sz="2000" dirty="0" smtClean="0">
                <a:solidFill>
                  <a:srgbClr val="FF0000"/>
                </a:solidFill>
              </a:rPr>
              <a:t>pivot</a:t>
            </a:r>
            <a:r>
              <a:rPr lang="en-US" sz="2000" dirty="0" smtClean="0">
                <a:solidFill>
                  <a:schemeClr val="tx1"/>
                </a:solidFill>
              </a:rPr>
              <a:t> value was our smallest value, so the </a:t>
            </a:r>
            <a:r>
              <a:rPr lang="en-US" sz="2000" dirty="0" smtClean="0">
                <a:solidFill>
                  <a:srgbClr val="6600CC"/>
                </a:solidFill>
              </a:rPr>
              <a:t>partition</a:t>
            </a:r>
            <a:r>
              <a:rPr lang="en-US" sz="2000" dirty="0" smtClean="0">
                <a:solidFill>
                  <a:schemeClr val="tx1"/>
                </a:solidFill>
              </a:rPr>
              <a:t> algorithm didn’t move any values to the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left</a:t>
            </a:r>
            <a:r>
              <a:rPr lang="en-US" sz="2000" dirty="0" smtClean="0">
                <a:solidFill>
                  <a:schemeClr val="tx1"/>
                </a:solidFill>
              </a:rPr>
              <a:t>! All the </a:t>
            </a:r>
            <a:r>
              <a:rPr lang="en-US" sz="2000" dirty="0" smtClean="0">
                <a:solidFill>
                  <a:srgbClr val="0000CC"/>
                </a:solidFill>
              </a:rPr>
              <a:t>bigger ones </a:t>
            </a:r>
            <a:r>
              <a:rPr lang="en-US" sz="2000" dirty="0" smtClean="0">
                <a:solidFill>
                  <a:schemeClr val="tx1"/>
                </a:solidFill>
              </a:rPr>
              <a:t>were already on the </a:t>
            </a:r>
            <a:r>
              <a:rPr lang="en-US" sz="2000" dirty="0" smtClean="0">
                <a:solidFill>
                  <a:srgbClr val="0000CC"/>
                </a:solidFill>
              </a:rPr>
              <a:t>right</a:t>
            </a:r>
            <a:r>
              <a:rPr lang="en-US" sz="2000" dirty="0" smtClean="0">
                <a:solidFill>
                  <a:schemeClr val="tx1"/>
                </a:solidFill>
              </a:rPr>
              <a:t> side!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5105400" y="3052763"/>
            <a:ext cx="3325812" cy="604837"/>
            <a:chOff x="5132388" y="1604963"/>
            <a:chExt cx="3325812" cy="604837"/>
          </a:xfrm>
        </p:grpSpPr>
        <p:sp>
          <p:nvSpPr>
            <p:cNvPr id="139" name="Rectangle 57"/>
            <p:cNvSpPr>
              <a:spLocks noChangeArrowheads="1"/>
            </p:cNvSpPr>
            <p:nvPr/>
          </p:nvSpPr>
          <p:spPr bwMode="auto">
            <a:xfrm flipH="1">
              <a:off x="51323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40" name="Rectangle 58"/>
            <p:cNvSpPr>
              <a:spLocks noChangeArrowheads="1"/>
            </p:cNvSpPr>
            <p:nvPr/>
          </p:nvSpPr>
          <p:spPr bwMode="auto">
            <a:xfrm flipH="1">
              <a:off x="55895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41" name="Rectangle 59"/>
            <p:cNvSpPr>
              <a:spLocks noChangeArrowheads="1"/>
            </p:cNvSpPr>
            <p:nvPr/>
          </p:nvSpPr>
          <p:spPr bwMode="auto">
            <a:xfrm flipH="1">
              <a:off x="60467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142" name="Rectangle 60"/>
            <p:cNvSpPr>
              <a:spLocks noChangeArrowheads="1"/>
            </p:cNvSpPr>
            <p:nvPr/>
          </p:nvSpPr>
          <p:spPr bwMode="auto">
            <a:xfrm flipH="1">
              <a:off x="65039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143" name="Rectangle 61"/>
            <p:cNvSpPr>
              <a:spLocks noChangeArrowheads="1"/>
            </p:cNvSpPr>
            <p:nvPr/>
          </p:nvSpPr>
          <p:spPr bwMode="auto">
            <a:xfrm flipH="1">
              <a:off x="69611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144" name="Rectangle 62"/>
            <p:cNvSpPr>
              <a:spLocks noChangeArrowheads="1"/>
            </p:cNvSpPr>
            <p:nvPr/>
          </p:nvSpPr>
          <p:spPr bwMode="auto">
            <a:xfrm flipH="1">
              <a:off x="74183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60</a:t>
              </a:r>
              <a:endParaRPr lang="en-US" dirty="0"/>
            </a:p>
          </p:txBody>
        </p:sp>
        <p:sp>
          <p:nvSpPr>
            <p:cNvPr id="145" name="Rectangle 64"/>
            <p:cNvSpPr>
              <a:spLocks noChangeArrowheads="1"/>
            </p:cNvSpPr>
            <p:nvPr/>
          </p:nvSpPr>
          <p:spPr bwMode="auto">
            <a:xfrm flipH="1">
              <a:off x="7940675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</p:grpSp>
      <p:sp>
        <p:nvSpPr>
          <p:cNvPr id="90" name="AutoShape 18"/>
          <p:cNvSpPr>
            <a:spLocks noChangeArrowheads="1"/>
          </p:cNvSpPr>
          <p:nvPr/>
        </p:nvSpPr>
        <p:spPr bwMode="auto">
          <a:xfrm>
            <a:off x="6468737" y="4152864"/>
            <a:ext cx="2569379" cy="1660525"/>
          </a:xfrm>
          <a:prstGeom prst="wedgeRoundRectCallout">
            <a:avLst>
              <a:gd name="adj1" fmla="val -35406"/>
              <a:gd name="adj2" fmla="val -83970"/>
              <a:gd name="adj3" fmla="val 16667"/>
            </a:avLst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Wait our right group STILL has nearly </a:t>
            </a:r>
            <a:r>
              <a:rPr lang="en-US" sz="2000" dirty="0" smtClean="0">
                <a:solidFill>
                  <a:srgbClr val="FF0000"/>
                </a:solidFill>
              </a:rPr>
              <a:t>n</a:t>
            </a:r>
            <a:r>
              <a:rPr lang="en-US" sz="2000" dirty="0" smtClean="0">
                <a:solidFill>
                  <a:schemeClr val="tx1"/>
                </a:solidFill>
              </a:rPr>
              <a:t> items!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rgbClr val="6600CC"/>
                </a:solidFill>
              </a:rPr>
              <a:t>(It has </a:t>
            </a:r>
            <a:r>
              <a:rPr lang="en-US" sz="2000" dirty="0" smtClean="0">
                <a:solidFill>
                  <a:srgbClr val="FF0000"/>
                </a:solidFill>
              </a:rPr>
              <a:t>n-1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rgbClr val="6600CC"/>
                </a:solidFill>
              </a:rPr>
              <a:t>items)</a:t>
            </a:r>
            <a:endParaRPr lang="en-US" sz="2000" dirty="0">
              <a:solidFill>
                <a:srgbClr val="6600CC"/>
              </a:solidFill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5105400" y="3052286"/>
            <a:ext cx="3325812" cy="604837"/>
            <a:chOff x="5132388" y="1604963"/>
            <a:chExt cx="3325812" cy="604837"/>
          </a:xfrm>
        </p:grpSpPr>
        <p:sp>
          <p:nvSpPr>
            <p:cNvPr id="151" name="Rectangle 57"/>
            <p:cNvSpPr>
              <a:spLocks noChangeArrowheads="1"/>
            </p:cNvSpPr>
            <p:nvPr/>
          </p:nvSpPr>
          <p:spPr bwMode="auto">
            <a:xfrm flipH="1">
              <a:off x="51323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2" name="Rectangle 58"/>
            <p:cNvSpPr>
              <a:spLocks noChangeArrowheads="1"/>
            </p:cNvSpPr>
            <p:nvPr/>
          </p:nvSpPr>
          <p:spPr bwMode="auto">
            <a:xfrm flipH="1">
              <a:off x="55895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53" name="Rectangle 59"/>
            <p:cNvSpPr>
              <a:spLocks noChangeArrowheads="1"/>
            </p:cNvSpPr>
            <p:nvPr/>
          </p:nvSpPr>
          <p:spPr bwMode="auto">
            <a:xfrm flipH="1">
              <a:off x="60467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154" name="Rectangle 60"/>
            <p:cNvSpPr>
              <a:spLocks noChangeArrowheads="1"/>
            </p:cNvSpPr>
            <p:nvPr/>
          </p:nvSpPr>
          <p:spPr bwMode="auto">
            <a:xfrm flipH="1">
              <a:off x="65039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155" name="Rectangle 61"/>
            <p:cNvSpPr>
              <a:spLocks noChangeArrowheads="1"/>
            </p:cNvSpPr>
            <p:nvPr/>
          </p:nvSpPr>
          <p:spPr bwMode="auto">
            <a:xfrm flipH="1">
              <a:off x="69611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156" name="Rectangle 62"/>
            <p:cNvSpPr>
              <a:spLocks noChangeArrowheads="1"/>
            </p:cNvSpPr>
            <p:nvPr/>
          </p:nvSpPr>
          <p:spPr bwMode="auto">
            <a:xfrm flipH="1">
              <a:off x="74183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60</a:t>
              </a:r>
              <a:endParaRPr lang="en-US" dirty="0"/>
            </a:p>
          </p:txBody>
        </p:sp>
        <p:sp>
          <p:nvSpPr>
            <p:cNvPr id="157" name="Rectangle 64"/>
            <p:cNvSpPr>
              <a:spLocks noChangeArrowheads="1"/>
            </p:cNvSpPr>
            <p:nvPr/>
          </p:nvSpPr>
          <p:spPr bwMode="auto">
            <a:xfrm flipH="1">
              <a:off x="7940675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5105400" y="3048000"/>
            <a:ext cx="3325812" cy="604837"/>
            <a:chOff x="5132388" y="1604963"/>
            <a:chExt cx="3325812" cy="604837"/>
          </a:xfrm>
        </p:grpSpPr>
        <p:sp>
          <p:nvSpPr>
            <p:cNvPr id="161" name="Rectangle 57"/>
            <p:cNvSpPr>
              <a:spLocks noChangeArrowheads="1"/>
            </p:cNvSpPr>
            <p:nvPr/>
          </p:nvSpPr>
          <p:spPr bwMode="auto">
            <a:xfrm flipH="1">
              <a:off x="51323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2" name="Rectangle 58"/>
            <p:cNvSpPr>
              <a:spLocks noChangeArrowheads="1"/>
            </p:cNvSpPr>
            <p:nvPr/>
          </p:nvSpPr>
          <p:spPr bwMode="auto">
            <a:xfrm flipH="1">
              <a:off x="55895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20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163" name="Rectangle 59"/>
            <p:cNvSpPr>
              <a:spLocks noChangeArrowheads="1"/>
            </p:cNvSpPr>
            <p:nvPr/>
          </p:nvSpPr>
          <p:spPr bwMode="auto">
            <a:xfrm flipH="1">
              <a:off x="60467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30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164" name="Rectangle 60"/>
            <p:cNvSpPr>
              <a:spLocks noChangeArrowheads="1"/>
            </p:cNvSpPr>
            <p:nvPr/>
          </p:nvSpPr>
          <p:spPr bwMode="auto">
            <a:xfrm flipH="1">
              <a:off x="65039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40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165" name="Rectangle 61"/>
            <p:cNvSpPr>
              <a:spLocks noChangeArrowheads="1"/>
            </p:cNvSpPr>
            <p:nvPr/>
          </p:nvSpPr>
          <p:spPr bwMode="auto">
            <a:xfrm flipH="1">
              <a:off x="69611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50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166" name="Rectangle 62"/>
            <p:cNvSpPr>
              <a:spLocks noChangeArrowheads="1"/>
            </p:cNvSpPr>
            <p:nvPr/>
          </p:nvSpPr>
          <p:spPr bwMode="auto">
            <a:xfrm flipH="1">
              <a:off x="74183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60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167" name="Rectangle 64"/>
            <p:cNvSpPr>
              <a:spLocks noChangeArrowheads="1"/>
            </p:cNvSpPr>
            <p:nvPr/>
          </p:nvSpPr>
          <p:spPr bwMode="auto">
            <a:xfrm flipH="1">
              <a:off x="7940675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70</a:t>
              </a:r>
              <a:endParaRPr lang="en-US" dirty="0">
                <a:solidFill>
                  <a:srgbClr val="0000CC"/>
                </a:solidFill>
              </a:endParaRPr>
            </a:p>
          </p:txBody>
        </p:sp>
      </p:grpSp>
      <p:sp>
        <p:nvSpPr>
          <p:cNvPr id="158" name="AutoShape 18"/>
          <p:cNvSpPr>
            <a:spLocks noChangeArrowheads="1"/>
          </p:cNvSpPr>
          <p:nvPr/>
        </p:nvSpPr>
        <p:spPr bwMode="auto">
          <a:xfrm>
            <a:off x="2217318" y="4593498"/>
            <a:ext cx="3642563" cy="1660525"/>
          </a:xfrm>
          <a:prstGeom prst="wedgeRoundRectCallout">
            <a:avLst>
              <a:gd name="adj1" fmla="val 35571"/>
              <a:gd name="adj2" fmla="val -112329"/>
              <a:gd name="adj3" fmla="val 16667"/>
            </a:avLst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This is our </a:t>
            </a:r>
            <a:r>
              <a:rPr lang="en-US" sz="2000" dirty="0" smtClean="0">
                <a:solidFill>
                  <a:srgbClr val="FF0000"/>
                </a:solidFill>
              </a:rPr>
              <a:t>pivot</a:t>
            </a:r>
            <a:r>
              <a:rPr lang="en-US" sz="2000" dirty="0" smtClean="0">
                <a:solidFill>
                  <a:schemeClr val="tx1"/>
                </a:solidFill>
              </a:rPr>
              <a:t> value.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Our </a:t>
            </a:r>
            <a:r>
              <a:rPr lang="en-US" sz="2000" dirty="0" smtClean="0">
                <a:solidFill>
                  <a:srgbClr val="6600CC"/>
                </a:solidFill>
              </a:rPr>
              <a:t>partition</a:t>
            </a:r>
            <a:r>
              <a:rPr lang="en-US" sz="2000" dirty="0" smtClean="0">
                <a:solidFill>
                  <a:schemeClr val="tx1"/>
                </a:solidFill>
              </a:rPr>
              <a:t> function moves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smaller values </a:t>
            </a:r>
            <a:r>
              <a:rPr lang="en-US" sz="2000" dirty="0" smtClean="0">
                <a:solidFill>
                  <a:schemeClr val="tx1"/>
                </a:solidFill>
              </a:rPr>
              <a:t>to the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left</a:t>
            </a:r>
            <a:r>
              <a:rPr lang="en-US" sz="2000" dirty="0" smtClean="0">
                <a:solidFill>
                  <a:schemeClr val="tx1"/>
                </a:solidFill>
              </a:rPr>
              <a:t> of the array, </a:t>
            </a:r>
            <a:r>
              <a:rPr lang="en-US" sz="2000" dirty="0" smtClean="0">
                <a:solidFill>
                  <a:srgbClr val="0000CC"/>
                </a:solidFill>
              </a:rPr>
              <a:t>larger values </a:t>
            </a:r>
            <a:r>
              <a:rPr lang="en-US" sz="2000" dirty="0" smtClean="0">
                <a:solidFill>
                  <a:schemeClr val="tx1"/>
                </a:solidFill>
              </a:rPr>
              <a:t>to the </a:t>
            </a:r>
            <a:r>
              <a:rPr lang="en-US" sz="2000" dirty="0" smtClean="0">
                <a:solidFill>
                  <a:srgbClr val="0000CC"/>
                </a:solidFill>
              </a:rPr>
              <a:t>right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9" name="AutoShape 18"/>
          <p:cNvSpPr>
            <a:spLocks noChangeArrowheads="1"/>
          </p:cNvSpPr>
          <p:nvPr/>
        </p:nvSpPr>
        <p:spPr bwMode="auto">
          <a:xfrm>
            <a:off x="5715000" y="4366484"/>
            <a:ext cx="3315119" cy="2034316"/>
          </a:xfrm>
          <a:prstGeom prst="wedgeRoundRectCallout">
            <a:avLst>
              <a:gd name="adj1" fmla="val -62344"/>
              <a:gd name="adj2" fmla="val -89673"/>
              <a:gd name="adj3" fmla="val 16667"/>
            </a:avLst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Wait! Our </a:t>
            </a:r>
            <a:r>
              <a:rPr lang="en-US" sz="1800" dirty="0" smtClean="0">
                <a:solidFill>
                  <a:srgbClr val="FF0000"/>
                </a:solidFill>
              </a:rPr>
              <a:t>pivot</a:t>
            </a:r>
            <a:r>
              <a:rPr lang="en-US" sz="1800" dirty="0" smtClean="0">
                <a:solidFill>
                  <a:schemeClr val="tx1"/>
                </a:solidFill>
              </a:rPr>
              <a:t> value was our smallest value, so the </a:t>
            </a:r>
            <a:r>
              <a:rPr lang="en-US" sz="1800" dirty="0" smtClean="0">
                <a:solidFill>
                  <a:srgbClr val="6600CC"/>
                </a:solidFill>
              </a:rPr>
              <a:t>partition</a:t>
            </a:r>
            <a:r>
              <a:rPr lang="en-US" sz="1800" dirty="0" smtClean="0">
                <a:solidFill>
                  <a:schemeClr val="tx1"/>
                </a:solidFill>
              </a:rPr>
              <a:t> algorithm didn’t move any values to the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left</a:t>
            </a:r>
            <a:r>
              <a:rPr lang="en-US" sz="1800" dirty="0" smtClean="0">
                <a:solidFill>
                  <a:schemeClr val="tx1"/>
                </a:solidFill>
              </a:rPr>
              <a:t>! All the </a:t>
            </a:r>
            <a:r>
              <a:rPr lang="en-US" sz="1800" dirty="0" smtClean="0">
                <a:solidFill>
                  <a:srgbClr val="0000CC"/>
                </a:solidFill>
              </a:rPr>
              <a:t>bigger ones </a:t>
            </a:r>
            <a:r>
              <a:rPr lang="en-US" sz="1800" dirty="0" smtClean="0">
                <a:solidFill>
                  <a:schemeClr val="tx1"/>
                </a:solidFill>
              </a:rPr>
              <a:t>were already on the </a:t>
            </a:r>
            <a:r>
              <a:rPr lang="en-US" sz="1800" dirty="0" smtClean="0">
                <a:solidFill>
                  <a:srgbClr val="0000CC"/>
                </a:solidFill>
              </a:rPr>
              <a:t>right</a:t>
            </a:r>
            <a:r>
              <a:rPr lang="en-US" sz="1800" dirty="0" smtClean="0">
                <a:solidFill>
                  <a:schemeClr val="tx1"/>
                </a:solidFill>
              </a:rPr>
              <a:t>!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8" name="AutoShape 18"/>
          <p:cNvSpPr>
            <a:spLocks noChangeArrowheads="1"/>
          </p:cNvSpPr>
          <p:nvPr/>
        </p:nvSpPr>
        <p:spPr bwMode="auto">
          <a:xfrm>
            <a:off x="4124700" y="4690073"/>
            <a:ext cx="2880562" cy="1660525"/>
          </a:xfrm>
          <a:prstGeom prst="wedgeRoundRectCallout">
            <a:avLst>
              <a:gd name="adj1" fmla="val -18355"/>
              <a:gd name="adj2" fmla="val -112992"/>
              <a:gd name="adj3" fmla="val 16667"/>
            </a:avLst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But wait, there is no group to the left of the pivot value!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9" name="Rectangle 64"/>
          <p:cNvSpPr>
            <a:spLocks noChangeArrowheads="1"/>
          </p:cNvSpPr>
          <p:nvPr/>
        </p:nvSpPr>
        <p:spPr bwMode="auto">
          <a:xfrm flipH="1">
            <a:off x="4587875" y="3067049"/>
            <a:ext cx="517525" cy="60483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70" name="Straight Connector 169"/>
          <p:cNvCxnSpPr/>
          <p:nvPr/>
        </p:nvCxnSpPr>
        <p:spPr bwMode="auto">
          <a:xfrm>
            <a:off x="1142603" y="4106576"/>
            <a:ext cx="838200" cy="287407"/>
          </a:xfrm>
          <a:prstGeom prst="line">
            <a:avLst/>
          </a:prstGeom>
          <a:solidFill>
            <a:srgbClr val="CCFF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71" name="Group 170"/>
          <p:cNvGrpSpPr/>
          <p:nvPr/>
        </p:nvGrpSpPr>
        <p:grpSpPr>
          <a:xfrm>
            <a:off x="5586289" y="4495800"/>
            <a:ext cx="2868612" cy="604837"/>
            <a:chOff x="5589588" y="1604963"/>
            <a:chExt cx="2868612" cy="604837"/>
          </a:xfrm>
        </p:grpSpPr>
        <p:sp>
          <p:nvSpPr>
            <p:cNvPr id="173" name="Rectangle 58"/>
            <p:cNvSpPr>
              <a:spLocks noChangeArrowheads="1"/>
            </p:cNvSpPr>
            <p:nvPr/>
          </p:nvSpPr>
          <p:spPr bwMode="auto">
            <a:xfrm flipH="1">
              <a:off x="55895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Rectangle 59"/>
            <p:cNvSpPr>
              <a:spLocks noChangeArrowheads="1"/>
            </p:cNvSpPr>
            <p:nvPr/>
          </p:nvSpPr>
          <p:spPr bwMode="auto">
            <a:xfrm flipH="1">
              <a:off x="60467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5" name="Rectangle 60"/>
            <p:cNvSpPr>
              <a:spLocks noChangeArrowheads="1"/>
            </p:cNvSpPr>
            <p:nvPr/>
          </p:nvSpPr>
          <p:spPr bwMode="auto">
            <a:xfrm flipH="1">
              <a:off x="65039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Rectangle 61"/>
            <p:cNvSpPr>
              <a:spLocks noChangeArrowheads="1"/>
            </p:cNvSpPr>
            <p:nvPr/>
          </p:nvSpPr>
          <p:spPr bwMode="auto">
            <a:xfrm flipH="1">
              <a:off x="69611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7" name="Rectangle 62"/>
            <p:cNvSpPr>
              <a:spLocks noChangeArrowheads="1"/>
            </p:cNvSpPr>
            <p:nvPr/>
          </p:nvSpPr>
          <p:spPr bwMode="auto">
            <a:xfrm flipH="1">
              <a:off x="74183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8" name="Rectangle 64"/>
            <p:cNvSpPr>
              <a:spLocks noChangeArrowheads="1"/>
            </p:cNvSpPr>
            <p:nvPr/>
          </p:nvSpPr>
          <p:spPr bwMode="auto">
            <a:xfrm flipH="1">
              <a:off x="7940675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70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9" name="AutoShape 18"/>
          <p:cNvSpPr>
            <a:spLocks noChangeArrowheads="1"/>
          </p:cNvSpPr>
          <p:nvPr/>
        </p:nvSpPr>
        <p:spPr bwMode="auto">
          <a:xfrm>
            <a:off x="1768399" y="5029200"/>
            <a:ext cx="3372252" cy="1287463"/>
          </a:xfrm>
          <a:prstGeom prst="wedgeRoundRectCallout">
            <a:avLst>
              <a:gd name="adj1" fmla="val 65215"/>
              <a:gd name="adj2" fmla="val -70279"/>
              <a:gd name="adj3" fmla="val 16667"/>
            </a:avLst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Wait our right group STILL has nearly </a:t>
            </a:r>
            <a:r>
              <a:rPr lang="en-US" sz="2000" dirty="0" smtClean="0">
                <a:solidFill>
                  <a:srgbClr val="FF0000"/>
                </a:solidFill>
              </a:rPr>
              <a:t>n</a:t>
            </a:r>
            <a:r>
              <a:rPr lang="en-US" sz="2000" dirty="0" smtClean="0">
                <a:solidFill>
                  <a:schemeClr val="tx1"/>
                </a:solidFill>
              </a:rPr>
              <a:t> items!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rgbClr val="6600CC"/>
                </a:solidFill>
              </a:rPr>
              <a:t>(It has </a:t>
            </a:r>
            <a:r>
              <a:rPr lang="en-US" sz="2000" dirty="0" smtClean="0">
                <a:solidFill>
                  <a:srgbClr val="FF0000"/>
                </a:solidFill>
              </a:rPr>
              <a:t>n-2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rgbClr val="6600CC"/>
                </a:solidFill>
              </a:rPr>
              <a:t>items)</a:t>
            </a:r>
            <a:endParaRPr lang="en-US" sz="2000" dirty="0">
              <a:solidFill>
                <a:srgbClr val="6600CC"/>
              </a:solidFill>
            </a:endParaRPr>
          </a:p>
        </p:txBody>
      </p:sp>
      <p:grpSp>
        <p:nvGrpSpPr>
          <p:cNvPr id="180" name="Group 168"/>
          <p:cNvGrpSpPr>
            <a:grpSpLocks/>
          </p:cNvGrpSpPr>
          <p:nvPr/>
        </p:nvGrpSpPr>
        <p:grpSpPr bwMode="auto">
          <a:xfrm>
            <a:off x="5143405" y="2332038"/>
            <a:ext cx="3402013" cy="487362"/>
            <a:chOff x="3185" y="557"/>
            <a:chExt cx="2143" cy="307"/>
          </a:xfrm>
        </p:grpSpPr>
        <p:sp>
          <p:nvSpPr>
            <p:cNvPr id="181" name="Line 166"/>
            <p:cNvSpPr>
              <a:spLocks noChangeShapeType="1"/>
            </p:cNvSpPr>
            <p:nvPr/>
          </p:nvSpPr>
          <p:spPr bwMode="auto">
            <a:xfrm>
              <a:off x="3185" y="864"/>
              <a:ext cx="21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Text Box 167"/>
            <p:cNvSpPr txBox="1">
              <a:spLocks noChangeArrowheads="1"/>
            </p:cNvSpPr>
            <p:nvPr/>
          </p:nvSpPr>
          <p:spPr bwMode="auto">
            <a:xfrm>
              <a:off x="3802" y="557"/>
              <a:ext cx="9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n-1 </a:t>
              </a:r>
              <a:r>
                <a:rPr lang="en-US" dirty="0"/>
                <a:t>steps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07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66" grpId="0"/>
      <p:bldP spid="525419" grpId="0" autoUpdateAnimBg="0"/>
      <p:bldP spid="525430" grpId="0" autoUpdateAnimBg="0"/>
      <p:bldP spid="525461" grpId="0" autoUpdateAnimBg="0"/>
      <p:bldP spid="101" grpId="0" animBg="1"/>
      <p:bldP spid="136" grpId="0" animBg="1"/>
      <p:bldP spid="136" grpId="1" animBg="1"/>
      <p:bldP spid="149" grpId="0" animBg="1"/>
      <p:bldP spid="89" grpId="0" animBg="1"/>
      <p:bldP spid="90" grpId="0" animBg="1"/>
      <p:bldP spid="158" grpId="0" animBg="1"/>
      <p:bldP spid="159" grpId="0" animBg="1"/>
      <p:bldP spid="168" grpId="0" animBg="1"/>
      <p:bldP spid="169" grpId="0" animBg="1"/>
      <p:bldP spid="169" grpId="1" animBg="1"/>
      <p:bldP spid="17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6C78-7A22-4CC2-ADDF-7819DDF8CDBD}" type="slidenum">
              <a:rPr lang="en-US"/>
              <a:pPr/>
              <a:t>13</a:t>
            </a:fld>
            <a:endParaRPr lang="en-US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Worst-case Big-oh </a:t>
            </a:r>
            <a:r>
              <a:rPr lang="en-US" sz="3600" dirty="0"/>
              <a:t>of Quicksort</a:t>
            </a:r>
          </a:p>
        </p:txBody>
      </p:sp>
      <p:sp>
        <p:nvSpPr>
          <p:cNvPr id="525366" name="Text Box 54"/>
          <p:cNvSpPr txBox="1">
            <a:spLocks noChangeArrowheads="1"/>
          </p:cNvSpPr>
          <p:nvPr/>
        </p:nvSpPr>
        <p:spPr bwMode="auto">
          <a:xfrm>
            <a:off x="104775" y="1112838"/>
            <a:ext cx="39465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We first </a:t>
            </a:r>
            <a:r>
              <a:rPr lang="en-US" sz="2000" dirty="0">
                <a:solidFill>
                  <a:srgbClr val="6600CC"/>
                </a:solidFill>
              </a:rPr>
              <a:t>partition</a:t>
            </a:r>
            <a:r>
              <a:rPr lang="en-US" sz="2000" dirty="0"/>
              <a:t> the array, at a cost of </a:t>
            </a:r>
            <a:r>
              <a:rPr lang="en-US" sz="2000" dirty="0">
                <a:solidFill>
                  <a:srgbClr val="006666"/>
                </a:solidFill>
              </a:rPr>
              <a:t>n</a:t>
            </a:r>
            <a:r>
              <a:rPr lang="en-US" sz="2000" dirty="0"/>
              <a:t> steps.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675188" y="1604963"/>
            <a:ext cx="3783012" cy="604837"/>
            <a:chOff x="4675188" y="1604963"/>
            <a:chExt cx="3783012" cy="604837"/>
          </a:xfrm>
        </p:grpSpPr>
        <p:sp>
          <p:nvSpPr>
            <p:cNvPr id="525368" name="Rectangle 56"/>
            <p:cNvSpPr>
              <a:spLocks noChangeArrowheads="1"/>
            </p:cNvSpPr>
            <p:nvPr/>
          </p:nvSpPr>
          <p:spPr bwMode="auto">
            <a:xfrm flipH="1">
              <a:off x="46751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5369" name="Rectangle 57"/>
            <p:cNvSpPr>
              <a:spLocks noChangeArrowheads="1"/>
            </p:cNvSpPr>
            <p:nvPr/>
          </p:nvSpPr>
          <p:spPr bwMode="auto">
            <a:xfrm flipH="1">
              <a:off x="51323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25370" name="Rectangle 58"/>
            <p:cNvSpPr>
              <a:spLocks noChangeArrowheads="1"/>
            </p:cNvSpPr>
            <p:nvPr/>
          </p:nvSpPr>
          <p:spPr bwMode="auto">
            <a:xfrm flipH="1">
              <a:off x="55895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525371" name="Rectangle 59"/>
            <p:cNvSpPr>
              <a:spLocks noChangeArrowheads="1"/>
            </p:cNvSpPr>
            <p:nvPr/>
          </p:nvSpPr>
          <p:spPr bwMode="auto">
            <a:xfrm flipH="1">
              <a:off x="60467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525372" name="Rectangle 60"/>
            <p:cNvSpPr>
              <a:spLocks noChangeArrowheads="1"/>
            </p:cNvSpPr>
            <p:nvPr/>
          </p:nvSpPr>
          <p:spPr bwMode="auto">
            <a:xfrm flipH="1">
              <a:off x="65039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525373" name="Rectangle 61"/>
            <p:cNvSpPr>
              <a:spLocks noChangeArrowheads="1"/>
            </p:cNvSpPr>
            <p:nvPr/>
          </p:nvSpPr>
          <p:spPr bwMode="auto">
            <a:xfrm flipH="1">
              <a:off x="69611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525374" name="Rectangle 62"/>
            <p:cNvSpPr>
              <a:spLocks noChangeArrowheads="1"/>
            </p:cNvSpPr>
            <p:nvPr/>
          </p:nvSpPr>
          <p:spPr bwMode="auto">
            <a:xfrm flipH="1">
              <a:off x="74183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60</a:t>
              </a:r>
              <a:endParaRPr lang="en-US" dirty="0"/>
            </a:p>
          </p:txBody>
        </p:sp>
        <p:sp>
          <p:nvSpPr>
            <p:cNvPr id="525376" name="Rectangle 64"/>
            <p:cNvSpPr>
              <a:spLocks noChangeArrowheads="1"/>
            </p:cNvSpPr>
            <p:nvPr/>
          </p:nvSpPr>
          <p:spPr bwMode="auto">
            <a:xfrm flipH="1">
              <a:off x="7940675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</p:grpSp>
      <p:sp>
        <p:nvSpPr>
          <p:cNvPr id="525419" name="Text Box 107"/>
          <p:cNvSpPr txBox="1">
            <a:spLocks noChangeArrowheads="1"/>
          </p:cNvSpPr>
          <p:nvPr/>
        </p:nvSpPr>
        <p:spPr bwMode="auto">
          <a:xfrm>
            <a:off x="152400" y="2025650"/>
            <a:ext cx="39465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Then we repeat the process for </a:t>
            </a:r>
            <a:r>
              <a:rPr lang="en-US" sz="2000" dirty="0" smtClean="0"/>
              <a:t>the left &amp; right groups</a:t>
            </a:r>
            <a:r>
              <a:rPr lang="en-US" sz="2000" dirty="0" smtClean="0"/>
              <a:t>…</a:t>
            </a:r>
            <a:endParaRPr lang="en-US" sz="2000" dirty="0"/>
          </a:p>
        </p:txBody>
      </p:sp>
      <p:sp>
        <p:nvSpPr>
          <p:cNvPr id="525430" name="Text Box 118"/>
          <p:cNvSpPr txBox="1">
            <a:spLocks noChangeArrowheads="1"/>
          </p:cNvSpPr>
          <p:nvPr/>
        </p:nvSpPr>
        <p:spPr bwMode="auto">
          <a:xfrm>
            <a:off x="92075" y="2895600"/>
            <a:ext cx="39465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 smtClean="0"/>
              <a:t>Ok, let’s </a:t>
            </a:r>
            <a:r>
              <a:rPr lang="en-US" sz="2000" dirty="0">
                <a:solidFill>
                  <a:srgbClr val="6600CC"/>
                </a:solidFill>
              </a:rPr>
              <a:t>partition</a:t>
            </a:r>
            <a:r>
              <a:rPr lang="en-US" sz="2000" dirty="0"/>
              <a:t> </a:t>
            </a:r>
            <a:r>
              <a:rPr lang="en-US" sz="2000" dirty="0" smtClean="0"/>
              <a:t>our </a:t>
            </a:r>
            <a:r>
              <a:rPr lang="en-US" sz="2000" dirty="0" smtClean="0">
                <a:solidFill>
                  <a:srgbClr val="006666"/>
                </a:solidFill>
              </a:rPr>
              <a:t>right group</a:t>
            </a:r>
            <a:r>
              <a:rPr lang="en-US" sz="2000" dirty="0"/>
              <a:t> </a:t>
            </a:r>
            <a:r>
              <a:rPr lang="en-US" sz="2000" dirty="0" smtClean="0"/>
              <a:t>then.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25461" name="Text Box 149"/>
          <p:cNvSpPr txBox="1">
            <a:spLocks noChangeArrowheads="1"/>
          </p:cNvSpPr>
          <p:nvPr/>
        </p:nvSpPr>
        <p:spPr bwMode="auto">
          <a:xfrm>
            <a:off x="152399" y="3765620"/>
            <a:ext cx="39465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Then we repeat the process for </a:t>
            </a:r>
            <a:r>
              <a:rPr lang="en-US" sz="2000" dirty="0" smtClean="0"/>
              <a:t>the left &amp; right groups…</a:t>
            </a:r>
            <a:endParaRPr lang="en-US" sz="2000" dirty="0"/>
          </a:p>
        </p:txBody>
      </p:sp>
      <p:grpSp>
        <p:nvGrpSpPr>
          <p:cNvPr id="525480" name="Group 168"/>
          <p:cNvGrpSpPr>
            <a:grpSpLocks/>
          </p:cNvGrpSpPr>
          <p:nvPr/>
        </p:nvGrpSpPr>
        <p:grpSpPr bwMode="auto">
          <a:xfrm>
            <a:off x="4648200" y="884238"/>
            <a:ext cx="3810000" cy="487362"/>
            <a:chOff x="2928" y="557"/>
            <a:chExt cx="2400" cy="307"/>
          </a:xfrm>
        </p:grpSpPr>
        <p:sp>
          <p:nvSpPr>
            <p:cNvPr id="525478" name="Line 166"/>
            <p:cNvSpPr>
              <a:spLocks noChangeShapeType="1"/>
            </p:cNvSpPr>
            <p:nvPr/>
          </p:nvSpPr>
          <p:spPr bwMode="auto">
            <a:xfrm>
              <a:off x="2928" y="864"/>
              <a:ext cx="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479" name="Text Box 167"/>
            <p:cNvSpPr txBox="1">
              <a:spLocks noChangeArrowheads="1"/>
            </p:cNvSpPr>
            <p:nvPr/>
          </p:nvSpPr>
          <p:spPr bwMode="auto">
            <a:xfrm>
              <a:off x="3802" y="557"/>
              <a:ext cx="7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n steps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72807" y="1604963"/>
            <a:ext cx="3783012" cy="604837"/>
            <a:chOff x="4675188" y="1604963"/>
            <a:chExt cx="3783012" cy="604837"/>
          </a:xfrm>
        </p:grpSpPr>
        <p:sp>
          <p:nvSpPr>
            <p:cNvPr id="93" name="Rectangle 56"/>
            <p:cNvSpPr>
              <a:spLocks noChangeArrowheads="1"/>
            </p:cNvSpPr>
            <p:nvPr/>
          </p:nvSpPr>
          <p:spPr bwMode="auto">
            <a:xfrm flipH="1">
              <a:off x="46751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4" name="Rectangle 57"/>
            <p:cNvSpPr>
              <a:spLocks noChangeArrowheads="1"/>
            </p:cNvSpPr>
            <p:nvPr/>
          </p:nvSpPr>
          <p:spPr bwMode="auto">
            <a:xfrm flipH="1">
              <a:off x="51323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10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95" name="Rectangle 58"/>
            <p:cNvSpPr>
              <a:spLocks noChangeArrowheads="1"/>
            </p:cNvSpPr>
            <p:nvPr/>
          </p:nvSpPr>
          <p:spPr bwMode="auto">
            <a:xfrm flipH="1">
              <a:off x="55895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20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96" name="Rectangle 59"/>
            <p:cNvSpPr>
              <a:spLocks noChangeArrowheads="1"/>
            </p:cNvSpPr>
            <p:nvPr/>
          </p:nvSpPr>
          <p:spPr bwMode="auto">
            <a:xfrm flipH="1">
              <a:off x="60467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30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97" name="Rectangle 60"/>
            <p:cNvSpPr>
              <a:spLocks noChangeArrowheads="1"/>
            </p:cNvSpPr>
            <p:nvPr/>
          </p:nvSpPr>
          <p:spPr bwMode="auto">
            <a:xfrm flipH="1">
              <a:off x="65039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40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98" name="Rectangle 61"/>
            <p:cNvSpPr>
              <a:spLocks noChangeArrowheads="1"/>
            </p:cNvSpPr>
            <p:nvPr/>
          </p:nvSpPr>
          <p:spPr bwMode="auto">
            <a:xfrm flipH="1">
              <a:off x="69611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50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99" name="Rectangle 62"/>
            <p:cNvSpPr>
              <a:spLocks noChangeArrowheads="1"/>
            </p:cNvSpPr>
            <p:nvPr/>
          </p:nvSpPr>
          <p:spPr bwMode="auto">
            <a:xfrm flipH="1">
              <a:off x="74183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60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100" name="Rectangle 64"/>
            <p:cNvSpPr>
              <a:spLocks noChangeArrowheads="1"/>
            </p:cNvSpPr>
            <p:nvPr/>
          </p:nvSpPr>
          <p:spPr bwMode="auto">
            <a:xfrm flipH="1">
              <a:off x="7940675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70</a:t>
              </a:r>
              <a:endParaRPr lang="en-US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116" name="Group 168"/>
          <p:cNvGrpSpPr>
            <a:grpSpLocks/>
          </p:cNvGrpSpPr>
          <p:nvPr/>
        </p:nvGrpSpPr>
        <p:grpSpPr bwMode="auto">
          <a:xfrm>
            <a:off x="5132388" y="2332038"/>
            <a:ext cx="3402013" cy="487362"/>
            <a:chOff x="3185" y="557"/>
            <a:chExt cx="2143" cy="307"/>
          </a:xfrm>
        </p:grpSpPr>
        <p:sp>
          <p:nvSpPr>
            <p:cNvPr id="117" name="Line 166"/>
            <p:cNvSpPr>
              <a:spLocks noChangeShapeType="1"/>
            </p:cNvSpPr>
            <p:nvPr/>
          </p:nvSpPr>
          <p:spPr bwMode="auto">
            <a:xfrm>
              <a:off x="3185" y="864"/>
              <a:ext cx="21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Text Box 167"/>
            <p:cNvSpPr txBox="1">
              <a:spLocks noChangeArrowheads="1"/>
            </p:cNvSpPr>
            <p:nvPr/>
          </p:nvSpPr>
          <p:spPr bwMode="auto">
            <a:xfrm>
              <a:off x="3802" y="557"/>
              <a:ext cx="9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n-1 </a:t>
              </a:r>
              <a:r>
                <a:rPr lang="en-US" dirty="0"/>
                <a:t>steps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 bwMode="auto">
          <a:xfrm>
            <a:off x="1143000" y="2379593"/>
            <a:ext cx="838200" cy="287407"/>
          </a:xfrm>
          <a:prstGeom prst="line">
            <a:avLst/>
          </a:prstGeom>
          <a:solidFill>
            <a:srgbClr val="CCFF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7" name="Group 136"/>
          <p:cNvGrpSpPr/>
          <p:nvPr/>
        </p:nvGrpSpPr>
        <p:grpSpPr>
          <a:xfrm>
            <a:off x="5105400" y="3052763"/>
            <a:ext cx="3325812" cy="604837"/>
            <a:chOff x="5132388" y="1604963"/>
            <a:chExt cx="3325812" cy="604837"/>
          </a:xfrm>
        </p:grpSpPr>
        <p:sp>
          <p:nvSpPr>
            <p:cNvPr id="139" name="Rectangle 57"/>
            <p:cNvSpPr>
              <a:spLocks noChangeArrowheads="1"/>
            </p:cNvSpPr>
            <p:nvPr/>
          </p:nvSpPr>
          <p:spPr bwMode="auto">
            <a:xfrm flipH="1">
              <a:off x="51323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40" name="Rectangle 58"/>
            <p:cNvSpPr>
              <a:spLocks noChangeArrowheads="1"/>
            </p:cNvSpPr>
            <p:nvPr/>
          </p:nvSpPr>
          <p:spPr bwMode="auto">
            <a:xfrm flipH="1">
              <a:off x="55895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41" name="Rectangle 59"/>
            <p:cNvSpPr>
              <a:spLocks noChangeArrowheads="1"/>
            </p:cNvSpPr>
            <p:nvPr/>
          </p:nvSpPr>
          <p:spPr bwMode="auto">
            <a:xfrm flipH="1">
              <a:off x="60467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142" name="Rectangle 60"/>
            <p:cNvSpPr>
              <a:spLocks noChangeArrowheads="1"/>
            </p:cNvSpPr>
            <p:nvPr/>
          </p:nvSpPr>
          <p:spPr bwMode="auto">
            <a:xfrm flipH="1">
              <a:off x="65039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143" name="Rectangle 61"/>
            <p:cNvSpPr>
              <a:spLocks noChangeArrowheads="1"/>
            </p:cNvSpPr>
            <p:nvPr/>
          </p:nvSpPr>
          <p:spPr bwMode="auto">
            <a:xfrm flipH="1">
              <a:off x="69611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144" name="Rectangle 62"/>
            <p:cNvSpPr>
              <a:spLocks noChangeArrowheads="1"/>
            </p:cNvSpPr>
            <p:nvPr/>
          </p:nvSpPr>
          <p:spPr bwMode="auto">
            <a:xfrm flipH="1">
              <a:off x="74183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60</a:t>
              </a:r>
              <a:endParaRPr lang="en-US" dirty="0"/>
            </a:p>
          </p:txBody>
        </p:sp>
        <p:sp>
          <p:nvSpPr>
            <p:cNvPr id="145" name="Rectangle 64"/>
            <p:cNvSpPr>
              <a:spLocks noChangeArrowheads="1"/>
            </p:cNvSpPr>
            <p:nvPr/>
          </p:nvSpPr>
          <p:spPr bwMode="auto">
            <a:xfrm flipH="1">
              <a:off x="7940675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5105400" y="3052286"/>
            <a:ext cx="3325812" cy="604837"/>
            <a:chOff x="5132388" y="1604963"/>
            <a:chExt cx="3325812" cy="604837"/>
          </a:xfrm>
        </p:grpSpPr>
        <p:sp>
          <p:nvSpPr>
            <p:cNvPr id="151" name="Rectangle 57"/>
            <p:cNvSpPr>
              <a:spLocks noChangeArrowheads="1"/>
            </p:cNvSpPr>
            <p:nvPr/>
          </p:nvSpPr>
          <p:spPr bwMode="auto">
            <a:xfrm flipH="1">
              <a:off x="51323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2" name="Rectangle 58"/>
            <p:cNvSpPr>
              <a:spLocks noChangeArrowheads="1"/>
            </p:cNvSpPr>
            <p:nvPr/>
          </p:nvSpPr>
          <p:spPr bwMode="auto">
            <a:xfrm flipH="1">
              <a:off x="55895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53" name="Rectangle 59"/>
            <p:cNvSpPr>
              <a:spLocks noChangeArrowheads="1"/>
            </p:cNvSpPr>
            <p:nvPr/>
          </p:nvSpPr>
          <p:spPr bwMode="auto">
            <a:xfrm flipH="1">
              <a:off x="60467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154" name="Rectangle 60"/>
            <p:cNvSpPr>
              <a:spLocks noChangeArrowheads="1"/>
            </p:cNvSpPr>
            <p:nvPr/>
          </p:nvSpPr>
          <p:spPr bwMode="auto">
            <a:xfrm flipH="1">
              <a:off x="65039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155" name="Rectangle 61"/>
            <p:cNvSpPr>
              <a:spLocks noChangeArrowheads="1"/>
            </p:cNvSpPr>
            <p:nvPr/>
          </p:nvSpPr>
          <p:spPr bwMode="auto">
            <a:xfrm flipH="1">
              <a:off x="69611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156" name="Rectangle 62"/>
            <p:cNvSpPr>
              <a:spLocks noChangeArrowheads="1"/>
            </p:cNvSpPr>
            <p:nvPr/>
          </p:nvSpPr>
          <p:spPr bwMode="auto">
            <a:xfrm flipH="1">
              <a:off x="74183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60</a:t>
              </a:r>
              <a:endParaRPr lang="en-US" dirty="0"/>
            </a:p>
          </p:txBody>
        </p:sp>
        <p:sp>
          <p:nvSpPr>
            <p:cNvPr id="157" name="Rectangle 64"/>
            <p:cNvSpPr>
              <a:spLocks noChangeArrowheads="1"/>
            </p:cNvSpPr>
            <p:nvPr/>
          </p:nvSpPr>
          <p:spPr bwMode="auto">
            <a:xfrm flipH="1">
              <a:off x="7940675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5105400" y="3048000"/>
            <a:ext cx="3325812" cy="604837"/>
            <a:chOff x="5132388" y="1604963"/>
            <a:chExt cx="3325812" cy="604837"/>
          </a:xfrm>
        </p:grpSpPr>
        <p:sp>
          <p:nvSpPr>
            <p:cNvPr id="161" name="Rectangle 57"/>
            <p:cNvSpPr>
              <a:spLocks noChangeArrowheads="1"/>
            </p:cNvSpPr>
            <p:nvPr/>
          </p:nvSpPr>
          <p:spPr bwMode="auto">
            <a:xfrm flipH="1">
              <a:off x="51323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2" name="Rectangle 58"/>
            <p:cNvSpPr>
              <a:spLocks noChangeArrowheads="1"/>
            </p:cNvSpPr>
            <p:nvPr/>
          </p:nvSpPr>
          <p:spPr bwMode="auto">
            <a:xfrm flipH="1">
              <a:off x="55895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20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163" name="Rectangle 59"/>
            <p:cNvSpPr>
              <a:spLocks noChangeArrowheads="1"/>
            </p:cNvSpPr>
            <p:nvPr/>
          </p:nvSpPr>
          <p:spPr bwMode="auto">
            <a:xfrm flipH="1">
              <a:off x="60467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30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164" name="Rectangle 60"/>
            <p:cNvSpPr>
              <a:spLocks noChangeArrowheads="1"/>
            </p:cNvSpPr>
            <p:nvPr/>
          </p:nvSpPr>
          <p:spPr bwMode="auto">
            <a:xfrm flipH="1">
              <a:off x="65039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40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165" name="Rectangle 61"/>
            <p:cNvSpPr>
              <a:spLocks noChangeArrowheads="1"/>
            </p:cNvSpPr>
            <p:nvPr/>
          </p:nvSpPr>
          <p:spPr bwMode="auto">
            <a:xfrm flipH="1">
              <a:off x="69611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50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166" name="Rectangle 62"/>
            <p:cNvSpPr>
              <a:spLocks noChangeArrowheads="1"/>
            </p:cNvSpPr>
            <p:nvPr/>
          </p:nvSpPr>
          <p:spPr bwMode="auto">
            <a:xfrm flipH="1">
              <a:off x="74183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60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167" name="Rectangle 64"/>
            <p:cNvSpPr>
              <a:spLocks noChangeArrowheads="1"/>
            </p:cNvSpPr>
            <p:nvPr/>
          </p:nvSpPr>
          <p:spPr bwMode="auto">
            <a:xfrm flipH="1">
              <a:off x="7940675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70</a:t>
              </a:r>
              <a:endParaRPr lang="en-US" dirty="0">
                <a:solidFill>
                  <a:srgbClr val="0000CC"/>
                </a:solidFill>
              </a:endParaRPr>
            </a:p>
          </p:txBody>
        </p:sp>
      </p:grpSp>
      <p:cxnSp>
        <p:nvCxnSpPr>
          <p:cNvPr id="170" name="Straight Connector 169"/>
          <p:cNvCxnSpPr/>
          <p:nvPr/>
        </p:nvCxnSpPr>
        <p:spPr bwMode="auto">
          <a:xfrm>
            <a:off x="1142603" y="4106576"/>
            <a:ext cx="838200" cy="287407"/>
          </a:xfrm>
          <a:prstGeom prst="line">
            <a:avLst/>
          </a:prstGeom>
          <a:solidFill>
            <a:srgbClr val="CCFF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71" name="Group 170"/>
          <p:cNvGrpSpPr/>
          <p:nvPr/>
        </p:nvGrpSpPr>
        <p:grpSpPr>
          <a:xfrm>
            <a:off x="5586289" y="4495800"/>
            <a:ext cx="2868612" cy="604837"/>
            <a:chOff x="5589588" y="1604963"/>
            <a:chExt cx="2868612" cy="604837"/>
          </a:xfrm>
        </p:grpSpPr>
        <p:sp>
          <p:nvSpPr>
            <p:cNvPr id="173" name="Rectangle 58"/>
            <p:cNvSpPr>
              <a:spLocks noChangeArrowheads="1"/>
            </p:cNvSpPr>
            <p:nvPr/>
          </p:nvSpPr>
          <p:spPr bwMode="auto">
            <a:xfrm flipH="1">
              <a:off x="55895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Rectangle 59"/>
            <p:cNvSpPr>
              <a:spLocks noChangeArrowheads="1"/>
            </p:cNvSpPr>
            <p:nvPr/>
          </p:nvSpPr>
          <p:spPr bwMode="auto">
            <a:xfrm flipH="1">
              <a:off x="60467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5" name="Rectangle 60"/>
            <p:cNvSpPr>
              <a:spLocks noChangeArrowheads="1"/>
            </p:cNvSpPr>
            <p:nvPr/>
          </p:nvSpPr>
          <p:spPr bwMode="auto">
            <a:xfrm flipH="1">
              <a:off x="65039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Rectangle 61"/>
            <p:cNvSpPr>
              <a:spLocks noChangeArrowheads="1"/>
            </p:cNvSpPr>
            <p:nvPr/>
          </p:nvSpPr>
          <p:spPr bwMode="auto">
            <a:xfrm flipH="1">
              <a:off x="69611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7" name="Rectangle 62"/>
            <p:cNvSpPr>
              <a:spLocks noChangeArrowheads="1"/>
            </p:cNvSpPr>
            <p:nvPr/>
          </p:nvSpPr>
          <p:spPr bwMode="auto">
            <a:xfrm flipH="1">
              <a:off x="74183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8" name="Rectangle 64"/>
            <p:cNvSpPr>
              <a:spLocks noChangeArrowheads="1"/>
            </p:cNvSpPr>
            <p:nvPr/>
          </p:nvSpPr>
          <p:spPr bwMode="auto">
            <a:xfrm flipH="1">
              <a:off x="7940675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70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589588" y="4495800"/>
            <a:ext cx="2868612" cy="604837"/>
            <a:chOff x="5589588" y="1604963"/>
            <a:chExt cx="2868612" cy="604837"/>
          </a:xfrm>
        </p:grpSpPr>
        <p:sp>
          <p:nvSpPr>
            <p:cNvPr id="78" name="Rectangle 58"/>
            <p:cNvSpPr>
              <a:spLocks noChangeArrowheads="1"/>
            </p:cNvSpPr>
            <p:nvPr/>
          </p:nvSpPr>
          <p:spPr bwMode="auto">
            <a:xfrm flipH="1">
              <a:off x="55895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20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9" name="Rectangle 59"/>
            <p:cNvSpPr>
              <a:spLocks noChangeArrowheads="1"/>
            </p:cNvSpPr>
            <p:nvPr/>
          </p:nvSpPr>
          <p:spPr bwMode="auto">
            <a:xfrm flipH="1">
              <a:off x="60467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60"/>
            <p:cNvSpPr>
              <a:spLocks noChangeArrowheads="1"/>
            </p:cNvSpPr>
            <p:nvPr/>
          </p:nvSpPr>
          <p:spPr bwMode="auto">
            <a:xfrm flipH="1">
              <a:off x="65039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61"/>
            <p:cNvSpPr>
              <a:spLocks noChangeArrowheads="1"/>
            </p:cNvSpPr>
            <p:nvPr/>
          </p:nvSpPr>
          <p:spPr bwMode="auto">
            <a:xfrm flipH="1">
              <a:off x="69611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62"/>
            <p:cNvSpPr>
              <a:spLocks noChangeArrowheads="1"/>
            </p:cNvSpPr>
            <p:nvPr/>
          </p:nvSpPr>
          <p:spPr bwMode="auto">
            <a:xfrm flipH="1">
              <a:off x="74183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64"/>
            <p:cNvSpPr>
              <a:spLocks noChangeArrowheads="1"/>
            </p:cNvSpPr>
            <p:nvPr/>
          </p:nvSpPr>
          <p:spPr bwMode="auto">
            <a:xfrm flipH="1">
              <a:off x="7940675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70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587120" y="4495800"/>
            <a:ext cx="2868612" cy="604837"/>
            <a:chOff x="5589588" y="1604963"/>
            <a:chExt cx="2868612" cy="604837"/>
          </a:xfrm>
        </p:grpSpPr>
        <p:sp>
          <p:nvSpPr>
            <p:cNvPr id="85" name="Rectangle 58"/>
            <p:cNvSpPr>
              <a:spLocks noChangeArrowheads="1"/>
            </p:cNvSpPr>
            <p:nvPr/>
          </p:nvSpPr>
          <p:spPr bwMode="auto">
            <a:xfrm flipH="1">
              <a:off x="55895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20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6" name="Rectangle 59"/>
            <p:cNvSpPr>
              <a:spLocks noChangeArrowheads="1"/>
            </p:cNvSpPr>
            <p:nvPr/>
          </p:nvSpPr>
          <p:spPr bwMode="auto">
            <a:xfrm flipH="1">
              <a:off x="60467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30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87" name="Rectangle 60"/>
            <p:cNvSpPr>
              <a:spLocks noChangeArrowheads="1"/>
            </p:cNvSpPr>
            <p:nvPr/>
          </p:nvSpPr>
          <p:spPr bwMode="auto">
            <a:xfrm flipH="1">
              <a:off x="65039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40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88" name="Rectangle 61"/>
            <p:cNvSpPr>
              <a:spLocks noChangeArrowheads="1"/>
            </p:cNvSpPr>
            <p:nvPr/>
          </p:nvSpPr>
          <p:spPr bwMode="auto">
            <a:xfrm flipH="1">
              <a:off x="69611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50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74183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60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102" name="Rectangle 64"/>
            <p:cNvSpPr>
              <a:spLocks noChangeArrowheads="1"/>
            </p:cNvSpPr>
            <p:nvPr/>
          </p:nvSpPr>
          <p:spPr bwMode="auto">
            <a:xfrm flipH="1">
              <a:off x="7940675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70</a:t>
              </a:r>
              <a:endParaRPr lang="en-US" dirty="0">
                <a:solidFill>
                  <a:srgbClr val="0000CC"/>
                </a:solidFill>
              </a:endParaRPr>
            </a:p>
          </p:txBody>
        </p:sp>
      </p:grpSp>
      <p:sp>
        <p:nvSpPr>
          <p:cNvPr id="103" name="Text Box 118"/>
          <p:cNvSpPr txBox="1">
            <a:spLocks noChangeArrowheads="1"/>
          </p:cNvSpPr>
          <p:nvPr/>
        </p:nvSpPr>
        <p:spPr bwMode="auto">
          <a:xfrm>
            <a:off x="152398" y="4626114"/>
            <a:ext cx="39465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 smtClean="0"/>
              <a:t>Ok, let’s </a:t>
            </a:r>
            <a:r>
              <a:rPr lang="en-US" sz="2000" dirty="0">
                <a:solidFill>
                  <a:srgbClr val="6600CC"/>
                </a:solidFill>
              </a:rPr>
              <a:t>partition</a:t>
            </a:r>
            <a:r>
              <a:rPr lang="en-US" sz="2000" dirty="0"/>
              <a:t> </a:t>
            </a:r>
            <a:r>
              <a:rPr lang="en-US" sz="2000" dirty="0" smtClean="0"/>
              <a:t>our </a:t>
            </a:r>
            <a:r>
              <a:rPr lang="en-US" sz="2000" dirty="0" smtClean="0">
                <a:solidFill>
                  <a:srgbClr val="006666"/>
                </a:solidFill>
              </a:rPr>
              <a:t>right group</a:t>
            </a:r>
            <a:r>
              <a:rPr lang="en-US" sz="2000" dirty="0"/>
              <a:t> </a:t>
            </a:r>
            <a:r>
              <a:rPr lang="en-US" sz="2000" dirty="0" smtClean="0"/>
              <a:t>then.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6" name="AutoShape 18"/>
          <p:cNvSpPr>
            <a:spLocks noChangeArrowheads="1"/>
          </p:cNvSpPr>
          <p:nvPr/>
        </p:nvSpPr>
        <p:spPr bwMode="auto">
          <a:xfrm>
            <a:off x="1289006" y="5030553"/>
            <a:ext cx="3642563" cy="1660525"/>
          </a:xfrm>
          <a:prstGeom prst="wedgeRoundRectCallout">
            <a:avLst>
              <a:gd name="adj1" fmla="val 69747"/>
              <a:gd name="adj2" fmla="val -55935"/>
              <a:gd name="adj3" fmla="val 16667"/>
            </a:avLst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This is our </a:t>
            </a:r>
            <a:r>
              <a:rPr lang="en-US" sz="2000" dirty="0" smtClean="0">
                <a:solidFill>
                  <a:srgbClr val="FF0000"/>
                </a:solidFill>
              </a:rPr>
              <a:t>pivot</a:t>
            </a:r>
            <a:r>
              <a:rPr lang="en-US" sz="2000" dirty="0" smtClean="0">
                <a:solidFill>
                  <a:schemeClr val="tx1"/>
                </a:solidFill>
              </a:rPr>
              <a:t> value.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Our </a:t>
            </a:r>
            <a:r>
              <a:rPr lang="en-US" sz="2000" dirty="0" smtClean="0">
                <a:solidFill>
                  <a:srgbClr val="6600CC"/>
                </a:solidFill>
              </a:rPr>
              <a:t>partition</a:t>
            </a:r>
            <a:r>
              <a:rPr lang="en-US" sz="2000" dirty="0" smtClean="0">
                <a:solidFill>
                  <a:schemeClr val="tx1"/>
                </a:solidFill>
              </a:rPr>
              <a:t> function moves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smaller values </a:t>
            </a:r>
            <a:r>
              <a:rPr lang="en-US" sz="2000" dirty="0" smtClean="0">
                <a:solidFill>
                  <a:schemeClr val="tx1"/>
                </a:solidFill>
              </a:rPr>
              <a:t>to the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left</a:t>
            </a:r>
            <a:r>
              <a:rPr lang="en-US" sz="2000" dirty="0" smtClean="0">
                <a:solidFill>
                  <a:schemeClr val="tx1"/>
                </a:solidFill>
              </a:rPr>
              <a:t> of the array, </a:t>
            </a:r>
            <a:r>
              <a:rPr lang="en-US" sz="2000" dirty="0" smtClean="0">
                <a:solidFill>
                  <a:srgbClr val="0000CC"/>
                </a:solidFill>
              </a:rPr>
              <a:t>larger values </a:t>
            </a:r>
            <a:r>
              <a:rPr lang="en-US" sz="2000" dirty="0" smtClean="0">
                <a:solidFill>
                  <a:schemeClr val="tx1"/>
                </a:solidFill>
              </a:rPr>
              <a:t>to the </a:t>
            </a:r>
            <a:r>
              <a:rPr lang="en-US" sz="2000" dirty="0" smtClean="0">
                <a:solidFill>
                  <a:srgbClr val="0000CC"/>
                </a:solidFill>
              </a:rPr>
              <a:t>right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4" name="AutoShape 18"/>
          <p:cNvSpPr>
            <a:spLocks noChangeArrowheads="1"/>
          </p:cNvSpPr>
          <p:nvPr/>
        </p:nvSpPr>
        <p:spPr bwMode="auto">
          <a:xfrm>
            <a:off x="1297633" y="1818888"/>
            <a:ext cx="3642563" cy="1962151"/>
          </a:xfrm>
          <a:prstGeom prst="wedgeRoundRectCallout">
            <a:avLst>
              <a:gd name="adj1" fmla="val 72167"/>
              <a:gd name="adj2" fmla="val 90974"/>
              <a:gd name="adj3" fmla="val 16667"/>
            </a:avLst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Wait! Our </a:t>
            </a:r>
            <a:r>
              <a:rPr lang="en-US" sz="2000" dirty="0" smtClean="0">
                <a:solidFill>
                  <a:srgbClr val="FF0000"/>
                </a:solidFill>
              </a:rPr>
              <a:t>pivot</a:t>
            </a:r>
            <a:r>
              <a:rPr lang="en-US" sz="2000" dirty="0" smtClean="0">
                <a:solidFill>
                  <a:schemeClr val="tx1"/>
                </a:solidFill>
              </a:rPr>
              <a:t> value was our smallest value, so the </a:t>
            </a:r>
            <a:r>
              <a:rPr lang="en-US" sz="2000" dirty="0" smtClean="0">
                <a:solidFill>
                  <a:srgbClr val="6600CC"/>
                </a:solidFill>
              </a:rPr>
              <a:t>partition</a:t>
            </a:r>
            <a:r>
              <a:rPr lang="en-US" sz="2000" dirty="0" smtClean="0">
                <a:solidFill>
                  <a:schemeClr val="tx1"/>
                </a:solidFill>
              </a:rPr>
              <a:t> algorithm didn’t move any values to the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left</a:t>
            </a:r>
            <a:r>
              <a:rPr lang="en-US" sz="2000" dirty="0" smtClean="0">
                <a:solidFill>
                  <a:schemeClr val="tx1"/>
                </a:solidFill>
              </a:rPr>
              <a:t>! All the </a:t>
            </a:r>
            <a:r>
              <a:rPr lang="en-US" sz="2000" dirty="0" smtClean="0">
                <a:solidFill>
                  <a:srgbClr val="0000CC"/>
                </a:solidFill>
              </a:rPr>
              <a:t>bigger ones </a:t>
            </a:r>
            <a:r>
              <a:rPr lang="en-US" sz="2000" dirty="0" smtClean="0">
                <a:solidFill>
                  <a:schemeClr val="tx1"/>
                </a:solidFill>
              </a:rPr>
              <a:t>were already on the </a:t>
            </a:r>
            <a:r>
              <a:rPr lang="en-US" sz="2000" dirty="0" smtClean="0">
                <a:solidFill>
                  <a:srgbClr val="0000CC"/>
                </a:solidFill>
              </a:rPr>
              <a:t>right</a:t>
            </a:r>
            <a:r>
              <a:rPr lang="en-US" sz="2000" dirty="0" smtClean="0">
                <a:solidFill>
                  <a:schemeClr val="tx1"/>
                </a:solidFill>
              </a:rPr>
              <a:t> side!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05" name="Group 168"/>
          <p:cNvGrpSpPr>
            <a:grpSpLocks/>
          </p:cNvGrpSpPr>
          <p:nvPr/>
        </p:nvGrpSpPr>
        <p:grpSpPr bwMode="auto">
          <a:xfrm>
            <a:off x="5562600" y="3810000"/>
            <a:ext cx="2971800" cy="487362"/>
            <a:chOff x="3456" y="557"/>
            <a:chExt cx="1872" cy="307"/>
          </a:xfrm>
        </p:grpSpPr>
        <p:sp>
          <p:nvSpPr>
            <p:cNvPr id="106" name="Line 166"/>
            <p:cNvSpPr>
              <a:spLocks noChangeShapeType="1"/>
            </p:cNvSpPr>
            <p:nvPr/>
          </p:nvSpPr>
          <p:spPr bwMode="auto">
            <a:xfrm>
              <a:off x="3456" y="864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Text Box 167"/>
            <p:cNvSpPr txBox="1">
              <a:spLocks noChangeArrowheads="1"/>
            </p:cNvSpPr>
            <p:nvPr/>
          </p:nvSpPr>
          <p:spPr bwMode="auto">
            <a:xfrm>
              <a:off x="3932" y="557"/>
              <a:ext cx="9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-2 </a:t>
              </a:r>
              <a:r>
                <a:rPr lang="en-US" dirty="0"/>
                <a:t>steps</a:t>
              </a:r>
            </a:p>
          </p:txBody>
        </p:sp>
      </p:grpSp>
      <p:sp>
        <p:nvSpPr>
          <p:cNvPr id="108" name="Text Box 107"/>
          <p:cNvSpPr txBox="1">
            <a:spLocks noChangeArrowheads="1"/>
          </p:cNvSpPr>
          <p:nvPr/>
        </p:nvSpPr>
        <p:spPr bwMode="auto">
          <a:xfrm>
            <a:off x="152400" y="5486400"/>
            <a:ext cx="39465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Then we repeat the process for </a:t>
            </a:r>
            <a:r>
              <a:rPr lang="en-US" sz="2000" dirty="0" smtClean="0"/>
              <a:t>the left &amp; right groups</a:t>
            </a:r>
            <a:r>
              <a:rPr lang="en-US" sz="2000" dirty="0" smtClean="0"/>
              <a:t>…</a:t>
            </a:r>
            <a:endParaRPr lang="en-US" sz="2000" dirty="0"/>
          </a:p>
        </p:txBody>
      </p:sp>
      <p:sp>
        <p:nvSpPr>
          <p:cNvPr id="109" name="AutoShape 18"/>
          <p:cNvSpPr>
            <a:spLocks noChangeArrowheads="1"/>
          </p:cNvSpPr>
          <p:nvPr/>
        </p:nvSpPr>
        <p:spPr bwMode="auto">
          <a:xfrm>
            <a:off x="2552394" y="1953978"/>
            <a:ext cx="2880562" cy="1660525"/>
          </a:xfrm>
          <a:prstGeom prst="wedgeRoundRectCallout">
            <a:avLst>
              <a:gd name="adj1" fmla="val 46662"/>
              <a:gd name="adj2" fmla="val 105285"/>
              <a:gd name="adj3" fmla="val 16667"/>
            </a:avLst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But wait, there is no group to the left of the pivot value!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0" name="Rectangle 64"/>
          <p:cNvSpPr>
            <a:spLocks noChangeArrowheads="1"/>
          </p:cNvSpPr>
          <p:nvPr/>
        </p:nvSpPr>
        <p:spPr bwMode="auto">
          <a:xfrm flipH="1">
            <a:off x="5063401" y="4488851"/>
            <a:ext cx="517525" cy="60483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11" name="Straight Connector 110"/>
          <p:cNvCxnSpPr/>
          <p:nvPr/>
        </p:nvCxnSpPr>
        <p:spPr bwMode="auto">
          <a:xfrm>
            <a:off x="1143000" y="5884793"/>
            <a:ext cx="838200" cy="287407"/>
          </a:xfrm>
          <a:prstGeom prst="line">
            <a:avLst/>
          </a:prstGeom>
          <a:solidFill>
            <a:srgbClr val="CCFF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" name="Group 111"/>
          <p:cNvGrpSpPr/>
          <p:nvPr/>
        </p:nvGrpSpPr>
        <p:grpSpPr>
          <a:xfrm>
            <a:off x="5991703" y="5795963"/>
            <a:ext cx="2411412" cy="604837"/>
            <a:chOff x="6046788" y="1604963"/>
            <a:chExt cx="2411412" cy="604837"/>
          </a:xfrm>
        </p:grpSpPr>
        <p:sp>
          <p:nvSpPr>
            <p:cNvPr id="114" name="Rectangle 59"/>
            <p:cNvSpPr>
              <a:spLocks noChangeArrowheads="1"/>
            </p:cNvSpPr>
            <p:nvPr/>
          </p:nvSpPr>
          <p:spPr bwMode="auto">
            <a:xfrm flipH="1">
              <a:off x="60467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60"/>
            <p:cNvSpPr>
              <a:spLocks noChangeArrowheads="1"/>
            </p:cNvSpPr>
            <p:nvPr/>
          </p:nvSpPr>
          <p:spPr bwMode="auto">
            <a:xfrm flipH="1">
              <a:off x="65039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61"/>
            <p:cNvSpPr>
              <a:spLocks noChangeArrowheads="1"/>
            </p:cNvSpPr>
            <p:nvPr/>
          </p:nvSpPr>
          <p:spPr bwMode="auto">
            <a:xfrm flipH="1">
              <a:off x="69611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62"/>
            <p:cNvSpPr>
              <a:spLocks noChangeArrowheads="1"/>
            </p:cNvSpPr>
            <p:nvPr/>
          </p:nvSpPr>
          <p:spPr bwMode="auto">
            <a:xfrm flipH="1">
              <a:off x="74183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64"/>
            <p:cNvSpPr>
              <a:spLocks noChangeArrowheads="1"/>
            </p:cNvSpPr>
            <p:nvPr/>
          </p:nvSpPr>
          <p:spPr bwMode="auto">
            <a:xfrm flipH="1">
              <a:off x="7940675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70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2" name="AutoShape 18"/>
          <p:cNvSpPr>
            <a:spLocks noChangeArrowheads="1"/>
          </p:cNvSpPr>
          <p:nvPr/>
        </p:nvSpPr>
        <p:spPr bwMode="auto">
          <a:xfrm>
            <a:off x="2009866" y="4717055"/>
            <a:ext cx="3372252" cy="1287463"/>
          </a:xfrm>
          <a:prstGeom prst="wedgeRoundRectCallout">
            <a:avLst>
              <a:gd name="adj1" fmla="val 71749"/>
              <a:gd name="adj2" fmla="val 39251"/>
              <a:gd name="adj3" fmla="val 16667"/>
            </a:avLst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Wait our right group STILL has nearly </a:t>
            </a:r>
            <a:r>
              <a:rPr lang="en-US" sz="2000" dirty="0" smtClean="0">
                <a:solidFill>
                  <a:srgbClr val="FF0000"/>
                </a:solidFill>
              </a:rPr>
              <a:t>n</a:t>
            </a:r>
            <a:r>
              <a:rPr lang="en-US" sz="2000" dirty="0" smtClean="0">
                <a:solidFill>
                  <a:schemeClr val="tx1"/>
                </a:solidFill>
              </a:rPr>
              <a:t> items!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rgbClr val="6600CC"/>
                </a:solidFill>
              </a:rPr>
              <a:t>(It has </a:t>
            </a:r>
            <a:r>
              <a:rPr lang="en-US" sz="2000" dirty="0" smtClean="0">
                <a:solidFill>
                  <a:srgbClr val="FF0000"/>
                </a:solidFill>
              </a:rPr>
              <a:t>n-3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rgbClr val="6600CC"/>
                </a:solidFill>
              </a:rPr>
              <a:t>items)</a:t>
            </a:r>
            <a:endParaRPr lang="en-US" sz="2000" dirty="0">
              <a:solidFill>
                <a:srgbClr val="66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51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52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52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525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525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525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525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525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525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66" grpId="0"/>
      <p:bldP spid="525419" grpId="0"/>
      <p:bldP spid="525430" grpId="0"/>
      <p:bldP spid="525461" grpId="0"/>
      <p:bldP spid="103" grpId="0" autoUpdateAnimBg="0"/>
      <p:bldP spid="103" grpId="1"/>
      <p:bldP spid="76" grpId="0" animBg="1"/>
      <p:bldP spid="104" grpId="0" animBg="1"/>
      <p:bldP spid="108" grpId="0" autoUpdateAnimBg="0"/>
      <p:bldP spid="108" grpId="1"/>
      <p:bldP spid="109" grpId="0" animBg="1"/>
      <p:bldP spid="110" grpId="0" animBg="1"/>
      <p:bldP spid="110" grpId="1" animBg="1"/>
      <p:bldP spid="1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6C78-7A22-4CC2-ADDF-7819DDF8CDBD}" type="slidenum">
              <a:rPr lang="en-US"/>
              <a:pPr/>
              <a:t>14</a:t>
            </a:fld>
            <a:endParaRPr lang="en-US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Worst-case Big-oh </a:t>
            </a:r>
            <a:r>
              <a:rPr lang="en-US" sz="3600" dirty="0"/>
              <a:t>of Quicksort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675188" y="1604963"/>
            <a:ext cx="3783012" cy="604837"/>
            <a:chOff x="4675188" y="1604963"/>
            <a:chExt cx="3783012" cy="604837"/>
          </a:xfrm>
        </p:grpSpPr>
        <p:sp>
          <p:nvSpPr>
            <p:cNvPr id="525368" name="Rectangle 56"/>
            <p:cNvSpPr>
              <a:spLocks noChangeArrowheads="1"/>
            </p:cNvSpPr>
            <p:nvPr/>
          </p:nvSpPr>
          <p:spPr bwMode="auto">
            <a:xfrm flipH="1">
              <a:off x="46751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5369" name="Rectangle 57"/>
            <p:cNvSpPr>
              <a:spLocks noChangeArrowheads="1"/>
            </p:cNvSpPr>
            <p:nvPr/>
          </p:nvSpPr>
          <p:spPr bwMode="auto">
            <a:xfrm flipH="1">
              <a:off x="51323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25370" name="Rectangle 58"/>
            <p:cNvSpPr>
              <a:spLocks noChangeArrowheads="1"/>
            </p:cNvSpPr>
            <p:nvPr/>
          </p:nvSpPr>
          <p:spPr bwMode="auto">
            <a:xfrm flipH="1">
              <a:off x="55895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525371" name="Rectangle 59"/>
            <p:cNvSpPr>
              <a:spLocks noChangeArrowheads="1"/>
            </p:cNvSpPr>
            <p:nvPr/>
          </p:nvSpPr>
          <p:spPr bwMode="auto">
            <a:xfrm flipH="1">
              <a:off x="60467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525372" name="Rectangle 60"/>
            <p:cNvSpPr>
              <a:spLocks noChangeArrowheads="1"/>
            </p:cNvSpPr>
            <p:nvPr/>
          </p:nvSpPr>
          <p:spPr bwMode="auto">
            <a:xfrm flipH="1">
              <a:off x="65039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525373" name="Rectangle 61"/>
            <p:cNvSpPr>
              <a:spLocks noChangeArrowheads="1"/>
            </p:cNvSpPr>
            <p:nvPr/>
          </p:nvSpPr>
          <p:spPr bwMode="auto">
            <a:xfrm flipH="1">
              <a:off x="69611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525374" name="Rectangle 62"/>
            <p:cNvSpPr>
              <a:spLocks noChangeArrowheads="1"/>
            </p:cNvSpPr>
            <p:nvPr/>
          </p:nvSpPr>
          <p:spPr bwMode="auto">
            <a:xfrm flipH="1">
              <a:off x="74183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60</a:t>
              </a:r>
              <a:endParaRPr lang="en-US" dirty="0"/>
            </a:p>
          </p:txBody>
        </p:sp>
        <p:sp>
          <p:nvSpPr>
            <p:cNvPr id="525376" name="Rectangle 64"/>
            <p:cNvSpPr>
              <a:spLocks noChangeArrowheads="1"/>
            </p:cNvSpPr>
            <p:nvPr/>
          </p:nvSpPr>
          <p:spPr bwMode="auto">
            <a:xfrm flipH="1">
              <a:off x="7940675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</p:grpSp>
      <p:grpSp>
        <p:nvGrpSpPr>
          <p:cNvPr id="525480" name="Group 168"/>
          <p:cNvGrpSpPr>
            <a:grpSpLocks/>
          </p:cNvGrpSpPr>
          <p:nvPr/>
        </p:nvGrpSpPr>
        <p:grpSpPr bwMode="auto">
          <a:xfrm>
            <a:off x="4648200" y="884238"/>
            <a:ext cx="3810000" cy="487362"/>
            <a:chOff x="2928" y="557"/>
            <a:chExt cx="2400" cy="307"/>
          </a:xfrm>
        </p:grpSpPr>
        <p:sp>
          <p:nvSpPr>
            <p:cNvPr id="525478" name="Line 166"/>
            <p:cNvSpPr>
              <a:spLocks noChangeShapeType="1"/>
            </p:cNvSpPr>
            <p:nvPr/>
          </p:nvSpPr>
          <p:spPr bwMode="auto">
            <a:xfrm>
              <a:off x="2928" y="864"/>
              <a:ext cx="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479" name="Text Box 167"/>
            <p:cNvSpPr txBox="1">
              <a:spLocks noChangeArrowheads="1"/>
            </p:cNvSpPr>
            <p:nvPr/>
          </p:nvSpPr>
          <p:spPr bwMode="auto">
            <a:xfrm>
              <a:off x="3802" y="557"/>
              <a:ext cx="7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n steps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72807" y="1604963"/>
            <a:ext cx="3783012" cy="604837"/>
            <a:chOff x="4675188" y="1604963"/>
            <a:chExt cx="3783012" cy="604837"/>
          </a:xfrm>
        </p:grpSpPr>
        <p:sp>
          <p:nvSpPr>
            <p:cNvPr id="93" name="Rectangle 56"/>
            <p:cNvSpPr>
              <a:spLocks noChangeArrowheads="1"/>
            </p:cNvSpPr>
            <p:nvPr/>
          </p:nvSpPr>
          <p:spPr bwMode="auto">
            <a:xfrm flipH="1">
              <a:off x="46751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4" name="Rectangle 57"/>
            <p:cNvSpPr>
              <a:spLocks noChangeArrowheads="1"/>
            </p:cNvSpPr>
            <p:nvPr/>
          </p:nvSpPr>
          <p:spPr bwMode="auto">
            <a:xfrm flipH="1">
              <a:off x="51323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10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95" name="Rectangle 58"/>
            <p:cNvSpPr>
              <a:spLocks noChangeArrowheads="1"/>
            </p:cNvSpPr>
            <p:nvPr/>
          </p:nvSpPr>
          <p:spPr bwMode="auto">
            <a:xfrm flipH="1">
              <a:off x="55895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20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96" name="Rectangle 59"/>
            <p:cNvSpPr>
              <a:spLocks noChangeArrowheads="1"/>
            </p:cNvSpPr>
            <p:nvPr/>
          </p:nvSpPr>
          <p:spPr bwMode="auto">
            <a:xfrm flipH="1">
              <a:off x="60467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30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97" name="Rectangle 60"/>
            <p:cNvSpPr>
              <a:spLocks noChangeArrowheads="1"/>
            </p:cNvSpPr>
            <p:nvPr/>
          </p:nvSpPr>
          <p:spPr bwMode="auto">
            <a:xfrm flipH="1">
              <a:off x="65039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40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98" name="Rectangle 61"/>
            <p:cNvSpPr>
              <a:spLocks noChangeArrowheads="1"/>
            </p:cNvSpPr>
            <p:nvPr/>
          </p:nvSpPr>
          <p:spPr bwMode="auto">
            <a:xfrm flipH="1">
              <a:off x="69611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50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99" name="Rectangle 62"/>
            <p:cNvSpPr>
              <a:spLocks noChangeArrowheads="1"/>
            </p:cNvSpPr>
            <p:nvPr/>
          </p:nvSpPr>
          <p:spPr bwMode="auto">
            <a:xfrm flipH="1">
              <a:off x="74183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60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100" name="Rectangle 64"/>
            <p:cNvSpPr>
              <a:spLocks noChangeArrowheads="1"/>
            </p:cNvSpPr>
            <p:nvPr/>
          </p:nvSpPr>
          <p:spPr bwMode="auto">
            <a:xfrm flipH="1">
              <a:off x="7940675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70</a:t>
              </a:r>
              <a:endParaRPr lang="en-US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116" name="Group 168"/>
          <p:cNvGrpSpPr>
            <a:grpSpLocks/>
          </p:cNvGrpSpPr>
          <p:nvPr/>
        </p:nvGrpSpPr>
        <p:grpSpPr bwMode="auto">
          <a:xfrm>
            <a:off x="5132388" y="2332038"/>
            <a:ext cx="3402013" cy="487362"/>
            <a:chOff x="3185" y="557"/>
            <a:chExt cx="2143" cy="307"/>
          </a:xfrm>
        </p:grpSpPr>
        <p:sp>
          <p:nvSpPr>
            <p:cNvPr id="117" name="Line 166"/>
            <p:cNvSpPr>
              <a:spLocks noChangeShapeType="1"/>
            </p:cNvSpPr>
            <p:nvPr/>
          </p:nvSpPr>
          <p:spPr bwMode="auto">
            <a:xfrm>
              <a:off x="3185" y="864"/>
              <a:ext cx="21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Text Box 167"/>
            <p:cNvSpPr txBox="1">
              <a:spLocks noChangeArrowheads="1"/>
            </p:cNvSpPr>
            <p:nvPr/>
          </p:nvSpPr>
          <p:spPr bwMode="auto">
            <a:xfrm>
              <a:off x="3802" y="557"/>
              <a:ext cx="9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n-1 </a:t>
              </a:r>
              <a:r>
                <a:rPr lang="en-US" dirty="0"/>
                <a:t>steps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5105400" y="3052763"/>
            <a:ext cx="3325812" cy="604837"/>
            <a:chOff x="5132388" y="1604963"/>
            <a:chExt cx="3325812" cy="604837"/>
          </a:xfrm>
        </p:grpSpPr>
        <p:sp>
          <p:nvSpPr>
            <p:cNvPr id="139" name="Rectangle 57"/>
            <p:cNvSpPr>
              <a:spLocks noChangeArrowheads="1"/>
            </p:cNvSpPr>
            <p:nvPr/>
          </p:nvSpPr>
          <p:spPr bwMode="auto">
            <a:xfrm flipH="1">
              <a:off x="51323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40" name="Rectangle 58"/>
            <p:cNvSpPr>
              <a:spLocks noChangeArrowheads="1"/>
            </p:cNvSpPr>
            <p:nvPr/>
          </p:nvSpPr>
          <p:spPr bwMode="auto">
            <a:xfrm flipH="1">
              <a:off x="55895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41" name="Rectangle 59"/>
            <p:cNvSpPr>
              <a:spLocks noChangeArrowheads="1"/>
            </p:cNvSpPr>
            <p:nvPr/>
          </p:nvSpPr>
          <p:spPr bwMode="auto">
            <a:xfrm flipH="1">
              <a:off x="60467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142" name="Rectangle 60"/>
            <p:cNvSpPr>
              <a:spLocks noChangeArrowheads="1"/>
            </p:cNvSpPr>
            <p:nvPr/>
          </p:nvSpPr>
          <p:spPr bwMode="auto">
            <a:xfrm flipH="1">
              <a:off x="65039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143" name="Rectangle 61"/>
            <p:cNvSpPr>
              <a:spLocks noChangeArrowheads="1"/>
            </p:cNvSpPr>
            <p:nvPr/>
          </p:nvSpPr>
          <p:spPr bwMode="auto">
            <a:xfrm flipH="1">
              <a:off x="69611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144" name="Rectangle 62"/>
            <p:cNvSpPr>
              <a:spLocks noChangeArrowheads="1"/>
            </p:cNvSpPr>
            <p:nvPr/>
          </p:nvSpPr>
          <p:spPr bwMode="auto">
            <a:xfrm flipH="1">
              <a:off x="74183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60</a:t>
              </a:r>
              <a:endParaRPr lang="en-US" dirty="0"/>
            </a:p>
          </p:txBody>
        </p:sp>
        <p:sp>
          <p:nvSpPr>
            <p:cNvPr id="145" name="Rectangle 64"/>
            <p:cNvSpPr>
              <a:spLocks noChangeArrowheads="1"/>
            </p:cNvSpPr>
            <p:nvPr/>
          </p:nvSpPr>
          <p:spPr bwMode="auto">
            <a:xfrm flipH="1">
              <a:off x="7940675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5105400" y="3052286"/>
            <a:ext cx="3325812" cy="604837"/>
            <a:chOff x="5132388" y="1604963"/>
            <a:chExt cx="3325812" cy="604837"/>
          </a:xfrm>
        </p:grpSpPr>
        <p:sp>
          <p:nvSpPr>
            <p:cNvPr id="151" name="Rectangle 57"/>
            <p:cNvSpPr>
              <a:spLocks noChangeArrowheads="1"/>
            </p:cNvSpPr>
            <p:nvPr/>
          </p:nvSpPr>
          <p:spPr bwMode="auto">
            <a:xfrm flipH="1">
              <a:off x="51323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2" name="Rectangle 58"/>
            <p:cNvSpPr>
              <a:spLocks noChangeArrowheads="1"/>
            </p:cNvSpPr>
            <p:nvPr/>
          </p:nvSpPr>
          <p:spPr bwMode="auto">
            <a:xfrm flipH="1">
              <a:off x="55895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53" name="Rectangle 59"/>
            <p:cNvSpPr>
              <a:spLocks noChangeArrowheads="1"/>
            </p:cNvSpPr>
            <p:nvPr/>
          </p:nvSpPr>
          <p:spPr bwMode="auto">
            <a:xfrm flipH="1">
              <a:off x="60467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154" name="Rectangle 60"/>
            <p:cNvSpPr>
              <a:spLocks noChangeArrowheads="1"/>
            </p:cNvSpPr>
            <p:nvPr/>
          </p:nvSpPr>
          <p:spPr bwMode="auto">
            <a:xfrm flipH="1">
              <a:off x="65039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155" name="Rectangle 61"/>
            <p:cNvSpPr>
              <a:spLocks noChangeArrowheads="1"/>
            </p:cNvSpPr>
            <p:nvPr/>
          </p:nvSpPr>
          <p:spPr bwMode="auto">
            <a:xfrm flipH="1">
              <a:off x="69611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156" name="Rectangle 62"/>
            <p:cNvSpPr>
              <a:spLocks noChangeArrowheads="1"/>
            </p:cNvSpPr>
            <p:nvPr/>
          </p:nvSpPr>
          <p:spPr bwMode="auto">
            <a:xfrm flipH="1">
              <a:off x="74183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60</a:t>
              </a:r>
              <a:endParaRPr lang="en-US" dirty="0"/>
            </a:p>
          </p:txBody>
        </p:sp>
        <p:sp>
          <p:nvSpPr>
            <p:cNvPr id="157" name="Rectangle 64"/>
            <p:cNvSpPr>
              <a:spLocks noChangeArrowheads="1"/>
            </p:cNvSpPr>
            <p:nvPr/>
          </p:nvSpPr>
          <p:spPr bwMode="auto">
            <a:xfrm flipH="1">
              <a:off x="7940675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5105400" y="3048000"/>
            <a:ext cx="3325812" cy="604837"/>
            <a:chOff x="5132388" y="1604963"/>
            <a:chExt cx="3325812" cy="604837"/>
          </a:xfrm>
        </p:grpSpPr>
        <p:sp>
          <p:nvSpPr>
            <p:cNvPr id="161" name="Rectangle 57"/>
            <p:cNvSpPr>
              <a:spLocks noChangeArrowheads="1"/>
            </p:cNvSpPr>
            <p:nvPr/>
          </p:nvSpPr>
          <p:spPr bwMode="auto">
            <a:xfrm flipH="1">
              <a:off x="51323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2" name="Rectangle 58"/>
            <p:cNvSpPr>
              <a:spLocks noChangeArrowheads="1"/>
            </p:cNvSpPr>
            <p:nvPr/>
          </p:nvSpPr>
          <p:spPr bwMode="auto">
            <a:xfrm flipH="1">
              <a:off x="55895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20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163" name="Rectangle 59"/>
            <p:cNvSpPr>
              <a:spLocks noChangeArrowheads="1"/>
            </p:cNvSpPr>
            <p:nvPr/>
          </p:nvSpPr>
          <p:spPr bwMode="auto">
            <a:xfrm flipH="1">
              <a:off x="60467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30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164" name="Rectangle 60"/>
            <p:cNvSpPr>
              <a:spLocks noChangeArrowheads="1"/>
            </p:cNvSpPr>
            <p:nvPr/>
          </p:nvSpPr>
          <p:spPr bwMode="auto">
            <a:xfrm flipH="1">
              <a:off x="65039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40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165" name="Rectangle 61"/>
            <p:cNvSpPr>
              <a:spLocks noChangeArrowheads="1"/>
            </p:cNvSpPr>
            <p:nvPr/>
          </p:nvSpPr>
          <p:spPr bwMode="auto">
            <a:xfrm flipH="1">
              <a:off x="69611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50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166" name="Rectangle 62"/>
            <p:cNvSpPr>
              <a:spLocks noChangeArrowheads="1"/>
            </p:cNvSpPr>
            <p:nvPr/>
          </p:nvSpPr>
          <p:spPr bwMode="auto">
            <a:xfrm flipH="1">
              <a:off x="74183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60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167" name="Rectangle 64"/>
            <p:cNvSpPr>
              <a:spLocks noChangeArrowheads="1"/>
            </p:cNvSpPr>
            <p:nvPr/>
          </p:nvSpPr>
          <p:spPr bwMode="auto">
            <a:xfrm flipH="1">
              <a:off x="7940675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70</a:t>
              </a:r>
              <a:endParaRPr lang="en-US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5586289" y="4495800"/>
            <a:ext cx="2868612" cy="604837"/>
            <a:chOff x="5589588" y="1604963"/>
            <a:chExt cx="2868612" cy="604837"/>
          </a:xfrm>
        </p:grpSpPr>
        <p:sp>
          <p:nvSpPr>
            <p:cNvPr id="173" name="Rectangle 58"/>
            <p:cNvSpPr>
              <a:spLocks noChangeArrowheads="1"/>
            </p:cNvSpPr>
            <p:nvPr/>
          </p:nvSpPr>
          <p:spPr bwMode="auto">
            <a:xfrm flipH="1">
              <a:off x="55895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Rectangle 59"/>
            <p:cNvSpPr>
              <a:spLocks noChangeArrowheads="1"/>
            </p:cNvSpPr>
            <p:nvPr/>
          </p:nvSpPr>
          <p:spPr bwMode="auto">
            <a:xfrm flipH="1">
              <a:off x="60467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5" name="Rectangle 60"/>
            <p:cNvSpPr>
              <a:spLocks noChangeArrowheads="1"/>
            </p:cNvSpPr>
            <p:nvPr/>
          </p:nvSpPr>
          <p:spPr bwMode="auto">
            <a:xfrm flipH="1">
              <a:off x="65039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Rectangle 61"/>
            <p:cNvSpPr>
              <a:spLocks noChangeArrowheads="1"/>
            </p:cNvSpPr>
            <p:nvPr/>
          </p:nvSpPr>
          <p:spPr bwMode="auto">
            <a:xfrm flipH="1">
              <a:off x="69611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7" name="Rectangle 62"/>
            <p:cNvSpPr>
              <a:spLocks noChangeArrowheads="1"/>
            </p:cNvSpPr>
            <p:nvPr/>
          </p:nvSpPr>
          <p:spPr bwMode="auto">
            <a:xfrm flipH="1">
              <a:off x="74183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8" name="Rectangle 64"/>
            <p:cNvSpPr>
              <a:spLocks noChangeArrowheads="1"/>
            </p:cNvSpPr>
            <p:nvPr/>
          </p:nvSpPr>
          <p:spPr bwMode="auto">
            <a:xfrm flipH="1">
              <a:off x="7940675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70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589588" y="4495800"/>
            <a:ext cx="2868612" cy="604837"/>
            <a:chOff x="5589588" y="1604963"/>
            <a:chExt cx="2868612" cy="604837"/>
          </a:xfrm>
        </p:grpSpPr>
        <p:sp>
          <p:nvSpPr>
            <p:cNvPr id="78" name="Rectangle 58"/>
            <p:cNvSpPr>
              <a:spLocks noChangeArrowheads="1"/>
            </p:cNvSpPr>
            <p:nvPr/>
          </p:nvSpPr>
          <p:spPr bwMode="auto">
            <a:xfrm flipH="1">
              <a:off x="55895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20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9" name="Rectangle 59"/>
            <p:cNvSpPr>
              <a:spLocks noChangeArrowheads="1"/>
            </p:cNvSpPr>
            <p:nvPr/>
          </p:nvSpPr>
          <p:spPr bwMode="auto">
            <a:xfrm flipH="1">
              <a:off x="60467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60"/>
            <p:cNvSpPr>
              <a:spLocks noChangeArrowheads="1"/>
            </p:cNvSpPr>
            <p:nvPr/>
          </p:nvSpPr>
          <p:spPr bwMode="auto">
            <a:xfrm flipH="1">
              <a:off x="65039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61"/>
            <p:cNvSpPr>
              <a:spLocks noChangeArrowheads="1"/>
            </p:cNvSpPr>
            <p:nvPr/>
          </p:nvSpPr>
          <p:spPr bwMode="auto">
            <a:xfrm flipH="1">
              <a:off x="69611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62"/>
            <p:cNvSpPr>
              <a:spLocks noChangeArrowheads="1"/>
            </p:cNvSpPr>
            <p:nvPr/>
          </p:nvSpPr>
          <p:spPr bwMode="auto">
            <a:xfrm flipH="1">
              <a:off x="74183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64"/>
            <p:cNvSpPr>
              <a:spLocks noChangeArrowheads="1"/>
            </p:cNvSpPr>
            <p:nvPr/>
          </p:nvSpPr>
          <p:spPr bwMode="auto">
            <a:xfrm flipH="1">
              <a:off x="7940675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70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587120" y="4495800"/>
            <a:ext cx="2868612" cy="604837"/>
            <a:chOff x="5589588" y="1604963"/>
            <a:chExt cx="2868612" cy="604837"/>
          </a:xfrm>
        </p:grpSpPr>
        <p:sp>
          <p:nvSpPr>
            <p:cNvPr id="85" name="Rectangle 58"/>
            <p:cNvSpPr>
              <a:spLocks noChangeArrowheads="1"/>
            </p:cNvSpPr>
            <p:nvPr/>
          </p:nvSpPr>
          <p:spPr bwMode="auto">
            <a:xfrm flipH="1">
              <a:off x="55895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20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6" name="Rectangle 59"/>
            <p:cNvSpPr>
              <a:spLocks noChangeArrowheads="1"/>
            </p:cNvSpPr>
            <p:nvPr/>
          </p:nvSpPr>
          <p:spPr bwMode="auto">
            <a:xfrm flipH="1">
              <a:off x="60467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30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87" name="Rectangle 60"/>
            <p:cNvSpPr>
              <a:spLocks noChangeArrowheads="1"/>
            </p:cNvSpPr>
            <p:nvPr/>
          </p:nvSpPr>
          <p:spPr bwMode="auto">
            <a:xfrm flipH="1">
              <a:off x="65039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40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88" name="Rectangle 61"/>
            <p:cNvSpPr>
              <a:spLocks noChangeArrowheads="1"/>
            </p:cNvSpPr>
            <p:nvPr/>
          </p:nvSpPr>
          <p:spPr bwMode="auto">
            <a:xfrm flipH="1">
              <a:off x="69611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50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74183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60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102" name="Rectangle 64"/>
            <p:cNvSpPr>
              <a:spLocks noChangeArrowheads="1"/>
            </p:cNvSpPr>
            <p:nvPr/>
          </p:nvSpPr>
          <p:spPr bwMode="auto">
            <a:xfrm flipH="1">
              <a:off x="7940675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70</a:t>
              </a:r>
              <a:endParaRPr lang="en-US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105" name="Group 168"/>
          <p:cNvGrpSpPr>
            <a:grpSpLocks/>
          </p:cNvGrpSpPr>
          <p:nvPr/>
        </p:nvGrpSpPr>
        <p:grpSpPr bwMode="auto">
          <a:xfrm>
            <a:off x="5562600" y="3810000"/>
            <a:ext cx="2971800" cy="487362"/>
            <a:chOff x="3456" y="557"/>
            <a:chExt cx="1872" cy="307"/>
          </a:xfrm>
        </p:grpSpPr>
        <p:sp>
          <p:nvSpPr>
            <p:cNvPr id="106" name="Line 166"/>
            <p:cNvSpPr>
              <a:spLocks noChangeShapeType="1"/>
            </p:cNvSpPr>
            <p:nvPr/>
          </p:nvSpPr>
          <p:spPr bwMode="auto">
            <a:xfrm>
              <a:off x="3456" y="864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Text Box 167"/>
            <p:cNvSpPr txBox="1">
              <a:spLocks noChangeArrowheads="1"/>
            </p:cNvSpPr>
            <p:nvPr/>
          </p:nvSpPr>
          <p:spPr bwMode="auto">
            <a:xfrm>
              <a:off x="3932" y="557"/>
              <a:ext cx="9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-2 </a:t>
              </a:r>
              <a:r>
                <a:rPr lang="en-US" dirty="0"/>
                <a:t>steps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5991703" y="5795963"/>
            <a:ext cx="2411412" cy="604837"/>
            <a:chOff x="6046788" y="1604963"/>
            <a:chExt cx="2411412" cy="604837"/>
          </a:xfrm>
        </p:grpSpPr>
        <p:sp>
          <p:nvSpPr>
            <p:cNvPr id="114" name="Rectangle 59"/>
            <p:cNvSpPr>
              <a:spLocks noChangeArrowheads="1"/>
            </p:cNvSpPr>
            <p:nvPr/>
          </p:nvSpPr>
          <p:spPr bwMode="auto">
            <a:xfrm flipH="1">
              <a:off x="60467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60"/>
            <p:cNvSpPr>
              <a:spLocks noChangeArrowheads="1"/>
            </p:cNvSpPr>
            <p:nvPr/>
          </p:nvSpPr>
          <p:spPr bwMode="auto">
            <a:xfrm flipH="1">
              <a:off x="65039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61"/>
            <p:cNvSpPr>
              <a:spLocks noChangeArrowheads="1"/>
            </p:cNvSpPr>
            <p:nvPr/>
          </p:nvSpPr>
          <p:spPr bwMode="auto">
            <a:xfrm flipH="1">
              <a:off x="69611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62"/>
            <p:cNvSpPr>
              <a:spLocks noChangeArrowheads="1"/>
            </p:cNvSpPr>
            <p:nvPr/>
          </p:nvSpPr>
          <p:spPr bwMode="auto">
            <a:xfrm flipH="1">
              <a:off x="7418388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64"/>
            <p:cNvSpPr>
              <a:spLocks noChangeArrowheads="1"/>
            </p:cNvSpPr>
            <p:nvPr/>
          </p:nvSpPr>
          <p:spPr bwMode="auto">
            <a:xfrm flipH="1">
              <a:off x="7940675" y="1604963"/>
              <a:ext cx="517525" cy="60483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70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1" name="Text Box 107"/>
          <p:cNvSpPr txBox="1">
            <a:spLocks noChangeArrowheads="1"/>
          </p:cNvSpPr>
          <p:nvPr/>
        </p:nvSpPr>
        <p:spPr bwMode="auto">
          <a:xfrm>
            <a:off x="257060" y="990600"/>
            <a:ext cx="36576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What you’ll notice is that each time we partition, we remove </a:t>
            </a:r>
            <a:r>
              <a:rPr lang="en-US" sz="2000" dirty="0" smtClean="0">
                <a:solidFill>
                  <a:srgbClr val="FF0000"/>
                </a:solidFill>
              </a:rPr>
              <a:t>only one item</a:t>
            </a:r>
            <a:r>
              <a:rPr lang="en-US" sz="2000" dirty="0" smtClean="0"/>
              <a:t> off the left side!</a:t>
            </a:r>
            <a:endParaRPr lang="en-US" sz="2000" dirty="0"/>
          </a:p>
        </p:txBody>
      </p:sp>
      <p:sp>
        <p:nvSpPr>
          <p:cNvPr id="113" name="Text Box 107"/>
          <p:cNvSpPr txBox="1">
            <a:spLocks noChangeArrowheads="1"/>
          </p:cNvSpPr>
          <p:nvPr/>
        </p:nvSpPr>
        <p:spPr bwMode="auto">
          <a:xfrm>
            <a:off x="371360" y="2392531"/>
            <a:ext cx="3429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And if we only remove </a:t>
            </a:r>
            <a:br>
              <a:rPr lang="en-US" sz="2000" dirty="0" smtClean="0"/>
            </a:br>
            <a:r>
              <a:rPr lang="en-US" sz="2000" dirty="0" smtClean="0"/>
              <a:t>one item off the </a:t>
            </a:r>
            <a:br>
              <a:rPr lang="en-US" sz="2000" dirty="0" smtClean="0"/>
            </a:br>
            <a:r>
              <a:rPr lang="en-US" sz="2000" dirty="0" smtClean="0"/>
              <a:t>left side each time… </a:t>
            </a:r>
            <a:endParaRPr lang="en-US" sz="2000" dirty="0"/>
          </a:p>
        </p:txBody>
      </p:sp>
      <p:sp>
        <p:nvSpPr>
          <p:cNvPr id="123" name="Text Box 107"/>
          <p:cNvSpPr txBox="1">
            <a:spLocks noChangeArrowheads="1"/>
          </p:cNvSpPr>
          <p:nvPr/>
        </p:nvSpPr>
        <p:spPr bwMode="auto">
          <a:xfrm>
            <a:off x="257060" y="3519901"/>
            <a:ext cx="36576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We’re going to have to go through this </a:t>
            </a:r>
            <a:r>
              <a:rPr lang="en-US" sz="2000" dirty="0" smtClean="0">
                <a:solidFill>
                  <a:srgbClr val="6600CC"/>
                </a:solidFill>
              </a:rPr>
              <a:t>partitioning</a:t>
            </a:r>
            <a:r>
              <a:rPr lang="en-US" sz="2000" dirty="0" smtClean="0"/>
              <a:t> process </a:t>
            </a:r>
            <a:r>
              <a:rPr lang="en-US" sz="2000" dirty="0" smtClean="0">
                <a:solidFill>
                  <a:srgbClr val="FF0000"/>
                </a:solidFill>
              </a:rPr>
              <a:t>n times</a:t>
            </a:r>
            <a:r>
              <a:rPr lang="en-US" sz="2000" dirty="0"/>
              <a:t> </a:t>
            </a:r>
            <a:r>
              <a:rPr lang="en-US" sz="2000" dirty="0" smtClean="0"/>
              <a:t>to process the entire array!</a:t>
            </a:r>
            <a:endParaRPr lang="en-US" sz="2000" dirty="0"/>
          </a:p>
        </p:txBody>
      </p:sp>
      <p:grpSp>
        <p:nvGrpSpPr>
          <p:cNvPr id="124" name="Group 177"/>
          <p:cNvGrpSpPr>
            <a:grpSpLocks/>
          </p:cNvGrpSpPr>
          <p:nvPr/>
        </p:nvGrpSpPr>
        <p:grpSpPr bwMode="auto">
          <a:xfrm>
            <a:off x="3659187" y="1371600"/>
            <a:ext cx="989013" cy="5105400"/>
            <a:chOff x="2209" y="864"/>
            <a:chExt cx="623" cy="3216"/>
          </a:xfrm>
        </p:grpSpPr>
        <p:sp>
          <p:nvSpPr>
            <p:cNvPr id="125" name="Line 175"/>
            <p:cNvSpPr>
              <a:spLocks noChangeShapeType="1"/>
            </p:cNvSpPr>
            <p:nvPr/>
          </p:nvSpPr>
          <p:spPr bwMode="auto">
            <a:xfrm>
              <a:off x="2496" y="864"/>
              <a:ext cx="0" cy="32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Text Box 176"/>
            <p:cNvSpPr txBox="1">
              <a:spLocks noChangeArrowheads="1"/>
            </p:cNvSpPr>
            <p:nvPr/>
          </p:nvSpPr>
          <p:spPr bwMode="auto">
            <a:xfrm>
              <a:off x="2209" y="1877"/>
              <a:ext cx="623" cy="523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n</a:t>
              </a:r>
              <a:endParaRPr lang="en-US" dirty="0">
                <a:solidFill>
                  <a:schemeClr val="accent2"/>
                </a:solidFill>
              </a:endParaRPr>
            </a:p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levels</a:t>
              </a:r>
            </a:p>
          </p:txBody>
        </p:sp>
      </p:grpSp>
      <p:sp>
        <p:nvSpPr>
          <p:cNvPr id="127" name="Text Box 107"/>
          <p:cNvSpPr txBox="1">
            <a:spLocks noChangeArrowheads="1"/>
          </p:cNvSpPr>
          <p:nvPr/>
        </p:nvSpPr>
        <p:spPr bwMode="auto">
          <a:xfrm>
            <a:off x="180860" y="4960718"/>
            <a:ext cx="400129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And i</a:t>
            </a:r>
            <a:r>
              <a:rPr lang="en-US" sz="2000" dirty="0" smtClean="0"/>
              <a:t>f the partition algorithm requires </a:t>
            </a:r>
            <a:r>
              <a:rPr lang="en-US" sz="2000" dirty="0" smtClean="0">
                <a:solidFill>
                  <a:srgbClr val="FF0000"/>
                </a:solidFill>
              </a:rPr>
              <a:t>~n steps </a:t>
            </a:r>
            <a:r>
              <a:rPr lang="en-US" sz="2000" dirty="0" smtClean="0"/>
              <a:t>at </a:t>
            </a:r>
            <a:r>
              <a:rPr lang="en-US" sz="2000" dirty="0" smtClean="0">
                <a:solidFill>
                  <a:srgbClr val="6600CC"/>
                </a:solidFill>
              </a:rPr>
              <a:t>each level</a:t>
            </a:r>
            <a:r>
              <a:rPr lang="en-US" sz="2000" dirty="0" smtClean="0"/>
              <a:t>…</a:t>
            </a:r>
            <a:endParaRPr lang="en-US" sz="2000" dirty="0"/>
          </a:p>
        </p:txBody>
      </p:sp>
      <p:sp>
        <p:nvSpPr>
          <p:cNvPr id="128" name="Text Box 107"/>
          <p:cNvSpPr txBox="1">
            <a:spLocks noChangeArrowheads="1"/>
          </p:cNvSpPr>
          <p:nvPr/>
        </p:nvSpPr>
        <p:spPr bwMode="auto">
          <a:xfrm>
            <a:off x="182696" y="5562600"/>
            <a:ext cx="400129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And we go </a:t>
            </a:r>
            <a:r>
              <a:rPr lang="en-US" sz="2000" dirty="0" smtClean="0">
                <a:solidFill>
                  <a:srgbClr val="FF3300"/>
                </a:solidFill>
              </a:rPr>
              <a:t>n levels deep</a:t>
            </a:r>
            <a:r>
              <a:rPr lang="en-US" sz="2000" dirty="0" smtClean="0"/>
              <a:t>…</a:t>
            </a:r>
          </a:p>
          <a:p>
            <a:pPr algn="ctr"/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2000" dirty="0" smtClean="0"/>
              <a:t>Then our algorithm is O(</a:t>
            </a:r>
            <a:r>
              <a:rPr lang="en-US" sz="2000" dirty="0" smtClean="0">
                <a:solidFill>
                  <a:srgbClr val="FF0000"/>
                </a:solidFill>
              </a:rPr>
              <a:t>n</a:t>
            </a:r>
            <a:r>
              <a:rPr lang="en-US" sz="20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/>
              <a:t>)!</a:t>
            </a:r>
            <a:endParaRPr lang="en-US" sz="2000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4419600" y="2057400"/>
            <a:ext cx="381000" cy="409039"/>
          </a:xfrm>
          <a:prstGeom prst="straightConnector1">
            <a:avLst/>
          </a:prstGeom>
          <a:solidFill>
            <a:srgbClr val="CCFF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 flipV="1">
            <a:off x="4914900" y="3570272"/>
            <a:ext cx="381000" cy="409039"/>
          </a:xfrm>
          <a:prstGeom prst="straightConnector1">
            <a:avLst/>
          </a:prstGeom>
          <a:solidFill>
            <a:srgbClr val="CCFF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Straight Arrow Connector 129"/>
          <p:cNvCxnSpPr/>
          <p:nvPr/>
        </p:nvCxnSpPr>
        <p:spPr bwMode="auto">
          <a:xfrm flipV="1">
            <a:off x="5426132" y="4978892"/>
            <a:ext cx="381000" cy="409039"/>
          </a:xfrm>
          <a:prstGeom prst="straightConnector1">
            <a:avLst/>
          </a:prstGeom>
          <a:solidFill>
            <a:srgbClr val="CCFF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Straight Arrow Connector 130"/>
          <p:cNvCxnSpPr/>
          <p:nvPr/>
        </p:nvCxnSpPr>
        <p:spPr bwMode="auto">
          <a:xfrm flipV="1">
            <a:off x="5807132" y="6272480"/>
            <a:ext cx="381000" cy="409039"/>
          </a:xfrm>
          <a:prstGeom prst="straightConnector1">
            <a:avLst/>
          </a:prstGeom>
          <a:solidFill>
            <a:srgbClr val="CCFF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2" name="Group 168"/>
          <p:cNvGrpSpPr>
            <a:grpSpLocks/>
          </p:cNvGrpSpPr>
          <p:nvPr/>
        </p:nvGrpSpPr>
        <p:grpSpPr bwMode="auto">
          <a:xfrm>
            <a:off x="5848350" y="5159566"/>
            <a:ext cx="2686050" cy="487362"/>
            <a:chOff x="3636" y="557"/>
            <a:chExt cx="1692" cy="307"/>
          </a:xfrm>
        </p:grpSpPr>
        <p:sp>
          <p:nvSpPr>
            <p:cNvPr id="133" name="Line 166"/>
            <p:cNvSpPr>
              <a:spLocks noChangeShapeType="1"/>
            </p:cNvSpPr>
            <p:nvPr/>
          </p:nvSpPr>
          <p:spPr bwMode="auto">
            <a:xfrm>
              <a:off x="3636" y="864"/>
              <a:ext cx="16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Text Box 167"/>
            <p:cNvSpPr txBox="1">
              <a:spLocks noChangeArrowheads="1"/>
            </p:cNvSpPr>
            <p:nvPr/>
          </p:nvSpPr>
          <p:spPr bwMode="auto">
            <a:xfrm>
              <a:off x="4028" y="557"/>
              <a:ext cx="9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dirty="0" smtClean="0"/>
                <a:t>-3 </a:t>
              </a:r>
              <a:r>
                <a:rPr lang="en-US" dirty="0"/>
                <a:t>steps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797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1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1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5254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5254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utoUpdateAnimBg="0"/>
      <p:bldP spid="113" grpId="0" autoUpdateAnimBg="0"/>
      <p:bldP spid="123" grpId="0" autoUpdateAnimBg="0"/>
      <p:bldP spid="127" grpId="0" autoUpdateAnimBg="0"/>
      <p:bldP spid="128" grpId="0" uiExpand="1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C245-48A7-47F7-A04B-4CB0999FDBB1}" type="slidenum">
              <a:rPr lang="en-US"/>
              <a:pPr/>
              <a:t>15</a:t>
            </a:fld>
            <a:endParaRPr lang="en-US"/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Other Quicksort </a:t>
            </a:r>
            <a:r>
              <a:rPr lang="en-US" sz="4000" dirty="0"/>
              <a:t>Worst Cases?</a:t>
            </a:r>
          </a:p>
        </p:txBody>
      </p:sp>
      <p:sp>
        <p:nvSpPr>
          <p:cNvPr id="631813" name="Text Box 5"/>
          <p:cNvSpPr txBox="1">
            <a:spLocks noChangeArrowheads="1"/>
          </p:cNvSpPr>
          <p:nvPr/>
        </p:nvSpPr>
        <p:spPr bwMode="auto">
          <a:xfrm>
            <a:off x="550863" y="1371600"/>
            <a:ext cx="7772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So, as you can see, an array that’s </a:t>
            </a:r>
            <a:r>
              <a:rPr lang="en-US" dirty="0">
                <a:solidFill>
                  <a:schemeClr val="accent2"/>
                </a:solidFill>
              </a:rPr>
              <a:t>mostly in order</a:t>
            </a:r>
            <a:r>
              <a:rPr lang="en-US" dirty="0">
                <a:solidFill>
                  <a:schemeClr val="tx1"/>
                </a:solidFill>
              </a:rPr>
              <a:t> will require an average of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b="1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steps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31814" name="Text Box 6"/>
          <p:cNvSpPr txBox="1">
            <a:spLocks noChangeArrowheads="1"/>
          </p:cNvSpPr>
          <p:nvPr/>
        </p:nvSpPr>
        <p:spPr bwMode="auto">
          <a:xfrm>
            <a:off x="550863" y="2590800"/>
            <a:ext cx="7772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 you can probably guess, </a:t>
            </a:r>
            <a:r>
              <a:rPr lang="en-US" dirty="0">
                <a:solidFill>
                  <a:srgbClr val="6600CC"/>
                </a:solidFill>
              </a:rPr>
              <a:t>Quicksort</a:t>
            </a:r>
            <a:r>
              <a:rPr lang="en-US" dirty="0">
                <a:solidFill>
                  <a:schemeClr val="tx1"/>
                </a:solidFill>
              </a:rPr>
              <a:t> also has the same problem with arrays that are in </a:t>
            </a:r>
            <a:r>
              <a:rPr lang="en-US" dirty="0">
                <a:solidFill>
                  <a:srgbClr val="FF0000"/>
                </a:solidFill>
              </a:rPr>
              <a:t>reverse order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31816" name="Text Box 8"/>
          <p:cNvSpPr txBox="1">
            <a:spLocks noChangeArrowheads="1"/>
          </p:cNvSpPr>
          <p:nvPr/>
        </p:nvSpPr>
        <p:spPr bwMode="auto">
          <a:xfrm>
            <a:off x="685800" y="3871576"/>
            <a:ext cx="7772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 if you happen to know your data will be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rgbClr val="FF3300"/>
                </a:solidFill>
              </a:rPr>
              <a:t>mostly </a:t>
            </a:r>
            <a:r>
              <a:rPr lang="en-US" dirty="0">
                <a:solidFill>
                  <a:srgbClr val="FF3300"/>
                </a:solidFill>
              </a:rPr>
              <a:t>sorted </a:t>
            </a:r>
            <a:r>
              <a:rPr lang="en-US" dirty="0">
                <a:solidFill>
                  <a:schemeClr val="tx1"/>
                </a:solidFill>
              </a:rPr>
              <a:t>(or in </a:t>
            </a:r>
            <a:r>
              <a:rPr lang="en-US" dirty="0">
                <a:solidFill>
                  <a:srgbClr val="FF3300"/>
                </a:solidFill>
              </a:rPr>
              <a:t>reverse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>
                <a:solidFill>
                  <a:srgbClr val="FF3300"/>
                </a:solidFill>
              </a:rPr>
              <a:t>order</a:t>
            </a:r>
            <a:r>
              <a:rPr lang="en-US" dirty="0">
                <a:solidFill>
                  <a:schemeClr val="tx1"/>
                </a:solidFill>
              </a:rPr>
              <a:t>, avoid Quicksort!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152400" y="4964757"/>
            <a:ext cx="7772400" cy="1740843"/>
            <a:chOff x="-260565" y="4806759"/>
            <a:chExt cx="7772400" cy="1740843"/>
          </a:xfrm>
        </p:grpSpPr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-260565" y="5375745"/>
              <a:ext cx="7772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It’s a </a:t>
              </a:r>
              <a:r>
                <a:rPr lang="en-US" dirty="0" smtClean="0">
                  <a:solidFill>
                    <a:srgbClr val="FF0000"/>
                  </a:solidFill>
                </a:rPr>
                <a:t>DOG</a:t>
              </a:r>
              <a:r>
                <a:rPr lang="en-US" dirty="0" smtClean="0">
                  <a:solidFill>
                    <a:schemeClr val="tx1"/>
                  </a:solidFill>
                </a:rPr>
                <a:t>!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4806759"/>
              <a:ext cx="2070420" cy="174084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3" grpId="0"/>
      <p:bldP spid="631814" grpId="0"/>
      <p:bldP spid="6318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BC7E-F8D1-4914-8701-BD9CCC87F54B}" type="slidenum">
              <a:rPr lang="en-US"/>
              <a:pPr/>
              <a:t>16</a:t>
            </a:fld>
            <a:endParaRPr lang="en-US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Mergesort</a:t>
            </a:r>
          </a:p>
        </p:txBody>
      </p:sp>
      <p:sp>
        <p:nvSpPr>
          <p:cNvPr id="512003" name="Text Box 3"/>
          <p:cNvSpPr txBox="1">
            <a:spLocks noChangeArrowheads="1"/>
          </p:cNvSpPr>
          <p:nvPr/>
        </p:nvSpPr>
        <p:spPr bwMode="auto">
          <a:xfrm>
            <a:off x="309563" y="914400"/>
            <a:ext cx="8531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Mergesort is another extremely efficient sort – yet it’s pretty easy to understand.</a:t>
            </a:r>
          </a:p>
        </p:txBody>
      </p:sp>
      <p:sp>
        <p:nvSpPr>
          <p:cNvPr id="512131" name="Text Box 131"/>
          <p:cNvSpPr txBox="1">
            <a:spLocks noChangeArrowheads="1"/>
          </p:cNvSpPr>
          <p:nvPr/>
        </p:nvSpPr>
        <p:spPr bwMode="auto">
          <a:xfrm>
            <a:off x="255588" y="5694363"/>
            <a:ext cx="8531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But before we learn the </a:t>
            </a:r>
            <a:r>
              <a:rPr lang="en-US">
                <a:solidFill>
                  <a:srgbClr val="A50021"/>
                </a:solidFill>
              </a:rPr>
              <a:t>Mergesort</a:t>
            </a:r>
            <a:r>
              <a:rPr lang="en-US"/>
              <a:t>, we need to learn another algorithm called “</a:t>
            </a:r>
            <a:r>
              <a:rPr lang="en-US">
                <a:solidFill>
                  <a:srgbClr val="A50021"/>
                </a:solidFill>
              </a:rPr>
              <a:t>merge</a:t>
            </a:r>
            <a:r>
              <a:rPr lang="en-US"/>
              <a:t>”.</a:t>
            </a:r>
          </a:p>
        </p:txBody>
      </p:sp>
      <p:sp>
        <p:nvSpPr>
          <p:cNvPr id="512132" name="Text Box 132"/>
          <p:cNvSpPr txBox="1">
            <a:spLocks noChangeArrowheads="1"/>
          </p:cNvSpPr>
          <p:nvPr/>
        </p:nvSpPr>
        <p:spPr bwMode="auto">
          <a:xfrm>
            <a:off x="304800" y="2225675"/>
            <a:ext cx="853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/>
          </a:p>
        </p:txBody>
      </p:sp>
      <p:pic>
        <p:nvPicPr>
          <p:cNvPr id="512133" name="Picture 1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2"/>
          <a:stretch>
            <a:fillRect/>
          </a:stretch>
        </p:blipFill>
        <p:spPr bwMode="auto">
          <a:xfrm>
            <a:off x="2967038" y="2136775"/>
            <a:ext cx="288290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3EDB-EF81-4DA0-9101-1E93948FDF67}" type="slidenum">
              <a:rPr lang="en-US"/>
              <a:pPr/>
              <a:t>17</a:t>
            </a:fld>
            <a:endParaRPr lang="en-US"/>
          </a:p>
        </p:txBody>
      </p:sp>
      <p:sp>
        <p:nvSpPr>
          <p:cNvPr id="661532" name="Text Box 28"/>
          <p:cNvSpPr txBox="1">
            <a:spLocks noChangeArrowheads="1"/>
          </p:cNvSpPr>
          <p:nvPr/>
        </p:nvSpPr>
        <p:spPr bwMode="auto">
          <a:xfrm>
            <a:off x="4006850" y="4538663"/>
            <a:ext cx="5032375" cy="2165350"/>
          </a:xfrm>
          <a:prstGeom prst="rect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>
                <a:solidFill>
                  <a:srgbClr val="0000CC"/>
                </a:solidFill>
              </a:rPr>
              <a:t>1. Initialize counter variables i1, i2 to zero</a:t>
            </a:r>
          </a:p>
          <a:p>
            <a:r>
              <a:rPr lang="en-US" sz="1700">
                <a:solidFill>
                  <a:srgbClr val="0000CC"/>
                </a:solidFill>
              </a:rPr>
              <a:t>2. While there are more items to copy…</a:t>
            </a:r>
          </a:p>
          <a:p>
            <a:r>
              <a:rPr lang="en-US" sz="1700">
                <a:solidFill>
                  <a:srgbClr val="0000CC"/>
                </a:solidFill>
              </a:rPr>
              <a:t>    If A1[i1] is less than A2[i2]</a:t>
            </a:r>
          </a:p>
          <a:p>
            <a:r>
              <a:rPr lang="en-US" sz="1700">
                <a:solidFill>
                  <a:srgbClr val="0000CC"/>
                </a:solidFill>
              </a:rPr>
              <a:t>         Copy A1[i1] to output array B and i1++</a:t>
            </a:r>
          </a:p>
          <a:p>
            <a:r>
              <a:rPr lang="en-US" sz="1700">
                <a:solidFill>
                  <a:srgbClr val="0000CC"/>
                </a:solidFill>
              </a:rPr>
              <a:t>    Else </a:t>
            </a:r>
          </a:p>
          <a:p>
            <a:r>
              <a:rPr lang="en-US" sz="1700">
                <a:solidFill>
                  <a:srgbClr val="0000CC"/>
                </a:solidFill>
              </a:rPr>
              <a:t>         Copy A2[i2] to output array B and i2++</a:t>
            </a:r>
          </a:p>
          <a:p>
            <a:r>
              <a:rPr lang="en-US" sz="1700">
                <a:solidFill>
                  <a:srgbClr val="0000CC"/>
                </a:solidFill>
              </a:rPr>
              <a:t>3. If either array runs out, copy the entire </a:t>
            </a:r>
            <a:br>
              <a:rPr lang="en-US" sz="1700">
                <a:solidFill>
                  <a:srgbClr val="0000CC"/>
                </a:solidFill>
              </a:rPr>
            </a:br>
            <a:r>
              <a:rPr lang="en-US" sz="1700">
                <a:solidFill>
                  <a:srgbClr val="0000CC"/>
                </a:solidFill>
              </a:rPr>
              <a:t>    contents of the other array over</a:t>
            </a:r>
          </a:p>
        </p:txBody>
      </p:sp>
      <p:pic>
        <p:nvPicPr>
          <p:cNvPr id="66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97075"/>
            <a:ext cx="3127375" cy="208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Mergesort</a:t>
            </a:r>
          </a:p>
        </p:txBody>
      </p:sp>
      <p:sp>
        <p:nvSpPr>
          <p:cNvPr id="661509" name="Text Box 5"/>
          <p:cNvSpPr txBox="1">
            <a:spLocks noChangeArrowheads="1"/>
          </p:cNvSpPr>
          <p:nvPr/>
        </p:nvSpPr>
        <p:spPr bwMode="auto">
          <a:xfrm>
            <a:off x="449263" y="857250"/>
            <a:ext cx="8531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The basic </a:t>
            </a:r>
            <a:r>
              <a:rPr lang="en-US">
                <a:solidFill>
                  <a:srgbClr val="A50021"/>
                </a:solidFill>
              </a:rPr>
              <a:t>merge</a:t>
            </a:r>
            <a:r>
              <a:rPr lang="en-US"/>
              <a:t> algorithm takes </a:t>
            </a:r>
            <a:r>
              <a:rPr lang="en-US">
                <a:solidFill>
                  <a:srgbClr val="006666"/>
                </a:solidFill>
              </a:rPr>
              <a:t>two-presorted arrays</a:t>
            </a:r>
            <a:r>
              <a:rPr lang="en-US"/>
              <a:t> as inputs and </a:t>
            </a:r>
            <a:r>
              <a:rPr lang="en-US">
                <a:solidFill>
                  <a:srgbClr val="006666"/>
                </a:solidFill>
              </a:rPr>
              <a:t>outputs a combined, third sorted array</a:t>
            </a:r>
            <a:r>
              <a:rPr lang="en-US"/>
              <a:t>.</a:t>
            </a:r>
          </a:p>
        </p:txBody>
      </p:sp>
      <p:pic>
        <p:nvPicPr>
          <p:cNvPr id="6615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1905000"/>
            <a:ext cx="3124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1511" name="Group 7"/>
          <p:cNvGrpSpPr>
            <a:grpSpLocks/>
          </p:cNvGrpSpPr>
          <p:nvPr/>
        </p:nvGrpSpPr>
        <p:grpSpPr bwMode="auto">
          <a:xfrm>
            <a:off x="876300" y="2087563"/>
            <a:ext cx="2833688" cy="1730375"/>
            <a:chOff x="912" y="814"/>
            <a:chExt cx="3483" cy="2264"/>
          </a:xfrm>
        </p:grpSpPr>
        <p:sp>
          <p:nvSpPr>
            <p:cNvPr id="661512" name="Rectangle 8"/>
            <p:cNvSpPr>
              <a:spLocks noChangeArrowheads="1"/>
            </p:cNvSpPr>
            <p:nvPr/>
          </p:nvSpPr>
          <p:spPr bwMode="auto">
            <a:xfrm>
              <a:off x="929" y="864"/>
              <a:ext cx="3464" cy="2214"/>
            </a:xfrm>
            <a:prstGeom prst="rect">
              <a:avLst/>
            </a:prstGeom>
            <a:solidFill>
              <a:srgbClr val="1F1F1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513" name="Line 9"/>
            <p:cNvSpPr>
              <a:spLocks noChangeShapeType="1"/>
            </p:cNvSpPr>
            <p:nvPr/>
          </p:nvSpPr>
          <p:spPr bwMode="auto">
            <a:xfrm>
              <a:off x="912" y="864"/>
              <a:ext cx="16" cy="150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514" name="Line 10"/>
            <p:cNvSpPr>
              <a:spLocks noChangeShapeType="1"/>
            </p:cNvSpPr>
            <p:nvPr/>
          </p:nvSpPr>
          <p:spPr bwMode="auto">
            <a:xfrm flipH="1">
              <a:off x="4386" y="814"/>
              <a:ext cx="9" cy="1508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66151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22775"/>
            <a:ext cx="3124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1516" name="Group 12"/>
          <p:cNvGrpSpPr>
            <a:grpSpLocks/>
          </p:cNvGrpSpPr>
          <p:nvPr/>
        </p:nvGrpSpPr>
        <p:grpSpPr bwMode="auto">
          <a:xfrm>
            <a:off x="879475" y="4605338"/>
            <a:ext cx="2833688" cy="1730375"/>
            <a:chOff x="912" y="814"/>
            <a:chExt cx="3483" cy="2264"/>
          </a:xfrm>
        </p:grpSpPr>
        <p:sp>
          <p:nvSpPr>
            <p:cNvPr id="661517" name="Rectangle 13"/>
            <p:cNvSpPr>
              <a:spLocks noChangeArrowheads="1"/>
            </p:cNvSpPr>
            <p:nvPr/>
          </p:nvSpPr>
          <p:spPr bwMode="auto">
            <a:xfrm>
              <a:off x="929" y="864"/>
              <a:ext cx="3464" cy="2214"/>
            </a:xfrm>
            <a:prstGeom prst="rect">
              <a:avLst/>
            </a:prstGeom>
            <a:solidFill>
              <a:srgbClr val="1F1F1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518" name="Line 14"/>
            <p:cNvSpPr>
              <a:spLocks noChangeShapeType="1"/>
            </p:cNvSpPr>
            <p:nvPr/>
          </p:nvSpPr>
          <p:spPr bwMode="auto">
            <a:xfrm>
              <a:off x="912" y="864"/>
              <a:ext cx="16" cy="150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519" name="Line 15"/>
            <p:cNvSpPr>
              <a:spLocks noChangeShapeType="1"/>
            </p:cNvSpPr>
            <p:nvPr/>
          </p:nvSpPr>
          <p:spPr bwMode="auto">
            <a:xfrm flipH="1">
              <a:off x="4386" y="814"/>
              <a:ext cx="9" cy="1508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1520" name="Text Box 16"/>
          <p:cNvSpPr txBox="1">
            <a:spLocks noChangeArrowheads="1"/>
          </p:cNvSpPr>
          <p:nvPr/>
        </p:nvSpPr>
        <p:spPr bwMode="auto">
          <a:xfrm>
            <a:off x="3933825" y="4648200"/>
            <a:ext cx="534987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>
                <a:solidFill>
                  <a:srgbClr val="6600CC"/>
                </a:solidFill>
              </a:rPr>
              <a:t>Merge Algorithm</a:t>
            </a:r>
          </a:p>
          <a:p>
            <a:r>
              <a:rPr lang="en-US" sz="1900">
                <a:solidFill>
                  <a:schemeClr val="tx1"/>
                </a:solidFill>
              </a:rPr>
              <a:t>Consider the left-most book in both shelves</a:t>
            </a:r>
          </a:p>
          <a:p>
            <a:r>
              <a:rPr lang="en-US" sz="1900">
                <a:solidFill>
                  <a:schemeClr val="tx1"/>
                </a:solidFill>
              </a:rPr>
              <a:t>Take the smallest of the two books</a:t>
            </a:r>
            <a:br>
              <a:rPr lang="en-US" sz="1900">
                <a:solidFill>
                  <a:schemeClr val="tx1"/>
                </a:solidFill>
              </a:rPr>
            </a:br>
            <a:r>
              <a:rPr lang="en-US" sz="1900">
                <a:solidFill>
                  <a:schemeClr val="tx1"/>
                </a:solidFill>
              </a:rPr>
              <a:t>Add it to the new shelf</a:t>
            </a:r>
          </a:p>
          <a:p>
            <a:r>
              <a:rPr lang="en-US" sz="1900">
                <a:solidFill>
                  <a:schemeClr val="tx1"/>
                </a:solidFill>
              </a:rPr>
              <a:t>Repeat the whole process until all books </a:t>
            </a:r>
            <a:br>
              <a:rPr lang="en-US" sz="1900">
                <a:solidFill>
                  <a:schemeClr val="tx1"/>
                </a:solidFill>
              </a:rPr>
            </a:br>
            <a:r>
              <a:rPr lang="en-US" sz="1900">
                <a:solidFill>
                  <a:schemeClr val="tx1"/>
                </a:solidFill>
              </a:rPr>
              <a:t>   are moved</a:t>
            </a:r>
          </a:p>
          <a:p>
            <a:endParaRPr lang="en-US" sz="1900">
              <a:solidFill>
                <a:schemeClr val="tx1"/>
              </a:solidFill>
            </a:endParaRPr>
          </a:p>
        </p:txBody>
      </p:sp>
      <p:pic>
        <p:nvPicPr>
          <p:cNvPr id="661521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5380038"/>
            <a:ext cx="255588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1522" name="Picture 1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989013" y="5518150"/>
            <a:ext cx="223837" cy="76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1523" name="Picture 1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"/>
          <a:stretch>
            <a:fillRect/>
          </a:stretch>
        </p:blipFill>
        <p:spPr bwMode="auto">
          <a:xfrm>
            <a:off x="944563" y="2601913"/>
            <a:ext cx="312737" cy="120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1524" name="Picture 2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55"/>
          <a:stretch>
            <a:fillRect/>
          </a:stretch>
        </p:blipFill>
        <p:spPr bwMode="auto">
          <a:xfrm>
            <a:off x="1276350" y="2403475"/>
            <a:ext cx="3429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1525" name="Picture 2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" t="2338" r="63844"/>
          <a:stretch>
            <a:fillRect/>
          </a:stretch>
        </p:blipFill>
        <p:spPr bwMode="auto">
          <a:xfrm>
            <a:off x="1589088" y="4799013"/>
            <a:ext cx="392112" cy="150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1526" name="Picture 2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463" y="2071688"/>
            <a:ext cx="268287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1533" name="Line 29"/>
          <p:cNvSpPr>
            <a:spLocks noChangeShapeType="1"/>
          </p:cNvSpPr>
          <p:nvPr/>
        </p:nvSpPr>
        <p:spPr bwMode="auto">
          <a:xfrm>
            <a:off x="3552825" y="4700588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1534" name="Group 30"/>
          <p:cNvGrpSpPr>
            <a:grpSpLocks/>
          </p:cNvGrpSpPr>
          <p:nvPr/>
        </p:nvGrpSpPr>
        <p:grpSpPr bwMode="auto">
          <a:xfrm>
            <a:off x="914400" y="6267450"/>
            <a:ext cx="455613" cy="666750"/>
            <a:chOff x="1223" y="3324"/>
            <a:chExt cx="287" cy="420"/>
          </a:xfrm>
        </p:grpSpPr>
        <p:sp>
          <p:nvSpPr>
            <p:cNvPr id="661535" name="Line 31"/>
            <p:cNvSpPr>
              <a:spLocks noChangeShapeType="1"/>
            </p:cNvSpPr>
            <p:nvPr/>
          </p:nvSpPr>
          <p:spPr bwMode="auto">
            <a:xfrm flipH="1" flipV="1">
              <a:off x="1339" y="3324"/>
              <a:ext cx="5" cy="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536" name="Text Box 32"/>
            <p:cNvSpPr txBox="1">
              <a:spLocks noChangeArrowheads="1"/>
            </p:cNvSpPr>
            <p:nvPr/>
          </p:nvSpPr>
          <p:spPr bwMode="auto">
            <a:xfrm>
              <a:off x="1223" y="3456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i2</a:t>
              </a:r>
            </a:p>
          </p:txBody>
        </p:sp>
      </p:grpSp>
      <p:grpSp>
        <p:nvGrpSpPr>
          <p:cNvPr id="661537" name="Group 33"/>
          <p:cNvGrpSpPr>
            <a:grpSpLocks/>
          </p:cNvGrpSpPr>
          <p:nvPr/>
        </p:nvGrpSpPr>
        <p:grpSpPr bwMode="auto">
          <a:xfrm>
            <a:off x="955675" y="3733800"/>
            <a:ext cx="406400" cy="666750"/>
            <a:chOff x="1223" y="3324"/>
            <a:chExt cx="256" cy="420"/>
          </a:xfrm>
        </p:grpSpPr>
        <p:sp>
          <p:nvSpPr>
            <p:cNvPr id="661538" name="Line 34"/>
            <p:cNvSpPr>
              <a:spLocks noChangeShapeType="1"/>
            </p:cNvSpPr>
            <p:nvPr/>
          </p:nvSpPr>
          <p:spPr bwMode="auto">
            <a:xfrm flipH="1" flipV="1">
              <a:off x="1339" y="3324"/>
              <a:ext cx="5" cy="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539" name="Text Box 35"/>
            <p:cNvSpPr txBox="1">
              <a:spLocks noChangeArrowheads="1"/>
            </p:cNvSpPr>
            <p:nvPr/>
          </p:nvSpPr>
          <p:spPr bwMode="auto">
            <a:xfrm>
              <a:off x="1223" y="3456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i1</a:t>
              </a:r>
            </a:p>
          </p:txBody>
        </p:sp>
      </p:grpSp>
      <p:sp>
        <p:nvSpPr>
          <p:cNvPr id="661540" name="Line 36"/>
          <p:cNvSpPr>
            <a:spLocks noChangeShapeType="1"/>
          </p:cNvSpPr>
          <p:nvPr/>
        </p:nvSpPr>
        <p:spPr bwMode="auto">
          <a:xfrm>
            <a:off x="3567113" y="4960938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541" name="Line 37"/>
          <p:cNvSpPr>
            <a:spLocks noChangeShapeType="1"/>
          </p:cNvSpPr>
          <p:nvPr/>
        </p:nvSpPr>
        <p:spPr bwMode="auto">
          <a:xfrm>
            <a:off x="3841750" y="5210175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542" name="Line 38"/>
          <p:cNvSpPr>
            <a:spLocks noChangeShapeType="1"/>
          </p:cNvSpPr>
          <p:nvPr/>
        </p:nvSpPr>
        <p:spPr bwMode="auto">
          <a:xfrm>
            <a:off x="3817938" y="5730875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543" name="Line 39"/>
          <p:cNvSpPr>
            <a:spLocks noChangeShapeType="1"/>
          </p:cNvSpPr>
          <p:nvPr/>
        </p:nvSpPr>
        <p:spPr bwMode="auto">
          <a:xfrm>
            <a:off x="4075113" y="5999163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544" name="Line 40"/>
          <p:cNvSpPr>
            <a:spLocks noChangeShapeType="1"/>
          </p:cNvSpPr>
          <p:nvPr/>
        </p:nvSpPr>
        <p:spPr bwMode="auto">
          <a:xfrm>
            <a:off x="3571875" y="4965700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545" name="Line 41"/>
          <p:cNvSpPr>
            <a:spLocks noChangeShapeType="1"/>
          </p:cNvSpPr>
          <p:nvPr/>
        </p:nvSpPr>
        <p:spPr bwMode="auto">
          <a:xfrm>
            <a:off x="3838575" y="5210175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546" name="Line 42"/>
          <p:cNvSpPr>
            <a:spLocks noChangeShapeType="1"/>
          </p:cNvSpPr>
          <p:nvPr/>
        </p:nvSpPr>
        <p:spPr bwMode="auto">
          <a:xfrm>
            <a:off x="3813175" y="5730875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547" name="Line 43"/>
          <p:cNvSpPr>
            <a:spLocks noChangeShapeType="1"/>
          </p:cNvSpPr>
          <p:nvPr/>
        </p:nvSpPr>
        <p:spPr bwMode="auto">
          <a:xfrm>
            <a:off x="4075113" y="5984875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548" name="Line 44"/>
          <p:cNvSpPr>
            <a:spLocks noChangeShapeType="1"/>
          </p:cNvSpPr>
          <p:nvPr/>
        </p:nvSpPr>
        <p:spPr bwMode="auto">
          <a:xfrm>
            <a:off x="3581400" y="4953000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549" name="Line 45"/>
          <p:cNvSpPr>
            <a:spLocks noChangeShapeType="1"/>
          </p:cNvSpPr>
          <p:nvPr/>
        </p:nvSpPr>
        <p:spPr bwMode="auto">
          <a:xfrm>
            <a:off x="3841750" y="5210175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550" name="Line 46"/>
          <p:cNvSpPr>
            <a:spLocks noChangeShapeType="1"/>
          </p:cNvSpPr>
          <p:nvPr/>
        </p:nvSpPr>
        <p:spPr bwMode="auto">
          <a:xfrm>
            <a:off x="4075113" y="5480050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551" name="Line 47"/>
          <p:cNvSpPr>
            <a:spLocks noChangeShapeType="1"/>
          </p:cNvSpPr>
          <p:nvPr/>
        </p:nvSpPr>
        <p:spPr bwMode="auto">
          <a:xfrm>
            <a:off x="3582988" y="4954588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552" name="Line 48"/>
          <p:cNvSpPr>
            <a:spLocks noChangeShapeType="1"/>
          </p:cNvSpPr>
          <p:nvPr/>
        </p:nvSpPr>
        <p:spPr bwMode="auto">
          <a:xfrm>
            <a:off x="3795713" y="5200650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553" name="Line 49"/>
          <p:cNvSpPr>
            <a:spLocks noChangeShapeType="1"/>
          </p:cNvSpPr>
          <p:nvPr/>
        </p:nvSpPr>
        <p:spPr bwMode="auto">
          <a:xfrm>
            <a:off x="4089400" y="5494338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554" name="Line 50"/>
          <p:cNvSpPr>
            <a:spLocks noChangeShapeType="1"/>
          </p:cNvSpPr>
          <p:nvPr/>
        </p:nvSpPr>
        <p:spPr bwMode="auto">
          <a:xfrm>
            <a:off x="3559175" y="4964113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555" name="Line 51"/>
          <p:cNvSpPr>
            <a:spLocks noChangeShapeType="1"/>
          </p:cNvSpPr>
          <p:nvPr/>
        </p:nvSpPr>
        <p:spPr bwMode="auto">
          <a:xfrm>
            <a:off x="3832225" y="5208588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556" name="Line 52"/>
          <p:cNvSpPr>
            <a:spLocks noChangeShapeType="1"/>
          </p:cNvSpPr>
          <p:nvPr/>
        </p:nvSpPr>
        <p:spPr bwMode="auto">
          <a:xfrm>
            <a:off x="3810000" y="5727700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557" name="Line 53"/>
          <p:cNvSpPr>
            <a:spLocks noChangeShapeType="1"/>
          </p:cNvSpPr>
          <p:nvPr/>
        </p:nvSpPr>
        <p:spPr bwMode="auto">
          <a:xfrm>
            <a:off x="4067175" y="6000750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558" name="Line 54"/>
          <p:cNvSpPr>
            <a:spLocks noChangeShapeType="1"/>
          </p:cNvSpPr>
          <p:nvPr/>
        </p:nvSpPr>
        <p:spPr bwMode="auto">
          <a:xfrm>
            <a:off x="3603625" y="6248400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559" name="Text Box 55"/>
          <p:cNvSpPr txBox="1">
            <a:spLocks noChangeArrowheads="1"/>
          </p:cNvSpPr>
          <p:nvPr/>
        </p:nvSpPr>
        <p:spPr bwMode="auto">
          <a:xfrm>
            <a:off x="3262313" y="1987550"/>
            <a:ext cx="542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661560" name="Text Box 56"/>
          <p:cNvSpPr txBox="1">
            <a:spLocks noChangeArrowheads="1"/>
          </p:cNvSpPr>
          <p:nvPr/>
        </p:nvSpPr>
        <p:spPr bwMode="auto">
          <a:xfrm>
            <a:off x="3181350" y="4532313"/>
            <a:ext cx="592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661561" name="Text Box 57"/>
          <p:cNvSpPr txBox="1">
            <a:spLocks noChangeArrowheads="1"/>
          </p:cNvSpPr>
          <p:nvPr/>
        </p:nvSpPr>
        <p:spPr bwMode="auto">
          <a:xfrm>
            <a:off x="7327900" y="2105025"/>
            <a:ext cx="376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61530" name="Text Box 26"/>
          <p:cNvSpPr txBox="1">
            <a:spLocks noChangeArrowheads="1"/>
          </p:cNvSpPr>
          <p:nvPr/>
        </p:nvSpPr>
        <p:spPr bwMode="auto">
          <a:xfrm>
            <a:off x="228600" y="1997075"/>
            <a:ext cx="423545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By always selecting and moving the </a:t>
            </a:r>
            <a:r>
              <a:rPr lang="en-US" sz="2200">
                <a:solidFill>
                  <a:srgbClr val="6600CC"/>
                </a:solidFill>
              </a:rPr>
              <a:t>smallest book</a:t>
            </a:r>
            <a:r>
              <a:rPr lang="en-US" sz="2200">
                <a:solidFill>
                  <a:schemeClr val="tx1"/>
                </a:solidFill>
              </a:rPr>
              <a:t> from either shelf we guarantee all of our books will end up sorted!</a:t>
            </a:r>
          </a:p>
        </p:txBody>
      </p:sp>
      <p:sp>
        <p:nvSpPr>
          <p:cNvPr id="661531" name="Text Box 27"/>
          <p:cNvSpPr txBox="1">
            <a:spLocks noChangeArrowheads="1"/>
          </p:cNvSpPr>
          <p:nvPr/>
        </p:nvSpPr>
        <p:spPr bwMode="auto">
          <a:xfrm>
            <a:off x="463550" y="4238625"/>
            <a:ext cx="240665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accent2"/>
                </a:solidFill>
              </a:rPr>
              <a:t>Ok, let’s look at the C++ code for merge algorithm!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61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6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6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6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6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9889E-6 L 0.43125 -1.9889E-6 L 0.43125 -0.34574 " pathEditMode="relative" rAng="0" ptsTypes="AAA">
                                      <p:cBhvr>
                                        <p:cTn id="94" dur="2000" fill="hold"/>
                                        <p:tgtEl>
                                          <p:spTgt spid="6615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63" y="-172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81221E-6 L 0.03333 -2.81221E-6 " pathEditMode="relative" ptsTypes="AA">
                                      <p:cBhvr>
                                        <p:cTn id="98" dur="2000" fill="hold"/>
                                        <p:tgtEl>
                                          <p:spTgt spid="6615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50694E-6 L 0.4342 2.50694E-6 L 0.43281 -0.33973 " pathEditMode="relative" rAng="0" ptsTypes="AAA">
                                      <p:cBhvr>
                                        <p:cTn id="130" dur="2000" fill="hold"/>
                                        <p:tgtEl>
                                          <p:spTgt spid="6615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1" y="-169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33 -2.81221E-6 L 0.06666 -2.81221E-6 " pathEditMode="relative" ptsTypes="AA">
                                      <p:cBhvr>
                                        <p:cTn id="134" dur="2000" fill="hold"/>
                                        <p:tgtEl>
                                          <p:spTgt spid="6615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60685E-6 L 0.49913 0.01572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6615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48" y="7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6.35523E-6 L 0.03333 -6.35523E-6 " pathEditMode="relative" ptsTypes="AA">
                                      <p:cBhvr>
                                        <p:cTn id="163" dur="2000" fill="hold"/>
                                        <p:tgtEl>
                                          <p:spTgt spid="6615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958E-6 L 0.50382 0.01665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6615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91" y="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02 3.06198E-6 L 0.07482 -0.00093 " pathEditMode="relative" rAng="0" ptsTypes="AA">
                                      <p:cBhvr>
                                        <p:cTn id="192" dur="2000" fill="hold"/>
                                        <p:tgtEl>
                                          <p:spTgt spid="6615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23 L 0.51059 -0.003 L 0.51059 -0.34759 " pathEditMode="relative" rAng="0" ptsTypes="AAA">
                                      <p:cBhvr>
                                        <p:cTn id="224" dur="2000" fill="hold"/>
                                        <p:tgtEl>
                                          <p:spTgt spid="6615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03" y="-173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84 3.79278E-7 L 0.11684 3.79278E-7 " pathEditMode="relative" rAng="0" ptsTypes="AA">
                                      <p:cBhvr>
                                        <p:cTn id="228" dur="2000" fill="hold"/>
                                        <p:tgtEl>
                                          <p:spTgt spid="6615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21184E-6 L 0.55243 0.01711 " pathEditMode="relative" rAng="0" ptsTypes="AA">
                                      <p:cBhvr>
                                        <p:cTn id="239" dur="2000" fill="hold"/>
                                        <p:tgtEl>
                                          <p:spTgt spid="6615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22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66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66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66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66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66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66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7" dur="500"/>
                                        <p:tgtEl>
                                          <p:spTgt spid="661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661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1" dur="500"/>
                                        <p:tgtEl>
                                          <p:spTgt spid="661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/>
                                        <p:tgtEl>
                                          <p:spTgt spid="661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66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/>
                                        <p:tgtEl>
                                          <p:spTgt spid="66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32" grpId="0" animBg="1"/>
      <p:bldP spid="661509" grpId="0"/>
      <p:bldP spid="661520" grpId="0"/>
      <p:bldP spid="661520" grpId="1"/>
      <p:bldP spid="661533" grpId="0" animBg="1"/>
      <p:bldP spid="661533" grpId="1" animBg="1"/>
      <p:bldP spid="661540" grpId="0" animBg="1"/>
      <p:bldP spid="661540" grpId="1" animBg="1"/>
      <p:bldP spid="661541" grpId="0" animBg="1"/>
      <p:bldP spid="661541" grpId="1" animBg="1"/>
      <p:bldP spid="661542" grpId="0" animBg="1"/>
      <p:bldP spid="661542" grpId="1" animBg="1"/>
      <p:bldP spid="661543" grpId="0" animBg="1"/>
      <p:bldP spid="661543" grpId="1" animBg="1"/>
      <p:bldP spid="661544" grpId="0" animBg="1"/>
      <p:bldP spid="661544" grpId="1" animBg="1"/>
      <p:bldP spid="661545" grpId="0" animBg="1"/>
      <p:bldP spid="661545" grpId="1" animBg="1"/>
      <p:bldP spid="661546" grpId="0" animBg="1"/>
      <p:bldP spid="661546" grpId="1" animBg="1"/>
      <p:bldP spid="661547" grpId="0" animBg="1"/>
      <p:bldP spid="661547" grpId="1" animBg="1"/>
      <p:bldP spid="661548" grpId="0" animBg="1"/>
      <p:bldP spid="661548" grpId="1" animBg="1"/>
      <p:bldP spid="661549" grpId="0" animBg="1"/>
      <p:bldP spid="661549" grpId="1" animBg="1"/>
      <p:bldP spid="661550" grpId="0" animBg="1"/>
      <p:bldP spid="661550" grpId="1" animBg="1"/>
      <p:bldP spid="661551" grpId="0" animBg="1"/>
      <p:bldP spid="661551" grpId="1" animBg="1"/>
      <p:bldP spid="661552" grpId="0" animBg="1"/>
      <p:bldP spid="661552" grpId="1" animBg="1"/>
      <p:bldP spid="661553" grpId="0" animBg="1"/>
      <p:bldP spid="661553" grpId="1" animBg="1"/>
      <p:bldP spid="661554" grpId="0" animBg="1"/>
      <p:bldP spid="661554" grpId="1" animBg="1"/>
      <p:bldP spid="661555" grpId="0" animBg="1"/>
      <p:bldP spid="661555" grpId="1" animBg="1"/>
      <p:bldP spid="661556" grpId="0" animBg="1"/>
      <p:bldP spid="661556" grpId="1" animBg="1"/>
      <p:bldP spid="661557" grpId="0" animBg="1"/>
      <p:bldP spid="661557" grpId="1" animBg="1"/>
      <p:bldP spid="661558" grpId="0" animBg="1"/>
      <p:bldP spid="661558" grpId="1" animBg="1"/>
      <p:bldP spid="661559" grpId="0"/>
      <p:bldP spid="661560" grpId="0"/>
      <p:bldP spid="661561" grpId="0"/>
      <p:bldP spid="661530" grpId="0"/>
      <p:bldP spid="6615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1EF7-44FB-41B4-9653-A160E725D80A}" type="slidenum">
              <a:rPr lang="en-US"/>
              <a:pPr/>
              <a:t>18</a:t>
            </a:fld>
            <a:endParaRPr lang="en-US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Algorithm in C++</a:t>
            </a:r>
          </a:p>
        </p:txBody>
      </p:sp>
      <p:sp>
        <p:nvSpPr>
          <p:cNvPr id="514051" name="Rectangle 3"/>
          <p:cNvSpPr>
            <a:spLocks noChangeArrowheads="1"/>
          </p:cNvSpPr>
          <p:nvPr/>
        </p:nvSpPr>
        <p:spPr bwMode="auto">
          <a:xfrm>
            <a:off x="152400" y="990600"/>
            <a:ext cx="5330825" cy="5770563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void merge(int data[],int n1, int n2)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int i=0, j=0, k=0;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int *temp = new int[n1+n2];</a:t>
            </a:r>
            <a:endParaRPr lang="en-US" sz="1200">
              <a:solidFill>
                <a:srgbClr val="FF3300"/>
              </a:solidFill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int *sechalf = data + n1;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/>
            <a:r>
              <a:rPr lang="en-US" sz="1200" b="1">
                <a:solidFill>
                  <a:schemeClr val="tx1"/>
                </a:solidFill>
                <a:latin typeface="Courier New" pitchFamily="49" charset="0"/>
              </a:rPr>
              <a:t>	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while (i &lt; n1 || j &lt; n2)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 if (i == n1)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	temp[k++] = sechalf[j++];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 else if (j == n2)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	temp[k++] = data[i++];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 else if (data[i] &lt; sechalf[j])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	temp[k++] = data[i++];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 else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	temp[k++] = sechalf[j++];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for (i=0;i&lt;n1+n2;i++)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 data[i] = temp[i];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delete [] temp;</a:t>
            </a:r>
            <a:endParaRPr lang="en-US" sz="1200">
              <a:solidFill>
                <a:srgbClr val="FF3300"/>
              </a:solidFill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4053" name="Text Box 5"/>
          <p:cNvSpPr txBox="1">
            <a:spLocks noChangeArrowheads="1"/>
          </p:cNvSpPr>
          <p:nvPr/>
        </p:nvSpPr>
        <p:spPr bwMode="auto">
          <a:xfrm>
            <a:off x="5434013" y="936625"/>
            <a:ext cx="3703637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Here’s the C++ version of our </a:t>
            </a:r>
            <a:r>
              <a:rPr lang="en-US" sz="2000">
                <a:solidFill>
                  <a:srgbClr val="6600CC"/>
                </a:solidFill>
              </a:rPr>
              <a:t>merge</a:t>
            </a:r>
            <a:r>
              <a:rPr lang="en-US" sz="2000"/>
              <a:t> function!</a:t>
            </a:r>
          </a:p>
          <a:p>
            <a:pPr algn="ctr"/>
            <a:endParaRPr lang="en-US" sz="2000"/>
          </a:p>
          <a:p>
            <a:pPr algn="ctr"/>
            <a:r>
              <a:rPr lang="en-US" sz="2000"/>
              <a:t>Instead of passing in </a:t>
            </a:r>
            <a:br>
              <a:rPr lang="en-US" sz="2000"/>
            </a:br>
            <a:r>
              <a:rPr lang="en-US" sz="2000">
                <a:solidFill>
                  <a:schemeClr val="accent2"/>
                </a:solidFill>
              </a:rPr>
              <a:t>A1</a:t>
            </a:r>
            <a:r>
              <a:rPr lang="en-US" sz="2000"/>
              <a:t>, </a:t>
            </a:r>
            <a:r>
              <a:rPr lang="en-US" sz="2000">
                <a:solidFill>
                  <a:schemeClr val="accent2"/>
                </a:solidFill>
              </a:rPr>
              <a:t>A2</a:t>
            </a:r>
            <a:r>
              <a:rPr lang="en-US" sz="2000"/>
              <a:t> and </a:t>
            </a:r>
            <a:r>
              <a:rPr lang="en-US" sz="2000">
                <a:solidFill>
                  <a:schemeClr val="accent2"/>
                </a:solidFill>
              </a:rPr>
              <a:t>B…</a:t>
            </a:r>
            <a:r>
              <a:rPr lang="en-US" sz="2000"/>
              <a:t> </a:t>
            </a:r>
          </a:p>
          <a:p>
            <a:pPr algn="ctr"/>
            <a:endParaRPr lang="en-US" sz="1000"/>
          </a:p>
          <a:p>
            <a:pPr algn="ctr"/>
            <a:r>
              <a:rPr lang="en-US" sz="2000"/>
              <a:t>you pass in an array called </a:t>
            </a:r>
            <a:r>
              <a:rPr lang="en-US" sz="2000">
                <a:solidFill>
                  <a:schemeClr val="accent2"/>
                </a:solidFill>
              </a:rPr>
              <a:t>data</a:t>
            </a:r>
            <a:r>
              <a:rPr lang="en-US" sz="2000"/>
              <a:t> and two sizes: </a:t>
            </a:r>
            <a:r>
              <a:rPr lang="en-US" sz="2000">
                <a:solidFill>
                  <a:schemeClr val="accent2"/>
                </a:solidFill>
              </a:rPr>
              <a:t>n1</a:t>
            </a:r>
            <a:r>
              <a:rPr lang="en-US" sz="2000"/>
              <a:t> and </a:t>
            </a:r>
            <a:r>
              <a:rPr lang="en-US" sz="2000">
                <a:solidFill>
                  <a:schemeClr val="accent2"/>
                </a:solidFill>
              </a:rPr>
              <a:t>n2</a:t>
            </a:r>
          </a:p>
          <a:p>
            <a:pPr algn="ctr"/>
            <a:endParaRPr lang="en-US" sz="2000">
              <a:solidFill>
                <a:schemeClr val="accent2"/>
              </a:solidFill>
            </a:endParaRPr>
          </a:p>
          <a:p>
            <a:pPr algn="ctr"/>
            <a:r>
              <a:rPr lang="en-US" sz="2000">
                <a:solidFill>
                  <a:schemeClr val="tx1"/>
                </a:solidFill>
              </a:rPr>
              <a:t>Notice how this function uses </a:t>
            </a:r>
            <a:r>
              <a:rPr lang="en-US" sz="2000">
                <a:solidFill>
                  <a:srgbClr val="6600CC"/>
                </a:solidFill>
              </a:rPr>
              <a:t>new</a:t>
            </a:r>
            <a:r>
              <a:rPr lang="en-US" sz="2000">
                <a:solidFill>
                  <a:schemeClr val="tx1"/>
                </a:solidFill>
              </a:rPr>
              <a:t>/</a:t>
            </a:r>
            <a:r>
              <a:rPr lang="en-US" sz="2000">
                <a:solidFill>
                  <a:srgbClr val="6600CC"/>
                </a:solidFill>
              </a:rPr>
              <a:t>delete</a:t>
            </a:r>
            <a:r>
              <a:rPr lang="en-US" sz="2000">
                <a:solidFill>
                  <a:schemeClr val="tx1"/>
                </a:solidFill>
              </a:rPr>
              <a:t> to allocate a temporary array for merging.</a:t>
            </a:r>
          </a:p>
        </p:txBody>
      </p:sp>
      <p:grpSp>
        <p:nvGrpSpPr>
          <p:cNvPr id="514066" name="Group 18"/>
          <p:cNvGrpSpPr>
            <a:grpSpLocks/>
          </p:cNvGrpSpPr>
          <p:nvPr/>
        </p:nvGrpSpPr>
        <p:grpSpPr bwMode="auto">
          <a:xfrm>
            <a:off x="3598863" y="5664200"/>
            <a:ext cx="5462587" cy="609600"/>
            <a:chOff x="2267" y="3456"/>
            <a:chExt cx="3441" cy="384"/>
          </a:xfrm>
        </p:grpSpPr>
        <p:sp>
          <p:nvSpPr>
            <p:cNvPr id="514054" name="Rectangle 6"/>
            <p:cNvSpPr>
              <a:spLocks noChangeArrowheads="1"/>
            </p:cNvSpPr>
            <p:nvPr/>
          </p:nvSpPr>
          <p:spPr bwMode="auto">
            <a:xfrm flipH="1">
              <a:off x="2752" y="3456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4055" name="Rectangle 7"/>
            <p:cNvSpPr>
              <a:spLocks noChangeArrowheads="1"/>
            </p:cNvSpPr>
            <p:nvPr/>
          </p:nvSpPr>
          <p:spPr bwMode="auto">
            <a:xfrm flipH="1">
              <a:off x="3040" y="3456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514056" name="Rectangle 8"/>
            <p:cNvSpPr>
              <a:spLocks noChangeArrowheads="1"/>
            </p:cNvSpPr>
            <p:nvPr/>
          </p:nvSpPr>
          <p:spPr bwMode="auto">
            <a:xfrm flipH="1">
              <a:off x="3328" y="3456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514057" name="Rectangle 9"/>
            <p:cNvSpPr>
              <a:spLocks noChangeArrowheads="1"/>
            </p:cNvSpPr>
            <p:nvPr/>
          </p:nvSpPr>
          <p:spPr bwMode="auto">
            <a:xfrm flipH="1">
              <a:off x="3616" y="3459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14058" name="Rectangle 10"/>
            <p:cNvSpPr>
              <a:spLocks noChangeArrowheads="1"/>
            </p:cNvSpPr>
            <p:nvPr/>
          </p:nvSpPr>
          <p:spPr bwMode="auto">
            <a:xfrm flipH="1">
              <a:off x="3904" y="3456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514059" name="Rectangle 11"/>
            <p:cNvSpPr>
              <a:spLocks noChangeArrowheads="1"/>
            </p:cNvSpPr>
            <p:nvPr/>
          </p:nvSpPr>
          <p:spPr bwMode="auto">
            <a:xfrm flipH="1">
              <a:off x="4192" y="3456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69</a:t>
              </a:r>
            </a:p>
          </p:txBody>
        </p:sp>
        <p:sp>
          <p:nvSpPr>
            <p:cNvPr id="514060" name="Rectangle 12"/>
            <p:cNvSpPr>
              <a:spLocks noChangeArrowheads="1"/>
            </p:cNvSpPr>
            <p:nvPr/>
          </p:nvSpPr>
          <p:spPr bwMode="auto">
            <a:xfrm flipH="1">
              <a:off x="4518" y="3456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14061" name="Rectangle 13"/>
            <p:cNvSpPr>
              <a:spLocks noChangeArrowheads="1"/>
            </p:cNvSpPr>
            <p:nvPr/>
          </p:nvSpPr>
          <p:spPr bwMode="auto">
            <a:xfrm flipH="1">
              <a:off x="4806" y="3456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514062" name="Rectangle 14"/>
            <p:cNvSpPr>
              <a:spLocks noChangeArrowheads="1"/>
            </p:cNvSpPr>
            <p:nvPr/>
          </p:nvSpPr>
          <p:spPr bwMode="auto">
            <a:xfrm flipH="1">
              <a:off x="5094" y="3456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514063" name="Rectangle 15"/>
            <p:cNvSpPr>
              <a:spLocks noChangeArrowheads="1"/>
            </p:cNvSpPr>
            <p:nvPr/>
          </p:nvSpPr>
          <p:spPr bwMode="auto">
            <a:xfrm flipH="1">
              <a:off x="5382" y="3459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14064" name="Text Box 16"/>
            <p:cNvSpPr txBox="1">
              <a:spLocks noChangeArrowheads="1"/>
            </p:cNvSpPr>
            <p:nvPr/>
          </p:nvSpPr>
          <p:spPr bwMode="auto">
            <a:xfrm>
              <a:off x="2267" y="3507"/>
              <a:ext cx="5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data</a:t>
              </a:r>
            </a:p>
          </p:txBody>
        </p:sp>
      </p:grpSp>
      <p:sp>
        <p:nvSpPr>
          <p:cNvPr id="514067" name="Rectangle 19"/>
          <p:cNvSpPr>
            <a:spLocks noChangeArrowheads="1"/>
          </p:cNvSpPr>
          <p:nvPr/>
        </p:nvSpPr>
        <p:spPr bwMode="auto">
          <a:xfrm>
            <a:off x="4343400" y="5588000"/>
            <a:ext cx="2841625" cy="8001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4070" name="Group 22"/>
          <p:cNvGrpSpPr>
            <a:grpSpLocks/>
          </p:cNvGrpSpPr>
          <p:nvPr/>
        </p:nvGrpSpPr>
        <p:grpSpPr bwMode="auto">
          <a:xfrm>
            <a:off x="6880225" y="6284913"/>
            <a:ext cx="822325" cy="642937"/>
            <a:chOff x="2770" y="3847"/>
            <a:chExt cx="518" cy="405"/>
          </a:xfrm>
        </p:grpSpPr>
        <p:sp>
          <p:nvSpPr>
            <p:cNvPr id="514068" name="Text Box 20"/>
            <p:cNvSpPr txBox="1">
              <a:spLocks noChangeArrowheads="1"/>
            </p:cNvSpPr>
            <p:nvPr/>
          </p:nvSpPr>
          <p:spPr bwMode="auto">
            <a:xfrm>
              <a:off x="2770" y="3964"/>
              <a:ext cx="5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n1=6</a:t>
              </a:r>
            </a:p>
          </p:txBody>
        </p:sp>
        <p:sp>
          <p:nvSpPr>
            <p:cNvPr id="514069" name="Line 21"/>
            <p:cNvSpPr>
              <a:spLocks noChangeShapeType="1"/>
            </p:cNvSpPr>
            <p:nvPr/>
          </p:nvSpPr>
          <p:spPr bwMode="auto">
            <a:xfrm flipV="1">
              <a:off x="2914" y="3847"/>
              <a:ext cx="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4073" name="Rectangle 25"/>
          <p:cNvSpPr>
            <a:spLocks noChangeArrowheads="1"/>
          </p:cNvSpPr>
          <p:nvPr/>
        </p:nvSpPr>
        <p:spPr bwMode="auto">
          <a:xfrm>
            <a:off x="7197725" y="5583238"/>
            <a:ext cx="1900238" cy="8001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4077" name="Group 29"/>
          <p:cNvGrpSpPr>
            <a:grpSpLocks/>
          </p:cNvGrpSpPr>
          <p:nvPr/>
        </p:nvGrpSpPr>
        <p:grpSpPr bwMode="auto">
          <a:xfrm>
            <a:off x="8331200" y="6267450"/>
            <a:ext cx="962025" cy="654050"/>
            <a:chOff x="4208" y="3844"/>
            <a:chExt cx="606" cy="412"/>
          </a:xfrm>
        </p:grpSpPr>
        <p:sp>
          <p:nvSpPr>
            <p:cNvPr id="514075" name="Text Box 27"/>
            <p:cNvSpPr txBox="1">
              <a:spLocks noChangeArrowheads="1"/>
            </p:cNvSpPr>
            <p:nvPr/>
          </p:nvSpPr>
          <p:spPr bwMode="auto">
            <a:xfrm>
              <a:off x="4208" y="3968"/>
              <a:ext cx="6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n2=4 </a:t>
              </a:r>
            </a:p>
          </p:txBody>
        </p:sp>
        <p:sp>
          <p:nvSpPr>
            <p:cNvPr id="514076" name="Line 28"/>
            <p:cNvSpPr>
              <a:spLocks noChangeShapeType="1"/>
            </p:cNvSpPr>
            <p:nvPr/>
          </p:nvSpPr>
          <p:spPr bwMode="auto">
            <a:xfrm flipV="1">
              <a:off x="4616" y="3844"/>
              <a:ext cx="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4078" name="Text Box 30"/>
          <p:cNvSpPr txBox="1">
            <a:spLocks noChangeArrowheads="1"/>
          </p:cNvSpPr>
          <p:nvPr/>
        </p:nvSpPr>
        <p:spPr bwMode="auto">
          <a:xfrm>
            <a:off x="5486400" y="4708525"/>
            <a:ext cx="35226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</a:rPr>
              <a:t>data</a:t>
            </a:r>
            <a:r>
              <a:rPr lang="en-US" sz="2000"/>
              <a:t> holds the merged contents at the end.</a:t>
            </a:r>
          </a:p>
        </p:txBody>
      </p:sp>
      <p:grpSp>
        <p:nvGrpSpPr>
          <p:cNvPr id="514099" name="Group 51"/>
          <p:cNvGrpSpPr>
            <a:grpSpLocks/>
          </p:cNvGrpSpPr>
          <p:nvPr/>
        </p:nvGrpSpPr>
        <p:grpSpPr bwMode="auto">
          <a:xfrm>
            <a:off x="4375150" y="5653088"/>
            <a:ext cx="4692650" cy="611187"/>
            <a:chOff x="1104" y="3503"/>
            <a:chExt cx="2956" cy="385"/>
          </a:xfrm>
        </p:grpSpPr>
        <p:sp>
          <p:nvSpPr>
            <p:cNvPr id="514079" name="Rectangle 31"/>
            <p:cNvSpPr>
              <a:spLocks noChangeArrowheads="1"/>
            </p:cNvSpPr>
            <p:nvPr/>
          </p:nvSpPr>
          <p:spPr bwMode="auto">
            <a:xfrm flipH="1">
              <a:off x="1104" y="3507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CFFFF"/>
                  </a:solidFill>
                </a:rPr>
                <a:t>1</a:t>
              </a:r>
            </a:p>
          </p:txBody>
        </p:sp>
        <p:sp>
          <p:nvSpPr>
            <p:cNvPr id="514080" name="Rectangle 32"/>
            <p:cNvSpPr>
              <a:spLocks noChangeArrowheads="1"/>
            </p:cNvSpPr>
            <p:nvPr/>
          </p:nvSpPr>
          <p:spPr bwMode="auto">
            <a:xfrm flipH="1">
              <a:off x="1392" y="3507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CFFFF"/>
                  </a:solidFill>
                </a:rPr>
                <a:t>13</a:t>
              </a:r>
            </a:p>
          </p:txBody>
        </p:sp>
        <p:sp>
          <p:nvSpPr>
            <p:cNvPr id="514081" name="Rectangle 33"/>
            <p:cNvSpPr>
              <a:spLocks noChangeArrowheads="1"/>
            </p:cNvSpPr>
            <p:nvPr/>
          </p:nvSpPr>
          <p:spPr bwMode="auto">
            <a:xfrm flipH="1">
              <a:off x="1680" y="3507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CFFFF"/>
                  </a:solidFill>
                </a:rPr>
                <a:t>21</a:t>
              </a:r>
            </a:p>
          </p:txBody>
        </p:sp>
        <p:sp>
          <p:nvSpPr>
            <p:cNvPr id="514082" name="Rectangle 34"/>
            <p:cNvSpPr>
              <a:spLocks noChangeArrowheads="1"/>
            </p:cNvSpPr>
            <p:nvPr/>
          </p:nvSpPr>
          <p:spPr bwMode="auto">
            <a:xfrm flipH="1">
              <a:off x="1968" y="3503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CFFFF"/>
                  </a:solidFill>
                </a:rPr>
                <a:t>3`0</a:t>
              </a:r>
            </a:p>
          </p:txBody>
        </p:sp>
        <p:sp>
          <p:nvSpPr>
            <p:cNvPr id="514083" name="Rectangle 35"/>
            <p:cNvSpPr>
              <a:spLocks noChangeArrowheads="1"/>
            </p:cNvSpPr>
            <p:nvPr/>
          </p:nvSpPr>
          <p:spPr bwMode="auto">
            <a:xfrm flipH="1">
              <a:off x="2256" y="3507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CFFFF"/>
                  </a:solidFill>
                </a:rPr>
                <a:t>40</a:t>
              </a:r>
            </a:p>
          </p:txBody>
        </p:sp>
        <p:sp>
          <p:nvSpPr>
            <p:cNvPr id="514084" name="Rectangle 36"/>
            <p:cNvSpPr>
              <a:spLocks noChangeArrowheads="1"/>
            </p:cNvSpPr>
            <p:nvPr/>
          </p:nvSpPr>
          <p:spPr bwMode="auto">
            <a:xfrm flipH="1">
              <a:off x="2544" y="3507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CFFFF"/>
                  </a:solidFill>
                </a:rPr>
                <a:t>69</a:t>
              </a:r>
            </a:p>
          </p:txBody>
        </p:sp>
        <p:sp>
          <p:nvSpPr>
            <p:cNvPr id="514085" name="Rectangle 37"/>
            <p:cNvSpPr>
              <a:spLocks noChangeArrowheads="1"/>
            </p:cNvSpPr>
            <p:nvPr/>
          </p:nvSpPr>
          <p:spPr bwMode="auto">
            <a:xfrm flipH="1">
              <a:off x="2832" y="3507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CFFFF"/>
                  </a:solidFill>
                </a:rPr>
                <a:t>77</a:t>
              </a:r>
            </a:p>
          </p:txBody>
        </p:sp>
        <p:sp>
          <p:nvSpPr>
            <p:cNvPr id="514086" name="Rectangle 38"/>
            <p:cNvSpPr>
              <a:spLocks noChangeArrowheads="1"/>
            </p:cNvSpPr>
            <p:nvPr/>
          </p:nvSpPr>
          <p:spPr bwMode="auto">
            <a:xfrm flipH="1">
              <a:off x="3154" y="3507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CFFFF"/>
                  </a:solidFill>
                </a:rPr>
                <a:t>5</a:t>
              </a:r>
            </a:p>
          </p:txBody>
        </p:sp>
        <p:sp>
          <p:nvSpPr>
            <p:cNvPr id="514087" name="Rectangle 39"/>
            <p:cNvSpPr>
              <a:spLocks noChangeArrowheads="1"/>
            </p:cNvSpPr>
            <p:nvPr/>
          </p:nvSpPr>
          <p:spPr bwMode="auto">
            <a:xfrm flipH="1">
              <a:off x="3442" y="3507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CFFFF"/>
                  </a:solidFill>
                </a:rPr>
                <a:t>13</a:t>
              </a:r>
            </a:p>
          </p:txBody>
        </p:sp>
        <p:sp>
          <p:nvSpPr>
            <p:cNvPr id="514088" name="Rectangle 40"/>
            <p:cNvSpPr>
              <a:spLocks noChangeArrowheads="1"/>
            </p:cNvSpPr>
            <p:nvPr/>
          </p:nvSpPr>
          <p:spPr bwMode="auto">
            <a:xfrm flipH="1">
              <a:off x="3730" y="3507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CFFFF"/>
                  </a:solidFill>
                </a:rPr>
                <a:t>19</a:t>
              </a:r>
            </a:p>
          </p:txBody>
        </p:sp>
        <p:sp>
          <p:nvSpPr>
            <p:cNvPr id="514089" name="Text Box 41"/>
            <p:cNvSpPr txBox="1">
              <a:spLocks noChangeArrowheads="1"/>
            </p:cNvSpPr>
            <p:nvPr/>
          </p:nvSpPr>
          <p:spPr bwMode="auto">
            <a:xfrm>
              <a:off x="1162" y="3557"/>
              <a:ext cx="2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14090" name="Rectangle 42"/>
            <p:cNvSpPr>
              <a:spLocks noChangeArrowheads="1"/>
            </p:cNvSpPr>
            <p:nvPr/>
          </p:nvSpPr>
          <p:spPr bwMode="auto">
            <a:xfrm>
              <a:off x="1425" y="35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14091" name="Rectangle 43"/>
            <p:cNvSpPr>
              <a:spLocks noChangeArrowheads="1"/>
            </p:cNvSpPr>
            <p:nvPr/>
          </p:nvSpPr>
          <p:spPr bwMode="auto">
            <a:xfrm>
              <a:off x="1673" y="3569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514092" name="Rectangle 44"/>
            <p:cNvSpPr>
              <a:spLocks noChangeArrowheads="1"/>
            </p:cNvSpPr>
            <p:nvPr/>
          </p:nvSpPr>
          <p:spPr bwMode="auto">
            <a:xfrm>
              <a:off x="1951" y="3570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514093" name="Rectangle 45"/>
            <p:cNvSpPr>
              <a:spLocks noChangeArrowheads="1"/>
            </p:cNvSpPr>
            <p:nvPr/>
          </p:nvSpPr>
          <p:spPr bwMode="auto">
            <a:xfrm>
              <a:off x="2243" y="356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514094" name="Rectangle 46"/>
            <p:cNvSpPr>
              <a:spLocks noChangeArrowheads="1"/>
            </p:cNvSpPr>
            <p:nvPr/>
          </p:nvSpPr>
          <p:spPr bwMode="auto">
            <a:xfrm>
              <a:off x="2524" y="3561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14095" name="Rectangle 47"/>
            <p:cNvSpPr>
              <a:spLocks noChangeArrowheads="1"/>
            </p:cNvSpPr>
            <p:nvPr/>
          </p:nvSpPr>
          <p:spPr bwMode="auto">
            <a:xfrm>
              <a:off x="2840" y="356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514096" name="Rectangle 48"/>
            <p:cNvSpPr>
              <a:spLocks noChangeArrowheads="1"/>
            </p:cNvSpPr>
            <p:nvPr/>
          </p:nvSpPr>
          <p:spPr bwMode="auto">
            <a:xfrm>
              <a:off x="3137" y="3562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14097" name="Rectangle 49"/>
            <p:cNvSpPr>
              <a:spLocks noChangeArrowheads="1"/>
            </p:cNvSpPr>
            <p:nvPr/>
          </p:nvSpPr>
          <p:spPr bwMode="auto">
            <a:xfrm>
              <a:off x="3422" y="3562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514098" name="Rectangle 50"/>
            <p:cNvSpPr>
              <a:spLocks noChangeArrowheads="1"/>
            </p:cNvSpPr>
            <p:nvPr/>
          </p:nvSpPr>
          <p:spPr bwMode="auto">
            <a:xfrm>
              <a:off x="3710" y="3562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69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1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3" grpId="0" uiExpand="1" build="p"/>
      <p:bldP spid="514067" grpId="0" animBg="1"/>
      <p:bldP spid="514073" grpId="0" animBg="1"/>
      <p:bldP spid="51407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E4FE-8C5A-48CC-9F37-95B2C314B544}" type="slidenum">
              <a:rPr lang="en-US"/>
              <a:pPr/>
              <a:t>19</a:t>
            </a:fld>
            <a:endParaRPr 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Mergesort</a:t>
            </a:r>
          </a:p>
        </p:txBody>
      </p:sp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669925" y="1112838"/>
            <a:ext cx="645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OK – so what’s the full mergesort alogrithm:</a:t>
            </a:r>
          </a:p>
        </p:txBody>
      </p:sp>
      <p:sp>
        <p:nvSpPr>
          <p:cNvPr id="515076" name="Text Box 4"/>
          <p:cNvSpPr txBox="1">
            <a:spLocks noChangeArrowheads="1"/>
          </p:cNvSpPr>
          <p:nvPr/>
        </p:nvSpPr>
        <p:spPr bwMode="auto">
          <a:xfrm>
            <a:off x="457200" y="1752600"/>
            <a:ext cx="8223250" cy="243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Mergesort function :</a:t>
            </a:r>
          </a:p>
          <a:p>
            <a:endParaRPr lang="en-US" sz="1000"/>
          </a:p>
          <a:p>
            <a:r>
              <a:rPr lang="en-US"/>
              <a:t>  1.  If array has one element, then return (its sorted).</a:t>
            </a:r>
          </a:p>
          <a:p>
            <a:r>
              <a:rPr lang="en-US"/>
              <a:t>  2. Split up the array into two equal sections</a:t>
            </a:r>
          </a:p>
          <a:p>
            <a:r>
              <a:rPr lang="en-US"/>
              <a:t>  3. Recursively call Mergesort function on the left half</a:t>
            </a:r>
          </a:p>
          <a:p>
            <a:r>
              <a:rPr lang="en-US"/>
              <a:t>  4. Recursively call Mergesort function on the right half</a:t>
            </a:r>
          </a:p>
          <a:p>
            <a:r>
              <a:rPr lang="en-US"/>
              <a:t>  5. Merge the two halves using our </a:t>
            </a:r>
            <a:r>
              <a:rPr lang="en-US">
                <a:solidFill>
                  <a:schemeClr val="accent2"/>
                </a:solidFill>
              </a:rPr>
              <a:t>merge </a:t>
            </a:r>
            <a:r>
              <a:rPr lang="en-US"/>
              <a:t>function</a:t>
            </a:r>
          </a:p>
        </p:txBody>
      </p:sp>
      <p:sp>
        <p:nvSpPr>
          <p:cNvPr id="515077" name="Text Box 5"/>
          <p:cNvSpPr txBox="1">
            <a:spLocks noChangeArrowheads="1"/>
          </p:cNvSpPr>
          <p:nvPr/>
        </p:nvSpPr>
        <p:spPr bwMode="auto">
          <a:xfrm>
            <a:off x="676275" y="5018088"/>
            <a:ext cx="7553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Ok, let’s see how to mergesort a shelf full of books!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6" grpId="0" build="p"/>
      <p:bldP spid="5150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CC9-C4CD-43F7-B368-8F98132BA0D2}" type="slidenum">
              <a:rPr lang="en-US"/>
              <a:pPr/>
              <a:t>2</a:t>
            </a:fld>
            <a:endParaRPr lang="en-US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first… STL Challenge</a:t>
            </a:r>
          </a:p>
        </p:txBody>
      </p:sp>
      <p:sp>
        <p:nvSpPr>
          <p:cNvPr id="712709" name="Text Box 5"/>
          <p:cNvSpPr txBox="1">
            <a:spLocks noChangeArrowheads="1"/>
          </p:cNvSpPr>
          <p:nvPr/>
        </p:nvSpPr>
        <p:spPr bwMode="auto">
          <a:xfrm>
            <a:off x="304800" y="1000125"/>
            <a:ext cx="8686800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     Give me a data structure that I can use to maintain a bunch of people’s names and for each person, allows me to easily get all of the streets they lived on.</a:t>
            </a:r>
          </a:p>
          <a:p>
            <a:endParaRPr lang="en-US">
              <a:solidFill>
                <a:schemeClr val="tx2"/>
              </a:solidFill>
              <a:latin typeface="Comic Sans MS" pitchFamily="66" charset="0"/>
            </a:endParaRPr>
          </a:p>
          <a:p>
            <a:pPr algn="ctr"/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Assuming I have P total people and each person has lived on an average of E former streets…</a:t>
            </a:r>
          </a:p>
          <a:p>
            <a:endParaRPr lang="en-US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What is the Big-Oh cost of:</a:t>
            </a:r>
          </a:p>
          <a:p>
            <a:endParaRPr lang="en-US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lphaU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Finding the names of all people who have lived on “Levering street”?</a:t>
            </a:r>
          </a:p>
          <a:p>
            <a:pPr>
              <a:buFontTx/>
              <a:buAutoNum type="alphaU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Determining if “Bill” ever lived on “Westwood blvd”?</a:t>
            </a:r>
          </a:p>
          <a:p>
            <a:pPr>
              <a:buFontTx/>
              <a:buAutoNum type="alphaU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Printing out every name along with each person’s street addresses, in alphabetical order.</a:t>
            </a:r>
          </a:p>
          <a:p>
            <a:pPr>
              <a:buFontTx/>
              <a:buAutoNum type="alphaU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Printing out all of the streets that “Tala” has lived on.</a:t>
            </a:r>
          </a:p>
          <a:p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0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5726-1E69-4B4C-8B36-6B291704D6FA}" type="slidenum">
              <a:rPr lang="en-US"/>
              <a:pPr/>
              <a:t>20</a:t>
            </a:fld>
            <a:endParaRPr lang="en-US"/>
          </a:p>
        </p:txBody>
      </p:sp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287338" y="8683625"/>
            <a:ext cx="8396287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Like Quicksort, Mergesort is also </a:t>
            </a:r>
            <a:r>
              <a:rPr lang="en-US">
                <a:solidFill>
                  <a:schemeClr val="accent2"/>
                </a:solidFill>
              </a:rPr>
              <a:t>O(n log(n))</a:t>
            </a:r>
            <a:r>
              <a:rPr lang="en-US"/>
              <a:t>.  </a:t>
            </a:r>
          </a:p>
          <a:p>
            <a:pPr algn="ctr"/>
            <a:endParaRPr lang="en-US"/>
          </a:p>
          <a:p>
            <a:pPr algn="ctr"/>
            <a:r>
              <a:rPr lang="en-US"/>
              <a:t>However, since Mergesort allocates memory each time it merges, this slows it down. It does </a:t>
            </a:r>
            <a:r>
              <a:rPr lang="en-US">
                <a:solidFill>
                  <a:schemeClr val="accent2"/>
                </a:solidFill>
              </a:rPr>
              <a:t>n</a:t>
            </a:r>
            <a:r>
              <a:rPr lang="en-US"/>
              <a:t> calls to new/delete!</a:t>
            </a:r>
          </a:p>
          <a:p>
            <a:pPr algn="ctr"/>
            <a:endParaRPr lang="en-US"/>
          </a:p>
          <a:p>
            <a:pPr algn="ctr"/>
            <a:r>
              <a:rPr lang="en-US"/>
              <a:t>On the other hand, Mergesort has a worst-case complexity of n log(n), instead of Quicksort’s n</a:t>
            </a:r>
            <a:r>
              <a:rPr lang="en-US" b="1" baseline="30000"/>
              <a:t>2</a:t>
            </a:r>
            <a:r>
              <a:rPr lang="en-US"/>
              <a:t>, so it’s a wash…</a:t>
            </a:r>
          </a:p>
        </p:txBody>
      </p:sp>
      <p:pic>
        <p:nvPicPr>
          <p:cNvPr id="68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3290888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813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1993900" y="1177925"/>
            <a:ext cx="215900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813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55"/>
          <a:stretch>
            <a:fillRect/>
          </a:stretch>
        </p:blipFill>
        <p:spPr bwMode="auto">
          <a:xfrm>
            <a:off x="2222500" y="671513"/>
            <a:ext cx="33020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813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"/>
          <a:stretch>
            <a:fillRect/>
          </a:stretch>
        </p:blipFill>
        <p:spPr bwMode="auto">
          <a:xfrm>
            <a:off x="3716338" y="411163"/>
            <a:ext cx="352425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813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25" y="731838"/>
            <a:ext cx="287338" cy="105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813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4546600" y="881063"/>
            <a:ext cx="252413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8137" name="Group 9"/>
          <p:cNvGrpSpPr>
            <a:grpSpLocks/>
          </p:cNvGrpSpPr>
          <p:nvPr/>
        </p:nvGrpSpPr>
        <p:grpSpPr bwMode="auto">
          <a:xfrm>
            <a:off x="4105275" y="647700"/>
            <a:ext cx="387350" cy="1147763"/>
            <a:chOff x="2132" y="346"/>
            <a:chExt cx="253" cy="909"/>
          </a:xfrm>
        </p:grpSpPr>
        <p:pic>
          <p:nvPicPr>
            <p:cNvPr id="688138" name="Picture 10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" y="346"/>
              <a:ext cx="252" cy="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8139" name="Rectangle 11"/>
            <p:cNvSpPr>
              <a:spLocks noChangeArrowheads="1"/>
            </p:cNvSpPr>
            <p:nvPr/>
          </p:nvSpPr>
          <p:spPr bwMode="auto">
            <a:xfrm>
              <a:off x="2132" y="516"/>
              <a:ext cx="215" cy="163"/>
            </a:xfrm>
            <a:prstGeom prst="rect">
              <a:avLst/>
            </a:prstGeom>
            <a:solidFill>
              <a:srgbClr val="9933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688140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" t="2338" r="63844"/>
          <a:stretch>
            <a:fillRect/>
          </a:stretch>
        </p:blipFill>
        <p:spPr bwMode="auto">
          <a:xfrm>
            <a:off x="2903538" y="803275"/>
            <a:ext cx="377825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8141" name="Picture 1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417513"/>
            <a:ext cx="25876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8142" name="Text Box 14"/>
          <p:cNvSpPr txBox="1">
            <a:spLocks noChangeArrowheads="1"/>
          </p:cNvSpPr>
          <p:nvPr/>
        </p:nvSpPr>
        <p:spPr bwMode="auto">
          <a:xfrm>
            <a:off x="5157788" y="319088"/>
            <a:ext cx="3875087" cy="14684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1. If array has 1 item, then return</a:t>
            </a:r>
          </a:p>
          <a:p>
            <a:r>
              <a:rPr lang="en-US" sz="1800"/>
              <a:t>2. Split array in two equal sections</a:t>
            </a:r>
          </a:p>
          <a:p>
            <a:r>
              <a:rPr lang="en-US" sz="1800"/>
              <a:t>3. Call Mergesort on the left half</a:t>
            </a:r>
          </a:p>
          <a:p>
            <a:r>
              <a:rPr lang="en-US" sz="1800"/>
              <a:t>4. Call Mergesort on the right half</a:t>
            </a:r>
          </a:p>
          <a:p>
            <a:r>
              <a:rPr lang="en-US" sz="1800"/>
              <a:t>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halves back together</a:t>
            </a:r>
          </a:p>
        </p:txBody>
      </p:sp>
      <p:sp>
        <p:nvSpPr>
          <p:cNvPr id="688143" name="Line 15"/>
          <p:cNvSpPr>
            <a:spLocks noChangeShapeType="1"/>
          </p:cNvSpPr>
          <p:nvPr/>
        </p:nvSpPr>
        <p:spPr bwMode="auto">
          <a:xfrm flipH="1">
            <a:off x="3344863" y="187325"/>
            <a:ext cx="7937" cy="176688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8144" name="Line 16"/>
          <p:cNvSpPr>
            <a:spLocks noChangeShapeType="1"/>
          </p:cNvSpPr>
          <p:nvPr/>
        </p:nvSpPr>
        <p:spPr bwMode="auto">
          <a:xfrm>
            <a:off x="4703763" y="484188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8145" name="Line 17"/>
          <p:cNvSpPr>
            <a:spLocks noChangeShapeType="1"/>
          </p:cNvSpPr>
          <p:nvPr/>
        </p:nvSpPr>
        <p:spPr bwMode="auto">
          <a:xfrm>
            <a:off x="4695825" y="769938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8146" name="Line 18"/>
          <p:cNvSpPr>
            <a:spLocks noChangeShapeType="1"/>
          </p:cNvSpPr>
          <p:nvPr/>
        </p:nvSpPr>
        <p:spPr bwMode="auto">
          <a:xfrm>
            <a:off x="4691063" y="1046163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8147" name="Text Box 19"/>
          <p:cNvSpPr txBox="1">
            <a:spLocks noChangeArrowheads="1"/>
          </p:cNvSpPr>
          <p:nvPr/>
        </p:nvSpPr>
        <p:spPr bwMode="auto">
          <a:xfrm>
            <a:off x="3414713" y="2057400"/>
            <a:ext cx="3875087" cy="14684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1. If array has 1 item, then return</a:t>
            </a:r>
          </a:p>
          <a:p>
            <a:r>
              <a:rPr lang="en-US" sz="1800"/>
              <a:t>2. Split array in two equal sections</a:t>
            </a:r>
          </a:p>
          <a:p>
            <a:r>
              <a:rPr lang="en-US" sz="1800"/>
              <a:t>3. Call Mergesort on the left half</a:t>
            </a:r>
          </a:p>
          <a:p>
            <a:r>
              <a:rPr lang="en-US" sz="1800"/>
              <a:t>4. Call Mergesort on the right half</a:t>
            </a:r>
          </a:p>
          <a:p>
            <a:r>
              <a:rPr lang="en-US" sz="1800"/>
              <a:t>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halves back together</a:t>
            </a:r>
          </a:p>
        </p:txBody>
      </p:sp>
      <p:sp>
        <p:nvSpPr>
          <p:cNvPr id="688148" name="Line 20"/>
          <p:cNvSpPr>
            <a:spLocks noChangeShapeType="1"/>
          </p:cNvSpPr>
          <p:nvPr/>
        </p:nvSpPr>
        <p:spPr bwMode="auto">
          <a:xfrm>
            <a:off x="2971800" y="2224088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8149" name="Line 21"/>
          <p:cNvSpPr>
            <a:spLocks noChangeShapeType="1"/>
          </p:cNvSpPr>
          <p:nvPr/>
        </p:nvSpPr>
        <p:spPr bwMode="auto">
          <a:xfrm>
            <a:off x="2973388" y="2500313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8150" name="Rectangle 22"/>
          <p:cNvSpPr>
            <a:spLocks noChangeArrowheads="1"/>
          </p:cNvSpPr>
          <p:nvPr/>
        </p:nvSpPr>
        <p:spPr bwMode="auto">
          <a:xfrm>
            <a:off x="655638" y="95250"/>
            <a:ext cx="8447087" cy="1911350"/>
          </a:xfrm>
          <a:prstGeom prst="rect">
            <a:avLst/>
          </a:prstGeom>
          <a:solidFill>
            <a:schemeClr val="bg1">
              <a:alpha val="82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8151" name="Line 23"/>
          <p:cNvSpPr>
            <a:spLocks noChangeShapeType="1"/>
          </p:cNvSpPr>
          <p:nvPr/>
        </p:nvSpPr>
        <p:spPr bwMode="auto">
          <a:xfrm flipH="1">
            <a:off x="1654175" y="1814513"/>
            <a:ext cx="7938" cy="176688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8152" name="Line 24"/>
          <p:cNvSpPr>
            <a:spLocks noChangeShapeType="1"/>
          </p:cNvSpPr>
          <p:nvPr/>
        </p:nvSpPr>
        <p:spPr bwMode="auto">
          <a:xfrm>
            <a:off x="2962275" y="2776538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8153" name="Text Box 25"/>
          <p:cNvSpPr txBox="1">
            <a:spLocks noChangeArrowheads="1"/>
          </p:cNvSpPr>
          <p:nvPr/>
        </p:nvSpPr>
        <p:spPr bwMode="auto">
          <a:xfrm>
            <a:off x="1670050" y="3711575"/>
            <a:ext cx="3875088" cy="14684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1. If array has 1 item, then return</a:t>
            </a:r>
          </a:p>
          <a:p>
            <a:r>
              <a:rPr lang="en-US" sz="1800"/>
              <a:t>2. Split array in two equal sections</a:t>
            </a:r>
          </a:p>
          <a:p>
            <a:r>
              <a:rPr lang="en-US" sz="1800"/>
              <a:t>3. Call Mergesort on the left half</a:t>
            </a:r>
          </a:p>
          <a:p>
            <a:r>
              <a:rPr lang="en-US" sz="1800"/>
              <a:t>4. Call Mergesort on the right half</a:t>
            </a:r>
          </a:p>
          <a:p>
            <a:r>
              <a:rPr lang="en-US" sz="1800"/>
              <a:t>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halves back together</a:t>
            </a:r>
          </a:p>
        </p:txBody>
      </p:sp>
      <p:sp>
        <p:nvSpPr>
          <p:cNvPr id="688154" name="Rectangle 26"/>
          <p:cNvSpPr>
            <a:spLocks noChangeArrowheads="1"/>
          </p:cNvSpPr>
          <p:nvPr/>
        </p:nvSpPr>
        <p:spPr bwMode="auto">
          <a:xfrm>
            <a:off x="520700" y="1776413"/>
            <a:ext cx="8447088" cy="1816100"/>
          </a:xfrm>
          <a:prstGeom prst="rect">
            <a:avLst/>
          </a:prstGeom>
          <a:solidFill>
            <a:schemeClr val="bg1">
              <a:alpha val="82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8155" name="Line 27"/>
          <p:cNvSpPr>
            <a:spLocks noChangeShapeType="1"/>
          </p:cNvSpPr>
          <p:nvPr/>
        </p:nvSpPr>
        <p:spPr bwMode="auto">
          <a:xfrm>
            <a:off x="1239838" y="3898900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8156" name="Line 28"/>
          <p:cNvSpPr>
            <a:spLocks noChangeShapeType="1"/>
          </p:cNvSpPr>
          <p:nvPr/>
        </p:nvSpPr>
        <p:spPr bwMode="auto">
          <a:xfrm>
            <a:off x="1219200" y="4170363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8157" name="Line 29"/>
          <p:cNvSpPr>
            <a:spLocks noChangeShapeType="1"/>
          </p:cNvSpPr>
          <p:nvPr/>
        </p:nvSpPr>
        <p:spPr bwMode="auto">
          <a:xfrm>
            <a:off x="815975" y="3494088"/>
            <a:ext cx="22225" cy="15843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8158" name="Line 30"/>
          <p:cNvSpPr>
            <a:spLocks noChangeShapeType="1"/>
          </p:cNvSpPr>
          <p:nvPr/>
        </p:nvSpPr>
        <p:spPr bwMode="auto">
          <a:xfrm>
            <a:off x="1219200" y="4433888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8159" name="Rectangle 31"/>
          <p:cNvSpPr>
            <a:spLocks noChangeArrowheads="1"/>
          </p:cNvSpPr>
          <p:nvPr/>
        </p:nvSpPr>
        <p:spPr bwMode="auto">
          <a:xfrm>
            <a:off x="182563" y="3498850"/>
            <a:ext cx="8447087" cy="1816100"/>
          </a:xfrm>
          <a:prstGeom prst="rect">
            <a:avLst/>
          </a:prstGeom>
          <a:solidFill>
            <a:schemeClr val="bg1">
              <a:alpha val="82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8160" name="Text Box 32"/>
          <p:cNvSpPr txBox="1">
            <a:spLocks noChangeArrowheads="1"/>
          </p:cNvSpPr>
          <p:nvPr/>
        </p:nvSpPr>
        <p:spPr bwMode="auto">
          <a:xfrm>
            <a:off x="1046163" y="5283200"/>
            <a:ext cx="3875087" cy="14684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1. If array has 1 item, then return</a:t>
            </a:r>
          </a:p>
          <a:p>
            <a:r>
              <a:rPr lang="en-US" sz="1800"/>
              <a:t>2. Split array in two equal sections</a:t>
            </a:r>
          </a:p>
          <a:p>
            <a:r>
              <a:rPr lang="en-US" sz="1800"/>
              <a:t>3. Call Mergesort on the left half</a:t>
            </a:r>
          </a:p>
          <a:p>
            <a:r>
              <a:rPr lang="en-US" sz="1800"/>
              <a:t>4. Call Mergesort on the right half</a:t>
            </a:r>
          </a:p>
          <a:p>
            <a:r>
              <a:rPr lang="en-US" sz="1800"/>
              <a:t>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halves back together</a:t>
            </a:r>
          </a:p>
        </p:txBody>
      </p:sp>
      <p:sp>
        <p:nvSpPr>
          <p:cNvPr id="688161" name="Line 33"/>
          <p:cNvSpPr>
            <a:spLocks noChangeShapeType="1"/>
          </p:cNvSpPr>
          <p:nvPr/>
        </p:nvSpPr>
        <p:spPr bwMode="auto">
          <a:xfrm>
            <a:off x="598488" y="5440363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8162" name="Line 34"/>
          <p:cNvSpPr>
            <a:spLocks noChangeShapeType="1"/>
          </p:cNvSpPr>
          <p:nvPr/>
        </p:nvSpPr>
        <p:spPr bwMode="auto">
          <a:xfrm>
            <a:off x="3876675" y="4937125"/>
            <a:ext cx="327025" cy="430213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8163" name="Line 35"/>
          <p:cNvSpPr>
            <a:spLocks noChangeShapeType="1"/>
          </p:cNvSpPr>
          <p:nvPr/>
        </p:nvSpPr>
        <p:spPr bwMode="auto">
          <a:xfrm>
            <a:off x="1228725" y="4703763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8164" name="Rectangle 36"/>
          <p:cNvSpPr>
            <a:spLocks noChangeArrowheads="1"/>
          </p:cNvSpPr>
          <p:nvPr/>
        </p:nvSpPr>
        <p:spPr bwMode="auto">
          <a:xfrm>
            <a:off x="266700" y="3459163"/>
            <a:ext cx="8705850" cy="1747837"/>
          </a:xfrm>
          <a:prstGeom prst="rect">
            <a:avLst/>
          </a:prstGeom>
          <a:solidFill>
            <a:schemeClr val="bg1">
              <a:alpha val="82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8165" name="Text Box 37"/>
          <p:cNvSpPr txBox="1">
            <a:spLocks noChangeArrowheads="1"/>
          </p:cNvSpPr>
          <p:nvPr/>
        </p:nvSpPr>
        <p:spPr bwMode="auto">
          <a:xfrm>
            <a:off x="1757363" y="5284788"/>
            <a:ext cx="3875087" cy="14684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1. If array has 1 item, then return</a:t>
            </a:r>
          </a:p>
          <a:p>
            <a:r>
              <a:rPr lang="en-US" sz="1800"/>
              <a:t>2. Split array in two equal sections</a:t>
            </a:r>
          </a:p>
          <a:p>
            <a:r>
              <a:rPr lang="en-US" sz="1800"/>
              <a:t>3. Call Mergesort on the left half</a:t>
            </a:r>
          </a:p>
          <a:p>
            <a:r>
              <a:rPr lang="en-US" sz="1800"/>
              <a:t>4. Call Mergesort on the right half</a:t>
            </a:r>
          </a:p>
          <a:p>
            <a:r>
              <a:rPr lang="en-US" sz="1800"/>
              <a:t>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halves back together</a:t>
            </a:r>
          </a:p>
        </p:txBody>
      </p:sp>
      <p:sp>
        <p:nvSpPr>
          <p:cNvPr id="688166" name="Line 38"/>
          <p:cNvSpPr>
            <a:spLocks noChangeShapeType="1"/>
          </p:cNvSpPr>
          <p:nvPr/>
        </p:nvSpPr>
        <p:spPr bwMode="auto">
          <a:xfrm>
            <a:off x="1309688" y="5441950"/>
            <a:ext cx="5476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8167" name="Line 39"/>
          <p:cNvSpPr>
            <a:spLocks noChangeShapeType="1"/>
          </p:cNvSpPr>
          <p:nvPr/>
        </p:nvSpPr>
        <p:spPr bwMode="auto">
          <a:xfrm>
            <a:off x="4738688" y="5006975"/>
            <a:ext cx="327025" cy="430213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8168" name="Line 40"/>
          <p:cNvSpPr>
            <a:spLocks noChangeShapeType="1"/>
          </p:cNvSpPr>
          <p:nvPr/>
        </p:nvSpPr>
        <p:spPr bwMode="auto">
          <a:xfrm>
            <a:off x="1208088" y="5021263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8169" name="Group 41"/>
          <p:cNvGrpSpPr>
            <a:grpSpLocks/>
          </p:cNvGrpSpPr>
          <p:nvPr/>
        </p:nvGrpSpPr>
        <p:grpSpPr bwMode="auto">
          <a:xfrm>
            <a:off x="158750" y="6281738"/>
            <a:ext cx="406400" cy="666750"/>
            <a:chOff x="1223" y="3324"/>
            <a:chExt cx="256" cy="420"/>
          </a:xfrm>
        </p:grpSpPr>
        <p:sp>
          <p:nvSpPr>
            <p:cNvPr id="688170" name="Line 42"/>
            <p:cNvSpPr>
              <a:spLocks noChangeShapeType="1"/>
            </p:cNvSpPr>
            <p:nvPr/>
          </p:nvSpPr>
          <p:spPr bwMode="auto">
            <a:xfrm flipH="1" flipV="1">
              <a:off x="1339" y="3324"/>
              <a:ext cx="5" cy="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171" name="Text Box 43"/>
            <p:cNvSpPr txBox="1">
              <a:spLocks noChangeArrowheads="1"/>
            </p:cNvSpPr>
            <p:nvPr/>
          </p:nvSpPr>
          <p:spPr bwMode="auto">
            <a:xfrm>
              <a:off x="1223" y="3456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i1</a:t>
              </a:r>
            </a:p>
          </p:txBody>
        </p:sp>
      </p:grpSp>
      <p:grpSp>
        <p:nvGrpSpPr>
          <p:cNvPr id="688172" name="Group 44"/>
          <p:cNvGrpSpPr>
            <a:grpSpLocks/>
          </p:cNvGrpSpPr>
          <p:nvPr/>
        </p:nvGrpSpPr>
        <p:grpSpPr bwMode="auto">
          <a:xfrm>
            <a:off x="1028700" y="6278563"/>
            <a:ext cx="455613" cy="666750"/>
            <a:chOff x="1223" y="3324"/>
            <a:chExt cx="287" cy="420"/>
          </a:xfrm>
        </p:grpSpPr>
        <p:sp>
          <p:nvSpPr>
            <p:cNvPr id="688173" name="Line 45"/>
            <p:cNvSpPr>
              <a:spLocks noChangeShapeType="1"/>
            </p:cNvSpPr>
            <p:nvPr/>
          </p:nvSpPr>
          <p:spPr bwMode="auto">
            <a:xfrm flipH="1" flipV="1">
              <a:off x="1339" y="3324"/>
              <a:ext cx="5" cy="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174" name="Text Box 46"/>
            <p:cNvSpPr txBox="1">
              <a:spLocks noChangeArrowheads="1"/>
            </p:cNvSpPr>
            <p:nvPr/>
          </p:nvSpPr>
          <p:spPr bwMode="auto">
            <a:xfrm>
              <a:off x="1223" y="3456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i2</a:t>
              </a:r>
            </a:p>
          </p:txBody>
        </p:sp>
      </p:grpSp>
      <p:sp>
        <p:nvSpPr>
          <p:cNvPr id="688175" name="Rectangle 47"/>
          <p:cNvSpPr>
            <a:spLocks noChangeArrowheads="1"/>
          </p:cNvSpPr>
          <p:nvPr/>
        </p:nvSpPr>
        <p:spPr bwMode="auto">
          <a:xfrm>
            <a:off x="-4763" y="5016500"/>
            <a:ext cx="995363" cy="1816100"/>
          </a:xfrm>
          <a:prstGeom prst="rect">
            <a:avLst/>
          </a:prstGeom>
          <a:solidFill>
            <a:schemeClr val="bg1">
              <a:alpha val="82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8176" name="Line 48"/>
          <p:cNvSpPr>
            <a:spLocks noChangeShapeType="1"/>
          </p:cNvSpPr>
          <p:nvPr/>
        </p:nvSpPr>
        <p:spPr bwMode="auto">
          <a:xfrm>
            <a:off x="2960688" y="3041650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8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6881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6881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 0.22202 " pathEditMode="relative" ptsTypes="AA">
                                      <p:cBhvr>
                                        <p:cTn id="39" dur="2000" fill="hold"/>
                                        <p:tgtEl>
                                          <p:spTgt spid="688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 0.22202 " pathEditMode="relative" ptsTypes="AA">
                                      <p:cBhvr>
                                        <p:cTn id="41" dur="2000" fill="hold"/>
                                        <p:tgtEl>
                                          <p:spTgt spid="688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 0.22202 " pathEditMode="relative" ptsTypes="AA">
                                      <p:cBhvr>
                                        <p:cTn id="43" dur="2000" fill="hold"/>
                                        <p:tgtEl>
                                          <p:spTgt spid="688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 0.22202 " pathEditMode="relative" ptsTypes="AA">
                                      <p:cBhvr>
                                        <p:cTn id="45" dur="2000" fill="hold"/>
                                        <p:tgtEl>
                                          <p:spTgt spid="688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6881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881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8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8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6881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6881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 0.22201 L -0.16666 0.44403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688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11101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0.22086 L -0.14618 0.44265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688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7" y="110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6881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6881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8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8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68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6881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6881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0.44404 L -0.19236 0.66536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688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5" y="110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6881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6881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688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88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688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688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500" fill="hold"/>
                                        <p:tgtEl>
                                          <p:spTgt spid="6881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6881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18 0.44265 L -0.12812 0.66166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688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" y="109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6881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6881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68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88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68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688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688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688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500" fill="hold"/>
                                        <p:tgtEl>
                                          <p:spTgt spid="6881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38" dur="500" fill="hold"/>
                                        <p:tgtEl>
                                          <p:spTgt spid="6881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68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688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236 0.66536 L -0.15087 0.43733 " pathEditMode="relative" rAng="0" ptsTypes="AA">
                                      <p:cBhvr>
                                        <p:cTn id="260" dur="2000" fill="hold"/>
                                        <p:tgtEl>
                                          <p:spTgt spid="688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" y="-11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1.02683E-6 L 0.02795 -1.02683E-6 " pathEditMode="relative" rAng="0" ptsTypes="AA">
                                      <p:cBhvr>
                                        <p:cTn id="264" dur="2000" fill="hold"/>
                                        <p:tgtEl>
                                          <p:spTgt spid="688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812 0.66166 L -0.14496 0.43756 " pathEditMode="relative" rAng="0" ptsTypes="AA">
                                      <p:cBhvr>
                                        <p:cTn id="268" dur="2000" fill="hold"/>
                                        <p:tgtEl>
                                          <p:spTgt spid="688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" y="-11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688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688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6" dur="500" fill="hold"/>
                                        <p:tgtEl>
                                          <p:spTgt spid="6881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87" dur="500" fill="hold"/>
                                        <p:tgtEl>
                                          <p:spTgt spid="6881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42" grpId="0" animBg="1"/>
      <p:bldP spid="688143" grpId="0" animBg="1"/>
      <p:bldP spid="688143" grpId="1" animBg="1"/>
      <p:bldP spid="688144" grpId="0" animBg="1"/>
      <p:bldP spid="688144" grpId="1" animBg="1"/>
      <p:bldP spid="688145" grpId="0" animBg="1"/>
      <p:bldP spid="688145" grpId="1" animBg="1"/>
      <p:bldP spid="688146" grpId="0" animBg="1"/>
      <p:bldP spid="688147" grpId="0" animBg="1"/>
      <p:bldP spid="688148" grpId="0" animBg="1"/>
      <p:bldP spid="688148" grpId="1" animBg="1"/>
      <p:bldP spid="688149" grpId="0" animBg="1"/>
      <p:bldP spid="688149" grpId="1" animBg="1"/>
      <p:bldP spid="688150" grpId="0" animBg="1"/>
      <p:bldP spid="688151" grpId="0" animBg="1"/>
      <p:bldP spid="688151" grpId="1" animBg="1"/>
      <p:bldP spid="688152" grpId="0" animBg="1"/>
      <p:bldP spid="688152" grpId="1" animBg="1"/>
      <p:bldP spid="688153" grpId="0" animBg="1"/>
      <p:bldP spid="688153" grpId="1" animBg="1"/>
      <p:bldP spid="688154" grpId="0" animBg="1"/>
      <p:bldP spid="688154" grpId="1" animBg="1"/>
      <p:bldP spid="688155" grpId="0" animBg="1"/>
      <p:bldP spid="688155" grpId="1" animBg="1"/>
      <p:bldP spid="688156" grpId="0" animBg="1"/>
      <p:bldP spid="688156" grpId="1" animBg="1"/>
      <p:bldP spid="688157" grpId="0" animBg="1"/>
      <p:bldP spid="688157" grpId="1" animBg="1"/>
      <p:bldP spid="688157" grpId="2" animBg="1"/>
      <p:bldP spid="688158" grpId="0" animBg="1"/>
      <p:bldP spid="688158" grpId="1" animBg="1"/>
      <p:bldP spid="688159" grpId="0" animBg="1"/>
      <p:bldP spid="688159" grpId="1" animBg="1"/>
      <p:bldP spid="688160" grpId="0" animBg="1"/>
      <p:bldP spid="688160" grpId="1" animBg="1"/>
      <p:bldP spid="688161" grpId="0" animBg="1"/>
      <p:bldP spid="688161" grpId="1" animBg="1"/>
      <p:bldP spid="688162" grpId="0" animBg="1"/>
      <p:bldP spid="688162" grpId="1" animBg="1"/>
      <p:bldP spid="688163" grpId="0" animBg="1"/>
      <p:bldP spid="688163" grpId="1" animBg="1"/>
      <p:bldP spid="688164" grpId="0" animBg="1"/>
      <p:bldP spid="688164" grpId="1" animBg="1"/>
      <p:bldP spid="688165" grpId="0" animBg="1"/>
      <p:bldP spid="688165" grpId="1" animBg="1"/>
      <p:bldP spid="688166" grpId="0" animBg="1"/>
      <p:bldP spid="688166" grpId="1" animBg="1"/>
      <p:bldP spid="688167" grpId="0" animBg="1"/>
      <p:bldP spid="688167" grpId="1" animBg="1"/>
      <p:bldP spid="688168" grpId="0" animBg="1"/>
      <p:bldP spid="688168" grpId="1" animBg="1"/>
      <p:bldP spid="688175" grpId="0" animBg="1"/>
      <p:bldP spid="688175" grpId="1" animBg="1"/>
      <p:bldP spid="68817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EF93-12D1-438D-BD36-37EF6585F4EA}" type="slidenum">
              <a:rPr lang="en-US"/>
              <a:pPr/>
              <a:t>21</a:t>
            </a:fld>
            <a:endParaRPr lang="en-US"/>
          </a:p>
        </p:txBody>
      </p:sp>
      <p:pic>
        <p:nvPicPr>
          <p:cNvPr id="690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3290888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017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595313" y="4154488"/>
            <a:ext cx="215900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018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55"/>
          <a:stretch>
            <a:fillRect/>
          </a:stretch>
        </p:blipFill>
        <p:spPr bwMode="auto">
          <a:xfrm>
            <a:off x="881063" y="3648075"/>
            <a:ext cx="33020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018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"/>
          <a:stretch>
            <a:fillRect/>
          </a:stretch>
        </p:blipFill>
        <p:spPr bwMode="auto">
          <a:xfrm>
            <a:off x="3716338" y="411163"/>
            <a:ext cx="352425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018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25" y="731838"/>
            <a:ext cx="287338" cy="105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018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4546600" y="881063"/>
            <a:ext cx="252413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0184" name="Group 8"/>
          <p:cNvGrpSpPr>
            <a:grpSpLocks/>
          </p:cNvGrpSpPr>
          <p:nvPr/>
        </p:nvGrpSpPr>
        <p:grpSpPr bwMode="auto">
          <a:xfrm>
            <a:off x="4105275" y="647700"/>
            <a:ext cx="387350" cy="1147763"/>
            <a:chOff x="2132" y="346"/>
            <a:chExt cx="253" cy="909"/>
          </a:xfrm>
        </p:grpSpPr>
        <p:pic>
          <p:nvPicPr>
            <p:cNvPr id="690185" name="Picture 9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" y="346"/>
              <a:ext cx="252" cy="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0186" name="Rectangle 10"/>
            <p:cNvSpPr>
              <a:spLocks noChangeArrowheads="1"/>
            </p:cNvSpPr>
            <p:nvPr/>
          </p:nvSpPr>
          <p:spPr bwMode="auto">
            <a:xfrm>
              <a:off x="2132" y="516"/>
              <a:ext cx="215" cy="163"/>
            </a:xfrm>
            <a:prstGeom prst="rect">
              <a:avLst/>
            </a:prstGeom>
            <a:solidFill>
              <a:srgbClr val="9933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0187" name="Text Box 11"/>
          <p:cNvSpPr txBox="1">
            <a:spLocks noChangeArrowheads="1"/>
          </p:cNvSpPr>
          <p:nvPr/>
        </p:nvSpPr>
        <p:spPr bwMode="auto">
          <a:xfrm>
            <a:off x="5157788" y="319088"/>
            <a:ext cx="3875087" cy="14684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1. If array has 1 item, then return</a:t>
            </a:r>
          </a:p>
          <a:p>
            <a:r>
              <a:rPr lang="en-US" sz="1800"/>
              <a:t>2. Split array in two equal sections</a:t>
            </a:r>
          </a:p>
          <a:p>
            <a:r>
              <a:rPr lang="en-US" sz="1800"/>
              <a:t>3. Call Mergesort on the left half</a:t>
            </a:r>
          </a:p>
          <a:p>
            <a:r>
              <a:rPr lang="en-US" sz="1800"/>
              <a:t>4. Call Mergesort on the right half</a:t>
            </a:r>
          </a:p>
          <a:p>
            <a:r>
              <a:rPr lang="en-US" sz="1800"/>
              <a:t>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halves back together</a:t>
            </a:r>
          </a:p>
        </p:txBody>
      </p:sp>
      <p:sp>
        <p:nvSpPr>
          <p:cNvPr id="690188" name="Line 12"/>
          <p:cNvSpPr>
            <a:spLocks noChangeShapeType="1"/>
          </p:cNvSpPr>
          <p:nvPr/>
        </p:nvSpPr>
        <p:spPr bwMode="auto">
          <a:xfrm flipH="1">
            <a:off x="3352800" y="187325"/>
            <a:ext cx="0" cy="171767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0189" name="Line 13"/>
          <p:cNvSpPr>
            <a:spLocks noChangeShapeType="1"/>
          </p:cNvSpPr>
          <p:nvPr/>
        </p:nvSpPr>
        <p:spPr bwMode="auto">
          <a:xfrm>
            <a:off x="4691063" y="1046163"/>
            <a:ext cx="566737" cy="20637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0190" name="Text Box 14"/>
          <p:cNvSpPr txBox="1">
            <a:spLocks noChangeArrowheads="1"/>
          </p:cNvSpPr>
          <p:nvPr/>
        </p:nvSpPr>
        <p:spPr bwMode="auto">
          <a:xfrm>
            <a:off x="3414713" y="2057400"/>
            <a:ext cx="3875087" cy="14684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1. If array has 1 item, then return</a:t>
            </a:r>
          </a:p>
          <a:p>
            <a:r>
              <a:rPr lang="en-US" sz="1800"/>
              <a:t>2. Split array in two equal sections</a:t>
            </a:r>
          </a:p>
          <a:p>
            <a:r>
              <a:rPr lang="en-US" sz="1800"/>
              <a:t>3. Call Mergesort on the left half</a:t>
            </a:r>
          </a:p>
          <a:p>
            <a:r>
              <a:rPr lang="en-US" sz="1800"/>
              <a:t>4. Call Mergesort on the right half</a:t>
            </a:r>
          </a:p>
          <a:p>
            <a:r>
              <a:rPr lang="en-US" sz="1800"/>
              <a:t>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halves back together</a:t>
            </a:r>
          </a:p>
        </p:txBody>
      </p:sp>
      <p:sp>
        <p:nvSpPr>
          <p:cNvPr id="690191" name="Rectangle 15"/>
          <p:cNvSpPr>
            <a:spLocks noChangeArrowheads="1"/>
          </p:cNvSpPr>
          <p:nvPr/>
        </p:nvSpPr>
        <p:spPr bwMode="auto">
          <a:xfrm>
            <a:off x="655638" y="95250"/>
            <a:ext cx="8447087" cy="1871663"/>
          </a:xfrm>
          <a:prstGeom prst="rect">
            <a:avLst/>
          </a:prstGeom>
          <a:solidFill>
            <a:schemeClr val="bg1">
              <a:alpha val="82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0192" name="Line 16"/>
          <p:cNvSpPr>
            <a:spLocks noChangeShapeType="1"/>
          </p:cNvSpPr>
          <p:nvPr/>
        </p:nvSpPr>
        <p:spPr bwMode="auto">
          <a:xfrm flipH="1">
            <a:off x="1654175" y="1814513"/>
            <a:ext cx="7938" cy="176688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0193" name="Line 17"/>
          <p:cNvSpPr>
            <a:spLocks noChangeShapeType="1"/>
          </p:cNvSpPr>
          <p:nvPr/>
        </p:nvSpPr>
        <p:spPr bwMode="auto">
          <a:xfrm>
            <a:off x="2960688" y="3041650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0194" name="Rectangle 18"/>
          <p:cNvSpPr>
            <a:spLocks noChangeArrowheads="1"/>
          </p:cNvSpPr>
          <p:nvPr/>
        </p:nvSpPr>
        <p:spPr bwMode="auto">
          <a:xfrm>
            <a:off x="520700" y="1776413"/>
            <a:ext cx="8447088" cy="1816100"/>
          </a:xfrm>
          <a:prstGeom prst="rect">
            <a:avLst/>
          </a:prstGeom>
          <a:solidFill>
            <a:schemeClr val="bg1">
              <a:alpha val="82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0195" name="Rectangle 19"/>
          <p:cNvSpPr>
            <a:spLocks noChangeArrowheads="1"/>
          </p:cNvSpPr>
          <p:nvPr/>
        </p:nvSpPr>
        <p:spPr bwMode="auto">
          <a:xfrm>
            <a:off x="155575" y="3170238"/>
            <a:ext cx="1362075" cy="1816100"/>
          </a:xfrm>
          <a:prstGeom prst="rect">
            <a:avLst/>
          </a:prstGeom>
          <a:solidFill>
            <a:schemeClr val="bg1">
              <a:alpha val="82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0196" name="Text Box 20"/>
          <p:cNvSpPr txBox="1">
            <a:spLocks noChangeArrowheads="1"/>
          </p:cNvSpPr>
          <p:nvPr/>
        </p:nvSpPr>
        <p:spPr bwMode="auto">
          <a:xfrm>
            <a:off x="3395663" y="3729038"/>
            <a:ext cx="3875087" cy="14684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1. If array has 1 item, then return</a:t>
            </a:r>
          </a:p>
          <a:p>
            <a:r>
              <a:rPr lang="en-US" sz="1800"/>
              <a:t>2. Split array in two equal sections</a:t>
            </a:r>
          </a:p>
          <a:p>
            <a:r>
              <a:rPr lang="en-US" sz="1800"/>
              <a:t>3. Call Mergesort on the left half</a:t>
            </a:r>
          </a:p>
          <a:p>
            <a:r>
              <a:rPr lang="en-US" sz="1800"/>
              <a:t>4. Call Mergesort on the right half</a:t>
            </a:r>
          </a:p>
          <a:p>
            <a:r>
              <a:rPr lang="en-US" sz="1800"/>
              <a:t>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halves back together</a:t>
            </a:r>
          </a:p>
        </p:txBody>
      </p:sp>
      <p:sp>
        <p:nvSpPr>
          <p:cNvPr id="690197" name="Line 21"/>
          <p:cNvSpPr>
            <a:spLocks noChangeShapeType="1"/>
          </p:cNvSpPr>
          <p:nvPr/>
        </p:nvSpPr>
        <p:spPr bwMode="auto">
          <a:xfrm>
            <a:off x="2916238" y="3897313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0198" name="Line 22"/>
          <p:cNvSpPr>
            <a:spLocks noChangeShapeType="1"/>
          </p:cNvSpPr>
          <p:nvPr/>
        </p:nvSpPr>
        <p:spPr bwMode="auto">
          <a:xfrm>
            <a:off x="2916238" y="4200525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90199" name="Picture 2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" t="2338" r="63844"/>
          <a:stretch>
            <a:fillRect/>
          </a:stretch>
        </p:blipFill>
        <p:spPr bwMode="auto">
          <a:xfrm>
            <a:off x="1976438" y="2290763"/>
            <a:ext cx="377825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0200" name="Picture 2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25876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0201" name="Line 25"/>
          <p:cNvSpPr>
            <a:spLocks noChangeShapeType="1"/>
          </p:cNvSpPr>
          <p:nvPr/>
        </p:nvSpPr>
        <p:spPr bwMode="auto">
          <a:xfrm flipH="1">
            <a:off x="2201863" y="3344863"/>
            <a:ext cx="7937" cy="157638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0202" name="Line 26"/>
          <p:cNvSpPr>
            <a:spLocks noChangeShapeType="1"/>
          </p:cNvSpPr>
          <p:nvPr/>
        </p:nvSpPr>
        <p:spPr bwMode="auto">
          <a:xfrm>
            <a:off x="2928938" y="4446588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0203" name="Line 27"/>
          <p:cNvSpPr>
            <a:spLocks noChangeShapeType="1"/>
          </p:cNvSpPr>
          <p:nvPr/>
        </p:nvSpPr>
        <p:spPr bwMode="auto">
          <a:xfrm>
            <a:off x="2928938" y="4703763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0204" name="Line 28"/>
          <p:cNvSpPr>
            <a:spLocks noChangeShapeType="1"/>
          </p:cNvSpPr>
          <p:nvPr/>
        </p:nvSpPr>
        <p:spPr bwMode="auto">
          <a:xfrm>
            <a:off x="2957513" y="4978400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0205" name="Group 29"/>
          <p:cNvGrpSpPr>
            <a:grpSpLocks/>
          </p:cNvGrpSpPr>
          <p:nvPr/>
        </p:nvGrpSpPr>
        <p:grpSpPr bwMode="auto">
          <a:xfrm>
            <a:off x="2384425" y="6219825"/>
            <a:ext cx="455613" cy="666750"/>
            <a:chOff x="1223" y="3324"/>
            <a:chExt cx="287" cy="420"/>
          </a:xfrm>
        </p:grpSpPr>
        <p:sp>
          <p:nvSpPr>
            <p:cNvPr id="690206" name="Line 30"/>
            <p:cNvSpPr>
              <a:spLocks noChangeShapeType="1"/>
            </p:cNvSpPr>
            <p:nvPr/>
          </p:nvSpPr>
          <p:spPr bwMode="auto">
            <a:xfrm flipH="1" flipV="1">
              <a:off x="1339" y="3324"/>
              <a:ext cx="5" cy="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0207" name="Text Box 31"/>
            <p:cNvSpPr txBox="1">
              <a:spLocks noChangeArrowheads="1"/>
            </p:cNvSpPr>
            <p:nvPr/>
          </p:nvSpPr>
          <p:spPr bwMode="auto">
            <a:xfrm>
              <a:off x="1223" y="3456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i2</a:t>
              </a:r>
            </a:p>
          </p:txBody>
        </p:sp>
      </p:grpSp>
      <p:grpSp>
        <p:nvGrpSpPr>
          <p:cNvPr id="690208" name="Group 32"/>
          <p:cNvGrpSpPr>
            <a:grpSpLocks/>
          </p:cNvGrpSpPr>
          <p:nvPr/>
        </p:nvGrpSpPr>
        <p:grpSpPr bwMode="auto">
          <a:xfrm>
            <a:off x="1547813" y="6267450"/>
            <a:ext cx="406400" cy="666750"/>
            <a:chOff x="1223" y="3324"/>
            <a:chExt cx="256" cy="420"/>
          </a:xfrm>
        </p:grpSpPr>
        <p:sp>
          <p:nvSpPr>
            <p:cNvPr id="690209" name="Line 33"/>
            <p:cNvSpPr>
              <a:spLocks noChangeShapeType="1"/>
            </p:cNvSpPr>
            <p:nvPr/>
          </p:nvSpPr>
          <p:spPr bwMode="auto">
            <a:xfrm flipH="1" flipV="1">
              <a:off x="1339" y="3324"/>
              <a:ext cx="5" cy="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0210" name="Text Box 34"/>
            <p:cNvSpPr txBox="1">
              <a:spLocks noChangeArrowheads="1"/>
            </p:cNvSpPr>
            <p:nvPr/>
          </p:nvSpPr>
          <p:spPr bwMode="auto">
            <a:xfrm>
              <a:off x="1223" y="3456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i1</a:t>
              </a:r>
            </a:p>
          </p:txBody>
        </p:sp>
      </p:grpSp>
      <p:sp>
        <p:nvSpPr>
          <p:cNvPr id="690211" name="Line 35"/>
          <p:cNvSpPr>
            <a:spLocks noChangeShapeType="1"/>
          </p:cNvSpPr>
          <p:nvPr/>
        </p:nvSpPr>
        <p:spPr bwMode="auto">
          <a:xfrm>
            <a:off x="2971800" y="3328988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0212" name="Group 36"/>
          <p:cNvGrpSpPr>
            <a:grpSpLocks/>
          </p:cNvGrpSpPr>
          <p:nvPr/>
        </p:nvGrpSpPr>
        <p:grpSpPr bwMode="auto">
          <a:xfrm>
            <a:off x="1841500" y="4810125"/>
            <a:ext cx="455613" cy="666750"/>
            <a:chOff x="1223" y="3324"/>
            <a:chExt cx="287" cy="420"/>
          </a:xfrm>
        </p:grpSpPr>
        <p:sp>
          <p:nvSpPr>
            <p:cNvPr id="690213" name="Line 37"/>
            <p:cNvSpPr>
              <a:spLocks noChangeShapeType="1"/>
            </p:cNvSpPr>
            <p:nvPr/>
          </p:nvSpPr>
          <p:spPr bwMode="auto">
            <a:xfrm flipH="1" flipV="1">
              <a:off x="1339" y="3324"/>
              <a:ext cx="5" cy="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0214" name="Text Box 38"/>
            <p:cNvSpPr txBox="1">
              <a:spLocks noChangeArrowheads="1"/>
            </p:cNvSpPr>
            <p:nvPr/>
          </p:nvSpPr>
          <p:spPr bwMode="auto">
            <a:xfrm>
              <a:off x="1223" y="3456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i2</a:t>
              </a:r>
            </a:p>
          </p:txBody>
        </p:sp>
      </p:grpSp>
      <p:grpSp>
        <p:nvGrpSpPr>
          <p:cNvPr id="690215" name="Group 39"/>
          <p:cNvGrpSpPr>
            <a:grpSpLocks/>
          </p:cNvGrpSpPr>
          <p:nvPr/>
        </p:nvGrpSpPr>
        <p:grpSpPr bwMode="auto">
          <a:xfrm>
            <a:off x="508000" y="4857750"/>
            <a:ext cx="406400" cy="666750"/>
            <a:chOff x="1223" y="3324"/>
            <a:chExt cx="256" cy="420"/>
          </a:xfrm>
        </p:grpSpPr>
        <p:sp>
          <p:nvSpPr>
            <p:cNvPr id="690216" name="Line 40"/>
            <p:cNvSpPr>
              <a:spLocks noChangeShapeType="1"/>
            </p:cNvSpPr>
            <p:nvPr/>
          </p:nvSpPr>
          <p:spPr bwMode="auto">
            <a:xfrm flipH="1" flipV="1">
              <a:off x="1339" y="3324"/>
              <a:ext cx="5" cy="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0217" name="Text Box 41"/>
            <p:cNvSpPr txBox="1">
              <a:spLocks noChangeArrowheads="1"/>
            </p:cNvSpPr>
            <p:nvPr/>
          </p:nvSpPr>
          <p:spPr bwMode="auto">
            <a:xfrm>
              <a:off x="1223" y="3456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i1</a:t>
              </a:r>
            </a:p>
          </p:txBody>
        </p:sp>
      </p:grpSp>
      <p:sp>
        <p:nvSpPr>
          <p:cNvPr id="690218" name="Line 42"/>
          <p:cNvSpPr>
            <a:spLocks noChangeShapeType="1"/>
          </p:cNvSpPr>
          <p:nvPr/>
        </p:nvSpPr>
        <p:spPr bwMode="auto">
          <a:xfrm>
            <a:off x="4705350" y="1295400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0219" name="Rectangle 43"/>
          <p:cNvSpPr>
            <a:spLocks noChangeArrowheads="1"/>
          </p:cNvSpPr>
          <p:nvPr/>
        </p:nvSpPr>
        <p:spPr bwMode="auto">
          <a:xfrm>
            <a:off x="223838" y="1876425"/>
            <a:ext cx="2782887" cy="1570038"/>
          </a:xfrm>
          <a:prstGeom prst="rect">
            <a:avLst/>
          </a:prstGeom>
          <a:solidFill>
            <a:schemeClr val="bg1">
              <a:alpha val="82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0220" name="AutoShape 44"/>
          <p:cNvSpPr>
            <a:spLocks noChangeArrowheads="1"/>
          </p:cNvSpPr>
          <p:nvPr/>
        </p:nvSpPr>
        <p:spPr bwMode="auto">
          <a:xfrm>
            <a:off x="5903913" y="-17463"/>
            <a:ext cx="3048000" cy="957263"/>
          </a:xfrm>
          <a:prstGeom prst="wedgeRoundRectCallout">
            <a:avLst>
              <a:gd name="adj1" fmla="val -43750"/>
              <a:gd name="adj2" fmla="val 80181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/>
              <a:t>To save time, we’ll skip the tracing on this side…</a:t>
            </a:r>
          </a:p>
        </p:txBody>
      </p:sp>
      <p:pic>
        <p:nvPicPr>
          <p:cNvPr id="690221" name="Picture 4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"/>
          <a:stretch>
            <a:fillRect/>
          </a:stretch>
        </p:blipFill>
        <p:spPr bwMode="auto">
          <a:xfrm>
            <a:off x="5133975" y="1857375"/>
            <a:ext cx="352425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0222" name="Picture 4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38" y="2206625"/>
            <a:ext cx="287337" cy="105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0223" name="Picture 4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4075113" y="2347913"/>
            <a:ext cx="252412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0224" name="Group 48"/>
          <p:cNvGrpSpPr>
            <a:grpSpLocks/>
          </p:cNvGrpSpPr>
          <p:nvPr/>
        </p:nvGrpSpPr>
        <p:grpSpPr bwMode="auto">
          <a:xfrm>
            <a:off x="4703763" y="2108200"/>
            <a:ext cx="387350" cy="1147763"/>
            <a:chOff x="2132" y="346"/>
            <a:chExt cx="253" cy="909"/>
          </a:xfrm>
        </p:grpSpPr>
        <p:pic>
          <p:nvPicPr>
            <p:cNvPr id="690225" name="Picture 49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" y="346"/>
              <a:ext cx="252" cy="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0226" name="Rectangle 50"/>
            <p:cNvSpPr>
              <a:spLocks noChangeArrowheads="1"/>
            </p:cNvSpPr>
            <p:nvPr/>
          </p:nvSpPr>
          <p:spPr bwMode="auto">
            <a:xfrm>
              <a:off x="2132" y="516"/>
              <a:ext cx="215" cy="163"/>
            </a:xfrm>
            <a:prstGeom prst="rect">
              <a:avLst/>
            </a:prstGeom>
            <a:solidFill>
              <a:srgbClr val="9933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0227" name="Line 51"/>
          <p:cNvSpPr>
            <a:spLocks noChangeShapeType="1"/>
          </p:cNvSpPr>
          <p:nvPr/>
        </p:nvSpPr>
        <p:spPr bwMode="auto">
          <a:xfrm>
            <a:off x="4662488" y="1579563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69288E-6 L 0.02638 0.216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90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9" y="108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28492E-6 L 0.0309 0.2206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90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" y="110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6901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6901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9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9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6902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6902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38 0.21646 L -0.00243 0.4451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90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1" y="114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9 0.22063 L 0.04722 0.44935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90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" y="114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9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90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2 0.44935 L -0.01719 0.2238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690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-112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1.02683E-6 L 0.02795 -1.02683E-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690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0.44519 L 0.07691 0.21762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690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-113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690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690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690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6901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6901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69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69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23959E-6 L 0.04392 -0.21924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690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-109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1.57262E-7 L 0.03282 -1.57262E-7 " pathEditMode="relative" ptsTypes="AA">
                                      <p:cBhvr>
                                        <p:cTn id="147" dur="2000" fill="hold"/>
                                        <p:tgtEl>
                                          <p:spTgt spid="690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54 0.22502 L -0.07848 0.00185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690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-111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80204E-6 L 0.04531 3.80204E-6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690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67253E-6 L 0.08975 -0.22063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690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-110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81 7.60407E-6 L 0.06615 7.60407E-6 " pathEditMode="relative" ptsTypes="AA">
                                      <p:cBhvr>
                                        <p:cTn id="163" dur="2000" fill="hold"/>
                                        <p:tgtEl>
                                          <p:spTgt spid="690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6 0.22294 L 0.04982 1.69288E-6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690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" y="-11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690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690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500" fill="hold"/>
                                        <p:tgtEl>
                                          <p:spTgt spid="690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690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12581E-6 L 0.06962 0.22294 " pathEditMode="relative" rAng="0" ptsTypes="AA">
                                      <p:cBhvr>
                                        <p:cTn id="197" dur="2000" fill="hold"/>
                                        <p:tgtEl>
                                          <p:spTgt spid="690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2" y="11147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99537E-6 L 0.07118 0.22664 " pathEditMode="relative" rAng="0" ptsTypes="AA">
                                      <p:cBhvr>
                                        <p:cTn id="199" dur="2000" fill="hold"/>
                                        <p:tgtEl>
                                          <p:spTgt spid="690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9" y="11332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67808E-7 L 0.06962 0.22502 " pathEditMode="relative" rAng="0" ptsTypes="AA">
                                      <p:cBhvr>
                                        <p:cTn id="201" dur="2000" fill="hold"/>
                                        <p:tgtEl>
                                          <p:spTgt spid="690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2" y="11240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58834E-6 L 0.06805 0.22086 " pathEditMode="relative" rAng="0" ptsTypes="AA">
                                      <p:cBhvr>
                                        <p:cTn id="203" dur="2000" fill="hold"/>
                                        <p:tgtEl>
                                          <p:spTgt spid="690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3" y="11031"/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9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69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690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690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690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690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69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690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69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69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690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88" grpId="0" animBg="1"/>
      <p:bldP spid="690189" grpId="0" animBg="1"/>
      <p:bldP spid="690190" grpId="0" animBg="1"/>
      <p:bldP spid="690191" grpId="0" animBg="1"/>
      <p:bldP spid="690192" grpId="0" animBg="1"/>
      <p:bldP spid="690193" grpId="0" animBg="1"/>
      <p:bldP spid="690194" grpId="0" animBg="1"/>
      <p:bldP spid="690194" grpId="1" animBg="1"/>
      <p:bldP spid="690195" grpId="0" animBg="1"/>
      <p:bldP spid="690195" grpId="1" animBg="1"/>
      <p:bldP spid="690196" grpId="0" animBg="1"/>
      <p:bldP spid="690196" grpId="1" animBg="1"/>
      <p:bldP spid="690197" grpId="0" animBg="1"/>
      <p:bldP spid="690197" grpId="1" animBg="1"/>
      <p:bldP spid="690198" grpId="0" animBg="1"/>
      <p:bldP spid="690198" grpId="1" animBg="1"/>
      <p:bldP spid="690201" grpId="0" animBg="1"/>
      <p:bldP spid="690201" grpId="1" animBg="1"/>
      <p:bldP spid="690201" grpId="2" animBg="1"/>
      <p:bldP spid="690202" grpId="0" animBg="1"/>
      <p:bldP spid="690202" grpId="1" animBg="1"/>
      <p:bldP spid="690203" grpId="0" animBg="1"/>
      <p:bldP spid="690203" grpId="1" animBg="1"/>
      <p:bldP spid="690204" grpId="0" animBg="1"/>
      <p:bldP spid="690204" grpId="1" animBg="1"/>
      <p:bldP spid="690211" grpId="0" animBg="1"/>
      <p:bldP spid="690211" grpId="1" animBg="1"/>
      <p:bldP spid="690218" grpId="0" animBg="1"/>
      <p:bldP spid="690218" grpId="1" animBg="1"/>
      <p:bldP spid="690219" grpId="0" animBg="1"/>
      <p:bldP spid="690219" grpId="1" animBg="1"/>
      <p:bldP spid="690220" grpId="0" animBg="1"/>
      <p:bldP spid="690220" grpId="1" animBg="1"/>
      <p:bldP spid="6902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8A8A-6B2F-48F1-8947-06B50DC01ABB}" type="slidenum">
              <a:rPr lang="en-US"/>
              <a:pPr/>
              <a:t>22</a:t>
            </a:fld>
            <a:endParaRPr lang="en-US"/>
          </a:p>
        </p:txBody>
      </p:sp>
      <p:pic>
        <p:nvPicPr>
          <p:cNvPr id="7086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3290888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86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977900" y="2652713"/>
            <a:ext cx="215900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861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55"/>
          <a:stretch>
            <a:fillRect/>
          </a:stretch>
        </p:blipFill>
        <p:spPr bwMode="auto">
          <a:xfrm>
            <a:off x="1685925" y="2133600"/>
            <a:ext cx="33020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8613" name="Text Box 5"/>
          <p:cNvSpPr txBox="1">
            <a:spLocks noChangeArrowheads="1"/>
          </p:cNvSpPr>
          <p:nvPr/>
        </p:nvSpPr>
        <p:spPr bwMode="auto">
          <a:xfrm>
            <a:off x="5157788" y="319088"/>
            <a:ext cx="3875087" cy="14684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1. If array has 1 item, then return</a:t>
            </a:r>
          </a:p>
          <a:p>
            <a:r>
              <a:rPr lang="en-US" sz="1800"/>
              <a:t>2. Split array in two equal sections</a:t>
            </a:r>
          </a:p>
          <a:p>
            <a:r>
              <a:rPr lang="en-US" sz="1800"/>
              <a:t>3. Call Mergesort on the left half</a:t>
            </a:r>
          </a:p>
          <a:p>
            <a:r>
              <a:rPr lang="en-US" sz="1800"/>
              <a:t>4. Call Mergesort on the right half</a:t>
            </a:r>
          </a:p>
          <a:p>
            <a:r>
              <a:rPr lang="en-US" sz="1800"/>
              <a:t>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halves back together</a:t>
            </a:r>
          </a:p>
        </p:txBody>
      </p:sp>
      <p:pic>
        <p:nvPicPr>
          <p:cNvPr id="70861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" t="2338" r="63844"/>
          <a:stretch>
            <a:fillRect/>
          </a:stretch>
        </p:blipFill>
        <p:spPr bwMode="auto">
          <a:xfrm>
            <a:off x="1262063" y="2300288"/>
            <a:ext cx="377825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861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25876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8616" name="Group 8"/>
          <p:cNvGrpSpPr>
            <a:grpSpLocks/>
          </p:cNvGrpSpPr>
          <p:nvPr/>
        </p:nvGrpSpPr>
        <p:grpSpPr bwMode="auto">
          <a:xfrm>
            <a:off x="3984625" y="3336925"/>
            <a:ext cx="455613" cy="666750"/>
            <a:chOff x="1223" y="3324"/>
            <a:chExt cx="287" cy="420"/>
          </a:xfrm>
        </p:grpSpPr>
        <p:sp>
          <p:nvSpPr>
            <p:cNvPr id="708617" name="Line 9"/>
            <p:cNvSpPr>
              <a:spLocks noChangeShapeType="1"/>
            </p:cNvSpPr>
            <p:nvPr/>
          </p:nvSpPr>
          <p:spPr bwMode="auto">
            <a:xfrm flipH="1" flipV="1">
              <a:off x="1339" y="3324"/>
              <a:ext cx="5" cy="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618" name="Text Box 10"/>
            <p:cNvSpPr txBox="1">
              <a:spLocks noChangeArrowheads="1"/>
            </p:cNvSpPr>
            <p:nvPr/>
          </p:nvSpPr>
          <p:spPr bwMode="auto">
            <a:xfrm>
              <a:off x="1223" y="3456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i2</a:t>
              </a:r>
            </a:p>
          </p:txBody>
        </p:sp>
      </p:grpSp>
      <p:grpSp>
        <p:nvGrpSpPr>
          <p:cNvPr id="708619" name="Group 11"/>
          <p:cNvGrpSpPr>
            <a:grpSpLocks/>
          </p:cNvGrpSpPr>
          <p:nvPr/>
        </p:nvGrpSpPr>
        <p:grpSpPr bwMode="auto">
          <a:xfrm>
            <a:off x="903288" y="3425825"/>
            <a:ext cx="406400" cy="666750"/>
            <a:chOff x="1223" y="3324"/>
            <a:chExt cx="256" cy="420"/>
          </a:xfrm>
        </p:grpSpPr>
        <p:sp>
          <p:nvSpPr>
            <p:cNvPr id="708620" name="Line 12"/>
            <p:cNvSpPr>
              <a:spLocks noChangeShapeType="1"/>
            </p:cNvSpPr>
            <p:nvPr/>
          </p:nvSpPr>
          <p:spPr bwMode="auto">
            <a:xfrm flipH="1" flipV="1">
              <a:off x="1339" y="3324"/>
              <a:ext cx="5" cy="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621" name="Text Box 13"/>
            <p:cNvSpPr txBox="1">
              <a:spLocks noChangeArrowheads="1"/>
            </p:cNvSpPr>
            <p:nvPr/>
          </p:nvSpPr>
          <p:spPr bwMode="auto">
            <a:xfrm>
              <a:off x="1223" y="3456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i1</a:t>
              </a:r>
            </a:p>
          </p:txBody>
        </p:sp>
      </p:grpSp>
      <p:pic>
        <p:nvPicPr>
          <p:cNvPr id="708622" name="Picture 1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"/>
          <a:stretch>
            <a:fillRect/>
          </a:stretch>
        </p:blipFill>
        <p:spPr bwMode="auto">
          <a:xfrm>
            <a:off x="5133975" y="1857375"/>
            <a:ext cx="352425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8623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38" y="2206625"/>
            <a:ext cx="287337" cy="105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8624" name="Group 16"/>
          <p:cNvGrpSpPr>
            <a:grpSpLocks/>
          </p:cNvGrpSpPr>
          <p:nvPr/>
        </p:nvGrpSpPr>
        <p:grpSpPr bwMode="auto">
          <a:xfrm>
            <a:off x="4703763" y="2108200"/>
            <a:ext cx="387350" cy="1147763"/>
            <a:chOff x="2132" y="346"/>
            <a:chExt cx="253" cy="909"/>
          </a:xfrm>
        </p:grpSpPr>
        <p:pic>
          <p:nvPicPr>
            <p:cNvPr id="708625" name="Picture 17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" y="346"/>
              <a:ext cx="252" cy="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8626" name="Rectangle 18"/>
            <p:cNvSpPr>
              <a:spLocks noChangeArrowheads="1"/>
            </p:cNvSpPr>
            <p:nvPr/>
          </p:nvSpPr>
          <p:spPr bwMode="auto">
            <a:xfrm>
              <a:off x="2132" y="516"/>
              <a:ext cx="215" cy="163"/>
            </a:xfrm>
            <a:prstGeom prst="rect">
              <a:avLst/>
            </a:prstGeom>
            <a:solidFill>
              <a:srgbClr val="9933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8627" name="Line 19"/>
          <p:cNvSpPr>
            <a:spLocks noChangeShapeType="1"/>
          </p:cNvSpPr>
          <p:nvPr/>
        </p:nvSpPr>
        <p:spPr bwMode="auto">
          <a:xfrm>
            <a:off x="4662488" y="1579563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08628" name="Picture 2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4076700" y="2338388"/>
            <a:ext cx="252413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8629" name="Text Box 21"/>
          <p:cNvSpPr txBox="1">
            <a:spLocks noChangeArrowheads="1"/>
          </p:cNvSpPr>
          <p:nvPr/>
        </p:nvSpPr>
        <p:spPr bwMode="auto">
          <a:xfrm>
            <a:off x="6080125" y="3627438"/>
            <a:ext cx="24780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And our array is</a:t>
            </a:r>
            <a:br>
              <a:rPr lang="en-US"/>
            </a:br>
            <a:r>
              <a:rPr lang="en-US"/>
              <a:t>sorted!!!!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2.33117E-6 L 0.1059 -0.220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086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95" y="-110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008E-6 L 0.03333 1.11008E-6 " pathEditMode="relative" ptsTypes="AA">
                                      <p:cBhvr>
                                        <p:cTn id="16" dur="2000" fill="hold"/>
                                        <p:tgtEl>
                                          <p:spTgt spid="7086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19056E-6 L -0.20452 -0.2132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086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6" y="-106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6346E-6 L 0.04028 0.00208 " pathEditMode="relative" ptsTypes="AA">
                                      <p:cBhvr>
                                        <p:cTn id="24" dur="2000" fill="hold"/>
                                        <p:tgtEl>
                                          <p:spTgt spid="7086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68085E-6 L 0.14028 -0.2187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4" y="-109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33 3.66327E-6 L 0.07656 3.66327E-6 " pathEditMode="relative" ptsTypes="AA">
                                      <p:cBhvr>
                                        <p:cTn id="32" dur="2000" fill="hold"/>
                                        <p:tgtEl>
                                          <p:spTgt spid="7086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36818E-6 L -0.15816 -0.2185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086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-109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28 0.00208 L 0.07361 0.00208 " pathEditMode="relative" ptsTypes="AA">
                                      <p:cBhvr>
                                        <p:cTn id="40" dur="2000" fill="hold"/>
                                        <p:tgtEl>
                                          <p:spTgt spid="7086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11748E-6 L 0.17326 -0.2164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7086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63" y="-108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56 5.06938E-6 L 0.12135 5.06938E-6 " pathEditMode="relative" ptsTypes="AA">
                                      <p:cBhvr>
                                        <p:cTn id="48" dur="2000" fill="hold"/>
                                        <p:tgtEl>
                                          <p:spTgt spid="7086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5.45791E-7 L -0.11771 -0.2148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7086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-107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61 0.00208 L 0.12274 0.0020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086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69288E-6 L 0.21198 -0.216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7086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0" y="-108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35 5.06938E-6 L 0.16163 5.06938E-6 " pathEditMode="relative" ptsTypes="AA">
                                      <p:cBhvr>
                                        <p:cTn id="64" dur="2000" fill="hold"/>
                                        <p:tgtEl>
                                          <p:spTgt spid="7086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25532E-7 L -0.08524 -0.2127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7086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71" y="-106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FE12-DA9F-4D56-B67F-547D4F397AFA}" type="slidenum">
              <a:rPr lang="en-US"/>
              <a:pPr/>
              <a:t>23</a:t>
            </a:fld>
            <a:endParaRPr lang="en-US"/>
          </a:p>
        </p:txBody>
      </p:sp>
      <p:grpSp>
        <p:nvGrpSpPr>
          <p:cNvPr id="710693" name="Group 37"/>
          <p:cNvGrpSpPr>
            <a:grpSpLocks/>
          </p:cNvGrpSpPr>
          <p:nvPr/>
        </p:nvGrpSpPr>
        <p:grpSpPr bwMode="auto">
          <a:xfrm>
            <a:off x="7696200" y="1992313"/>
            <a:ext cx="455613" cy="666750"/>
            <a:chOff x="1223" y="3324"/>
            <a:chExt cx="287" cy="420"/>
          </a:xfrm>
        </p:grpSpPr>
        <p:sp>
          <p:nvSpPr>
            <p:cNvPr id="710694" name="Line 38"/>
            <p:cNvSpPr>
              <a:spLocks noChangeShapeType="1"/>
            </p:cNvSpPr>
            <p:nvPr/>
          </p:nvSpPr>
          <p:spPr bwMode="auto">
            <a:xfrm flipH="1" flipV="1">
              <a:off x="1339" y="3324"/>
              <a:ext cx="5" cy="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95" name="Text Box 39"/>
            <p:cNvSpPr txBox="1">
              <a:spLocks noChangeArrowheads="1"/>
            </p:cNvSpPr>
            <p:nvPr/>
          </p:nvSpPr>
          <p:spPr bwMode="auto">
            <a:xfrm>
              <a:off x="1223" y="3456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i2</a:t>
              </a:r>
            </a:p>
          </p:txBody>
        </p:sp>
      </p:grpSp>
      <p:grpSp>
        <p:nvGrpSpPr>
          <p:cNvPr id="710696" name="Group 40"/>
          <p:cNvGrpSpPr>
            <a:grpSpLocks/>
          </p:cNvGrpSpPr>
          <p:nvPr/>
        </p:nvGrpSpPr>
        <p:grpSpPr bwMode="auto">
          <a:xfrm>
            <a:off x="7289800" y="1985963"/>
            <a:ext cx="406400" cy="666750"/>
            <a:chOff x="1223" y="3324"/>
            <a:chExt cx="256" cy="420"/>
          </a:xfrm>
        </p:grpSpPr>
        <p:sp>
          <p:nvSpPr>
            <p:cNvPr id="710697" name="Line 41"/>
            <p:cNvSpPr>
              <a:spLocks noChangeShapeType="1"/>
            </p:cNvSpPr>
            <p:nvPr/>
          </p:nvSpPr>
          <p:spPr bwMode="auto">
            <a:xfrm flipH="1" flipV="1">
              <a:off x="1339" y="3324"/>
              <a:ext cx="5" cy="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98" name="Text Box 42"/>
            <p:cNvSpPr txBox="1">
              <a:spLocks noChangeArrowheads="1"/>
            </p:cNvSpPr>
            <p:nvPr/>
          </p:nvSpPr>
          <p:spPr bwMode="auto">
            <a:xfrm>
              <a:off x="1223" y="3456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i1</a:t>
              </a:r>
            </a:p>
          </p:txBody>
        </p:sp>
      </p:grpSp>
      <p:pic>
        <p:nvPicPr>
          <p:cNvPr id="710699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667000"/>
            <a:ext cx="1681163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06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61938"/>
            <a:ext cx="1681163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0678" name="Line 22"/>
          <p:cNvSpPr>
            <a:spLocks noChangeShapeType="1"/>
          </p:cNvSpPr>
          <p:nvPr/>
        </p:nvSpPr>
        <p:spPr bwMode="auto">
          <a:xfrm flipH="1">
            <a:off x="8016875" y="223838"/>
            <a:ext cx="7938" cy="176688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1065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7767638" y="1187450"/>
            <a:ext cx="215900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066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55"/>
          <a:stretch>
            <a:fillRect/>
          </a:stretch>
        </p:blipFill>
        <p:spPr bwMode="auto">
          <a:xfrm>
            <a:off x="7359650" y="704850"/>
            <a:ext cx="33020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066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" t="2338" r="63844"/>
          <a:stretch>
            <a:fillRect/>
          </a:stretch>
        </p:blipFill>
        <p:spPr bwMode="auto">
          <a:xfrm>
            <a:off x="8342313" y="903288"/>
            <a:ext cx="377825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0662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563" y="458788"/>
            <a:ext cx="25876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0674" name="Text Box 18"/>
          <p:cNvSpPr txBox="1">
            <a:spLocks noChangeArrowheads="1"/>
          </p:cNvSpPr>
          <p:nvPr/>
        </p:nvSpPr>
        <p:spPr bwMode="auto">
          <a:xfrm>
            <a:off x="3733800" y="5181600"/>
            <a:ext cx="4708525" cy="14684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  1.  If array has one element, then return.</a:t>
            </a:r>
          </a:p>
          <a:p>
            <a:r>
              <a:rPr lang="en-US" sz="1800"/>
              <a:t>  2. Split the array in two equal sections</a:t>
            </a:r>
          </a:p>
          <a:p>
            <a:r>
              <a:rPr lang="en-US" sz="1800"/>
              <a:t>  3. Call Mergesort on the left half</a:t>
            </a:r>
          </a:p>
          <a:p>
            <a:r>
              <a:rPr lang="en-US" sz="1800"/>
              <a:t>  4. Call Mergesort on the right half</a:t>
            </a:r>
          </a:p>
          <a:p>
            <a:r>
              <a:rPr lang="en-US" sz="1800"/>
              <a:t>  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two halves back together</a:t>
            </a:r>
          </a:p>
        </p:txBody>
      </p:sp>
      <p:sp>
        <p:nvSpPr>
          <p:cNvPr id="710684" name="Line 28"/>
          <p:cNvSpPr>
            <a:spLocks noChangeShapeType="1"/>
          </p:cNvSpPr>
          <p:nvPr/>
        </p:nvSpPr>
        <p:spPr bwMode="auto">
          <a:xfrm flipH="1">
            <a:off x="7715250" y="220663"/>
            <a:ext cx="7938" cy="176688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676" name="Line 20"/>
          <p:cNvSpPr>
            <a:spLocks noChangeShapeType="1"/>
          </p:cNvSpPr>
          <p:nvPr/>
        </p:nvSpPr>
        <p:spPr bwMode="auto">
          <a:xfrm>
            <a:off x="3411538" y="5335588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677" name="Line 21"/>
          <p:cNvSpPr>
            <a:spLocks noChangeShapeType="1"/>
          </p:cNvSpPr>
          <p:nvPr/>
        </p:nvSpPr>
        <p:spPr bwMode="auto">
          <a:xfrm>
            <a:off x="3411538" y="5611813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679" name="Line 23"/>
          <p:cNvSpPr>
            <a:spLocks noChangeShapeType="1"/>
          </p:cNvSpPr>
          <p:nvPr/>
        </p:nvSpPr>
        <p:spPr bwMode="auto">
          <a:xfrm>
            <a:off x="3443288" y="5883275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680" name="Text Box 24"/>
          <p:cNvSpPr txBox="1">
            <a:spLocks noChangeArrowheads="1"/>
          </p:cNvSpPr>
          <p:nvPr/>
        </p:nvSpPr>
        <p:spPr bwMode="auto">
          <a:xfrm>
            <a:off x="3886200" y="5029200"/>
            <a:ext cx="4708525" cy="14684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  1.  If array has one element, then return.</a:t>
            </a:r>
          </a:p>
          <a:p>
            <a:r>
              <a:rPr lang="en-US" sz="1800"/>
              <a:t>  2. Split the array in two equal sections</a:t>
            </a:r>
          </a:p>
          <a:p>
            <a:r>
              <a:rPr lang="en-US" sz="1800"/>
              <a:t>  3. Call Mergesort on the left half</a:t>
            </a:r>
          </a:p>
          <a:p>
            <a:r>
              <a:rPr lang="en-US" sz="1800"/>
              <a:t>  4. Call Mergesort on the right half</a:t>
            </a:r>
          </a:p>
          <a:p>
            <a:r>
              <a:rPr lang="en-US" sz="1800"/>
              <a:t>  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two halves back together</a:t>
            </a:r>
          </a:p>
        </p:txBody>
      </p:sp>
      <p:sp>
        <p:nvSpPr>
          <p:cNvPr id="710681" name="Rectangle 25"/>
          <p:cNvSpPr>
            <a:spLocks noChangeArrowheads="1"/>
          </p:cNvSpPr>
          <p:nvPr/>
        </p:nvSpPr>
        <p:spPr bwMode="auto">
          <a:xfrm>
            <a:off x="8053388" y="392113"/>
            <a:ext cx="696912" cy="1446212"/>
          </a:xfrm>
          <a:prstGeom prst="rect">
            <a:avLst/>
          </a:prstGeom>
          <a:solidFill>
            <a:srgbClr val="800000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682" name="Line 26"/>
          <p:cNvSpPr>
            <a:spLocks noChangeShapeType="1"/>
          </p:cNvSpPr>
          <p:nvPr/>
        </p:nvSpPr>
        <p:spPr bwMode="auto">
          <a:xfrm>
            <a:off x="3576638" y="5187950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683" name="Line 27"/>
          <p:cNvSpPr>
            <a:spLocks noChangeShapeType="1"/>
          </p:cNvSpPr>
          <p:nvPr/>
        </p:nvSpPr>
        <p:spPr bwMode="auto">
          <a:xfrm>
            <a:off x="3581400" y="5465763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685" name="Line 29"/>
          <p:cNvSpPr>
            <a:spLocks noChangeShapeType="1"/>
          </p:cNvSpPr>
          <p:nvPr/>
        </p:nvSpPr>
        <p:spPr bwMode="auto">
          <a:xfrm>
            <a:off x="3581400" y="5734050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687" name="Rectangle 31"/>
          <p:cNvSpPr>
            <a:spLocks noChangeArrowheads="1"/>
          </p:cNvSpPr>
          <p:nvPr/>
        </p:nvSpPr>
        <p:spPr bwMode="auto">
          <a:xfrm>
            <a:off x="7742238" y="392113"/>
            <a:ext cx="233362" cy="1446212"/>
          </a:xfrm>
          <a:prstGeom prst="rect">
            <a:avLst/>
          </a:prstGeom>
          <a:solidFill>
            <a:srgbClr val="800000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690" name="Line 34"/>
          <p:cNvSpPr>
            <a:spLocks noChangeShapeType="1"/>
          </p:cNvSpPr>
          <p:nvPr/>
        </p:nvSpPr>
        <p:spPr bwMode="auto">
          <a:xfrm>
            <a:off x="3568700" y="6013450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691" name="Rectangle 35"/>
          <p:cNvSpPr>
            <a:spLocks noChangeArrowheads="1"/>
          </p:cNvSpPr>
          <p:nvPr/>
        </p:nvSpPr>
        <p:spPr bwMode="auto">
          <a:xfrm>
            <a:off x="7332663" y="371475"/>
            <a:ext cx="342900" cy="1446213"/>
          </a:xfrm>
          <a:prstGeom prst="rect">
            <a:avLst/>
          </a:prstGeom>
          <a:solidFill>
            <a:srgbClr val="800000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692" name="Line 36"/>
          <p:cNvSpPr>
            <a:spLocks noChangeShapeType="1"/>
          </p:cNvSpPr>
          <p:nvPr/>
        </p:nvSpPr>
        <p:spPr bwMode="auto">
          <a:xfrm>
            <a:off x="3584575" y="6302375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700" name="Text Box 44"/>
          <p:cNvSpPr txBox="1">
            <a:spLocks noChangeArrowheads="1"/>
          </p:cNvSpPr>
          <p:nvPr/>
        </p:nvSpPr>
        <p:spPr bwMode="auto">
          <a:xfrm>
            <a:off x="457200" y="204788"/>
            <a:ext cx="6340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Mergesort – One Final Detail</a:t>
            </a:r>
          </a:p>
        </p:txBody>
      </p:sp>
      <p:sp>
        <p:nvSpPr>
          <p:cNvPr id="710701" name="Text Box 45"/>
          <p:cNvSpPr txBox="1">
            <a:spLocks noChangeArrowheads="1"/>
          </p:cNvSpPr>
          <p:nvPr/>
        </p:nvSpPr>
        <p:spPr bwMode="auto">
          <a:xfrm>
            <a:off x="457200" y="1219200"/>
            <a:ext cx="6210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While I showed the Mergesort moving books into a bunch of small piles…</a:t>
            </a:r>
          </a:p>
        </p:txBody>
      </p:sp>
      <p:sp>
        <p:nvSpPr>
          <p:cNvPr id="710702" name="Text Box 46"/>
          <p:cNvSpPr txBox="1">
            <a:spLocks noChangeArrowheads="1"/>
          </p:cNvSpPr>
          <p:nvPr/>
        </p:nvSpPr>
        <p:spPr bwMode="auto">
          <a:xfrm>
            <a:off x="433388" y="2422525"/>
            <a:ext cx="6210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real algorithm sorts the data in-place in the array…</a:t>
            </a:r>
          </a:p>
        </p:txBody>
      </p:sp>
      <p:sp>
        <p:nvSpPr>
          <p:cNvPr id="710704" name="Rectangle 48"/>
          <p:cNvSpPr>
            <a:spLocks noChangeArrowheads="1"/>
          </p:cNvSpPr>
          <p:nvPr/>
        </p:nvSpPr>
        <p:spPr bwMode="auto">
          <a:xfrm>
            <a:off x="414338" y="3513138"/>
            <a:ext cx="6316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only uses a separate array for merging.</a:t>
            </a:r>
          </a:p>
        </p:txBody>
      </p:sp>
      <p:sp>
        <p:nvSpPr>
          <p:cNvPr id="710705" name="Rectangle 49"/>
          <p:cNvSpPr>
            <a:spLocks noChangeArrowheads="1"/>
          </p:cNvSpPr>
          <p:nvPr/>
        </p:nvSpPr>
        <p:spPr bwMode="auto">
          <a:xfrm>
            <a:off x="1371600" y="43434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Let’s see how it really works!</a:t>
            </a:r>
          </a:p>
        </p:txBody>
      </p:sp>
      <p:pic>
        <p:nvPicPr>
          <p:cNvPr id="710706" name="Picture 5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2" r="34056"/>
          <a:stretch>
            <a:fillRect/>
          </a:stretch>
        </p:blipFill>
        <p:spPr bwMode="auto">
          <a:xfrm>
            <a:off x="1563688" y="2120900"/>
            <a:ext cx="3649662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1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1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7106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7106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7106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7106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1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1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1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7106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7106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7106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7106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1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1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10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10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04255E-6 L -0.04844 0.35661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7106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1" y="178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6346E-6 L 0.04028 0.00208 " pathEditMode="relative" ptsTypes="AA">
                                      <p:cBhvr>
                                        <p:cTn id="154" dur="2000" fill="hold"/>
                                        <p:tgtEl>
                                          <p:spTgt spid="7106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42276E-7 L 0.02309 0.35268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7106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6" y="176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008E-6 L 0.03333 1.11008E-6 " pathEditMode="relative" ptsTypes="AA">
                                      <p:cBhvr>
                                        <p:cTn id="162" dur="2000" fill="hold"/>
                                        <p:tgtEl>
                                          <p:spTgt spid="7106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710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44 0.35661 L -0.05139 -0.00232 " pathEditMode="relative" rAng="0" ptsTypes="AA">
                                      <p:cBhvr>
                                        <p:cTn id="175" dur="2000" fill="hold"/>
                                        <p:tgtEl>
                                          <p:spTgt spid="7106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17946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92 0.35407 L 0.02292 0.00116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7106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6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710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710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78" grpId="0" animBg="1"/>
      <p:bldP spid="710678" grpId="1" animBg="1"/>
      <p:bldP spid="710674" grpId="0" animBg="1"/>
      <p:bldP spid="710684" grpId="0" animBg="1"/>
      <p:bldP spid="710684" grpId="1" animBg="1"/>
      <p:bldP spid="710684" grpId="2" animBg="1"/>
      <p:bldP spid="710676" grpId="0" animBg="1"/>
      <p:bldP spid="710676" grpId="1" animBg="1"/>
      <p:bldP spid="710677" grpId="0" animBg="1"/>
      <p:bldP spid="710677" grpId="1" animBg="1"/>
      <p:bldP spid="710679" grpId="0" animBg="1"/>
      <p:bldP spid="710680" grpId="0" animBg="1"/>
      <p:bldP spid="710681" grpId="0" animBg="1"/>
      <p:bldP spid="710682" grpId="0" animBg="1"/>
      <p:bldP spid="710682" grpId="1" animBg="1"/>
      <p:bldP spid="710683" grpId="0" animBg="1"/>
      <p:bldP spid="710683" grpId="1" animBg="1"/>
      <p:bldP spid="710685" grpId="0" animBg="1"/>
      <p:bldP spid="710685" grpId="1" animBg="1"/>
      <p:bldP spid="710687" grpId="0" animBg="1"/>
      <p:bldP spid="710687" grpId="1" animBg="1"/>
      <p:bldP spid="710690" grpId="0" animBg="1"/>
      <p:bldP spid="710690" grpId="1" animBg="1"/>
      <p:bldP spid="710691" grpId="0" animBg="1"/>
      <p:bldP spid="710691" grpId="1" animBg="1"/>
      <p:bldP spid="710692" grpId="0" animBg="1"/>
      <p:bldP spid="710692" grpId="1" animBg="1"/>
      <p:bldP spid="710701" grpId="0"/>
      <p:bldP spid="710702" grpId="0"/>
      <p:bldP spid="710704" grpId="0"/>
      <p:bldP spid="71070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2894-8693-491E-8585-6F3E8E63698E}" type="slidenum">
              <a:rPr lang="en-US"/>
              <a:pPr/>
              <a:t>24</a:t>
            </a:fld>
            <a:endParaRPr lang="en-US"/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875213" y="58738"/>
            <a:ext cx="5438775" cy="1143000"/>
          </a:xfrm>
        </p:spPr>
        <p:txBody>
          <a:bodyPr/>
          <a:lstStyle/>
          <a:p>
            <a:r>
              <a:rPr lang="en-US" sz="4000"/>
              <a:t>Big-oh of </a:t>
            </a:r>
            <a:br>
              <a:rPr lang="en-US" sz="4000"/>
            </a:br>
            <a:r>
              <a:rPr lang="en-US" sz="4000"/>
              <a:t>Mergesort</a:t>
            </a:r>
          </a:p>
        </p:txBody>
      </p:sp>
      <p:pic>
        <p:nvPicPr>
          <p:cNvPr id="526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3290888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634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1993900" y="1177925"/>
            <a:ext cx="215900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6343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55"/>
          <a:stretch>
            <a:fillRect/>
          </a:stretch>
        </p:blipFill>
        <p:spPr bwMode="auto">
          <a:xfrm>
            <a:off x="2222500" y="671513"/>
            <a:ext cx="33020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6344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"/>
          <a:stretch>
            <a:fillRect/>
          </a:stretch>
        </p:blipFill>
        <p:spPr bwMode="auto">
          <a:xfrm>
            <a:off x="3716338" y="411163"/>
            <a:ext cx="352425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634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25" y="731838"/>
            <a:ext cx="287338" cy="105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6346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4546600" y="881063"/>
            <a:ext cx="252413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6347" name="Group 11"/>
          <p:cNvGrpSpPr>
            <a:grpSpLocks/>
          </p:cNvGrpSpPr>
          <p:nvPr/>
        </p:nvGrpSpPr>
        <p:grpSpPr bwMode="auto">
          <a:xfrm>
            <a:off x="4105275" y="647700"/>
            <a:ext cx="387350" cy="1147763"/>
            <a:chOff x="2132" y="346"/>
            <a:chExt cx="253" cy="909"/>
          </a:xfrm>
        </p:grpSpPr>
        <p:pic>
          <p:nvPicPr>
            <p:cNvPr id="526348" name="Picture 1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" y="346"/>
              <a:ext cx="252" cy="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6349" name="Rectangle 13"/>
            <p:cNvSpPr>
              <a:spLocks noChangeArrowheads="1"/>
            </p:cNvSpPr>
            <p:nvPr/>
          </p:nvSpPr>
          <p:spPr bwMode="auto">
            <a:xfrm>
              <a:off x="2132" y="516"/>
              <a:ext cx="215" cy="163"/>
            </a:xfrm>
            <a:prstGeom prst="rect">
              <a:avLst/>
            </a:prstGeom>
            <a:solidFill>
              <a:srgbClr val="9933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526353" name="Picture 1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" t="2338" r="63844"/>
          <a:stretch>
            <a:fillRect/>
          </a:stretch>
        </p:blipFill>
        <p:spPr bwMode="auto">
          <a:xfrm>
            <a:off x="2903538" y="774700"/>
            <a:ext cx="377825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6354" name="Picture 1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417513"/>
            <a:ext cx="25876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6392" name="Group 56"/>
          <p:cNvGrpSpPr>
            <a:grpSpLocks/>
          </p:cNvGrpSpPr>
          <p:nvPr/>
        </p:nvGrpSpPr>
        <p:grpSpPr bwMode="auto">
          <a:xfrm>
            <a:off x="1143000" y="1965325"/>
            <a:ext cx="4570413" cy="1397000"/>
            <a:chOff x="720" y="1238"/>
            <a:chExt cx="2879" cy="880"/>
          </a:xfrm>
        </p:grpSpPr>
        <p:pic>
          <p:nvPicPr>
            <p:cNvPr id="526357" name="Picture 2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88" b="1042"/>
            <a:stretch>
              <a:fillRect/>
            </a:stretch>
          </p:blipFill>
          <p:spPr bwMode="auto">
            <a:xfrm>
              <a:off x="720" y="1721"/>
              <a:ext cx="136" cy="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6358" name="Picture 2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955"/>
            <a:stretch>
              <a:fillRect/>
            </a:stretch>
          </p:blipFill>
          <p:spPr bwMode="auto">
            <a:xfrm>
              <a:off x="864" y="1402"/>
              <a:ext cx="208" cy="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6359" name="Picture 2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0"/>
            <a:stretch>
              <a:fillRect/>
            </a:stretch>
          </p:blipFill>
          <p:spPr bwMode="auto">
            <a:xfrm>
              <a:off x="2905" y="1238"/>
              <a:ext cx="222" cy="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6360" name="Picture 2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4" y="1440"/>
              <a:ext cx="181" cy="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6361" name="Picture 2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88" b="1042"/>
            <a:stretch>
              <a:fillRect/>
            </a:stretch>
          </p:blipFill>
          <p:spPr bwMode="auto">
            <a:xfrm>
              <a:off x="3440" y="1536"/>
              <a:ext cx="159" cy="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26362" name="Group 26"/>
            <p:cNvGrpSpPr>
              <a:grpSpLocks/>
            </p:cNvGrpSpPr>
            <p:nvPr/>
          </p:nvGrpSpPr>
          <p:grpSpPr bwMode="auto">
            <a:xfrm>
              <a:off x="3166" y="1387"/>
              <a:ext cx="244" cy="723"/>
              <a:chOff x="2132" y="346"/>
              <a:chExt cx="253" cy="909"/>
            </a:xfrm>
          </p:grpSpPr>
          <p:pic>
            <p:nvPicPr>
              <p:cNvPr id="526363" name="Picture 27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3" y="346"/>
                <a:ext cx="252" cy="9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6364" name="Rectangle 28"/>
              <p:cNvSpPr>
                <a:spLocks noChangeArrowheads="1"/>
              </p:cNvSpPr>
              <p:nvPr/>
            </p:nvSpPr>
            <p:spPr bwMode="auto">
              <a:xfrm>
                <a:off x="2132" y="516"/>
                <a:ext cx="215" cy="163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526365" name="Picture 29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6" t="2338" r="63844"/>
            <a:stretch>
              <a:fillRect/>
            </a:stretch>
          </p:blipFill>
          <p:spPr bwMode="auto">
            <a:xfrm>
              <a:off x="1412" y="1514"/>
              <a:ext cx="238" cy="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6366" name="Picture 30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4" y="1251"/>
              <a:ext cx="163" cy="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6391" name="Group 55"/>
          <p:cNvGrpSpPr>
            <a:grpSpLocks/>
          </p:cNvGrpSpPr>
          <p:nvPr/>
        </p:nvGrpSpPr>
        <p:grpSpPr bwMode="auto">
          <a:xfrm>
            <a:off x="457200" y="3570288"/>
            <a:ext cx="5559425" cy="1408112"/>
            <a:chOff x="288" y="2249"/>
            <a:chExt cx="3502" cy="887"/>
          </a:xfrm>
        </p:grpSpPr>
        <p:pic>
          <p:nvPicPr>
            <p:cNvPr id="526367" name="Picture 3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88" b="1042"/>
            <a:stretch>
              <a:fillRect/>
            </a:stretch>
          </p:blipFill>
          <p:spPr bwMode="auto">
            <a:xfrm>
              <a:off x="288" y="2729"/>
              <a:ext cx="136" cy="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6368" name="Picture 3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955"/>
            <a:stretch>
              <a:fillRect/>
            </a:stretch>
          </p:blipFill>
          <p:spPr bwMode="auto">
            <a:xfrm>
              <a:off x="432" y="2410"/>
              <a:ext cx="208" cy="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6369" name="Picture 33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6" t="2338" r="63844"/>
            <a:stretch>
              <a:fillRect/>
            </a:stretch>
          </p:blipFill>
          <p:spPr bwMode="auto">
            <a:xfrm>
              <a:off x="1538" y="2509"/>
              <a:ext cx="238" cy="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6370" name="Picture 34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7" y="2249"/>
              <a:ext cx="163" cy="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6371" name="Picture 3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0"/>
            <a:stretch>
              <a:fillRect/>
            </a:stretch>
          </p:blipFill>
          <p:spPr bwMode="auto">
            <a:xfrm>
              <a:off x="2544" y="2256"/>
              <a:ext cx="222" cy="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6372" name="Picture 3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" y="2458"/>
              <a:ext cx="181" cy="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6373" name="Picture 3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88" b="1042"/>
            <a:stretch>
              <a:fillRect/>
            </a:stretch>
          </p:blipFill>
          <p:spPr bwMode="auto">
            <a:xfrm>
              <a:off x="3631" y="2506"/>
              <a:ext cx="159" cy="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26374" name="Group 38"/>
            <p:cNvGrpSpPr>
              <a:grpSpLocks/>
            </p:cNvGrpSpPr>
            <p:nvPr/>
          </p:nvGrpSpPr>
          <p:grpSpPr bwMode="auto">
            <a:xfrm>
              <a:off x="3362" y="2352"/>
              <a:ext cx="244" cy="723"/>
              <a:chOff x="2132" y="346"/>
              <a:chExt cx="253" cy="909"/>
            </a:xfrm>
          </p:grpSpPr>
          <p:pic>
            <p:nvPicPr>
              <p:cNvPr id="526375" name="Picture 39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3" y="346"/>
                <a:ext cx="252" cy="9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6376" name="Rectangle 40"/>
              <p:cNvSpPr>
                <a:spLocks noChangeArrowheads="1"/>
              </p:cNvSpPr>
              <p:nvPr/>
            </p:nvSpPr>
            <p:spPr bwMode="auto">
              <a:xfrm>
                <a:off x="2132" y="516"/>
                <a:ext cx="215" cy="163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526377" name="Picture 4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304800" y="5899150"/>
            <a:ext cx="215900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6378" name="Picture 4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55"/>
          <a:stretch>
            <a:fillRect/>
          </a:stretch>
        </p:blipFill>
        <p:spPr bwMode="auto">
          <a:xfrm>
            <a:off x="914400" y="5441950"/>
            <a:ext cx="33020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6379" name="Picture 4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" t="2338" r="63844"/>
          <a:stretch>
            <a:fillRect/>
          </a:stretch>
        </p:blipFill>
        <p:spPr bwMode="auto">
          <a:xfrm>
            <a:off x="2614613" y="5603875"/>
            <a:ext cx="377825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6380" name="Picture 4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181600"/>
            <a:ext cx="25876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6381" name="Picture 4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"/>
          <a:stretch>
            <a:fillRect/>
          </a:stretch>
        </p:blipFill>
        <p:spPr bwMode="auto">
          <a:xfrm>
            <a:off x="4419600" y="5170488"/>
            <a:ext cx="352425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6382" name="Picture 4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475288"/>
            <a:ext cx="287338" cy="105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6383" name="Picture 4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6015038" y="5630863"/>
            <a:ext cx="252412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6384" name="Group 48"/>
          <p:cNvGrpSpPr>
            <a:grpSpLocks/>
          </p:cNvGrpSpPr>
          <p:nvPr/>
        </p:nvGrpSpPr>
        <p:grpSpPr bwMode="auto">
          <a:xfrm>
            <a:off x="5173663" y="5405438"/>
            <a:ext cx="387350" cy="1147762"/>
            <a:chOff x="2132" y="346"/>
            <a:chExt cx="253" cy="909"/>
          </a:xfrm>
        </p:grpSpPr>
        <p:pic>
          <p:nvPicPr>
            <p:cNvPr id="526385" name="Picture 49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" y="346"/>
              <a:ext cx="252" cy="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6386" name="Rectangle 50"/>
            <p:cNvSpPr>
              <a:spLocks noChangeArrowheads="1"/>
            </p:cNvSpPr>
            <p:nvPr/>
          </p:nvSpPr>
          <p:spPr bwMode="auto">
            <a:xfrm>
              <a:off x="2132" y="516"/>
              <a:ext cx="215" cy="163"/>
            </a:xfrm>
            <a:prstGeom prst="rect">
              <a:avLst/>
            </a:prstGeom>
            <a:solidFill>
              <a:srgbClr val="9933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6389" name="Line 53"/>
          <p:cNvSpPr>
            <a:spLocks noChangeShapeType="1"/>
          </p:cNvSpPr>
          <p:nvPr/>
        </p:nvSpPr>
        <p:spPr bwMode="auto">
          <a:xfrm>
            <a:off x="6642100" y="1531938"/>
            <a:ext cx="0" cy="487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6390" name="Text Box 54"/>
          <p:cNvSpPr txBox="1">
            <a:spLocks noChangeArrowheads="1"/>
          </p:cNvSpPr>
          <p:nvPr/>
        </p:nvSpPr>
        <p:spPr bwMode="auto">
          <a:xfrm>
            <a:off x="6629400" y="2635250"/>
            <a:ext cx="2573338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>
                <a:solidFill>
                  <a:srgbClr val="6600CC"/>
                </a:solidFill>
              </a:rPr>
              <a:t>log</a:t>
            </a:r>
            <a:r>
              <a:rPr lang="en-US" sz="2200" b="1" baseline="-25000">
                <a:solidFill>
                  <a:srgbClr val="6600CC"/>
                </a:solidFill>
              </a:rPr>
              <a:t>2</a:t>
            </a:r>
            <a:r>
              <a:rPr lang="en-US" sz="2200">
                <a:solidFill>
                  <a:srgbClr val="6600CC"/>
                </a:solidFill>
              </a:rPr>
              <a:t>n</a:t>
            </a:r>
            <a:r>
              <a:rPr lang="en-US" sz="2200"/>
              <a:t> levels deep</a:t>
            </a:r>
          </a:p>
          <a:p>
            <a:pPr algn="ctr"/>
            <a:endParaRPr lang="en-US" sz="1000"/>
          </a:p>
          <a:p>
            <a:pPr algn="ctr"/>
            <a:r>
              <a:rPr lang="en-US" sz="2200"/>
              <a:t>Why? Because we </a:t>
            </a:r>
            <a:br>
              <a:rPr lang="en-US" sz="2200"/>
            </a:br>
            <a:r>
              <a:rPr lang="en-US" sz="2200"/>
              <a:t>keep dividing our </a:t>
            </a:r>
            <a:br>
              <a:rPr lang="en-US" sz="2200"/>
            </a:br>
            <a:r>
              <a:rPr lang="en-US" sz="2200"/>
              <a:t>piles in half…</a:t>
            </a:r>
          </a:p>
          <a:p>
            <a:pPr algn="ctr"/>
            <a:endParaRPr lang="en-US" sz="1000"/>
          </a:p>
          <a:p>
            <a:pPr algn="ctr"/>
            <a:r>
              <a:rPr lang="en-US" sz="2200"/>
              <a:t>until our piles are</a:t>
            </a:r>
            <a:br>
              <a:rPr lang="en-US" sz="2200"/>
            </a:br>
            <a:r>
              <a:rPr lang="en-US" sz="2200"/>
              <a:t>just </a:t>
            </a:r>
            <a:r>
              <a:rPr lang="en-US" sz="2200">
                <a:solidFill>
                  <a:srgbClr val="6600CC"/>
                </a:solidFill>
              </a:rPr>
              <a:t>1 book</a:t>
            </a:r>
            <a:r>
              <a:rPr lang="en-US" sz="2200"/>
              <a:t>!</a:t>
            </a:r>
          </a:p>
        </p:txBody>
      </p:sp>
      <p:sp>
        <p:nvSpPr>
          <p:cNvPr id="526393" name="Line 57"/>
          <p:cNvSpPr>
            <a:spLocks noChangeShapeType="1"/>
          </p:cNvSpPr>
          <p:nvPr/>
        </p:nvSpPr>
        <p:spPr bwMode="auto">
          <a:xfrm>
            <a:off x="763588" y="5137150"/>
            <a:ext cx="5281612" cy="17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6394" name="Text Box 58"/>
          <p:cNvSpPr txBox="1">
            <a:spLocks noChangeArrowheads="1"/>
          </p:cNvSpPr>
          <p:nvPr/>
        </p:nvSpPr>
        <p:spPr bwMode="auto">
          <a:xfrm>
            <a:off x="2187575" y="5286375"/>
            <a:ext cx="2182813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>
                <a:solidFill>
                  <a:srgbClr val="6600CC"/>
                </a:solidFill>
              </a:rPr>
              <a:t>n</a:t>
            </a:r>
            <a:r>
              <a:rPr lang="en-US" sz="2200"/>
              <a:t> items merged</a:t>
            </a:r>
          </a:p>
          <a:p>
            <a:pPr algn="ctr"/>
            <a:endParaRPr lang="en-US" sz="1000"/>
          </a:p>
          <a:p>
            <a:pPr algn="ctr"/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2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2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2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2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2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2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2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2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2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26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26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0518E-6 L 0.01649 -0.2314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26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" y="-11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9704E-6 L -0.02188 -0.24098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263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120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6642E-6 L -0.06407 -0.2497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263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2" y="-12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10731E-6 L 0.07466 -0.2495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5263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3" y="-12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3164E-6 L 0.02535 -0.2375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26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-118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62535E-6 L -0.03593 -0.23914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5263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" y="-119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6642E-6 L -0.06719 -0.23959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5263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8" y="-119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82146E-6 L 0.0599 -0.23959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5263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6" y="-119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2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89" grpId="0" animBg="1"/>
      <p:bldP spid="526390" grpId="0"/>
      <p:bldP spid="526393" grpId="0" animBg="1"/>
      <p:bldP spid="52639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056F-D375-497E-93F8-4363BE5A5E97}" type="slidenum">
              <a:rPr lang="en-US"/>
              <a:pPr/>
              <a:t>25</a:t>
            </a:fld>
            <a:endParaRPr lang="en-US"/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875213" y="58738"/>
            <a:ext cx="5438775" cy="1143000"/>
          </a:xfrm>
        </p:spPr>
        <p:txBody>
          <a:bodyPr/>
          <a:lstStyle/>
          <a:p>
            <a:r>
              <a:rPr lang="en-US" sz="4000"/>
              <a:t>Big-oh of </a:t>
            </a:r>
            <a:br>
              <a:rPr lang="en-US" sz="4000"/>
            </a:br>
            <a:r>
              <a:rPr lang="en-US" sz="4000"/>
              <a:t>Mergesort</a:t>
            </a:r>
          </a:p>
        </p:txBody>
      </p:sp>
      <p:pic>
        <p:nvPicPr>
          <p:cNvPr id="675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3290888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84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1993900" y="1177925"/>
            <a:ext cx="215900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84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55"/>
          <a:stretch>
            <a:fillRect/>
          </a:stretch>
        </p:blipFill>
        <p:spPr bwMode="auto">
          <a:xfrm>
            <a:off x="2222500" y="671513"/>
            <a:ext cx="33020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847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"/>
          <a:stretch>
            <a:fillRect/>
          </a:stretch>
        </p:blipFill>
        <p:spPr bwMode="auto">
          <a:xfrm>
            <a:off x="3716338" y="411163"/>
            <a:ext cx="352425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84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25" y="731838"/>
            <a:ext cx="287338" cy="105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84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4546600" y="881063"/>
            <a:ext cx="252413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75850" name="Group 10"/>
          <p:cNvGrpSpPr>
            <a:grpSpLocks/>
          </p:cNvGrpSpPr>
          <p:nvPr/>
        </p:nvGrpSpPr>
        <p:grpSpPr bwMode="auto">
          <a:xfrm>
            <a:off x="4105275" y="647700"/>
            <a:ext cx="387350" cy="1147763"/>
            <a:chOff x="2132" y="346"/>
            <a:chExt cx="253" cy="909"/>
          </a:xfrm>
        </p:grpSpPr>
        <p:pic>
          <p:nvPicPr>
            <p:cNvPr id="675851" name="Picture 11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" y="346"/>
              <a:ext cx="252" cy="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5852" name="Rectangle 12"/>
            <p:cNvSpPr>
              <a:spLocks noChangeArrowheads="1"/>
            </p:cNvSpPr>
            <p:nvPr/>
          </p:nvSpPr>
          <p:spPr bwMode="auto">
            <a:xfrm>
              <a:off x="2132" y="516"/>
              <a:ext cx="215" cy="163"/>
            </a:xfrm>
            <a:prstGeom prst="rect">
              <a:avLst/>
            </a:prstGeom>
            <a:solidFill>
              <a:srgbClr val="9933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675853" name="Picture 1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" t="2338" r="63844"/>
          <a:stretch>
            <a:fillRect/>
          </a:stretch>
        </p:blipFill>
        <p:spPr bwMode="auto">
          <a:xfrm>
            <a:off x="2903538" y="774700"/>
            <a:ext cx="377825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854" name="Picture 1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417513"/>
            <a:ext cx="25876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877" name="Picture 3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387350" y="4316413"/>
            <a:ext cx="215900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878" name="Picture 3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55"/>
          <a:stretch>
            <a:fillRect/>
          </a:stretch>
        </p:blipFill>
        <p:spPr bwMode="auto">
          <a:xfrm>
            <a:off x="655638" y="3776663"/>
            <a:ext cx="33020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879" name="Picture 3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" t="2338" r="63844"/>
          <a:stretch>
            <a:fillRect/>
          </a:stretch>
        </p:blipFill>
        <p:spPr bwMode="auto">
          <a:xfrm>
            <a:off x="1985963" y="3884613"/>
            <a:ext cx="377825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880" name="Picture 4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50" y="3475038"/>
            <a:ext cx="25876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881" name="Picture 4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"/>
          <a:stretch>
            <a:fillRect/>
          </a:stretch>
        </p:blipFill>
        <p:spPr bwMode="auto">
          <a:xfrm>
            <a:off x="4051300" y="3546475"/>
            <a:ext cx="352425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882" name="Picture 4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3851275"/>
            <a:ext cx="287338" cy="105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883" name="Picture 4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5387975" y="3994150"/>
            <a:ext cx="252413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75884" name="Group 44"/>
          <p:cNvGrpSpPr>
            <a:grpSpLocks/>
          </p:cNvGrpSpPr>
          <p:nvPr/>
        </p:nvGrpSpPr>
        <p:grpSpPr bwMode="auto">
          <a:xfrm>
            <a:off x="5719763" y="3754438"/>
            <a:ext cx="387350" cy="1147762"/>
            <a:chOff x="2132" y="346"/>
            <a:chExt cx="253" cy="909"/>
          </a:xfrm>
        </p:grpSpPr>
        <p:pic>
          <p:nvPicPr>
            <p:cNvPr id="675885" name="Picture 45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" y="346"/>
              <a:ext cx="252" cy="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5886" name="Rectangle 46"/>
            <p:cNvSpPr>
              <a:spLocks noChangeArrowheads="1"/>
            </p:cNvSpPr>
            <p:nvPr/>
          </p:nvSpPr>
          <p:spPr bwMode="auto">
            <a:xfrm>
              <a:off x="2132" y="516"/>
              <a:ext cx="215" cy="163"/>
            </a:xfrm>
            <a:prstGeom prst="rect">
              <a:avLst/>
            </a:prstGeom>
            <a:solidFill>
              <a:srgbClr val="9933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5887" name="Line 47"/>
          <p:cNvSpPr>
            <a:spLocks noChangeShapeType="1"/>
          </p:cNvSpPr>
          <p:nvPr/>
        </p:nvSpPr>
        <p:spPr bwMode="auto">
          <a:xfrm>
            <a:off x="6642100" y="1531938"/>
            <a:ext cx="0" cy="487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88" name="Text Box 48"/>
          <p:cNvSpPr txBox="1">
            <a:spLocks noChangeArrowheads="1"/>
          </p:cNvSpPr>
          <p:nvPr/>
        </p:nvSpPr>
        <p:spPr bwMode="auto">
          <a:xfrm>
            <a:off x="6629400" y="2635250"/>
            <a:ext cx="2573338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>
                <a:solidFill>
                  <a:srgbClr val="6600CC"/>
                </a:solidFill>
              </a:rPr>
              <a:t>log</a:t>
            </a:r>
            <a:r>
              <a:rPr lang="en-US" sz="2200" b="1" baseline="-25000">
                <a:solidFill>
                  <a:srgbClr val="6600CC"/>
                </a:solidFill>
              </a:rPr>
              <a:t>2</a:t>
            </a:r>
            <a:r>
              <a:rPr lang="en-US" sz="2200">
                <a:solidFill>
                  <a:srgbClr val="6600CC"/>
                </a:solidFill>
              </a:rPr>
              <a:t>n</a:t>
            </a:r>
            <a:r>
              <a:rPr lang="en-US" sz="2200"/>
              <a:t> levels deep</a:t>
            </a:r>
          </a:p>
          <a:p>
            <a:pPr algn="ctr"/>
            <a:endParaRPr lang="en-US" sz="1000"/>
          </a:p>
          <a:p>
            <a:pPr algn="ctr"/>
            <a:r>
              <a:rPr lang="en-US" sz="2200"/>
              <a:t>Why? Because we </a:t>
            </a:r>
            <a:br>
              <a:rPr lang="en-US" sz="2200"/>
            </a:br>
            <a:r>
              <a:rPr lang="en-US" sz="2200"/>
              <a:t>keep dividing our </a:t>
            </a:r>
            <a:br>
              <a:rPr lang="en-US" sz="2200"/>
            </a:br>
            <a:r>
              <a:rPr lang="en-US" sz="2200"/>
              <a:t>piles in half…</a:t>
            </a:r>
          </a:p>
          <a:p>
            <a:pPr algn="ctr"/>
            <a:endParaRPr lang="en-US" sz="1000"/>
          </a:p>
          <a:p>
            <a:pPr algn="ctr"/>
            <a:r>
              <a:rPr lang="en-US" sz="2200"/>
              <a:t>until our piles are</a:t>
            </a:r>
            <a:br>
              <a:rPr lang="en-US" sz="2200"/>
            </a:br>
            <a:r>
              <a:rPr lang="en-US" sz="2200"/>
              <a:t>just </a:t>
            </a:r>
            <a:r>
              <a:rPr lang="en-US" sz="2200">
                <a:solidFill>
                  <a:srgbClr val="6600CC"/>
                </a:solidFill>
              </a:rPr>
              <a:t>1 book</a:t>
            </a:r>
            <a:r>
              <a:rPr lang="en-US" sz="2200"/>
              <a:t>!</a:t>
            </a:r>
          </a:p>
        </p:txBody>
      </p:sp>
      <p:sp>
        <p:nvSpPr>
          <p:cNvPr id="675890" name="Text Box 50"/>
          <p:cNvSpPr txBox="1">
            <a:spLocks noChangeArrowheads="1"/>
          </p:cNvSpPr>
          <p:nvPr/>
        </p:nvSpPr>
        <p:spPr bwMode="auto">
          <a:xfrm>
            <a:off x="2187575" y="5286375"/>
            <a:ext cx="2182813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>
                <a:solidFill>
                  <a:srgbClr val="6600CC"/>
                </a:solidFill>
              </a:rPr>
              <a:t>n</a:t>
            </a:r>
            <a:r>
              <a:rPr lang="en-US" sz="2200"/>
              <a:t> items merged</a:t>
            </a:r>
          </a:p>
          <a:p>
            <a:pPr algn="ctr"/>
            <a:endParaRPr lang="en-US" sz="1000"/>
          </a:p>
          <a:p>
            <a:pPr algn="ctr"/>
            <a:endParaRPr lang="en-US" sz="1000"/>
          </a:p>
        </p:txBody>
      </p:sp>
      <p:sp>
        <p:nvSpPr>
          <p:cNvPr id="675892" name="Line 52"/>
          <p:cNvSpPr>
            <a:spLocks noChangeShapeType="1"/>
          </p:cNvSpPr>
          <p:nvPr/>
        </p:nvSpPr>
        <p:spPr bwMode="auto">
          <a:xfrm>
            <a:off x="763588" y="5137150"/>
            <a:ext cx="5281612" cy="17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95" name="Line 55"/>
          <p:cNvSpPr>
            <a:spLocks noChangeShapeType="1"/>
          </p:cNvSpPr>
          <p:nvPr/>
        </p:nvSpPr>
        <p:spPr bwMode="auto">
          <a:xfrm>
            <a:off x="838200" y="3352800"/>
            <a:ext cx="5281613" cy="17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96" name="Text Box 56"/>
          <p:cNvSpPr txBox="1">
            <a:spLocks noChangeArrowheads="1"/>
          </p:cNvSpPr>
          <p:nvPr/>
        </p:nvSpPr>
        <p:spPr bwMode="auto">
          <a:xfrm>
            <a:off x="2262188" y="3502025"/>
            <a:ext cx="2182812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>
                <a:solidFill>
                  <a:srgbClr val="6600CC"/>
                </a:solidFill>
              </a:rPr>
              <a:t>n</a:t>
            </a:r>
            <a:r>
              <a:rPr lang="en-US" sz="2200"/>
              <a:t> items merged</a:t>
            </a:r>
          </a:p>
          <a:p>
            <a:pPr algn="ctr"/>
            <a:endParaRPr lang="en-US" sz="1000"/>
          </a:p>
          <a:p>
            <a:pPr algn="ctr"/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08788E-7 L 0.08524 -0.237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758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3" y="-118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2951E-7 L -0.06268 -0.2257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758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2" y="-112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41536E-6 L 0.13194 -0.2349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758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97" y="-117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71138E-6 L -0.02691 -0.2298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758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" y="-11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96855E-6 L -0.12795 -0.2298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758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6" y="-11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66235E-6 L 0.08872 -0.2305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758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-115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78261E-6 L -0.09826 -0.2277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758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13" y="-11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11933E-6 L 0.13142 -0.2370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758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-118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7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5" grpId="0" animBg="1"/>
      <p:bldP spid="6758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5B59-8FBF-4B73-A43B-525824FCC569}" type="slidenum">
              <a:rPr lang="en-US"/>
              <a:pPr/>
              <a:t>26</a:t>
            </a:fld>
            <a:endParaRPr lang="en-US"/>
          </a:p>
        </p:txBody>
      </p:sp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875213" y="58738"/>
            <a:ext cx="5438775" cy="1143000"/>
          </a:xfrm>
        </p:spPr>
        <p:txBody>
          <a:bodyPr/>
          <a:lstStyle/>
          <a:p>
            <a:r>
              <a:rPr lang="en-US" sz="4000"/>
              <a:t>Big-oh of </a:t>
            </a:r>
            <a:br>
              <a:rPr lang="en-US" sz="4000"/>
            </a:br>
            <a:r>
              <a:rPr lang="en-US" sz="4000"/>
              <a:t>Mergesort</a:t>
            </a:r>
          </a:p>
        </p:txBody>
      </p:sp>
      <p:pic>
        <p:nvPicPr>
          <p:cNvPr id="6778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3290888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789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1993900" y="1177925"/>
            <a:ext cx="215900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789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55"/>
          <a:stretch>
            <a:fillRect/>
          </a:stretch>
        </p:blipFill>
        <p:spPr bwMode="auto">
          <a:xfrm>
            <a:off x="2222500" y="671513"/>
            <a:ext cx="33020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789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"/>
          <a:stretch>
            <a:fillRect/>
          </a:stretch>
        </p:blipFill>
        <p:spPr bwMode="auto">
          <a:xfrm>
            <a:off x="3716338" y="411163"/>
            <a:ext cx="352425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789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25" y="731838"/>
            <a:ext cx="287338" cy="105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789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4546600" y="881063"/>
            <a:ext cx="252413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77898" name="Group 10"/>
          <p:cNvGrpSpPr>
            <a:grpSpLocks/>
          </p:cNvGrpSpPr>
          <p:nvPr/>
        </p:nvGrpSpPr>
        <p:grpSpPr bwMode="auto">
          <a:xfrm>
            <a:off x="4105275" y="647700"/>
            <a:ext cx="387350" cy="1147763"/>
            <a:chOff x="2132" y="346"/>
            <a:chExt cx="253" cy="909"/>
          </a:xfrm>
        </p:grpSpPr>
        <p:pic>
          <p:nvPicPr>
            <p:cNvPr id="677899" name="Picture 11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" y="346"/>
              <a:ext cx="252" cy="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7900" name="Rectangle 12"/>
            <p:cNvSpPr>
              <a:spLocks noChangeArrowheads="1"/>
            </p:cNvSpPr>
            <p:nvPr/>
          </p:nvSpPr>
          <p:spPr bwMode="auto">
            <a:xfrm>
              <a:off x="2132" y="516"/>
              <a:ext cx="215" cy="163"/>
            </a:xfrm>
            <a:prstGeom prst="rect">
              <a:avLst/>
            </a:prstGeom>
            <a:solidFill>
              <a:srgbClr val="9933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677901" name="Picture 1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" t="2338" r="63844"/>
          <a:stretch>
            <a:fillRect/>
          </a:stretch>
        </p:blipFill>
        <p:spPr bwMode="auto">
          <a:xfrm>
            <a:off x="2903538" y="774700"/>
            <a:ext cx="377825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7902" name="Picture 1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417513"/>
            <a:ext cx="25876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7903" name="Picture 1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1138238" y="2706688"/>
            <a:ext cx="215900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7904" name="Picture 1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55"/>
          <a:stretch>
            <a:fillRect/>
          </a:stretch>
        </p:blipFill>
        <p:spPr bwMode="auto">
          <a:xfrm>
            <a:off x="1828800" y="2193925"/>
            <a:ext cx="33020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7905" name="Picture 1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" t="2338" r="63844"/>
          <a:stretch>
            <a:fillRect/>
          </a:stretch>
        </p:blipFill>
        <p:spPr bwMode="auto">
          <a:xfrm>
            <a:off x="1371600" y="2355850"/>
            <a:ext cx="377825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7906" name="Picture 1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113" y="1946275"/>
            <a:ext cx="25876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7907" name="Picture 1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"/>
          <a:stretch>
            <a:fillRect/>
          </a:stretch>
        </p:blipFill>
        <p:spPr bwMode="auto">
          <a:xfrm>
            <a:off x="5265738" y="1963738"/>
            <a:ext cx="352425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7908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295525"/>
            <a:ext cx="287337" cy="105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7909" name="Picture 2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4213225" y="2452688"/>
            <a:ext cx="252413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77910" name="Group 22"/>
          <p:cNvGrpSpPr>
            <a:grpSpLocks/>
          </p:cNvGrpSpPr>
          <p:nvPr/>
        </p:nvGrpSpPr>
        <p:grpSpPr bwMode="auto">
          <a:xfrm>
            <a:off x="4805363" y="2212975"/>
            <a:ext cx="387350" cy="1147763"/>
            <a:chOff x="2132" y="346"/>
            <a:chExt cx="253" cy="909"/>
          </a:xfrm>
        </p:grpSpPr>
        <p:pic>
          <p:nvPicPr>
            <p:cNvPr id="677911" name="Picture 2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" y="346"/>
              <a:ext cx="252" cy="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7912" name="Rectangle 24"/>
            <p:cNvSpPr>
              <a:spLocks noChangeArrowheads="1"/>
            </p:cNvSpPr>
            <p:nvPr/>
          </p:nvSpPr>
          <p:spPr bwMode="auto">
            <a:xfrm>
              <a:off x="2132" y="516"/>
              <a:ext cx="215" cy="163"/>
            </a:xfrm>
            <a:prstGeom prst="rect">
              <a:avLst/>
            </a:prstGeom>
            <a:solidFill>
              <a:srgbClr val="9933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7913" name="Line 25"/>
          <p:cNvSpPr>
            <a:spLocks noChangeShapeType="1"/>
          </p:cNvSpPr>
          <p:nvPr/>
        </p:nvSpPr>
        <p:spPr bwMode="auto">
          <a:xfrm>
            <a:off x="6642100" y="1531938"/>
            <a:ext cx="0" cy="487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914" name="Text Box 26"/>
          <p:cNvSpPr txBox="1">
            <a:spLocks noChangeArrowheads="1"/>
          </p:cNvSpPr>
          <p:nvPr/>
        </p:nvSpPr>
        <p:spPr bwMode="auto">
          <a:xfrm>
            <a:off x="6629400" y="2635250"/>
            <a:ext cx="2573338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>
                <a:solidFill>
                  <a:srgbClr val="6600CC"/>
                </a:solidFill>
              </a:rPr>
              <a:t>log</a:t>
            </a:r>
            <a:r>
              <a:rPr lang="en-US" sz="2200" b="1" baseline="-25000">
                <a:solidFill>
                  <a:srgbClr val="6600CC"/>
                </a:solidFill>
              </a:rPr>
              <a:t>2</a:t>
            </a:r>
            <a:r>
              <a:rPr lang="en-US" sz="2200">
                <a:solidFill>
                  <a:srgbClr val="6600CC"/>
                </a:solidFill>
              </a:rPr>
              <a:t>n</a:t>
            </a:r>
            <a:r>
              <a:rPr lang="en-US" sz="2200"/>
              <a:t> levels deep</a:t>
            </a:r>
          </a:p>
          <a:p>
            <a:pPr algn="ctr"/>
            <a:endParaRPr lang="en-US" sz="1000"/>
          </a:p>
          <a:p>
            <a:pPr algn="ctr"/>
            <a:r>
              <a:rPr lang="en-US" sz="2200"/>
              <a:t>Why? Because we </a:t>
            </a:r>
            <a:br>
              <a:rPr lang="en-US" sz="2200"/>
            </a:br>
            <a:r>
              <a:rPr lang="en-US" sz="2200"/>
              <a:t>keep dividing our </a:t>
            </a:r>
            <a:br>
              <a:rPr lang="en-US" sz="2200"/>
            </a:br>
            <a:r>
              <a:rPr lang="en-US" sz="2200"/>
              <a:t>piles in half…</a:t>
            </a:r>
          </a:p>
          <a:p>
            <a:pPr algn="ctr"/>
            <a:endParaRPr lang="en-US" sz="1000"/>
          </a:p>
          <a:p>
            <a:pPr algn="ctr"/>
            <a:r>
              <a:rPr lang="en-US" sz="2200"/>
              <a:t>until our piles are</a:t>
            </a:r>
            <a:br>
              <a:rPr lang="en-US" sz="2200"/>
            </a:br>
            <a:r>
              <a:rPr lang="en-US" sz="2200"/>
              <a:t>just </a:t>
            </a:r>
            <a:r>
              <a:rPr lang="en-US" sz="2200">
                <a:solidFill>
                  <a:srgbClr val="6600CC"/>
                </a:solidFill>
              </a:rPr>
              <a:t>1 book</a:t>
            </a:r>
            <a:r>
              <a:rPr lang="en-US" sz="2200"/>
              <a:t>!</a:t>
            </a:r>
          </a:p>
        </p:txBody>
      </p:sp>
      <p:sp>
        <p:nvSpPr>
          <p:cNvPr id="677915" name="Text Box 27"/>
          <p:cNvSpPr txBox="1">
            <a:spLocks noChangeArrowheads="1"/>
          </p:cNvSpPr>
          <p:nvPr/>
        </p:nvSpPr>
        <p:spPr bwMode="auto">
          <a:xfrm>
            <a:off x="2187575" y="5286375"/>
            <a:ext cx="2182813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>
                <a:solidFill>
                  <a:srgbClr val="6600CC"/>
                </a:solidFill>
              </a:rPr>
              <a:t>n</a:t>
            </a:r>
            <a:r>
              <a:rPr lang="en-US" sz="2200"/>
              <a:t> items merged</a:t>
            </a:r>
          </a:p>
          <a:p>
            <a:pPr algn="ctr"/>
            <a:endParaRPr lang="en-US" sz="1000"/>
          </a:p>
          <a:p>
            <a:pPr algn="ctr"/>
            <a:endParaRPr lang="en-US" sz="1000"/>
          </a:p>
        </p:txBody>
      </p:sp>
      <p:sp>
        <p:nvSpPr>
          <p:cNvPr id="677916" name="Line 28"/>
          <p:cNvSpPr>
            <a:spLocks noChangeShapeType="1"/>
          </p:cNvSpPr>
          <p:nvPr/>
        </p:nvSpPr>
        <p:spPr bwMode="auto">
          <a:xfrm>
            <a:off x="763588" y="5137150"/>
            <a:ext cx="5281612" cy="17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917" name="Line 29"/>
          <p:cNvSpPr>
            <a:spLocks noChangeShapeType="1"/>
          </p:cNvSpPr>
          <p:nvPr/>
        </p:nvSpPr>
        <p:spPr bwMode="auto">
          <a:xfrm>
            <a:off x="838200" y="3352800"/>
            <a:ext cx="5281613" cy="17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918" name="Text Box 30"/>
          <p:cNvSpPr txBox="1">
            <a:spLocks noChangeArrowheads="1"/>
          </p:cNvSpPr>
          <p:nvPr/>
        </p:nvSpPr>
        <p:spPr bwMode="auto">
          <a:xfrm>
            <a:off x="2262188" y="3502025"/>
            <a:ext cx="2182812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>
                <a:solidFill>
                  <a:srgbClr val="6600CC"/>
                </a:solidFill>
              </a:rPr>
              <a:t>n</a:t>
            </a:r>
            <a:r>
              <a:rPr lang="en-US" sz="2200"/>
              <a:t> items merged</a:t>
            </a:r>
          </a:p>
          <a:p>
            <a:pPr algn="ctr"/>
            <a:endParaRPr lang="en-US" sz="1000"/>
          </a:p>
          <a:p>
            <a:pPr algn="ctr"/>
            <a:endParaRPr lang="en-US" sz="1000"/>
          </a:p>
        </p:txBody>
      </p:sp>
      <p:sp>
        <p:nvSpPr>
          <p:cNvPr id="677920" name="Line 32"/>
          <p:cNvSpPr>
            <a:spLocks noChangeShapeType="1"/>
          </p:cNvSpPr>
          <p:nvPr/>
        </p:nvSpPr>
        <p:spPr bwMode="auto">
          <a:xfrm>
            <a:off x="838200" y="2057400"/>
            <a:ext cx="5281613" cy="17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921" name="Text Box 33"/>
          <p:cNvSpPr txBox="1">
            <a:spLocks noChangeArrowheads="1"/>
          </p:cNvSpPr>
          <p:nvPr/>
        </p:nvSpPr>
        <p:spPr bwMode="auto">
          <a:xfrm>
            <a:off x="2490788" y="2206625"/>
            <a:ext cx="2182812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>
                <a:solidFill>
                  <a:srgbClr val="6600CC"/>
                </a:solidFill>
              </a:rPr>
              <a:t>n</a:t>
            </a:r>
            <a:r>
              <a:rPr lang="en-US" sz="2200"/>
              <a:t> items merged</a:t>
            </a:r>
          </a:p>
          <a:p>
            <a:pPr algn="ctr"/>
            <a:endParaRPr lang="en-US" sz="1000"/>
          </a:p>
          <a:p>
            <a:pPr algn="ctr"/>
            <a:endParaRPr lang="en-US" sz="1000"/>
          </a:p>
        </p:txBody>
      </p:sp>
      <p:sp>
        <p:nvSpPr>
          <p:cNvPr id="677922" name="Text Box 34"/>
          <p:cNvSpPr txBox="1">
            <a:spLocks noChangeArrowheads="1"/>
          </p:cNvSpPr>
          <p:nvPr/>
        </p:nvSpPr>
        <p:spPr bwMode="auto">
          <a:xfrm>
            <a:off x="517525" y="6062663"/>
            <a:ext cx="59420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rgbClr val="6600CC"/>
                </a:solidFill>
              </a:rPr>
              <a:t>Overall, this gives us n·log</a:t>
            </a:r>
            <a:r>
              <a:rPr lang="en-US" sz="2200" b="1" baseline="-25000">
                <a:solidFill>
                  <a:srgbClr val="6600CC"/>
                </a:solidFill>
              </a:rPr>
              <a:t>2</a:t>
            </a:r>
            <a:r>
              <a:rPr lang="en-US" sz="2200">
                <a:solidFill>
                  <a:srgbClr val="6600CC"/>
                </a:solidFill>
              </a:rPr>
              <a:t>(n) steps to sort n items of data.  Not bad! </a:t>
            </a:r>
            <a:r>
              <a:rPr lang="en-US" sz="2200">
                <a:solidFill>
                  <a:srgbClr val="6600CC"/>
                </a:solidFill>
                <a:sym typeface="Wingdings" pitchFamily="2" charset="2"/>
              </a:rPr>
              <a:t></a:t>
            </a:r>
            <a:endParaRPr lang="en-US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778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778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779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779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77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778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77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77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57909E-6 L 0.09584 -0.2257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779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-112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56059E-6 L -0.21163 -0.2259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779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0" y="-11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23774E-7 L 0.13576 -0.219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779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8" y="-109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95E-6 L -0.15903 -0.22641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6779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51" y="-113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95837E-6 L 0.17361 -0.2229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6779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1" y="-11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19056E-6 L -0.10729 -0.2335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6779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65" y="-11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51711E-6 L 0.22517 -0.2259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779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-11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66235E-6 L -0.0849 -0.2333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6779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3" y="-11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7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7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920" grpId="0" animBg="1"/>
      <p:bldP spid="677921" grpId="0"/>
      <p:bldP spid="6779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D919-9FE3-49FE-BE0E-CAA285551D2B}" type="slidenum">
              <a:rPr lang="en-US"/>
              <a:pPr/>
              <a:t>27</a:t>
            </a:fld>
            <a:endParaRPr lang="en-US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94663" cy="1143000"/>
          </a:xfrm>
        </p:spPr>
        <p:txBody>
          <a:bodyPr/>
          <a:lstStyle/>
          <a:p>
            <a:r>
              <a:rPr lang="en-US" sz="4000"/>
              <a:t>Mergesort – Any Problem Cases</a:t>
            </a:r>
          </a:p>
        </p:txBody>
      </p:sp>
      <p:sp>
        <p:nvSpPr>
          <p:cNvPr id="679940" name="Text Box 4"/>
          <p:cNvSpPr txBox="1">
            <a:spLocks noChangeArrowheads="1"/>
          </p:cNvSpPr>
          <p:nvPr/>
        </p:nvSpPr>
        <p:spPr bwMode="auto">
          <a:xfrm>
            <a:off x="115888" y="1306513"/>
            <a:ext cx="4044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So, are there any cases where mergesort is less efficient?</a:t>
            </a:r>
          </a:p>
        </p:txBody>
      </p:sp>
      <p:grpSp>
        <p:nvGrpSpPr>
          <p:cNvPr id="679969" name="Group 33"/>
          <p:cNvGrpSpPr>
            <a:grpSpLocks/>
          </p:cNvGrpSpPr>
          <p:nvPr/>
        </p:nvGrpSpPr>
        <p:grpSpPr bwMode="auto">
          <a:xfrm>
            <a:off x="4210050" y="1401763"/>
            <a:ext cx="2239963" cy="1787525"/>
            <a:chOff x="2652" y="883"/>
            <a:chExt cx="1411" cy="1126"/>
          </a:xfrm>
        </p:grpSpPr>
        <p:pic>
          <p:nvPicPr>
            <p:cNvPr id="679966" name="Picture 3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2" y="883"/>
              <a:ext cx="1411" cy="1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9948" name="Picture 1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955"/>
            <a:stretch>
              <a:fillRect/>
            </a:stretch>
          </p:blipFill>
          <p:spPr bwMode="auto">
            <a:xfrm>
              <a:off x="3290" y="1167"/>
              <a:ext cx="214" cy="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9949" name="Picture 1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6" t="2338" r="63844"/>
            <a:stretch>
              <a:fillRect/>
            </a:stretch>
          </p:blipFill>
          <p:spPr bwMode="auto">
            <a:xfrm>
              <a:off x="3689" y="1095"/>
              <a:ext cx="245" cy="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9950" name="Picture 1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" y="966"/>
              <a:ext cx="168" cy="1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9951" name="Picture 1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88" b="1042"/>
            <a:stretch>
              <a:fillRect/>
            </a:stretch>
          </p:blipFill>
          <p:spPr bwMode="auto">
            <a:xfrm>
              <a:off x="2778" y="1520"/>
              <a:ext cx="139" cy="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9952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1" y="1456"/>
              <a:ext cx="159" cy="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9953" name="Picture 17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0"/>
            <a:stretch>
              <a:fillRect/>
            </a:stretch>
          </p:blipFill>
          <p:spPr bwMode="auto">
            <a:xfrm>
              <a:off x="3082" y="1288"/>
              <a:ext cx="195" cy="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79962" name="Text Box 26"/>
          <p:cNvSpPr txBox="1">
            <a:spLocks noChangeArrowheads="1"/>
          </p:cNvSpPr>
          <p:nvPr/>
        </p:nvSpPr>
        <p:spPr bwMode="auto">
          <a:xfrm>
            <a:off x="269875" y="2617788"/>
            <a:ext cx="35687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No!  Mergesort works equally well regardless of the ordering of the data…</a:t>
            </a:r>
          </a:p>
        </p:txBody>
      </p:sp>
      <p:sp>
        <p:nvSpPr>
          <p:cNvPr id="679963" name="Text Box 27"/>
          <p:cNvSpPr txBox="1">
            <a:spLocks noChangeArrowheads="1"/>
          </p:cNvSpPr>
          <p:nvPr/>
        </p:nvSpPr>
        <p:spPr bwMode="auto">
          <a:xfrm>
            <a:off x="546100" y="4791075"/>
            <a:ext cx="8248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However, because the merge function needs secondary arrays to merge, this can slow things down a bit…</a:t>
            </a:r>
          </a:p>
        </p:txBody>
      </p:sp>
      <p:sp>
        <p:nvSpPr>
          <p:cNvPr id="679964" name="Text Box 28"/>
          <p:cNvSpPr txBox="1">
            <a:spLocks noChangeArrowheads="1"/>
          </p:cNvSpPr>
          <p:nvPr/>
        </p:nvSpPr>
        <p:spPr bwMode="auto">
          <a:xfrm>
            <a:off x="609600" y="5807075"/>
            <a:ext cx="8248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contrast, quicksort doesn’t need to allocate any new arrays to work.</a:t>
            </a:r>
          </a:p>
        </p:txBody>
      </p:sp>
      <p:pic>
        <p:nvPicPr>
          <p:cNvPr id="679967" name="Picture 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3" y="1212850"/>
            <a:ext cx="2239962" cy="17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9968" name="Picture 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0" y="3044825"/>
            <a:ext cx="2239963" cy="17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9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9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9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9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79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79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79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79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62" grpId="0"/>
      <p:bldP spid="679963" grpId="0"/>
      <p:bldP spid="67996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0744-901E-468D-BE03-30980082B185}" type="slidenum">
              <a:rPr lang="en-US"/>
              <a:pPr/>
              <a:t>28</a:t>
            </a:fld>
            <a:endParaRPr lang="en-US"/>
          </a:p>
        </p:txBody>
      </p:sp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 Problems</a:t>
            </a:r>
          </a:p>
        </p:txBody>
      </p:sp>
      <p:sp>
        <p:nvSpPr>
          <p:cNvPr id="615428" name="Rectangle 4"/>
          <p:cNvSpPr>
            <a:spLocks noChangeArrowheads="1"/>
          </p:cNvSpPr>
          <p:nvPr/>
        </p:nvSpPr>
        <p:spPr bwMode="auto">
          <a:xfrm>
            <a:off x="706438" y="1524000"/>
            <a:ext cx="7523162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endParaRPr lang="en-US"/>
          </a:p>
          <a:p>
            <a:pPr marL="457200" indent="-457200">
              <a:buFontTx/>
              <a:buAutoNum type="arabicPeriod"/>
            </a:pPr>
            <a:r>
              <a:rPr lang="en-US"/>
              <a:t>Give an algorithm to efficiently determine which element occurs the largest number of times in the array.</a:t>
            </a:r>
          </a:p>
          <a:p>
            <a:pPr marL="457200" indent="-457200">
              <a:buFontTx/>
              <a:buAutoNum type="arabicPeriod"/>
            </a:pPr>
            <a:endParaRPr lang="en-US"/>
          </a:p>
          <a:p>
            <a:pPr marL="457200" indent="-457200">
              <a:buFontTx/>
              <a:buAutoNum type="arabicPeriod"/>
            </a:pPr>
            <a:r>
              <a:rPr lang="en-US"/>
              <a:t>What’s the best algorithm to sort 1,000,000 random numbers that are all between 1 and 5?</a:t>
            </a:r>
          </a:p>
          <a:p>
            <a:pPr marL="457200" indent="-457200">
              <a:buFontTx/>
              <a:buAutoNum type="arabicPeriod"/>
            </a:pPr>
            <a:endParaRPr lang="en-US"/>
          </a:p>
          <a:p>
            <a:pPr marL="457200" indent="-45720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D39B-1EB0-4768-B6E6-7531262C04A9}" type="slidenum">
              <a:rPr lang="en-US"/>
              <a:pPr/>
              <a:t>29</a:t>
            </a:fld>
            <a:endParaRPr lang="en-US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</a:t>
            </a:r>
          </a:p>
        </p:txBody>
      </p:sp>
      <p:sp>
        <p:nvSpPr>
          <p:cNvPr id="556037" name="Text Box 5"/>
          <p:cNvSpPr txBox="1">
            <a:spLocks noChangeArrowheads="1"/>
          </p:cNvSpPr>
          <p:nvPr/>
        </p:nvSpPr>
        <p:spPr bwMode="auto">
          <a:xfrm>
            <a:off x="822325" y="960438"/>
            <a:ext cx="7731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“I think that I shall never see a data structure as lovely as a tree.”   - Carey Nachenberg</a:t>
            </a:r>
          </a:p>
        </p:txBody>
      </p:sp>
      <p:sp>
        <p:nvSpPr>
          <p:cNvPr id="556039" name="Text Box 7"/>
          <p:cNvSpPr txBox="1">
            <a:spLocks noChangeArrowheads="1"/>
          </p:cNvSpPr>
          <p:nvPr/>
        </p:nvSpPr>
        <p:spPr bwMode="auto">
          <a:xfrm>
            <a:off x="398463" y="2179638"/>
            <a:ext cx="81010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 </a:t>
            </a:r>
            <a:r>
              <a:rPr lang="en-US">
                <a:solidFill>
                  <a:schemeClr val="accent2"/>
                </a:solidFill>
              </a:rPr>
              <a:t>Tree</a:t>
            </a:r>
            <a:r>
              <a:rPr lang="en-US"/>
              <a:t> is a special linked data structure that has many uses in Computer Science:</a:t>
            </a:r>
          </a:p>
        </p:txBody>
      </p:sp>
      <p:sp>
        <p:nvSpPr>
          <p:cNvPr id="556040" name="Text Box 8"/>
          <p:cNvSpPr txBox="1">
            <a:spLocks noChangeArrowheads="1"/>
          </p:cNvSpPr>
          <p:nvPr/>
        </p:nvSpPr>
        <p:spPr bwMode="auto">
          <a:xfrm>
            <a:off x="152400" y="3436938"/>
            <a:ext cx="548481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</a:t>
            </a:r>
            <a:r>
              <a:rPr lang="en-US">
                <a:solidFill>
                  <a:srgbClr val="6600CC"/>
                </a:solidFill>
              </a:rPr>
              <a:t>To manipulate hierarchical data </a:t>
            </a:r>
          </a:p>
          <a:p>
            <a:pPr>
              <a:buFontTx/>
              <a:buChar char="•"/>
            </a:pPr>
            <a:r>
              <a:rPr lang="en-US">
                <a:solidFill>
                  <a:srgbClr val="6600CC"/>
                </a:solidFill>
              </a:rPr>
              <a:t> </a:t>
            </a:r>
            <a:r>
              <a:rPr lang="en-US">
                <a:solidFill>
                  <a:srgbClr val="006666"/>
                </a:solidFill>
              </a:rPr>
              <a:t>To make information easily </a:t>
            </a:r>
            <a:br>
              <a:rPr lang="en-US">
                <a:solidFill>
                  <a:srgbClr val="006666"/>
                </a:solidFill>
              </a:rPr>
            </a:br>
            <a:r>
              <a:rPr lang="en-US">
                <a:solidFill>
                  <a:srgbClr val="006666"/>
                </a:solidFill>
              </a:rPr>
              <a:t>   searchable</a:t>
            </a:r>
          </a:p>
          <a:p>
            <a:pPr>
              <a:buFontTx/>
              <a:buChar char="•"/>
            </a:pPr>
            <a:r>
              <a:rPr lang="en-US"/>
              <a:t> </a:t>
            </a:r>
            <a:r>
              <a:rPr lang="en-US">
                <a:solidFill>
                  <a:srgbClr val="6600CC"/>
                </a:solidFill>
              </a:rPr>
              <a:t>To manipulate sorted lists of data </a:t>
            </a:r>
          </a:p>
          <a:p>
            <a:pPr>
              <a:buFontTx/>
              <a:buChar char="•"/>
            </a:pPr>
            <a:r>
              <a:rPr lang="en-US">
                <a:solidFill>
                  <a:srgbClr val="006666"/>
                </a:solidFill>
              </a:rPr>
              <a:t> To simplify the evaluation of </a:t>
            </a:r>
            <a:br>
              <a:rPr lang="en-US">
                <a:solidFill>
                  <a:srgbClr val="006666"/>
                </a:solidFill>
              </a:rPr>
            </a:br>
            <a:r>
              <a:rPr lang="en-US">
                <a:solidFill>
                  <a:srgbClr val="006666"/>
                </a:solidFill>
              </a:rPr>
              <a:t>   expressions</a:t>
            </a:r>
          </a:p>
          <a:p>
            <a:pPr>
              <a:buFontTx/>
              <a:buChar char="•"/>
            </a:pPr>
            <a:r>
              <a:rPr lang="en-US"/>
              <a:t> </a:t>
            </a:r>
            <a:r>
              <a:rPr lang="en-US">
                <a:solidFill>
                  <a:srgbClr val="6600CC"/>
                </a:solidFill>
              </a:rPr>
              <a:t>To make decisions</a:t>
            </a:r>
          </a:p>
        </p:txBody>
      </p:sp>
      <p:grpSp>
        <p:nvGrpSpPr>
          <p:cNvPr id="556095" name="Group 63"/>
          <p:cNvGrpSpPr>
            <a:grpSpLocks/>
          </p:cNvGrpSpPr>
          <p:nvPr/>
        </p:nvGrpSpPr>
        <p:grpSpPr bwMode="auto">
          <a:xfrm>
            <a:off x="5465763" y="3352800"/>
            <a:ext cx="3373437" cy="3352800"/>
            <a:chOff x="3443" y="2112"/>
            <a:chExt cx="2125" cy="2112"/>
          </a:xfrm>
        </p:grpSpPr>
        <p:grpSp>
          <p:nvGrpSpPr>
            <p:cNvPr id="556043" name="Group 11"/>
            <p:cNvGrpSpPr>
              <a:grpSpLocks/>
            </p:cNvGrpSpPr>
            <p:nvPr/>
          </p:nvGrpSpPr>
          <p:grpSpPr bwMode="auto">
            <a:xfrm>
              <a:off x="3716" y="3093"/>
              <a:ext cx="499" cy="373"/>
              <a:chOff x="3511" y="3072"/>
              <a:chExt cx="729" cy="624"/>
            </a:xfrm>
          </p:grpSpPr>
          <p:sp>
            <p:nvSpPr>
              <p:cNvPr id="556044" name="Rectangle 12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6045" name="Rectangle 13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6046" name="Rectangle 14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6047" name="Rectangle 15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6048" name="Group 16"/>
            <p:cNvGrpSpPr>
              <a:grpSpLocks/>
            </p:cNvGrpSpPr>
            <p:nvPr/>
          </p:nvGrpSpPr>
          <p:grpSpPr bwMode="auto">
            <a:xfrm>
              <a:off x="4314" y="2459"/>
              <a:ext cx="499" cy="373"/>
              <a:chOff x="3511" y="3072"/>
              <a:chExt cx="729" cy="624"/>
            </a:xfrm>
          </p:grpSpPr>
          <p:sp>
            <p:nvSpPr>
              <p:cNvPr id="556049" name="Rectangle 17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6050" name="Rectangle 18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6051" name="Rectangle 19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6052" name="Rectangle 20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6053" name="Group 21"/>
            <p:cNvGrpSpPr>
              <a:grpSpLocks/>
            </p:cNvGrpSpPr>
            <p:nvPr/>
          </p:nvGrpSpPr>
          <p:grpSpPr bwMode="auto">
            <a:xfrm>
              <a:off x="4801" y="3093"/>
              <a:ext cx="498" cy="373"/>
              <a:chOff x="3511" y="3072"/>
              <a:chExt cx="729" cy="624"/>
            </a:xfrm>
          </p:grpSpPr>
          <p:sp>
            <p:nvSpPr>
              <p:cNvPr id="556054" name="Rectangle 22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6055" name="Rectangle 23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6056" name="Rectangle 24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6057" name="Rectangle 25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6058" name="Group 26"/>
            <p:cNvGrpSpPr>
              <a:grpSpLocks/>
            </p:cNvGrpSpPr>
            <p:nvPr/>
          </p:nvGrpSpPr>
          <p:grpSpPr bwMode="auto">
            <a:xfrm>
              <a:off x="3479" y="3802"/>
              <a:ext cx="499" cy="373"/>
              <a:chOff x="3511" y="3072"/>
              <a:chExt cx="729" cy="624"/>
            </a:xfrm>
          </p:grpSpPr>
          <p:sp>
            <p:nvSpPr>
              <p:cNvPr id="556059" name="Rectangle 27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6060" name="Rectangle 28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6061" name="Rectangle 29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6062" name="Rectangle 30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6063" name="Group 31"/>
            <p:cNvGrpSpPr>
              <a:grpSpLocks/>
            </p:cNvGrpSpPr>
            <p:nvPr/>
          </p:nvGrpSpPr>
          <p:grpSpPr bwMode="auto">
            <a:xfrm>
              <a:off x="4053" y="3801"/>
              <a:ext cx="498" cy="373"/>
              <a:chOff x="3511" y="3072"/>
              <a:chExt cx="729" cy="624"/>
            </a:xfrm>
          </p:grpSpPr>
          <p:sp>
            <p:nvSpPr>
              <p:cNvPr id="556064" name="Rectangle 32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6065" name="Rectangle 33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6066" name="Rectangle 34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6067" name="Rectangle 35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6068" name="Group 36"/>
            <p:cNvGrpSpPr>
              <a:grpSpLocks/>
            </p:cNvGrpSpPr>
            <p:nvPr/>
          </p:nvGrpSpPr>
          <p:grpSpPr bwMode="auto">
            <a:xfrm>
              <a:off x="4975" y="3802"/>
              <a:ext cx="499" cy="373"/>
              <a:chOff x="3511" y="3072"/>
              <a:chExt cx="729" cy="624"/>
            </a:xfrm>
          </p:grpSpPr>
          <p:sp>
            <p:nvSpPr>
              <p:cNvPr id="556069" name="Rectangle 37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6070" name="Rectangle 38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6071" name="Rectangle 39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6072" name="Rectangle 40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6073" name="Line 41"/>
            <p:cNvSpPr>
              <a:spLocks noChangeShapeType="1"/>
            </p:cNvSpPr>
            <p:nvPr/>
          </p:nvSpPr>
          <p:spPr bwMode="auto">
            <a:xfrm flipH="1">
              <a:off x="4015" y="2758"/>
              <a:ext cx="412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074" name="Line 42"/>
            <p:cNvSpPr>
              <a:spLocks noChangeShapeType="1"/>
            </p:cNvSpPr>
            <p:nvPr/>
          </p:nvSpPr>
          <p:spPr bwMode="auto">
            <a:xfrm>
              <a:off x="4682" y="2757"/>
              <a:ext cx="341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075" name="Line 43"/>
            <p:cNvSpPr>
              <a:spLocks noChangeShapeType="1"/>
            </p:cNvSpPr>
            <p:nvPr/>
          </p:nvSpPr>
          <p:spPr bwMode="auto">
            <a:xfrm>
              <a:off x="5142" y="3424"/>
              <a:ext cx="177" cy="381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076" name="Line 44"/>
            <p:cNvSpPr>
              <a:spLocks noChangeShapeType="1"/>
            </p:cNvSpPr>
            <p:nvPr/>
          </p:nvSpPr>
          <p:spPr bwMode="auto">
            <a:xfrm flipH="1">
              <a:off x="3608" y="3392"/>
              <a:ext cx="295" cy="40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077" name="Line 45"/>
            <p:cNvSpPr>
              <a:spLocks noChangeShapeType="1"/>
            </p:cNvSpPr>
            <p:nvPr/>
          </p:nvSpPr>
          <p:spPr bwMode="auto">
            <a:xfrm>
              <a:off x="4060" y="3390"/>
              <a:ext cx="293" cy="40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081" name="Text Box 49"/>
            <p:cNvSpPr txBox="1">
              <a:spLocks noChangeArrowheads="1"/>
            </p:cNvSpPr>
            <p:nvPr/>
          </p:nvSpPr>
          <p:spPr bwMode="auto">
            <a:xfrm>
              <a:off x="3459" y="4070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56082" name="Text Box 50"/>
            <p:cNvSpPr txBox="1">
              <a:spLocks noChangeArrowheads="1"/>
            </p:cNvSpPr>
            <p:nvPr/>
          </p:nvSpPr>
          <p:spPr bwMode="auto">
            <a:xfrm>
              <a:off x="3699" y="4069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56083" name="Text Box 51"/>
            <p:cNvSpPr txBox="1">
              <a:spLocks noChangeArrowheads="1"/>
            </p:cNvSpPr>
            <p:nvPr/>
          </p:nvSpPr>
          <p:spPr bwMode="auto">
            <a:xfrm>
              <a:off x="4036" y="4058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56084" name="Text Box 52"/>
            <p:cNvSpPr txBox="1">
              <a:spLocks noChangeArrowheads="1"/>
            </p:cNvSpPr>
            <p:nvPr/>
          </p:nvSpPr>
          <p:spPr bwMode="auto">
            <a:xfrm>
              <a:off x="4276" y="4057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56085" name="Text Box 53"/>
            <p:cNvSpPr txBox="1">
              <a:spLocks noChangeArrowheads="1"/>
            </p:cNvSpPr>
            <p:nvPr/>
          </p:nvSpPr>
          <p:spPr bwMode="auto">
            <a:xfrm>
              <a:off x="4958" y="4058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56086" name="Text Box 54"/>
            <p:cNvSpPr txBox="1">
              <a:spLocks noChangeArrowheads="1"/>
            </p:cNvSpPr>
            <p:nvPr/>
          </p:nvSpPr>
          <p:spPr bwMode="auto">
            <a:xfrm>
              <a:off x="5198" y="4058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56087" name="Text Box 55"/>
            <p:cNvSpPr txBox="1">
              <a:spLocks noChangeArrowheads="1"/>
            </p:cNvSpPr>
            <p:nvPr/>
          </p:nvSpPr>
          <p:spPr bwMode="auto">
            <a:xfrm>
              <a:off x="4785" y="3358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56088" name="Text Box 56"/>
            <p:cNvSpPr txBox="1">
              <a:spLocks noChangeArrowheads="1"/>
            </p:cNvSpPr>
            <p:nvPr/>
          </p:nvSpPr>
          <p:spPr bwMode="auto">
            <a:xfrm>
              <a:off x="4280" y="2471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“carey”</a:t>
              </a:r>
            </a:p>
          </p:txBody>
        </p:sp>
        <p:sp>
          <p:nvSpPr>
            <p:cNvPr id="556089" name="Text Box 57"/>
            <p:cNvSpPr txBox="1">
              <a:spLocks noChangeArrowheads="1"/>
            </p:cNvSpPr>
            <p:nvPr/>
          </p:nvSpPr>
          <p:spPr bwMode="auto">
            <a:xfrm>
              <a:off x="3704" y="3119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“leon”</a:t>
              </a:r>
            </a:p>
          </p:txBody>
        </p:sp>
        <p:sp>
          <p:nvSpPr>
            <p:cNvPr id="556090" name="Text Box 58"/>
            <p:cNvSpPr txBox="1">
              <a:spLocks noChangeArrowheads="1"/>
            </p:cNvSpPr>
            <p:nvPr/>
          </p:nvSpPr>
          <p:spPr bwMode="auto">
            <a:xfrm>
              <a:off x="4739" y="3117"/>
              <a:ext cx="6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“andrea”</a:t>
              </a:r>
            </a:p>
          </p:txBody>
        </p:sp>
        <p:sp>
          <p:nvSpPr>
            <p:cNvPr id="556091" name="Text Box 59"/>
            <p:cNvSpPr txBox="1">
              <a:spLocks noChangeArrowheads="1"/>
            </p:cNvSpPr>
            <p:nvPr/>
          </p:nvSpPr>
          <p:spPr bwMode="auto">
            <a:xfrm>
              <a:off x="4928" y="3806"/>
              <a:ext cx="6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“milton”</a:t>
              </a:r>
            </a:p>
          </p:txBody>
        </p:sp>
        <p:sp>
          <p:nvSpPr>
            <p:cNvPr id="556092" name="Text Box 60"/>
            <p:cNvSpPr txBox="1">
              <a:spLocks noChangeArrowheads="1"/>
            </p:cNvSpPr>
            <p:nvPr/>
          </p:nvSpPr>
          <p:spPr bwMode="auto">
            <a:xfrm>
              <a:off x="3443" y="3812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“sheila”</a:t>
              </a:r>
            </a:p>
          </p:txBody>
        </p:sp>
        <p:sp>
          <p:nvSpPr>
            <p:cNvPr id="556093" name="Text Box 61"/>
            <p:cNvSpPr txBox="1">
              <a:spLocks noChangeArrowheads="1"/>
            </p:cNvSpPr>
            <p:nvPr/>
          </p:nvSpPr>
          <p:spPr bwMode="auto">
            <a:xfrm>
              <a:off x="4004" y="3806"/>
              <a:ext cx="6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“simon”</a:t>
              </a:r>
            </a:p>
          </p:txBody>
        </p:sp>
        <p:sp>
          <p:nvSpPr>
            <p:cNvPr id="556094" name="Text Box 62"/>
            <p:cNvSpPr txBox="1">
              <a:spLocks noChangeArrowheads="1"/>
            </p:cNvSpPr>
            <p:nvPr/>
          </p:nvSpPr>
          <p:spPr bwMode="auto">
            <a:xfrm>
              <a:off x="3936" y="2112"/>
              <a:ext cx="1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Family Tree</a:t>
              </a:r>
            </a:p>
          </p:txBody>
        </p:sp>
      </p:grpSp>
      <p:sp>
        <p:nvSpPr>
          <p:cNvPr id="556097" name="Rectangle 65"/>
          <p:cNvSpPr>
            <a:spLocks noChangeArrowheads="1"/>
          </p:cNvSpPr>
          <p:nvPr/>
        </p:nvSpPr>
        <p:spPr bwMode="auto">
          <a:xfrm>
            <a:off x="5376863" y="3221038"/>
            <a:ext cx="3462337" cy="36369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6113" name="Group 81"/>
          <p:cNvGrpSpPr>
            <a:grpSpLocks/>
          </p:cNvGrpSpPr>
          <p:nvPr/>
        </p:nvGrpSpPr>
        <p:grpSpPr bwMode="auto">
          <a:xfrm>
            <a:off x="4800600" y="3400425"/>
            <a:ext cx="4267200" cy="3490913"/>
            <a:chOff x="3024" y="2142"/>
            <a:chExt cx="2688" cy="2199"/>
          </a:xfrm>
        </p:grpSpPr>
        <p:sp>
          <p:nvSpPr>
            <p:cNvPr id="556096" name="Rectangle 64"/>
            <p:cNvSpPr>
              <a:spLocks noChangeArrowheads="1"/>
            </p:cNvSpPr>
            <p:nvPr/>
          </p:nvSpPr>
          <p:spPr bwMode="auto">
            <a:xfrm>
              <a:off x="4221" y="2142"/>
              <a:ext cx="1008" cy="5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Does the </a:t>
              </a:r>
              <a:br>
                <a:rPr lang="en-US" sz="1800"/>
              </a:br>
              <a:r>
                <a:rPr lang="en-US" sz="1800"/>
                <a:t>patient </a:t>
              </a:r>
              <a:br>
                <a:rPr lang="en-US" sz="1800"/>
              </a:br>
              <a:r>
                <a:rPr lang="en-US" sz="1800"/>
                <a:t>have a fever?</a:t>
              </a:r>
            </a:p>
          </p:txBody>
        </p:sp>
        <p:sp>
          <p:nvSpPr>
            <p:cNvPr id="556098" name="Rectangle 66"/>
            <p:cNvSpPr>
              <a:spLocks noChangeArrowheads="1"/>
            </p:cNvSpPr>
            <p:nvPr/>
          </p:nvSpPr>
          <p:spPr bwMode="auto">
            <a:xfrm>
              <a:off x="3552" y="2976"/>
              <a:ext cx="1008" cy="5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Does he/she</a:t>
              </a:r>
              <a:br>
                <a:rPr lang="en-US" sz="1800"/>
              </a:br>
              <a:r>
                <a:rPr lang="en-US" sz="1800"/>
                <a:t>have spots on </a:t>
              </a:r>
            </a:p>
            <a:p>
              <a:pPr algn="ctr"/>
              <a:r>
                <a:rPr lang="en-US" sz="1800"/>
                <a:t>his/her face?</a:t>
              </a:r>
            </a:p>
          </p:txBody>
        </p:sp>
        <p:sp>
          <p:nvSpPr>
            <p:cNvPr id="556099" name="Rectangle 67"/>
            <p:cNvSpPr>
              <a:spLocks noChangeArrowheads="1"/>
            </p:cNvSpPr>
            <p:nvPr/>
          </p:nvSpPr>
          <p:spPr bwMode="auto">
            <a:xfrm>
              <a:off x="4704" y="2976"/>
              <a:ext cx="1008" cy="5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Does he/she</a:t>
              </a:r>
              <a:br>
                <a:rPr lang="en-US" sz="1800"/>
              </a:br>
              <a:r>
                <a:rPr lang="en-US" sz="1800"/>
                <a:t>have a sore</a:t>
              </a:r>
              <a:br>
                <a:rPr lang="en-US" sz="1800"/>
              </a:br>
              <a:r>
                <a:rPr lang="en-US" sz="1800"/>
                <a:t>throat?</a:t>
              </a:r>
            </a:p>
          </p:txBody>
        </p:sp>
        <p:sp>
          <p:nvSpPr>
            <p:cNvPr id="556100" name="Rectangle 68"/>
            <p:cNvSpPr>
              <a:spLocks noChangeArrowheads="1"/>
            </p:cNvSpPr>
            <p:nvPr/>
          </p:nvSpPr>
          <p:spPr bwMode="auto">
            <a:xfrm>
              <a:off x="3024" y="3813"/>
              <a:ext cx="1008" cy="5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Are the spots</a:t>
              </a:r>
              <a:br>
                <a:rPr lang="en-US" sz="1800"/>
              </a:br>
              <a:r>
                <a:rPr lang="en-US" sz="1800">
                  <a:solidFill>
                    <a:srgbClr val="FF3300"/>
                  </a:solidFill>
                </a:rPr>
                <a:t>crusty</a:t>
              </a:r>
              <a:r>
                <a:rPr lang="en-US" sz="1800"/>
                <a:t>?</a:t>
              </a:r>
            </a:p>
          </p:txBody>
        </p:sp>
        <p:sp>
          <p:nvSpPr>
            <p:cNvPr id="556102" name="Line 70"/>
            <p:cNvSpPr>
              <a:spLocks noChangeShapeType="1"/>
            </p:cNvSpPr>
            <p:nvPr/>
          </p:nvSpPr>
          <p:spPr bwMode="auto">
            <a:xfrm flipH="1">
              <a:off x="4224" y="2671"/>
              <a:ext cx="258" cy="3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103" name="Line 71"/>
            <p:cNvSpPr>
              <a:spLocks noChangeShapeType="1"/>
            </p:cNvSpPr>
            <p:nvPr/>
          </p:nvSpPr>
          <p:spPr bwMode="auto">
            <a:xfrm>
              <a:off x="4878" y="2667"/>
              <a:ext cx="258" cy="3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104" name="Line 72"/>
            <p:cNvSpPr>
              <a:spLocks noChangeShapeType="1"/>
            </p:cNvSpPr>
            <p:nvPr/>
          </p:nvSpPr>
          <p:spPr bwMode="auto">
            <a:xfrm flipH="1">
              <a:off x="3600" y="3505"/>
              <a:ext cx="258" cy="3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105" name="Text Box 73"/>
            <p:cNvSpPr txBox="1">
              <a:spLocks noChangeArrowheads="1"/>
            </p:cNvSpPr>
            <p:nvPr/>
          </p:nvSpPr>
          <p:spPr bwMode="auto">
            <a:xfrm>
              <a:off x="3989" y="2682"/>
              <a:ext cx="3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yes</a:t>
              </a:r>
            </a:p>
          </p:txBody>
        </p:sp>
        <p:sp>
          <p:nvSpPr>
            <p:cNvPr id="556106" name="Text Box 74"/>
            <p:cNvSpPr txBox="1">
              <a:spLocks noChangeArrowheads="1"/>
            </p:cNvSpPr>
            <p:nvPr/>
          </p:nvSpPr>
          <p:spPr bwMode="auto">
            <a:xfrm>
              <a:off x="5011" y="2688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no</a:t>
              </a:r>
            </a:p>
          </p:txBody>
        </p:sp>
        <p:sp>
          <p:nvSpPr>
            <p:cNvPr id="556107" name="Text Box 75"/>
            <p:cNvSpPr txBox="1">
              <a:spLocks noChangeArrowheads="1"/>
            </p:cNvSpPr>
            <p:nvPr/>
          </p:nvSpPr>
          <p:spPr bwMode="auto">
            <a:xfrm>
              <a:off x="3360" y="3522"/>
              <a:ext cx="3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yes</a:t>
              </a:r>
            </a:p>
          </p:txBody>
        </p:sp>
        <p:sp>
          <p:nvSpPr>
            <p:cNvPr id="556108" name="Line 76"/>
            <p:cNvSpPr>
              <a:spLocks noChangeShapeType="1"/>
            </p:cNvSpPr>
            <p:nvPr/>
          </p:nvSpPr>
          <p:spPr bwMode="auto">
            <a:xfrm>
              <a:off x="4175" y="3511"/>
              <a:ext cx="258" cy="3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109" name="Text Box 77"/>
            <p:cNvSpPr txBox="1">
              <a:spLocks noChangeArrowheads="1"/>
            </p:cNvSpPr>
            <p:nvPr/>
          </p:nvSpPr>
          <p:spPr bwMode="auto">
            <a:xfrm>
              <a:off x="4368" y="3624"/>
              <a:ext cx="365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600"/>
                <a:t>…</a:t>
              </a:r>
            </a:p>
          </p:txBody>
        </p:sp>
        <p:sp>
          <p:nvSpPr>
            <p:cNvPr id="556110" name="Line 78"/>
            <p:cNvSpPr>
              <a:spLocks noChangeShapeType="1"/>
            </p:cNvSpPr>
            <p:nvPr/>
          </p:nvSpPr>
          <p:spPr bwMode="auto">
            <a:xfrm flipH="1">
              <a:off x="4752" y="3508"/>
              <a:ext cx="258" cy="3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111" name="Line 79"/>
            <p:cNvSpPr>
              <a:spLocks noChangeShapeType="1"/>
            </p:cNvSpPr>
            <p:nvPr/>
          </p:nvSpPr>
          <p:spPr bwMode="auto">
            <a:xfrm>
              <a:off x="5406" y="3504"/>
              <a:ext cx="258" cy="3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9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26CD-0104-455E-8AD6-ED72574D9CD8}" type="slidenum">
              <a:rPr lang="en-US"/>
              <a:pPr/>
              <a:t>3</a:t>
            </a:fld>
            <a:endParaRPr lang="en-US"/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A50021"/>
                </a:solidFill>
                <a:cs typeface="Courier New" pitchFamily="49" charset="0"/>
              </a:rPr>
              <a:t>Divide and Conquer</a:t>
            </a:r>
            <a:r>
              <a:rPr lang="en-US">
                <a:cs typeface="Courier New" pitchFamily="49" charset="0"/>
              </a:rPr>
              <a:t> Sorting</a:t>
            </a:r>
            <a:endParaRPr lang="en-US"/>
          </a:p>
        </p:txBody>
      </p:sp>
      <p:sp>
        <p:nvSpPr>
          <p:cNvPr id="486403" name="Text Box 3"/>
          <p:cNvSpPr txBox="1">
            <a:spLocks noChangeArrowheads="1"/>
          </p:cNvSpPr>
          <p:nvPr/>
        </p:nvSpPr>
        <p:spPr bwMode="auto">
          <a:xfrm>
            <a:off x="431800" y="5349875"/>
            <a:ext cx="8220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Any time you see “</a:t>
            </a:r>
            <a:r>
              <a:rPr lang="en-US">
                <a:solidFill>
                  <a:srgbClr val="A50021"/>
                </a:solidFill>
              </a:rPr>
              <a:t>divide and conquer</a:t>
            </a:r>
            <a:r>
              <a:rPr lang="en-US"/>
              <a:t>,” you should think </a:t>
            </a:r>
            <a:r>
              <a:rPr lang="en-US">
                <a:solidFill>
                  <a:srgbClr val="A50021"/>
                </a:solidFill>
              </a:rPr>
              <a:t>recursion</a:t>
            </a:r>
            <a:r>
              <a:rPr lang="en-US"/>
              <a:t>...  EEK!</a:t>
            </a:r>
          </a:p>
        </p:txBody>
      </p:sp>
      <p:sp>
        <p:nvSpPr>
          <p:cNvPr id="486404" name="Text Box 4"/>
          <p:cNvSpPr txBox="1">
            <a:spLocks noChangeArrowheads="1"/>
          </p:cNvSpPr>
          <p:nvPr/>
        </p:nvSpPr>
        <p:spPr bwMode="auto">
          <a:xfrm>
            <a:off x="277813" y="933450"/>
            <a:ext cx="8524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last two sorts we’ll learn (for now) are </a:t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Quicksort</a:t>
            </a:r>
            <a:r>
              <a:rPr lang="en-US"/>
              <a:t> and </a:t>
            </a:r>
            <a:r>
              <a:rPr lang="en-US">
                <a:solidFill>
                  <a:srgbClr val="6600CC"/>
                </a:solidFill>
              </a:rPr>
              <a:t>Mergesort</a:t>
            </a:r>
            <a:r>
              <a:rPr lang="en-US"/>
              <a:t>.</a:t>
            </a:r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862013" y="2755900"/>
            <a:ext cx="75469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Divide</a:t>
            </a: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 the elements to be sorted </a:t>
            </a:r>
            <a:r>
              <a:rPr lang="en-US">
                <a:latin typeface="Comic Sans MS" pitchFamily="66" charset="0"/>
              </a:rPr>
              <a:t>into two groups of roughly equal size.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Sort</a:t>
            </a: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 each of these smaller groups of elements (conquer).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Combine</a:t>
            </a: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 the two sorted groups into one large sorted list.</a:t>
            </a:r>
          </a:p>
        </p:txBody>
      </p:sp>
      <p:sp>
        <p:nvSpPr>
          <p:cNvPr id="486406" name="Text Box 6"/>
          <p:cNvSpPr txBox="1">
            <a:spLocks noChangeArrowheads="1"/>
          </p:cNvSpPr>
          <p:nvPr/>
        </p:nvSpPr>
        <p:spPr bwMode="auto">
          <a:xfrm>
            <a:off x="152400" y="2057400"/>
            <a:ext cx="852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These sorts generally work as follows: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6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6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3" grpId="0" autoUpdateAnimBg="0"/>
      <p:bldP spid="486405" grpId="0" build="p"/>
      <p:bldP spid="48640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6A4C-C1C5-4627-B6B0-457DD982F4CA}" type="slidenum">
              <a:rPr lang="en-US"/>
              <a:pPr/>
              <a:t>30</a:t>
            </a:fld>
            <a:endParaRPr lang="en-US"/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</a:t>
            </a:r>
          </a:p>
        </p:txBody>
      </p:sp>
      <p:sp>
        <p:nvSpPr>
          <p:cNvPr id="527364" name="Text Box 4"/>
          <p:cNvSpPr txBox="1">
            <a:spLocks noChangeArrowheads="1"/>
          </p:cNvSpPr>
          <p:nvPr/>
        </p:nvSpPr>
        <p:spPr bwMode="auto">
          <a:xfrm>
            <a:off x="1930400" y="838200"/>
            <a:ext cx="491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cs typeface="Courier New" pitchFamily="49" charset="0"/>
              </a:rPr>
              <a:t>What do we know about trees?</a:t>
            </a:r>
            <a:r>
              <a:rPr lang="en-US"/>
              <a:t> </a:t>
            </a:r>
          </a:p>
        </p:txBody>
      </p:sp>
      <p:grpSp>
        <p:nvGrpSpPr>
          <p:cNvPr id="527423" name="Group 63"/>
          <p:cNvGrpSpPr>
            <a:grpSpLocks/>
          </p:cNvGrpSpPr>
          <p:nvPr/>
        </p:nvGrpSpPr>
        <p:grpSpPr bwMode="auto">
          <a:xfrm>
            <a:off x="6400800" y="2211388"/>
            <a:ext cx="2135188" cy="1522412"/>
            <a:chOff x="4032" y="865"/>
            <a:chExt cx="1345" cy="959"/>
          </a:xfrm>
        </p:grpSpPr>
        <p:sp>
          <p:nvSpPr>
            <p:cNvPr id="527420" name="Oval 60"/>
            <p:cNvSpPr>
              <a:spLocks noChangeArrowheads="1"/>
            </p:cNvSpPr>
            <p:nvPr/>
          </p:nvSpPr>
          <p:spPr bwMode="auto">
            <a:xfrm>
              <a:off x="4032" y="960"/>
              <a:ext cx="1008" cy="86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422" name="Text Box 62"/>
            <p:cNvSpPr txBox="1">
              <a:spLocks noChangeArrowheads="1"/>
            </p:cNvSpPr>
            <p:nvPr/>
          </p:nvSpPr>
          <p:spPr bwMode="auto">
            <a:xfrm>
              <a:off x="4841" y="865"/>
              <a:ext cx="53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root</a:t>
              </a:r>
            </a:p>
            <a:p>
              <a:pPr algn="ctr"/>
              <a:r>
                <a:rPr lang="en-US"/>
                <a:t>node</a:t>
              </a:r>
            </a:p>
          </p:txBody>
        </p:sp>
      </p:grpSp>
      <p:sp>
        <p:nvSpPr>
          <p:cNvPr id="527431" name="Text Box 71"/>
          <p:cNvSpPr txBox="1">
            <a:spLocks noChangeArrowheads="1"/>
          </p:cNvSpPr>
          <p:nvPr/>
        </p:nvSpPr>
        <p:spPr bwMode="auto">
          <a:xfrm>
            <a:off x="7686675" y="2703513"/>
            <a:ext cx="10525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an</a:t>
            </a:r>
          </a:p>
          <a:p>
            <a:pPr algn="ctr"/>
            <a:r>
              <a:rPr lang="en-US"/>
              <a:t>empty</a:t>
            </a:r>
          </a:p>
          <a:p>
            <a:pPr algn="ctr"/>
            <a:r>
              <a:rPr lang="en-US"/>
              <a:t>tree</a:t>
            </a:r>
          </a:p>
        </p:txBody>
      </p:sp>
      <p:sp>
        <p:nvSpPr>
          <p:cNvPr id="527479" name="Rectangle 119"/>
          <p:cNvSpPr>
            <a:spLocks noChangeArrowheads="1"/>
          </p:cNvSpPr>
          <p:nvPr/>
        </p:nvSpPr>
        <p:spPr bwMode="auto">
          <a:xfrm>
            <a:off x="225425" y="1295400"/>
            <a:ext cx="457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200"/>
              <a:t>Trees are made of </a:t>
            </a:r>
            <a:r>
              <a:rPr lang="en-US" sz="2200">
                <a:solidFill>
                  <a:schemeClr val="accent2"/>
                </a:solidFill>
              </a:rPr>
              <a:t>nodes (</a:t>
            </a:r>
            <a:r>
              <a:rPr lang="en-US" sz="2200">
                <a:solidFill>
                  <a:srgbClr val="A50021"/>
                </a:solidFill>
              </a:rPr>
              <a:t>just like linked list nodes</a:t>
            </a:r>
            <a:r>
              <a:rPr lang="en-US" sz="2200">
                <a:solidFill>
                  <a:schemeClr val="accent2"/>
                </a:solidFill>
              </a:rPr>
              <a:t>)</a:t>
            </a:r>
            <a:r>
              <a:rPr lang="en-US" sz="2200"/>
              <a:t>.</a:t>
            </a:r>
          </a:p>
        </p:txBody>
      </p:sp>
      <p:sp>
        <p:nvSpPr>
          <p:cNvPr id="527480" name="Rectangle 120"/>
          <p:cNvSpPr>
            <a:spLocks noChangeArrowheads="1"/>
          </p:cNvSpPr>
          <p:nvPr/>
        </p:nvSpPr>
        <p:spPr bwMode="auto">
          <a:xfrm>
            <a:off x="193675" y="2011363"/>
            <a:ext cx="439261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/>
            <a:r>
              <a:rPr lang="en-US" sz="2200"/>
              <a:t>2.  Every tree has a "</a:t>
            </a:r>
            <a:r>
              <a:rPr lang="en-US" sz="2200">
                <a:solidFill>
                  <a:schemeClr val="accent2"/>
                </a:solidFill>
              </a:rPr>
              <a:t>root</a:t>
            </a:r>
            <a:r>
              <a:rPr lang="en-US" sz="2200"/>
              <a:t>" node.</a:t>
            </a:r>
          </a:p>
        </p:txBody>
      </p:sp>
      <p:sp>
        <p:nvSpPr>
          <p:cNvPr id="527481" name="Rectangle 121"/>
          <p:cNvSpPr>
            <a:spLocks noChangeArrowheads="1"/>
          </p:cNvSpPr>
          <p:nvPr/>
        </p:nvSpPr>
        <p:spPr bwMode="auto">
          <a:xfrm>
            <a:off x="182563" y="2427288"/>
            <a:ext cx="47942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/>
            <a:r>
              <a:rPr lang="en-US" sz="2200"/>
              <a:t>3.  The root node may have zero or more children nodes.</a:t>
            </a:r>
          </a:p>
        </p:txBody>
      </p:sp>
      <p:sp>
        <p:nvSpPr>
          <p:cNvPr id="527482" name="Text Box 122"/>
          <p:cNvSpPr txBox="1">
            <a:spLocks noChangeArrowheads="1"/>
          </p:cNvSpPr>
          <p:nvPr/>
        </p:nvSpPr>
        <p:spPr bwMode="auto">
          <a:xfrm>
            <a:off x="187325" y="3140075"/>
            <a:ext cx="49561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4.  Each of the children may have zero or more children nodes.</a:t>
            </a:r>
          </a:p>
        </p:txBody>
      </p:sp>
      <p:sp>
        <p:nvSpPr>
          <p:cNvPr id="527483" name="Rectangle 123"/>
          <p:cNvSpPr>
            <a:spLocks noChangeArrowheads="1"/>
          </p:cNvSpPr>
          <p:nvPr/>
        </p:nvSpPr>
        <p:spPr bwMode="auto">
          <a:xfrm>
            <a:off x="203200" y="3886200"/>
            <a:ext cx="4784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/>
            <a:r>
              <a:rPr lang="en-US" sz="2200"/>
              <a:t>5. A tree with no nodes is called an empty tree.</a:t>
            </a:r>
          </a:p>
        </p:txBody>
      </p:sp>
      <p:sp>
        <p:nvSpPr>
          <p:cNvPr id="527484" name="Text Box 124"/>
          <p:cNvSpPr txBox="1">
            <a:spLocks noChangeArrowheads="1"/>
          </p:cNvSpPr>
          <p:nvPr/>
        </p:nvSpPr>
        <p:spPr bwMode="auto">
          <a:xfrm>
            <a:off x="152400" y="4619625"/>
            <a:ext cx="490855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 startAt="6"/>
            </a:pP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If you start at any node in the tree, and repeatedly move to the parent node, you will always arrive at the root.</a:t>
            </a:r>
          </a:p>
        </p:txBody>
      </p:sp>
      <p:grpSp>
        <p:nvGrpSpPr>
          <p:cNvPr id="527494" name="Group 134"/>
          <p:cNvGrpSpPr>
            <a:grpSpLocks/>
          </p:cNvGrpSpPr>
          <p:nvPr/>
        </p:nvGrpSpPr>
        <p:grpSpPr bwMode="auto">
          <a:xfrm>
            <a:off x="4959350" y="1274763"/>
            <a:ext cx="4184650" cy="4832350"/>
            <a:chOff x="3124" y="803"/>
            <a:chExt cx="2636" cy="3044"/>
          </a:xfrm>
        </p:grpSpPr>
        <p:grpSp>
          <p:nvGrpSpPr>
            <p:cNvPr id="527427" name="Group 67"/>
            <p:cNvGrpSpPr>
              <a:grpSpLocks/>
            </p:cNvGrpSpPr>
            <p:nvPr/>
          </p:nvGrpSpPr>
          <p:grpSpPr bwMode="auto">
            <a:xfrm>
              <a:off x="3152" y="803"/>
              <a:ext cx="2560" cy="3037"/>
              <a:chOff x="3152" y="323"/>
              <a:chExt cx="2560" cy="3037"/>
            </a:xfrm>
          </p:grpSpPr>
          <p:grpSp>
            <p:nvGrpSpPr>
              <p:cNvPr id="527389" name="Group 29"/>
              <p:cNvGrpSpPr>
                <a:grpSpLocks/>
              </p:cNvGrpSpPr>
              <p:nvPr/>
            </p:nvGrpSpPr>
            <p:grpSpPr bwMode="auto">
              <a:xfrm>
                <a:off x="3456" y="1968"/>
                <a:ext cx="640" cy="480"/>
                <a:chOff x="3511" y="3072"/>
                <a:chExt cx="729" cy="624"/>
              </a:xfrm>
            </p:grpSpPr>
            <p:sp>
              <p:nvSpPr>
                <p:cNvPr id="527381" name="Rectangle 21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7382" name="Rectangle 22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7383" name="Rectangle 23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7384" name="Rectangle 24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27390" name="Group 30"/>
              <p:cNvGrpSpPr>
                <a:grpSpLocks/>
              </p:cNvGrpSpPr>
              <p:nvPr/>
            </p:nvGrpSpPr>
            <p:grpSpPr bwMode="auto">
              <a:xfrm>
                <a:off x="4224" y="1152"/>
                <a:ext cx="640" cy="480"/>
                <a:chOff x="3511" y="3072"/>
                <a:chExt cx="729" cy="624"/>
              </a:xfrm>
            </p:grpSpPr>
            <p:sp>
              <p:nvSpPr>
                <p:cNvPr id="527391" name="Rectangle 31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7392" name="Rectangle 32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7393" name="Rectangle 33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7394" name="Rectangle 34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27395" name="Group 35"/>
              <p:cNvGrpSpPr>
                <a:grpSpLocks/>
              </p:cNvGrpSpPr>
              <p:nvPr/>
            </p:nvGrpSpPr>
            <p:grpSpPr bwMode="auto">
              <a:xfrm>
                <a:off x="4848" y="1968"/>
                <a:ext cx="640" cy="480"/>
                <a:chOff x="3511" y="3072"/>
                <a:chExt cx="729" cy="624"/>
              </a:xfrm>
            </p:grpSpPr>
            <p:sp>
              <p:nvSpPr>
                <p:cNvPr id="527396" name="Rectangle 36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7397" name="Rectangle 37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7398" name="Rectangle 38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7399" name="Rectangle 39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27400" name="Group 40"/>
              <p:cNvGrpSpPr>
                <a:grpSpLocks/>
              </p:cNvGrpSpPr>
              <p:nvPr/>
            </p:nvGrpSpPr>
            <p:grpSpPr bwMode="auto">
              <a:xfrm>
                <a:off x="3152" y="2880"/>
                <a:ext cx="640" cy="480"/>
                <a:chOff x="3511" y="3072"/>
                <a:chExt cx="729" cy="624"/>
              </a:xfrm>
            </p:grpSpPr>
            <p:sp>
              <p:nvSpPr>
                <p:cNvPr id="527401" name="Rectangle 41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7402" name="Rectangle 42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7403" name="Rectangle 43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7404" name="Rectangle 44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27405" name="Group 45"/>
              <p:cNvGrpSpPr>
                <a:grpSpLocks/>
              </p:cNvGrpSpPr>
              <p:nvPr/>
            </p:nvGrpSpPr>
            <p:grpSpPr bwMode="auto">
              <a:xfrm>
                <a:off x="3888" y="2879"/>
                <a:ext cx="640" cy="480"/>
                <a:chOff x="3511" y="3072"/>
                <a:chExt cx="729" cy="624"/>
              </a:xfrm>
            </p:grpSpPr>
            <p:sp>
              <p:nvSpPr>
                <p:cNvPr id="527406" name="Rectangle 46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7407" name="Rectangle 47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7408" name="Rectangle 48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7409" name="Rectangle 49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27410" name="Group 50"/>
              <p:cNvGrpSpPr>
                <a:grpSpLocks/>
              </p:cNvGrpSpPr>
              <p:nvPr/>
            </p:nvGrpSpPr>
            <p:grpSpPr bwMode="auto">
              <a:xfrm>
                <a:off x="5072" y="2880"/>
                <a:ext cx="640" cy="480"/>
                <a:chOff x="3511" y="3072"/>
                <a:chExt cx="729" cy="624"/>
              </a:xfrm>
            </p:grpSpPr>
            <p:sp>
              <p:nvSpPr>
                <p:cNvPr id="527411" name="Rectangle 51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7412" name="Rectangle 52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7413" name="Rectangle 53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7414" name="Rectangle 54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27415" name="Line 55"/>
              <p:cNvSpPr>
                <a:spLocks noChangeShapeType="1"/>
              </p:cNvSpPr>
              <p:nvPr/>
            </p:nvSpPr>
            <p:spPr bwMode="auto">
              <a:xfrm flipH="1">
                <a:off x="3840" y="1536"/>
                <a:ext cx="528" cy="432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7416" name="Line 56"/>
              <p:cNvSpPr>
                <a:spLocks noChangeShapeType="1"/>
              </p:cNvSpPr>
              <p:nvPr/>
            </p:nvSpPr>
            <p:spPr bwMode="auto">
              <a:xfrm>
                <a:off x="4696" y="1535"/>
                <a:ext cx="437" cy="431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7417" name="Line 57"/>
              <p:cNvSpPr>
                <a:spLocks noChangeShapeType="1"/>
              </p:cNvSpPr>
              <p:nvPr/>
            </p:nvSpPr>
            <p:spPr bwMode="auto">
              <a:xfrm>
                <a:off x="5286" y="2394"/>
                <a:ext cx="227" cy="490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7418" name="Line 58"/>
              <p:cNvSpPr>
                <a:spLocks noChangeShapeType="1"/>
              </p:cNvSpPr>
              <p:nvPr/>
            </p:nvSpPr>
            <p:spPr bwMode="auto">
              <a:xfrm flipH="1">
                <a:off x="3318" y="2352"/>
                <a:ext cx="378" cy="521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7419" name="Line 59"/>
              <p:cNvSpPr>
                <a:spLocks noChangeShapeType="1"/>
              </p:cNvSpPr>
              <p:nvPr/>
            </p:nvSpPr>
            <p:spPr bwMode="auto">
              <a:xfrm>
                <a:off x="3897" y="2350"/>
                <a:ext cx="377" cy="521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7424" name="Rectangle 64"/>
              <p:cNvSpPr>
                <a:spLocks noChangeArrowheads="1"/>
              </p:cNvSpPr>
              <p:nvPr/>
            </p:nvSpPr>
            <p:spPr bwMode="auto">
              <a:xfrm>
                <a:off x="4992" y="576"/>
                <a:ext cx="480" cy="14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7425" name="Line 65"/>
              <p:cNvSpPr>
                <a:spLocks noChangeShapeType="1"/>
              </p:cNvSpPr>
              <p:nvPr/>
            </p:nvSpPr>
            <p:spPr bwMode="auto">
              <a:xfrm flipH="1">
                <a:off x="4541" y="672"/>
                <a:ext cx="547" cy="50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7426" name="Rectangle 66"/>
              <p:cNvSpPr>
                <a:spLocks noChangeArrowheads="1"/>
              </p:cNvSpPr>
              <p:nvPr/>
            </p:nvSpPr>
            <p:spPr bwMode="auto">
              <a:xfrm>
                <a:off x="4793" y="323"/>
                <a:ext cx="89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root ptr</a:t>
                </a:r>
              </a:p>
            </p:txBody>
          </p:sp>
        </p:grpSp>
        <p:sp>
          <p:nvSpPr>
            <p:cNvPr id="527476" name="Line 116"/>
            <p:cNvSpPr>
              <a:spLocks noChangeShapeType="1"/>
            </p:cNvSpPr>
            <p:nvPr/>
          </p:nvSpPr>
          <p:spPr bwMode="auto">
            <a:xfrm flipH="1">
              <a:off x="4608" y="3552"/>
              <a:ext cx="24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486" name="Text Box 126"/>
            <p:cNvSpPr txBox="1">
              <a:spLocks noChangeArrowheads="1"/>
            </p:cNvSpPr>
            <p:nvPr/>
          </p:nvSpPr>
          <p:spPr bwMode="auto">
            <a:xfrm>
              <a:off x="4821" y="2752"/>
              <a:ext cx="41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27487" name="Text Box 127"/>
            <p:cNvSpPr txBox="1">
              <a:spLocks noChangeArrowheads="1"/>
            </p:cNvSpPr>
            <p:nvPr/>
          </p:nvSpPr>
          <p:spPr bwMode="auto">
            <a:xfrm>
              <a:off x="5031" y="3655"/>
              <a:ext cx="41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27488" name="Text Box 128"/>
            <p:cNvSpPr txBox="1">
              <a:spLocks noChangeArrowheads="1"/>
            </p:cNvSpPr>
            <p:nvPr/>
          </p:nvSpPr>
          <p:spPr bwMode="auto">
            <a:xfrm>
              <a:off x="5346" y="3655"/>
              <a:ext cx="41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27490" name="Text Box 130"/>
            <p:cNvSpPr txBox="1">
              <a:spLocks noChangeArrowheads="1"/>
            </p:cNvSpPr>
            <p:nvPr/>
          </p:nvSpPr>
          <p:spPr bwMode="auto">
            <a:xfrm>
              <a:off x="3853" y="3642"/>
              <a:ext cx="41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27491" name="Text Box 131"/>
            <p:cNvSpPr txBox="1">
              <a:spLocks noChangeArrowheads="1"/>
            </p:cNvSpPr>
            <p:nvPr/>
          </p:nvSpPr>
          <p:spPr bwMode="auto">
            <a:xfrm>
              <a:off x="4168" y="3642"/>
              <a:ext cx="41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27492" name="Text Box 132"/>
            <p:cNvSpPr txBox="1">
              <a:spLocks noChangeArrowheads="1"/>
            </p:cNvSpPr>
            <p:nvPr/>
          </p:nvSpPr>
          <p:spPr bwMode="auto">
            <a:xfrm>
              <a:off x="3124" y="3655"/>
              <a:ext cx="41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27493" name="Text Box 133"/>
            <p:cNvSpPr txBox="1">
              <a:spLocks noChangeArrowheads="1"/>
            </p:cNvSpPr>
            <p:nvPr/>
          </p:nvSpPr>
          <p:spPr bwMode="auto">
            <a:xfrm>
              <a:off x="3439" y="3655"/>
              <a:ext cx="41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grpSp>
        <p:nvGrpSpPr>
          <p:cNvPr id="527433" name="Group 73"/>
          <p:cNvGrpSpPr>
            <a:grpSpLocks/>
          </p:cNvGrpSpPr>
          <p:nvPr/>
        </p:nvGrpSpPr>
        <p:grpSpPr bwMode="auto">
          <a:xfrm>
            <a:off x="4991100" y="1620838"/>
            <a:ext cx="4297363" cy="4795837"/>
            <a:chOff x="3149" y="1011"/>
            <a:chExt cx="2707" cy="3021"/>
          </a:xfrm>
        </p:grpSpPr>
        <p:grpSp>
          <p:nvGrpSpPr>
            <p:cNvPr id="527430" name="Group 70"/>
            <p:cNvGrpSpPr>
              <a:grpSpLocks/>
            </p:cNvGrpSpPr>
            <p:nvPr/>
          </p:nvGrpSpPr>
          <p:grpSpPr bwMode="auto">
            <a:xfrm>
              <a:off x="3149" y="1332"/>
              <a:ext cx="2707" cy="2700"/>
              <a:chOff x="3149" y="1332"/>
              <a:chExt cx="2707" cy="2700"/>
            </a:xfrm>
          </p:grpSpPr>
          <p:sp>
            <p:nvSpPr>
              <p:cNvPr id="527428" name="Rectangle 68"/>
              <p:cNvSpPr>
                <a:spLocks noChangeArrowheads="1"/>
              </p:cNvSpPr>
              <p:nvPr/>
            </p:nvSpPr>
            <p:spPr bwMode="auto">
              <a:xfrm>
                <a:off x="3149" y="1384"/>
                <a:ext cx="2707" cy="26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7429" name="Line 69"/>
              <p:cNvSpPr>
                <a:spLocks noChangeShapeType="1"/>
              </p:cNvSpPr>
              <p:nvPr/>
            </p:nvSpPr>
            <p:spPr bwMode="auto">
              <a:xfrm>
                <a:off x="4780" y="1332"/>
                <a:ext cx="112" cy="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7432" name="Text Box 72"/>
            <p:cNvSpPr txBox="1">
              <a:spLocks noChangeArrowheads="1"/>
            </p:cNvSpPr>
            <p:nvPr/>
          </p:nvSpPr>
          <p:spPr bwMode="auto">
            <a:xfrm>
              <a:off x="4998" y="1011"/>
              <a:ext cx="4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3300"/>
                  </a:solidFill>
                </a:rPr>
                <a:t>NULL</a:t>
              </a:r>
            </a:p>
          </p:txBody>
        </p:sp>
      </p:grpSp>
      <p:grpSp>
        <p:nvGrpSpPr>
          <p:cNvPr id="527504" name="Group 144"/>
          <p:cNvGrpSpPr>
            <a:grpSpLocks/>
          </p:cNvGrpSpPr>
          <p:nvPr/>
        </p:nvGrpSpPr>
        <p:grpSpPr bwMode="auto">
          <a:xfrm>
            <a:off x="4954588" y="1274763"/>
            <a:ext cx="4200525" cy="4848225"/>
            <a:chOff x="3121" y="803"/>
            <a:chExt cx="2646" cy="3054"/>
          </a:xfrm>
        </p:grpSpPr>
        <p:grpSp>
          <p:nvGrpSpPr>
            <p:cNvPr id="527503" name="Group 143"/>
            <p:cNvGrpSpPr>
              <a:grpSpLocks/>
            </p:cNvGrpSpPr>
            <p:nvPr/>
          </p:nvGrpSpPr>
          <p:grpSpPr bwMode="auto">
            <a:xfrm>
              <a:off x="3121" y="803"/>
              <a:ext cx="2646" cy="3054"/>
              <a:chOff x="3121" y="803"/>
              <a:chExt cx="2646" cy="3054"/>
            </a:xfrm>
          </p:grpSpPr>
          <p:grpSp>
            <p:nvGrpSpPr>
              <p:cNvPr id="527434" name="Group 74"/>
              <p:cNvGrpSpPr>
                <a:grpSpLocks/>
              </p:cNvGrpSpPr>
              <p:nvPr/>
            </p:nvGrpSpPr>
            <p:grpSpPr bwMode="auto">
              <a:xfrm>
                <a:off x="3147" y="803"/>
                <a:ext cx="2560" cy="3037"/>
                <a:chOff x="3152" y="323"/>
                <a:chExt cx="2560" cy="3037"/>
              </a:xfrm>
            </p:grpSpPr>
            <p:grpSp>
              <p:nvGrpSpPr>
                <p:cNvPr id="527435" name="Group 75"/>
                <p:cNvGrpSpPr>
                  <a:grpSpLocks/>
                </p:cNvGrpSpPr>
                <p:nvPr/>
              </p:nvGrpSpPr>
              <p:grpSpPr bwMode="auto">
                <a:xfrm>
                  <a:off x="3456" y="1968"/>
                  <a:ext cx="640" cy="480"/>
                  <a:chOff x="3511" y="3072"/>
                  <a:chExt cx="729" cy="624"/>
                </a:xfrm>
              </p:grpSpPr>
              <p:sp>
                <p:nvSpPr>
                  <p:cNvPr id="527436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3511" y="3072"/>
                    <a:ext cx="729" cy="624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7437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3550" y="3473"/>
                    <a:ext cx="297" cy="192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7438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3895" y="3476"/>
                    <a:ext cx="297" cy="192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7439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3120"/>
                    <a:ext cx="636" cy="308"/>
                  </a:xfrm>
                  <a:prstGeom prst="rect">
                    <a:avLst/>
                  </a:prstGeom>
                  <a:solidFill>
                    <a:srgbClr val="CCFFCC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27440" name="Group 80"/>
                <p:cNvGrpSpPr>
                  <a:grpSpLocks/>
                </p:cNvGrpSpPr>
                <p:nvPr/>
              </p:nvGrpSpPr>
              <p:grpSpPr bwMode="auto">
                <a:xfrm>
                  <a:off x="4224" y="1152"/>
                  <a:ext cx="640" cy="480"/>
                  <a:chOff x="3511" y="3072"/>
                  <a:chExt cx="729" cy="624"/>
                </a:xfrm>
              </p:grpSpPr>
              <p:sp>
                <p:nvSpPr>
                  <p:cNvPr id="527441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3511" y="3072"/>
                    <a:ext cx="729" cy="624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7442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3550" y="3473"/>
                    <a:ext cx="297" cy="192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7443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895" y="3476"/>
                    <a:ext cx="297" cy="192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7444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3120"/>
                    <a:ext cx="636" cy="308"/>
                  </a:xfrm>
                  <a:prstGeom prst="rect">
                    <a:avLst/>
                  </a:prstGeom>
                  <a:solidFill>
                    <a:srgbClr val="CCFFCC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27445" name="Group 85"/>
                <p:cNvGrpSpPr>
                  <a:grpSpLocks/>
                </p:cNvGrpSpPr>
                <p:nvPr/>
              </p:nvGrpSpPr>
              <p:grpSpPr bwMode="auto">
                <a:xfrm>
                  <a:off x="4848" y="1968"/>
                  <a:ext cx="640" cy="480"/>
                  <a:chOff x="3511" y="3072"/>
                  <a:chExt cx="729" cy="624"/>
                </a:xfrm>
              </p:grpSpPr>
              <p:sp>
                <p:nvSpPr>
                  <p:cNvPr id="527446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511" y="3072"/>
                    <a:ext cx="729" cy="624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7447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3550" y="3473"/>
                    <a:ext cx="297" cy="192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7448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3895" y="3476"/>
                    <a:ext cx="297" cy="192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7449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3120"/>
                    <a:ext cx="636" cy="308"/>
                  </a:xfrm>
                  <a:prstGeom prst="rect">
                    <a:avLst/>
                  </a:prstGeom>
                  <a:solidFill>
                    <a:srgbClr val="CCFFCC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27450" name="Group 90"/>
                <p:cNvGrpSpPr>
                  <a:grpSpLocks/>
                </p:cNvGrpSpPr>
                <p:nvPr/>
              </p:nvGrpSpPr>
              <p:grpSpPr bwMode="auto">
                <a:xfrm>
                  <a:off x="3152" y="2880"/>
                  <a:ext cx="640" cy="480"/>
                  <a:chOff x="3511" y="3072"/>
                  <a:chExt cx="729" cy="624"/>
                </a:xfrm>
              </p:grpSpPr>
              <p:sp>
                <p:nvSpPr>
                  <p:cNvPr id="527451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3511" y="3072"/>
                    <a:ext cx="729" cy="624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745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3550" y="3473"/>
                    <a:ext cx="297" cy="192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745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3895" y="3476"/>
                    <a:ext cx="297" cy="192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7454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3120"/>
                    <a:ext cx="636" cy="308"/>
                  </a:xfrm>
                  <a:prstGeom prst="rect">
                    <a:avLst/>
                  </a:prstGeom>
                  <a:solidFill>
                    <a:srgbClr val="CCFFCC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27455" name="Group 95"/>
                <p:cNvGrpSpPr>
                  <a:grpSpLocks/>
                </p:cNvGrpSpPr>
                <p:nvPr/>
              </p:nvGrpSpPr>
              <p:grpSpPr bwMode="auto">
                <a:xfrm>
                  <a:off x="3888" y="2879"/>
                  <a:ext cx="640" cy="480"/>
                  <a:chOff x="3511" y="3072"/>
                  <a:chExt cx="729" cy="624"/>
                </a:xfrm>
              </p:grpSpPr>
              <p:sp>
                <p:nvSpPr>
                  <p:cNvPr id="527456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3511" y="3072"/>
                    <a:ext cx="729" cy="624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7457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3550" y="3473"/>
                    <a:ext cx="297" cy="192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7458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3895" y="3476"/>
                    <a:ext cx="297" cy="192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7459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3120"/>
                    <a:ext cx="636" cy="308"/>
                  </a:xfrm>
                  <a:prstGeom prst="rect">
                    <a:avLst/>
                  </a:prstGeom>
                  <a:solidFill>
                    <a:srgbClr val="CCFFCC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27460" name="Group 100"/>
                <p:cNvGrpSpPr>
                  <a:grpSpLocks/>
                </p:cNvGrpSpPr>
                <p:nvPr/>
              </p:nvGrpSpPr>
              <p:grpSpPr bwMode="auto">
                <a:xfrm>
                  <a:off x="5072" y="2880"/>
                  <a:ext cx="640" cy="480"/>
                  <a:chOff x="3511" y="3072"/>
                  <a:chExt cx="729" cy="624"/>
                </a:xfrm>
              </p:grpSpPr>
              <p:sp>
                <p:nvSpPr>
                  <p:cNvPr id="527461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3511" y="3072"/>
                    <a:ext cx="729" cy="624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7462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3550" y="3473"/>
                    <a:ext cx="297" cy="192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7463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3895" y="3476"/>
                    <a:ext cx="297" cy="192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7464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3120"/>
                    <a:ext cx="636" cy="308"/>
                  </a:xfrm>
                  <a:prstGeom prst="rect">
                    <a:avLst/>
                  </a:prstGeom>
                  <a:solidFill>
                    <a:srgbClr val="CCFFCC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27465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3840" y="1536"/>
                  <a:ext cx="528" cy="432"/>
                </a:xfrm>
                <a:prstGeom prst="line">
                  <a:avLst/>
                </a:prstGeom>
                <a:noFill/>
                <a:ln w="57150">
                  <a:solidFill>
                    <a:srgbClr val="00808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7466" name="Line 106"/>
                <p:cNvSpPr>
                  <a:spLocks noChangeShapeType="1"/>
                </p:cNvSpPr>
                <p:nvPr/>
              </p:nvSpPr>
              <p:spPr bwMode="auto">
                <a:xfrm>
                  <a:off x="4696" y="1535"/>
                  <a:ext cx="437" cy="431"/>
                </a:xfrm>
                <a:prstGeom prst="line">
                  <a:avLst/>
                </a:prstGeom>
                <a:noFill/>
                <a:ln w="57150">
                  <a:solidFill>
                    <a:srgbClr val="00808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7467" name="Line 107"/>
                <p:cNvSpPr>
                  <a:spLocks noChangeShapeType="1"/>
                </p:cNvSpPr>
                <p:nvPr/>
              </p:nvSpPr>
              <p:spPr bwMode="auto">
                <a:xfrm>
                  <a:off x="5286" y="2394"/>
                  <a:ext cx="227" cy="490"/>
                </a:xfrm>
                <a:prstGeom prst="line">
                  <a:avLst/>
                </a:prstGeom>
                <a:noFill/>
                <a:ln w="57150">
                  <a:solidFill>
                    <a:srgbClr val="00808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7468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3318" y="2352"/>
                  <a:ext cx="378" cy="521"/>
                </a:xfrm>
                <a:prstGeom prst="line">
                  <a:avLst/>
                </a:prstGeom>
                <a:noFill/>
                <a:ln w="57150">
                  <a:solidFill>
                    <a:srgbClr val="00808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7469" name="Line 109"/>
                <p:cNvSpPr>
                  <a:spLocks noChangeShapeType="1"/>
                </p:cNvSpPr>
                <p:nvPr/>
              </p:nvSpPr>
              <p:spPr bwMode="auto">
                <a:xfrm>
                  <a:off x="3897" y="2350"/>
                  <a:ext cx="377" cy="521"/>
                </a:xfrm>
                <a:prstGeom prst="line">
                  <a:avLst/>
                </a:prstGeom>
                <a:noFill/>
                <a:ln w="57150">
                  <a:solidFill>
                    <a:srgbClr val="00808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7470" name="Rectangle 110"/>
                <p:cNvSpPr>
                  <a:spLocks noChangeArrowheads="1"/>
                </p:cNvSpPr>
                <p:nvPr/>
              </p:nvSpPr>
              <p:spPr bwMode="auto">
                <a:xfrm>
                  <a:off x="4992" y="576"/>
                  <a:ext cx="480" cy="14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7471" name="Line 111"/>
                <p:cNvSpPr>
                  <a:spLocks noChangeShapeType="1"/>
                </p:cNvSpPr>
                <p:nvPr/>
              </p:nvSpPr>
              <p:spPr bwMode="auto">
                <a:xfrm flipH="1">
                  <a:off x="4541" y="672"/>
                  <a:ext cx="547" cy="50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7472" name="Rectangle 112"/>
                <p:cNvSpPr>
                  <a:spLocks noChangeArrowheads="1"/>
                </p:cNvSpPr>
                <p:nvPr/>
              </p:nvSpPr>
              <p:spPr bwMode="auto">
                <a:xfrm>
                  <a:off x="4793" y="323"/>
                  <a:ext cx="89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root ptr</a:t>
                  </a:r>
                </a:p>
              </p:txBody>
            </p:sp>
          </p:grpSp>
          <p:sp>
            <p:nvSpPr>
              <p:cNvPr id="527473" name="Rectangle 113"/>
              <p:cNvSpPr>
                <a:spLocks noChangeArrowheads="1"/>
              </p:cNvSpPr>
              <p:nvPr/>
            </p:nvSpPr>
            <p:spPr bwMode="auto">
              <a:xfrm>
                <a:off x="4682" y="123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7474" name="Rectangle 114"/>
              <p:cNvSpPr>
                <a:spLocks noChangeArrowheads="1"/>
              </p:cNvSpPr>
              <p:nvPr/>
            </p:nvSpPr>
            <p:spPr bwMode="auto">
              <a:xfrm>
                <a:off x="4847" y="139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7496" name="Text Box 136"/>
              <p:cNvSpPr txBox="1">
                <a:spLocks noChangeArrowheads="1"/>
              </p:cNvSpPr>
              <p:nvPr/>
            </p:nvSpPr>
            <p:spPr bwMode="auto">
              <a:xfrm>
                <a:off x="3121" y="3665"/>
                <a:ext cx="4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27497" name="Text Box 137"/>
              <p:cNvSpPr txBox="1">
                <a:spLocks noChangeArrowheads="1"/>
              </p:cNvSpPr>
              <p:nvPr/>
            </p:nvSpPr>
            <p:spPr bwMode="auto">
              <a:xfrm>
                <a:off x="3429" y="3664"/>
                <a:ext cx="4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27498" name="Text Box 138"/>
              <p:cNvSpPr txBox="1">
                <a:spLocks noChangeArrowheads="1"/>
              </p:cNvSpPr>
              <p:nvPr/>
            </p:nvSpPr>
            <p:spPr bwMode="auto">
              <a:xfrm>
                <a:off x="3861" y="3649"/>
                <a:ext cx="4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27499" name="Text Box 139"/>
              <p:cNvSpPr txBox="1">
                <a:spLocks noChangeArrowheads="1"/>
              </p:cNvSpPr>
              <p:nvPr/>
            </p:nvSpPr>
            <p:spPr bwMode="auto">
              <a:xfrm>
                <a:off x="4169" y="3648"/>
                <a:ext cx="4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27500" name="Text Box 140"/>
              <p:cNvSpPr txBox="1">
                <a:spLocks noChangeArrowheads="1"/>
              </p:cNvSpPr>
              <p:nvPr/>
            </p:nvSpPr>
            <p:spPr bwMode="auto">
              <a:xfrm>
                <a:off x="5045" y="3649"/>
                <a:ext cx="4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27501" name="Text Box 141"/>
              <p:cNvSpPr txBox="1">
                <a:spLocks noChangeArrowheads="1"/>
              </p:cNvSpPr>
              <p:nvPr/>
            </p:nvSpPr>
            <p:spPr bwMode="auto">
              <a:xfrm>
                <a:off x="5353" y="3648"/>
                <a:ext cx="4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527502" name="Text Box 142"/>
            <p:cNvSpPr txBox="1">
              <a:spLocks noChangeArrowheads="1"/>
            </p:cNvSpPr>
            <p:nvPr/>
          </p:nvSpPr>
          <p:spPr bwMode="auto">
            <a:xfrm>
              <a:off x="4822" y="2749"/>
              <a:ext cx="41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527477" name="Line 117"/>
          <p:cNvSpPr>
            <a:spLocks noChangeShapeType="1"/>
          </p:cNvSpPr>
          <p:nvPr/>
        </p:nvSpPr>
        <p:spPr bwMode="auto">
          <a:xfrm flipH="1">
            <a:off x="6629400" y="4267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478" name="Line 118"/>
          <p:cNvSpPr>
            <a:spLocks noChangeShapeType="1"/>
          </p:cNvSpPr>
          <p:nvPr/>
        </p:nvSpPr>
        <p:spPr bwMode="auto">
          <a:xfrm>
            <a:off x="6248400" y="2971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505" name="Rectangle 145"/>
          <p:cNvSpPr>
            <a:spLocks noChangeArrowheads="1"/>
          </p:cNvSpPr>
          <p:nvPr/>
        </p:nvSpPr>
        <p:spPr bwMode="auto">
          <a:xfrm>
            <a:off x="7197725" y="5410200"/>
            <a:ext cx="803275" cy="1219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506" name="Line 146"/>
          <p:cNvSpPr>
            <a:spLocks noChangeShapeType="1"/>
          </p:cNvSpPr>
          <p:nvPr/>
        </p:nvSpPr>
        <p:spPr bwMode="auto">
          <a:xfrm flipH="1">
            <a:off x="7256463" y="5691188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507" name="Text Box 147"/>
          <p:cNvSpPr txBox="1">
            <a:spLocks noChangeArrowheads="1"/>
          </p:cNvSpPr>
          <p:nvPr/>
        </p:nvSpPr>
        <p:spPr bwMode="auto">
          <a:xfrm>
            <a:off x="157163" y="5976938"/>
            <a:ext cx="39417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7.  </a:t>
            </a:r>
            <a:r>
              <a:rPr lang="en-US" sz="2200">
                <a:cs typeface="Courier New" pitchFamily="49" charset="0"/>
              </a:rPr>
              <a:t>A node with </a:t>
            </a:r>
            <a:r>
              <a:rPr lang="en-US" sz="2200">
                <a:solidFill>
                  <a:schemeClr val="accent2"/>
                </a:solidFill>
                <a:cs typeface="Courier New" pitchFamily="49" charset="0"/>
              </a:rPr>
              <a:t>0 </a:t>
            </a:r>
            <a:r>
              <a:rPr lang="en-US" sz="2200">
                <a:cs typeface="Courier New" pitchFamily="49" charset="0"/>
              </a:rPr>
              <a:t>children is </a:t>
            </a:r>
            <a:br>
              <a:rPr lang="en-US" sz="2200">
                <a:cs typeface="Courier New" pitchFamily="49" charset="0"/>
              </a:rPr>
            </a:br>
            <a:r>
              <a:rPr lang="en-US" sz="2200">
                <a:cs typeface="Courier New" pitchFamily="49" charset="0"/>
              </a:rPr>
              <a:t>      called a leaf node.</a:t>
            </a:r>
          </a:p>
        </p:txBody>
      </p:sp>
      <p:grpSp>
        <p:nvGrpSpPr>
          <p:cNvPr id="527511" name="Group 151"/>
          <p:cNvGrpSpPr>
            <a:grpSpLocks/>
          </p:cNvGrpSpPr>
          <p:nvPr/>
        </p:nvGrpSpPr>
        <p:grpSpPr bwMode="auto">
          <a:xfrm>
            <a:off x="4659313" y="5105400"/>
            <a:ext cx="1970087" cy="1828800"/>
            <a:chOff x="2935" y="3216"/>
            <a:chExt cx="1241" cy="1152"/>
          </a:xfrm>
        </p:grpSpPr>
        <p:sp>
          <p:nvSpPr>
            <p:cNvPr id="527508" name="Oval 148"/>
            <p:cNvSpPr>
              <a:spLocks noChangeArrowheads="1"/>
            </p:cNvSpPr>
            <p:nvPr/>
          </p:nvSpPr>
          <p:spPr bwMode="auto">
            <a:xfrm>
              <a:off x="2935" y="3216"/>
              <a:ext cx="1008" cy="81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510" name="Text Box 150"/>
            <p:cNvSpPr txBox="1">
              <a:spLocks noChangeArrowheads="1"/>
            </p:cNvSpPr>
            <p:nvPr/>
          </p:nvSpPr>
          <p:spPr bwMode="auto">
            <a:xfrm>
              <a:off x="3640" y="3850"/>
              <a:ext cx="53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leaf </a:t>
              </a:r>
            </a:p>
            <a:p>
              <a:r>
                <a:rPr lang="en-US"/>
                <a:t>node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2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2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27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4" grpId="0" autoUpdateAnimBg="0"/>
      <p:bldP spid="527431" grpId="0" autoUpdateAnimBg="0"/>
      <p:bldP spid="527479" grpId="0" autoUpdateAnimBg="0"/>
      <p:bldP spid="527480" grpId="0" autoUpdateAnimBg="0"/>
      <p:bldP spid="527481" grpId="0" autoUpdateAnimBg="0"/>
      <p:bldP spid="527482" grpId="0" autoUpdateAnimBg="0"/>
      <p:bldP spid="527483" grpId="0" autoUpdateAnimBg="0"/>
      <p:bldP spid="527484" grpId="0" autoUpdateAnimBg="0"/>
      <p:bldP spid="527477" grpId="0" animBg="1"/>
      <p:bldP spid="527478" grpId="0" animBg="1"/>
      <p:bldP spid="527506" grpId="0" animBg="1"/>
      <p:bldP spid="52750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C55B-6831-4370-9CDA-2294E9084CDF}" type="slidenum">
              <a:rPr lang="en-US"/>
              <a:pPr/>
              <a:t>31</a:t>
            </a:fld>
            <a:endParaRPr lang="en-US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</a:t>
            </a:r>
          </a:p>
        </p:txBody>
      </p:sp>
      <p:sp>
        <p:nvSpPr>
          <p:cNvPr id="529411" name="Text Box 3"/>
          <p:cNvSpPr txBox="1">
            <a:spLocks noChangeArrowheads="1"/>
          </p:cNvSpPr>
          <p:nvPr/>
        </p:nvSpPr>
        <p:spPr bwMode="auto">
          <a:xfrm>
            <a:off x="669925" y="960438"/>
            <a:ext cx="730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 tree node can have more than just two children:</a:t>
            </a:r>
          </a:p>
        </p:txBody>
      </p:sp>
      <p:sp>
        <p:nvSpPr>
          <p:cNvPr id="529412" name="Text Box 4"/>
          <p:cNvSpPr txBox="1">
            <a:spLocks noChangeArrowheads="1"/>
          </p:cNvSpPr>
          <p:nvPr/>
        </p:nvSpPr>
        <p:spPr bwMode="auto">
          <a:xfrm>
            <a:off x="381000" y="1524000"/>
            <a:ext cx="5511800" cy="174307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struct node</a:t>
            </a:r>
          </a:p>
          <a:p>
            <a:r>
              <a:rPr lang="en-US" sz="1800" b="1">
                <a:latin typeface="Courier New" pitchFamily="49" charset="0"/>
              </a:rPr>
              <a:t>{</a:t>
            </a:r>
          </a:p>
          <a:p>
            <a:r>
              <a:rPr lang="en-US" sz="1800" b="1">
                <a:latin typeface="Courier New" pitchFamily="49" charset="0"/>
              </a:rPr>
              <a:t>  int value;  // node data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node *pChild1, *pChild2, *pChild3, …;</a:t>
            </a:r>
          </a:p>
          <a:p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sp>
        <p:nvSpPr>
          <p:cNvPr id="529413" name="Text Box 5"/>
          <p:cNvSpPr txBox="1">
            <a:spLocks noChangeArrowheads="1"/>
          </p:cNvSpPr>
          <p:nvPr/>
        </p:nvSpPr>
        <p:spPr bwMode="auto">
          <a:xfrm>
            <a:off x="911225" y="3505200"/>
            <a:ext cx="3736975" cy="174307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struct node</a:t>
            </a:r>
          </a:p>
          <a:p>
            <a:r>
              <a:rPr lang="en-US" sz="1800" b="1">
                <a:latin typeface="Courier New" pitchFamily="49" charset="0"/>
              </a:rPr>
              <a:t>{</a:t>
            </a:r>
          </a:p>
          <a:p>
            <a:r>
              <a:rPr lang="en-US" sz="1800" b="1">
                <a:latin typeface="Courier New" pitchFamily="49" charset="0"/>
              </a:rPr>
              <a:t>  int value;  // node data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node *pChildren[26]; </a:t>
            </a:r>
          </a:p>
          <a:p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sp>
        <p:nvSpPr>
          <p:cNvPr id="529480" name="Rectangle 72"/>
          <p:cNvSpPr>
            <a:spLocks noChangeArrowheads="1"/>
          </p:cNvSpPr>
          <p:nvPr/>
        </p:nvSpPr>
        <p:spPr bwMode="auto">
          <a:xfrm>
            <a:off x="4211638" y="3260725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29454" name="Rectangle 46"/>
          <p:cNvSpPr>
            <a:spLocks noChangeArrowheads="1"/>
          </p:cNvSpPr>
          <p:nvPr/>
        </p:nvSpPr>
        <p:spPr bwMode="auto">
          <a:xfrm>
            <a:off x="5992813" y="3408363"/>
            <a:ext cx="228600" cy="2286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55" name="Rectangle 47"/>
          <p:cNvSpPr>
            <a:spLocks noChangeArrowheads="1"/>
          </p:cNvSpPr>
          <p:nvPr/>
        </p:nvSpPr>
        <p:spPr bwMode="auto">
          <a:xfrm>
            <a:off x="6254750" y="3659188"/>
            <a:ext cx="228600" cy="2286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9507" name="Group 99"/>
          <p:cNvGrpSpPr>
            <a:grpSpLocks/>
          </p:cNvGrpSpPr>
          <p:nvPr/>
        </p:nvGrpSpPr>
        <p:grpSpPr bwMode="auto">
          <a:xfrm>
            <a:off x="685800" y="2722563"/>
            <a:ext cx="8382000" cy="4211637"/>
            <a:chOff x="432" y="1715"/>
            <a:chExt cx="5280" cy="2653"/>
          </a:xfrm>
        </p:grpSpPr>
        <p:sp>
          <p:nvSpPr>
            <p:cNvPr id="529451" name="Rectangle 43"/>
            <p:cNvSpPr>
              <a:spLocks noChangeArrowheads="1"/>
            </p:cNvSpPr>
            <p:nvPr/>
          </p:nvSpPr>
          <p:spPr bwMode="auto">
            <a:xfrm>
              <a:off x="4080" y="1968"/>
              <a:ext cx="480" cy="14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452" name="Line 44"/>
            <p:cNvSpPr>
              <a:spLocks noChangeShapeType="1"/>
            </p:cNvSpPr>
            <p:nvPr/>
          </p:nvSpPr>
          <p:spPr bwMode="auto">
            <a:xfrm flipH="1">
              <a:off x="3629" y="2064"/>
              <a:ext cx="547" cy="5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453" name="Rectangle 45"/>
            <p:cNvSpPr>
              <a:spLocks noChangeArrowheads="1"/>
            </p:cNvSpPr>
            <p:nvPr/>
          </p:nvSpPr>
          <p:spPr bwMode="auto">
            <a:xfrm>
              <a:off x="3881" y="1715"/>
              <a:ext cx="8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root ptr</a:t>
              </a:r>
            </a:p>
          </p:txBody>
        </p:sp>
        <p:grpSp>
          <p:nvGrpSpPr>
            <p:cNvPr id="529461" name="Group 53"/>
            <p:cNvGrpSpPr>
              <a:grpSpLocks/>
            </p:cNvGrpSpPr>
            <p:nvPr/>
          </p:nvGrpSpPr>
          <p:grpSpPr bwMode="auto">
            <a:xfrm>
              <a:off x="3312" y="2544"/>
              <a:ext cx="1680" cy="576"/>
              <a:chOff x="3744" y="2784"/>
              <a:chExt cx="1271" cy="480"/>
            </a:xfrm>
          </p:grpSpPr>
          <p:sp>
            <p:nvSpPr>
              <p:cNvPr id="529422" name="Rectangle 14"/>
              <p:cNvSpPr>
                <a:spLocks noChangeArrowheads="1"/>
              </p:cNvSpPr>
              <p:nvPr/>
            </p:nvSpPr>
            <p:spPr bwMode="auto">
              <a:xfrm>
                <a:off x="3744" y="2784"/>
                <a:ext cx="1271" cy="48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9423" name="Rectangle 15"/>
              <p:cNvSpPr>
                <a:spLocks noChangeArrowheads="1"/>
              </p:cNvSpPr>
              <p:nvPr/>
            </p:nvSpPr>
            <p:spPr bwMode="auto">
              <a:xfrm>
                <a:off x="3778" y="3092"/>
                <a:ext cx="261" cy="148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9424" name="Rectangle 16"/>
              <p:cNvSpPr>
                <a:spLocks noChangeArrowheads="1"/>
              </p:cNvSpPr>
              <p:nvPr/>
            </p:nvSpPr>
            <p:spPr bwMode="auto">
              <a:xfrm>
                <a:off x="4081" y="3088"/>
                <a:ext cx="261" cy="147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9425" name="Rectangle 17"/>
              <p:cNvSpPr>
                <a:spLocks noChangeArrowheads="1"/>
              </p:cNvSpPr>
              <p:nvPr/>
            </p:nvSpPr>
            <p:spPr bwMode="auto">
              <a:xfrm>
                <a:off x="3780" y="2821"/>
                <a:ext cx="1203" cy="237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9456" name="Text Box 48"/>
              <p:cNvSpPr txBox="1">
                <a:spLocks noChangeArrowheads="1"/>
              </p:cNvSpPr>
              <p:nvPr/>
            </p:nvSpPr>
            <p:spPr bwMode="auto">
              <a:xfrm>
                <a:off x="4234" y="2799"/>
                <a:ext cx="177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3</a:t>
                </a:r>
              </a:p>
            </p:txBody>
          </p:sp>
          <p:sp>
            <p:nvSpPr>
              <p:cNvPr id="529457" name="Rectangle 49"/>
              <p:cNvSpPr>
                <a:spLocks noChangeArrowheads="1"/>
              </p:cNvSpPr>
              <p:nvPr/>
            </p:nvSpPr>
            <p:spPr bwMode="auto">
              <a:xfrm>
                <a:off x="4381" y="3089"/>
                <a:ext cx="261" cy="147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9458" name="Rectangle 50"/>
              <p:cNvSpPr>
                <a:spLocks noChangeArrowheads="1"/>
              </p:cNvSpPr>
              <p:nvPr/>
            </p:nvSpPr>
            <p:spPr bwMode="auto">
              <a:xfrm>
                <a:off x="4690" y="3088"/>
                <a:ext cx="261" cy="147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9447" name="Line 39"/>
            <p:cNvSpPr>
              <a:spLocks noChangeShapeType="1"/>
            </p:cNvSpPr>
            <p:nvPr/>
          </p:nvSpPr>
          <p:spPr bwMode="auto">
            <a:xfrm>
              <a:off x="4383" y="3033"/>
              <a:ext cx="71" cy="513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446" name="Line 38"/>
            <p:cNvSpPr>
              <a:spLocks noChangeShapeType="1"/>
            </p:cNvSpPr>
            <p:nvPr/>
          </p:nvSpPr>
          <p:spPr bwMode="auto">
            <a:xfrm flipH="1">
              <a:off x="1607" y="3025"/>
              <a:ext cx="1909" cy="481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462" name="Text Box 54"/>
            <p:cNvSpPr txBox="1">
              <a:spLocks noChangeArrowheads="1"/>
            </p:cNvSpPr>
            <p:nvPr/>
          </p:nvSpPr>
          <p:spPr bwMode="auto">
            <a:xfrm>
              <a:off x="4517" y="2891"/>
              <a:ext cx="4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grpSp>
          <p:nvGrpSpPr>
            <p:cNvPr id="529490" name="Group 82"/>
            <p:cNvGrpSpPr>
              <a:grpSpLocks/>
            </p:cNvGrpSpPr>
            <p:nvPr/>
          </p:nvGrpSpPr>
          <p:grpSpPr bwMode="auto">
            <a:xfrm>
              <a:off x="432" y="3504"/>
              <a:ext cx="1680" cy="589"/>
              <a:chOff x="2208" y="3504"/>
              <a:chExt cx="1680" cy="589"/>
            </a:xfrm>
          </p:grpSpPr>
          <p:grpSp>
            <p:nvGrpSpPr>
              <p:cNvPr id="529463" name="Group 55"/>
              <p:cNvGrpSpPr>
                <a:grpSpLocks/>
              </p:cNvGrpSpPr>
              <p:nvPr/>
            </p:nvGrpSpPr>
            <p:grpSpPr bwMode="auto">
              <a:xfrm>
                <a:off x="2208" y="3504"/>
                <a:ext cx="1680" cy="576"/>
                <a:chOff x="3744" y="2784"/>
                <a:chExt cx="1271" cy="480"/>
              </a:xfrm>
            </p:grpSpPr>
            <p:sp>
              <p:nvSpPr>
                <p:cNvPr id="529464" name="Rectangle 56"/>
                <p:cNvSpPr>
                  <a:spLocks noChangeArrowheads="1"/>
                </p:cNvSpPr>
                <p:nvPr/>
              </p:nvSpPr>
              <p:spPr bwMode="auto">
                <a:xfrm>
                  <a:off x="3744" y="2784"/>
                  <a:ext cx="1271" cy="480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9465" name="Rectangle 57"/>
                <p:cNvSpPr>
                  <a:spLocks noChangeArrowheads="1"/>
                </p:cNvSpPr>
                <p:nvPr/>
              </p:nvSpPr>
              <p:spPr bwMode="auto">
                <a:xfrm>
                  <a:off x="3778" y="3092"/>
                  <a:ext cx="261" cy="148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9466" name="Rectangle 58"/>
                <p:cNvSpPr>
                  <a:spLocks noChangeArrowheads="1"/>
                </p:cNvSpPr>
                <p:nvPr/>
              </p:nvSpPr>
              <p:spPr bwMode="auto">
                <a:xfrm>
                  <a:off x="4081" y="3088"/>
                  <a:ext cx="261" cy="147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9467" name="Rectangle 59"/>
                <p:cNvSpPr>
                  <a:spLocks noChangeArrowheads="1"/>
                </p:cNvSpPr>
                <p:nvPr/>
              </p:nvSpPr>
              <p:spPr bwMode="auto">
                <a:xfrm>
                  <a:off x="3780" y="2821"/>
                  <a:ext cx="1203" cy="237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9468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4234" y="2799"/>
                  <a:ext cx="177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7</a:t>
                  </a:r>
                </a:p>
              </p:txBody>
            </p:sp>
            <p:sp>
              <p:nvSpPr>
                <p:cNvPr id="529469" name="Rectangle 61"/>
                <p:cNvSpPr>
                  <a:spLocks noChangeArrowheads="1"/>
                </p:cNvSpPr>
                <p:nvPr/>
              </p:nvSpPr>
              <p:spPr bwMode="auto">
                <a:xfrm>
                  <a:off x="4381" y="3089"/>
                  <a:ext cx="261" cy="147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9470" name="Rectangle 62"/>
                <p:cNvSpPr>
                  <a:spLocks noChangeArrowheads="1"/>
                </p:cNvSpPr>
                <p:nvPr/>
              </p:nvSpPr>
              <p:spPr bwMode="auto">
                <a:xfrm>
                  <a:off x="4690" y="3088"/>
                  <a:ext cx="261" cy="147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29481" name="Rectangle 73"/>
              <p:cNvSpPr>
                <a:spLocks noChangeArrowheads="1"/>
              </p:cNvSpPr>
              <p:nvPr/>
            </p:nvSpPr>
            <p:spPr bwMode="auto">
              <a:xfrm>
                <a:off x="2215" y="3881"/>
                <a:ext cx="45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29482" name="Rectangle 74"/>
              <p:cNvSpPr>
                <a:spLocks noChangeArrowheads="1"/>
              </p:cNvSpPr>
              <p:nvPr/>
            </p:nvSpPr>
            <p:spPr bwMode="auto">
              <a:xfrm>
                <a:off x="2615" y="3865"/>
                <a:ext cx="45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29483" name="Rectangle 75"/>
              <p:cNvSpPr>
                <a:spLocks noChangeArrowheads="1"/>
              </p:cNvSpPr>
              <p:nvPr/>
            </p:nvSpPr>
            <p:spPr bwMode="auto">
              <a:xfrm>
                <a:off x="3016" y="3863"/>
                <a:ext cx="45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29484" name="Rectangle 76"/>
              <p:cNvSpPr>
                <a:spLocks noChangeArrowheads="1"/>
              </p:cNvSpPr>
              <p:nvPr/>
            </p:nvSpPr>
            <p:spPr bwMode="auto">
              <a:xfrm>
                <a:off x="3416" y="3861"/>
                <a:ext cx="45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529491" name="Group 83"/>
            <p:cNvGrpSpPr>
              <a:grpSpLocks/>
            </p:cNvGrpSpPr>
            <p:nvPr/>
          </p:nvGrpSpPr>
          <p:grpSpPr bwMode="auto">
            <a:xfrm>
              <a:off x="4031" y="3500"/>
              <a:ext cx="1681" cy="577"/>
              <a:chOff x="3935" y="3500"/>
              <a:chExt cx="1681" cy="577"/>
            </a:xfrm>
          </p:grpSpPr>
          <p:grpSp>
            <p:nvGrpSpPr>
              <p:cNvPr id="529471" name="Group 63"/>
              <p:cNvGrpSpPr>
                <a:grpSpLocks/>
              </p:cNvGrpSpPr>
              <p:nvPr/>
            </p:nvGrpSpPr>
            <p:grpSpPr bwMode="auto">
              <a:xfrm>
                <a:off x="3936" y="3500"/>
                <a:ext cx="1680" cy="576"/>
                <a:chOff x="3744" y="2784"/>
                <a:chExt cx="1271" cy="480"/>
              </a:xfrm>
            </p:grpSpPr>
            <p:sp>
              <p:nvSpPr>
                <p:cNvPr id="529472" name="Rectangle 64"/>
                <p:cNvSpPr>
                  <a:spLocks noChangeArrowheads="1"/>
                </p:cNvSpPr>
                <p:nvPr/>
              </p:nvSpPr>
              <p:spPr bwMode="auto">
                <a:xfrm>
                  <a:off x="3744" y="2784"/>
                  <a:ext cx="1271" cy="480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9473" name="Rectangle 65"/>
                <p:cNvSpPr>
                  <a:spLocks noChangeArrowheads="1"/>
                </p:cNvSpPr>
                <p:nvPr/>
              </p:nvSpPr>
              <p:spPr bwMode="auto">
                <a:xfrm>
                  <a:off x="3778" y="3092"/>
                  <a:ext cx="261" cy="148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9474" name="Rectangle 66"/>
                <p:cNvSpPr>
                  <a:spLocks noChangeArrowheads="1"/>
                </p:cNvSpPr>
                <p:nvPr/>
              </p:nvSpPr>
              <p:spPr bwMode="auto">
                <a:xfrm>
                  <a:off x="4081" y="3088"/>
                  <a:ext cx="261" cy="147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9475" name="Rectangle 67"/>
                <p:cNvSpPr>
                  <a:spLocks noChangeArrowheads="1"/>
                </p:cNvSpPr>
                <p:nvPr/>
              </p:nvSpPr>
              <p:spPr bwMode="auto">
                <a:xfrm>
                  <a:off x="3780" y="2821"/>
                  <a:ext cx="1203" cy="237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9476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234" y="2799"/>
                  <a:ext cx="24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15</a:t>
                  </a:r>
                </a:p>
              </p:txBody>
            </p:sp>
            <p:sp>
              <p:nvSpPr>
                <p:cNvPr id="529477" name="Rectangle 69"/>
                <p:cNvSpPr>
                  <a:spLocks noChangeArrowheads="1"/>
                </p:cNvSpPr>
                <p:nvPr/>
              </p:nvSpPr>
              <p:spPr bwMode="auto">
                <a:xfrm>
                  <a:off x="4381" y="3089"/>
                  <a:ext cx="261" cy="147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9478" name="Rectangle 70"/>
                <p:cNvSpPr>
                  <a:spLocks noChangeArrowheads="1"/>
                </p:cNvSpPr>
                <p:nvPr/>
              </p:nvSpPr>
              <p:spPr bwMode="auto">
                <a:xfrm>
                  <a:off x="4690" y="3088"/>
                  <a:ext cx="261" cy="147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29485" name="Rectangle 77"/>
              <p:cNvSpPr>
                <a:spLocks noChangeArrowheads="1"/>
              </p:cNvSpPr>
              <p:nvPr/>
            </p:nvSpPr>
            <p:spPr bwMode="auto">
              <a:xfrm>
                <a:off x="3935" y="3865"/>
                <a:ext cx="45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29486" name="Rectangle 78"/>
              <p:cNvSpPr>
                <a:spLocks noChangeArrowheads="1"/>
              </p:cNvSpPr>
              <p:nvPr/>
            </p:nvSpPr>
            <p:spPr bwMode="auto">
              <a:xfrm>
                <a:off x="4335" y="3849"/>
                <a:ext cx="45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29487" name="Rectangle 79"/>
              <p:cNvSpPr>
                <a:spLocks noChangeArrowheads="1"/>
              </p:cNvSpPr>
              <p:nvPr/>
            </p:nvSpPr>
            <p:spPr bwMode="auto">
              <a:xfrm>
                <a:off x="4736" y="3847"/>
                <a:ext cx="45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29488" name="Rectangle 80"/>
              <p:cNvSpPr>
                <a:spLocks noChangeArrowheads="1"/>
              </p:cNvSpPr>
              <p:nvPr/>
            </p:nvSpPr>
            <p:spPr bwMode="auto">
              <a:xfrm>
                <a:off x="5136" y="3845"/>
                <a:ext cx="45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529493" name="Group 85"/>
            <p:cNvGrpSpPr>
              <a:grpSpLocks/>
            </p:cNvGrpSpPr>
            <p:nvPr/>
          </p:nvGrpSpPr>
          <p:grpSpPr bwMode="auto">
            <a:xfrm>
              <a:off x="2208" y="3504"/>
              <a:ext cx="1680" cy="576"/>
              <a:chOff x="3744" y="2784"/>
              <a:chExt cx="1271" cy="480"/>
            </a:xfrm>
          </p:grpSpPr>
          <p:sp>
            <p:nvSpPr>
              <p:cNvPr id="529494" name="Rectangle 86"/>
              <p:cNvSpPr>
                <a:spLocks noChangeArrowheads="1"/>
              </p:cNvSpPr>
              <p:nvPr/>
            </p:nvSpPr>
            <p:spPr bwMode="auto">
              <a:xfrm>
                <a:off x="3744" y="2784"/>
                <a:ext cx="1271" cy="48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9495" name="Rectangle 87"/>
              <p:cNvSpPr>
                <a:spLocks noChangeArrowheads="1"/>
              </p:cNvSpPr>
              <p:nvPr/>
            </p:nvSpPr>
            <p:spPr bwMode="auto">
              <a:xfrm>
                <a:off x="3778" y="3092"/>
                <a:ext cx="261" cy="148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9496" name="Rectangle 88"/>
              <p:cNvSpPr>
                <a:spLocks noChangeArrowheads="1"/>
              </p:cNvSpPr>
              <p:nvPr/>
            </p:nvSpPr>
            <p:spPr bwMode="auto">
              <a:xfrm>
                <a:off x="4081" y="3088"/>
                <a:ext cx="261" cy="147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9497" name="Rectangle 89"/>
              <p:cNvSpPr>
                <a:spLocks noChangeArrowheads="1"/>
              </p:cNvSpPr>
              <p:nvPr/>
            </p:nvSpPr>
            <p:spPr bwMode="auto">
              <a:xfrm>
                <a:off x="3780" y="2821"/>
                <a:ext cx="1203" cy="237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9498" name="Text Box 90"/>
              <p:cNvSpPr txBox="1">
                <a:spLocks noChangeArrowheads="1"/>
              </p:cNvSpPr>
              <p:nvPr/>
            </p:nvSpPr>
            <p:spPr bwMode="auto">
              <a:xfrm>
                <a:off x="4234" y="2799"/>
                <a:ext cx="177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4</a:t>
                </a:r>
              </a:p>
            </p:txBody>
          </p:sp>
          <p:sp>
            <p:nvSpPr>
              <p:cNvPr id="529499" name="Rectangle 91"/>
              <p:cNvSpPr>
                <a:spLocks noChangeArrowheads="1"/>
              </p:cNvSpPr>
              <p:nvPr/>
            </p:nvSpPr>
            <p:spPr bwMode="auto">
              <a:xfrm>
                <a:off x="4381" y="3089"/>
                <a:ext cx="261" cy="147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9500" name="Rectangle 92"/>
              <p:cNvSpPr>
                <a:spLocks noChangeArrowheads="1"/>
              </p:cNvSpPr>
              <p:nvPr/>
            </p:nvSpPr>
            <p:spPr bwMode="auto">
              <a:xfrm>
                <a:off x="4690" y="3088"/>
                <a:ext cx="261" cy="147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9501" name="Rectangle 93"/>
            <p:cNvSpPr>
              <a:spLocks noChangeArrowheads="1"/>
            </p:cNvSpPr>
            <p:nvPr/>
          </p:nvSpPr>
          <p:spPr bwMode="auto">
            <a:xfrm>
              <a:off x="2215" y="3881"/>
              <a:ext cx="4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29502" name="Rectangle 94"/>
            <p:cNvSpPr>
              <a:spLocks noChangeArrowheads="1"/>
            </p:cNvSpPr>
            <p:nvPr/>
          </p:nvSpPr>
          <p:spPr bwMode="auto">
            <a:xfrm>
              <a:off x="2615" y="3865"/>
              <a:ext cx="4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29503" name="Rectangle 95"/>
            <p:cNvSpPr>
              <a:spLocks noChangeArrowheads="1"/>
            </p:cNvSpPr>
            <p:nvPr/>
          </p:nvSpPr>
          <p:spPr bwMode="auto">
            <a:xfrm>
              <a:off x="3016" y="3863"/>
              <a:ext cx="4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29505" name="Line 97"/>
            <p:cNvSpPr>
              <a:spLocks noChangeShapeType="1"/>
            </p:cNvSpPr>
            <p:nvPr/>
          </p:nvSpPr>
          <p:spPr bwMode="auto">
            <a:xfrm flipH="1">
              <a:off x="3511" y="3002"/>
              <a:ext cx="438" cy="49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506" name="Line 98"/>
            <p:cNvSpPr>
              <a:spLocks noChangeShapeType="1"/>
            </p:cNvSpPr>
            <p:nvPr/>
          </p:nvSpPr>
          <p:spPr bwMode="auto">
            <a:xfrm>
              <a:off x="3626" y="3988"/>
              <a:ext cx="378" cy="380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2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2" grpId="0" animBg="1" autoUpdateAnimBg="0"/>
      <p:bldP spid="529413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AA4A-6E0F-4353-9D1D-D846816EF7FB}" type="slidenum">
              <a:rPr lang="en-US"/>
              <a:pPr/>
              <a:t>32</a:t>
            </a:fld>
            <a:endParaRPr lang="en-US"/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Trees</a:t>
            </a:r>
          </a:p>
        </p:txBody>
      </p:sp>
      <p:sp>
        <p:nvSpPr>
          <p:cNvPr id="530435" name="Text Box 3"/>
          <p:cNvSpPr txBox="1">
            <a:spLocks noChangeArrowheads="1"/>
          </p:cNvSpPr>
          <p:nvPr/>
        </p:nvSpPr>
        <p:spPr bwMode="auto">
          <a:xfrm>
            <a:off x="407988" y="914400"/>
            <a:ext cx="83550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 binary tree is a special form of tree. In a binary tree, every node has at most two children nodes:</a:t>
            </a:r>
          </a:p>
        </p:txBody>
      </p:sp>
      <p:sp>
        <p:nvSpPr>
          <p:cNvPr id="530436" name="Text Box 4"/>
          <p:cNvSpPr txBox="1">
            <a:spLocks noChangeArrowheads="1"/>
          </p:cNvSpPr>
          <p:nvPr/>
        </p:nvSpPr>
        <p:spPr bwMode="auto">
          <a:xfrm>
            <a:off x="2362200" y="1752600"/>
            <a:ext cx="4303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66"/>
                </a:solidFill>
                <a:cs typeface="Courier New" pitchFamily="49" charset="0"/>
              </a:rPr>
              <a:t>A left child and a right child.</a:t>
            </a:r>
            <a:endParaRPr lang="en-US">
              <a:solidFill>
                <a:srgbClr val="006666"/>
              </a:solidFill>
            </a:endParaRPr>
          </a:p>
        </p:txBody>
      </p:sp>
      <p:sp>
        <p:nvSpPr>
          <p:cNvPr id="530437" name="Text Box 5"/>
          <p:cNvSpPr txBox="1">
            <a:spLocks noChangeArrowheads="1"/>
          </p:cNvSpPr>
          <p:nvPr/>
        </p:nvSpPr>
        <p:spPr bwMode="auto">
          <a:xfrm>
            <a:off x="358775" y="2295525"/>
            <a:ext cx="4746625" cy="174307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struct BTNODE	 // binary tree node</a:t>
            </a:r>
          </a:p>
          <a:p>
            <a:r>
              <a:rPr lang="en-US" sz="1800" b="1">
                <a:latin typeface="Courier New" pitchFamily="49" charset="0"/>
              </a:rPr>
              <a:t>{</a:t>
            </a:r>
          </a:p>
          <a:p>
            <a:r>
              <a:rPr lang="en-US" sz="1800" b="1">
                <a:latin typeface="Courier New" pitchFamily="49" charset="0"/>
              </a:rPr>
              <a:t>  string value;  // node data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BTNODE *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pLeft</a:t>
            </a:r>
            <a:r>
              <a:rPr lang="en-US" sz="1800" b="1">
                <a:latin typeface="Courier New" pitchFamily="49" charset="0"/>
              </a:rPr>
              <a:t>, *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pRight</a:t>
            </a:r>
            <a:r>
              <a:rPr lang="en-US" sz="1800" b="1">
                <a:latin typeface="Courier New" pitchFamily="49" charset="0"/>
              </a:rPr>
              <a:t>;</a:t>
            </a:r>
          </a:p>
          <a:p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sp>
        <p:nvSpPr>
          <p:cNvPr id="530438" name="Rectangle 6"/>
          <p:cNvSpPr>
            <a:spLocks noChangeArrowheads="1"/>
          </p:cNvSpPr>
          <p:nvPr/>
        </p:nvSpPr>
        <p:spPr bwMode="auto">
          <a:xfrm>
            <a:off x="122238" y="4191000"/>
            <a:ext cx="50593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cs typeface="Courier New" pitchFamily="49" charset="0"/>
              </a:rPr>
              <a:t>With the exception of the root node, every node in a binary tree has </a:t>
            </a:r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exactly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 one parent node.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530496" name="Group 64"/>
          <p:cNvGrpSpPr>
            <a:grpSpLocks/>
          </p:cNvGrpSpPr>
          <p:nvPr/>
        </p:nvGrpSpPr>
        <p:grpSpPr bwMode="auto">
          <a:xfrm>
            <a:off x="5313363" y="2568575"/>
            <a:ext cx="3602037" cy="3846513"/>
            <a:chOff x="3347" y="1618"/>
            <a:chExt cx="2269" cy="2423"/>
          </a:xfrm>
        </p:grpSpPr>
        <p:grpSp>
          <p:nvGrpSpPr>
            <p:cNvPr id="530442" name="Group 10"/>
            <p:cNvGrpSpPr>
              <a:grpSpLocks/>
            </p:cNvGrpSpPr>
            <p:nvPr/>
          </p:nvGrpSpPr>
          <p:grpSpPr bwMode="auto">
            <a:xfrm>
              <a:off x="3620" y="2910"/>
              <a:ext cx="499" cy="373"/>
              <a:chOff x="3511" y="3072"/>
              <a:chExt cx="729" cy="624"/>
            </a:xfrm>
          </p:grpSpPr>
          <p:sp>
            <p:nvSpPr>
              <p:cNvPr id="530443" name="Rectangle 1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0444" name="Rectangle 1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0445" name="Rectangle 1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0446" name="Rectangle 1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30447" name="Group 15"/>
            <p:cNvGrpSpPr>
              <a:grpSpLocks/>
            </p:cNvGrpSpPr>
            <p:nvPr/>
          </p:nvGrpSpPr>
          <p:grpSpPr bwMode="auto">
            <a:xfrm>
              <a:off x="4218" y="2276"/>
              <a:ext cx="499" cy="373"/>
              <a:chOff x="3511" y="3072"/>
              <a:chExt cx="729" cy="624"/>
            </a:xfrm>
          </p:grpSpPr>
          <p:sp>
            <p:nvSpPr>
              <p:cNvPr id="530448" name="Rectangle 16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0449" name="Rectangle 17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0450" name="Rectangle 18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0451" name="Rectangle 19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30452" name="Group 20"/>
            <p:cNvGrpSpPr>
              <a:grpSpLocks/>
            </p:cNvGrpSpPr>
            <p:nvPr/>
          </p:nvGrpSpPr>
          <p:grpSpPr bwMode="auto">
            <a:xfrm>
              <a:off x="4705" y="2910"/>
              <a:ext cx="498" cy="373"/>
              <a:chOff x="3511" y="3072"/>
              <a:chExt cx="729" cy="624"/>
            </a:xfrm>
          </p:grpSpPr>
          <p:sp>
            <p:nvSpPr>
              <p:cNvPr id="530453" name="Rectangle 2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0454" name="Rectangle 2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0455" name="Rectangle 2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0456" name="Rectangle 2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30457" name="Group 25"/>
            <p:cNvGrpSpPr>
              <a:grpSpLocks/>
            </p:cNvGrpSpPr>
            <p:nvPr/>
          </p:nvGrpSpPr>
          <p:grpSpPr bwMode="auto">
            <a:xfrm>
              <a:off x="3383" y="3619"/>
              <a:ext cx="499" cy="373"/>
              <a:chOff x="3511" y="3072"/>
              <a:chExt cx="729" cy="624"/>
            </a:xfrm>
          </p:grpSpPr>
          <p:sp>
            <p:nvSpPr>
              <p:cNvPr id="530458" name="Rectangle 26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0459" name="Rectangle 27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0460" name="Rectangle 28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0461" name="Rectangle 29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30462" name="Group 30"/>
            <p:cNvGrpSpPr>
              <a:grpSpLocks/>
            </p:cNvGrpSpPr>
            <p:nvPr/>
          </p:nvGrpSpPr>
          <p:grpSpPr bwMode="auto">
            <a:xfrm>
              <a:off x="3957" y="3618"/>
              <a:ext cx="498" cy="373"/>
              <a:chOff x="3511" y="3072"/>
              <a:chExt cx="729" cy="624"/>
            </a:xfrm>
          </p:grpSpPr>
          <p:sp>
            <p:nvSpPr>
              <p:cNvPr id="530463" name="Rectangle 3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0464" name="Rectangle 3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0465" name="Rectangle 3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0466" name="Rectangle 3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30467" name="Group 35"/>
            <p:cNvGrpSpPr>
              <a:grpSpLocks/>
            </p:cNvGrpSpPr>
            <p:nvPr/>
          </p:nvGrpSpPr>
          <p:grpSpPr bwMode="auto">
            <a:xfrm>
              <a:off x="4879" y="3619"/>
              <a:ext cx="499" cy="373"/>
              <a:chOff x="3511" y="3072"/>
              <a:chExt cx="729" cy="624"/>
            </a:xfrm>
          </p:grpSpPr>
          <p:sp>
            <p:nvSpPr>
              <p:cNvPr id="530468" name="Rectangle 36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0469" name="Rectangle 37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0470" name="Rectangle 38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0471" name="Rectangle 39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0472" name="Line 40"/>
            <p:cNvSpPr>
              <a:spLocks noChangeShapeType="1"/>
            </p:cNvSpPr>
            <p:nvPr/>
          </p:nvSpPr>
          <p:spPr bwMode="auto">
            <a:xfrm flipH="1">
              <a:off x="3919" y="2575"/>
              <a:ext cx="412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473" name="Line 41"/>
            <p:cNvSpPr>
              <a:spLocks noChangeShapeType="1"/>
            </p:cNvSpPr>
            <p:nvPr/>
          </p:nvSpPr>
          <p:spPr bwMode="auto">
            <a:xfrm>
              <a:off x="4586" y="2574"/>
              <a:ext cx="341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474" name="Line 42"/>
            <p:cNvSpPr>
              <a:spLocks noChangeShapeType="1"/>
            </p:cNvSpPr>
            <p:nvPr/>
          </p:nvSpPr>
          <p:spPr bwMode="auto">
            <a:xfrm>
              <a:off x="5046" y="3241"/>
              <a:ext cx="177" cy="381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475" name="Line 43"/>
            <p:cNvSpPr>
              <a:spLocks noChangeShapeType="1"/>
            </p:cNvSpPr>
            <p:nvPr/>
          </p:nvSpPr>
          <p:spPr bwMode="auto">
            <a:xfrm flipH="1">
              <a:off x="3512" y="3209"/>
              <a:ext cx="295" cy="40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476" name="Line 44"/>
            <p:cNvSpPr>
              <a:spLocks noChangeShapeType="1"/>
            </p:cNvSpPr>
            <p:nvPr/>
          </p:nvSpPr>
          <p:spPr bwMode="auto">
            <a:xfrm>
              <a:off x="3964" y="3207"/>
              <a:ext cx="293" cy="40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477" name="Rectangle 45"/>
            <p:cNvSpPr>
              <a:spLocks noChangeArrowheads="1"/>
            </p:cNvSpPr>
            <p:nvPr/>
          </p:nvSpPr>
          <p:spPr bwMode="auto">
            <a:xfrm>
              <a:off x="4817" y="1829"/>
              <a:ext cx="374" cy="11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478" name="Line 46"/>
            <p:cNvSpPr>
              <a:spLocks noChangeShapeType="1"/>
            </p:cNvSpPr>
            <p:nvPr/>
          </p:nvSpPr>
          <p:spPr bwMode="auto">
            <a:xfrm flipH="1">
              <a:off x="4465" y="1903"/>
              <a:ext cx="427" cy="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479" name="Rectangle 47"/>
            <p:cNvSpPr>
              <a:spLocks noChangeArrowheads="1"/>
            </p:cNvSpPr>
            <p:nvPr/>
          </p:nvSpPr>
          <p:spPr bwMode="auto">
            <a:xfrm>
              <a:off x="4690" y="1618"/>
              <a:ext cx="9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root ptr</a:t>
              </a:r>
            </a:p>
          </p:txBody>
        </p:sp>
        <p:sp>
          <p:nvSpPr>
            <p:cNvPr id="530482" name="Text Box 50"/>
            <p:cNvSpPr txBox="1">
              <a:spLocks noChangeArrowheads="1"/>
            </p:cNvSpPr>
            <p:nvPr/>
          </p:nvSpPr>
          <p:spPr bwMode="auto">
            <a:xfrm>
              <a:off x="3363" y="3887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30483" name="Text Box 51"/>
            <p:cNvSpPr txBox="1">
              <a:spLocks noChangeArrowheads="1"/>
            </p:cNvSpPr>
            <p:nvPr/>
          </p:nvSpPr>
          <p:spPr bwMode="auto">
            <a:xfrm>
              <a:off x="3603" y="38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30484" name="Text Box 52"/>
            <p:cNvSpPr txBox="1">
              <a:spLocks noChangeArrowheads="1"/>
            </p:cNvSpPr>
            <p:nvPr/>
          </p:nvSpPr>
          <p:spPr bwMode="auto">
            <a:xfrm>
              <a:off x="3940" y="3875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30485" name="Text Box 53"/>
            <p:cNvSpPr txBox="1">
              <a:spLocks noChangeArrowheads="1"/>
            </p:cNvSpPr>
            <p:nvPr/>
          </p:nvSpPr>
          <p:spPr bwMode="auto">
            <a:xfrm>
              <a:off x="4180" y="3874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30486" name="Text Box 54"/>
            <p:cNvSpPr txBox="1">
              <a:spLocks noChangeArrowheads="1"/>
            </p:cNvSpPr>
            <p:nvPr/>
          </p:nvSpPr>
          <p:spPr bwMode="auto">
            <a:xfrm>
              <a:off x="4862" y="3875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30487" name="Text Box 55"/>
            <p:cNvSpPr txBox="1">
              <a:spLocks noChangeArrowheads="1"/>
            </p:cNvSpPr>
            <p:nvPr/>
          </p:nvSpPr>
          <p:spPr bwMode="auto">
            <a:xfrm>
              <a:off x="5102" y="3875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30488" name="Text Box 56"/>
            <p:cNvSpPr txBox="1">
              <a:spLocks noChangeArrowheads="1"/>
            </p:cNvSpPr>
            <p:nvPr/>
          </p:nvSpPr>
          <p:spPr bwMode="auto">
            <a:xfrm>
              <a:off x="4689" y="3175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30489" name="Text Box 57"/>
            <p:cNvSpPr txBox="1">
              <a:spLocks noChangeArrowheads="1"/>
            </p:cNvSpPr>
            <p:nvPr/>
          </p:nvSpPr>
          <p:spPr bwMode="auto">
            <a:xfrm>
              <a:off x="4184" y="2288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“carey”</a:t>
              </a:r>
            </a:p>
          </p:txBody>
        </p:sp>
        <p:sp>
          <p:nvSpPr>
            <p:cNvPr id="530491" name="Text Box 59"/>
            <p:cNvSpPr txBox="1">
              <a:spLocks noChangeArrowheads="1"/>
            </p:cNvSpPr>
            <p:nvPr/>
          </p:nvSpPr>
          <p:spPr bwMode="auto">
            <a:xfrm>
              <a:off x="3608" y="2936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“leon”</a:t>
              </a:r>
            </a:p>
          </p:txBody>
        </p:sp>
        <p:sp>
          <p:nvSpPr>
            <p:cNvPr id="530492" name="Text Box 60"/>
            <p:cNvSpPr txBox="1">
              <a:spLocks noChangeArrowheads="1"/>
            </p:cNvSpPr>
            <p:nvPr/>
          </p:nvSpPr>
          <p:spPr bwMode="auto">
            <a:xfrm>
              <a:off x="4643" y="2934"/>
              <a:ext cx="6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“andrea”</a:t>
              </a:r>
            </a:p>
          </p:txBody>
        </p:sp>
        <p:sp>
          <p:nvSpPr>
            <p:cNvPr id="530493" name="Text Box 61"/>
            <p:cNvSpPr txBox="1">
              <a:spLocks noChangeArrowheads="1"/>
            </p:cNvSpPr>
            <p:nvPr/>
          </p:nvSpPr>
          <p:spPr bwMode="auto">
            <a:xfrm>
              <a:off x="4832" y="3623"/>
              <a:ext cx="6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“milton”</a:t>
              </a:r>
            </a:p>
          </p:txBody>
        </p:sp>
        <p:sp>
          <p:nvSpPr>
            <p:cNvPr id="530494" name="Text Box 62"/>
            <p:cNvSpPr txBox="1">
              <a:spLocks noChangeArrowheads="1"/>
            </p:cNvSpPr>
            <p:nvPr/>
          </p:nvSpPr>
          <p:spPr bwMode="auto">
            <a:xfrm>
              <a:off x="3347" y="3629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“sheila”</a:t>
              </a:r>
            </a:p>
          </p:txBody>
        </p:sp>
        <p:sp>
          <p:nvSpPr>
            <p:cNvPr id="530495" name="Text Box 63"/>
            <p:cNvSpPr txBox="1">
              <a:spLocks noChangeArrowheads="1"/>
            </p:cNvSpPr>
            <p:nvPr/>
          </p:nvSpPr>
          <p:spPr bwMode="auto">
            <a:xfrm>
              <a:off x="3908" y="3623"/>
              <a:ext cx="6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“simon”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0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0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7" grpId="0" animBg="1" autoUpdateAnimBg="0"/>
      <p:bldP spid="53043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9D3C-E8A7-412E-9A4B-A2661C6E7841}" type="slidenum">
              <a:rPr lang="en-US"/>
              <a:pPr/>
              <a:t>33</a:t>
            </a:fld>
            <a:endParaRPr lang="en-US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 Definitions</a:t>
            </a:r>
          </a:p>
        </p:txBody>
      </p:sp>
      <p:grpSp>
        <p:nvGrpSpPr>
          <p:cNvPr id="531459" name="Group 3"/>
          <p:cNvGrpSpPr>
            <a:grpSpLocks/>
          </p:cNvGrpSpPr>
          <p:nvPr/>
        </p:nvGrpSpPr>
        <p:grpSpPr bwMode="auto">
          <a:xfrm>
            <a:off x="5313363" y="2568575"/>
            <a:ext cx="3602037" cy="3846513"/>
            <a:chOff x="3347" y="1618"/>
            <a:chExt cx="2269" cy="2423"/>
          </a:xfrm>
        </p:grpSpPr>
        <p:grpSp>
          <p:nvGrpSpPr>
            <p:cNvPr id="531460" name="Group 4"/>
            <p:cNvGrpSpPr>
              <a:grpSpLocks/>
            </p:cNvGrpSpPr>
            <p:nvPr/>
          </p:nvGrpSpPr>
          <p:grpSpPr bwMode="auto">
            <a:xfrm>
              <a:off x="3620" y="2910"/>
              <a:ext cx="499" cy="373"/>
              <a:chOff x="3511" y="3072"/>
              <a:chExt cx="729" cy="624"/>
            </a:xfrm>
          </p:grpSpPr>
          <p:sp>
            <p:nvSpPr>
              <p:cNvPr id="531461" name="Rectangle 5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1462" name="Rectangle 6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1463" name="Rectangle 7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1464" name="Rectangle 8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31465" name="Group 9"/>
            <p:cNvGrpSpPr>
              <a:grpSpLocks/>
            </p:cNvGrpSpPr>
            <p:nvPr/>
          </p:nvGrpSpPr>
          <p:grpSpPr bwMode="auto">
            <a:xfrm>
              <a:off x="4218" y="2276"/>
              <a:ext cx="499" cy="373"/>
              <a:chOff x="3511" y="3072"/>
              <a:chExt cx="729" cy="624"/>
            </a:xfrm>
          </p:grpSpPr>
          <p:sp>
            <p:nvSpPr>
              <p:cNvPr id="531466" name="Rectangle 10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1467" name="Rectangle 11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1468" name="Rectangle 12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1469" name="Rectangle 13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31470" name="Group 14"/>
            <p:cNvGrpSpPr>
              <a:grpSpLocks/>
            </p:cNvGrpSpPr>
            <p:nvPr/>
          </p:nvGrpSpPr>
          <p:grpSpPr bwMode="auto">
            <a:xfrm>
              <a:off x="4705" y="2910"/>
              <a:ext cx="498" cy="373"/>
              <a:chOff x="3511" y="3072"/>
              <a:chExt cx="729" cy="624"/>
            </a:xfrm>
          </p:grpSpPr>
          <p:sp>
            <p:nvSpPr>
              <p:cNvPr id="531471" name="Rectangle 15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1472" name="Rectangle 16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1473" name="Rectangle 17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1474" name="Rectangle 18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31475" name="Group 19"/>
            <p:cNvGrpSpPr>
              <a:grpSpLocks/>
            </p:cNvGrpSpPr>
            <p:nvPr/>
          </p:nvGrpSpPr>
          <p:grpSpPr bwMode="auto">
            <a:xfrm>
              <a:off x="3383" y="3619"/>
              <a:ext cx="499" cy="373"/>
              <a:chOff x="3511" y="3072"/>
              <a:chExt cx="729" cy="624"/>
            </a:xfrm>
          </p:grpSpPr>
          <p:sp>
            <p:nvSpPr>
              <p:cNvPr id="531476" name="Rectangle 20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1477" name="Rectangle 21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1478" name="Rectangle 22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1479" name="Rectangle 23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31480" name="Group 24"/>
            <p:cNvGrpSpPr>
              <a:grpSpLocks/>
            </p:cNvGrpSpPr>
            <p:nvPr/>
          </p:nvGrpSpPr>
          <p:grpSpPr bwMode="auto">
            <a:xfrm>
              <a:off x="3957" y="3618"/>
              <a:ext cx="498" cy="373"/>
              <a:chOff x="3511" y="3072"/>
              <a:chExt cx="729" cy="624"/>
            </a:xfrm>
          </p:grpSpPr>
          <p:sp>
            <p:nvSpPr>
              <p:cNvPr id="531481" name="Rectangle 25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1482" name="Rectangle 26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1483" name="Rectangle 27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1484" name="Rectangle 28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31485" name="Group 29"/>
            <p:cNvGrpSpPr>
              <a:grpSpLocks/>
            </p:cNvGrpSpPr>
            <p:nvPr/>
          </p:nvGrpSpPr>
          <p:grpSpPr bwMode="auto">
            <a:xfrm>
              <a:off x="4879" y="3619"/>
              <a:ext cx="499" cy="373"/>
              <a:chOff x="3511" y="3072"/>
              <a:chExt cx="729" cy="624"/>
            </a:xfrm>
          </p:grpSpPr>
          <p:sp>
            <p:nvSpPr>
              <p:cNvPr id="531486" name="Rectangle 30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1487" name="Rectangle 31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1488" name="Rectangle 32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1489" name="Rectangle 33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1490" name="Line 34"/>
            <p:cNvSpPr>
              <a:spLocks noChangeShapeType="1"/>
            </p:cNvSpPr>
            <p:nvPr/>
          </p:nvSpPr>
          <p:spPr bwMode="auto">
            <a:xfrm flipH="1">
              <a:off x="3919" y="2575"/>
              <a:ext cx="412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491" name="Line 35"/>
            <p:cNvSpPr>
              <a:spLocks noChangeShapeType="1"/>
            </p:cNvSpPr>
            <p:nvPr/>
          </p:nvSpPr>
          <p:spPr bwMode="auto">
            <a:xfrm>
              <a:off x="4586" y="2574"/>
              <a:ext cx="341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492" name="Line 36"/>
            <p:cNvSpPr>
              <a:spLocks noChangeShapeType="1"/>
            </p:cNvSpPr>
            <p:nvPr/>
          </p:nvSpPr>
          <p:spPr bwMode="auto">
            <a:xfrm>
              <a:off x="5046" y="3241"/>
              <a:ext cx="177" cy="381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493" name="Line 37"/>
            <p:cNvSpPr>
              <a:spLocks noChangeShapeType="1"/>
            </p:cNvSpPr>
            <p:nvPr/>
          </p:nvSpPr>
          <p:spPr bwMode="auto">
            <a:xfrm flipH="1">
              <a:off x="3512" y="3209"/>
              <a:ext cx="295" cy="40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494" name="Line 38"/>
            <p:cNvSpPr>
              <a:spLocks noChangeShapeType="1"/>
            </p:cNvSpPr>
            <p:nvPr/>
          </p:nvSpPr>
          <p:spPr bwMode="auto">
            <a:xfrm>
              <a:off x="3964" y="3207"/>
              <a:ext cx="293" cy="40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495" name="Rectangle 39"/>
            <p:cNvSpPr>
              <a:spLocks noChangeArrowheads="1"/>
            </p:cNvSpPr>
            <p:nvPr/>
          </p:nvSpPr>
          <p:spPr bwMode="auto">
            <a:xfrm>
              <a:off x="4817" y="1829"/>
              <a:ext cx="374" cy="11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496" name="Line 40"/>
            <p:cNvSpPr>
              <a:spLocks noChangeShapeType="1"/>
            </p:cNvSpPr>
            <p:nvPr/>
          </p:nvSpPr>
          <p:spPr bwMode="auto">
            <a:xfrm flipH="1">
              <a:off x="4465" y="1903"/>
              <a:ext cx="427" cy="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497" name="Rectangle 41"/>
            <p:cNvSpPr>
              <a:spLocks noChangeArrowheads="1"/>
            </p:cNvSpPr>
            <p:nvPr/>
          </p:nvSpPr>
          <p:spPr bwMode="auto">
            <a:xfrm>
              <a:off x="4690" y="1618"/>
              <a:ext cx="9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root ptr</a:t>
              </a:r>
            </a:p>
          </p:txBody>
        </p:sp>
        <p:sp>
          <p:nvSpPr>
            <p:cNvPr id="531498" name="Text Box 42"/>
            <p:cNvSpPr txBox="1">
              <a:spLocks noChangeArrowheads="1"/>
            </p:cNvSpPr>
            <p:nvPr/>
          </p:nvSpPr>
          <p:spPr bwMode="auto">
            <a:xfrm>
              <a:off x="3363" y="3887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31499" name="Text Box 43"/>
            <p:cNvSpPr txBox="1">
              <a:spLocks noChangeArrowheads="1"/>
            </p:cNvSpPr>
            <p:nvPr/>
          </p:nvSpPr>
          <p:spPr bwMode="auto">
            <a:xfrm>
              <a:off x="3603" y="38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31500" name="Text Box 44"/>
            <p:cNvSpPr txBox="1">
              <a:spLocks noChangeArrowheads="1"/>
            </p:cNvSpPr>
            <p:nvPr/>
          </p:nvSpPr>
          <p:spPr bwMode="auto">
            <a:xfrm>
              <a:off x="3940" y="3875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31501" name="Text Box 45"/>
            <p:cNvSpPr txBox="1">
              <a:spLocks noChangeArrowheads="1"/>
            </p:cNvSpPr>
            <p:nvPr/>
          </p:nvSpPr>
          <p:spPr bwMode="auto">
            <a:xfrm>
              <a:off x="4180" y="3874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31502" name="Text Box 46"/>
            <p:cNvSpPr txBox="1">
              <a:spLocks noChangeArrowheads="1"/>
            </p:cNvSpPr>
            <p:nvPr/>
          </p:nvSpPr>
          <p:spPr bwMode="auto">
            <a:xfrm>
              <a:off x="4862" y="3875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31503" name="Text Box 47"/>
            <p:cNvSpPr txBox="1">
              <a:spLocks noChangeArrowheads="1"/>
            </p:cNvSpPr>
            <p:nvPr/>
          </p:nvSpPr>
          <p:spPr bwMode="auto">
            <a:xfrm>
              <a:off x="5102" y="3875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31504" name="Text Box 48"/>
            <p:cNvSpPr txBox="1">
              <a:spLocks noChangeArrowheads="1"/>
            </p:cNvSpPr>
            <p:nvPr/>
          </p:nvSpPr>
          <p:spPr bwMode="auto">
            <a:xfrm>
              <a:off x="4689" y="3175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31505" name="Text Box 49"/>
            <p:cNvSpPr txBox="1">
              <a:spLocks noChangeArrowheads="1"/>
            </p:cNvSpPr>
            <p:nvPr/>
          </p:nvSpPr>
          <p:spPr bwMode="auto">
            <a:xfrm>
              <a:off x="4184" y="2288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“carey”</a:t>
              </a:r>
            </a:p>
          </p:txBody>
        </p:sp>
        <p:sp>
          <p:nvSpPr>
            <p:cNvPr id="531506" name="Text Box 50"/>
            <p:cNvSpPr txBox="1">
              <a:spLocks noChangeArrowheads="1"/>
            </p:cNvSpPr>
            <p:nvPr/>
          </p:nvSpPr>
          <p:spPr bwMode="auto">
            <a:xfrm>
              <a:off x="3608" y="2936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“leon”</a:t>
              </a:r>
            </a:p>
          </p:txBody>
        </p:sp>
        <p:sp>
          <p:nvSpPr>
            <p:cNvPr id="531507" name="Text Box 51"/>
            <p:cNvSpPr txBox="1">
              <a:spLocks noChangeArrowheads="1"/>
            </p:cNvSpPr>
            <p:nvPr/>
          </p:nvSpPr>
          <p:spPr bwMode="auto">
            <a:xfrm>
              <a:off x="4643" y="2934"/>
              <a:ext cx="6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“andrea”</a:t>
              </a:r>
            </a:p>
          </p:txBody>
        </p:sp>
        <p:sp>
          <p:nvSpPr>
            <p:cNvPr id="531508" name="Text Box 52"/>
            <p:cNvSpPr txBox="1">
              <a:spLocks noChangeArrowheads="1"/>
            </p:cNvSpPr>
            <p:nvPr/>
          </p:nvSpPr>
          <p:spPr bwMode="auto">
            <a:xfrm>
              <a:off x="4832" y="3623"/>
              <a:ext cx="6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“milton”</a:t>
              </a:r>
            </a:p>
          </p:txBody>
        </p:sp>
        <p:sp>
          <p:nvSpPr>
            <p:cNvPr id="531509" name="Text Box 53"/>
            <p:cNvSpPr txBox="1">
              <a:spLocks noChangeArrowheads="1"/>
            </p:cNvSpPr>
            <p:nvPr/>
          </p:nvSpPr>
          <p:spPr bwMode="auto">
            <a:xfrm>
              <a:off x="3347" y="3629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“sheila”</a:t>
              </a:r>
            </a:p>
          </p:txBody>
        </p:sp>
        <p:sp>
          <p:nvSpPr>
            <p:cNvPr id="531510" name="Text Box 54"/>
            <p:cNvSpPr txBox="1">
              <a:spLocks noChangeArrowheads="1"/>
            </p:cNvSpPr>
            <p:nvPr/>
          </p:nvSpPr>
          <p:spPr bwMode="auto">
            <a:xfrm>
              <a:off x="3908" y="3623"/>
              <a:ext cx="6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“simon”</a:t>
              </a:r>
            </a:p>
          </p:txBody>
        </p:sp>
      </p:grpSp>
      <p:sp>
        <p:nvSpPr>
          <p:cNvPr id="531511" name="Text Box 55"/>
          <p:cNvSpPr txBox="1">
            <a:spLocks noChangeArrowheads="1"/>
          </p:cNvSpPr>
          <p:nvPr/>
        </p:nvSpPr>
        <p:spPr bwMode="auto">
          <a:xfrm>
            <a:off x="381000" y="1981200"/>
            <a:ext cx="67040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Courier New" pitchFamily="49" charset="0"/>
              </a:rPr>
              <a:t>An </a:t>
            </a:r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ancestor node</a:t>
            </a:r>
            <a:r>
              <a:rPr lang="en-US">
                <a:cs typeface="Courier New" pitchFamily="49" charset="0"/>
              </a:rPr>
              <a:t> is one which lies between the current node and the root node. </a:t>
            </a:r>
          </a:p>
        </p:txBody>
      </p:sp>
      <p:sp>
        <p:nvSpPr>
          <p:cNvPr id="531513" name="Text Box 57"/>
          <p:cNvSpPr txBox="1">
            <a:spLocks noChangeArrowheads="1"/>
          </p:cNvSpPr>
          <p:nvPr/>
        </p:nvSpPr>
        <p:spPr bwMode="auto">
          <a:xfrm>
            <a:off x="776288" y="2860675"/>
            <a:ext cx="4927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A50021"/>
                </a:solidFill>
              </a:rPr>
              <a:t>Carey</a:t>
            </a:r>
            <a:r>
              <a:rPr lang="en-US">
                <a:solidFill>
                  <a:srgbClr val="006666"/>
                </a:solidFill>
              </a:rPr>
              <a:t> is an ancestor of </a:t>
            </a:r>
            <a:r>
              <a:rPr lang="en-US">
                <a:solidFill>
                  <a:srgbClr val="A50021"/>
                </a:solidFill>
              </a:rPr>
              <a:t>Sheila</a:t>
            </a:r>
            <a:r>
              <a:rPr lang="en-US">
                <a:solidFill>
                  <a:srgbClr val="006666"/>
                </a:solidFill>
              </a:rPr>
              <a:t>.</a:t>
            </a:r>
          </a:p>
          <a:p>
            <a:r>
              <a:rPr lang="en-US">
                <a:solidFill>
                  <a:srgbClr val="A50021"/>
                </a:solidFill>
              </a:rPr>
              <a:t>Leon</a:t>
            </a:r>
            <a:r>
              <a:rPr lang="en-US">
                <a:solidFill>
                  <a:srgbClr val="006666"/>
                </a:solidFill>
              </a:rPr>
              <a:t> is not an ancestor of </a:t>
            </a:r>
            <a:r>
              <a:rPr lang="en-US">
                <a:solidFill>
                  <a:srgbClr val="A50021"/>
                </a:solidFill>
              </a:rPr>
              <a:t>Milton</a:t>
            </a:r>
            <a:r>
              <a:rPr lang="en-US">
                <a:solidFill>
                  <a:srgbClr val="006666"/>
                </a:solidFill>
              </a:rPr>
              <a:t>.</a:t>
            </a:r>
          </a:p>
        </p:txBody>
      </p:sp>
      <p:sp>
        <p:nvSpPr>
          <p:cNvPr id="531514" name="Rectangle 58"/>
          <p:cNvSpPr>
            <a:spLocks noChangeArrowheads="1"/>
          </p:cNvSpPr>
          <p:nvPr/>
        </p:nvSpPr>
        <p:spPr bwMode="auto">
          <a:xfrm>
            <a:off x="404813" y="3911600"/>
            <a:ext cx="54149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Subtree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: Any node in the tree can be viewed as the root of a smaller tree. This is called a </a:t>
            </a:r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subtree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.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31515" name="Rectangle 59"/>
          <p:cNvSpPr>
            <a:spLocks noChangeArrowheads="1"/>
          </p:cNvSpPr>
          <p:nvPr/>
        </p:nvSpPr>
        <p:spPr bwMode="auto">
          <a:xfrm>
            <a:off x="484188" y="957263"/>
            <a:ext cx="5988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Courier New" pitchFamily="49" charset="0"/>
              </a:rPr>
              <a:t>Two nodes descending from the same parent node are called </a:t>
            </a:r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sibling nodes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.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31518" name="Group 62"/>
          <p:cNvGrpSpPr>
            <a:grpSpLocks/>
          </p:cNvGrpSpPr>
          <p:nvPr/>
        </p:nvGrpSpPr>
        <p:grpSpPr bwMode="auto">
          <a:xfrm>
            <a:off x="974725" y="4419600"/>
            <a:ext cx="6388100" cy="2171700"/>
            <a:chOff x="614" y="2784"/>
            <a:chExt cx="4024" cy="1368"/>
          </a:xfrm>
        </p:grpSpPr>
        <p:sp>
          <p:nvSpPr>
            <p:cNvPr id="531516" name="Oval 60"/>
            <p:cNvSpPr>
              <a:spLocks noChangeArrowheads="1"/>
            </p:cNvSpPr>
            <p:nvPr/>
          </p:nvSpPr>
          <p:spPr bwMode="auto">
            <a:xfrm>
              <a:off x="3088" y="2784"/>
              <a:ext cx="1550" cy="136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517" name="Text Box 61"/>
            <p:cNvSpPr txBox="1">
              <a:spLocks noChangeArrowheads="1"/>
            </p:cNvSpPr>
            <p:nvPr/>
          </p:nvSpPr>
          <p:spPr bwMode="auto">
            <a:xfrm>
              <a:off x="614" y="3293"/>
              <a:ext cx="262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A50021"/>
                  </a:solidFill>
                </a:rPr>
                <a:t>Leon</a:t>
              </a:r>
              <a:r>
                <a:rPr lang="en-US">
                  <a:solidFill>
                    <a:srgbClr val="006666"/>
                  </a:solidFill>
                </a:rPr>
                <a:t> is the root of the subtree containing </a:t>
              </a:r>
              <a:r>
                <a:rPr lang="en-US">
                  <a:solidFill>
                    <a:srgbClr val="A50021"/>
                  </a:solidFill>
                </a:rPr>
                <a:t>Leon</a:t>
              </a:r>
              <a:r>
                <a:rPr lang="en-US">
                  <a:solidFill>
                    <a:srgbClr val="006666"/>
                  </a:solidFill>
                </a:rPr>
                <a:t>, </a:t>
              </a:r>
              <a:r>
                <a:rPr lang="en-US">
                  <a:solidFill>
                    <a:srgbClr val="A50021"/>
                  </a:solidFill>
                </a:rPr>
                <a:t>Sheila</a:t>
              </a:r>
              <a:r>
                <a:rPr lang="en-US">
                  <a:solidFill>
                    <a:srgbClr val="006666"/>
                  </a:solidFill>
                </a:rPr>
                <a:t> and </a:t>
              </a:r>
              <a:r>
                <a:rPr lang="en-US">
                  <a:solidFill>
                    <a:srgbClr val="A50021"/>
                  </a:solidFill>
                </a:rPr>
                <a:t>Simon</a:t>
              </a:r>
              <a:r>
                <a:rPr lang="en-US">
                  <a:solidFill>
                    <a:srgbClr val="006666"/>
                  </a:solidFill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3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511" grpId="0" autoUpdateAnimBg="0"/>
      <p:bldP spid="531513" grpId="0" autoUpdateAnimBg="0"/>
      <p:bldP spid="531514" grpId="0" autoUpdateAnimBg="0"/>
      <p:bldP spid="53151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ECF1-E9C0-4A2A-BC58-946E5CAC4BA6}" type="slidenum">
              <a:rPr lang="en-US"/>
              <a:pPr/>
              <a:t>34</a:t>
            </a:fld>
            <a:endParaRPr lang="en-US"/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 Definitions</a:t>
            </a:r>
          </a:p>
        </p:txBody>
      </p:sp>
      <p:grpSp>
        <p:nvGrpSpPr>
          <p:cNvPr id="532483" name="Group 3"/>
          <p:cNvGrpSpPr>
            <a:grpSpLocks/>
          </p:cNvGrpSpPr>
          <p:nvPr/>
        </p:nvGrpSpPr>
        <p:grpSpPr bwMode="auto">
          <a:xfrm>
            <a:off x="4621213" y="2717800"/>
            <a:ext cx="3602037" cy="3846513"/>
            <a:chOff x="3347" y="1618"/>
            <a:chExt cx="2269" cy="2423"/>
          </a:xfrm>
        </p:grpSpPr>
        <p:grpSp>
          <p:nvGrpSpPr>
            <p:cNvPr id="532484" name="Group 4"/>
            <p:cNvGrpSpPr>
              <a:grpSpLocks/>
            </p:cNvGrpSpPr>
            <p:nvPr/>
          </p:nvGrpSpPr>
          <p:grpSpPr bwMode="auto">
            <a:xfrm>
              <a:off x="3620" y="2910"/>
              <a:ext cx="499" cy="373"/>
              <a:chOff x="3511" y="3072"/>
              <a:chExt cx="729" cy="624"/>
            </a:xfrm>
          </p:grpSpPr>
          <p:sp>
            <p:nvSpPr>
              <p:cNvPr id="532485" name="Rectangle 5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486" name="Rectangle 6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487" name="Rectangle 7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488" name="Rectangle 8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32489" name="Group 9"/>
            <p:cNvGrpSpPr>
              <a:grpSpLocks/>
            </p:cNvGrpSpPr>
            <p:nvPr/>
          </p:nvGrpSpPr>
          <p:grpSpPr bwMode="auto">
            <a:xfrm>
              <a:off x="4218" y="2276"/>
              <a:ext cx="499" cy="373"/>
              <a:chOff x="3511" y="3072"/>
              <a:chExt cx="729" cy="624"/>
            </a:xfrm>
          </p:grpSpPr>
          <p:sp>
            <p:nvSpPr>
              <p:cNvPr id="532490" name="Rectangle 10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491" name="Rectangle 11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492" name="Rectangle 12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493" name="Rectangle 13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32494" name="Group 14"/>
            <p:cNvGrpSpPr>
              <a:grpSpLocks/>
            </p:cNvGrpSpPr>
            <p:nvPr/>
          </p:nvGrpSpPr>
          <p:grpSpPr bwMode="auto">
            <a:xfrm>
              <a:off x="4705" y="2910"/>
              <a:ext cx="498" cy="373"/>
              <a:chOff x="3511" y="3072"/>
              <a:chExt cx="729" cy="624"/>
            </a:xfrm>
          </p:grpSpPr>
          <p:sp>
            <p:nvSpPr>
              <p:cNvPr id="532495" name="Rectangle 15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496" name="Rectangle 16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497" name="Rectangle 17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498" name="Rectangle 18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32499" name="Group 19"/>
            <p:cNvGrpSpPr>
              <a:grpSpLocks/>
            </p:cNvGrpSpPr>
            <p:nvPr/>
          </p:nvGrpSpPr>
          <p:grpSpPr bwMode="auto">
            <a:xfrm>
              <a:off x="3383" y="3619"/>
              <a:ext cx="499" cy="373"/>
              <a:chOff x="3511" y="3072"/>
              <a:chExt cx="729" cy="624"/>
            </a:xfrm>
          </p:grpSpPr>
          <p:sp>
            <p:nvSpPr>
              <p:cNvPr id="532500" name="Rectangle 20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501" name="Rectangle 21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502" name="Rectangle 22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503" name="Rectangle 23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32504" name="Group 24"/>
            <p:cNvGrpSpPr>
              <a:grpSpLocks/>
            </p:cNvGrpSpPr>
            <p:nvPr/>
          </p:nvGrpSpPr>
          <p:grpSpPr bwMode="auto">
            <a:xfrm>
              <a:off x="3957" y="3618"/>
              <a:ext cx="498" cy="373"/>
              <a:chOff x="3511" y="3072"/>
              <a:chExt cx="729" cy="624"/>
            </a:xfrm>
          </p:grpSpPr>
          <p:sp>
            <p:nvSpPr>
              <p:cNvPr id="532505" name="Rectangle 25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506" name="Rectangle 26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507" name="Rectangle 27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508" name="Rectangle 28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32509" name="Group 29"/>
            <p:cNvGrpSpPr>
              <a:grpSpLocks/>
            </p:cNvGrpSpPr>
            <p:nvPr/>
          </p:nvGrpSpPr>
          <p:grpSpPr bwMode="auto">
            <a:xfrm>
              <a:off x="4879" y="3619"/>
              <a:ext cx="499" cy="373"/>
              <a:chOff x="3511" y="3072"/>
              <a:chExt cx="729" cy="624"/>
            </a:xfrm>
          </p:grpSpPr>
          <p:sp>
            <p:nvSpPr>
              <p:cNvPr id="532510" name="Rectangle 30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511" name="Rectangle 31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512" name="Rectangle 32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513" name="Rectangle 33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2514" name="Line 34"/>
            <p:cNvSpPr>
              <a:spLocks noChangeShapeType="1"/>
            </p:cNvSpPr>
            <p:nvPr/>
          </p:nvSpPr>
          <p:spPr bwMode="auto">
            <a:xfrm flipH="1">
              <a:off x="3919" y="2575"/>
              <a:ext cx="412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15" name="Line 35"/>
            <p:cNvSpPr>
              <a:spLocks noChangeShapeType="1"/>
            </p:cNvSpPr>
            <p:nvPr/>
          </p:nvSpPr>
          <p:spPr bwMode="auto">
            <a:xfrm>
              <a:off x="4586" y="2574"/>
              <a:ext cx="341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16" name="Line 36"/>
            <p:cNvSpPr>
              <a:spLocks noChangeShapeType="1"/>
            </p:cNvSpPr>
            <p:nvPr/>
          </p:nvSpPr>
          <p:spPr bwMode="auto">
            <a:xfrm>
              <a:off x="5046" y="3241"/>
              <a:ext cx="177" cy="381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17" name="Line 37"/>
            <p:cNvSpPr>
              <a:spLocks noChangeShapeType="1"/>
            </p:cNvSpPr>
            <p:nvPr/>
          </p:nvSpPr>
          <p:spPr bwMode="auto">
            <a:xfrm flipH="1">
              <a:off x="3512" y="3209"/>
              <a:ext cx="295" cy="40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18" name="Line 38"/>
            <p:cNvSpPr>
              <a:spLocks noChangeShapeType="1"/>
            </p:cNvSpPr>
            <p:nvPr/>
          </p:nvSpPr>
          <p:spPr bwMode="auto">
            <a:xfrm>
              <a:off x="3964" y="3207"/>
              <a:ext cx="293" cy="40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19" name="Rectangle 39"/>
            <p:cNvSpPr>
              <a:spLocks noChangeArrowheads="1"/>
            </p:cNvSpPr>
            <p:nvPr/>
          </p:nvSpPr>
          <p:spPr bwMode="auto">
            <a:xfrm>
              <a:off x="4817" y="1829"/>
              <a:ext cx="374" cy="11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20" name="Line 40"/>
            <p:cNvSpPr>
              <a:spLocks noChangeShapeType="1"/>
            </p:cNvSpPr>
            <p:nvPr/>
          </p:nvSpPr>
          <p:spPr bwMode="auto">
            <a:xfrm flipH="1">
              <a:off x="4465" y="1903"/>
              <a:ext cx="427" cy="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21" name="Rectangle 41"/>
            <p:cNvSpPr>
              <a:spLocks noChangeArrowheads="1"/>
            </p:cNvSpPr>
            <p:nvPr/>
          </p:nvSpPr>
          <p:spPr bwMode="auto">
            <a:xfrm>
              <a:off x="4690" y="1618"/>
              <a:ext cx="9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root ptr</a:t>
              </a:r>
            </a:p>
          </p:txBody>
        </p:sp>
        <p:sp>
          <p:nvSpPr>
            <p:cNvPr id="532522" name="Text Box 42"/>
            <p:cNvSpPr txBox="1">
              <a:spLocks noChangeArrowheads="1"/>
            </p:cNvSpPr>
            <p:nvPr/>
          </p:nvSpPr>
          <p:spPr bwMode="auto">
            <a:xfrm>
              <a:off x="3363" y="3887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32523" name="Text Box 43"/>
            <p:cNvSpPr txBox="1">
              <a:spLocks noChangeArrowheads="1"/>
            </p:cNvSpPr>
            <p:nvPr/>
          </p:nvSpPr>
          <p:spPr bwMode="auto">
            <a:xfrm>
              <a:off x="3603" y="38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32524" name="Text Box 44"/>
            <p:cNvSpPr txBox="1">
              <a:spLocks noChangeArrowheads="1"/>
            </p:cNvSpPr>
            <p:nvPr/>
          </p:nvSpPr>
          <p:spPr bwMode="auto">
            <a:xfrm>
              <a:off x="3940" y="3875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32525" name="Text Box 45"/>
            <p:cNvSpPr txBox="1">
              <a:spLocks noChangeArrowheads="1"/>
            </p:cNvSpPr>
            <p:nvPr/>
          </p:nvSpPr>
          <p:spPr bwMode="auto">
            <a:xfrm>
              <a:off x="4180" y="3874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32526" name="Text Box 46"/>
            <p:cNvSpPr txBox="1">
              <a:spLocks noChangeArrowheads="1"/>
            </p:cNvSpPr>
            <p:nvPr/>
          </p:nvSpPr>
          <p:spPr bwMode="auto">
            <a:xfrm>
              <a:off x="4862" y="3875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32527" name="Text Box 47"/>
            <p:cNvSpPr txBox="1">
              <a:spLocks noChangeArrowheads="1"/>
            </p:cNvSpPr>
            <p:nvPr/>
          </p:nvSpPr>
          <p:spPr bwMode="auto">
            <a:xfrm>
              <a:off x="5102" y="3875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32528" name="Text Box 48"/>
            <p:cNvSpPr txBox="1">
              <a:spLocks noChangeArrowheads="1"/>
            </p:cNvSpPr>
            <p:nvPr/>
          </p:nvSpPr>
          <p:spPr bwMode="auto">
            <a:xfrm>
              <a:off x="4689" y="3175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32529" name="Text Box 49"/>
            <p:cNvSpPr txBox="1">
              <a:spLocks noChangeArrowheads="1"/>
            </p:cNvSpPr>
            <p:nvPr/>
          </p:nvSpPr>
          <p:spPr bwMode="auto">
            <a:xfrm>
              <a:off x="4184" y="2288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“carey”</a:t>
              </a:r>
            </a:p>
          </p:txBody>
        </p:sp>
        <p:sp>
          <p:nvSpPr>
            <p:cNvPr id="532530" name="Text Box 50"/>
            <p:cNvSpPr txBox="1">
              <a:spLocks noChangeArrowheads="1"/>
            </p:cNvSpPr>
            <p:nvPr/>
          </p:nvSpPr>
          <p:spPr bwMode="auto">
            <a:xfrm>
              <a:off x="3608" y="2936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“leon”</a:t>
              </a:r>
            </a:p>
          </p:txBody>
        </p:sp>
        <p:sp>
          <p:nvSpPr>
            <p:cNvPr id="532531" name="Text Box 51"/>
            <p:cNvSpPr txBox="1">
              <a:spLocks noChangeArrowheads="1"/>
            </p:cNvSpPr>
            <p:nvPr/>
          </p:nvSpPr>
          <p:spPr bwMode="auto">
            <a:xfrm>
              <a:off x="4643" y="2934"/>
              <a:ext cx="6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“andrea”</a:t>
              </a:r>
            </a:p>
          </p:txBody>
        </p:sp>
        <p:sp>
          <p:nvSpPr>
            <p:cNvPr id="532532" name="Text Box 52"/>
            <p:cNvSpPr txBox="1">
              <a:spLocks noChangeArrowheads="1"/>
            </p:cNvSpPr>
            <p:nvPr/>
          </p:nvSpPr>
          <p:spPr bwMode="auto">
            <a:xfrm>
              <a:off x="4832" y="3623"/>
              <a:ext cx="6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“milton”</a:t>
              </a:r>
            </a:p>
          </p:txBody>
        </p:sp>
        <p:sp>
          <p:nvSpPr>
            <p:cNvPr id="532533" name="Text Box 53"/>
            <p:cNvSpPr txBox="1">
              <a:spLocks noChangeArrowheads="1"/>
            </p:cNvSpPr>
            <p:nvPr/>
          </p:nvSpPr>
          <p:spPr bwMode="auto">
            <a:xfrm>
              <a:off x="3347" y="3629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“sheila”</a:t>
              </a:r>
            </a:p>
          </p:txBody>
        </p:sp>
        <p:sp>
          <p:nvSpPr>
            <p:cNvPr id="532534" name="Text Box 54"/>
            <p:cNvSpPr txBox="1">
              <a:spLocks noChangeArrowheads="1"/>
            </p:cNvSpPr>
            <p:nvPr/>
          </p:nvSpPr>
          <p:spPr bwMode="auto">
            <a:xfrm>
              <a:off x="3908" y="3623"/>
              <a:ext cx="6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“simon”</a:t>
              </a:r>
            </a:p>
          </p:txBody>
        </p:sp>
      </p:grpSp>
      <p:sp>
        <p:nvSpPr>
          <p:cNvPr id="532538" name="Rectangle 58"/>
          <p:cNvSpPr>
            <a:spLocks noChangeArrowheads="1"/>
          </p:cNvSpPr>
          <p:nvPr/>
        </p:nvSpPr>
        <p:spPr bwMode="auto">
          <a:xfrm>
            <a:off x="484188" y="957263"/>
            <a:ext cx="59880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Left and right sub-trees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: If we pick a node from our tree, we can identify </a:t>
            </a:r>
            <a:r>
              <a:rPr lang="en-US" i="1">
                <a:solidFill>
                  <a:schemeClr val="tx1"/>
                </a:solidFill>
                <a:cs typeface="Courier New" pitchFamily="49" charset="0"/>
              </a:rPr>
              <a:t>its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 left and right sub-trees.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32542" name="Oval 62"/>
          <p:cNvSpPr>
            <a:spLocks noChangeArrowheads="1"/>
          </p:cNvSpPr>
          <p:nvPr/>
        </p:nvSpPr>
        <p:spPr bwMode="auto">
          <a:xfrm>
            <a:off x="5662613" y="3360738"/>
            <a:ext cx="16002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2615" name="Group 135"/>
          <p:cNvGrpSpPr>
            <a:grpSpLocks/>
          </p:cNvGrpSpPr>
          <p:nvPr/>
        </p:nvGrpSpPr>
        <p:grpSpPr bwMode="auto">
          <a:xfrm>
            <a:off x="4572000" y="2667000"/>
            <a:ext cx="3886200" cy="3897313"/>
            <a:chOff x="2976" y="1776"/>
            <a:chExt cx="2448" cy="2455"/>
          </a:xfrm>
        </p:grpSpPr>
        <p:sp>
          <p:nvSpPr>
            <p:cNvPr id="532616" name="Rectangle 136"/>
            <p:cNvSpPr>
              <a:spLocks noChangeArrowheads="1"/>
            </p:cNvSpPr>
            <p:nvPr/>
          </p:nvSpPr>
          <p:spPr bwMode="auto">
            <a:xfrm>
              <a:off x="2976" y="1776"/>
              <a:ext cx="2448" cy="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2617" name="Group 137"/>
            <p:cNvGrpSpPr>
              <a:grpSpLocks/>
            </p:cNvGrpSpPr>
            <p:nvPr/>
          </p:nvGrpSpPr>
          <p:grpSpPr bwMode="auto">
            <a:xfrm>
              <a:off x="3007" y="1808"/>
              <a:ext cx="2269" cy="2423"/>
              <a:chOff x="3347" y="1618"/>
              <a:chExt cx="2269" cy="2423"/>
            </a:xfrm>
          </p:grpSpPr>
          <p:grpSp>
            <p:nvGrpSpPr>
              <p:cNvPr id="532618" name="Group 138"/>
              <p:cNvGrpSpPr>
                <a:grpSpLocks/>
              </p:cNvGrpSpPr>
              <p:nvPr/>
            </p:nvGrpSpPr>
            <p:grpSpPr bwMode="auto">
              <a:xfrm>
                <a:off x="3620" y="2910"/>
                <a:ext cx="499" cy="373"/>
                <a:chOff x="3511" y="3072"/>
                <a:chExt cx="729" cy="624"/>
              </a:xfrm>
            </p:grpSpPr>
            <p:sp>
              <p:nvSpPr>
                <p:cNvPr id="532619" name="Rectangle 13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2620" name="Rectangle 14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2621" name="Rectangle 14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2622" name="Rectangle 14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2623" name="Group 143"/>
              <p:cNvGrpSpPr>
                <a:grpSpLocks/>
              </p:cNvGrpSpPr>
              <p:nvPr/>
            </p:nvGrpSpPr>
            <p:grpSpPr bwMode="auto">
              <a:xfrm>
                <a:off x="4218" y="2276"/>
                <a:ext cx="499" cy="373"/>
                <a:chOff x="3511" y="3072"/>
                <a:chExt cx="729" cy="624"/>
              </a:xfrm>
            </p:grpSpPr>
            <p:sp>
              <p:nvSpPr>
                <p:cNvPr id="532624" name="Rectangle 14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2625" name="Rectangle 14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2626" name="Rectangle 14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2627" name="Rectangle 14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2628" name="Group 148"/>
              <p:cNvGrpSpPr>
                <a:grpSpLocks/>
              </p:cNvGrpSpPr>
              <p:nvPr/>
            </p:nvGrpSpPr>
            <p:grpSpPr bwMode="auto">
              <a:xfrm>
                <a:off x="4705" y="2910"/>
                <a:ext cx="498" cy="373"/>
                <a:chOff x="3511" y="3072"/>
                <a:chExt cx="729" cy="624"/>
              </a:xfrm>
            </p:grpSpPr>
            <p:sp>
              <p:nvSpPr>
                <p:cNvPr id="532629" name="Rectangle 14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2630" name="Rectangle 15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2631" name="Rectangle 15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2632" name="Rectangle 15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2633" name="Group 153"/>
              <p:cNvGrpSpPr>
                <a:grpSpLocks/>
              </p:cNvGrpSpPr>
              <p:nvPr/>
            </p:nvGrpSpPr>
            <p:grpSpPr bwMode="auto">
              <a:xfrm>
                <a:off x="3383" y="3619"/>
                <a:ext cx="499" cy="373"/>
                <a:chOff x="3511" y="3072"/>
                <a:chExt cx="729" cy="624"/>
              </a:xfrm>
            </p:grpSpPr>
            <p:sp>
              <p:nvSpPr>
                <p:cNvPr id="532634" name="Rectangle 15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2635" name="Rectangle 15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2636" name="Rectangle 15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2637" name="Rectangle 15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2638" name="Group 158"/>
              <p:cNvGrpSpPr>
                <a:grpSpLocks/>
              </p:cNvGrpSpPr>
              <p:nvPr/>
            </p:nvGrpSpPr>
            <p:grpSpPr bwMode="auto">
              <a:xfrm>
                <a:off x="3957" y="3618"/>
                <a:ext cx="498" cy="373"/>
                <a:chOff x="3511" y="3072"/>
                <a:chExt cx="729" cy="624"/>
              </a:xfrm>
            </p:grpSpPr>
            <p:sp>
              <p:nvSpPr>
                <p:cNvPr id="532639" name="Rectangle 15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2640" name="Rectangle 16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2641" name="Rectangle 16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2642" name="Rectangle 16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2643" name="Group 163"/>
              <p:cNvGrpSpPr>
                <a:grpSpLocks/>
              </p:cNvGrpSpPr>
              <p:nvPr/>
            </p:nvGrpSpPr>
            <p:grpSpPr bwMode="auto">
              <a:xfrm>
                <a:off x="4879" y="3619"/>
                <a:ext cx="499" cy="373"/>
                <a:chOff x="3511" y="3072"/>
                <a:chExt cx="729" cy="624"/>
              </a:xfrm>
            </p:grpSpPr>
            <p:sp>
              <p:nvSpPr>
                <p:cNvPr id="532644" name="Rectangle 16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2645" name="Rectangle 16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2646" name="Rectangle 16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2647" name="Rectangle 16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32648" name="Line 168"/>
              <p:cNvSpPr>
                <a:spLocks noChangeShapeType="1"/>
              </p:cNvSpPr>
              <p:nvPr/>
            </p:nvSpPr>
            <p:spPr bwMode="auto">
              <a:xfrm flipH="1">
                <a:off x="3919" y="2575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49" name="Line 169"/>
              <p:cNvSpPr>
                <a:spLocks noChangeShapeType="1"/>
              </p:cNvSpPr>
              <p:nvPr/>
            </p:nvSpPr>
            <p:spPr bwMode="auto">
              <a:xfrm>
                <a:off x="4586" y="2574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50" name="Line 170"/>
              <p:cNvSpPr>
                <a:spLocks noChangeShapeType="1"/>
              </p:cNvSpPr>
              <p:nvPr/>
            </p:nvSpPr>
            <p:spPr bwMode="auto">
              <a:xfrm>
                <a:off x="5046" y="3241"/>
                <a:ext cx="177" cy="381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51" name="Line 171"/>
              <p:cNvSpPr>
                <a:spLocks noChangeShapeType="1"/>
              </p:cNvSpPr>
              <p:nvPr/>
            </p:nvSpPr>
            <p:spPr bwMode="auto">
              <a:xfrm flipH="1">
                <a:off x="3512" y="3209"/>
                <a:ext cx="295" cy="40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52" name="Line 172"/>
              <p:cNvSpPr>
                <a:spLocks noChangeShapeType="1"/>
              </p:cNvSpPr>
              <p:nvPr/>
            </p:nvSpPr>
            <p:spPr bwMode="auto">
              <a:xfrm>
                <a:off x="3964" y="3207"/>
                <a:ext cx="293" cy="40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53" name="Rectangle 173"/>
              <p:cNvSpPr>
                <a:spLocks noChangeArrowheads="1"/>
              </p:cNvSpPr>
              <p:nvPr/>
            </p:nvSpPr>
            <p:spPr bwMode="auto">
              <a:xfrm>
                <a:off x="4817" y="1829"/>
                <a:ext cx="374" cy="11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54" name="Line 174"/>
              <p:cNvSpPr>
                <a:spLocks noChangeShapeType="1"/>
              </p:cNvSpPr>
              <p:nvPr/>
            </p:nvSpPr>
            <p:spPr bwMode="auto">
              <a:xfrm flipH="1">
                <a:off x="4465" y="1903"/>
                <a:ext cx="427" cy="3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55" name="Rectangle 175"/>
              <p:cNvSpPr>
                <a:spLocks noChangeArrowheads="1"/>
              </p:cNvSpPr>
              <p:nvPr/>
            </p:nvSpPr>
            <p:spPr bwMode="auto">
              <a:xfrm>
                <a:off x="4690" y="1618"/>
                <a:ext cx="92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/>
                  <a:t>root ptr</a:t>
                </a:r>
              </a:p>
            </p:txBody>
          </p:sp>
          <p:sp>
            <p:nvSpPr>
              <p:cNvPr id="532656" name="Text Box 176"/>
              <p:cNvSpPr txBox="1">
                <a:spLocks noChangeArrowheads="1"/>
              </p:cNvSpPr>
              <p:nvPr/>
            </p:nvSpPr>
            <p:spPr bwMode="auto">
              <a:xfrm>
                <a:off x="3363" y="3887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32657" name="Text Box 177"/>
              <p:cNvSpPr txBox="1">
                <a:spLocks noChangeArrowheads="1"/>
              </p:cNvSpPr>
              <p:nvPr/>
            </p:nvSpPr>
            <p:spPr bwMode="auto">
              <a:xfrm>
                <a:off x="3603" y="3886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32658" name="Text Box 178"/>
              <p:cNvSpPr txBox="1">
                <a:spLocks noChangeArrowheads="1"/>
              </p:cNvSpPr>
              <p:nvPr/>
            </p:nvSpPr>
            <p:spPr bwMode="auto">
              <a:xfrm>
                <a:off x="3940" y="3875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32659" name="Text Box 179"/>
              <p:cNvSpPr txBox="1">
                <a:spLocks noChangeArrowheads="1"/>
              </p:cNvSpPr>
              <p:nvPr/>
            </p:nvSpPr>
            <p:spPr bwMode="auto">
              <a:xfrm>
                <a:off x="4180" y="3874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32660" name="Text Box 180"/>
              <p:cNvSpPr txBox="1">
                <a:spLocks noChangeArrowheads="1"/>
              </p:cNvSpPr>
              <p:nvPr/>
            </p:nvSpPr>
            <p:spPr bwMode="auto">
              <a:xfrm>
                <a:off x="4862" y="3875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32661" name="Text Box 181"/>
              <p:cNvSpPr txBox="1">
                <a:spLocks noChangeArrowheads="1"/>
              </p:cNvSpPr>
              <p:nvPr/>
            </p:nvSpPr>
            <p:spPr bwMode="auto">
              <a:xfrm>
                <a:off x="5102" y="3875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32662" name="Text Box 182"/>
              <p:cNvSpPr txBox="1">
                <a:spLocks noChangeArrowheads="1"/>
              </p:cNvSpPr>
              <p:nvPr/>
            </p:nvSpPr>
            <p:spPr bwMode="auto">
              <a:xfrm>
                <a:off x="4689" y="3175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32663" name="Text Box 183"/>
              <p:cNvSpPr txBox="1">
                <a:spLocks noChangeArrowheads="1"/>
              </p:cNvSpPr>
              <p:nvPr/>
            </p:nvSpPr>
            <p:spPr bwMode="auto">
              <a:xfrm>
                <a:off x="4184" y="2288"/>
                <a:ext cx="6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“carey”</a:t>
                </a:r>
              </a:p>
            </p:txBody>
          </p:sp>
          <p:sp>
            <p:nvSpPr>
              <p:cNvPr id="532664" name="Text Box 184"/>
              <p:cNvSpPr txBox="1">
                <a:spLocks noChangeArrowheads="1"/>
              </p:cNvSpPr>
              <p:nvPr/>
            </p:nvSpPr>
            <p:spPr bwMode="auto">
              <a:xfrm>
                <a:off x="3608" y="2936"/>
                <a:ext cx="4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“leon”</a:t>
                </a:r>
              </a:p>
            </p:txBody>
          </p:sp>
          <p:sp>
            <p:nvSpPr>
              <p:cNvPr id="532665" name="Text Box 185"/>
              <p:cNvSpPr txBox="1">
                <a:spLocks noChangeArrowheads="1"/>
              </p:cNvSpPr>
              <p:nvPr/>
            </p:nvSpPr>
            <p:spPr bwMode="auto">
              <a:xfrm>
                <a:off x="4643" y="2934"/>
                <a:ext cx="6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“andrea”</a:t>
                </a:r>
              </a:p>
            </p:txBody>
          </p:sp>
          <p:sp>
            <p:nvSpPr>
              <p:cNvPr id="532666" name="Text Box 186"/>
              <p:cNvSpPr txBox="1">
                <a:spLocks noChangeArrowheads="1"/>
              </p:cNvSpPr>
              <p:nvPr/>
            </p:nvSpPr>
            <p:spPr bwMode="auto">
              <a:xfrm>
                <a:off x="4832" y="3623"/>
                <a:ext cx="6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“milton”</a:t>
                </a:r>
              </a:p>
            </p:txBody>
          </p:sp>
          <p:sp>
            <p:nvSpPr>
              <p:cNvPr id="532667" name="Text Box 187"/>
              <p:cNvSpPr txBox="1">
                <a:spLocks noChangeArrowheads="1"/>
              </p:cNvSpPr>
              <p:nvPr/>
            </p:nvSpPr>
            <p:spPr bwMode="auto">
              <a:xfrm>
                <a:off x="3347" y="3629"/>
                <a:ext cx="61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“sheila”</a:t>
                </a:r>
              </a:p>
            </p:txBody>
          </p:sp>
          <p:sp>
            <p:nvSpPr>
              <p:cNvPr id="532668" name="Text Box 188"/>
              <p:cNvSpPr txBox="1">
                <a:spLocks noChangeArrowheads="1"/>
              </p:cNvSpPr>
              <p:nvPr/>
            </p:nvSpPr>
            <p:spPr bwMode="auto">
              <a:xfrm>
                <a:off x="3908" y="3623"/>
                <a:ext cx="60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“simon”</a:t>
                </a:r>
              </a:p>
            </p:txBody>
          </p:sp>
        </p:grpSp>
      </p:grpSp>
      <p:grpSp>
        <p:nvGrpSpPr>
          <p:cNvPr id="532546" name="Group 66"/>
          <p:cNvGrpSpPr>
            <a:grpSpLocks/>
          </p:cNvGrpSpPr>
          <p:nvPr/>
        </p:nvGrpSpPr>
        <p:grpSpPr bwMode="auto">
          <a:xfrm>
            <a:off x="3638550" y="3770313"/>
            <a:ext cx="3055938" cy="3087687"/>
            <a:chOff x="2728" y="2281"/>
            <a:chExt cx="1925" cy="1945"/>
          </a:xfrm>
        </p:grpSpPr>
        <p:sp>
          <p:nvSpPr>
            <p:cNvPr id="532544" name="Oval 64"/>
            <p:cNvSpPr>
              <a:spLocks noChangeArrowheads="1"/>
            </p:cNvSpPr>
            <p:nvPr/>
          </p:nvSpPr>
          <p:spPr bwMode="auto">
            <a:xfrm>
              <a:off x="3143" y="2790"/>
              <a:ext cx="1510" cy="1436"/>
            </a:xfrm>
            <a:prstGeom prst="ellips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45" name="Text Box 65"/>
            <p:cNvSpPr txBox="1">
              <a:spLocks noChangeArrowheads="1"/>
            </p:cNvSpPr>
            <p:nvPr/>
          </p:nvSpPr>
          <p:spPr bwMode="auto">
            <a:xfrm>
              <a:off x="2728" y="2281"/>
              <a:ext cx="904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  <a:p>
              <a:pPr algn="ctr"/>
              <a:r>
                <a:rPr lang="en-US">
                  <a:solidFill>
                    <a:schemeClr val="accent2"/>
                  </a:solidFill>
                </a:rPr>
                <a:t>Carey’s left subtree</a:t>
              </a:r>
            </a:p>
          </p:txBody>
        </p:sp>
      </p:grpSp>
      <p:grpSp>
        <p:nvGrpSpPr>
          <p:cNvPr id="532550" name="Group 70"/>
          <p:cNvGrpSpPr>
            <a:grpSpLocks/>
          </p:cNvGrpSpPr>
          <p:nvPr/>
        </p:nvGrpSpPr>
        <p:grpSpPr bwMode="auto">
          <a:xfrm>
            <a:off x="6218238" y="3563938"/>
            <a:ext cx="3001962" cy="3211512"/>
            <a:chOff x="3641" y="2151"/>
            <a:chExt cx="1891" cy="2023"/>
          </a:xfrm>
        </p:grpSpPr>
        <p:sp>
          <p:nvSpPr>
            <p:cNvPr id="532548" name="Oval 68"/>
            <p:cNvSpPr>
              <a:spLocks noChangeArrowheads="1"/>
            </p:cNvSpPr>
            <p:nvPr/>
          </p:nvSpPr>
          <p:spPr bwMode="auto">
            <a:xfrm>
              <a:off x="3641" y="2738"/>
              <a:ext cx="1510" cy="1436"/>
            </a:xfrm>
            <a:prstGeom prst="ellips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49" name="Text Box 69"/>
            <p:cNvSpPr txBox="1">
              <a:spLocks noChangeArrowheads="1"/>
            </p:cNvSpPr>
            <p:nvPr/>
          </p:nvSpPr>
          <p:spPr bwMode="auto">
            <a:xfrm>
              <a:off x="4628" y="2151"/>
              <a:ext cx="90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Carey’s right subtree</a:t>
              </a:r>
            </a:p>
          </p:txBody>
        </p:sp>
      </p:grpSp>
      <p:sp>
        <p:nvSpPr>
          <p:cNvPr id="532551" name="Text Box 71"/>
          <p:cNvSpPr txBox="1">
            <a:spLocks noChangeArrowheads="1"/>
          </p:cNvSpPr>
          <p:nvPr/>
        </p:nvSpPr>
        <p:spPr bwMode="auto">
          <a:xfrm>
            <a:off x="517525" y="2255838"/>
            <a:ext cx="51101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Node depth</a:t>
            </a:r>
            <a:r>
              <a:rPr lang="en-US">
                <a:cs typeface="Courier New" pitchFamily="49" charset="0"/>
              </a:rPr>
              <a:t>: The depth of a node is the distance of a node from the root of the tree.  The root of the tree has a depth of 0.  </a:t>
            </a:r>
            <a:endParaRPr lang="en-US"/>
          </a:p>
        </p:txBody>
      </p:sp>
      <p:grpSp>
        <p:nvGrpSpPr>
          <p:cNvPr id="532669" name="Group 189"/>
          <p:cNvGrpSpPr>
            <a:grpSpLocks/>
          </p:cNvGrpSpPr>
          <p:nvPr/>
        </p:nvGrpSpPr>
        <p:grpSpPr bwMode="auto">
          <a:xfrm>
            <a:off x="1905000" y="3700463"/>
            <a:ext cx="7156450" cy="790575"/>
            <a:chOff x="1200" y="2331"/>
            <a:chExt cx="4508" cy="498"/>
          </a:xfrm>
        </p:grpSpPr>
        <p:sp>
          <p:nvSpPr>
            <p:cNvPr id="532554" name="Rectangle 74"/>
            <p:cNvSpPr>
              <a:spLocks noChangeArrowheads="1"/>
            </p:cNvSpPr>
            <p:nvPr/>
          </p:nvSpPr>
          <p:spPr bwMode="auto">
            <a:xfrm>
              <a:off x="1200" y="2349"/>
              <a:ext cx="4508" cy="480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52" name="Text Box 72"/>
            <p:cNvSpPr txBox="1">
              <a:spLocks noChangeArrowheads="1"/>
            </p:cNvSpPr>
            <p:nvPr/>
          </p:nvSpPr>
          <p:spPr bwMode="auto">
            <a:xfrm>
              <a:off x="1200" y="2331"/>
              <a:ext cx="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Depth: 0</a:t>
              </a:r>
            </a:p>
          </p:txBody>
        </p:sp>
      </p:grpSp>
      <p:grpSp>
        <p:nvGrpSpPr>
          <p:cNvPr id="532670" name="Group 190"/>
          <p:cNvGrpSpPr>
            <a:grpSpLocks/>
          </p:cNvGrpSpPr>
          <p:nvPr/>
        </p:nvGrpSpPr>
        <p:grpSpPr bwMode="auto">
          <a:xfrm>
            <a:off x="1905000" y="4610100"/>
            <a:ext cx="7156450" cy="790575"/>
            <a:chOff x="1200" y="2331"/>
            <a:chExt cx="4508" cy="498"/>
          </a:xfrm>
        </p:grpSpPr>
        <p:sp>
          <p:nvSpPr>
            <p:cNvPr id="532671" name="Rectangle 191"/>
            <p:cNvSpPr>
              <a:spLocks noChangeArrowheads="1"/>
            </p:cNvSpPr>
            <p:nvPr/>
          </p:nvSpPr>
          <p:spPr bwMode="auto">
            <a:xfrm>
              <a:off x="1200" y="2349"/>
              <a:ext cx="4508" cy="480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72" name="Text Box 192"/>
            <p:cNvSpPr txBox="1">
              <a:spLocks noChangeArrowheads="1"/>
            </p:cNvSpPr>
            <p:nvPr/>
          </p:nvSpPr>
          <p:spPr bwMode="auto">
            <a:xfrm>
              <a:off x="1200" y="2331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Depth: 1</a:t>
              </a:r>
            </a:p>
          </p:txBody>
        </p:sp>
      </p:grpSp>
      <p:grpSp>
        <p:nvGrpSpPr>
          <p:cNvPr id="532673" name="Group 193"/>
          <p:cNvGrpSpPr>
            <a:grpSpLocks/>
          </p:cNvGrpSpPr>
          <p:nvPr/>
        </p:nvGrpSpPr>
        <p:grpSpPr bwMode="auto">
          <a:xfrm>
            <a:off x="1905000" y="5838825"/>
            <a:ext cx="7156450" cy="790575"/>
            <a:chOff x="1200" y="2331"/>
            <a:chExt cx="4508" cy="498"/>
          </a:xfrm>
        </p:grpSpPr>
        <p:sp>
          <p:nvSpPr>
            <p:cNvPr id="532674" name="Rectangle 194"/>
            <p:cNvSpPr>
              <a:spLocks noChangeArrowheads="1"/>
            </p:cNvSpPr>
            <p:nvPr/>
          </p:nvSpPr>
          <p:spPr bwMode="auto">
            <a:xfrm>
              <a:off x="1200" y="2349"/>
              <a:ext cx="4508" cy="480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75" name="Text Box 195"/>
            <p:cNvSpPr txBox="1">
              <a:spLocks noChangeArrowheads="1"/>
            </p:cNvSpPr>
            <p:nvPr/>
          </p:nvSpPr>
          <p:spPr bwMode="auto">
            <a:xfrm>
              <a:off x="1200" y="2331"/>
              <a:ext cx="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Depth: 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8" grpId="0" autoUpdateAnimBg="0"/>
      <p:bldP spid="532542" grpId="0" animBg="1"/>
      <p:bldP spid="532551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EC58-4F1A-4F4E-A71F-657746B19E95}" type="slidenum">
              <a:rPr lang="en-US"/>
              <a:pPr/>
              <a:t>35</a:t>
            </a:fld>
            <a:endParaRPr lang="en-US"/>
          </a:p>
        </p:txBody>
      </p:sp>
      <p:sp>
        <p:nvSpPr>
          <p:cNvPr id="533560" name="Rectangle 56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Binary Tree Definitions</a:t>
            </a:r>
          </a:p>
        </p:txBody>
      </p:sp>
      <p:sp>
        <p:nvSpPr>
          <p:cNvPr id="533561" name="Text Box 57"/>
          <p:cNvSpPr txBox="1">
            <a:spLocks noChangeArrowheads="1"/>
          </p:cNvSpPr>
          <p:nvPr/>
        </p:nvSpPr>
        <p:spPr bwMode="auto">
          <a:xfrm>
            <a:off x="669925" y="1114425"/>
            <a:ext cx="7413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Full binary trees</a:t>
            </a:r>
            <a:r>
              <a:rPr lang="en-US">
                <a:cs typeface="Courier New" pitchFamily="49" charset="0"/>
              </a:rPr>
              <a:t>: Every leaf has the same depth, and every non-leaf has exactly two children.</a:t>
            </a:r>
            <a:r>
              <a:rPr lang="en-US"/>
              <a:t> </a:t>
            </a:r>
          </a:p>
        </p:txBody>
      </p:sp>
      <p:grpSp>
        <p:nvGrpSpPr>
          <p:cNvPr id="533652" name="Group 148"/>
          <p:cNvGrpSpPr>
            <a:grpSpLocks/>
          </p:cNvGrpSpPr>
          <p:nvPr/>
        </p:nvGrpSpPr>
        <p:grpSpPr bwMode="auto">
          <a:xfrm>
            <a:off x="531813" y="1981200"/>
            <a:ext cx="3603625" cy="3351213"/>
            <a:chOff x="335" y="1248"/>
            <a:chExt cx="2270" cy="2111"/>
          </a:xfrm>
        </p:grpSpPr>
        <p:sp>
          <p:nvSpPr>
            <p:cNvPr id="533544" name="Rectangle 40"/>
            <p:cNvSpPr>
              <a:spLocks noChangeArrowheads="1"/>
            </p:cNvSpPr>
            <p:nvPr/>
          </p:nvSpPr>
          <p:spPr bwMode="auto">
            <a:xfrm>
              <a:off x="1679" y="1248"/>
              <a:ext cx="9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root ptr</a:t>
              </a:r>
            </a:p>
          </p:txBody>
        </p:sp>
        <p:grpSp>
          <p:nvGrpSpPr>
            <p:cNvPr id="533607" name="Group 103"/>
            <p:cNvGrpSpPr>
              <a:grpSpLocks/>
            </p:cNvGrpSpPr>
            <p:nvPr/>
          </p:nvGrpSpPr>
          <p:grpSpPr bwMode="auto">
            <a:xfrm>
              <a:off x="335" y="1511"/>
              <a:ext cx="1729" cy="1848"/>
              <a:chOff x="335" y="1511"/>
              <a:chExt cx="1729" cy="1848"/>
            </a:xfrm>
          </p:grpSpPr>
          <p:grpSp>
            <p:nvGrpSpPr>
              <p:cNvPr id="533567" name="Group 63"/>
              <p:cNvGrpSpPr>
                <a:grpSpLocks/>
              </p:cNvGrpSpPr>
              <p:nvPr/>
            </p:nvGrpSpPr>
            <p:grpSpPr bwMode="auto">
              <a:xfrm>
                <a:off x="335" y="1511"/>
                <a:ext cx="1729" cy="1479"/>
                <a:chOff x="589" y="1459"/>
                <a:chExt cx="1729" cy="1479"/>
              </a:xfrm>
            </p:grpSpPr>
            <p:grpSp>
              <p:nvGrpSpPr>
                <p:cNvPr id="533507" name="Group 3"/>
                <p:cNvGrpSpPr>
                  <a:grpSpLocks/>
                </p:cNvGrpSpPr>
                <p:nvPr/>
              </p:nvGrpSpPr>
              <p:grpSpPr bwMode="auto">
                <a:xfrm>
                  <a:off x="609" y="2540"/>
                  <a:ext cx="499" cy="373"/>
                  <a:chOff x="3511" y="3072"/>
                  <a:chExt cx="729" cy="624"/>
                </a:xfrm>
              </p:grpSpPr>
              <p:sp>
                <p:nvSpPr>
                  <p:cNvPr id="533508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3511" y="3072"/>
                    <a:ext cx="729" cy="624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3509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3550" y="3473"/>
                    <a:ext cx="297" cy="192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3510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3895" y="3476"/>
                    <a:ext cx="297" cy="192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3511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3120"/>
                    <a:ext cx="636" cy="308"/>
                  </a:xfrm>
                  <a:prstGeom prst="rect">
                    <a:avLst/>
                  </a:prstGeom>
                  <a:solidFill>
                    <a:srgbClr val="CCFFCC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33512" name="Group 8"/>
                <p:cNvGrpSpPr>
                  <a:grpSpLocks/>
                </p:cNvGrpSpPr>
                <p:nvPr/>
              </p:nvGrpSpPr>
              <p:grpSpPr bwMode="auto">
                <a:xfrm>
                  <a:off x="1207" y="1906"/>
                  <a:ext cx="499" cy="373"/>
                  <a:chOff x="3511" y="3072"/>
                  <a:chExt cx="729" cy="624"/>
                </a:xfrm>
              </p:grpSpPr>
              <p:sp>
                <p:nvSpPr>
                  <p:cNvPr id="533513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511" y="3072"/>
                    <a:ext cx="729" cy="624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3514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3550" y="3473"/>
                    <a:ext cx="297" cy="192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3515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3895" y="3476"/>
                    <a:ext cx="297" cy="192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3516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3120"/>
                    <a:ext cx="636" cy="308"/>
                  </a:xfrm>
                  <a:prstGeom prst="rect">
                    <a:avLst/>
                  </a:prstGeom>
                  <a:solidFill>
                    <a:srgbClr val="CCFFCC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33517" name="Group 13"/>
                <p:cNvGrpSpPr>
                  <a:grpSpLocks/>
                </p:cNvGrpSpPr>
                <p:nvPr/>
              </p:nvGrpSpPr>
              <p:grpSpPr bwMode="auto">
                <a:xfrm>
                  <a:off x="1694" y="2540"/>
                  <a:ext cx="498" cy="373"/>
                  <a:chOff x="3511" y="3072"/>
                  <a:chExt cx="729" cy="624"/>
                </a:xfrm>
              </p:grpSpPr>
              <p:sp>
                <p:nvSpPr>
                  <p:cNvPr id="533518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511" y="3072"/>
                    <a:ext cx="729" cy="624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3519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550" y="3473"/>
                    <a:ext cx="297" cy="192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3520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3895" y="3476"/>
                    <a:ext cx="297" cy="192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352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3120"/>
                    <a:ext cx="636" cy="308"/>
                  </a:xfrm>
                  <a:prstGeom prst="rect">
                    <a:avLst/>
                  </a:prstGeom>
                  <a:solidFill>
                    <a:srgbClr val="CCFFCC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33537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908" y="2205"/>
                  <a:ext cx="412" cy="335"/>
                </a:xfrm>
                <a:prstGeom prst="line">
                  <a:avLst/>
                </a:prstGeom>
                <a:noFill/>
                <a:ln w="57150">
                  <a:solidFill>
                    <a:srgbClr val="00808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538" name="Line 34"/>
                <p:cNvSpPr>
                  <a:spLocks noChangeShapeType="1"/>
                </p:cNvSpPr>
                <p:nvPr/>
              </p:nvSpPr>
              <p:spPr bwMode="auto">
                <a:xfrm>
                  <a:off x="1575" y="2204"/>
                  <a:ext cx="341" cy="335"/>
                </a:xfrm>
                <a:prstGeom prst="line">
                  <a:avLst/>
                </a:prstGeom>
                <a:noFill/>
                <a:ln w="57150">
                  <a:solidFill>
                    <a:srgbClr val="00808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542" name="Rectangle 38"/>
                <p:cNvSpPr>
                  <a:spLocks noChangeArrowheads="1"/>
                </p:cNvSpPr>
                <p:nvPr/>
              </p:nvSpPr>
              <p:spPr bwMode="auto">
                <a:xfrm>
                  <a:off x="1806" y="1459"/>
                  <a:ext cx="374" cy="11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543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1454" y="1533"/>
                  <a:ext cx="427" cy="39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551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678" y="2784"/>
                  <a:ext cx="328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>
                      <a:solidFill>
                        <a:srgbClr val="FFFFCC"/>
                      </a:solidFill>
                    </a:rPr>
                    <a:t>NULL</a:t>
                  </a:r>
                </a:p>
              </p:txBody>
            </p:sp>
            <p:sp>
              <p:nvSpPr>
                <p:cNvPr id="533552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173" y="1918"/>
                  <a:ext cx="60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/>
                    <a:t>“carey”</a:t>
                  </a:r>
                </a:p>
              </p:txBody>
            </p:sp>
            <p:sp>
              <p:nvSpPr>
                <p:cNvPr id="533553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597" y="2566"/>
                  <a:ext cx="499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/>
                    <a:t>“leon”</a:t>
                  </a:r>
                </a:p>
              </p:txBody>
            </p:sp>
            <p:sp>
              <p:nvSpPr>
                <p:cNvPr id="533554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1632" y="2564"/>
                  <a:ext cx="68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/>
                    <a:t>“andrea”</a:t>
                  </a:r>
                </a:p>
              </p:txBody>
            </p:sp>
            <p:sp>
              <p:nvSpPr>
                <p:cNvPr id="533564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896" y="2774"/>
                  <a:ext cx="328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>
                      <a:solidFill>
                        <a:srgbClr val="FFFFCC"/>
                      </a:solidFill>
                    </a:rPr>
                    <a:t>NULL</a:t>
                  </a:r>
                </a:p>
              </p:txBody>
            </p:sp>
            <p:sp>
              <p:nvSpPr>
                <p:cNvPr id="533565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589" y="2775"/>
                  <a:ext cx="328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>
                      <a:solidFill>
                        <a:srgbClr val="FFFFCC"/>
                      </a:solidFill>
                    </a:rPr>
                    <a:t>NULL</a:t>
                  </a:r>
                </a:p>
              </p:txBody>
            </p:sp>
            <p:sp>
              <p:nvSpPr>
                <p:cNvPr id="533566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21" y="2779"/>
                  <a:ext cx="328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>
                      <a:solidFill>
                        <a:srgbClr val="FFFFCC"/>
                      </a:solidFill>
                    </a:rPr>
                    <a:t>NULL</a:t>
                  </a:r>
                </a:p>
              </p:txBody>
            </p:sp>
          </p:grpSp>
          <p:sp>
            <p:nvSpPr>
              <p:cNvPr id="533606" name="Text Box 102"/>
              <p:cNvSpPr txBox="1">
                <a:spLocks noChangeArrowheads="1"/>
              </p:cNvSpPr>
              <p:nvPr/>
            </p:nvSpPr>
            <p:spPr bwMode="auto">
              <a:xfrm>
                <a:off x="625" y="3071"/>
                <a:ext cx="97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A50021"/>
                    </a:solidFill>
                  </a:rPr>
                  <a:t>Is it full?</a:t>
                </a:r>
              </a:p>
            </p:txBody>
          </p:sp>
        </p:grpSp>
      </p:grpSp>
      <p:grpSp>
        <p:nvGrpSpPr>
          <p:cNvPr id="533609" name="Group 105"/>
          <p:cNvGrpSpPr>
            <a:grpSpLocks/>
          </p:cNvGrpSpPr>
          <p:nvPr/>
        </p:nvGrpSpPr>
        <p:grpSpPr bwMode="auto">
          <a:xfrm>
            <a:off x="4016375" y="1909763"/>
            <a:ext cx="4035425" cy="3678237"/>
            <a:chOff x="2530" y="1203"/>
            <a:chExt cx="2542" cy="2317"/>
          </a:xfrm>
        </p:grpSpPr>
        <p:grpSp>
          <p:nvGrpSpPr>
            <p:cNvPr id="533605" name="Group 101"/>
            <p:cNvGrpSpPr>
              <a:grpSpLocks/>
            </p:cNvGrpSpPr>
            <p:nvPr/>
          </p:nvGrpSpPr>
          <p:grpSpPr bwMode="auto">
            <a:xfrm>
              <a:off x="2530" y="1203"/>
              <a:ext cx="2542" cy="2317"/>
              <a:chOff x="1872" y="1187"/>
              <a:chExt cx="2542" cy="2317"/>
            </a:xfrm>
          </p:grpSpPr>
          <p:grpSp>
            <p:nvGrpSpPr>
              <p:cNvPr id="533570" name="Group 66"/>
              <p:cNvGrpSpPr>
                <a:grpSpLocks/>
              </p:cNvGrpSpPr>
              <p:nvPr/>
            </p:nvGrpSpPr>
            <p:grpSpPr bwMode="auto">
              <a:xfrm>
                <a:off x="2283" y="2478"/>
                <a:ext cx="499" cy="373"/>
                <a:chOff x="3511" y="3072"/>
                <a:chExt cx="729" cy="624"/>
              </a:xfrm>
            </p:grpSpPr>
            <p:sp>
              <p:nvSpPr>
                <p:cNvPr id="533571" name="Rectangle 67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572" name="Rectangle 68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573" name="Rectangle 69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574" name="Rectangle 70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3575" name="Group 71"/>
              <p:cNvGrpSpPr>
                <a:grpSpLocks/>
              </p:cNvGrpSpPr>
              <p:nvPr/>
            </p:nvGrpSpPr>
            <p:grpSpPr bwMode="auto">
              <a:xfrm>
                <a:off x="2881" y="1844"/>
                <a:ext cx="499" cy="373"/>
                <a:chOff x="3511" y="3072"/>
                <a:chExt cx="729" cy="624"/>
              </a:xfrm>
            </p:grpSpPr>
            <p:sp>
              <p:nvSpPr>
                <p:cNvPr id="533576" name="Rectangle 72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577" name="Rectangle 73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578" name="Rectangle 74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579" name="Rectangle 75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3580" name="Group 76"/>
              <p:cNvGrpSpPr>
                <a:grpSpLocks/>
              </p:cNvGrpSpPr>
              <p:nvPr/>
            </p:nvGrpSpPr>
            <p:grpSpPr bwMode="auto">
              <a:xfrm>
                <a:off x="3368" y="2478"/>
                <a:ext cx="498" cy="373"/>
                <a:chOff x="3511" y="3072"/>
                <a:chExt cx="729" cy="624"/>
              </a:xfrm>
            </p:grpSpPr>
            <p:sp>
              <p:nvSpPr>
                <p:cNvPr id="533581" name="Rectangle 77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582" name="Rectangle 78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583" name="Rectangle 79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584" name="Rectangle 80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33585" name="Line 81"/>
              <p:cNvSpPr>
                <a:spLocks noChangeShapeType="1"/>
              </p:cNvSpPr>
              <p:nvPr/>
            </p:nvSpPr>
            <p:spPr bwMode="auto">
              <a:xfrm flipH="1">
                <a:off x="2582" y="2143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586" name="Line 82"/>
              <p:cNvSpPr>
                <a:spLocks noChangeShapeType="1"/>
              </p:cNvSpPr>
              <p:nvPr/>
            </p:nvSpPr>
            <p:spPr bwMode="auto">
              <a:xfrm>
                <a:off x="3249" y="2142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587" name="Rectangle 83"/>
              <p:cNvSpPr>
                <a:spLocks noChangeArrowheads="1"/>
              </p:cNvSpPr>
              <p:nvPr/>
            </p:nvSpPr>
            <p:spPr bwMode="auto">
              <a:xfrm>
                <a:off x="3480" y="1397"/>
                <a:ext cx="374" cy="11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588" name="Line 84"/>
              <p:cNvSpPr>
                <a:spLocks noChangeShapeType="1"/>
              </p:cNvSpPr>
              <p:nvPr/>
            </p:nvSpPr>
            <p:spPr bwMode="auto">
              <a:xfrm flipH="1">
                <a:off x="3128" y="1471"/>
                <a:ext cx="427" cy="3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589" name="Text Box 85"/>
              <p:cNvSpPr txBox="1">
                <a:spLocks noChangeArrowheads="1"/>
              </p:cNvSpPr>
              <p:nvPr/>
            </p:nvSpPr>
            <p:spPr bwMode="auto">
              <a:xfrm>
                <a:off x="3352" y="272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33590" name="Text Box 86"/>
              <p:cNvSpPr txBox="1">
                <a:spLocks noChangeArrowheads="1"/>
              </p:cNvSpPr>
              <p:nvPr/>
            </p:nvSpPr>
            <p:spPr bwMode="auto">
              <a:xfrm>
                <a:off x="2847" y="1856"/>
                <a:ext cx="6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“carey”</a:t>
                </a:r>
              </a:p>
            </p:txBody>
          </p:sp>
          <p:sp>
            <p:nvSpPr>
              <p:cNvPr id="533591" name="Text Box 87"/>
              <p:cNvSpPr txBox="1">
                <a:spLocks noChangeArrowheads="1"/>
              </p:cNvSpPr>
              <p:nvPr/>
            </p:nvSpPr>
            <p:spPr bwMode="auto">
              <a:xfrm>
                <a:off x="2271" y="2504"/>
                <a:ext cx="4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“leon”</a:t>
                </a:r>
              </a:p>
            </p:txBody>
          </p:sp>
          <p:sp>
            <p:nvSpPr>
              <p:cNvPr id="533592" name="Text Box 88"/>
              <p:cNvSpPr txBox="1">
                <a:spLocks noChangeArrowheads="1"/>
              </p:cNvSpPr>
              <p:nvPr/>
            </p:nvSpPr>
            <p:spPr bwMode="auto">
              <a:xfrm>
                <a:off x="3306" y="2502"/>
                <a:ext cx="6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“andrea”</a:t>
                </a:r>
              </a:p>
            </p:txBody>
          </p:sp>
          <p:sp>
            <p:nvSpPr>
              <p:cNvPr id="533593" name="Text Box 89"/>
              <p:cNvSpPr txBox="1">
                <a:spLocks noChangeArrowheads="1"/>
              </p:cNvSpPr>
              <p:nvPr/>
            </p:nvSpPr>
            <p:spPr bwMode="auto">
              <a:xfrm>
                <a:off x="3570" y="271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33595" name="Text Box 91"/>
              <p:cNvSpPr txBox="1">
                <a:spLocks noChangeArrowheads="1"/>
              </p:cNvSpPr>
              <p:nvPr/>
            </p:nvSpPr>
            <p:spPr bwMode="auto">
              <a:xfrm>
                <a:off x="2495" y="2717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33596" name="Line 92"/>
              <p:cNvSpPr>
                <a:spLocks noChangeShapeType="1"/>
              </p:cNvSpPr>
              <p:nvPr/>
            </p:nvSpPr>
            <p:spPr bwMode="auto">
              <a:xfrm flipH="1">
                <a:off x="2064" y="2785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33597" name="Group 93"/>
              <p:cNvGrpSpPr>
                <a:grpSpLocks/>
              </p:cNvGrpSpPr>
              <p:nvPr/>
            </p:nvGrpSpPr>
            <p:grpSpPr bwMode="auto">
              <a:xfrm>
                <a:off x="1884" y="3111"/>
                <a:ext cx="499" cy="373"/>
                <a:chOff x="3511" y="3072"/>
                <a:chExt cx="729" cy="624"/>
              </a:xfrm>
            </p:grpSpPr>
            <p:sp>
              <p:nvSpPr>
                <p:cNvPr id="533598" name="Rectangle 9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599" name="Rectangle 9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600" name="Rectangle 9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601" name="Rectangle 9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33602" name="Text Box 98"/>
              <p:cNvSpPr txBox="1">
                <a:spLocks noChangeArrowheads="1"/>
              </p:cNvSpPr>
              <p:nvPr/>
            </p:nvSpPr>
            <p:spPr bwMode="auto">
              <a:xfrm>
                <a:off x="1872" y="3137"/>
                <a:ext cx="60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“simon”</a:t>
                </a:r>
              </a:p>
            </p:txBody>
          </p:sp>
          <p:sp>
            <p:nvSpPr>
              <p:cNvPr id="533603" name="Text Box 99"/>
              <p:cNvSpPr txBox="1">
                <a:spLocks noChangeArrowheads="1"/>
              </p:cNvSpPr>
              <p:nvPr/>
            </p:nvSpPr>
            <p:spPr bwMode="auto">
              <a:xfrm>
                <a:off x="2096" y="3350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33604" name="Rectangle 100"/>
              <p:cNvSpPr>
                <a:spLocks noChangeArrowheads="1"/>
              </p:cNvSpPr>
              <p:nvPr/>
            </p:nvSpPr>
            <p:spPr bwMode="auto">
              <a:xfrm>
                <a:off x="3488" y="1187"/>
                <a:ext cx="92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/>
                  <a:t>root ptr</a:t>
                </a:r>
              </a:p>
            </p:txBody>
          </p:sp>
        </p:grpSp>
        <p:sp>
          <p:nvSpPr>
            <p:cNvPr id="533608" name="Rectangle 104"/>
            <p:cNvSpPr>
              <a:spLocks noChangeArrowheads="1"/>
            </p:cNvSpPr>
            <p:nvPr/>
          </p:nvSpPr>
          <p:spPr bwMode="auto">
            <a:xfrm>
              <a:off x="3350" y="2996"/>
              <a:ext cx="9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A50021"/>
                  </a:solidFill>
                </a:rPr>
                <a:t>Is it full?</a:t>
              </a:r>
            </a:p>
          </p:txBody>
        </p:sp>
      </p:grpSp>
      <p:grpSp>
        <p:nvGrpSpPr>
          <p:cNvPr id="533651" name="Group 147"/>
          <p:cNvGrpSpPr>
            <a:grpSpLocks/>
          </p:cNvGrpSpPr>
          <p:nvPr/>
        </p:nvGrpSpPr>
        <p:grpSpPr bwMode="auto">
          <a:xfrm>
            <a:off x="6477000" y="4724400"/>
            <a:ext cx="2487613" cy="1660525"/>
            <a:chOff x="4080" y="2976"/>
            <a:chExt cx="1567" cy="1046"/>
          </a:xfrm>
        </p:grpSpPr>
        <p:grpSp>
          <p:nvGrpSpPr>
            <p:cNvPr id="533649" name="Group 145"/>
            <p:cNvGrpSpPr>
              <a:grpSpLocks/>
            </p:cNvGrpSpPr>
            <p:nvPr/>
          </p:nvGrpSpPr>
          <p:grpSpPr bwMode="auto">
            <a:xfrm>
              <a:off x="4080" y="2976"/>
              <a:ext cx="1567" cy="1046"/>
              <a:chOff x="5007" y="1824"/>
              <a:chExt cx="1567" cy="1046"/>
            </a:xfrm>
          </p:grpSpPr>
          <p:grpSp>
            <p:nvGrpSpPr>
              <p:cNvPr id="533617" name="Group 113"/>
              <p:cNvGrpSpPr>
                <a:grpSpLocks/>
              </p:cNvGrpSpPr>
              <p:nvPr/>
            </p:nvGrpSpPr>
            <p:grpSpPr bwMode="auto">
              <a:xfrm>
                <a:off x="5041" y="2481"/>
                <a:ext cx="499" cy="373"/>
                <a:chOff x="3511" y="3072"/>
                <a:chExt cx="729" cy="624"/>
              </a:xfrm>
            </p:grpSpPr>
            <p:sp>
              <p:nvSpPr>
                <p:cNvPr id="533618" name="Rectangle 11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619" name="Rectangle 11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620" name="Rectangle 11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621" name="Rectangle 11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33629" name="Rectangle 125"/>
              <p:cNvSpPr>
                <a:spLocks noChangeArrowheads="1"/>
              </p:cNvSpPr>
              <p:nvPr/>
            </p:nvSpPr>
            <p:spPr bwMode="auto">
              <a:xfrm>
                <a:off x="5640" y="2034"/>
                <a:ext cx="374" cy="11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630" name="Line 126"/>
              <p:cNvSpPr>
                <a:spLocks noChangeShapeType="1"/>
              </p:cNvSpPr>
              <p:nvPr/>
            </p:nvSpPr>
            <p:spPr bwMode="auto">
              <a:xfrm flipH="1">
                <a:off x="5288" y="2108"/>
                <a:ext cx="427" cy="3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632" name="Text Box 128"/>
              <p:cNvSpPr txBox="1">
                <a:spLocks noChangeArrowheads="1"/>
              </p:cNvSpPr>
              <p:nvPr/>
            </p:nvSpPr>
            <p:spPr bwMode="auto">
              <a:xfrm>
                <a:off x="5007" y="2493"/>
                <a:ext cx="6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“carey”</a:t>
                </a:r>
              </a:p>
            </p:txBody>
          </p:sp>
          <p:sp>
            <p:nvSpPr>
              <p:cNvPr id="533645" name="Rectangle 141"/>
              <p:cNvSpPr>
                <a:spLocks noChangeArrowheads="1"/>
              </p:cNvSpPr>
              <p:nvPr/>
            </p:nvSpPr>
            <p:spPr bwMode="auto">
              <a:xfrm>
                <a:off x="5648" y="1824"/>
                <a:ext cx="92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/>
                  <a:t>root ptr</a:t>
                </a:r>
              </a:p>
            </p:txBody>
          </p:sp>
          <p:sp>
            <p:nvSpPr>
              <p:cNvPr id="533647" name="Rectangle 143"/>
              <p:cNvSpPr>
                <a:spLocks noChangeArrowheads="1"/>
              </p:cNvSpPr>
              <p:nvPr/>
            </p:nvSpPr>
            <p:spPr bwMode="auto">
              <a:xfrm>
                <a:off x="5012" y="2715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33648" name="Rectangle 144"/>
              <p:cNvSpPr>
                <a:spLocks noChangeArrowheads="1"/>
              </p:cNvSpPr>
              <p:nvPr/>
            </p:nvSpPr>
            <p:spPr bwMode="auto">
              <a:xfrm>
                <a:off x="5254" y="2716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533650" name="Rectangle 146"/>
            <p:cNvSpPr>
              <a:spLocks noChangeArrowheads="1"/>
            </p:cNvSpPr>
            <p:nvPr/>
          </p:nvSpPr>
          <p:spPr bwMode="auto">
            <a:xfrm>
              <a:off x="4602" y="3477"/>
              <a:ext cx="9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A50021"/>
                  </a:solidFill>
                </a:rPr>
                <a:t>Is it full?</a:t>
              </a:r>
            </a:p>
          </p:txBody>
        </p:sp>
      </p:grpSp>
      <p:sp>
        <p:nvSpPr>
          <p:cNvPr id="533653" name="Text Box 149"/>
          <p:cNvSpPr txBox="1">
            <a:spLocks noChangeArrowheads="1"/>
          </p:cNvSpPr>
          <p:nvPr/>
        </p:nvSpPr>
        <p:spPr bwMode="auto">
          <a:xfrm>
            <a:off x="374650" y="5797550"/>
            <a:ext cx="57419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Courier New" pitchFamily="49" charset="0"/>
              </a:rPr>
              <a:t>In other words, this is a tree of depth </a:t>
            </a:r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N</a:t>
            </a:r>
            <a:r>
              <a:rPr lang="en-US">
                <a:cs typeface="Courier New" pitchFamily="49" charset="0"/>
              </a:rPr>
              <a:t>, which has </a:t>
            </a:r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2 </a:t>
            </a:r>
            <a:r>
              <a:rPr lang="en-US" baseline="30000">
                <a:solidFill>
                  <a:schemeClr val="accent2"/>
                </a:solidFill>
                <a:cs typeface="Courier New" pitchFamily="49" charset="0"/>
              </a:rPr>
              <a:t>(N+1)</a:t>
            </a:r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 - 1</a:t>
            </a:r>
            <a:r>
              <a:rPr lang="en-US">
                <a:cs typeface="Courier New" pitchFamily="49" charset="0"/>
              </a:rPr>
              <a:t> nodes.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33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3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3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653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9A74-C9CB-4EF9-87EB-D7C7EB86C564}" type="slidenum">
              <a:rPr lang="en-US"/>
              <a:pPr/>
              <a:t>36</a:t>
            </a:fld>
            <a:endParaRPr lang="en-US"/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on Binary Trees</a:t>
            </a:r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auto">
          <a:xfrm>
            <a:off x="881063" y="2466975"/>
            <a:ext cx="7545387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FontTx/>
              <a:buChar char="•"/>
            </a:pPr>
            <a:r>
              <a:rPr lang="en-US">
                <a:solidFill>
                  <a:srgbClr val="006666"/>
                </a:solidFill>
              </a:rPr>
              <a:t> enumerating all the items</a:t>
            </a:r>
          </a:p>
          <a:p>
            <a:pPr>
              <a:buFontTx/>
              <a:buChar char="•"/>
            </a:pPr>
            <a:r>
              <a:rPr lang="en-US">
                <a:solidFill>
                  <a:srgbClr val="006666"/>
                </a:solidFill>
              </a:rPr>
              <a:t> </a:t>
            </a:r>
            <a:r>
              <a:rPr lang="en-US">
                <a:solidFill>
                  <a:srgbClr val="6600CC"/>
                </a:solidFill>
              </a:rPr>
              <a:t>searching for an item</a:t>
            </a:r>
          </a:p>
          <a:p>
            <a:pPr>
              <a:buFontTx/>
              <a:buChar char="•"/>
            </a:pPr>
            <a:r>
              <a:rPr lang="en-US">
                <a:solidFill>
                  <a:srgbClr val="006666"/>
                </a:solidFill>
              </a:rPr>
              <a:t> adding a new item at a certain position on the tree</a:t>
            </a:r>
          </a:p>
          <a:p>
            <a:pPr>
              <a:buFontTx/>
              <a:buChar char="•"/>
            </a:pPr>
            <a:r>
              <a:rPr lang="en-US">
                <a:solidFill>
                  <a:srgbClr val="006666"/>
                </a:solidFill>
              </a:rPr>
              <a:t> </a:t>
            </a:r>
            <a:r>
              <a:rPr lang="en-US">
                <a:solidFill>
                  <a:srgbClr val="6600CC"/>
                </a:solidFill>
              </a:rPr>
              <a:t>deleting an item</a:t>
            </a:r>
          </a:p>
          <a:p>
            <a:pPr>
              <a:buFontTx/>
              <a:buChar char="•"/>
            </a:pPr>
            <a:r>
              <a:rPr lang="en-US">
                <a:solidFill>
                  <a:srgbClr val="006666"/>
                </a:solidFill>
              </a:rPr>
              <a:t> deleting the entire tree (destruction)</a:t>
            </a:r>
          </a:p>
          <a:p>
            <a:pPr>
              <a:buFontTx/>
              <a:buChar char="•"/>
            </a:pPr>
            <a:r>
              <a:rPr lang="en-US">
                <a:solidFill>
                  <a:srgbClr val="006666"/>
                </a:solidFill>
              </a:rPr>
              <a:t> </a:t>
            </a:r>
            <a:r>
              <a:rPr lang="en-US">
                <a:solidFill>
                  <a:srgbClr val="6600CC"/>
                </a:solidFill>
              </a:rPr>
              <a:t>removing a whole section of a tree (called </a:t>
            </a:r>
            <a:r>
              <a:rPr lang="en-US" b="1">
                <a:solidFill>
                  <a:srgbClr val="6600CC"/>
                </a:solidFill>
              </a:rPr>
              <a:t>pruning</a:t>
            </a:r>
            <a:r>
              <a:rPr lang="en-US">
                <a:solidFill>
                  <a:srgbClr val="6600CC"/>
                </a:solidFill>
              </a:rPr>
              <a:t>)</a:t>
            </a:r>
          </a:p>
          <a:p>
            <a:pPr>
              <a:buFontTx/>
              <a:buChar char="•"/>
            </a:pPr>
            <a:r>
              <a:rPr lang="en-US">
                <a:solidFill>
                  <a:srgbClr val="006666"/>
                </a:solidFill>
              </a:rPr>
              <a:t> adding a whole section to a tree (called </a:t>
            </a:r>
            <a:r>
              <a:rPr lang="en-US" b="1">
                <a:solidFill>
                  <a:srgbClr val="006666"/>
                </a:solidFill>
              </a:rPr>
              <a:t>grafting</a:t>
            </a:r>
            <a:r>
              <a:rPr lang="en-US">
                <a:solidFill>
                  <a:srgbClr val="006666"/>
                </a:solidFill>
              </a:rPr>
              <a:t>)</a:t>
            </a:r>
          </a:p>
          <a:p>
            <a:pPr eaLnBrk="0" hangingPunct="0">
              <a:buFontTx/>
              <a:buChar char="•"/>
            </a:pPr>
            <a:endParaRPr lang="en-US">
              <a:solidFill>
                <a:srgbClr val="006666"/>
              </a:solidFill>
              <a:latin typeface="Times New Roman" pitchFamily="18" charset="0"/>
            </a:endParaRPr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603250" y="1466850"/>
            <a:ext cx="7950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The following are common operations that we might perform on a Binary Tree:</a:t>
            </a:r>
          </a:p>
        </p:txBody>
      </p:sp>
      <p:sp>
        <p:nvSpPr>
          <p:cNvPr id="557062" name="Text Box 6"/>
          <p:cNvSpPr txBox="1">
            <a:spLocks noChangeArrowheads="1"/>
          </p:cNvSpPr>
          <p:nvPr/>
        </p:nvSpPr>
        <p:spPr bwMode="auto">
          <a:xfrm>
            <a:off x="669925" y="5426075"/>
            <a:ext cx="79089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We’ll learn about many of these operations over the next two classes.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D49D-1D07-48C6-9789-C2B5616ECE3C}" type="slidenum">
              <a:rPr lang="en-US"/>
              <a:pPr/>
              <a:t>37</a:t>
            </a:fld>
            <a:endParaRPr lang="en-US"/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188" y="53975"/>
            <a:ext cx="5087937" cy="1143000"/>
          </a:xfrm>
        </p:spPr>
        <p:txBody>
          <a:bodyPr/>
          <a:lstStyle/>
          <a:p>
            <a:r>
              <a:rPr lang="en-US" sz="4000"/>
              <a:t>A Simple Tree Example</a:t>
            </a:r>
          </a:p>
        </p:txBody>
      </p:sp>
      <p:sp>
        <p:nvSpPr>
          <p:cNvPr id="552964" name="Text Box 4"/>
          <p:cNvSpPr txBox="1">
            <a:spLocks noChangeArrowheads="1"/>
          </p:cNvSpPr>
          <p:nvPr/>
        </p:nvSpPr>
        <p:spPr bwMode="auto">
          <a:xfrm>
            <a:off x="406400" y="109538"/>
            <a:ext cx="3467100" cy="146843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struct BTNODE	 // node</a:t>
            </a:r>
          </a:p>
          <a:p>
            <a:r>
              <a:rPr lang="en-US" sz="1800" b="1">
                <a:latin typeface="Courier New" pitchFamily="49" charset="0"/>
              </a:rPr>
              <a:t>{</a:t>
            </a:r>
          </a:p>
          <a:p>
            <a:r>
              <a:rPr lang="en-US" sz="1800" b="1">
                <a:latin typeface="Courier New" pitchFamily="49" charset="0"/>
              </a:rPr>
              <a:t>  int value;  // data</a:t>
            </a:r>
          </a:p>
          <a:p>
            <a:r>
              <a:rPr lang="en-US" sz="1800" b="1">
                <a:latin typeface="Courier New" pitchFamily="49" charset="0"/>
              </a:rPr>
              <a:t>  BTNODE *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left</a:t>
            </a:r>
            <a:r>
              <a:rPr lang="en-US" sz="1800" b="1">
                <a:latin typeface="Courier New" pitchFamily="49" charset="0"/>
              </a:rPr>
              <a:t>, *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right</a:t>
            </a:r>
            <a:r>
              <a:rPr lang="en-US" sz="1800" b="1">
                <a:latin typeface="Courier New" pitchFamily="49" charset="0"/>
              </a:rPr>
              <a:t>;</a:t>
            </a:r>
          </a:p>
          <a:p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sp>
        <p:nvSpPr>
          <p:cNvPr id="552965" name="Text Box 5"/>
          <p:cNvSpPr txBox="1">
            <a:spLocks noChangeArrowheads="1"/>
          </p:cNvSpPr>
          <p:nvPr/>
        </p:nvSpPr>
        <p:spPr bwMode="auto">
          <a:xfrm>
            <a:off x="398463" y="1671638"/>
            <a:ext cx="3479800" cy="5037137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main()</a:t>
            </a:r>
          </a:p>
          <a:p>
            <a:r>
              <a:rPr lang="en-US" sz="1800" b="1">
                <a:latin typeface="Courier New" pitchFamily="49" charset="0"/>
              </a:rPr>
              <a:t>{</a:t>
            </a:r>
          </a:p>
          <a:p>
            <a:r>
              <a:rPr lang="en-US" sz="1800" b="1">
                <a:latin typeface="Courier New" pitchFamily="49" charset="0"/>
              </a:rPr>
              <a:t>   BTNODE *temp, *pRoot;</a:t>
            </a:r>
          </a:p>
          <a:p>
            <a:endParaRPr lang="en-US" sz="10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 pRoot = new BTNODE;</a:t>
            </a:r>
          </a:p>
          <a:p>
            <a:r>
              <a:rPr lang="en-US" sz="1800" b="1">
                <a:latin typeface="Courier New" pitchFamily="49" charset="0"/>
              </a:rPr>
              <a:t>   pRoot-&gt;value = 5;</a:t>
            </a:r>
          </a:p>
          <a:p>
            <a:endParaRPr lang="en-US" sz="10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 temp = new BTNODE;</a:t>
            </a:r>
          </a:p>
          <a:p>
            <a:r>
              <a:rPr lang="en-US" sz="1800" b="1">
                <a:latin typeface="Courier New" pitchFamily="49" charset="0"/>
              </a:rPr>
              <a:t>   temp-&gt;value = 7;</a:t>
            </a:r>
          </a:p>
          <a:p>
            <a:r>
              <a:rPr lang="en-US" sz="1800" b="1">
                <a:latin typeface="Courier New" pitchFamily="49" charset="0"/>
              </a:rPr>
              <a:t>   temp-&gt;left = NULL;</a:t>
            </a:r>
          </a:p>
          <a:p>
            <a:r>
              <a:rPr lang="en-US" sz="1800" b="1">
                <a:latin typeface="Courier New" pitchFamily="49" charset="0"/>
              </a:rPr>
              <a:t>   temp-&gt;right = NULL;</a:t>
            </a:r>
          </a:p>
          <a:p>
            <a:r>
              <a:rPr lang="en-US" sz="1800" b="1">
                <a:latin typeface="Courier New" pitchFamily="49" charset="0"/>
              </a:rPr>
              <a:t>   pRoot-&gt;left = temp;</a:t>
            </a:r>
          </a:p>
          <a:p>
            <a:endParaRPr lang="en-US" sz="1000" b="1">
              <a:latin typeface="Courier New" pitchFamily="49" charset="0"/>
            </a:endParaRPr>
          </a:p>
          <a:p>
            <a:r>
              <a:rPr lang="en-US"/>
              <a:t>   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temp = new BTNODE;</a:t>
            </a:r>
          </a:p>
          <a:p>
            <a:r>
              <a:rPr lang="en-US" sz="1800" b="1">
                <a:latin typeface="Courier New" pitchFamily="49" charset="0"/>
              </a:rPr>
              <a:t>   temp-&gt;value = -3;</a:t>
            </a:r>
          </a:p>
          <a:p>
            <a:r>
              <a:rPr lang="en-US" sz="1800" b="1">
                <a:latin typeface="Courier New" pitchFamily="49" charset="0"/>
              </a:rPr>
              <a:t>   temp-&gt;left = NULL;</a:t>
            </a:r>
          </a:p>
          <a:p>
            <a:r>
              <a:rPr lang="en-US" sz="1800" b="1">
                <a:latin typeface="Courier New" pitchFamily="49" charset="0"/>
              </a:rPr>
              <a:t>   temp-&gt;right = NULL;</a:t>
            </a:r>
          </a:p>
          <a:p>
            <a:r>
              <a:rPr lang="en-US" sz="1800" b="1">
                <a:latin typeface="Courier New" pitchFamily="49" charset="0"/>
              </a:rPr>
              <a:t>   pRoot-&gt;right = temp;</a:t>
            </a:r>
          </a:p>
          <a:p>
            <a:r>
              <a:rPr lang="en-US" sz="1800" b="1">
                <a:latin typeface="Courier New" pitchFamily="49" charset="0"/>
              </a:rPr>
              <a:t>   // etc…</a:t>
            </a:r>
          </a:p>
        </p:txBody>
      </p:sp>
      <p:sp>
        <p:nvSpPr>
          <p:cNvPr id="552966" name="Line 6"/>
          <p:cNvSpPr>
            <a:spLocks noChangeShapeType="1"/>
          </p:cNvSpPr>
          <p:nvPr/>
        </p:nvSpPr>
        <p:spPr bwMode="auto">
          <a:xfrm>
            <a:off x="533400" y="23955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2969" name="Group 9"/>
          <p:cNvGrpSpPr>
            <a:grpSpLocks/>
          </p:cNvGrpSpPr>
          <p:nvPr/>
        </p:nvGrpSpPr>
        <p:grpSpPr bwMode="auto">
          <a:xfrm>
            <a:off x="4860925" y="1722438"/>
            <a:ext cx="1839913" cy="457200"/>
            <a:chOff x="3062" y="1085"/>
            <a:chExt cx="1159" cy="288"/>
          </a:xfrm>
        </p:grpSpPr>
        <p:sp>
          <p:nvSpPr>
            <p:cNvPr id="552967" name="Text Box 7"/>
            <p:cNvSpPr txBox="1">
              <a:spLocks noChangeArrowheads="1"/>
            </p:cNvSpPr>
            <p:nvPr/>
          </p:nvSpPr>
          <p:spPr bwMode="auto">
            <a:xfrm>
              <a:off x="3062" y="1085"/>
              <a:ext cx="6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pRoot</a:t>
              </a:r>
            </a:p>
          </p:txBody>
        </p:sp>
        <p:sp>
          <p:nvSpPr>
            <p:cNvPr id="552968" name="Rectangle 8"/>
            <p:cNvSpPr>
              <a:spLocks noChangeArrowheads="1"/>
            </p:cNvSpPr>
            <p:nvPr/>
          </p:nvSpPr>
          <p:spPr bwMode="auto">
            <a:xfrm>
              <a:off x="3688" y="1135"/>
              <a:ext cx="533" cy="20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2970" name="Group 10"/>
          <p:cNvGrpSpPr>
            <a:grpSpLocks/>
          </p:cNvGrpSpPr>
          <p:nvPr/>
        </p:nvGrpSpPr>
        <p:grpSpPr bwMode="auto">
          <a:xfrm>
            <a:off x="4857750" y="1309688"/>
            <a:ext cx="1839913" cy="457200"/>
            <a:chOff x="3062" y="1085"/>
            <a:chExt cx="1159" cy="288"/>
          </a:xfrm>
        </p:grpSpPr>
        <p:sp>
          <p:nvSpPr>
            <p:cNvPr id="552971" name="Text Box 11"/>
            <p:cNvSpPr txBox="1">
              <a:spLocks noChangeArrowheads="1"/>
            </p:cNvSpPr>
            <p:nvPr/>
          </p:nvSpPr>
          <p:spPr bwMode="auto">
            <a:xfrm>
              <a:off x="3062" y="1085"/>
              <a:ext cx="5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temp</a:t>
              </a:r>
            </a:p>
          </p:txBody>
        </p:sp>
        <p:sp>
          <p:nvSpPr>
            <p:cNvPr id="552972" name="Rectangle 12"/>
            <p:cNvSpPr>
              <a:spLocks noChangeArrowheads="1"/>
            </p:cNvSpPr>
            <p:nvPr/>
          </p:nvSpPr>
          <p:spPr bwMode="auto">
            <a:xfrm>
              <a:off x="3688" y="1135"/>
              <a:ext cx="533" cy="20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2973" name="Line 13"/>
          <p:cNvSpPr>
            <a:spLocks noChangeShapeType="1"/>
          </p:cNvSpPr>
          <p:nvPr/>
        </p:nvSpPr>
        <p:spPr bwMode="auto">
          <a:xfrm>
            <a:off x="547688" y="2819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74" name="AutoShape 14"/>
          <p:cNvSpPr>
            <a:spLocks noChangeArrowheads="1"/>
          </p:cNvSpPr>
          <p:nvPr/>
        </p:nvSpPr>
        <p:spPr bwMode="auto">
          <a:xfrm>
            <a:off x="2720975" y="1228725"/>
            <a:ext cx="3048000" cy="1690688"/>
          </a:xfrm>
          <a:prstGeom prst="wedgeRoundRectCallout">
            <a:avLst>
              <a:gd name="adj1" fmla="val -64792"/>
              <a:gd name="adj2" fmla="val 39014"/>
              <a:gd name="adj3" fmla="val 16667"/>
            </a:avLst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OS – can you reserve 12 bytes of memory for me?</a:t>
            </a:r>
          </a:p>
        </p:txBody>
      </p:sp>
      <p:sp>
        <p:nvSpPr>
          <p:cNvPr id="552975" name="AutoShape 15"/>
          <p:cNvSpPr>
            <a:spLocks noChangeArrowheads="1"/>
          </p:cNvSpPr>
          <p:nvPr/>
        </p:nvSpPr>
        <p:spPr bwMode="auto">
          <a:xfrm flipH="1">
            <a:off x="5643563" y="4833938"/>
            <a:ext cx="3048000" cy="1690687"/>
          </a:xfrm>
          <a:prstGeom prst="wedgeRoundRectCallout">
            <a:avLst>
              <a:gd name="adj1" fmla="val -67032"/>
              <a:gd name="adj2" fmla="val 71125"/>
              <a:gd name="adj3" fmla="val 16667"/>
            </a:avLst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Sure, here’s a chunk of memory at address 1000.</a:t>
            </a:r>
          </a:p>
        </p:txBody>
      </p:sp>
      <p:grpSp>
        <p:nvGrpSpPr>
          <p:cNvPr id="552985" name="Group 25"/>
          <p:cNvGrpSpPr>
            <a:grpSpLocks/>
          </p:cNvGrpSpPr>
          <p:nvPr/>
        </p:nvGrpSpPr>
        <p:grpSpPr bwMode="auto">
          <a:xfrm>
            <a:off x="5819775" y="2576513"/>
            <a:ext cx="2216150" cy="1352550"/>
            <a:chOff x="3666" y="1623"/>
            <a:chExt cx="1396" cy="852"/>
          </a:xfrm>
        </p:grpSpPr>
        <p:grpSp>
          <p:nvGrpSpPr>
            <p:cNvPr id="552983" name="Group 23"/>
            <p:cNvGrpSpPr>
              <a:grpSpLocks/>
            </p:cNvGrpSpPr>
            <p:nvPr/>
          </p:nvGrpSpPr>
          <p:grpSpPr bwMode="auto">
            <a:xfrm>
              <a:off x="3666" y="1707"/>
              <a:ext cx="878" cy="768"/>
              <a:chOff x="3666" y="1707"/>
              <a:chExt cx="878" cy="768"/>
            </a:xfrm>
          </p:grpSpPr>
          <p:sp>
            <p:nvSpPr>
              <p:cNvPr id="552976" name="Rectangle 16"/>
              <p:cNvSpPr>
                <a:spLocks noChangeArrowheads="1"/>
              </p:cNvSpPr>
              <p:nvPr/>
            </p:nvSpPr>
            <p:spPr bwMode="auto">
              <a:xfrm>
                <a:off x="3680" y="1707"/>
                <a:ext cx="864" cy="768"/>
              </a:xfrm>
              <a:prstGeom prst="rect">
                <a:avLst/>
              </a:prstGeom>
              <a:solidFill>
                <a:srgbClr val="FFDBED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2977" name="Text Box 17"/>
              <p:cNvSpPr txBox="1">
                <a:spLocks noChangeArrowheads="1"/>
              </p:cNvSpPr>
              <p:nvPr/>
            </p:nvSpPr>
            <p:spPr bwMode="auto">
              <a:xfrm>
                <a:off x="3666" y="1758"/>
                <a:ext cx="45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value</a:t>
                </a:r>
              </a:p>
            </p:txBody>
          </p:sp>
          <p:sp>
            <p:nvSpPr>
              <p:cNvPr id="552978" name="Rectangle 18"/>
              <p:cNvSpPr>
                <a:spLocks noChangeArrowheads="1"/>
              </p:cNvSpPr>
              <p:nvPr/>
            </p:nvSpPr>
            <p:spPr bwMode="auto">
              <a:xfrm>
                <a:off x="4118" y="1778"/>
                <a:ext cx="378" cy="189"/>
              </a:xfrm>
              <a:prstGeom prst="rect">
                <a:avLst/>
              </a:prstGeom>
              <a:solidFill>
                <a:srgbClr val="99CC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2979" name="Text Box 19"/>
              <p:cNvSpPr txBox="1">
                <a:spLocks noChangeArrowheads="1"/>
              </p:cNvSpPr>
              <p:nvPr/>
            </p:nvSpPr>
            <p:spPr bwMode="auto">
              <a:xfrm>
                <a:off x="3705" y="2031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left</a:t>
                </a:r>
              </a:p>
            </p:txBody>
          </p:sp>
          <p:sp>
            <p:nvSpPr>
              <p:cNvPr id="552980" name="Text Box 20"/>
              <p:cNvSpPr txBox="1">
                <a:spLocks noChangeArrowheads="1"/>
              </p:cNvSpPr>
              <p:nvPr/>
            </p:nvSpPr>
            <p:spPr bwMode="auto">
              <a:xfrm>
                <a:off x="4089" y="202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right</a:t>
                </a:r>
              </a:p>
            </p:txBody>
          </p:sp>
          <p:sp>
            <p:nvSpPr>
              <p:cNvPr id="552981" name="Rectangle 21"/>
              <p:cNvSpPr>
                <a:spLocks noChangeArrowheads="1"/>
              </p:cNvSpPr>
              <p:nvPr/>
            </p:nvSpPr>
            <p:spPr bwMode="auto">
              <a:xfrm>
                <a:off x="3711" y="2232"/>
                <a:ext cx="378" cy="189"/>
              </a:xfrm>
              <a:prstGeom prst="rect">
                <a:avLst/>
              </a:prstGeom>
              <a:solidFill>
                <a:srgbClr val="99CC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2982" name="Rectangle 22"/>
              <p:cNvSpPr>
                <a:spLocks noChangeArrowheads="1"/>
              </p:cNvSpPr>
              <p:nvPr/>
            </p:nvSpPr>
            <p:spPr bwMode="auto">
              <a:xfrm>
                <a:off x="4134" y="2235"/>
                <a:ext cx="378" cy="189"/>
              </a:xfrm>
              <a:prstGeom prst="rect">
                <a:avLst/>
              </a:prstGeom>
              <a:solidFill>
                <a:srgbClr val="99CC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2984" name="Text Box 24"/>
            <p:cNvSpPr txBox="1">
              <a:spLocks noChangeArrowheads="1"/>
            </p:cNvSpPr>
            <p:nvPr/>
          </p:nvSpPr>
          <p:spPr bwMode="auto">
            <a:xfrm>
              <a:off x="4509" y="1623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1000</a:t>
              </a:r>
            </a:p>
          </p:txBody>
        </p:sp>
      </p:grpSp>
      <p:sp>
        <p:nvSpPr>
          <p:cNvPr id="552986" name="Text Box 26"/>
          <p:cNvSpPr txBox="1">
            <a:spLocks noChangeArrowheads="1"/>
          </p:cNvSpPr>
          <p:nvPr/>
        </p:nvSpPr>
        <p:spPr bwMode="auto">
          <a:xfrm>
            <a:off x="5813425" y="1747838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C"/>
                </a:solidFill>
              </a:rPr>
              <a:t>1000</a:t>
            </a:r>
          </a:p>
        </p:txBody>
      </p:sp>
      <p:cxnSp>
        <p:nvCxnSpPr>
          <p:cNvPr id="552987" name="AutoShape 27"/>
          <p:cNvCxnSpPr>
            <a:cxnSpLocks noChangeShapeType="1"/>
            <a:stCxn id="552968" idx="3"/>
            <a:endCxn id="552976" idx="0"/>
          </p:cNvCxnSpPr>
          <p:nvPr/>
        </p:nvCxnSpPr>
        <p:spPr bwMode="auto">
          <a:xfrm flipH="1">
            <a:off x="6527800" y="1965325"/>
            <a:ext cx="173038" cy="744538"/>
          </a:xfrm>
          <a:prstGeom prst="curvedConnector4">
            <a:avLst>
              <a:gd name="adj1" fmla="val -132111"/>
              <a:gd name="adj2" fmla="val 60981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2988" name="Line 28"/>
          <p:cNvSpPr>
            <a:spLocks noChangeShapeType="1"/>
          </p:cNvSpPr>
          <p:nvPr/>
        </p:nvSpPr>
        <p:spPr bwMode="auto">
          <a:xfrm>
            <a:off x="547688" y="3124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89" name="Text Box 29"/>
          <p:cNvSpPr txBox="1">
            <a:spLocks noChangeArrowheads="1"/>
          </p:cNvSpPr>
          <p:nvPr/>
        </p:nvSpPr>
        <p:spPr bwMode="auto">
          <a:xfrm>
            <a:off x="6654800" y="274002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552990" name="Line 30"/>
          <p:cNvSpPr>
            <a:spLocks noChangeShapeType="1"/>
          </p:cNvSpPr>
          <p:nvPr/>
        </p:nvSpPr>
        <p:spPr bwMode="auto">
          <a:xfrm>
            <a:off x="552450" y="35337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91" name="AutoShape 31"/>
          <p:cNvSpPr>
            <a:spLocks noChangeArrowheads="1"/>
          </p:cNvSpPr>
          <p:nvPr/>
        </p:nvSpPr>
        <p:spPr bwMode="auto">
          <a:xfrm>
            <a:off x="2514600" y="1938338"/>
            <a:ext cx="3048000" cy="1690687"/>
          </a:xfrm>
          <a:prstGeom prst="wedgeRoundRectCallout">
            <a:avLst>
              <a:gd name="adj1" fmla="val -64792"/>
              <a:gd name="adj2" fmla="val 39014"/>
              <a:gd name="adj3" fmla="val 16667"/>
            </a:avLst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OS – can you reserve 12 bytes of memory for me?</a:t>
            </a:r>
          </a:p>
        </p:txBody>
      </p:sp>
      <p:sp>
        <p:nvSpPr>
          <p:cNvPr id="552992" name="AutoShape 32"/>
          <p:cNvSpPr>
            <a:spLocks noChangeArrowheads="1"/>
          </p:cNvSpPr>
          <p:nvPr/>
        </p:nvSpPr>
        <p:spPr bwMode="auto">
          <a:xfrm flipH="1">
            <a:off x="5638800" y="4800600"/>
            <a:ext cx="3048000" cy="1690688"/>
          </a:xfrm>
          <a:prstGeom prst="wedgeRoundRectCallout">
            <a:avLst>
              <a:gd name="adj1" fmla="val -67032"/>
              <a:gd name="adj2" fmla="val 71125"/>
              <a:gd name="adj3" fmla="val 16667"/>
            </a:avLst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Sure, here’s a chunk of memory at address 1200.</a:t>
            </a:r>
          </a:p>
        </p:txBody>
      </p:sp>
      <p:grpSp>
        <p:nvGrpSpPr>
          <p:cNvPr id="552993" name="Group 33"/>
          <p:cNvGrpSpPr>
            <a:grpSpLocks/>
          </p:cNvGrpSpPr>
          <p:nvPr/>
        </p:nvGrpSpPr>
        <p:grpSpPr bwMode="auto">
          <a:xfrm>
            <a:off x="4641850" y="4210050"/>
            <a:ext cx="2216150" cy="1352550"/>
            <a:chOff x="3666" y="1623"/>
            <a:chExt cx="1396" cy="852"/>
          </a:xfrm>
        </p:grpSpPr>
        <p:grpSp>
          <p:nvGrpSpPr>
            <p:cNvPr id="552994" name="Group 34"/>
            <p:cNvGrpSpPr>
              <a:grpSpLocks/>
            </p:cNvGrpSpPr>
            <p:nvPr/>
          </p:nvGrpSpPr>
          <p:grpSpPr bwMode="auto">
            <a:xfrm>
              <a:off x="3666" y="1707"/>
              <a:ext cx="878" cy="768"/>
              <a:chOff x="3666" y="1707"/>
              <a:chExt cx="878" cy="768"/>
            </a:xfrm>
          </p:grpSpPr>
          <p:sp>
            <p:nvSpPr>
              <p:cNvPr id="552995" name="Rectangle 35"/>
              <p:cNvSpPr>
                <a:spLocks noChangeArrowheads="1"/>
              </p:cNvSpPr>
              <p:nvPr/>
            </p:nvSpPr>
            <p:spPr bwMode="auto">
              <a:xfrm>
                <a:off x="3680" y="1707"/>
                <a:ext cx="864" cy="768"/>
              </a:xfrm>
              <a:prstGeom prst="rect">
                <a:avLst/>
              </a:prstGeom>
              <a:solidFill>
                <a:srgbClr val="FFDBED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2996" name="Text Box 36"/>
              <p:cNvSpPr txBox="1">
                <a:spLocks noChangeArrowheads="1"/>
              </p:cNvSpPr>
              <p:nvPr/>
            </p:nvSpPr>
            <p:spPr bwMode="auto">
              <a:xfrm>
                <a:off x="3666" y="1758"/>
                <a:ext cx="45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value</a:t>
                </a:r>
              </a:p>
            </p:txBody>
          </p:sp>
          <p:sp>
            <p:nvSpPr>
              <p:cNvPr id="552997" name="Rectangle 37"/>
              <p:cNvSpPr>
                <a:spLocks noChangeArrowheads="1"/>
              </p:cNvSpPr>
              <p:nvPr/>
            </p:nvSpPr>
            <p:spPr bwMode="auto">
              <a:xfrm>
                <a:off x="4118" y="1778"/>
                <a:ext cx="378" cy="189"/>
              </a:xfrm>
              <a:prstGeom prst="rect">
                <a:avLst/>
              </a:prstGeom>
              <a:solidFill>
                <a:srgbClr val="99CC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2998" name="Text Box 38"/>
              <p:cNvSpPr txBox="1">
                <a:spLocks noChangeArrowheads="1"/>
              </p:cNvSpPr>
              <p:nvPr/>
            </p:nvSpPr>
            <p:spPr bwMode="auto">
              <a:xfrm>
                <a:off x="3705" y="2031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left</a:t>
                </a:r>
              </a:p>
            </p:txBody>
          </p:sp>
          <p:sp>
            <p:nvSpPr>
              <p:cNvPr id="552999" name="Text Box 39"/>
              <p:cNvSpPr txBox="1">
                <a:spLocks noChangeArrowheads="1"/>
              </p:cNvSpPr>
              <p:nvPr/>
            </p:nvSpPr>
            <p:spPr bwMode="auto">
              <a:xfrm>
                <a:off x="4089" y="202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right</a:t>
                </a:r>
              </a:p>
            </p:txBody>
          </p:sp>
          <p:sp>
            <p:nvSpPr>
              <p:cNvPr id="553000" name="Rectangle 40"/>
              <p:cNvSpPr>
                <a:spLocks noChangeArrowheads="1"/>
              </p:cNvSpPr>
              <p:nvPr/>
            </p:nvSpPr>
            <p:spPr bwMode="auto">
              <a:xfrm>
                <a:off x="3711" y="2232"/>
                <a:ext cx="378" cy="189"/>
              </a:xfrm>
              <a:prstGeom prst="rect">
                <a:avLst/>
              </a:prstGeom>
              <a:solidFill>
                <a:srgbClr val="99CC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001" name="Rectangle 41"/>
              <p:cNvSpPr>
                <a:spLocks noChangeArrowheads="1"/>
              </p:cNvSpPr>
              <p:nvPr/>
            </p:nvSpPr>
            <p:spPr bwMode="auto">
              <a:xfrm>
                <a:off x="4134" y="2235"/>
                <a:ext cx="378" cy="189"/>
              </a:xfrm>
              <a:prstGeom prst="rect">
                <a:avLst/>
              </a:prstGeom>
              <a:solidFill>
                <a:srgbClr val="99CC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3002" name="Text Box 42"/>
            <p:cNvSpPr txBox="1">
              <a:spLocks noChangeArrowheads="1"/>
            </p:cNvSpPr>
            <p:nvPr/>
          </p:nvSpPr>
          <p:spPr bwMode="auto">
            <a:xfrm>
              <a:off x="4509" y="1623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1200</a:t>
              </a:r>
            </a:p>
          </p:txBody>
        </p:sp>
      </p:grpSp>
      <p:sp>
        <p:nvSpPr>
          <p:cNvPr id="553003" name="Text Box 43"/>
          <p:cNvSpPr txBox="1">
            <a:spLocks noChangeArrowheads="1"/>
          </p:cNvSpPr>
          <p:nvPr/>
        </p:nvSpPr>
        <p:spPr bwMode="auto">
          <a:xfrm>
            <a:off x="5824538" y="1323975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C"/>
                </a:solidFill>
              </a:rPr>
              <a:t>1200</a:t>
            </a:r>
          </a:p>
        </p:txBody>
      </p:sp>
      <p:sp>
        <p:nvSpPr>
          <p:cNvPr id="553004" name="Text Box 44"/>
          <p:cNvSpPr txBox="1">
            <a:spLocks noChangeArrowheads="1"/>
          </p:cNvSpPr>
          <p:nvPr/>
        </p:nvSpPr>
        <p:spPr bwMode="auto">
          <a:xfrm>
            <a:off x="3810000" y="4291013"/>
            <a:ext cx="900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temp-&gt;</a:t>
            </a:r>
          </a:p>
        </p:txBody>
      </p:sp>
      <p:sp>
        <p:nvSpPr>
          <p:cNvPr id="553005" name="Line 45"/>
          <p:cNvSpPr>
            <a:spLocks noChangeShapeType="1"/>
          </p:cNvSpPr>
          <p:nvPr/>
        </p:nvSpPr>
        <p:spPr bwMode="auto">
          <a:xfrm>
            <a:off x="547688" y="3810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06" name="Text Box 46"/>
          <p:cNvSpPr txBox="1">
            <a:spLocks noChangeArrowheads="1"/>
          </p:cNvSpPr>
          <p:nvPr/>
        </p:nvSpPr>
        <p:spPr bwMode="auto">
          <a:xfrm>
            <a:off x="5467350" y="439102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553007" name="Line 47"/>
          <p:cNvSpPr>
            <a:spLocks noChangeShapeType="1"/>
          </p:cNvSpPr>
          <p:nvPr/>
        </p:nvSpPr>
        <p:spPr bwMode="auto">
          <a:xfrm>
            <a:off x="566738" y="4067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08" name="Text Box 48"/>
          <p:cNvSpPr txBox="1">
            <a:spLocks noChangeArrowheads="1"/>
          </p:cNvSpPr>
          <p:nvPr/>
        </p:nvSpPr>
        <p:spPr bwMode="auto">
          <a:xfrm>
            <a:off x="4633913" y="5148263"/>
            <a:ext cx="7858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553009" name="Line 49"/>
          <p:cNvSpPr>
            <a:spLocks noChangeShapeType="1"/>
          </p:cNvSpPr>
          <p:nvPr/>
        </p:nvSpPr>
        <p:spPr bwMode="auto">
          <a:xfrm>
            <a:off x="581025" y="43576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10" name="Text Box 50"/>
          <p:cNvSpPr txBox="1">
            <a:spLocks noChangeArrowheads="1"/>
          </p:cNvSpPr>
          <p:nvPr/>
        </p:nvSpPr>
        <p:spPr bwMode="auto">
          <a:xfrm>
            <a:off x="5291138" y="5148263"/>
            <a:ext cx="7858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553011" name="Line 51"/>
          <p:cNvSpPr>
            <a:spLocks noChangeShapeType="1"/>
          </p:cNvSpPr>
          <p:nvPr/>
        </p:nvSpPr>
        <p:spPr bwMode="auto">
          <a:xfrm>
            <a:off x="581025" y="4648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12" name="Oval 52"/>
          <p:cNvSpPr>
            <a:spLocks noChangeArrowheads="1"/>
          </p:cNvSpPr>
          <p:nvPr/>
        </p:nvSpPr>
        <p:spPr bwMode="auto">
          <a:xfrm>
            <a:off x="5715000" y="3352800"/>
            <a:ext cx="9906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13" name="Text Box 53"/>
          <p:cNvSpPr txBox="1">
            <a:spLocks noChangeArrowheads="1"/>
          </p:cNvSpPr>
          <p:nvPr/>
        </p:nvSpPr>
        <p:spPr bwMode="auto">
          <a:xfrm>
            <a:off x="5854700" y="3519488"/>
            <a:ext cx="706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1200</a:t>
            </a:r>
          </a:p>
        </p:txBody>
      </p:sp>
      <p:cxnSp>
        <p:nvCxnSpPr>
          <p:cNvPr id="553014" name="AutoShape 54"/>
          <p:cNvCxnSpPr>
            <a:cxnSpLocks noChangeShapeType="1"/>
            <a:stCxn id="553013" idx="1"/>
            <a:endCxn id="552995" idx="0"/>
          </p:cNvCxnSpPr>
          <p:nvPr/>
        </p:nvCxnSpPr>
        <p:spPr bwMode="auto">
          <a:xfrm rot="10800000" flipV="1">
            <a:off x="5349875" y="3703638"/>
            <a:ext cx="504825" cy="639762"/>
          </a:xfrm>
          <a:prstGeom prst="curvedConnector2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015" name="Line 55"/>
          <p:cNvSpPr>
            <a:spLocks noChangeShapeType="1"/>
          </p:cNvSpPr>
          <p:nvPr/>
        </p:nvSpPr>
        <p:spPr bwMode="auto">
          <a:xfrm>
            <a:off x="581025" y="51149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16" name="AutoShape 56"/>
          <p:cNvSpPr>
            <a:spLocks noChangeArrowheads="1"/>
          </p:cNvSpPr>
          <p:nvPr/>
        </p:nvSpPr>
        <p:spPr bwMode="auto">
          <a:xfrm>
            <a:off x="2590800" y="3490913"/>
            <a:ext cx="3048000" cy="1690687"/>
          </a:xfrm>
          <a:prstGeom prst="wedgeRoundRectCallout">
            <a:avLst>
              <a:gd name="adj1" fmla="val -64792"/>
              <a:gd name="adj2" fmla="val 39014"/>
              <a:gd name="adj3" fmla="val 16667"/>
            </a:avLst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OS – can you reserve 12 bytes of memory for me?</a:t>
            </a:r>
          </a:p>
        </p:txBody>
      </p:sp>
      <p:sp>
        <p:nvSpPr>
          <p:cNvPr id="553017" name="AutoShape 57"/>
          <p:cNvSpPr>
            <a:spLocks noChangeArrowheads="1"/>
          </p:cNvSpPr>
          <p:nvPr/>
        </p:nvSpPr>
        <p:spPr bwMode="auto">
          <a:xfrm flipH="1">
            <a:off x="5638800" y="4800600"/>
            <a:ext cx="3048000" cy="1690688"/>
          </a:xfrm>
          <a:prstGeom prst="wedgeRoundRectCallout">
            <a:avLst>
              <a:gd name="adj1" fmla="val -67032"/>
              <a:gd name="adj2" fmla="val 71125"/>
              <a:gd name="adj3" fmla="val 16667"/>
            </a:avLst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Sure, here’s a chunk of memory at address 1100.</a:t>
            </a:r>
          </a:p>
        </p:txBody>
      </p:sp>
      <p:grpSp>
        <p:nvGrpSpPr>
          <p:cNvPr id="553018" name="Group 58"/>
          <p:cNvGrpSpPr>
            <a:grpSpLocks/>
          </p:cNvGrpSpPr>
          <p:nvPr/>
        </p:nvGrpSpPr>
        <p:grpSpPr bwMode="auto">
          <a:xfrm>
            <a:off x="7010400" y="4591050"/>
            <a:ext cx="2166938" cy="1352550"/>
            <a:chOff x="3666" y="1623"/>
            <a:chExt cx="1365" cy="852"/>
          </a:xfrm>
        </p:grpSpPr>
        <p:grpSp>
          <p:nvGrpSpPr>
            <p:cNvPr id="553019" name="Group 59"/>
            <p:cNvGrpSpPr>
              <a:grpSpLocks/>
            </p:cNvGrpSpPr>
            <p:nvPr/>
          </p:nvGrpSpPr>
          <p:grpSpPr bwMode="auto">
            <a:xfrm>
              <a:off x="3666" y="1707"/>
              <a:ext cx="878" cy="768"/>
              <a:chOff x="3666" y="1707"/>
              <a:chExt cx="878" cy="768"/>
            </a:xfrm>
          </p:grpSpPr>
          <p:sp>
            <p:nvSpPr>
              <p:cNvPr id="553020" name="Rectangle 60"/>
              <p:cNvSpPr>
                <a:spLocks noChangeArrowheads="1"/>
              </p:cNvSpPr>
              <p:nvPr/>
            </p:nvSpPr>
            <p:spPr bwMode="auto">
              <a:xfrm>
                <a:off x="3680" y="1707"/>
                <a:ext cx="864" cy="768"/>
              </a:xfrm>
              <a:prstGeom prst="rect">
                <a:avLst/>
              </a:prstGeom>
              <a:solidFill>
                <a:srgbClr val="FFDBED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021" name="Text Box 61"/>
              <p:cNvSpPr txBox="1">
                <a:spLocks noChangeArrowheads="1"/>
              </p:cNvSpPr>
              <p:nvPr/>
            </p:nvSpPr>
            <p:spPr bwMode="auto">
              <a:xfrm>
                <a:off x="3666" y="1758"/>
                <a:ext cx="45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value</a:t>
                </a:r>
              </a:p>
            </p:txBody>
          </p:sp>
          <p:sp>
            <p:nvSpPr>
              <p:cNvPr id="553022" name="Rectangle 62"/>
              <p:cNvSpPr>
                <a:spLocks noChangeArrowheads="1"/>
              </p:cNvSpPr>
              <p:nvPr/>
            </p:nvSpPr>
            <p:spPr bwMode="auto">
              <a:xfrm>
                <a:off x="4118" y="1778"/>
                <a:ext cx="378" cy="189"/>
              </a:xfrm>
              <a:prstGeom prst="rect">
                <a:avLst/>
              </a:prstGeom>
              <a:solidFill>
                <a:srgbClr val="99CC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023" name="Text Box 63"/>
              <p:cNvSpPr txBox="1">
                <a:spLocks noChangeArrowheads="1"/>
              </p:cNvSpPr>
              <p:nvPr/>
            </p:nvSpPr>
            <p:spPr bwMode="auto">
              <a:xfrm>
                <a:off x="3705" y="2031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left</a:t>
                </a:r>
              </a:p>
            </p:txBody>
          </p:sp>
          <p:sp>
            <p:nvSpPr>
              <p:cNvPr id="553024" name="Text Box 64"/>
              <p:cNvSpPr txBox="1">
                <a:spLocks noChangeArrowheads="1"/>
              </p:cNvSpPr>
              <p:nvPr/>
            </p:nvSpPr>
            <p:spPr bwMode="auto">
              <a:xfrm>
                <a:off x="4089" y="202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right</a:t>
                </a:r>
              </a:p>
            </p:txBody>
          </p:sp>
          <p:sp>
            <p:nvSpPr>
              <p:cNvPr id="553025" name="Rectangle 65"/>
              <p:cNvSpPr>
                <a:spLocks noChangeArrowheads="1"/>
              </p:cNvSpPr>
              <p:nvPr/>
            </p:nvSpPr>
            <p:spPr bwMode="auto">
              <a:xfrm>
                <a:off x="3711" y="2232"/>
                <a:ext cx="378" cy="189"/>
              </a:xfrm>
              <a:prstGeom prst="rect">
                <a:avLst/>
              </a:prstGeom>
              <a:solidFill>
                <a:srgbClr val="99CC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026" name="Rectangle 66"/>
              <p:cNvSpPr>
                <a:spLocks noChangeArrowheads="1"/>
              </p:cNvSpPr>
              <p:nvPr/>
            </p:nvSpPr>
            <p:spPr bwMode="auto">
              <a:xfrm>
                <a:off x="4134" y="2235"/>
                <a:ext cx="378" cy="189"/>
              </a:xfrm>
              <a:prstGeom prst="rect">
                <a:avLst/>
              </a:prstGeom>
              <a:solidFill>
                <a:srgbClr val="99CC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3027" name="Text Box 67"/>
            <p:cNvSpPr txBox="1">
              <a:spLocks noChangeArrowheads="1"/>
            </p:cNvSpPr>
            <p:nvPr/>
          </p:nvSpPr>
          <p:spPr bwMode="auto">
            <a:xfrm>
              <a:off x="4509" y="1623"/>
              <a:ext cx="5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1100</a:t>
              </a:r>
            </a:p>
          </p:txBody>
        </p:sp>
      </p:grpSp>
      <p:sp>
        <p:nvSpPr>
          <p:cNvPr id="553028" name="Text Box 68"/>
          <p:cNvSpPr txBox="1">
            <a:spLocks noChangeArrowheads="1"/>
          </p:cNvSpPr>
          <p:nvPr/>
        </p:nvSpPr>
        <p:spPr bwMode="auto">
          <a:xfrm>
            <a:off x="5853113" y="1328738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C"/>
                </a:solidFill>
              </a:rPr>
              <a:t>1100</a:t>
            </a:r>
          </a:p>
        </p:txBody>
      </p:sp>
      <p:sp>
        <p:nvSpPr>
          <p:cNvPr id="553029" name="Text Box 69"/>
          <p:cNvSpPr txBox="1">
            <a:spLocks noChangeArrowheads="1"/>
          </p:cNvSpPr>
          <p:nvPr/>
        </p:nvSpPr>
        <p:spPr bwMode="auto">
          <a:xfrm>
            <a:off x="6186488" y="4670425"/>
            <a:ext cx="900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temp-&gt;</a:t>
            </a:r>
          </a:p>
        </p:txBody>
      </p:sp>
      <p:sp>
        <p:nvSpPr>
          <p:cNvPr id="553030" name="Line 70"/>
          <p:cNvSpPr>
            <a:spLocks noChangeShapeType="1"/>
          </p:cNvSpPr>
          <p:nvPr/>
        </p:nvSpPr>
        <p:spPr bwMode="auto">
          <a:xfrm>
            <a:off x="576263" y="54387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31" name="Text Box 71"/>
          <p:cNvSpPr txBox="1">
            <a:spLocks noChangeArrowheads="1"/>
          </p:cNvSpPr>
          <p:nvPr/>
        </p:nvSpPr>
        <p:spPr bwMode="auto">
          <a:xfrm>
            <a:off x="7758113" y="4772025"/>
            <a:ext cx="496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553032" name="Line 72"/>
          <p:cNvSpPr>
            <a:spLocks noChangeShapeType="1"/>
          </p:cNvSpPr>
          <p:nvPr/>
        </p:nvSpPr>
        <p:spPr bwMode="auto">
          <a:xfrm>
            <a:off x="590550" y="5700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33" name="Text Box 73"/>
          <p:cNvSpPr txBox="1">
            <a:spLocks noChangeArrowheads="1"/>
          </p:cNvSpPr>
          <p:nvPr/>
        </p:nvSpPr>
        <p:spPr bwMode="auto">
          <a:xfrm>
            <a:off x="6986588" y="5548313"/>
            <a:ext cx="7858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553034" name="Line 74"/>
          <p:cNvSpPr>
            <a:spLocks noChangeShapeType="1"/>
          </p:cNvSpPr>
          <p:nvPr/>
        </p:nvSpPr>
        <p:spPr bwMode="auto">
          <a:xfrm>
            <a:off x="590550" y="5957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35" name="Text Box 75"/>
          <p:cNvSpPr txBox="1">
            <a:spLocks noChangeArrowheads="1"/>
          </p:cNvSpPr>
          <p:nvPr/>
        </p:nvSpPr>
        <p:spPr bwMode="auto">
          <a:xfrm>
            <a:off x="7658100" y="5548313"/>
            <a:ext cx="7858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553037" name="Line 77"/>
          <p:cNvSpPr>
            <a:spLocks noChangeShapeType="1"/>
          </p:cNvSpPr>
          <p:nvPr/>
        </p:nvSpPr>
        <p:spPr bwMode="auto">
          <a:xfrm>
            <a:off x="577850" y="6251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38" name="Oval 78"/>
          <p:cNvSpPr>
            <a:spLocks noChangeArrowheads="1"/>
          </p:cNvSpPr>
          <p:nvPr/>
        </p:nvSpPr>
        <p:spPr bwMode="auto">
          <a:xfrm>
            <a:off x="6367463" y="3346450"/>
            <a:ext cx="9906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39" name="Text Box 79"/>
          <p:cNvSpPr txBox="1">
            <a:spLocks noChangeArrowheads="1"/>
          </p:cNvSpPr>
          <p:nvPr/>
        </p:nvSpPr>
        <p:spPr bwMode="auto">
          <a:xfrm>
            <a:off x="6538913" y="3519488"/>
            <a:ext cx="669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1100</a:t>
            </a:r>
          </a:p>
        </p:txBody>
      </p:sp>
      <p:cxnSp>
        <p:nvCxnSpPr>
          <p:cNvPr id="553040" name="AutoShape 80"/>
          <p:cNvCxnSpPr>
            <a:cxnSpLocks noChangeShapeType="1"/>
            <a:stCxn id="553039" idx="3"/>
            <a:endCxn id="553020" idx="0"/>
          </p:cNvCxnSpPr>
          <p:nvPr/>
        </p:nvCxnSpPr>
        <p:spPr bwMode="auto">
          <a:xfrm>
            <a:off x="7208838" y="3703638"/>
            <a:ext cx="509587" cy="1020762"/>
          </a:xfrm>
          <a:prstGeom prst="curvedConnector2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041" name="Text Box 81"/>
          <p:cNvSpPr txBox="1">
            <a:spLocks noChangeArrowheads="1"/>
          </p:cNvSpPr>
          <p:nvPr/>
        </p:nvSpPr>
        <p:spPr bwMode="auto">
          <a:xfrm>
            <a:off x="4327525" y="6065838"/>
            <a:ext cx="4730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And of course, later we’d have to delete our tree’s nodes.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52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52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5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5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5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5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5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55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55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55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55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500"/>
                                        <p:tgtEl>
                                          <p:spTgt spid="55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6" grpId="0" animBg="1"/>
      <p:bldP spid="552966" grpId="1" animBg="1"/>
      <p:bldP spid="552973" grpId="0" animBg="1"/>
      <p:bldP spid="552973" grpId="1" animBg="1"/>
      <p:bldP spid="552974" grpId="0" animBg="1"/>
      <p:bldP spid="552974" grpId="1" animBg="1"/>
      <p:bldP spid="552975" grpId="0" animBg="1"/>
      <p:bldP spid="552975" grpId="1" animBg="1"/>
      <p:bldP spid="552986" grpId="0"/>
      <p:bldP spid="552988" grpId="0" animBg="1"/>
      <p:bldP spid="552988" grpId="1" animBg="1"/>
      <p:bldP spid="552989" grpId="0"/>
      <p:bldP spid="552990" grpId="0" animBg="1"/>
      <p:bldP spid="552990" grpId="1" animBg="1"/>
      <p:bldP spid="552991" grpId="0" animBg="1"/>
      <p:bldP spid="552991" grpId="1" animBg="1"/>
      <p:bldP spid="552992" grpId="0" animBg="1"/>
      <p:bldP spid="552992" grpId="1" animBg="1"/>
      <p:bldP spid="553003" grpId="0"/>
      <p:bldP spid="553003" grpId="1"/>
      <p:bldP spid="553004" grpId="0"/>
      <p:bldP spid="553004" grpId="1"/>
      <p:bldP spid="553005" grpId="0" animBg="1"/>
      <p:bldP spid="553005" grpId="1" animBg="1"/>
      <p:bldP spid="553006" grpId="0"/>
      <p:bldP spid="553007" grpId="0" animBg="1"/>
      <p:bldP spid="553007" grpId="1" animBg="1"/>
      <p:bldP spid="553008" grpId="0"/>
      <p:bldP spid="553009" grpId="0" animBg="1"/>
      <p:bldP spid="553009" grpId="1" animBg="1"/>
      <p:bldP spid="553010" grpId="0"/>
      <p:bldP spid="553011" grpId="0" animBg="1"/>
      <p:bldP spid="553011" grpId="1" animBg="1"/>
      <p:bldP spid="553012" grpId="0" animBg="1"/>
      <p:bldP spid="553012" grpId="1" animBg="1"/>
      <p:bldP spid="553013" grpId="0"/>
      <p:bldP spid="553015" grpId="0" animBg="1"/>
      <p:bldP spid="553015" grpId="1" animBg="1"/>
      <p:bldP spid="553016" grpId="0" animBg="1"/>
      <p:bldP spid="553016" grpId="1" animBg="1"/>
      <p:bldP spid="553017" grpId="0" animBg="1"/>
      <p:bldP spid="553017" grpId="1" animBg="1"/>
      <p:bldP spid="553028" grpId="0"/>
      <p:bldP spid="553029" grpId="0"/>
      <p:bldP spid="553030" grpId="0" animBg="1"/>
      <p:bldP spid="553030" grpId="1" animBg="1"/>
      <p:bldP spid="553031" grpId="0"/>
      <p:bldP spid="553032" grpId="0" animBg="1"/>
      <p:bldP spid="553032" grpId="1" animBg="1"/>
      <p:bldP spid="553033" grpId="0"/>
      <p:bldP spid="553034" grpId="0" animBg="1"/>
      <p:bldP spid="553034" grpId="1" animBg="1"/>
      <p:bldP spid="553035" grpId="0"/>
      <p:bldP spid="553037" grpId="0" animBg="1"/>
      <p:bldP spid="553037" grpId="1" animBg="1"/>
      <p:bldP spid="553038" grpId="0" animBg="1"/>
      <p:bldP spid="553038" grpId="1" animBg="1"/>
      <p:bldP spid="553039" grpId="0"/>
      <p:bldP spid="55304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FDE3-9228-4991-A5E6-6CE597D57BF3}" type="slidenum">
              <a:rPr lang="en-US"/>
              <a:pPr/>
              <a:t>38</a:t>
            </a:fld>
            <a:endParaRPr lang="en-US"/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4000"/>
              <a:t>We’ve created a binary tree… now what?</a:t>
            </a:r>
          </a:p>
        </p:txBody>
      </p:sp>
      <p:sp>
        <p:nvSpPr>
          <p:cNvPr id="613380" name="Text Box 4"/>
          <p:cNvSpPr txBox="1">
            <a:spLocks noChangeArrowheads="1"/>
          </p:cNvSpPr>
          <p:nvPr/>
        </p:nvSpPr>
        <p:spPr bwMode="auto">
          <a:xfrm>
            <a:off x="609600" y="1570038"/>
            <a:ext cx="3902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6600CC"/>
                </a:solidFill>
              </a:rPr>
              <a:t>Now that we’ve created a binary tree, what can we do with it?</a:t>
            </a:r>
          </a:p>
        </p:txBody>
      </p:sp>
      <p:sp>
        <p:nvSpPr>
          <p:cNvPr id="613381" name="Text Box 5"/>
          <p:cNvSpPr txBox="1">
            <a:spLocks noChangeArrowheads="1"/>
          </p:cNvSpPr>
          <p:nvPr/>
        </p:nvSpPr>
        <p:spPr bwMode="auto">
          <a:xfrm>
            <a:off x="4343400" y="2851150"/>
            <a:ext cx="4419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6600CC"/>
                </a:solidFill>
              </a:rPr>
              <a:t>Well, next class we’ll learn how to use the binary tree to </a:t>
            </a:r>
            <a:r>
              <a:rPr lang="en-US">
                <a:solidFill>
                  <a:srgbClr val="006666"/>
                </a:solidFill>
              </a:rPr>
              <a:t>speed up searching</a:t>
            </a:r>
            <a:r>
              <a:rPr lang="en-US">
                <a:solidFill>
                  <a:srgbClr val="6600CC"/>
                </a:solidFill>
              </a:rPr>
              <a:t> for data.</a:t>
            </a:r>
          </a:p>
        </p:txBody>
      </p:sp>
      <p:sp>
        <p:nvSpPr>
          <p:cNvPr id="613383" name="Text Box 7"/>
          <p:cNvSpPr txBox="1">
            <a:spLocks noChangeArrowheads="1"/>
          </p:cNvSpPr>
          <p:nvPr/>
        </p:nvSpPr>
        <p:spPr bwMode="auto">
          <a:xfrm>
            <a:off x="381000" y="4191000"/>
            <a:ext cx="4419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6600CC"/>
                </a:solidFill>
              </a:rPr>
              <a:t>But for now, </a:t>
            </a:r>
            <a:r>
              <a:rPr lang="en-US">
                <a:solidFill>
                  <a:srgbClr val="006666"/>
                </a:solidFill>
              </a:rPr>
              <a:t>let’s learn how to iterate through each item</a:t>
            </a:r>
            <a:r>
              <a:rPr lang="en-US">
                <a:solidFill>
                  <a:srgbClr val="6600CC"/>
                </a:solidFill>
              </a:rPr>
              <a:t> in a tree, one at a time.</a:t>
            </a:r>
          </a:p>
        </p:txBody>
      </p:sp>
      <p:sp>
        <p:nvSpPr>
          <p:cNvPr id="613384" name="Text Box 8"/>
          <p:cNvSpPr txBox="1">
            <a:spLocks noChangeArrowheads="1"/>
          </p:cNvSpPr>
          <p:nvPr/>
        </p:nvSpPr>
        <p:spPr bwMode="auto">
          <a:xfrm>
            <a:off x="4343400" y="5518150"/>
            <a:ext cx="4419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6600CC"/>
                </a:solidFill>
              </a:rPr>
              <a:t>This is called </a:t>
            </a:r>
            <a:r>
              <a:rPr lang="en-US">
                <a:solidFill>
                  <a:srgbClr val="006666"/>
                </a:solidFill>
              </a:rPr>
              <a:t>“traversing”</a:t>
            </a:r>
            <a:r>
              <a:rPr lang="en-US">
                <a:solidFill>
                  <a:srgbClr val="6600CC"/>
                </a:solidFill>
              </a:rPr>
              <a:t> the tree, and there are several ways to do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80" grpId="0"/>
      <p:bldP spid="613381" grpId="0"/>
      <p:bldP spid="613383" grpId="0"/>
      <p:bldP spid="61338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94A1-F779-431B-9A63-9C56BB4A4B3B}" type="slidenum">
              <a:rPr lang="en-US"/>
              <a:pPr/>
              <a:t>39</a:t>
            </a:fld>
            <a:endParaRPr lang="en-US"/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ourier New" pitchFamily="49" charset="0"/>
              </a:rPr>
              <a:t>Binary Tree Traversals</a:t>
            </a:r>
            <a:r>
              <a:rPr lang="en-US"/>
              <a:t> </a:t>
            </a:r>
          </a:p>
        </p:txBody>
      </p:sp>
      <p:sp>
        <p:nvSpPr>
          <p:cNvPr id="594947" name="Text Box 3"/>
          <p:cNvSpPr txBox="1">
            <a:spLocks noChangeArrowheads="1"/>
          </p:cNvSpPr>
          <p:nvPr/>
        </p:nvSpPr>
        <p:spPr bwMode="auto">
          <a:xfrm>
            <a:off x="285750" y="962025"/>
            <a:ext cx="5962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cs typeface="Courier New" pitchFamily="49" charset="0"/>
              </a:rPr>
              <a:t>When we iterate through all the nodes in a tree, it’s called a </a:t>
            </a:r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traversal</a:t>
            </a:r>
            <a:r>
              <a:rPr lang="en-US">
                <a:cs typeface="Courier New" pitchFamily="49" charset="0"/>
              </a:rPr>
              <a:t>. </a:t>
            </a: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825500" y="4452938"/>
            <a:ext cx="7670800" cy="246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Each technique differs in the </a:t>
            </a:r>
            <a:r>
              <a:rPr lang="en-US">
                <a:solidFill>
                  <a:schemeClr val="accent2"/>
                </a:solidFill>
              </a:rPr>
              <a:t>order</a:t>
            </a:r>
            <a:r>
              <a:rPr lang="en-US"/>
              <a:t> that each node is visited during the traversal: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	1. Pre-order traversal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	2. In-order traversal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	3. Post-order traversal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          4. Level-order traversal</a:t>
            </a:r>
          </a:p>
        </p:txBody>
      </p:sp>
      <p:grpSp>
        <p:nvGrpSpPr>
          <p:cNvPr id="594950" name="Group 6"/>
          <p:cNvGrpSpPr>
            <a:grpSpLocks/>
          </p:cNvGrpSpPr>
          <p:nvPr/>
        </p:nvGrpSpPr>
        <p:grpSpPr bwMode="auto">
          <a:xfrm>
            <a:off x="5334000" y="1450975"/>
            <a:ext cx="3521075" cy="2892425"/>
            <a:chOff x="3552" y="509"/>
            <a:chExt cx="2218" cy="1822"/>
          </a:xfrm>
        </p:grpSpPr>
        <p:grpSp>
          <p:nvGrpSpPr>
            <p:cNvPr id="594951" name="Group 7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594952" name="Group 8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594953" name="Rectangle 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954" name="Rectangle 1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955" name="Rectangle 1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956" name="Rectangle 1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4957" name="Group 13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594958" name="Rectangle 1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959" name="Rectangle 1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960" name="Rectangle 1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961" name="Rectangle 1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4962" name="Group 18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594963" name="Rectangle 1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964" name="Rectangle 2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965" name="Rectangle 2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966" name="Rectangle 2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4967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968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969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4970" name="Text Box 26"/>
              <p:cNvSpPr txBox="1">
                <a:spLocks noChangeArrowheads="1"/>
              </p:cNvSpPr>
              <p:nvPr/>
            </p:nvSpPr>
            <p:spPr bwMode="auto">
              <a:xfrm>
                <a:off x="4481" y="705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“a”</a:t>
                </a:r>
              </a:p>
            </p:txBody>
          </p:sp>
          <p:sp>
            <p:nvSpPr>
              <p:cNvPr id="594971" name="Text Box 27"/>
              <p:cNvSpPr txBox="1">
                <a:spLocks noChangeArrowheads="1"/>
              </p:cNvSpPr>
              <p:nvPr/>
            </p:nvSpPr>
            <p:spPr bwMode="auto">
              <a:xfrm>
                <a:off x="3905" y="1353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“b”</a:t>
                </a:r>
              </a:p>
            </p:txBody>
          </p:sp>
          <p:sp>
            <p:nvSpPr>
              <p:cNvPr id="594972" name="Text Box 28"/>
              <p:cNvSpPr txBox="1">
                <a:spLocks noChangeArrowheads="1"/>
              </p:cNvSpPr>
              <p:nvPr/>
            </p:nvSpPr>
            <p:spPr bwMode="auto">
              <a:xfrm>
                <a:off x="4940" y="1351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594973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4974" name="Line 30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4975" name="Group 31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594976" name="Rectangle 32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977" name="Rectangle 33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978" name="Rectangle 34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979" name="Rectangle 35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4980" name="Text Box 36"/>
              <p:cNvSpPr txBox="1">
                <a:spLocks noChangeArrowheads="1"/>
              </p:cNvSpPr>
              <p:nvPr/>
            </p:nvSpPr>
            <p:spPr bwMode="auto">
              <a:xfrm>
                <a:off x="3506" y="1986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“d”</a:t>
                </a:r>
              </a:p>
            </p:txBody>
          </p:sp>
          <p:sp>
            <p:nvSpPr>
              <p:cNvPr id="594981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4982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594983" name="Group 39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594984" name="Rectangle 40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985" name="Rectangle 41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986" name="Rectangle 42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987" name="Rectangle 43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4988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989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4990" name="Text Box 46"/>
              <p:cNvSpPr txBox="1">
                <a:spLocks noChangeArrowheads="1"/>
              </p:cNvSpPr>
              <p:nvPr/>
            </p:nvSpPr>
            <p:spPr bwMode="auto">
              <a:xfrm>
                <a:off x="4352" y="1978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594991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594992" name="Rectangle 48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93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root</a:t>
              </a:r>
            </a:p>
          </p:txBody>
        </p:sp>
        <p:sp>
          <p:nvSpPr>
            <p:cNvPr id="594994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95" name="Text Box 51"/>
          <p:cNvSpPr txBox="1">
            <a:spLocks noChangeArrowheads="1"/>
          </p:cNvSpPr>
          <p:nvPr/>
        </p:nvSpPr>
        <p:spPr bwMode="auto">
          <a:xfrm>
            <a:off x="381000" y="2073275"/>
            <a:ext cx="5962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cs typeface="Courier New" pitchFamily="49" charset="0"/>
              </a:rPr>
              <a:t>Any time we traverse through a tree, we always start with the 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root node</a:t>
            </a:r>
            <a:r>
              <a:rPr lang="en-US">
                <a:cs typeface="Courier New" pitchFamily="49" charset="0"/>
              </a:rPr>
              <a:t>.</a:t>
            </a:r>
          </a:p>
        </p:txBody>
      </p:sp>
      <p:sp>
        <p:nvSpPr>
          <p:cNvPr id="594996" name="Oval 52"/>
          <p:cNvSpPr>
            <a:spLocks noChangeArrowheads="1"/>
          </p:cNvSpPr>
          <p:nvPr/>
        </p:nvSpPr>
        <p:spPr bwMode="auto">
          <a:xfrm>
            <a:off x="6705600" y="1295400"/>
            <a:ext cx="14478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98" name="Rectangle 54"/>
          <p:cNvSpPr>
            <a:spLocks noChangeArrowheads="1"/>
          </p:cNvSpPr>
          <p:nvPr/>
        </p:nvSpPr>
        <p:spPr bwMode="auto">
          <a:xfrm>
            <a:off x="1524000" y="5334000"/>
            <a:ext cx="396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99" name="Text Box 55"/>
          <p:cNvSpPr txBox="1">
            <a:spLocks noChangeArrowheads="1"/>
          </p:cNvSpPr>
          <p:nvPr/>
        </p:nvSpPr>
        <p:spPr bwMode="auto">
          <a:xfrm>
            <a:off x="457200" y="3216275"/>
            <a:ext cx="5181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cs typeface="Courier New" pitchFamily="49" charset="0"/>
              </a:rPr>
              <a:t>There are four common ways to traverse a 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949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949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94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94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8" grpId="0"/>
      <p:bldP spid="594995" grpId="0"/>
      <p:bldP spid="594996" grpId="0" animBg="1"/>
      <p:bldP spid="594998" grpId="0" animBg="1"/>
      <p:bldP spid="5949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FD3D-764E-4BAC-9394-7CE9B4AE0776}" type="slidenum">
              <a:rPr lang="en-US"/>
              <a:pPr/>
              <a:t>4</a:t>
            </a:fld>
            <a:endParaRPr lang="en-US"/>
          </a:p>
        </p:txBody>
      </p:sp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The Quicksort Algorithm</a:t>
            </a:r>
          </a:p>
        </p:txBody>
      </p:sp>
      <p:sp>
        <p:nvSpPr>
          <p:cNvPr id="633859" name="Text Box 3"/>
          <p:cNvSpPr txBox="1">
            <a:spLocks noChangeArrowheads="1"/>
          </p:cNvSpPr>
          <p:nvPr/>
        </p:nvSpPr>
        <p:spPr bwMode="auto">
          <a:xfrm>
            <a:off x="593725" y="1616075"/>
            <a:ext cx="8067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 startAt="2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Select an arbitrary element </a:t>
            </a:r>
            <a:r>
              <a:rPr lang="en-US">
                <a:solidFill>
                  <a:srgbClr val="FF3300"/>
                </a:solidFill>
                <a:latin typeface="Comic Sans MS" pitchFamily="66" charset="0"/>
              </a:rPr>
              <a:t>P</a:t>
            </a: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 from the array (typically the </a:t>
            </a:r>
            <a:r>
              <a:rPr lang="en-US">
                <a:solidFill>
                  <a:srgbClr val="6600CC"/>
                </a:solidFill>
                <a:latin typeface="Comic Sans MS" pitchFamily="66" charset="0"/>
              </a:rPr>
              <a:t>first element</a:t>
            </a: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 in the array).</a:t>
            </a:r>
          </a:p>
        </p:txBody>
      </p:sp>
      <p:sp>
        <p:nvSpPr>
          <p:cNvPr id="633860" name="Text Box 4"/>
          <p:cNvSpPr txBox="1">
            <a:spLocks noChangeArrowheads="1"/>
          </p:cNvSpPr>
          <p:nvPr/>
        </p:nvSpPr>
        <p:spPr bwMode="auto">
          <a:xfrm>
            <a:off x="609600" y="914400"/>
            <a:ext cx="806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If the array contains only 0 or 1 element,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return</a:t>
            </a: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.</a:t>
            </a:r>
          </a:p>
        </p:txBody>
      </p:sp>
      <p:grpSp>
        <p:nvGrpSpPr>
          <p:cNvPr id="633861" name="Group 5"/>
          <p:cNvGrpSpPr>
            <a:grpSpLocks/>
          </p:cNvGrpSpPr>
          <p:nvPr/>
        </p:nvGrpSpPr>
        <p:grpSpPr bwMode="auto">
          <a:xfrm>
            <a:off x="2819400" y="5257800"/>
            <a:ext cx="3260725" cy="604838"/>
            <a:chOff x="1584" y="579"/>
            <a:chExt cx="2054" cy="381"/>
          </a:xfrm>
        </p:grpSpPr>
        <p:sp>
          <p:nvSpPr>
            <p:cNvPr id="633862" name="Rectangle 6"/>
            <p:cNvSpPr>
              <a:spLocks noChangeArrowheads="1"/>
            </p:cNvSpPr>
            <p:nvPr/>
          </p:nvSpPr>
          <p:spPr bwMode="auto">
            <a:xfrm flipH="1">
              <a:off x="1584" y="579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633863" name="Rectangle 7"/>
            <p:cNvSpPr>
              <a:spLocks noChangeArrowheads="1"/>
            </p:cNvSpPr>
            <p:nvPr/>
          </p:nvSpPr>
          <p:spPr bwMode="auto">
            <a:xfrm flipH="1">
              <a:off x="1872" y="579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633864" name="Rectangle 8"/>
            <p:cNvSpPr>
              <a:spLocks noChangeArrowheads="1"/>
            </p:cNvSpPr>
            <p:nvPr/>
          </p:nvSpPr>
          <p:spPr bwMode="auto">
            <a:xfrm flipH="1">
              <a:off x="2160" y="579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77</a:t>
              </a:r>
            </a:p>
          </p:txBody>
        </p:sp>
        <p:sp>
          <p:nvSpPr>
            <p:cNvPr id="633865" name="Rectangle 9"/>
            <p:cNvSpPr>
              <a:spLocks noChangeArrowheads="1"/>
            </p:cNvSpPr>
            <p:nvPr/>
          </p:nvSpPr>
          <p:spPr bwMode="auto">
            <a:xfrm flipH="1">
              <a:off x="2448" y="579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  <p:sp>
          <p:nvSpPr>
            <p:cNvPr id="633866" name="Rectangle 10"/>
            <p:cNvSpPr>
              <a:spLocks noChangeArrowheads="1"/>
            </p:cNvSpPr>
            <p:nvPr/>
          </p:nvSpPr>
          <p:spPr bwMode="auto">
            <a:xfrm flipH="1">
              <a:off x="2736" y="579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69</a:t>
              </a:r>
            </a:p>
          </p:txBody>
        </p:sp>
        <p:sp>
          <p:nvSpPr>
            <p:cNvPr id="633867" name="Rectangle 11"/>
            <p:cNvSpPr>
              <a:spLocks noChangeArrowheads="1"/>
            </p:cNvSpPr>
            <p:nvPr/>
          </p:nvSpPr>
          <p:spPr bwMode="auto">
            <a:xfrm flipH="1">
              <a:off x="3024" y="579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633868" name="Rectangle 12"/>
            <p:cNvSpPr>
              <a:spLocks noChangeArrowheads="1"/>
            </p:cNvSpPr>
            <p:nvPr/>
          </p:nvSpPr>
          <p:spPr bwMode="auto">
            <a:xfrm flipH="1">
              <a:off x="3312" y="579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21</a:t>
              </a:r>
            </a:p>
          </p:txBody>
        </p:sp>
      </p:grpSp>
      <p:grpSp>
        <p:nvGrpSpPr>
          <p:cNvPr id="633869" name="Group 13"/>
          <p:cNvGrpSpPr>
            <a:grpSpLocks/>
          </p:cNvGrpSpPr>
          <p:nvPr/>
        </p:nvGrpSpPr>
        <p:grpSpPr bwMode="auto">
          <a:xfrm>
            <a:off x="115888" y="2622550"/>
            <a:ext cx="8853487" cy="1187450"/>
            <a:chOff x="39" y="2027"/>
            <a:chExt cx="5577" cy="748"/>
          </a:xfrm>
        </p:grpSpPr>
        <p:sp>
          <p:nvSpPr>
            <p:cNvPr id="633870" name="Rectangle 14"/>
            <p:cNvSpPr>
              <a:spLocks noChangeArrowheads="1"/>
            </p:cNvSpPr>
            <p:nvPr/>
          </p:nvSpPr>
          <p:spPr bwMode="auto">
            <a:xfrm>
              <a:off x="336" y="2027"/>
              <a:ext cx="528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  <a:buFontTx/>
                <a:buAutoNum type="arabicPeriod" startAt="3"/>
              </a:pPr>
              <a:r>
                <a:rPr lang="en-US"/>
                <a:t>Move all elements that are </a:t>
              </a:r>
              <a:r>
                <a:rPr lang="en-US">
                  <a:solidFill>
                    <a:schemeClr val="accent2"/>
                  </a:solidFill>
                </a:rPr>
                <a:t>less than or equal</a:t>
              </a:r>
              <a:r>
                <a:rPr lang="en-US"/>
                <a:t> to </a:t>
              </a:r>
              <a:r>
                <a:rPr lang="en-US">
                  <a:solidFill>
                    <a:schemeClr val="accent2"/>
                  </a:solidFill>
                </a:rPr>
                <a:t>P</a:t>
              </a:r>
              <a:r>
                <a:rPr lang="en-US"/>
                <a:t> to the </a:t>
              </a:r>
              <a:r>
                <a:rPr lang="en-US">
                  <a:solidFill>
                    <a:schemeClr val="accent2"/>
                  </a:solidFill>
                </a:rPr>
                <a:t>left of the array</a:t>
              </a:r>
              <a:r>
                <a:rPr lang="en-US"/>
                <a:t> and all elements </a:t>
              </a:r>
              <a:r>
                <a:rPr lang="en-US">
                  <a:solidFill>
                    <a:schemeClr val="accent2"/>
                  </a:solidFill>
                </a:rPr>
                <a:t>greater than P</a:t>
              </a:r>
              <a:r>
                <a:rPr lang="en-US"/>
                <a:t> to the </a:t>
              </a:r>
              <a:r>
                <a:rPr lang="en-US">
                  <a:solidFill>
                    <a:schemeClr val="accent2"/>
                  </a:solidFill>
                </a:rPr>
                <a:t>right </a:t>
              </a:r>
              <a:r>
                <a:rPr lang="en-US">
                  <a:solidFill>
                    <a:schemeClr val="tx1"/>
                  </a:solidFill>
                </a:rPr>
                <a:t>(this is called </a:t>
              </a:r>
              <a:r>
                <a:rPr lang="en-US">
                  <a:solidFill>
                    <a:srgbClr val="A50021"/>
                  </a:solidFill>
                </a:rPr>
                <a:t>partitioning</a:t>
              </a:r>
              <a:r>
                <a:rPr lang="en-US">
                  <a:solidFill>
                    <a:schemeClr val="tx1"/>
                  </a:solidFill>
                </a:rPr>
                <a:t>)</a:t>
              </a:r>
              <a:r>
                <a:rPr lang="en-US"/>
                <a:t>.</a:t>
              </a:r>
            </a:p>
          </p:txBody>
        </p:sp>
        <p:sp>
          <p:nvSpPr>
            <p:cNvPr id="633871" name="Text Box 15"/>
            <p:cNvSpPr txBox="1">
              <a:spLocks noChangeArrowheads="1"/>
            </p:cNvSpPr>
            <p:nvPr/>
          </p:nvSpPr>
          <p:spPr bwMode="auto">
            <a:xfrm rot="16200000">
              <a:off x="-154" y="2245"/>
              <a:ext cx="6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Divide</a:t>
              </a:r>
            </a:p>
          </p:txBody>
        </p:sp>
      </p:grpSp>
      <p:grpSp>
        <p:nvGrpSpPr>
          <p:cNvPr id="633872" name="Group 16"/>
          <p:cNvGrpSpPr>
            <a:grpSpLocks/>
          </p:cNvGrpSpPr>
          <p:nvPr/>
        </p:nvGrpSpPr>
        <p:grpSpPr bwMode="auto">
          <a:xfrm>
            <a:off x="22225" y="3862388"/>
            <a:ext cx="8915400" cy="1319212"/>
            <a:chOff x="48" y="3153"/>
            <a:chExt cx="5616" cy="831"/>
          </a:xfrm>
        </p:grpSpPr>
        <p:sp>
          <p:nvSpPr>
            <p:cNvPr id="633873" name="Rectangle 17"/>
            <p:cNvSpPr>
              <a:spLocks noChangeArrowheads="1"/>
            </p:cNvSpPr>
            <p:nvPr/>
          </p:nvSpPr>
          <p:spPr bwMode="auto">
            <a:xfrm>
              <a:off x="384" y="3284"/>
              <a:ext cx="528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/>
                <a:t>4. Recursively repeat this process on the left sub-array and then the right sub-array.</a:t>
              </a:r>
            </a:p>
          </p:txBody>
        </p:sp>
        <p:sp>
          <p:nvSpPr>
            <p:cNvPr id="633874" name="Text Box 18"/>
            <p:cNvSpPr txBox="1">
              <a:spLocks noChangeArrowheads="1"/>
            </p:cNvSpPr>
            <p:nvPr/>
          </p:nvSpPr>
          <p:spPr bwMode="auto">
            <a:xfrm rot="16200000">
              <a:off x="-224" y="3425"/>
              <a:ext cx="8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Conquer</a:t>
              </a:r>
            </a:p>
          </p:txBody>
        </p:sp>
      </p:grpSp>
      <p:grpSp>
        <p:nvGrpSpPr>
          <p:cNvPr id="633875" name="Group 19"/>
          <p:cNvGrpSpPr>
            <a:grpSpLocks/>
          </p:cNvGrpSpPr>
          <p:nvPr/>
        </p:nvGrpSpPr>
        <p:grpSpPr bwMode="auto">
          <a:xfrm>
            <a:off x="2819400" y="5257800"/>
            <a:ext cx="3260725" cy="604838"/>
            <a:chOff x="1584" y="579"/>
            <a:chExt cx="2054" cy="381"/>
          </a:xfrm>
        </p:grpSpPr>
        <p:sp>
          <p:nvSpPr>
            <p:cNvPr id="633876" name="Rectangle 20"/>
            <p:cNvSpPr>
              <a:spLocks noChangeArrowheads="1"/>
            </p:cNvSpPr>
            <p:nvPr/>
          </p:nvSpPr>
          <p:spPr bwMode="auto">
            <a:xfrm flipH="1">
              <a:off x="1584" y="579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3300"/>
                  </a:solidFill>
                </a:rPr>
                <a:t>30</a:t>
              </a:r>
            </a:p>
          </p:txBody>
        </p:sp>
        <p:sp>
          <p:nvSpPr>
            <p:cNvPr id="633877" name="Rectangle 21"/>
            <p:cNvSpPr>
              <a:spLocks noChangeArrowheads="1"/>
            </p:cNvSpPr>
            <p:nvPr/>
          </p:nvSpPr>
          <p:spPr bwMode="auto">
            <a:xfrm flipH="1">
              <a:off x="1872" y="579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633878" name="Rectangle 22"/>
            <p:cNvSpPr>
              <a:spLocks noChangeArrowheads="1"/>
            </p:cNvSpPr>
            <p:nvPr/>
          </p:nvSpPr>
          <p:spPr bwMode="auto">
            <a:xfrm flipH="1">
              <a:off x="2160" y="579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77</a:t>
              </a:r>
            </a:p>
          </p:txBody>
        </p:sp>
        <p:sp>
          <p:nvSpPr>
            <p:cNvPr id="633879" name="Rectangle 23"/>
            <p:cNvSpPr>
              <a:spLocks noChangeArrowheads="1"/>
            </p:cNvSpPr>
            <p:nvPr/>
          </p:nvSpPr>
          <p:spPr bwMode="auto">
            <a:xfrm flipH="1">
              <a:off x="2448" y="579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  <p:sp>
          <p:nvSpPr>
            <p:cNvPr id="633880" name="Rectangle 24"/>
            <p:cNvSpPr>
              <a:spLocks noChangeArrowheads="1"/>
            </p:cNvSpPr>
            <p:nvPr/>
          </p:nvSpPr>
          <p:spPr bwMode="auto">
            <a:xfrm flipH="1">
              <a:off x="2736" y="579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69</a:t>
              </a:r>
            </a:p>
          </p:txBody>
        </p:sp>
        <p:sp>
          <p:nvSpPr>
            <p:cNvPr id="633881" name="Rectangle 25"/>
            <p:cNvSpPr>
              <a:spLocks noChangeArrowheads="1"/>
            </p:cNvSpPr>
            <p:nvPr/>
          </p:nvSpPr>
          <p:spPr bwMode="auto">
            <a:xfrm flipH="1">
              <a:off x="3024" y="579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633882" name="Rectangle 26"/>
            <p:cNvSpPr>
              <a:spLocks noChangeArrowheads="1"/>
            </p:cNvSpPr>
            <p:nvPr/>
          </p:nvSpPr>
          <p:spPr bwMode="auto">
            <a:xfrm flipH="1">
              <a:off x="3312" y="579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21</a:t>
              </a:r>
            </a:p>
          </p:txBody>
        </p:sp>
      </p:grpSp>
      <p:grpSp>
        <p:nvGrpSpPr>
          <p:cNvPr id="633883" name="Group 27"/>
          <p:cNvGrpSpPr>
            <a:grpSpLocks/>
          </p:cNvGrpSpPr>
          <p:nvPr/>
        </p:nvGrpSpPr>
        <p:grpSpPr bwMode="auto">
          <a:xfrm>
            <a:off x="2819400" y="5262563"/>
            <a:ext cx="3260725" cy="604837"/>
            <a:chOff x="1584" y="579"/>
            <a:chExt cx="2054" cy="381"/>
          </a:xfrm>
        </p:grpSpPr>
        <p:sp>
          <p:nvSpPr>
            <p:cNvPr id="633884" name="Rectangle 28"/>
            <p:cNvSpPr>
              <a:spLocks noChangeArrowheads="1"/>
            </p:cNvSpPr>
            <p:nvPr/>
          </p:nvSpPr>
          <p:spPr bwMode="auto">
            <a:xfrm flipH="1">
              <a:off x="1584" y="579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633885" name="Rectangle 29"/>
            <p:cNvSpPr>
              <a:spLocks noChangeArrowheads="1"/>
            </p:cNvSpPr>
            <p:nvPr/>
          </p:nvSpPr>
          <p:spPr bwMode="auto">
            <a:xfrm flipH="1">
              <a:off x="1872" y="579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633886" name="Rectangle 30"/>
            <p:cNvSpPr>
              <a:spLocks noChangeArrowheads="1"/>
            </p:cNvSpPr>
            <p:nvPr/>
          </p:nvSpPr>
          <p:spPr bwMode="auto">
            <a:xfrm flipH="1">
              <a:off x="2160" y="579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21</a:t>
              </a:r>
            </a:p>
          </p:txBody>
        </p:sp>
        <p:sp>
          <p:nvSpPr>
            <p:cNvPr id="633887" name="Rectangle 31"/>
            <p:cNvSpPr>
              <a:spLocks noChangeArrowheads="1"/>
            </p:cNvSpPr>
            <p:nvPr/>
          </p:nvSpPr>
          <p:spPr bwMode="auto">
            <a:xfrm flipH="1">
              <a:off x="2448" y="579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3300"/>
                  </a:solidFill>
                </a:rPr>
                <a:t>30</a:t>
              </a:r>
            </a:p>
          </p:txBody>
        </p:sp>
        <p:sp>
          <p:nvSpPr>
            <p:cNvPr id="633888" name="Rectangle 32"/>
            <p:cNvSpPr>
              <a:spLocks noChangeArrowheads="1"/>
            </p:cNvSpPr>
            <p:nvPr/>
          </p:nvSpPr>
          <p:spPr bwMode="auto">
            <a:xfrm flipH="1">
              <a:off x="2736" y="579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69</a:t>
              </a:r>
            </a:p>
          </p:txBody>
        </p:sp>
        <p:sp>
          <p:nvSpPr>
            <p:cNvPr id="633889" name="Rectangle 33"/>
            <p:cNvSpPr>
              <a:spLocks noChangeArrowheads="1"/>
            </p:cNvSpPr>
            <p:nvPr/>
          </p:nvSpPr>
          <p:spPr bwMode="auto">
            <a:xfrm flipH="1">
              <a:off x="3024" y="579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633890" name="Rectangle 34"/>
            <p:cNvSpPr>
              <a:spLocks noChangeArrowheads="1"/>
            </p:cNvSpPr>
            <p:nvPr/>
          </p:nvSpPr>
          <p:spPr bwMode="auto">
            <a:xfrm flipH="1">
              <a:off x="3312" y="579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77</a:t>
              </a:r>
            </a:p>
          </p:txBody>
        </p:sp>
      </p:grpSp>
      <p:sp>
        <p:nvSpPr>
          <p:cNvPr id="633891" name="Rectangle 35"/>
          <p:cNvSpPr>
            <a:spLocks noChangeArrowheads="1"/>
          </p:cNvSpPr>
          <p:nvPr/>
        </p:nvSpPr>
        <p:spPr bwMode="auto">
          <a:xfrm>
            <a:off x="4202113" y="5181600"/>
            <a:ext cx="2057400" cy="762000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3892" name="Rectangle 36"/>
          <p:cNvSpPr>
            <a:spLocks noChangeArrowheads="1"/>
          </p:cNvSpPr>
          <p:nvPr/>
        </p:nvSpPr>
        <p:spPr bwMode="auto">
          <a:xfrm>
            <a:off x="2568575" y="5181600"/>
            <a:ext cx="2057400" cy="762000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3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9" grpId="0" autoUpdateAnimBg="0"/>
      <p:bldP spid="633860" grpId="0" autoUpdateAnimBg="0"/>
      <p:bldP spid="633891" grpId="0" animBg="1"/>
      <p:bldP spid="63389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AF89-EFC9-480E-8CFB-5CEE5DB98DCF}" type="slidenum">
              <a:rPr lang="en-US"/>
              <a:pPr/>
              <a:t>40</a:t>
            </a:fld>
            <a:endParaRPr lang="en-US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Preorder Traversal</a:t>
            </a:r>
          </a:p>
        </p:txBody>
      </p:sp>
      <p:sp>
        <p:nvSpPr>
          <p:cNvPr id="596995" name="Text Box 3"/>
          <p:cNvSpPr txBox="1">
            <a:spLocks noChangeArrowheads="1"/>
          </p:cNvSpPr>
          <p:nvPr/>
        </p:nvSpPr>
        <p:spPr bwMode="auto">
          <a:xfrm>
            <a:off x="434975" y="1182688"/>
            <a:ext cx="535622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Preorder</a:t>
            </a:r>
            <a:r>
              <a:rPr lang="en-US"/>
              <a:t>:</a:t>
            </a:r>
          </a:p>
          <a:p>
            <a:endParaRPr lang="en-US" sz="1000"/>
          </a:p>
          <a:p>
            <a:r>
              <a:rPr lang="en-US"/>
              <a:t>   1. Process the current node.</a:t>
            </a:r>
          </a:p>
          <a:p>
            <a:r>
              <a:rPr lang="en-US"/>
              <a:t>   2. Process the nodes in the left </a:t>
            </a:r>
            <a:br>
              <a:rPr lang="en-US"/>
            </a:br>
            <a:r>
              <a:rPr lang="en-US"/>
              <a:t>       sub-tree.</a:t>
            </a:r>
          </a:p>
          <a:p>
            <a:r>
              <a:rPr lang="en-US"/>
              <a:t>   3. Process the nodes in the right </a:t>
            </a:r>
            <a:br>
              <a:rPr lang="en-US"/>
            </a:br>
            <a:r>
              <a:rPr lang="en-US"/>
              <a:t>      sub-tree.</a:t>
            </a:r>
          </a:p>
          <a:p>
            <a:endParaRPr lang="en-US"/>
          </a:p>
        </p:txBody>
      </p:sp>
      <p:sp>
        <p:nvSpPr>
          <p:cNvPr id="596996" name="Text Box 4"/>
          <p:cNvSpPr txBox="1">
            <a:spLocks noChangeArrowheads="1"/>
          </p:cNvSpPr>
          <p:nvPr/>
        </p:nvSpPr>
        <p:spPr bwMode="auto">
          <a:xfrm>
            <a:off x="517525" y="3810000"/>
            <a:ext cx="8426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By “</a:t>
            </a:r>
            <a:r>
              <a:rPr lang="en-US">
                <a:solidFill>
                  <a:srgbClr val="FF3300"/>
                </a:solidFill>
              </a:rPr>
              <a:t>process the current node</a:t>
            </a:r>
            <a:r>
              <a:rPr lang="en-US"/>
              <a:t>” we typically mean one of the following: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881063" y="4864100"/>
            <a:ext cx="80359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>
                <a:solidFill>
                  <a:srgbClr val="6600CC"/>
                </a:solidFill>
              </a:rPr>
              <a:t>Print the current node’s value out.</a:t>
            </a:r>
          </a:p>
          <a:p>
            <a:pPr marL="457200" indent="-457200">
              <a:buFontTx/>
              <a:buAutoNum type="arabicPeriod"/>
            </a:pPr>
            <a:r>
              <a:rPr lang="en-US">
                <a:solidFill>
                  <a:srgbClr val="006666"/>
                </a:solidFill>
              </a:rPr>
              <a:t>Search the current node to see if its value matches the one you’re searching for.</a:t>
            </a:r>
          </a:p>
          <a:p>
            <a:pPr marL="457200" indent="-457200">
              <a:buFontTx/>
              <a:buAutoNum type="arabicPeriod"/>
            </a:pPr>
            <a:r>
              <a:rPr lang="en-US">
                <a:solidFill>
                  <a:srgbClr val="6600CC"/>
                </a:solidFill>
              </a:rPr>
              <a:t>Add the current node’s value to a total for the tree</a:t>
            </a:r>
          </a:p>
          <a:p>
            <a:pPr marL="457200" indent="-457200">
              <a:buFontTx/>
              <a:buAutoNum type="arabicPeriod"/>
            </a:pPr>
            <a:r>
              <a:rPr lang="en-US">
                <a:solidFill>
                  <a:srgbClr val="006666"/>
                </a:solidFill>
              </a:rPr>
              <a:t>Etc…</a:t>
            </a:r>
          </a:p>
        </p:txBody>
      </p:sp>
      <p:grpSp>
        <p:nvGrpSpPr>
          <p:cNvPr id="596998" name="Group 6"/>
          <p:cNvGrpSpPr>
            <a:grpSpLocks/>
          </p:cNvGrpSpPr>
          <p:nvPr/>
        </p:nvGrpSpPr>
        <p:grpSpPr bwMode="auto">
          <a:xfrm>
            <a:off x="5638800" y="612775"/>
            <a:ext cx="3521075" cy="2892425"/>
            <a:chOff x="3552" y="509"/>
            <a:chExt cx="2218" cy="1822"/>
          </a:xfrm>
        </p:grpSpPr>
        <p:grpSp>
          <p:nvGrpSpPr>
            <p:cNvPr id="596999" name="Group 7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597000" name="Group 8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597001" name="Rectangle 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02" name="Rectangle 1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03" name="Rectangle 1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04" name="Rectangle 1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7005" name="Group 13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597006" name="Rectangle 1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07" name="Rectangle 1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08" name="Rectangle 1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09" name="Rectangle 1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7010" name="Group 18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597011" name="Rectangle 1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12" name="Rectangle 2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13" name="Rectangle 2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14" name="Rectangle 2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7015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016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017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7018" name="Text Box 26"/>
              <p:cNvSpPr txBox="1">
                <a:spLocks noChangeArrowheads="1"/>
              </p:cNvSpPr>
              <p:nvPr/>
            </p:nvSpPr>
            <p:spPr bwMode="auto">
              <a:xfrm>
                <a:off x="4481" y="705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“a”</a:t>
                </a:r>
              </a:p>
            </p:txBody>
          </p:sp>
          <p:sp>
            <p:nvSpPr>
              <p:cNvPr id="597019" name="Text Box 27"/>
              <p:cNvSpPr txBox="1">
                <a:spLocks noChangeArrowheads="1"/>
              </p:cNvSpPr>
              <p:nvPr/>
            </p:nvSpPr>
            <p:spPr bwMode="auto">
              <a:xfrm>
                <a:off x="3905" y="1353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“b”</a:t>
                </a:r>
              </a:p>
            </p:txBody>
          </p:sp>
          <p:sp>
            <p:nvSpPr>
              <p:cNvPr id="597020" name="Text Box 28"/>
              <p:cNvSpPr txBox="1">
                <a:spLocks noChangeArrowheads="1"/>
              </p:cNvSpPr>
              <p:nvPr/>
            </p:nvSpPr>
            <p:spPr bwMode="auto">
              <a:xfrm>
                <a:off x="4940" y="1351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597021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7022" name="Line 30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7023" name="Group 31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597024" name="Rectangle 32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25" name="Rectangle 33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26" name="Rectangle 34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27" name="Rectangle 35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7028" name="Text Box 36"/>
              <p:cNvSpPr txBox="1">
                <a:spLocks noChangeArrowheads="1"/>
              </p:cNvSpPr>
              <p:nvPr/>
            </p:nvSpPr>
            <p:spPr bwMode="auto">
              <a:xfrm>
                <a:off x="3506" y="1986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“d”</a:t>
                </a:r>
              </a:p>
            </p:txBody>
          </p:sp>
          <p:sp>
            <p:nvSpPr>
              <p:cNvPr id="597029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7030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597031" name="Group 39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597032" name="Rectangle 40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33" name="Rectangle 41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34" name="Rectangle 42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35" name="Rectangle 43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7036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037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7038" name="Text Box 46"/>
              <p:cNvSpPr txBox="1">
                <a:spLocks noChangeArrowheads="1"/>
              </p:cNvSpPr>
              <p:nvPr/>
            </p:nvSpPr>
            <p:spPr bwMode="auto">
              <a:xfrm>
                <a:off x="4352" y="1978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597039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597040" name="Rectangle 48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7041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root</a:t>
              </a:r>
            </a:p>
          </p:txBody>
        </p:sp>
        <p:sp>
          <p:nvSpPr>
            <p:cNvPr id="597042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7043" name="Oval 51"/>
          <p:cNvSpPr>
            <a:spLocks noChangeArrowheads="1"/>
          </p:cNvSpPr>
          <p:nvPr/>
        </p:nvSpPr>
        <p:spPr bwMode="auto">
          <a:xfrm>
            <a:off x="6934200" y="457200"/>
            <a:ext cx="14478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45" name="Oval 53"/>
          <p:cNvSpPr>
            <a:spLocks noChangeArrowheads="1"/>
          </p:cNvSpPr>
          <p:nvPr/>
        </p:nvSpPr>
        <p:spPr bwMode="auto">
          <a:xfrm>
            <a:off x="5257800" y="1524000"/>
            <a:ext cx="2971800" cy="2514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46" name="Oval 54"/>
          <p:cNvSpPr>
            <a:spLocks noChangeArrowheads="1"/>
          </p:cNvSpPr>
          <p:nvPr/>
        </p:nvSpPr>
        <p:spPr bwMode="auto">
          <a:xfrm>
            <a:off x="7620000" y="1676400"/>
            <a:ext cx="14478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48" name="Line 56"/>
          <p:cNvSpPr>
            <a:spLocks noChangeShapeType="1"/>
          </p:cNvSpPr>
          <p:nvPr/>
        </p:nvSpPr>
        <p:spPr bwMode="auto">
          <a:xfrm>
            <a:off x="304800" y="1905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49" name="Line 57"/>
          <p:cNvSpPr>
            <a:spLocks noChangeShapeType="1"/>
          </p:cNvSpPr>
          <p:nvPr/>
        </p:nvSpPr>
        <p:spPr bwMode="auto">
          <a:xfrm>
            <a:off x="304800" y="2286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0" name="Line 58"/>
          <p:cNvSpPr>
            <a:spLocks noChangeShapeType="1"/>
          </p:cNvSpPr>
          <p:nvPr/>
        </p:nvSpPr>
        <p:spPr bwMode="auto">
          <a:xfrm>
            <a:off x="304800" y="300513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6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6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9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9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9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9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5" grpId="0" autoUpdateAnimBg="0"/>
      <p:bldP spid="596996" grpId="0"/>
      <p:bldP spid="596997" grpId="0" build="p"/>
      <p:bldP spid="597043" grpId="0" animBg="1"/>
      <p:bldP spid="597043" grpId="1" animBg="1"/>
      <p:bldP spid="597045" grpId="0" animBg="1"/>
      <p:bldP spid="597045" grpId="1" animBg="1"/>
      <p:bldP spid="597046" grpId="0" animBg="1"/>
      <p:bldP spid="597046" grpId="1" animBg="1"/>
      <p:bldP spid="597048" grpId="0" animBg="1"/>
      <p:bldP spid="597048" grpId="1" animBg="1"/>
      <p:bldP spid="597049" grpId="0" animBg="1"/>
      <p:bldP spid="597049" grpId="1" animBg="1"/>
      <p:bldP spid="597050" grpId="0" animBg="1"/>
      <p:bldP spid="597050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135F-B13F-4A19-A982-047C9F045D04}" type="slidenum">
              <a:rPr lang="en-US"/>
              <a:pPr/>
              <a:t>41</a:t>
            </a:fld>
            <a:endParaRPr lang="en-US"/>
          </a:p>
        </p:txBody>
      </p:sp>
      <p:sp>
        <p:nvSpPr>
          <p:cNvPr id="599042" name="Text Box 2"/>
          <p:cNvSpPr txBox="1">
            <a:spLocks noChangeArrowheads="1"/>
          </p:cNvSpPr>
          <p:nvPr/>
        </p:nvSpPr>
        <p:spPr bwMode="auto">
          <a:xfrm>
            <a:off x="130175" y="411480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if (cur == NULL)  	  // if empty, return…</a:t>
            </a:r>
          </a:p>
          <a:p>
            <a:r>
              <a:rPr lang="en-US" sz="1800" dirty="0"/>
              <a:t>         return;</a:t>
            </a:r>
          </a:p>
          <a:p>
            <a:endParaRPr lang="en-US" sz="1000" dirty="0"/>
          </a:p>
          <a:p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endParaRPr lang="en-US" sz="1000" dirty="0">
              <a:solidFill>
                <a:schemeClr val="accent2"/>
              </a:solidFill>
            </a:endParaRPr>
          </a:p>
          <a:p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6754813" y="4435475"/>
            <a:ext cx="2317750" cy="222885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main()</a:t>
            </a:r>
          </a:p>
          <a:p>
            <a:r>
              <a:rPr lang="en-US" sz="2000"/>
              <a:t>{</a:t>
            </a:r>
          </a:p>
          <a:p>
            <a:r>
              <a:rPr lang="en-US" sz="2000"/>
              <a:t>   Node *root;</a:t>
            </a:r>
          </a:p>
          <a:p>
            <a:endParaRPr lang="en-US" sz="1000"/>
          </a:p>
          <a:p>
            <a:r>
              <a:rPr lang="en-US" sz="2000"/>
              <a:t>   …</a:t>
            </a:r>
          </a:p>
          <a:p>
            <a:endParaRPr lang="en-US" sz="1000"/>
          </a:p>
          <a:p>
            <a:r>
              <a:rPr lang="en-US" sz="2000"/>
              <a:t>   PreOrder(root);</a:t>
            </a:r>
          </a:p>
          <a:p>
            <a:r>
              <a:rPr lang="en-US" sz="2000"/>
              <a:t>}</a:t>
            </a:r>
          </a:p>
        </p:txBody>
      </p:sp>
      <p:sp>
        <p:nvSpPr>
          <p:cNvPr id="599044" name="Line 4"/>
          <p:cNvSpPr>
            <a:spLocks noChangeShapeType="1"/>
          </p:cNvSpPr>
          <p:nvPr/>
        </p:nvSpPr>
        <p:spPr bwMode="auto">
          <a:xfrm>
            <a:off x="6732588" y="52212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9046" name="Group 6"/>
          <p:cNvGrpSpPr>
            <a:grpSpLocks/>
          </p:cNvGrpSpPr>
          <p:nvPr/>
        </p:nvGrpSpPr>
        <p:grpSpPr bwMode="auto">
          <a:xfrm>
            <a:off x="5638800" y="155575"/>
            <a:ext cx="3521075" cy="2892425"/>
            <a:chOff x="3552" y="509"/>
            <a:chExt cx="2218" cy="1822"/>
          </a:xfrm>
        </p:grpSpPr>
        <p:grpSp>
          <p:nvGrpSpPr>
            <p:cNvPr id="599047" name="Group 7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599048" name="Group 8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599049" name="Rectangle 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0" name="Rectangle 1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1" name="Rectangle 1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3" name="Group 13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599054" name="Rectangle 1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5" name="Rectangle 1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6" name="Rectangle 1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7" name="Rectangle 1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8" name="Group 18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599059" name="Rectangle 1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0" name="Rectangle 2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1" name="Rectangle 2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2" name="Rectangle 2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63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4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5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66" name="Text Box 26"/>
              <p:cNvSpPr txBox="1">
                <a:spLocks noChangeArrowheads="1"/>
              </p:cNvSpPr>
              <p:nvPr/>
            </p:nvSpPr>
            <p:spPr bwMode="auto">
              <a:xfrm>
                <a:off x="4481" y="705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“a”</a:t>
                </a:r>
              </a:p>
            </p:txBody>
          </p:sp>
          <p:sp>
            <p:nvSpPr>
              <p:cNvPr id="599067" name="Text Box 27"/>
              <p:cNvSpPr txBox="1">
                <a:spLocks noChangeArrowheads="1"/>
              </p:cNvSpPr>
              <p:nvPr/>
            </p:nvSpPr>
            <p:spPr bwMode="auto">
              <a:xfrm>
                <a:off x="3905" y="1353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“b”</a:t>
                </a:r>
              </a:p>
            </p:txBody>
          </p:sp>
          <p:sp>
            <p:nvSpPr>
              <p:cNvPr id="599068" name="Text Box 28"/>
              <p:cNvSpPr txBox="1">
                <a:spLocks noChangeArrowheads="1"/>
              </p:cNvSpPr>
              <p:nvPr/>
            </p:nvSpPr>
            <p:spPr bwMode="auto">
              <a:xfrm>
                <a:off x="4940" y="1351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599069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0" name="Line 30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9071" name="Group 31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599072" name="Rectangle 32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3" name="Rectangle 33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4" name="Rectangle 34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5" name="Rectangle 35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76" name="Text Box 36"/>
              <p:cNvSpPr txBox="1">
                <a:spLocks noChangeArrowheads="1"/>
              </p:cNvSpPr>
              <p:nvPr/>
            </p:nvSpPr>
            <p:spPr bwMode="auto">
              <a:xfrm>
                <a:off x="3506" y="1986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“d”</a:t>
                </a:r>
              </a:p>
            </p:txBody>
          </p:sp>
          <p:sp>
            <p:nvSpPr>
              <p:cNvPr id="599077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8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599079" name="Group 39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599080" name="Rectangle 40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1" name="Rectangle 41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2" name="Rectangle 42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3" name="Rectangle 43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84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85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86" name="Text Box 46"/>
              <p:cNvSpPr txBox="1">
                <a:spLocks noChangeArrowheads="1"/>
              </p:cNvSpPr>
              <p:nvPr/>
            </p:nvSpPr>
            <p:spPr bwMode="auto">
              <a:xfrm>
                <a:off x="4352" y="1978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599087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599088" name="Rectangle 48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9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root</a:t>
              </a:r>
            </a:p>
          </p:txBody>
        </p:sp>
        <p:sp>
          <p:nvSpPr>
            <p:cNvPr id="599090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93" name="Group 53"/>
          <p:cNvGrpSpPr>
            <a:grpSpLocks/>
          </p:cNvGrpSpPr>
          <p:nvPr/>
        </p:nvGrpSpPr>
        <p:grpSpPr bwMode="auto">
          <a:xfrm>
            <a:off x="6303963" y="336550"/>
            <a:ext cx="927100" cy="457200"/>
            <a:chOff x="1240" y="1132"/>
            <a:chExt cx="584" cy="288"/>
          </a:xfrm>
        </p:grpSpPr>
        <p:sp>
          <p:nvSpPr>
            <p:cNvPr id="599094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95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599098" name="Text Box 58"/>
          <p:cNvSpPr txBox="1">
            <a:spLocks noChangeArrowheads="1"/>
          </p:cNvSpPr>
          <p:nvPr/>
        </p:nvSpPr>
        <p:spPr bwMode="auto">
          <a:xfrm>
            <a:off x="228600" y="8382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</p:txBody>
      </p:sp>
      <p:cxnSp>
        <p:nvCxnSpPr>
          <p:cNvPr id="139" name="Straight Arrow Connector 138"/>
          <p:cNvCxnSpPr/>
          <p:nvPr/>
        </p:nvCxnSpPr>
        <p:spPr bwMode="auto">
          <a:xfrm flipH="1">
            <a:off x="5997884" y="1915699"/>
            <a:ext cx="619610" cy="51241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099" name="Text Box 59"/>
          <p:cNvSpPr txBox="1">
            <a:spLocks noChangeArrowheads="1"/>
          </p:cNvSpPr>
          <p:nvPr/>
        </p:nvSpPr>
        <p:spPr bwMode="auto">
          <a:xfrm>
            <a:off x="593725" y="126523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a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6808304" y="889001"/>
            <a:ext cx="619610" cy="51241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112" name="Text Box 72"/>
          <p:cNvSpPr txBox="1">
            <a:spLocks noChangeArrowheads="1"/>
          </p:cNvSpPr>
          <p:nvPr/>
        </p:nvSpPr>
        <p:spPr bwMode="auto">
          <a:xfrm>
            <a:off x="814388" y="1262063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99114" name="Rectangle 74"/>
          <p:cNvSpPr>
            <a:spLocks noGrp="1" noChangeArrowheads="1"/>
          </p:cNvSpPr>
          <p:nvPr>
            <p:ph type="title"/>
          </p:nvPr>
        </p:nvSpPr>
        <p:spPr>
          <a:xfrm>
            <a:off x="-990600" y="0"/>
            <a:ext cx="7772400" cy="1143000"/>
          </a:xfrm>
        </p:spPr>
        <p:txBody>
          <a:bodyPr/>
          <a:lstStyle/>
          <a:p>
            <a:r>
              <a:rPr lang="en-US" sz="3600" dirty="0"/>
              <a:t>The Pre-order Traversal</a:t>
            </a:r>
          </a:p>
        </p:txBody>
      </p:sp>
      <p:sp>
        <p:nvSpPr>
          <p:cNvPr id="599125" name="Text Box 85"/>
          <p:cNvSpPr txBox="1">
            <a:spLocks noChangeArrowheads="1"/>
          </p:cNvSpPr>
          <p:nvPr/>
        </p:nvSpPr>
        <p:spPr bwMode="auto">
          <a:xfrm>
            <a:off x="1027113" y="1273175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d</a:t>
            </a:r>
          </a:p>
        </p:txBody>
      </p:sp>
      <p:sp>
        <p:nvSpPr>
          <p:cNvPr id="95" name="Line 4"/>
          <p:cNvSpPr>
            <a:spLocks noChangeShapeType="1"/>
          </p:cNvSpPr>
          <p:nvPr/>
        </p:nvSpPr>
        <p:spPr bwMode="auto">
          <a:xfrm>
            <a:off x="6753454" y="5791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4"/>
          <p:cNvSpPr>
            <a:spLocks noChangeShapeType="1"/>
          </p:cNvSpPr>
          <p:nvPr/>
        </p:nvSpPr>
        <p:spPr bwMode="auto">
          <a:xfrm>
            <a:off x="6783755" y="6172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Line 4"/>
          <p:cNvSpPr>
            <a:spLocks noChangeShapeType="1"/>
          </p:cNvSpPr>
          <p:nvPr/>
        </p:nvSpPr>
        <p:spPr bwMode="auto">
          <a:xfrm>
            <a:off x="-52042" y="429370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4"/>
          <p:cNvSpPr>
            <a:spLocks noChangeShapeType="1"/>
          </p:cNvSpPr>
          <p:nvPr/>
        </p:nvSpPr>
        <p:spPr bwMode="auto">
          <a:xfrm>
            <a:off x="178905" y="484698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Line 4"/>
          <p:cNvSpPr>
            <a:spLocks noChangeShapeType="1"/>
          </p:cNvSpPr>
          <p:nvPr/>
        </p:nvSpPr>
        <p:spPr bwMode="auto">
          <a:xfrm>
            <a:off x="178905" y="5549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4"/>
          <p:cNvSpPr>
            <a:spLocks noChangeShapeType="1"/>
          </p:cNvSpPr>
          <p:nvPr/>
        </p:nvSpPr>
        <p:spPr bwMode="auto">
          <a:xfrm>
            <a:off x="168966" y="595353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Text Box 2"/>
          <p:cNvSpPr txBox="1">
            <a:spLocks noChangeArrowheads="1"/>
          </p:cNvSpPr>
          <p:nvPr/>
        </p:nvSpPr>
        <p:spPr bwMode="auto">
          <a:xfrm>
            <a:off x="273671" y="381994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if (cur == NULL)  	  // if empty, return…</a:t>
            </a:r>
          </a:p>
          <a:p>
            <a:r>
              <a:rPr lang="en-US" sz="1800" dirty="0"/>
              <a:t>         return;</a:t>
            </a:r>
          </a:p>
          <a:p>
            <a:endParaRPr lang="en-US" sz="1000" dirty="0"/>
          </a:p>
          <a:p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endParaRPr lang="en-US" sz="1000" dirty="0">
              <a:solidFill>
                <a:schemeClr val="accent2"/>
              </a:solidFill>
            </a:endParaRPr>
          </a:p>
          <a:p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102" name="Line 4"/>
          <p:cNvSpPr>
            <a:spLocks noChangeShapeType="1"/>
          </p:cNvSpPr>
          <p:nvPr/>
        </p:nvSpPr>
        <p:spPr bwMode="auto">
          <a:xfrm>
            <a:off x="76200" y="398531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6299200" y="-76200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04" name="Group 53"/>
          <p:cNvGrpSpPr>
            <a:grpSpLocks/>
          </p:cNvGrpSpPr>
          <p:nvPr/>
        </p:nvGrpSpPr>
        <p:grpSpPr bwMode="auto">
          <a:xfrm>
            <a:off x="5372515" y="1301435"/>
            <a:ext cx="927100" cy="457200"/>
            <a:chOff x="1240" y="1132"/>
            <a:chExt cx="584" cy="288"/>
          </a:xfrm>
        </p:grpSpPr>
        <p:sp>
          <p:nvSpPr>
            <p:cNvPr id="105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07" name="Line 4"/>
          <p:cNvSpPr>
            <a:spLocks noChangeShapeType="1"/>
          </p:cNvSpPr>
          <p:nvPr/>
        </p:nvSpPr>
        <p:spPr bwMode="auto">
          <a:xfrm>
            <a:off x="334618" y="453528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4"/>
          <p:cNvSpPr>
            <a:spLocks noChangeShapeType="1"/>
          </p:cNvSpPr>
          <p:nvPr/>
        </p:nvSpPr>
        <p:spPr bwMode="auto">
          <a:xfrm>
            <a:off x="334618" y="5264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109"/>
          <p:cNvSpPr/>
          <p:nvPr/>
        </p:nvSpPr>
        <p:spPr bwMode="auto">
          <a:xfrm>
            <a:off x="7772401" y="1421295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2" name="Line 4"/>
          <p:cNvSpPr>
            <a:spLocks noChangeShapeType="1"/>
          </p:cNvSpPr>
          <p:nvPr/>
        </p:nvSpPr>
        <p:spPr bwMode="auto">
          <a:xfrm>
            <a:off x="341245" y="56516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Text Box 2"/>
          <p:cNvSpPr txBox="1">
            <a:spLocks noChangeArrowheads="1"/>
          </p:cNvSpPr>
          <p:nvPr/>
        </p:nvSpPr>
        <p:spPr bwMode="auto">
          <a:xfrm>
            <a:off x="470659" y="358140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if (cur == NULL)  	  // if empty, return…</a:t>
            </a:r>
          </a:p>
          <a:p>
            <a:r>
              <a:rPr lang="en-US" sz="1800" dirty="0"/>
              <a:t>         return;</a:t>
            </a:r>
          </a:p>
          <a:p>
            <a:endParaRPr lang="en-US" sz="1000" dirty="0"/>
          </a:p>
          <a:p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endParaRPr lang="en-US" sz="1000" dirty="0">
              <a:solidFill>
                <a:schemeClr val="accent2"/>
              </a:solidFill>
            </a:endParaRPr>
          </a:p>
          <a:p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114" name="Line 4"/>
          <p:cNvSpPr>
            <a:spLocks noChangeShapeType="1"/>
          </p:cNvSpPr>
          <p:nvPr/>
        </p:nvSpPr>
        <p:spPr bwMode="auto">
          <a:xfrm>
            <a:off x="294861" y="378018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5348840" y="1415636"/>
            <a:ext cx="2283848" cy="1000126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822040" y="2412655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17" name="Group 53"/>
          <p:cNvGrpSpPr>
            <a:grpSpLocks/>
          </p:cNvGrpSpPr>
          <p:nvPr/>
        </p:nvGrpSpPr>
        <p:grpSpPr bwMode="auto">
          <a:xfrm>
            <a:off x="4757738" y="2306323"/>
            <a:ext cx="927100" cy="457200"/>
            <a:chOff x="1240" y="1132"/>
            <a:chExt cx="584" cy="288"/>
          </a:xfrm>
        </p:grpSpPr>
        <p:sp>
          <p:nvSpPr>
            <p:cNvPr id="118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20" name="Line 4"/>
          <p:cNvSpPr>
            <a:spLocks noChangeShapeType="1"/>
          </p:cNvSpPr>
          <p:nvPr/>
        </p:nvSpPr>
        <p:spPr bwMode="auto">
          <a:xfrm>
            <a:off x="509588" y="43036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Line 4"/>
          <p:cNvSpPr>
            <a:spLocks noChangeShapeType="1"/>
          </p:cNvSpPr>
          <p:nvPr/>
        </p:nvSpPr>
        <p:spPr bwMode="auto">
          <a:xfrm>
            <a:off x="499856" y="5029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Line 4"/>
          <p:cNvSpPr>
            <a:spLocks noChangeShapeType="1"/>
          </p:cNvSpPr>
          <p:nvPr/>
        </p:nvSpPr>
        <p:spPr bwMode="auto">
          <a:xfrm>
            <a:off x="509590" y="5413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Text Box 2"/>
          <p:cNvSpPr txBox="1">
            <a:spLocks noChangeArrowheads="1"/>
          </p:cNvSpPr>
          <p:nvPr/>
        </p:nvSpPr>
        <p:spPr bwMode="auto">
          <a:xfrm>
            <a:off x="663575" y="334645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if (cur == NULL)  	  // if empty, return…</a:t>
            </a:r>
          </a:p>
          <a:p>
            <a:r>
              <a:rPr lang="en-US" sz="1800" dirty="0"/>
              <a:t>         return;</a:t>
            </a:r>
          </a:p>
          <a:p>
            <a:endParaRPr lang="en-US" sz="1000" dirty="0"/>
          </a:p>
          <a:p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endParaRPr lang="en-US" sz="1000" dirty="0">
              <a:solidFill>
                <a:schemeClr val="accent2"/>
              </a:solidFill>
            </a:endParaRPr>
          </a:p>
          <a:p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125" name="Line 4"/>
          <p:cNvSpPr>
            <a:spLocks noChangeShapeType="1"/>
          </p:cNvSpPr>
          <p:nvPr/>
        </p:nvSpPr>
        <p:spPr bwMode="auto">
          <a:xfrm>
            <a:off x="467141" y="354267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22441" y="2188147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27" name="Group 53"/>
          <p:cNvGrpSpPr>
            <a:grpSpLocks/>
          </p:cNvGrpSpPr>
          <p:nvPr/>
        </p:nvGrpSpPr>
        <p:grpSpPr bwMode="auto">
          <a:xfrm>
            <a:off x="2084241" y="2139780"/>
            <a:ext cx="927100" cy="457200"/>
            <a:chOff x="1240" y="1132"/>
            <a:chExt cx="584" cy="288"/>
          </a:xfrm>
        </p:grpSpPr>
        <p:sp>
          <p:nvSpPr>
            <p:cNvPr id="128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31" name="Line 4"/>
          <p:cNvSpPr>
            <a:spLocks noChangeShapeType="1"/>
          </p:cNvSpPr>
          <p:nvPr/>
        </p:nvSpPr>
        <p:spPr bwMode="auto">
          <a:xfrm>
            <a:off x="712374" y="406282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Line 4"/>
          <p:cNvSpPr>
            <a:spLocks noChangeShapeType="1"/>
          </p:cNvSpPr>
          <p:nvPr/>
        </p:nvSpPr>
        <p:spPr bwMode="auto">
          <a:xfrm>
            <a:off x="1060658" y="435699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0" name="Straight Arrow Connector 139"/>
          <p:cNvCxnSpPr/>
          <p:nvPr/>
        </p:nvCxnSpPr>
        <p:spPr bwMode="auto">
          <a:xfrm flipH="1">
            <a:off x="5536096" y="2863752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Rectangle 129"/>
          <p:cNvSpPr/>
          <p:nvPr/>
        </p:nvSpPr>
        <p:spPr bwMode="auto">
          <a:xfrm>
            <a:off x="4355618" y="2425700"/>
            <a:ext cx="2327744" cy="913848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9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4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9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4" grpId="0" animBg="1"/>
      <p:bldP spid="599044" grpId="1" animBg="1"/>
      <p:bldP spid="599099" grpId="0"/>
      <p:bldP spid="599112" grpId="0"/>
      <p:bldP spid="599125" grpId="0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1" grpId="0" animBg="1"/>
      <p:bldP spid="102" grpId="0" animBg="1"/>
      <p:bldP spid="102" grpId="1" animBg="1"/>
      <p:bldP spid="2" grpId="0" animBg="1"/>
      <p:bldP spid="107" grpId="0" animBg="1"/>
      <p:bldP spid="107" grpId="1" animBg="1"/>
      <p:bldP spid="108" grpId="0" animBg="1"/>
      <p:bldP spid="108" grpId="1" animBg="1"/>
      <p:bldP spid="110" grpId="0" animBg="1"/>
      <p:bldP spid="112" grpId="0" animBg="1"/>
      <p:bldP spid="113" grpId="0" animBg="1"/>
      <p:bldP spid="114" grpId="0" animBg="1"/>
      <p:bldP spid="114" grpId="1" animBg="1"/>
      <p:bldP spid="115" grpId="0" animBg="1"/>
      <p:bldP spid="116" grpId="0" animBg="1"/>
      <p:bldP spid="120" grpId="0" animBg="1"/>
      <p:bldP spid="120" grpId="1" animBg="1"/>
      <p:bldP spid="121" grpId="0" animBg="1"/>
      <p:bldP spid="121" grpId="1" animBg="1"/>
      <p:bldP spid="123" grpId="0" animBg="1"/>
      <p:bldP spid="124" grpId="0" animBg="1"/>
      <p:bldP spid="125" grpId="0" animBg="1"/>
      <p:bldP spid="125" grpId="1" animBg="1"/>
      <p:bldP spid="3" grpId="0"/>
      <p:bldP spid="131" grpId="0" animBg="1"/>
      <p:bldP spid="131" grpId="1" animBg="1"/>
      <p:bldP spid="132" grpId="0" animBg="1"/>
      <p:bldP spid="132" grpId="1" animBg="1"/>
      <p:bldP spid="13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135F-B13F-4A19-A982-047C9F045D04}" type="slidenum">
              <a:rPr lang="en-US"/>
              <a:pPr/>
              <a:t>42</a:t>
            </a:fld>
            <a:endParaRPr lang="en-US"/>
          </a:p>
        </p:txBody>
      </p:sp>
      <p:sp>
        <p:nvSpPr>
          <p:cNvPr id="599042" name="Text Box 2"/>
          <p:cNvSpPr txBox="1">
            <a:spLocks noChangeArrowheads="1"/>
          </p:cNvSpPr>
          <p:nvPr/>
        </p:nvSpPr>
        <p:spPr bwMode="auto">
          <a:xfrm>
            <a:off x="130175" y="411480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if (cur == NULL)  	  // if empty, return…</a:t>
            </a:r>
          </a:p>
          <a:p>
            <a:r>
              <a:rPr lang="en-US" sz="1800" dirty="0"/>
              <a:t>         return;</a:t>
            </a:r>
          </a:p>
          <a:p>
            <a:endParaRPr lang="en-US" sz="1000" dirty="0"/>
          </a:p>
          <a:p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endParaRPr lang="en-US" sz="1000" dirty="0">
              <a:solidFill>
                <a:schemeClr val="accent2"/>
              </a:solidFill>
            </a:endParaRPr>
          </a:p>
          <a:p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6754813" y="4435475"/>
            <a:ext cx="2317750" cy="222885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main()</a:t>
            </a:r>
          </a:p>
          <a:p>
            <a:r>
              <a:rPr lang="en-US" sz="2000"/>
              <a:t>{</a:t>
            </a:r>
          </a:p>
          <a:p>
            <a:r>
              <a:rPr lang="en-US" sz="2000"/>
              <a:t>   Node *root;</a:t>
            </a:r>
          </a:p>
          <a:p>
            <a:endParaRPr lang="en-US" sz="1000"/>
          </a:p>
          <a:p>
            <a:r>
              <a:rPr lang="en-US" sz="2000"/>
              <a:t>   …</a:t>
            </a:r>
          </a:p>
          <a:p>
            <a:endParaRPr lang="en-US" sz="1000"/>
          </a:p>
          <a:p>
            <a:r>
              <a:rPr lang="en-US" sz="2000"/>
              <a:t>   PreOrder(root);</a:t>
            </a:r>
          </a:p>
          <a:p>
            <a:r>
              <a:rPr lang="en-US" sz="2000"/>
              <a:t>}</a:t>
            </a:r>
          </a:p>
        </p:txBody>
      </p:sp>
      <p:grpSp>
        <p:nvGrpSpPr>
          <p:cNvPr id="599046" name="Group 6"/>
          <p:cNvGrpSpPr>
            <a:grpSpLocks/>
          </p:cNvGrpSpPr>
          <p:nvPr/>
        </p:nvGrpSpPr>
        <p:grpSpPr bwMode="auto">
          <a:xfrm>
            <a:off x="5638800" y="164479"/>
            <a:ext cx="3521075" cy="2892425"/>
            <a:chOff x="3552" y="509"/>
            <a:chExt cx="2218" cy="1822"/>
          </a:xfrm>
        </p:grpSpPr>
        <p:grpSp>
          <p:nvGrpSpPr>
            <p:cNvPr id="599047" name="Group 7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599048" name="Group 8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599049" name="Rectangle 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0" name="Rectangle 1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1" name="Rectangle 1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3" name="Group 13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599054" name="Rectangle 1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5" name="Rectangle 1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6" name="Rectangle 1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7" name="Rectangle 1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8" name="Group 18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599059" name="Rectangle 1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0" name="Rectangle 2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1" name="Rectangle 2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2" name="Rectangle 2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63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4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5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66" name="Text Box 26"/>
              <p:cNvSpPr txBox="1">
                <a:spLocks noChangeArrowheads="1"/>
              </p:cNvSpPr>
              <p:nvPr/>
            </p:nvSpPr>
            <p:spPr bwMode="auto">
              <a:xfrm>
                <a:off x="4481" y="705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“a”</a:t>
                </a:r>
              </a:p>
            </p:txBody>
          </p:sp>
          <p:sp>
            <p:nvSpPr>
              <p:cNvPr id="599067" name="Text Box 27"/>
              <p:cNvSpPr txBox="1">
                <a:spLocks noChangeArrowheads="1"/>
              </p:cNvSpPr>
              <p:nvPr/>
            </p:nvSpPr>
            <p:spPr bwMode="auto">
              <a:xfrm>
                <a:off x="3905" y="1353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“b”</a:t>
                </a:r>
              </a:p>
            </p:txBody>
          </p:sp>
          <p:sp>
            <p:nvSpPr>
              <p:cNvPr id="599068" name="Text Box 28"/>
              <p:cNvSpPr txBox="1">
                <a:spLocks noChangeArrowheads="1"/>
              </p:cNvSpPr>
              <p:nvPr/>
            </p:nvSpPr>
            <p:spPr bwMode="auto">
              <a:xfrm>
                <a:off x="4940" y="1351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599069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0" name="Line 30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9071" name="Group 31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599072" name="Rectangle 32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3" name="Rectangle 33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4" name="Rectangle 34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5" name="Rectangle 35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76" name="Text Box 36"/>
              <p:cNvSpPr txBox="1">
                <a:spLocks noChangeArrowheads="1"/>
              </p:cNvSpPr>
              <p:nvPr/>
            </p:nvSpPr>
            <p:spPr bwMode="auto">
              <a:xfrm>
                <a:off x="3506" y="1986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“d”</a:t>
                </a:r>
              </a:p>
            </p:txBody>
          </p:sp>
          <p:sp>
            <p:nvSpPr>
              <p:cNvPr id="599077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8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599079" name="Group 39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599080" name="Rectangle 40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1" name="Rectangle 41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2" name="Rectangle 42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3" name="Rectangle 43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84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85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86" name="Text Box 46"/>
              <p:cNvSpPr txBox="1">
                <a:spLocks noChangeArrowheads="1"/>
              </p:cNvSpPr>
              <p:nvPr/>
            </p:nvSpPr>
            <p:spPr bwMode="auto">
              <a:xfrm>
                <a:off x="4352" y="1978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599087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599088" name="Rectangle 48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9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root</a:t>
              </a:r>
            </a:p>
          </p:txBody>
        </p:sp>
        <p:sp>
          <p:nvSpPr>
            <p:cNvPr id="599090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93" name="Group 53"/>
          <p:cNvGrpSpPr>
            <a:grpSpLocks/>
          </p:cNvGrpSpPr>
          <p:nvPr/>
        </p:nvGrpSpPr>
        <p:grpSpPr bwMode="auto">
          <a:xfrm>
            <a:off x="6303963" y="345454"/>
            <a:ext cx="927100" cy="457200"/>
            <a:chOff x="1240" y="1132"/>
            <a:chExt cx="584" cy="288"/>
          </a:xfrm>
        </p:grpSpPr>
        <p:sp>
          <p:nvSpPr>
            <p:cNvPr id="599094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95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599098" name="Text Box 58"/>
          <p:cNvSpPr txBox="1">
            <a:spLocks noChangeArrowheads="1"/>
          </p:cNvSpPr>
          <p:nvPr/>
        </p:nvSpPr>
        <p:spPr bwMode="auto">
          <a:xfrm>
            <a:off x="228600" y="8382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</p:txBody>
      </p:sp>
      <p:sp>
        <p:nvSpPr>
          <p:cNvPr id="599099" name="Text Box 59"/>
          <p:cNvSpPr txBox="1">
            <a:spLocks noChangeArrowheads="1"/>
          </p:cNvSpPr>
          <p:nvPr/>
        </p:nvSpPr>
        <p:spPr bwMode="auto">
          <a:xfrm>
            <a:off x="593725" y="126523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599112" name="Text Box 72"/>
          <p:cNvSpPr txBox="1">
            <a:spLocks noChangeArrowheads="1"/>
          </p:cNvSpPr>
          <p:nvPr/>
        </p:nvSpPr>
        <p:spPr bwMode="auto">
          <a:xfrm>
            <a:off x="814388" y="1262063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99125" name="Text Box 85"/>
          <p:cNvSpPr txBox="1">
            <a:spLocks noChangeArrowheads="1"/>
          </p:cNvSpPr>
          <p:nvPr/>
        </p:nvSpPr>
        <p:spPr bwMode="auto">
          <a:xfrm>
            <a:off x="1027113" y="1273175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d</a:t>
            </a:r>
          </a:p>
        </p:txBody>
      </p:sp>
      <p:sp>
        <p:nvSpPr>
          <p:cNvPr id="100" name="Line 4"/>
          <p:cNvSpPr>
            <a:spLocks noChangeShapeType="1"/>
          </p:cNvSpPr>
          <p:nvPr/>
        </p:nvSpPr>
        <p:spPr bwMode="auto">
          <a:xfrm>
            <a:off x="168966" y="5953539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Text Box 2"/>
          <p:cNvSpPr txBox="1">
            <a:spLocks noChangeArrowheads="1"/>
          </p:cNvSpPr>
          <p:nvPr/>
        </p:nvSpPr>
        <p:spPr bwMode="auto">
          <a:xfrm>
            <a:off x="273671" y="381994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if (cur == NULL)  	  // if empty, return…</a:t>
            </a:r>
          </a:p>
          <a:p>
            <a:r>
              <a:rPr lang="en-US" sz="1800" dirty="0"/>
              <a:t>         return;</a:t>
            </a:r>
          </a:p>
          <a:p>
            <a:endParaRPr lang="en-US" sz="1000" dirty="0"/>
          </a:p>
          <a:p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endParaRPr lang="en-US" sz="1000" dirty="0">
              <a:solidFill>
                <a:schemeClr val="accent2"/>
              </a:solidFill>
            </a:endParaRPr>
          </a:p>
          <a:p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dirty="0"/>
              <a:t>}</a:t>
            </a:r>
          </a:p>
        </p:txBody>
      </p:sp>
      <p:cxnSp>
        <p:nvCxnSpPr>
          <p:cNvPr id="142" name="Straight Arrow Connector 141"/>
          <p:cNvCxnSpPr/>
          <p:nvPr/>
        </p:nvCxnSpPr>
        <p:spPr bwMode="auto">
          <a:xfrm flipH="1">
            <a:off x="5997884" y="1915699"/>
            <a:ext cx="619610" cy="51241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Arrow Connector 142"/>
          <p:cNvCxnSpPr/>
          <p:nvPr/>
        </p:nvCxnSpPr>
        <p:spPr bwMode="auto">
          <a:xfrm flipH="1">
            <a:off x="6808304" y="889001"/>
            <a:ext cx="619610" cy="51241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angle 1"/>
          <p:cNvSpPr/>
          <p:nvPr/>
        </p:nvSpPr>
        <p:spPr bwMode="auto">
          <a:xfrm>
            <a:off x="6299200" y="-67296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04" name="Group 53"/>
          <p:cNvGrpSpPr>
            <a:grpSpLocks/>
          </p:cNvGrpSpPr>
          <p:nvPr/>
        </p:nvGrpSpPr>
        <p:grpSpPr bwMode="auto">
          <a:xfrm>
            <a:off x="5372515" y="1310339"/>
            <a:ext cx="927100" cy="457200"/>
            <a:chOff x="1240" y="1132"/>
            <a:chExt cx="584" cy="288"/>
          </a:xfrm>
        </p:grpSpPr>
        <p:sp>
          <p:nvSpPr>
            <p:cNvPr id="105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10" name="Rectangle 109"/>
          <p:cNvSpPr/>
          <p:nvPr/>
        </p:nvSpPr>
        <p:spPr bwMode="auto">
          <a:xfrm>
            <a:off x="7772401" y="1430199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2" name="Line 4"/>
          <p:cNvSpPr>
            <a:spLocks noChangeShapeType="1"/>
          </p:cNvSpPr>
          <p:nvPr/>
        </p:nvSpPr>
        <p:spPr bwMode="auto">
          <a:xfrm>
            <a:off x="341245" y="5651638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Text Box 2"/>
          <p:cNvSpPr txBox="1">
            <a:spLocks noChangeArrowheads="1"/>
          </p:cNvSpPr>
          <p:nvPr/>
        </p:nvSpPr>
        <p:spPr bwMode="auto">
          <a:xfrm>
            <a:off x="470659" y="358140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if (cur == NULL)  	  // if empty, return…</a:t>
            </a:r>
          </a:p>
          <a:p>
            <a:r>
              <a:rPr lang="en-US" sz="1800" dirty="0"/>
              <a:t>         return;</a:t>
            </a:r>
          </a:p>
          <a:p>
            <a:endParaRPr lang="en-US" sz="1000" dirty="0"/>
          </a:p>
          <a:p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endParaRPr lang="en-US" sz="1000" dirty="0">
              <a:solidFill>
                <a:schemeClr val="accent2"/>
              </a:solidFill>
            </a:endParaRPr>
          </a:p>
          <a:p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115" name="Rectangle 114"/>
          <p:cNvSpPr/>
          <p:nvPr/>
        </p:nvSpPr>
        <p:spPr bwMode="auto">
          <a:xfrm>
            <a:off x="5348840" y="1424540"/>
            <a:ext cx="2283848" cy="1000126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822040" y="2421559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17" name="Group 53"/>
          <p:cNvGrpSpPr>
            <a:grpSpLocks/>
          </p:cNvGrpSpPr>
          <p:nvPr/>
        </p:nvGrpSpPr>
        <p:grpSpPr bwMode="auto">
          <a:xfrm>
            <a:off x="4757738" y="2315227"/>
            <a:ext cx="927100" cy="457200"/>
            <a:chOff x="1240" y="1132"/>
            <a:chExt cx="584" cy="288"/>
          </a:xfrm>
        </p:grpSpPr>
        <p:sp>
          <p:nvSpPr>
            <p:cNvPr id="118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23" name="Line 4"/>
          <p:cNvSpPr>
            <a:spLocks noChangeShapeType="1"/>
          </p:cNvSpPr>
          <p:nvPr/>
        </p:nvSpPr>
        <p:spPr bwMode="auto">
          <a:xfrm>
            <a:off x="509590" y="5413375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Line 4"/>
          <p:cNvSpPr>
            <a:spLocks noChangeShapeType="1"/>
          </p:cNvSpPr>
          <p:nvPr/>
        </p:nvSpPr>
        <p:spPr bwMode="auto">
          <a:xfrm>
            <a:off x="538789" y="570119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Text Box 2"/>
          <p:cNvSpPr txBox="1">
            <a:spLocks noChangeArrowheads="1"/>
          </p:cNvSpPr>
          <p:nvPr/>
        </p:nvSpPr>
        <p:spPr bwMode="auto">
          <a:xfrm>
            <a:off x="663575" y="342265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if (cur == NULL)  	  // if empty, return…</a:t>
            </a:r>
          </a:p>
          <a:p>
            <a:r>
              <a:rPr lang="en-US" sz="1800" dirty="0"/>
              <a:t>         return;</a:t>
            </a:r>
          </a:p>
          <a:p>
            <a:endParaRPr lang="en-US" sz="1000" dirty="0"/>
          </a:p>
          <a:p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endParaRPr lang="en-US" sz="1000" dirty="0">
              <a:solidFill>
                <a:schemeClr val="accent2"/>
              </a:solidFill>
            </a:endParaRPr>
          </a:p>
          <a:p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133" name="Rectangle 74"/>
          <p:cNvSpPr>
            <a:spLocks noGrp="1" noChangeArrowheads="1"/>
          </p:cNvSpPr>
          <p:nvPr>
            <p:ph type="title"/>
          </p:nvPr>
        </p:nvSpPr>
        <p:spPr>
          <a:xfrm>
            <a:off x="-990600" y="0"/>
            <a:ext cx="7772400" cy="1143000"/>
          </a:xfrm>
        </p:spPr>
        <p:txBody>
          <a:bodyPr/>
          <a:lstStyle/>
          <a:p>
            <a:r>
              <a:rPr lang="en-US" sz="3600" dirty="0"/>
              <a:t>The Pre-order Traversal</a:t>
            </a:r>
          </a:p>
        </p:txBody>
      </p:sp>
      <p:sp>
        <p:nvSpPr>
          <p:cNvPr id="134" name="Line 4"/>
          <p:cNvSpPr>
            <a:spLocks noChangeShapeType="1"/>
          </p:cNvSpPr>
          <p:nvPr/>
        </p:nvSpPr>
        <p:spPr bwMode="auto">
          <a:xfrm>
            <a:off x="467141" y="362778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063490" y="1849629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36" name="Group 53"/>
          <p:cNvGrpSpPr>
            <a:grpSpLocks/>
          </p:cNvGrpSpPr>
          <p:nvPr/>
        </p:nvGrpSpPr>
        <p:grpSpPr bwMode="auto">
          <a:xfrm>
            <a:off x="2225290" y="1801262"/>
            <a:ext cx="927100" cy="457200"/>
            <a:chOff x="1240" y="1132"/>
            <a:chExt cx="584" cy="288"/>
          </a:xfrm>
        </p:grpSpPr>
        <p:sp>
          <p:nvSpPr>
            <p:cNvPr id="137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39" name="Line 4"/>
          <p:cNvSpPr>
            <a:spLocks noChangeShapeType="1"/>
          </p:cNvSpPr>
          <p:nvPr/>
        </p:nvSpPr>
        <p:spPr bwMode="auto">
          <a:xfrm>
            <a:off x="715033" y="4191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Line 4"/>
          <p:cNvSpPr>
            <a:spLocks noChangeShapeType="1"/>
          </p:cNvSpPr>
          <p:nvPr/>
        </p:nvSpPr>
        <p:spPr bwMode="auto">
          <a:xfrm>
            <a:off x="1057275" y="445535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4" name="Straight Arrow Connector 143"/>
          <p:cNvCxnSpPr/>
          <p:nvPr/>
        </p:nvCxnSpPr>
        <p:spPr bwMode="auto">
          <a:xfrm>
            <a:off x="6248918" y="2901556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Rectangle 129"/>
          <p:cNvSpPr/>
          <p:nvPr/>
        </p:nvSpPr>
        <p:spPr bwMode="auto">
          <a:xfrm>
            <a:off x="4355618" y="2434604"/>
            <a:ext cx="2327744" cy="942748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00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09" grpId="0" animBg="1"/>
      <p:bldP spid="122" grpId="0" animBg="1"/>
      <p:bldP spid="134" grpId="0" animBg="1"/>
      <p:bldP spid="134" grpId="1" animBg="1"/>
      <p:bldP spid="135" grpId="0"/>
      <p:bldP spid="139" grpId="0" animBg="1"/>
      <p:bldP spid="139" grpId="1" animBg="1"/>
      <p:bldP spid="140" grpId="0" animBg="1"/>
      <p:bldP spid="140" grpId="1" animBg="1"/>
      <p:bldP spid="130" grpId="0" animBg="1"/>
      <p:bldP spid="130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135F-B13F-4A19-A982-047C9F045D04}" type="slidenum">
              <a:rPr lang="en-US"/>
              <a:pPr/>
              <a:t>43</a:t>
            </a:fld>
            <a:endParaRPr lang="en-US"/>
          </a:p>
        </p:txBody>
      </p:sp>
      <p:sp>
        <p:nvSpPr>
          <p:cNvPr id="599042" name="Text Box 2"/>
          <p:cNvSpPr txBox="1">
            <a:spLocks noChangeArrowheads="1"/>
          </p:cNvSpPr>
          <p:nvPr/>
        </p:nvSpPr>
        <p:spPr bwMode="auto">
          <a:xfrm>
            <a:off x="130175" y="411480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if (cur == NULL)  	  // if empty, return…</a:t>
            </a:r>
          </a:p>
          <a:p>
            <a:r>
              <a:rPr lang="en-US" sz="1800" dirty="0"/>
              <a:t>         return;</a:t>
            </a:r>
          </a:p>
          <a:p>
            <a:endParaRPr lang="en-US" sz="1000" dirty="0"/>
          </a:p>
          <a:p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endParaRPr lang="en-US" sz="1000" dirty="0">
              <a:solidFill>
                <a:schemeClr val="accent2"/>
              </a:solidFill>
            </a:endParaRPr>
          </a:p>
          <a:p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6754813" y="4435475"/>
            <a:ext cx="2317750" cy="222885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main()</a:t>
            </a:r>
          </a:p>
          <a:p>
            <a:r>
              <a:rPr lang="en-US" sz="2000"/>
              <a:t>{</a:t>
            </a:r>
          </a:p>
          <a:p>
            <a:r>
              <a:rPr lang="en-US" sz="2000"/>
              <a:t>   Node *root;</a:t>
            </a:r>
          </a:p>
          <a:p>
            <a:endParaRPr lang="en-US" sz="1000"/>
          </a:p>
          <a:p>
            <a:r>
              <a:rPr lang="en-US" sz="2000"/>
              <a:t>   …</a:t>
            </a:r>
          </a:p>
          <a:p>
            <a:endParaRPr lang="en-US" sz="1000"/>
          </a:p>
          <a:p>
            <a:r>
              <a:rPr lang="en-US" sz="2000"/>
              <a:t>   PreOrder(root);</a:t>
            </a:r>
          </a:p>
          <a:p>
            <a:r>
              <a:rPr lang="en-US" sz="2000"/>
              <a:t>}</a:t>
            </a:r>
          </a:p>
        </p:txBody>
      </p:sp>
      <p:grpSp>
        <p:nvGrpSpPr>
          <p:cNvPr id="599046" name="Group 6"/>
          <p:cNvGrpSpPr>
            <a:grpSpLocks/>
          </p:cNvGrpSpPr>
          <p:nvPr/>
        </p:nvGrpSpPr>
        <p:grpSpPr bwMode="auto">
          <a:xfrm>
            <a:off x="5638800" y="164479"/>
            <a:ext cx="3521075" cy="2892425"/>
            <a:chOff x="3552" y="509"/>
            <a:chExt cx="2218" cy="1822"/>
          </a:xfrm>
        </p:grpSpPr>
        <p:grpSp>
          <p:nvGrpSpPr>
            <p:cNvPr id="599047" name="Group 7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599048" name="Group 8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599049" name="Rectangle 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0" name="Rectangle 1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1" name="Rectangle 1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3" name="Group 13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599054" name="Rectangle 1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5" name="Rectangle 1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6" name="Rectangle 1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7" name="Rectangle 1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8" name="Group 18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599059" name="Rectangle 1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0" name="Rectangle 2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1" name="Rectangle 2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2" name="Rectangle 2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63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4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5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66" name="Text Box 26"/>
              <p:cNvSpPr txBox="1">
                <a:spLocks noChangeArrowheads="1"/>
              </p:cNvSpPr>
              <p:nvPr/>
            </p:nvSpPr>
            <p:spPr bwMode="auto">
              <a:xfrm>
                <a:off x="4481" y="705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“a”</a:t>
                </a:r>
              </a:p>
            </p:txBody>
          </p:sp>
          <p:sp>
            <p:nvSpPr>
              <p:cNvPr id="599067" name="Text Box 27"/>
              <p:cNvSpPr txBox="1">
                <a:spLocks noChangeArrowheads="1"/>
              </p:cNvSpPr>
              <p:nvPr/>
            </p:nvSpPr>
            <p:spPr bwMode="auto">
              <a:xfrm>
                <a:off x="3905" y="1353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“b”</a:t>
                </a:r>
              </a:p>
            </p:txBody>
          </p:sp>
          <p:sp>
            <p:nvSpPr>
              <p:cNvPr id="599068" name="Text Box 28"/>
              <p:cNvSpPr txBox="1">
                <a:spLocks noChangeArrowheads="1"/>
              </p:cNvSpPr>
              <p:nvPr/>
            </p:nvSpPr>
            <p:spPr bwMode="auto">
              <a:xfrm>
                <a:off x="4940" y="1351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599069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0" name="Line 30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9071" name="Group 31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599072" name="Rectangle 32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3" name="Rectangle 33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4" name="Rectangle 34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5" name="Rectangle 35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76" name="Text Box 36"/>
              <p:cNvSpPr txBox="1">
                <a:spLocks noChangeArrowheads="1"/>
              </p:cNvSpPr>
              <p:nvPr/>
            </p:nvSpPr>
            <p:spPr bwMode="auto">
              <a:xfrm>
                <a:off x="3506" y="1986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“d”</a:t>
                </a:r>
              </a:p>
            </p:txBody>
          </p:sp>
          <p:sp>
            <p:nvSpPr>
              <p:cNvPr id="599077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8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599079" name="Group 39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599080" name="Rectangle 40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1" name="Rectangle 41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2" name="Rectangle 42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3" name="Rectangle 43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84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85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86" name="Text Box 46"/>
              <p:cNvSpPr txBox="1">
                <a:spLocks noChangeArrowheads="1"/>
              </p:cNvSpPr>
              <p:nvPr/>
            </p:nvSpPr>
            <p:spPr bwMode="auto">
              <a:xfrm>
                <a:off x="4352" y="1978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599087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599088" name="Rectangle 48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9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root</a:t>
              </a:r>
            </a:p>
          </p:txBody>
        </p:sp>
        <p:sp>
          <p:nvSpPr>
            <p:cNvPr id="599090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93" name="Group 53"/>
          <p:cNvGrpSpPr>
            <a:grpSpLocks/>
          </p:cNvGrpSpPr>
          <p:nvPr/>
        </p:nvGrpSpPr>
        <p:grpSpPr bwMode="auto">
          <a:xfrm>
            <a:off x="6303963" y="345454"/>
            <a:ext cx="927100" cy="457200"/>
            <a:chOff x="1240" y="1132"/>
            <a:chExt cx="584" cy="288"/>
          </a:xfrm>
        </p:grpSpPr>
        <p:sp>
          <p:nvSpPr>
            <p:cNvPr id="599094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95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599098" name="Text Box 58"/>
          <p:cNvSpPr txBox="1">
            <a:spLocks noChangeArrowheads="1"/>
          </p:cNvSpPr>
          <p:nvPr/>
        </p:nvSpPr>
        <p:spPr bwMode="auto">
          <a:xfrm>
            <a:off x="228600" y="8382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</p:txBody>
      </p:sp>
      <p:sp>
        <p:nvSpPr>
          <p:cNvPr id="599099" name="Text Box 59"/>
          <p:cNvSpPr txBox="1">
            <a:spLocks noChangeArrowheads="1"/>
          </p:cNvSpPr>
          <p:nvPr/>
        </p:nvSpPr>
        <p:spPr bwMode="auto">
          <a:xfrm>
            <a:off x="593725" y="126523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599112" name="Text Box 72"/>
          <p:cNvSpPr txBox="1">
            <a:spLocks noChangeArrowheads="1"/>
          </p:cNvSpPr>
          <p:nvPr/>
        </p:nvSpPr>
        <p:spPr bwMode="auto">
          <a:xfrm>
            <a:off x="814388" y="1262063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99125" name="Text Box 85"/>
          <p:cNvSpPr txBox="1">
            <a:spLocks noChangeArrowheads="1"/>
          </p:cNvSpPr>
          <p:nvPr/>
        </p:nvSpPr>
        <p:spPr bwMode="auto">
          <a:xfrm>
            <a:off x="1027113" y="1273175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d</a:t>
            </a:r>
          </a:p>
        </p:txBody>
      </p:sp>
      <p:sp>
        <p:nvSpPr>
          <p:cNvPr id="100" name="Line 4"/>
          <p:cNvSpPr>
            <a:spLocks noChangeShapeType="1"/>
          </p:cNvSpPr>
          <p:nvPr/>
        </p:nvSpPr>
        <p:spPr bwMode="auto">
          <a:xfrm>
            <a:off x="168966" y="5953539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7" name="Straight Arrow Connector 86"/>
          <p:cNvCxnSpPr/>
          <p:nvPr/>
        </p:nvCxnSpPr>
        <p:spPr bwMode="auto">
          <a:xfrm flipH="1">
            <a:off x="5997884" y="1915699"/>
            <a:ext cx="619610" cy="51241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Arrow Connector 87"/>
          <p:cNvCxnSpPr/>
          <p:nvPr/>
        </p:nvCxnSpPr>
        <p:spPr bwMode="auto">
          <a:xfrm flipH="1">
            <a:off x="6808304" y="889001"/>
            <a:ext cx="619610" cy="51241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Text Box 2"/>
          <p:cNvSpPr txBox="1">
            <a:spLocks noChangeArrowheads="1"/>
          </p:cNvSpPr>
          <p:nvPr/>
        </p:nvSpPr>
        <p:spPr bwMode="auto">
          <a:xfrm>
            <a:off x="273671" y="381994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if (cur == NULL)  	  // if empty, return…</a:t>
            </a:r>
          </a:p>
          <a:p>
            <a:r>
              <a:rPr lang="en-US" sz="1800" dirty="0"/>
              <a:t>         return;</a:t>
            </a:r>
          </a:p>
          <a:p>
            <a:endParaRPr lang="en-US" sz="1000" dirty="0"/>
          </a:p>
          <a:p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endParaRPr lang="en-US" sz="1000" dirty="0">
              <a:solidFill>
                <a:schemeClr val="accent2"/>
              </a:solidFill>
            </a:endParaRPr>
          </a:p>
          <a:p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299200" y="-67296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04" name="Group 53"/>
          <p:cNvGrpSpPr>
            <a:grpSpLocks/>
          </p:cNvGrpSpPr>
          <p:nvPr/>
        </p:nvGrpSpPr>
        <p:grpSpPr bwMode="auto">
          <a:xfrm>
            <a:off x="5372515" y="1310339"/>
            <a:ext cx="927100" cy="457200"/>
            <a:chOff x="1240" y="1132"/>
            <a:chExt cx="584" cy="288"/>
          </a:xfrm>
        </p:grpSpPr>
        <p:sp>
          <p:nvSpPr>
            <p:cNvPr id="105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10" name="Rectangle 109"/>
          <p:cNvSpPr/>
          <p:nvPr/>
        </p:nvSpPr>
        <p:spPr bwMode="auto">
          <a:xfrm>
            <a:off x="7772401" y="1430199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2" name="Line 4"/>
          <p:cNvSpPr>
            <a:spLocks noChangeShapeType="1"/>
          </p:cNvSpPr>
          <p:nvPr/>
        </p:nvSpPr>
        <p:spPr bwMode="auto">
          <a:xfrm>
            <a:off x="341245" y="5651638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Text Box 2"/>
          <p:cNvSpPr txBox="1">
            <a:spLocks noChangeArrowheads="1"/>
          </p:cNvSpPr>
          <p:nvPr/>
        </p:nvSpPr>
        <p:spPr bwMode="auto">
          <a:xfrm>
            <a:off x="470659" y="358140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if (cur == NULL)  	  // if empty, return…</a:t>
            </a:r>
          </a:p>
          <a:p>
            <a:r>
              <a:rPr lang="en-US" sz="1800" dirty="0"/>
              <a:t>         return;</a:t>
            </a:r>
          </a:p>
          <a:p>
            <a:endParaRPr lang="en-US" sz="1000" dirty="0"/>
          </a:p>
          <a:p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endParaRPr lang="en-US" sz="1000" dirty="0">
              <a:solidFill>
                <a:schemeClr val="accent2"/>
              </a:solidFill>
            </a:endParaRPr>
          </a:p>
          <a:p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115" name="Rectangle 114"/>
          <p:cNvSpPr/>
          <p:nvPr/>
        </p:nvSpPr>
        <p:spPr bwMode="auto">
          <a:xfrm>
            <a:off x="5348840" y="1424540"/>
            <a:ext cx="2283848" cy="1000126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822040" y="2421559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17" name="Group 53"/>
          <p:cNvGrpSpPr>
            <a:grpSpLocks/>
          </p:cNvGrpSpPr>
          <p:nvPr/>
        </p:nvGrpSpPr>
        <p:grpSpPr bwMode="auto">
          <a:xfrm>
            <a:off x="4757738" y="2315227"/>
            <a:ext cx="927100" cy="457200"/>
            <a:chOff x="1240" y="1132"/>
            <a:chExt cx="584" cy="288"/>
          </a:xfrm>
        </p:grpSpPr>
        <p:sp>
          <p:nvSpPr>
            <p:cNvPr id="118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23" name="Line 4"/>
          <p:cNvSpPr>
            <a:spLocks noChangeShapeType="1"/>
          </p:cNvSpPr>
          <p:nvPr/>
        </p:nvSpPr>
        <p:spPr bwMode="auto">
          <a:xfrm>
            <a:off x="509590" y="5715000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Rectangle 129"/>
          <p:cNvSpPr/>
          <p:nvPr/>
        </p:nvSpPr>
        <p:spPr bwMode="auto">
          <a:xfrm>
            <a:off x="4355618" y="2434604"/>
            <a:ext cx="2327744" cy="606425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3" name="Rectangle 74"/>
          <p:cNvSpPr>
            <a:spLocks noGrp="1" noChangeArrowheads="1"/>
          </p:cNvSpPr>
          <p:nvPr>
            <p:ph type="title"/>
          </p:nvPr>
        </p:nvSpPr>
        <p:spPr>
          <a:xfrm>
            <a:off x="-990600" y="0"/>
            <a:ext cx="7772400" cy="1143000"/>
          </a:xfrm>
        </p:spPr>
        <p:txBody>
          <a:bodyPr/>
          <a:lstStyle/>
          <a:p>
            <a:r>
              <a:rPr lang="en-US" sz="3600" dirty="0"/>
              <a:t>The Pre-order Traversal</a:t>
            </a:r>
          </a:p>
        </p:txBody>
      </p:sp>
      <p:sp>
        <p:nvSpPr>
          <p:cNvPr id="86" name="Line 4"/>
          <p:cNvSpPr>
            <a:spLocks noChangeShapeType="1"/>
          </p:cNvSpPr>
          <p:nvPr/>
        </p:nvSpPr>
        <p:spPr bwMode="auto">
          <a:xfrm>
            <a:off x="301557" y="6019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6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30" grpId="0" animBg="1"/>
      <p:bldP spid="86" grpId="0" animBg="1"/>
      <p:bldP spid="86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135F-B13F-4A19-A982-047C9F045D04}" type="slidenum">
              <a:rPr lang="en-US"/>
              <a:pPr/>
              <a:t>44</a:t>
            </a:fld>
            <a:endParaRPr lang="en-US"/>
          </a:p>
        </p:txBody>
      </p:sp>
      <p:sp>
        <p:nvSpPr>
          <p:cNvPr id="599042" name="Text Box 2"/>
          <p:cNvSpPr txBox="1">
            <a:spLocks noChangeArrowheads="1"/>
          </p:cNvSpPr>
          <p:nvPr/>
        </p:nvSpPr>
        <p:spPr bwMode="auto">
          <a:xfrm>
            <a:off x="130175" y="411480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if (cur == NULL)  	  // if empty, return…</a:t>
            </a:r>
          </a:p>
          <a:p>
            <a:r>
              <a:rPr lang="en-US" sz="1800" dirty="0"/>
              <a:t>         return;</a:t>
            </a:r>
          </a:p>
          <a:p>
            <a:endParaRPr lang="en-US" sz="1000" dirty="0"/>
          </a:p>
          <a:p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endParaRPr lang="en-US" sz="1000" dirty="0">
              <a:solidFill>
                <a:schemeClr val="accent2"/>
              </a:solidFill>
            </a:endParaRPr>
          </a:p>
          <a:p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6754813" y="4435475"/>
            <a:ext cx="2317750" cy="222885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main()</a:t>
            </a:r>
          </a:p>
          <a:p>
            <a:r>
              <a:rPr lang="en-US" sz="2000"/>
              <a:t>{</a:t>
            </a:r>
          </a:p>
          <a:p>
            <a:r>
              <a:rPr lang="en-US" sz="2000"/>
              <a:t>   Node *root;</a:t>
            </a:r>
          </a:p>
          <a:p>
            <a:endParaRPr lang="en-US" sz="1000"/>
          </a:p>
          <a:p>
            <a:r>
              <a:rPr lang="en-US" sz="2000"/>
              <a:t>   …</a:t>
            </a:r>
          </a:p>
          <a:p>
            <a:endParaRPr lang="en-US" sz="1000"/>
          </a:p>
          <a:p>
            <a:r>
              <a:rPr lang="en-US" sz="2000"/>
              <a:t>   PreOrder(root);</a:t>
            </a:r>
          </a:p>
          <a:p>
            <a:r>
              <a:rPr lang="en-US" sz="2000"/>
              <a:t>}</a:t>
            </a:r>
          </a:p>
        </p:txBody>
      </p:sp>
      <p:grpSp>
        <p:nvGrpSpPr>
          <p:cNvPr id="599046" name="Group 6"/>
          <p:cNvGrpSpPr>
            <a:grpSpLocks/>
          </p:cNvGrpSpPr>
          <p:nvPr/>
        </p:nvGrpSpPr>
        <p:grpSpPr bwMode="auto">
          <a:xfrm>
            <a:off x="5638800" y="164479"/>
            <a:ext cx="3521075" cy="2892425"/>
            <a:chOff x="3552" y="509"/>
            <a:chExt cx="2218" cy="1822"/>
          </a:xfrm>
        </p:grpSpPr>
        <p:grpSp>
          <p:nvGrpSpPr>
            <p:cNvPr id="599047" name="Group 7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599048" name="Group 8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599049" name="Rectangle 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0" name="Rectangle 1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1" name="Rectangle 1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3" name="Group 13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599054" name="Rectangle 1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5" name="Rectangle 1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6" name="Rectangle 1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7" name="Rectangle 1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8" name="Group 18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599059" name="Rectangle 1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0" name="Rectangle 2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1" name="Rectangle 2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2" name="Rectangle 2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63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4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5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66" name="Text Box 26"/>
              <p:cNvSpPr txBox="1">
                <a:spLocks noChangeArrowheads="1"/>
              </p:cNvSpPr>
              <p:nvPr/>
            </p:nvSpPr>
            <p:spPr bwMode="auto">
              <a:xfrm>
                <a:off x="4481" y="705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“a”</a:t>
                </a:r>
              </a:p>
            </p:txBody>
          </p:sp>
          <p:sp>
            <p:nvSpPr>
              <p:cNvPr id="599067" name="Text Box 27"/>
              <p:cNvSpPr txBox="1">
                <a:spLocks noChangeArrowheads="1"/>
              </p:cNvSpPr>
              <p:nvPr/>
            </p:nvSpPr>
            <p:spPr bwMode="auto">
              <a:xfrm>
                <a:off x="3905" y="1353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“b”</a:t>
                </a:r>
              </a:p>
            </p:txBody>
          </p:sp>
          <p:sp>
            <p:nvSpPr>
              <p:cNvPr id="599068" name="Text Box 28"/>
              <p:cNvSpPr txBox="1">
                <a:spLocks noChangeArrowheads="1"/>
              </p:cNvSpPr>
              <p:nvPr/>
            </p:nvSpPr>
            <p:spPr bwMode="auto">
              <a:xfrm>
                <a:off x="4940" y="1351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599069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0" name="Line 30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9071" name="Group 31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599072" name="Rectangle 32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3" name="Rectangle 33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4" name="Rectangle 34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5" name="Rectangle 35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76" name="Text Box 36"/>
              <p:cNvSpPr txBox="1">
                <a:spLocks noChangeArrowheads="1"/>
              </p:cNvSpPr>
              <p:nvPr/>
            </p:nvSpPr>
            <p:spPr bwMode="auto">
              <a:xfrm>
                <a:off x="3506" y="1986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“d”</a:t>
                </a:r>
              </a:p>
            </p:txBody>
          </p:sp>
          <p:sp>
            <p:nvSpPr>
              <p:cNvPr id="599077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8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599079" name="Group 39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599080" name="Rectangle 40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1" name="Rectangle 41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2" name="Rectangle 42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3" name="Rectangle 43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84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85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86" name="Text Box 46"/>
              <p:cNvSpPr txBox="1">
                <a:spLocks noChangeArrowheads="1"/>
              </p:cNvSpPr>
              <p:nvPr/>
            </p:nvSpPr>
            <p:spPr bwMode="auto">
              <a:xfrm>
                <a:off x="4352" y="1978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599087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599088" name="Rectangle 48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9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root</a:t>
              </a:r>
            </a:p>
          </p:txBody>
        </p:sp>
        <p:sp>
          <p:nvSpPr>
            <p:cNvPr id="599090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93" name="Group 53"/>
          <p:cNvGrpSpPr>
            <a:grpSpLocks/>
          </p:cNvGrpSpPr>
          <p:nvPr/>
        </p:nvGrpSpPr>
        <p:grpSpPr bwMode="auto">
          <a:xfrm>
            <a:off x="6303963" y="345454"/>
            <a:ext cx="927100" cy="457200"/>
            <a:chOff x="1240" y="1132"/>
            <a:chExt cx="584" cy="288"/>
          </a:xfrm>
        </p:grpSpPr>
        <p:sp>
          <p:nvSpPr>
            <p:cNvPr id="599094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95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599098" name="Text Box 58"/>
          <p:cNvSpPr txBox="1">
            <a:spLocks noChangeArrowheads="1"/>
          </p:cNvSpPr>
          <p:nvPr/>
        </p:nvSpPr>
        <p:spPr bwMode="auto">
          <a:xfrm>
            <a:off x="228600" y="8382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</p:txBody>
      </p:sp>
      <p:sp>
        <p:nvSpPr>
          <p:cNvPr id="599099" name="Text Box 59"/>
          <p:cNvSpPr txBox="1">
            <a:spLocks noChangeArrowheads="1"/>
          </p:cNvSpPr>
          <p:nvPr/>
        </p:nvSpPr>
        <p:spPr bwMode="auto">
          <a:xfrm>
            <a:off x="593725" y="126523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599112" name="Text Box 72"/>
          <p:cNvSpPr txBox="1">
            <a:spLocks noChangeArrowheads="1"/>
          </p:cNvSpPr>
          <p:nvPr/>
        </p:nvSpPr>
        <p:spPr bwMode="auto">
          <a:xfrm>
            <a:off x="814388" y="1262063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99125" name="Text Box 85"/>
          <p:cNvSpPr txBox="1">
            <a:spLocks noChangeArrowheads="1"/>
          </p:cNvSpPr>
          <p:nvPr/>
        </p:nvSpPr>
        <p:spPr bwMode="auto">
          <a:xfrm>
            <a:off x="1027113" y="1273175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d</a:t>
            </a:r>
          </a:p>
        </p:txBody>
      </p:sp>
      <p:sp>
        <p:nvSpPr>
          <p:cNvPr id="100" name="Line 4"/>
          <p:cNvSpPr>
            <a:spLocks noChangeShapeType="1"/>
          </p:cNvSpPr>
          <p:nvPr/>
        </p:nvSpPr>
        <p:spPr bwMode="auto">
          <a:xfrm>
            <a:off x="168966" y="5953539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 bwMode="auto">
          <a:xfrm flipH="1">
            <a:off x="6808304" y="889001"/>
            <a:ext cx="619610" cy="51241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Text Box 2"/>
          <p:cNvSpPr txBox="1">
            <a:spLocks noChangeArrowheads="1"/>
          </p:cNvSpPr>
          <p:nvPr/>
        </p:nvSpPr>
        <p:spPr bwMode="auto">
          <a:xfrm>
            <a:off x="273671" y="381994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if (cur == NULL)  	  // if empty, return…</a:t>
            </a:r>
          </a:p>
          <a:p>
            <a:r>
              <a:rPr lang="en-US" sz="1800" dirty="0"/>
              <a:t>         return;</a:t>
            </a:r>
          </a:p>
          <a:p>
            <a:endParaRPr lang="en-US" sz="1000" dirty="0"/>
          </a:p>
          <a:p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endParaRPr lang="en-US" sz="1000" dirty="0">
              <a:solidFill>
                <a:schemeClr val="accent2"/>
              </a:solidFill>
            </a:endParaRPr>
          </a:p>
          <a:p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299200" y="-67296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04" name="Group 53"/>
          <p:cNvGrpSpPr>
            <a:grpSpLocks/>
          </p:cNvGrpSpPr>
          <p:nvPr/>
        </p:nvGrpSpPr>
        <p:grpSpPr bwMode="auto">
          <a:xfrm>
            <a:off x="5372515" y="1310339"/>
            <a:ext cx="927100" cy="457200"/>
            <a:chOff x="1240" y="1132"/>
            <a:chExt cx="584" cy="288"/>
          </a:xfrm>
        </p:grpSpPr>
        <p:sp>
          <p:nvSpPr>
            <p:cNvPr id="105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10" name="Rectangle 109"/>
          <p:cNvSpPr/>
          <p:nvPr/>
        </p:nvSpPr>
        <p:spPr bwMode="auto">
          <a:xfrm>
            <a:off x="7772401" y="1430199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5348840" y="1424540"/>
            <a:ext cx="2283848" cy="1000126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822040" y="2421559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3" name="Rectangle 74"/>
          <p:cNvSpPr>
            <a:spLocks noGrp="1" noChangeArrowheads="1"/>
          </p:cNvSpPr>
          <p:nvPr>
            <p:ph type="title"/>
          </p:nvPr>
        </p:nvSpPr>
        <p:spPr>
          <a:xfrm>
            <a:off x="-990600" y="0"/>
            <a:ext cx="7772400" cy="1143000"/>
          </a:xfrm>
        </p:spPr>
        <p:txBody>
          <a:bodyPr/>
          <a:lstStyle/>
          <a:p>
            <a:r>
              <a:rPr lang="en-US" sz="3600" dirty="0"/>
              <a:t>The Pre-order Traversal</a:t>
            </a:r>
          </a:p>
        </p:txBody>
      </p:sp>
      <p:sp>
        <p:nvSpPr>
          <p:cNvPr id="78" name="Line 4"/>
          <p:cNvSpPr>
            <a:spLocks noChangeShapeType="1"/>
          </p:cNvSpPr>
          <p:nvPr/>
        </p:nvSpPr>
        <p:spPr bwMode="auto">
          <a:xfrm>
            <a:off x="341244" y="5665305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8" name="Straight Arrow Connector 97"/>
          <p:cNvCxnSpPr/>
          <p:nvPr/>
        </p:nvCxnSpPr>
        <p:spPr bwMode="auto">
          <a:xfrm>
            <a:off x="6901401" y="1884307"/>
            <a:ext cx="596500" cy="537252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Line 4"/>
          <p:cNvSpPr>
            <a:spLocks noChangeShapeType="1"/>
          </p:cNvSpPr>
          <p:nvPr/>
        </p:nvSpPr>
        <p:spPr bwMode="auto">
          <a:xfrm>
            <a:off x="344556" y="593021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79"/>
          <p:cNvSpPr/>
          <p:nvPr/>
        </p:nvSpPr>
        <p:spPr bwMode="auto">
          <a:xfrm>
            <a:off x="4723198" y="1425919"/>
            <a:ext cx="2773363" cy="985701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5392532" y="2431498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2" name="Text Box 2"/>
          <p:cNvSpPr txBox="1">
            <a:spLocks noChangeArrowheads="1"/>
          </p:cNvSpPr>
          <p:nvPr/>
        </p:nvSpPr>
        <p:spPr bwMode="auto">
          <a:xfrm>
            <a:off x="511175" y="357505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if (cur == NULL)  	  // if empty, return…</a:t>
            </a:r>
          </a:p>
          <a:p>
            <a:r>
              <a:rPr lang="en-US" sz="1800" dirty="0"/>
              <a:t>         return;</a:t>
            </a:r>
          </a:p>
          <a:p>
            <a:endParaRPr lang="en-US" sz="1000" dirty="0"/>
          </a:p>
          <a:p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endParaRPr lang="en-US" sz="1000" dirty="0">
              <a:solidFill>
                <a:schemeClr val="accent2"/>
              </a:solidFill>
            </a:endParaRPr>
          </a:p>
          <a:p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83" name="Line 4"/>
          <p:cNvSpPr>
            <a:spLocks noChangeShapeType="1"/>
          </p:cNvSpPr>
          <p:nvPr/>
        </p:nvSpPr>
        <p:spPr bwMode="auto">
          <a:xfrm>
            <a:off x="304800" y="376361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" name="Group 53"/>
          <p:cNvGrpSpPr>
            <a:grpSpLocks/>
          </p:cNvGrpSpPr>
          <p:nvPr/>
        </p:nvGrpSpPr>
        <p:grpSpPr bwMode="auto">
          <a:xfrm>
            <a:off x="7983399" y="2502074"/>
            <a:ext cx="1027113" cy="457200"/>
            <a:chOff x="1000" y="1132"/>
            <a:chExt cx="647" cy="288"/>
          </a:xfrm>
        </p:grpSpPr>
        <p:sp>
          <p:nvSpPr>
            <p:cNvPr id="85" name="Line 54"/>
            <p:cNvSpPr>
              <a:spLocks noChangeShapeType="1"/>
            </p:cNvSpPr>
            <p:nvPr/>
          </p:nvSpPr>
          <p:spPr bwMode="auto">
            <a:xfrm flipH="1">
              <a:off x="1000" y="1296"/>
              <a:ext cx="240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88" name="Line 4"/>
          <p:cNvSpPr>
            <a:spLocks noChangeShapeType="1"/>
          </p:cNvSpPr>
          <p:nvPr/>
        </p:nvSpPr>
        <p:spPr bwMode="auto">
          <a:xfrm>
            <a:off x="536127" y="431689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4"/>
          <p:cNvSpPr>
            <a:spLocks noChangeShapeType="1"/>
          </p:cNvSpPr>
          <p:nvPr/>
        </p:nvSpPr>
        <p:spPr bwMode="auto">
          <a:xfrm>
            <a:off x="565944" y="5029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Text Box 85"/>
          <p:cNvSpPr txBox="1">
            <a:spLocks noChangeArrowheads="1"/>
          </p:cNvSpPr>
          <p:nvPr/>
        </p:nvSpPr>
        <p:spPr bwMode="auto">
          <a:xfrm>
            <a:off x="1245705" y="1275522"/>
            <a:ext cx="3529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e</a:t>
            </a:r>
          </a:p>
        </p:txBody>
      </p:sp>
      <p:sp>
        <p:nvSpPr>
          <p:cNvPr id="91" name="Line 4"/>
          <p:cNvSpPr>
            <a:spLocks noChangeShapeType="1"/>
          </p:cNvSpPr>
          <p:nvPr/>
        </p:nvSpPr>
        <p:spPr bwMode="auto">
          <a:xfrm>
            <a:off x="542167" y="542662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4"/>
          <p:cNvSpPr>
            <a:spLocks noChangeShapeType="1"/>
          </p:cNvSpPr>
          <p:nvPr/>
        </p:nvSpPr>
        <p:spPr bwMode="auto">
          <a:xfrm>
            <a:off x="564186" y="570823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4"/>
          <p:cNvSpPr>
            <a:spLocks noChangeShapeType="1"/>
          </p:cNvSpPr>
          <p:nvPr/>
        </p:nvSpPr>
        <p:spPr bwMode="auto">
          <a:xfrm>
            <a:off x="285892" y="599992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9" name="Straight Arrow Connector 98"/>
          <p:cNvCxnSpPr/>
          <p:nvPr/>
        </p:nvCxnSpPr>
        <p:spPr bwMode="auto">
          <a:xfrm flipH="1">
            <a:off x="6926263" y="2925142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Arrow Connector 101"/>
          <p:cNvCxnSpPr/>
          <p:nvPr/>
        </p:nvCxnSpPr>
        <p:spPr bwMode="auto">
          <a:xfrm>
            <a:off x="7632687" y="2896703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1046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3" grpId="1" animBg="1"/>
      <p:bldP spid="88" grpId="0" animBg="1"/>
      <p:bldP spid="88" grpId="1" animBg="1"/>
      <p:bldP spid="89" grpId="0" animBg="1"/>
      <p:bldP spid="89" grpId="1" animBg="1"/>
      <p:bldP spid="90" grpId="0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135F-B13F-4A19-A982-047C9F045D04}" type="slidenum">
              <a:rPr lang="en-US"/>
              <a:pPr/>
              <a:t>45</a:t>
            </a:fld>
            <a:endParaRPr lang="en-US"/>
          </a:p>
        </p:txBody>
      </p:sp>
      <p:sp>
        <p:nvSpPr>
          <p:cNvPr id="599042" name="Text Box 2"/>
          <p:cNvSpPr txBox="1">
            <a:spLocks noChangeArrowheads="1"/>
          </p:cNvSpPr>
          <p:nvPr/>
        </p:nvSpPr>
        <p:spPr bwMode="auto">
          <a:xfrm>
            <a:off x="130175" y="411480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if (cur == NULL)  	  // if empty, return…</a:t>
            </a:r>
          </a:p>
          <a:p>
            <a:r>
              <a:rPr lang="en-US" sz="1800" dirty="0"/>
              <a:t>         return;</a:t>
            </a:r>
          </a:p>
          <a:p>
            <a:endParaRPr lang="en-US" sz="1000" dirty="0"/>
          </a:p>
          <a:p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endParaRPr lang="en-US" sz="1000" dirty="0">
              <a:solidFill>
                <a:schemeClr val="accent2"/>
              </a:solidFill>
            </a:endParaRPr>
          </a:p>
          <a:p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6754813" y="4435475"/>
            <a:ext cx="2317750" cy="222885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main()</a:t>
            </a:r>
          </a:p>
          <a:p>
            <a:r>
              <a:rPr lang="en-US" sz="2000"/>
              <a:t>{</a:t>
            </a:r>
          </a:p>
          <a:p>
            <a:r>
              <a:rPr lang="en-US" sz="2000"/>
              <a:t>   Node *root;</a:t>
            </a:r>
          </a:p>
          <a:p>
            <a:endParaRPr lang="en-US" sz="1000"/>
          </a:p>
          <a:p>
            <a:r>
              <a:rPr lang="en-US" sz="2000"/>
              <a:t>   …</a:t>
            </a:r>
          </a:p>
          <a:p>
            <a:endParaRPr lang="en-US" sz="1000"/>
          </a:p>
          <a:p>
            <a:r>
              <a:rPr lang="en-US" sz="2000"/>
              <a:t>   PreOrder(root);</a:t>
            </a:r>
          </a:p>
          <a:p>
            <a:r>
              <a:rPr lang="en-US" sz="2000"/>
              <a:t>}</a:t>
            </a:r>
          </a:p>
        </p:txBody>
      </p:sp>
      <p:grpSp>
        <p:nvGrpSpPr>
          <p:cNvPr id="599046" name="Group 6"/>
          <p:cNvGrpSpPr>
            <a:grpSpLocks/>
          </p:cNvGrpSpPr>
          <p:nvPr/>
        </p:nvGrpSpPr>
        <p:grpSpPr bwMode="auto">
          <a:xfrm>
            <a:off x="5638800" y="164479"/>
            <a:ext cx="3521075" cy="2892425"/>
            <a:chOff x="3552" y="509"/>
            <a:chExt cx="2218" cy="1822"/>
          </a:xfrm>
        </p:grpSpPr>
        <p:grpSp>
          <p:nvGrpSpPr>
            <p:cNvPr id="599047" name="Group 7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599048" name="Group 8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599049" name="Rectangle 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0" name="Rectangle 1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1" name="Rectangle 1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3" name="Group 13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599054" name="Rectangle 1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5" name="Rectangle 1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6" name="Rectangle 1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7" name="Rectangle 1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8" name="Group 18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599059" name="Rectangle 1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0" name="Rectangle 2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1" name="Rectangle 2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2" name="Rectangle 2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63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4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5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66" name="Text Box 26"/>
              <p:cNvSpPr txBox="1">
                <a:spLocks noChangeArrowheads="1"/>
              </p:cNvSpPr>
              <p:nvPr/>
            </p:nvSpPr>
            <p:spPr bwMode="auto">
              <a:xfrm>
                <a:off x="4481" y="705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“a”</a:t>
                </a:r>
              </a:p>
            </p:txBody>
          </p:sp>
          <p:sp>
            <p:nvSpPr>
              <p:cNvPr id="599067" name="Text Box 27"/>
              <p:cNvSpPr txBox="1">
                <a:spLocks noChangeArrowheads="1"/>
              </p:cNvSpPr>
              <p:nvPr/>
            </p:nvSpPr>
            <p:spPr bwMode="auto">
              <a:xfrm>
                <a:off x="3905" y="1353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“b”</a:t>
                </a:r>
              </a:p>
            </p:txBody>
          </p:sp>
          <p:sp>
            <p:nvSpPr>
              <p:cNvPr id="599068" name="Text Box 28"/>
              <p:cNvSpPr txBox="1">
                <a:spLocks noChangeArrowheads="1"/>
              </p:cNvSpPr>
              <p:nvPr/>
            </p:nvSpPr>
            <p:spPr bwMode="auto">
              <a:xfrm>
                <a:off x="4940" y="1351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599069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0" name="Line 30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9071" name="Group 31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599072" name="Rectangle 32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3" name="Rectangle 33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4" name="Rectangle 34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5" name="Rectangle 35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76" name="Text Box 36"/>
              <p:cNvSpPr txBox="1">
                <a:spLocks noChangeArrowheads="1"/>
              </p:cNvSpPr>
              <p:nvPr/>
            </p:nvSpPr>
            <p:spPr bwMode="auto">
              <a:xfrm>
                <a:off x="3506" y="1986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“d”</a:t>
                </a:r>
              </a:p>
            </p:txBody>
          </p:sp>
          <p:sp>
            <p:nvSpPr>
              <p:cNvPr id="599077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8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599079" name="Group 39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599080" name="Rectangle 40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1" name="Rectangle 41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2" name="Rectangle 42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3" name="Rectangle 43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84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85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86" name="Text Box 46"/>
              <p:cNvSpPr txBox="1">
                <a:spLocks noChangeArrowheads="1"/>
              </p:cNvSpPr>
              <p:nvPr/>
            </p:nvSpPr>
            <p:spPr bwMode="auto">
              <a:xfrm>
                <a:off x="4352" y="1978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599087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599088" name="Rectangle 48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9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root</a:t>
              </a:r>
            </a:p>
          </p:txBody>
        </p:sp>
        <p:sp>
          <p:nvSpPr>
            <p:cNvPr id="599090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93" name="Group 53"/>
          <p:cNvGrpSpPr>
            <a:grpSpLocks/>
          </p:cNvGrpSpPr>
          <p:nvPr/>
        </p:nvGrpSpPr>
        <p:grpSpPr bwMode="auto">
          <a:xfrm>
            <a:off x="6303963" y="345454"/>
            <a:ext cx="927100" cy="457200"/>
            <a:chOff x="1240" y="1132"/>
            <a:chExt cx="584" cy="288"/>
          </a:xfrm>
        </p:grpSpPr>
        <p:sp>
          <p:nvSpPr>
            <p:cNvPr id="599094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95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599098" name="Text Box 58"/>
          <p:cNvSpPr txBox="1">
            <a:spLocks noChangeArrowheads="1"/>
          </p:cNvSpPr>
          <p:nvPr/>
        </p:nvSpPr>
        <p:spPr bwMode="auto">
          <a:xfrm>
            <a:off x="228600" y="8382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</p:txBody>
      </p:sp>
      <p:sp>
        <p:nvSpPr>
          <p:cNvPr id="599099" name="Text Box 59"/>
          <p:cNvSpPr txBox="1">
            <a:spLocks noChangeArrowheads="1"/>
          </p:cNvSpPr>
          <p:nvPr/>
        </p:nvSpPr>
        <p:spPr bwMode="auto">
          <a:xfrm>
            <a:off x="593725" y="126523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599112" name="Text Box 72"/>
          <p:cNvSpPr txBox="1">
            <a:spLocks noChangeArrowheads="1"/>
          </p:cNvSpPr>
          <p:nvPr/>
        </p:nvSpPr>
        <p:spPr bwMode="auto">
          <a:xfrm>
            <a:off x="814388" y="1262063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99125" name="Text Box 85"/>
          <p:cNvSpPr txBox="1">
            <a:spLocks noChangeArrowheads="1"/>
          </p:cNvSpPr>
          <p:nvPr/>
        </p:nvSpPr>
        <p:spPr bwMode="auto">
          <a:xfrm>
            <a:off x="1027113" y="1273175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d</a:t>
            </a:r>
          </a:p>
        </p:txBody>
      </p:sp>
      <p:sp>
        <p:nvSpPr>
          <p:cNvPr id="100" name="Line 4"/>
          <p:cNvSpPr>
            <a:spLocks noChangeShapeType="1"/>
          </p:cNvSpPr>
          <p:nvPr/>
        </p:nvSpPr>
        <p:spPr bwMode="auto">
          <a:xfrm>
            <a:off x="168966" y="5953539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Text Box 2"/>
          <p:cNvSpPr txBox="1">
            <a:spLocks noChangeArrowheads="1"/>
          </p:cNvSpPr>
          <p:nvPr/>
        </p:nvSpPr>
        <p:spPr bwMode="auto">
          <a:xfrm>
            <a:off x="273671" y="381994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if (cur == NULL)  	  // if empty, return…</a:t>
            </a:r>
          </a:p>
          <a:p>
            <a:r>
              <a:rPr lang="en-US" sz="1800" dirty="0"/>
              <a:t>         return;</a:t>
            </a:r>
          </a:p>
          <a:p>
            <a:endParaRPr lang="en-US" sz="1000" dirty="0"/>
          </a:p>
          <a:p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endParaRPr lang="en-US" sz="1000" dirty="0">
              <a:solidFill>
                <a:schemeClr val="accent2"/>
              </a:solidFill>
            </a:endParaRPr>
          </a:p>
          <a:p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dirty="0"/>
              <a:t>}</a:t>
            </a:r>
          </a:p>
        </p:txBody>
      </p:sp>
      <p:cxnSp>
        <p:nvCxnSpPr>
          <p:cNvPr id="97" name="Straight Arrow Connector 96"/>
          <p:cNvCxnSpPr/>
          <p:nvPr/>
        </p:nvCxnSpPr>
        <p:spPr bwMode="auto">
          <a:xfrm flipH="1">
            <a:off x="6808304" y="889001"/>
            <a:ext cx="619610" cy="51241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angle 1"/>
          <p:cNvSpPr/>
          <p:nvPr/>
        </p:nvSpPr>
        <p:spPr bwMode="auto">
          <a:xfrm>
            <a:off x="6299200" y="-67296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04" name="Group 53"/>
          <p:cNvGrpSpPr>
            <a:grpSpLocks/>
          </p:cNvGrpSpPr>
          <p:nvPr/>
        </p:nvGrpSpPr>
        <p:grpSpPr bwMode="auto">
          <a:xfrm>
            <a:off x="5372515" y="1310339"/>
            <a:ext cx="927100" cy="457200"/>
            <a:chOff x="1240" y="1132"/>
            <a:chExt cx="584" cy="288"/>
          </a:xfrm>
        </p:grpSpPr>
        <p:sp>
          <p:nvSpPr>
            <p:cNvPr id="105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10" name="Rectangle 109"/>
          <p:cNvSpPr/>
          <p:nvPr/>
        </p:nvSpPr>
        <p:spPr bwMode="auto">
          <a:xfrm>
            <a:off x="7772401" y="1430199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3" name="Rectangle 74"/>
          <p:cNvSpPr>
            <a:spLocks noGrp="1" noChangeArrowheads="1"/>
          </p:cNvSpPr>
          <p:nvPr>
            <p:ph type="title"/>
          </p:nvPr>
        </p:nvSpPr>
        <p:spPr>
          <a:xfrm>
            <a:off x="-990600" y="0"/>
            <a:ext cx="7772400" cy="1143000"/>
          </a:xfrm>
        </p:spPr>
        <p:txBody>
          <a:bodyPr/>
          <a:lstStyle/>
          <a:p>
            <a:r>
              <a:rPr lang="en-US" sz="3600" dirty="0"/>
              <a:t>The Pre-order Traversal</a:t>
            </a:r>
          </a:p>
        </p:txBody>
      </p:sp>
      <p:sp>
        <p:nvSpPr>
          <p:cNvPr id="78" name="Line 4"/>
          <p:cNvSpPr>
            <a:spLocks noChangeShapeType="1"/>
          </p:cNvSpPr>
          <p:nvPr/>
        </p:nvSpPr>
        <p:spPr bwMode="auto">
          <a:xfrm>
            <a:off x="341244" y="5943600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Text Box 85"/>
          <p:cNvSpPr txBox="1">
            <a:spLocks noChangeArrowheads="1"/>
          </p:cNvSpPr>
          <p:nvPr/>
        </p:nvSpPr>
        <p:spPr bwMode="auto">
          <a:xfrm>
            <a:off x="1245705" y="1275522"/>
            <a:ext cx="3529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e</a:t>
            </a:r>
          </a:p>
        </p:txBody>
      </p:sp>
      <p:sp>
        <p:nvSpPr>
          <p:cNvPr id="86" name="Line 4"/>
          <p:cNvSpPr>
            <a:spLocks noChangeShapeType="1"/>
          </p:cNvSpPr>
          <p:nvPr/>
        </p:nvSpPr>
        <p:spPr bwMode="auto">
          <a:xfrm>
            <a:off x="106988" y="6248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3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6" grpId="0" animBg="1"/>
      <p:bldP spid="86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135F-B13F-4A19-A982-047C9F045D04}" type="slidenum">
              <a:rPr lang="en-US"/>
              <a:pPr/>
              <a:t>46</a:t>
            </a:fld>
            <a:endParaRPr lang="en-US"/>
          </a:p>
        </p:txBody>
      </p:sp>
      <p:sp>
        <p:nvSpPr>
          <p:cNvPr id="599042" name="Text Box 2"/>
          <p:cNvSpPr txBox="1">
            <a:spLocks noChangeArrowheads="1"/>
          </p:cNvSpPr>
          <p:nvPr/>
        </p:nvSpPr>
        <p:spPr bwMode="auto">
          <a:xfrm>
            <a:off x="130175" y="411480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if (cur == NULL)  	  // if empty, return…</a:t>
            </a:r>
          </a:p>
          <a:p>
            <a:r>
              <a:rPr lang="en-US" sz="1800" dirty="0"/>
              <a:t>         return;</a:t>
            </a:r>
          </a:p>
          <a:p>
            <a:endParaRPr lang="en-US" sz="1000" dirty="0"/>
          </a:p>
          <a:p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endParaRPr lang="en-US" sz="1000" dirty="0">
              <a:solidFill>
                <a:schemeClr val="accent2"/>
              </a:solidFill>
            </a:endParaRPr>
          </a:p>
          <a:p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6754813" y="4435475"/>
            <a:ext cx="2317750" cy="222885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main()</a:t>
            </a:r>
          </a:p>
          <a:p>
            <a:r>
              <a:rPr lang="en-US" sz="2000"/>
              <a:t>{</a:t>
            </a:r>
          </a:p>
          <a:p>
            <a:r>
              <a:rPr lang="en-US" sz="2000"/>
              <a:t>   Node *root;</a:t>
            </a:r>
          </a:p>
          <a:p>
            <a:endParaRPr lang="en-US" sz="1000"/>
          </a:p>
          <a:p>
            <a:r>
              <a:rPr lang="en-US" sz="2000"/>
              <a:t>   …</a:t>
            </a:r>
          </a:p>
          <a:p>
            <a:endParaRPr lang="en-US" sz="1000"/>
          </a:p>
          <a:p>
            <a:r>
              <a:rPr lang="en-US" sz="2000"/>
              <a:t>   PreOrder(root);</a:t>
            </a:r>
          </a:p>
          <a:p>
            <a:r>
              <a:rPr lang="en-US" sz="2000"/>
              <a:t>}</a:t>
            </a:r>
          </a:p>
        </p:txBody>
      </p:sp>
      <p:grpSp>
        <p:nvGrpSpPr>
          <p:cNvPr id="599046" name="Group 6"/>
          <p:cNvGrpSpPr>
            <a:grpSpLocks/>
          </p:cNvGrpSpPr>
          <p:nvPr/>
        </p:nvGrpSpPr>
        <p:grpSpPr bwMode="auto">
          <a:xfrm>
            <a:off x="5638800" y="164479"/>
            <a:ext cx="3521075" cy="2892425"/>
            <a:chOff x="3552" y="509"/>
            <a:chExt cx="2218" cy="1822"/>
          </a:xfrm>
        </p:grpSpPr>
        <p:grpSp>
          <p:nvGrpSpPr>
            <p:cNvPr id="599047" name="Group 7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599048" name="Group 8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599049" name="Rectangle 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0" name="Rectangle 1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1" name="Rectangle 1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3" name="Group 13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599054" name="Rectangle 1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5" name="Rectangle 1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6" name="Rectangle 1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7" name="Rectangle 1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8" name="Group 18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599059" name="Rectangle 1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0" name="Rectangle 2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1" name="Rectangle 2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2" name="Rectangle 2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63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4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5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66" name="Text Box 26"/>
              <p:cNvSpPr txBox="1">
                <a:spLocks noChangeArrowheads="1"/>
              </p:cNvSpPr>
              <p:nvPr/>
            </p:nvSpPr>
            <p:spPr bwMode="auto">
              <a:xfrm>
                <a:off x="4481" y="705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“a”</a:t>
                </a:r>
              </a:p>
            </p:txBody>
          </p:sp>
          <p:sp>
            <p:nvSpPr>
              <p:cNvPr id="599067" name="Text Box 27"/>
              <p:cNvSpPr txBox="1">
                <a:spLocks noChangeArrowheads="1"/>
              </p:cNvSpPr>
              <p:nvPr/>
            </p:nvSpPr>
            <p:spPr bwMode="auto">
              <a:xfrm>
                <a:off x="3905" y="1353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“b”</a:t>
                </a:r>
              </a:p>
            </p:txBody>
          </p:sp>
          <p:sp>
            <p:nvSpPr>
              <p:cNvPr id="599068" name="Text Box 28"/>
              <p:cNvSpPr txBox="1">
                <a:spLocks noChangeArrowheads="1"/>
              </p:cNvSpPr>
              <p:nvPr/>
            </p:nvSpPr>
            <p:spPr bwMode="auto">
              <a:xfrm>
                <a:off x="4940" y="1351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599069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0" name="Line 30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9071" name="Group 31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599072" name="Rectangle 32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3" name="Rectangle 33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4" name="Rectangle 34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5" name="Rectangle 35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76" name="Text Box 36"/>
              <p:cNvSpPr txBox="1">
                <a:spLocks noChangeArrowheads="1"/>
              </p:cNvSpPr>
              <p:nvPr/>
            </p:nvSpPr>
            <p:spPr bwMode="auto">
              <a:xfrm>
                <a:off x="3506" y="1986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“d”</a:t>
                </a:r>
              </a:p>
            </p:txBody>
          </p:sp>
          <p:sp>
            <p:nvSpPr>
              <p:cNvPr id="599077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8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599079" name="Group 39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599080" name="Rectangle 40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1" name="Rectangle 41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2" name="Rectangle 42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3" name="Rectangle 43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84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85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86" name="Text Box 46"/>
              <p:cNvSpPr txBox="1">
                <a:spLocks noChangeArrowheads="1"/>
              </p:cNvSpPr>
              <p:nvPr/>
            </p:nvSpPr>
            <p:spPr bwMode="auto">
              <a:xfrm>
                <a:off x="4352" y="1978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599087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599088" name="Rectangle 48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9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root</a:t>
              </a:r>
            </a:p>
          </p:txBody>
        </p:sp>
        <p:sp>
          <p:nvSpPr>
            <p:cNvPr id="599090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93" name="Group 53"/>
          <p:cNvGrpSpPr>
            <a:grpSpLocks/>
          </p:cNvGrpSpPr>
          <p:nvPr/>
        </p:nvGrpSpPr>
        <p:grpSpPr bwMode="auto">
          <a:xfrm>
            <a:off x="6303963" y="345454"/>
            <a:ext cx="927100" cy="457200"/>
            <a:chOff x="1240" y="1132"/>
            <a:chExt cx="584" cy="288"/>
          </a:xfrm>
        </p:grpSpPr>
        <p:sp>
          <p:nvSpPr>
            <p:cNvPr id="599094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95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599098" name="Text Box 58"/>
          <p:cNvSpPr txBox="1">
            <a:spLocks noChangeArrowheads="1"/>
          </p:cNvSpPr>
          <p:nvPr/>
        </p:nvSpPr>
        <p:spPr bwMode="auto">
          <a:xfrm>
            <a:off x="228600" y="8382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</p:txBody>
      </p:sp>
      <p:sp>
        <p:nvSpPr>
          <p:cNvPr id="599099" name="Text Box 59"/>
          <p:cNvSpPr txBox="1">
            <a:spLocks noChangeArrowheads="1"/>
          </p:cNvSpPr>
          <p:nvPr/>
        </p:nvSpPr>
        <p:spPr bwMode="auto">
          <a:xfrm>
            <a:off x="593725" y="126523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599112" name="Text Box 72"/>
          <p:cNvSpPr txBox="1">
            <a:spLocks noChangeArrowheads="1"/>
          </p:cNvSpPr>
          <p:nvPr/>
        </p:nvSpPr>
        <p:spPr bwMode="auto">
          <a:xfrm>
            <a:off x="814388" y="1262063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99125" name="Text Box 85"/>
          <p:cNvSpPr txBox="1">
            <a:spLocks noChangeArrowheads="1"/>
          </p:cNvSpPr>
          <p:nvPr/>
        </p:nvSpPr>
        <p:spPr bwMode="auto">
          <a:xfrm>
            <a:off x="1027113" y="1273175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d</a:t>
            </a:r>
          </a:p>
        </p:txBody>
      </p:sp>
      <p:sp>
        <p:nvSpPr>
          <p:cNvPr id="133" name="Rectangle 74"/>
          <p:cNvSpPr>
            <a:spLocks noGrp="1" noChangeArrowheads="1"/>
          </p:cNvSpPr>
          <p:nvPr>
            <p:ph type="title"/>
          </p:nvPr>
        </p:nvSpPr>
        <p:spPr>
          <a:xfrm>
            <a:off x="-990600" y="0"/>
            <a:ext cx="7772400" cy="1143000"/>
          </a:xfrm>
        </p:spPr>
        <p:txBody>
          <a:bodyPr/>
          <a:lstStyle/>
          <a:p>
            <a:r>
              <a:rPr lang="en-US" sz="3600" dirty="0"/>
              <a:t>The Pre-order Traversal</a:t>
            </a:r>
          </a:p>
        </p:txBody>
      </p:sp>
      <p:sp>
        <p:nvSpPr>
          <p:cNvPr id="90" name="Text Box 85"/>
          <p:cNvSpPr txBox="1">
            <a:spLocks noChangeArrowheads="1"/>
          </p:cNvSpPr>
          <p:nvPr/>
        </p:nvSpPr>
        <p:spPr bwMode="auto">
          <a:xfrm>
            <a:off x="1245705" y="1275522"/>
            <a:ext cx="3529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e</a:t>
            </a:r>
          </a:p>
        </p:txBody>
      </p:sp>
      <p:sp>
        <p:nvSpPr>
          <p:cNvPr id="71" name="Line 4"/>
          <p:cNvSpPr>
            <a:spLocks noChangeShapeType="1"/>
          </p:cNvSpPr>
          <p:nvPr/>
        </p:nvSpPr>
        <p:spPr bwMode="auto">
          <a:xfrm>
            <a:off x="162339" y="5960166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4"/>
          <p:cNvSpPr>
            <a:spLocks noChangeShapeType="1"/>
          </p:cNvSpPr>
          <p:nvPr/>
        </p:nvSpPr>
        <p:spPr bwMode="auto">
          <a:xfrm>
            <a:off x="168966" y="6248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Text Box 2"/>
          <p:cNvSpPr txBox="1">
            <a:spLocks noChangeArrowheads="1"/>
          </p:cNvSpPr>
          <p:nvPr/>
        </p:nvSpPr>
        <p:spPr bwMode="auto">
          <a:xfrm>
            <a:off x="358775" y="387985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if (cur == NULL)  	  // if empty, return…</a:t>
            </a:r>
          </a:p>
          <a:p>
            <a:r>
              <a:rPr lang="en-US" sz="1800" dirty="0"/>
              <a:t>         return;</a:t>
            </a:r>
          </a:p>
          <a:p>
            <a:endParaRPr lang="en-US" sz="1000" dirty="0"/>
          </a:p>
          <a:p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endParaRPr lang="en-US" sz="1000" dirty="0">
              <a:solidFill>
                <a:schemeClr val="accent2"/>
              </a:solidFill>
            </a:endParaRPr>
          </a:p>
          <a:p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dirty="0"/>
              <a:t>}</a:t>
            </a:r>
          </a:p>
        </p:txBody>
      </p:sp>
      <p:cxnSp>
        <p:nvCxnSpPr>
          <p:cNvPr id="92" name="Straight Arrow Connector 91"/>
          <p:cNvCxnSpPr/>
          <p:nvPr/>
        </p:nvCxnSpPr>
        <p:spPr bwMode="auto">
          <a:xfrm>
            <a:off x="7824340" y="886115"/>
            <a:ext cx="596500" cy="537252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Line 4"/>
          <p:cNvSpPr>
            <a:spLocks noChangeShapeType="1"/>
          </p:cNvSpPr>
          <p:nvPr/>
        </p:nvSpPr>
        <p:spPr bwMode="auto">
          <a:xfrm>
            <a:off x="162339" y="406841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79"/>
          <p:cNvSpPr/>
          <p:nvPr/>
        </p:nvSpPr>
        <p:spPr bwMode="auto">
          <a:xfrm>
            <a:off x="6289261" y="-67296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5486400" y="1255260"/>
            <a:ext cx="2455863" cy="1868940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76" name="Group 53"/>
          <p:cNvGrpSpPr>
            <a:grpSpLocks/>
          </p:cNvGrpSpPr>
          <p:nvPr/>
        </p:nvGrpSpPr>
        <p:grpSpPr bwMode="auto">
          <a:xfrm>
            <a:off x="7172739" y="1459880"/>
            <a:ext cx="871538" cy="457200"/>
            <a:chOff x="1240" y="1132"/>
            <a:chExt cx="549" cy="288"/>
          </a:xfrm>
        </p:grpSpPr>
        <p:sp>
          <p:nvSpPr>
            <p:cNvPr id="77" name="Line 54"/>
            <p:cNvSpPr>
              <a:spLocks noChangeShapeType="1"/>
            </p:cNvSpPr>
            <p:nvPr/>
          </p:nvSpPr>
          <p:spPr bwMode="auto">
            <a:xfrm>
              <a:off x="1597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82" name="Line 4"/>
          <p:cNvSpPr>
            <a:spLocks noChangeShapeType="1"/>
          </p:cNvSpPr>
          <p:nvPr/>
        </p:nvSpPr>
        <p:spPr bwMode="auto">
          <a:xfrm>
            <a:off x="421447" y="460181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4"/>
          <p:cNvSpPr>
            <a:spLocks noChangeShapeType="1"/>
          </p:cNvSpPr>
          <p:nvPr/>
        </p:nvSpPr>
        <p:spPr bwMode="auto">
          <a:xfrm>
            <a:off x="421447" y="532406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Text Box 85"/>
          <p:cNvSpPr txBox="1">
            <a:spLocks noChangeArrowheads="1"/>
          </p:cNvSpPr>
          <p:nvPr/>
        </p:nvSpPr>
        <p:spPr bwMode="auto">
          <a:xfrm>
            <a:off x="1447800" y="1271057"/>
            <a:ext cx="3529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c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85" name="Line 4"/>
          <p:cNvSpPr>
            <a:spLocks noChangeShapeType="1"/>
          </p:cNvSpPr>
          <p:nvPr/>
        </p:nvSpPr>
        <p:spPr bwMode="auto">
          <a:xfrm>
            <a:off x="411508" y="5715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4"/>
          <p:cNvSpPr>
            <a:spLocks noChangeShapeType="1"/>
          </p:cNvSpPr>
          <p:nvPr/>
        </p:nvSpPr>
        <p:spPr bwMode="auto">
          <a:xfrm>
            <a:off x="421447" y="601317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4"/>
          <p:cNvSpPr>
            <a:spLocks noChangeShapeType="1"/>
          </p:cNvSpPr>
          <p:nvPr/>
        </p:nvSpPr>
        <p:spPr bwMode="auto">
          <a:xfrm>
            <a:off x="168966" y="6324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4"/>
          <p:cNvSpPr>
            <a:spLocks noChangeShapeType="1"/>
          </p:cNvSpPr>
          <p:nvPr/>
        </p:nvSpPr>
        <p:spPr bwMode="auto">
          <a:xfrm>
            <a:off x="-76200" y="6553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Line 4"/>
          <p:cNvSpPr>
            <a:spLocks noChangeShapeType="1"/>
          </p:cNvSpPr>
          <p:nvPr/>
        </p:nvSpPr>
        <p:spPr bwMode="auto">
          <a:xfrm>
            <a:off x="6555954" y="648693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3" name="Straight Arrow Connector 92"/>
          <p:cNvCxnSpPr/>
          <p:nvPr/>
        </p:nvCxnSpPr>
        <p:spPr bwMode="auto">
          <a:xfrm flipH="1">
            <a:off x="7877764" y="1932176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Straight Arrow Connector 96"/>
          <p:cNvCxnSpPr/>
          <p:nvPr/>
        </p:nvCxnSpPr>
        <p:spPr bwMode="auto">
          <a:xfrm>
            <a:off x="8584188" y="1903737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0143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4" grpId="0" animBg="1"/>
      <p:bldP spid="74" grpId="1" animBg="1"/>
      <p:bldP spid="73" grpId="0" animBg="1"/>
      <p:bldP spid="73" grpId="1" animBg="1"/>
      <p:bldP spid="75" grpId="0" animBg="1"/>
      <p:bldP spid="75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/>
      <p:bldP spid="85" grpId="0" animBg="1"/>
      <p:bldP spid="85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1" grpId="0" animBg="1"/>
      <p:bldP spid="91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F357-A014-491D-BDF3-AB3F86057CDC}" type="slidenum">
              <a:rPr lang="en-US"/>
              <a:pPr/>
              <a:t>47</a:t>
            </a:fld>
            <a:endParaRPr lang="en-US"/>
          </a:p>
        </p:txBody>
      </p:sp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Quicksort debug slides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8A917-ECD1-4C43-A6F4-2A661F332D20}" type="slidenum">
              <a:rPr lang="en-US"/>
              <a:pPr/>
              <a:t>48</a:t>
            </a:fld>
            <a:endParaRPr lang="en-US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QuickSort in Action</a:t>
            </a:r>
          </a:p>
        </p:txBody>
      </p:sp>
      <p:grpSp>
        <p:nvGrpSpPr>
          <p:cNvPr id="506916" name="Group 36"/>
          <p:cNvGrpSpPr>
            <a:grpSpLocks/>
          </p:cNvGrpSpPr>
          <p:nvPr/>
        </p:nvGrpSpPr>
        <p:grpSpPr bwMode="auto">
          <a:xfrm>
            <a:off x="60325" y="3352800"/>
            <a:ext cx="6565900" cy="3449638"/>
            <a:chOff x="38" y="2112"/>
            <a:chExt cx="4136" cy="2173"/>
          </a:xfrm>
        </p:grpSpPr>
        <p:sp>
          <p:nvSpPr>
            <p:cNvPr id="506883" name="Text Box 3"/>
            <p:cNvSpPr txBox="1">
              <a:spLocks noChangeArrowheads="1"/>
            </p:cNvSpPr>
            <p:nvPr/>
          </p:nvSpPr>
          <p:spPr bwMode="auto">
            <a:xfrm>
              <a:off x="38" y="2432"/>
              <a:ext cx="4136" cy="1853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 b="1">
                  <a:latin typeface="Courier New" pitchFamily="49" charset="0"/>
                  <a:cs typeface="Courier New" pitchFamily="49" charset="0"/>
                </a:rPr>
                <a:t>void QuickSort(int Array[],int First,int Last)</a:t>
              </a:r>
            </a:p>
            <a:p>
              <a:r>
                <a:rPr lang="en-US" sz="1700" b="1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sz="1700" b="1">
                  <a:latin typeface="Courier New" pitchFamily="49" charset="0"/>
                  <a:cs typeface="Courier New" pitchFamily="49" charset="0"/>
                </a:rPr>
                <a:t>  if (Last – First &gt;= 1 )</a:t>
              </a:r>
            </a:p>
            <a:p>
              <a:r>
                <a:rPr lang="en-US" sz="1700" b="1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r>
                <a:rPr lang="en-US" sz="1700" b="1">
                  <a:latin typeface="Courier New" pitchFamily="49" charset="0"/>
                  <a:cs typeface="Courier New" pitchFamily="49" charset="0"/>
                </a:rPr>
                <a:t>    int PivotIndex;</a:t>
              </a:r>
            </a:p>
            <a:p>
              <a:endParaRPr lang="en-US" sz="1700" b="1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700" b="1">
                  <a:latin typeface="Courier New" pitchFamily="49" charset="0"/>
                  <a:cs typeface="Courier New" pitchFamily="49" charset="0"/>
                </a:rPr>
                <a:t>    PivotIndex =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Partition</a:t>
              </a:r>
              <a:r>
                <a:rPr lang="en-US" sz="1700" b="1">
                  <a:latin typeface="Courier New" pitchFamily="49" charset="0"/>
                  <a:cs typeface="Courier New" pitchFamily="49" charset="0"/>
                </a:rPr>
                <a:t>(Array,First,Last);  </a:t>
              </a:r>
            </a:p>
            <a:p>
              <a:r>
                <a:rPr lang="en-US" sz="17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QuickSort</a:t>
              </a:r>
              <a:r>
                <a:rPr lang="en-US" sz="1700" b="1">
                  <a:latin typeface="Courier New" pitchFamily="49" charset="0"/>
                  <a:cs typeface="Courier New" pitchFamily="49" charset="0"/>
                </a:rPr>
                <a:t>(Array,</a:t>
              </a:r>
              <a:r>
                <a:rPr lang="en-US" sz="1700" b="1">
                  <a:solidFill>
                    <a:srgbClr val="A50021"/>
                  </a:solidFill>
                  <a:latin typeface="Courier New" pitchFamily="49" charset="0"/>
                  <a:cs typeface="Courier New" pitchFamily="49" charset="0"/>
                </a:rPr>
                <a:t>First</a:t>
              </a:r>
              <a:r>
                <a:rPr lang="en-US" sz="1700" b="1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700" b="1">
                  <a:solidFill>
                    <a:srgbClr val="A50021"/>
                  </a:solidFill>
                  <a:latin typeface="Courier New" pitchFamily="49" charset="0"/>
                  <a:cs typeface="Courier New" pitchFamily="49" charset="0"/>
                </a:rPr>
                <a:t>PivotIndex-1</a:t>
              </a:r>
              <a:r>
                <a:rPr lang="en-US" sz="1700" b="1">
                  <a:latin typeface="Courier New" pitchFamily="49" charset="0"/>
                  <a:cs typeface="Courier New" pitchFamily="49" charset="0"/>
                </a:rPr>
                <a:t>); // </a:t>
              </a:r>
              <a:r>
                <a:rPr lang="en-US" sz="1700" b="1">
                  <a:solidFill>
                    <a:srgbClr val="A50021"/>
                  </a:solidFill>
                  <a:latin typeface="Courier New" pitchFamily="49" charset="0"/>
                  <a:cs typeface="Courier New" pitchFamily="49" charset="0"/>
                </a:rPr>
                <a:t>left</a:t>
              </a:r>
              <a:r>
                <a:rPr lang="en-US" sz="1700" b="1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r>
                <a:rPr lang="en-US" sz="17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QuickSort</a:t>
              </a:r>
              <a:r>
                <a:rPr lang="en-US" sz="1700" b="1">
                  <a:latin typeface="Courier New" pitchFamily="49" charset="0"/>
                  <a:cs typeface="Courier New" pitchFamily="49" charset="0"/>
                </a:rPr>
                <a:t>(Array,</a:t>
              </a:r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PivotIndex+1</a:t>
              </a:r>
              <a:r>
                <a:rPr lang="en-US" sz="1700" b="1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Last</a:t>
              </a:r>
              <a:r>
                <a:rPr lang="en-US" sz="1700" b="1">
                  <a:latin typeface="Courier New" pitchFamily="49" charset="0"/>
                  <a:cs typeface="Courier New" pitchFamily="49" charset="0"/>
                </a:rPr>
                <a:t>);  // </a:t>
              </a:r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right</a:t>
              </a:r>
            </a:p>
            <a:p>
              <a:r>
                <a:rPr lang="en-US" sz="1700" b="1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en-US" sz="1700" b="1">
                  <a:latin typeface="Courier New" pitchFamily="49" charset="0"/>
                </a:rPr>
                <a:t>}</a:t>
              </a:r>
            </a:p>
          </p:txBody>
        </p:sp>
        <p:sp>
          <p:nvSpPr>
            <p:cNvPr id="506910" name="Rectangle 30"/>
            <p:cNvSpPr>
              <a:spLocks noChangeArrowheads="1"/>
            </p:cNvSpPr>
            <p:nvPr/>
          </p:nvSpPr>
          <p:spPr bwMode="auto">
            <a:xfrm>
              <a:off x="658" y="2160"/>
              <a:ext cx="446" cy="24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911" name="Text Box 31"/>
            <p:cNvSpPr txBox="1">
              <a:spLocks noChangeArrowheads="1"/>
            </p:cNvSpPr>
            <p:nvPr/>
          </p:nvSpPr>
          <p:spPr bwMode="auto">
            <a:xfrm>
              <a:off x="96" y="2112"/>
              <a:ext cx="5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First</a:t>
              </a:r>
            </a:p>
          </p:txBody>
        </p:sp>
        <p:sp>
          <p:nvSpPr>
            <p:cNvPr id="506912" name="Rectangle 32"/>
            <p:cNvSpPr>
              <a:spLocks noChangeArrowheads="1"/>
            </p:cNvSpPr>
            <p:nvPr/>
          </p:nvSpPr>
          <p:spPr bwMode="auto">
            <a:xfrm>
              <a:off x="1680" y="2160"/>
              <a:ext cx="446" cy="24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913" name="Text Box 33"/>
            <p:cNvSpPr txBox="1">
              <a:spLocks noChangeArrowheads="1"/>
            </p:cNvSpPr>
            <p:nvPr/>
          </p:nvSpPr>
          <p:spPr bwMode="auto">
            <a:xfrm>
              <a:off x="1200" y="2112"/>
              <a:ext cx="5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Last</a:t>
              </a:r>
            </a:p>
          </p:txBody>
        </p:sp>
        <p:sp>
          <p:nvSpPr>
            <p:cNvPr id="506914" name="Rectangle 34"/>
            <p:cNvSpPr>
              <a:spLocks noChangeArrowheads="1"/>
            </p:cNvSpPr>
            <p:nvPr/>
          </p:nvSpPr>
          <p:spPr bwMode="auto">
            <a:xfrm>
              <a:off x="3285" y="2147"/>
              <a:ext cx="473" cy="24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915" name="Text Box 35"/>
            <p:cNvSpPr txBox="1">
              <a:spLocks noChangeArrowheads="1"/>
            </p:cNvSpPr>
            <p:nvPr/>
          </p:nvSpPr>
          <p:spPr bwMode="auto">
            <a:xfrm>
              <a:off x="2208" y="2119"/>
              <a:ext cx="10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PivotIndex</a:t>
              </a:r>
            </a:p>
          </p:txBody>
        </p:sp>
      </p:grpSp>
      <p:sp>
        <p:nvSpPr>
          <p:cNvPr id="506917" name="Line 37"/>
          <p:cNvSpPr>
            <a:spLocks noChangeShapeType="1"/>
          </p:cNvSpPr>
          <p:nvPr/>
        </p:nvSpPr>
        <p:spPr bwMode="auto">
          <a:xfrm>
            <a:off x="-152400" y="40179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6924" name="Group 44"/>
          <p:cNvGrpSpPr>
            <a:grpSpLocks/>
          </p:cNvGrpSpPr>
          <p:nvPr/>
        </p:nvGrpSpPr>
        <p:grpSpPr bwMode="auto">
          <a:xfrm>
            <a:off x="5181600" y="1066800"/>
            <a:ext cx="3783013" cy="1041400"/>
            <a:chOff x="3264" y="672"/>
            <a:chExt cx="2383" cy="656"/>
          </a:xfrm>
        </p:grpSpPr>
        <p:sp>
          <p:nvSpPr>
            <p:cNvPr id="506885" name="Rectangle 5"/>
            <p:cNvSpPr>
              <a:spLocks noChangeArrowheads="1"/>
            </p:cNvSpPr>
            <p:nvPr/>
          </p:nvSpPr>
          <p:spPr bwMode="auto">
            <a:xfrm flipH="1">
              <a:off x="3264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06886" name="Rectangle 6"/>
            <p:cNvSpPr>
              <a:spLocks noChangeArrowheads="1"/>
            </p:cNvSpPr>
            <p:nvPr/>
          </p:nvSpPr>
          <p:spPr bwMode="auto">
            <a:xfrm flipH="1">
              <a:off x="3552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506887" name="Rectangle 7"/>
            <p:cNvSpPr>
              <a:spLocks noChangeArrowheads="1"/>
            </p:cNvSpPr>
            <p:nvPr/>
          </p:nvSpPr>
          <p:spPr bwMode="auto">
            <a:xfrm flipH="1">
              <a:off x="3840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77</a:t>
              </a:r>
            </a:p>
          </p:txBody>
        </p:sp>
        <p:sp>
          <p:nvSpPr>
            <p:cNvPr id="506888" name="Rectangle 8"/>
            <p:cNvSpPr>
              <a:spLocks noChangeArrowheads="1"/>
            </p:cNvSpPr>
            <p:nvPr/>
          </p:nvSpPr>
          <p:spPr bwMode="auto">
            <a:xfrm flipH="1">
              <a:off x="4128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  <p:sp>
          <p:nvSpPr>
            <p:cNvPr id="506889" name="Rectangle 9"/>
            <p:cNvSpPr>
              <a:spLocks noChangeArrowheads="1"/>
            </p:cNvSpPr>
            <p:nvPr/>
          </p:nvSpPr>
          <p:spPr bwMode="auto">
            <a:xfrm flipH="1">
              <a:off x="4416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69</a:t>
              </a:r>
            </a:p>
          </p:txBody>
        </p:sp>
        <p:sp>
          <p:nvSpPr>
            <p:cNvPr id="506890" name="Rectangle 10"/>
            <p:cNvSpPr>
              <a:spLocks noChangeArrowheads="1"/>
            </p:cNvSpPr>
            <p:nvPr/>
          </p:nvSpPr>
          <p:spPr bwMode="auto">
            <a:xfrm flipH="1">
              <a:off x="4704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06891" name="Rectangle 11"/>
            <p:cNvSpPr>
              <a:spLocks noChangeArrowheads="1"/>
            </p:cNvSpPr>
            <p:nvPr/>
          </p:nvSpPr>
          <p:spPr bwMode="auto">
            <a:xfrm flipH="1">
              <a:off x="4992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21</a:t>
              </a:r>
            </a:p>
          </p:txBody>
        </p:sp>
        <p:sp>
          <p:nvSpPr>
            <p:cNvPr id="506918" name="Text Box 38"/>
            <p:cNvSpPr txBox="1">
              <a:spLocks noChangeArrowheads="1"/>
            </p:cNvSpPr>
            <p:nvPr/>
          </p:nvSpPr>
          <p:spPr bwMode="auto">
            <a:xfrm>
              <a:off x="3340" y="1059"/>
              <a:ext cx="221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/>
                <a:t>0   1    2   3   4    5    6   7</a:t>
              </a:r>
            </a:p>
          </p:txBody>
        </p:sp>
        <p:sp>
          <p:nvSpPr>
            <p:cNvPr id="506919" name="Rectangle 39"/>
            <p:cNvSpPr>
              <a:spLocks noChangeArrowheads="1"/>
            </p:cNvSpPr>
            <p:nvPr/>
          </p:nvSpPr>
          <p:spPr bwMode="auto">
            <a:xfrm flipH="1">
              <a:off x="5321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46</a:t>
              </a:r>
            </a:p>
          </p:txBody>
        </p:sp>
      </p:grpSp>
      <p:sp>
        <p:nvSpPr>
          <p:cNvPr id="506920" name="Text Box 40"/>
          <p:cNvSpPr txBox="1">
            <a:spLocks noChangeArrowheads="1"/>
          </p:cNvSpPr>
          <p:nvPr/>
        </p:nvSpPr>
        <p:spPr bwMode="auto">
          <a:xfrm>
            <a:off x="1295400" y="3429000"/>
            <a:ext cx="191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C"/>
                </a:solidFill>
              </a:rPr>
              <a:t>0               7</a:t>
            </a:r>
          </a:p>
        </p:txBody>
      </p:sp>
      <p:sp>
        <p:nvSpPr>
          <p:cNvPr id="506921" name="Line 41"/>
          <p:cNvSpPr>
            <a:spLocks noChangeShapeType="1"/>
          </p:cNvSpPr>
          <p:nvPr/>
        </p:nvSpPr>
        <p:spPr bwMode="auto">
          <a:xfrm>
            <a:off x="87313" y="45291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6922" name="Line 42"/>
          <p:cNvSpPr>
            <a:spLocks noChangeShapeType="1"/>
          </p:cNvSpPr>
          <p:nvPr/>
        </p:nvSpPr>
        <p:spPr bwMode="auto">
          <a:xfrm>
            <a:off x="306388" y="5051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6923" name="Line 43"/>
          <p:cNvSpPr>
            <a:spLocks noChangeShapeType="1"/>
          </p:cNvSpPr>
          <p:nvPr/>
        </p:nvSpPr>
        <p:spPr bwMode="auto">
          <a:xfrm>
            <a:off x="304800" y="5573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6925" name="Group 45"/>
          <p:cNvGrpSpPr>
            <a:grpSpLocks/>
          </p:cNvGrpSpPr>
          <p:nvPr/>
        </p:nvGrpSpPr>
        <p:grpSpPr bwMode="auto">
          <a:xfrm>
            <a:off x="5181600" y="1066800"/>
            <a:ext cx="3783013" cy="1041400"/>
            <a:chOff x="3264" y="672"/>
            <a:chExt cx="2383" cy="656"/>
          </a:xfrm>
        </p:grpSpPr>
        <p:sp>
          <p:nvSpPr>
            <p:cNvPr id="506926" name="Rectangle 46"/>
            <p:cNvSpPr>
              <a:spLocks noChangeArrowheads="1"/>
            </p:cNvSpPr>
            <p:nvPr/>
          </p:nvSpPr>
          <p:spPr bwMode="auto">
            <a:xfrm flipH="1">
              <a:off x="3264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3300"/>
                  </a:solidFill>
                </a:rPr>
                <a:t>30</a:t>
              </a:r>
            </a:p>
          </p:txBody>
        </p:sp>
        <p:sp>
          <p:nvSpPr>
            <p:cNvPr id="506927" name="Rectangle 47"/>
            <p:cNvSpPr>
              <a:spLocks noChangeArrowheads="1"/>
            </p:cNvSpPr>
            <p:nvPr/>
          </p:nvSpPr>
          <p:spPr bwMode="auto">
            <a:xfrm flipH="1">
              <a:off x="3552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506928" name="Rectangle 48"/>
            <p:cNvSpPr>
              <a:spLocks noChangeArrowheads="1"/>
            </p:cNvSpPr>
            <p:nvPr/>
          </p:nvSpPr>
          <p:spPr bwMode="auto">
            <a:xfrm flipH="1">
              <a:off x="3840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77</a:t>
              </a:r>
            </a:p>
          </p:txBody>
        </p:sp>
        <p:sp>
          <p:nvSpPr>
            <p:cNvPr id="506929" name="Rectangle 49"/>
            <p:cNvSpPr>
              <a:spLocks noChangeArrowheads="1"/>
            </p:cNvSpPr>
            <p:nvPr/>
          </p:nvSpPr>
          <p:spPr bwMode="auto">
            <a:xfrm flipH="1">
              <a:off x="4128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  <p:sp>
          <p:nvSpPr>
            <p:cNvPr id="506930" name="Rectangle 50"/>
            <p:cNvSpPr>
              <a:spLocks noChangeArrowheads="1"/>
            </p:cNvSpPr>
            <p:nvPr/>
          </p:nvSpPr>
          <p:spPr bwMode="auto">
            <a:xfrm flipH="1">
              <a:off x="4416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69</a:t>
              </a:r>
            </a:p>
          </p:txBody>
        </p:sp>
        <p:sp>
          <p:nvSpPr>
            <p:cNvPr id="506931" name="Rectangle 51"/>
            <p:cNvSpPr>
              <a:spLocks noChangeArrowheads="1"/>
            </p:cNvSpPr>
            <p:nvPr/>
          </p:nvSpPr>
          <p:spPr bwMode="auto">
            <a:xfrm flipH="1">
              <a:off x="4704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06932" name="Rectangle 52"/>
            <p:cNvSpPr>
              <a:spLocks noChangeArrowheads="1"/>
            </p:cNvSpPr>
            <p:nvPr/>
          </p:nvSpPr>
          <p:spPr bwMode="auto">
            <a:xfrm flipH="1">
              <a:off x="4992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21</a:t>
              </a:r>
            </a:p>
          </p:txBody>
        </p:sp>
        <p:sp>
          <p:nvSpPr>
            <p:cNvPr id="506933" name="Text Box 53"/>
            <p:cNvSpPr txBox="1">
              <a:spLocks noChangeArrowheads="1"/>
            </p:cNvSpPr>
            <p:nvPr/>
          </p:nvSpPr>
          <p:spPr bwMode="auto">
            <a:xfrm>
              <a:off x="3340" y="1059"/>
              <a:ext cx="221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/>
                <a:t>0   1    2   3   4    5    6   7</a:t>
              </a:r>
            </a:p>
          </p:txBody>
        </p:sp>
        <p:sp>
          <p:nvSpPr>
            <p:cNvPr id="506934" name="Rectangle 54"/>
            <p:cNvSpPr>
              <a:spLocks noChangeArrowheads="1"/>
            </p:cNvSpPr>
            <p:nvPr/>
          </p:nvSpPr>
          <p:spPr bwMode="auto">
            <a:xfrm flipH="1">
              <a:off x="5321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46</a:t>
              </a:r>
            </a:p>
          </p:txBody>
        </p:sp>
      </p:grpSp>
      <p:grpSp>
        <p:nvGrpSpPr>
          <p:cNvPr id="506935" name="Group 55"/>
          <p:cNvGrpSpPr>
            <a:grpSpLocks/>
          </p:cNvGrpSpPr>
          <p:nvPr/>
        </p:nvGrpSpPr>
        <p:grpSpPr bwMode="auto">
          <a:xfrm>
            <a:off x="5181600" y="1066800"/>
            <a:ext cx="3783013" cy="1041400"/>
            <a:chOff x="3264" y="672"/>
            <a:chExt cx="2383" cy="656"/>
          </a:xfrm>
        </p:grpSpPr>
        <p:sp>
          <p:nvSpPr>
            <p:cNvPr id="506936" name="Rectangle 56"/>
            <p:cNvSpPr>
              <a:spLocks noChangeArrowheads="1"/>
            </p:cNvSpPr>
            <p:nvPr/>
          </p:nvSpPr>
          <p:spPr bwMode="auto">
            <a:xfrm flipH="1">
              <a:off x="3264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506937" name="Rectangle 57"/>
            <p:cNvSpPr>
              <a:spLocks noChangeArrowheads="1"/>
            </p:cNvSpPr>
            <p:nvPr/>
          </p:nvSpPr>
          <p:spPr bwMode="auto">
            <a:xfrm flipH="1">
              <a:off x="3552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506938" name="Rectangle 58"/>
            <p:cNvSpPr>
              <a:spLocks noChangeArrowheads="1"/>
            </p:cNvSpPr>
            <p:nvPr/>
          </p:nvSpPr>
          <p:spPr bwMode="auto">
            <a:xfrm flipH="1">
              <a:off x="3840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21</a:t>
              </a:r>
            </a:p>
          </p:txBody>
        </p:sp>
        <p:sp>
          <p:nvSpPr>
            <p:cNvPr id="506939" name="Rectangle 59"/>
            <p:cNvSpPr>
              <a:spLocks noChangeArrowheads="1"/>
            </p:cNvSpPr>
            <p:nvPr/>
          </p:nvSpPr>
          <p:spPr bwMode="auto">
            <a:xfrm flipH="1">
              <a:off x="4128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3300"/>
                  </a:solidFill>
                </a:rPr>
                <a:t>30</a:t>
              </a:r>
            </a:p>
          </p:txBody>
        </p:sp>
        <p:sp>
          <p:nvSpPr>
            <p:cNvPr id="506940" name="Rectangle 60"/>
            <p:cNvSpPr>
              <a:spLocks noChangeArrowheads="1"/>
            </p:cNvSpPr>
            <p:nvPr/>
          </p:nvSpPr>
          <p:spPr bwMode="auto">
            <a:xfrm flipH="1">
              <a:off x="4416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69</a:t>
              </a:r>
            </a:p>
          </p:txBody>
        </p:sp>
        <p:sp>
          <p:nvSpPr>
            <p:cNvPr id="506941" name="Rectangle 61"/>
            <p:cNvSpPr>
              <a:spLocks noChangeArrowheads="1"/>
            </p:cNvSpPr>
            <p:nvPr/>
          </p:nvSpPr>
          <p:spPr bwMode="auto">
            <a:xfrm flipH="1">
              <a:off x="4704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06942" name="Rectangle 62"/>
            <p:cNvSpPr>
              <a:spLocks noChangeArrowheads="1"/>
            </p:cNvSpPr>
            <p:nvPr/>
          </p:nvSpPr>
          <p:spPr bwMode="auto">
            <a:xfrm flipH="1">
              <a:off x="4992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77</a:t>
              </a:r>
            </a:p>
          </p:txBody>
        </p:sp>
        <p:sp>
          <p:nvSpPr>
            <p:cNvPr id="506943" name="Text Box 63"/>
            <p:cNvSpPr txBox="1">
              <a:spLocks noChangeArrowheads="1"/>
            </p:cNvSpPr>
            <p:nvPr/>
          </p:nvSpPr>
          <p:spPr bwMode="auto">
            <a:xfrm>
              <a:off x="3340" y="1059"/>
              <a:ext cx="221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/>
                <a:t>0   1    2   3   4    5    6   7</a:t>
              </a:r>
            </a:p>
          </p:txBody>
        </p:sp>
        <p:sp>
          <p:nvSpPr>
            <p:cNvPr id="506944" name="Rectangle 64"/>
            <p:cNvSpPr>
              <a:spLocks noChangeArrowheads="1"/>
            </p:cNvSpPr>
            <p:nvPr/>
          </p:nvSpPr>
          <p:spPr bwMode="auto">
            <a:xfrm flipH="1">
              <a:off x="5321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46</a:t>
              </a:r>
            </a:p>
          </p:txBody>
        </p:sp>
      </p:grpSp>
      <p:sp>
        <p:nvSpPr>
          <p:cNvPr id="506955" name="Rectangle 75"/>
          <p:cNvSpPr>
            <a:spLocks noChangeArrowheads="1"/>
          </p:cNvSpPr>
          <p:nvPr/>
        </p:nvSpPr>
        <p:spPr bwMode="auto">
          <a:xfrm>
            <a:off x="5399088" y="33845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C"/>
                </a:solidFill>
              </a:rPr>
              <a:t>3</a:t>
            </a:r>
          </a:p>
        </p:txBody>
      </p:sp>
      <p:sp>
        <p:nvSpPr>
          <p:cNvPr id="506945" name="Line 65"/>
          <p:cNvSpPr>
            <a:spLocks noChangeShapeType="1"/>
          </p:cNvSpPr>
          <p:nvPr/>
        </p:nvSpPr>
        <p:spPr bwMode="auto">
          <a:xfrm>
            <a:off x="315913" y="5813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6956" name="Rectangle 76"/>
          <p:cNvSpPr>
            <a:spLocks noChangeArrowheads="1"/>
          </p:cNvSpPr>
          <p:nvPr/>
        </p:nvSpPr>
        <p:spPr bwMode="auto">
          <a:xfrm>
            <a:off x="304800" y="5486400"/>
            <a:ext cx="304800" cy="228600"/>
          </a:xfrm>
          <a:prstGeom prst="rect">
            <a:avLst/>
          </a:prstGeom>
          <a:solidFill>
            <a:srgbClr val="CCFFCC"/>
          </a:solidFill>
          <a:ln w="3175">
            <a:solidFill>
              <a:srgbClr val="CC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6966" name="Text Box 86"/>
          <p:cNvSpPr txBox="1">
            <a:spLocks noChangeArrowheads="1"/>
          </p:cNvSpPr>
          <p:nvPr/>
        </p:nvSpPr>
        <p:spPr bwMode="auto">
          <a:xfrm>
            <a:off x="7832725" y="4389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506968" name="Group 88"/>
          <p:cNvGrpSpPr>
            <a:grpSpLocks/>
          </p:cNvGrpSpPr>
          <p:nvPr/>
        </p:nvGrpSpPr>
        <p:grpSpPr bwMode="auto">
          <a:xfrm>
            <a:off x="596900" y="2895600"/>
            <a:ext cx="6565900" cy="3449638"/>
            <a:chOff x="383" y="1461"/>
            <a:chExt cx="4136" cy="2173"/>
          </a:xfrm>
        </p:grpSpPr>
        <p:grpSp>
          <p:nvGrpSpPr>
            <p:cNvPr id="506958" name="Group 78"/>
            <p:cNvGrpSpPr>
              <a:grpSpLocks/>
            </p:cNvGrpSpPr>
            <p:nvPr/>
          </p:nvGrpSpPr>
          <p:grpSpPr bwMode="auto">
            <a:xfrm>
              <a:off x="383" y="1461"/>
              <a:ext cx="4136" cy="2173"/>
              <a:chOff x="38" y="2112"/>
              <a:chExt cx="4136" cy="2173"/>
            </a:xfrm>
          </p:grpSpPr>
          <p:sp>
            <p:nvSpPr>
              <p:cNvPr id="506959" name="Text Box 79"/>
              <p:cNvSpPr txBox="1">
                <a:spLocks noChangeArrowheads="1"/>
              </p:cNvSpPr>
              <p:nvPr/>
            </p:nvSpPr>
            <p:spPr bwMode="auto">
              <a:xfrm>
                <a:off x="38" y="2432"/>
                <a:ext cx="4136" cy="1853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void QuickSort(int Array[],int First,int Last)</a:t>
                </a:r>
              </a:p>
              <a:p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{</a:t>
                </a:r>
              </a:p>
              <a:p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  if (Last – First &gt;= 1 )</a:t>
                </a:r>
              </a:p>
              <a:p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  {</a:t>
                </a:r>
              </a:p>
              <a:p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    int PivotIndex;</a:t>
                </a:r>
              </a:p>
              <a:p>
                <a:endParaRPr lang="en-US" sz="1700" b="1"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    PivotIndex = </a:t>
                </a:r>
                <a:r>
                  <a:rPr lang="en-US" sz="1700" b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Partition</a:t>
                </a:r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(Array,First,Last);  </a:t>
                </a:r>
              </a:p>
              <a:p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sz="1700" b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QuickSort</a:t>
                </a:r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(Array,</a:t>
                </a:r>
                <a:r>
                  <a:rPr lang="en-US" sz="1700" b="1">
                    <a:solidFill>
                      <a:srgbClr val="A50021"/>
                    </a:solidFill>
                    <a:latin typeface="Courier New" pitchFamily="49" charset="0"/>
                    <a:cs typeface="Courier New" pitchFamily="49" charset="0"/>
                  </a:rPr>
                  <a:t>First</a:t>
                </a:r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sz="1700" b="1">
                    <a:solidFill>
                      <a:srgbClr val="A50021"/>
                    </a:solidFill>
                    <a:latin typeface="Courier New" pitchFamily="49" charset="0"/>
                    <a:cs typeface="Courier New" pitchFamily="49" charset="0"/>
                  </a:rPr>
                  <a:t>PivotIndex-1</a:t>
                </a:r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); // </a:t>
                </a:r>
                <a:r>
                  <a:rPr lang="en-US" sz="1700" b="1">
                    <a:solidFill>
                      <a:srgbClr val="A50021"/>
                    </a:solidFill>
                    <a:latin typeface="Courier New" pitchFamily="49" charset="0"/>
                    <a:cs typeface="Courier New" pitchFamily="49" charset="0"/>
                  </a:rPr>
                  <a:t>left </a:t>
                </a:r>
              </a:p>
              <a:p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sz="1700" b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QuickSort</a:t>
                </a:r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(Array,</a:t>
                </a:r>
                <a:r>
                  <a:rPr lang="en-US" sz="1700" b="1">
                    <a:solidFill>
                      <a:srgbClr val="6600CC"/>
                    </a:solidFill>
                    <a:latin typeface="Courier New" pitchFamily="49" charset="0"/>
                    <a:cs typeface="Courier New" pitchFamily="49" charset="0"/>
                  </a:rPr>
                  <a:t>PivotIndex+1</a:t>
                </a:r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sz="1700" b="1">
                    <a:solidFill>
                      <a:srgbClr val="6600CC"/>
                    </a:solidFill>
                    <a:latin typeface="Courier New" pitchFamily="49" charset="0"/>
                    <a:cs typeface="Courier New" pitchFamily="49" charset="0"/>
                  </a:rPr>
                  <a:t>Last</a:t>
                </a:r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);  // </a:t>
                </a:r>
                <a:r>
                  <a:rPr lang="en-US" sz="1700" b="1">
                    <a:solidFill>
                      <a:srgbClr val="6600CC"/>
                    </a:solidFill>
                    <a:latin typeface="Courier New" pitchFamily="49" charset="0"/>
                    <a:cs typeface="Courier New" pitchFamily="49" charset="0"/>
                  </a:rPr>
                  <a:t>right</a:t>
                </a:r>
              </a:p>
              <a:p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  }</a:t>
                </a:r>
              </a:p>
              <a:p>
                <a:r>
                  <a:rPr lang="en-US" sz="1700" b="1"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506960" name="Rectangle 80"/>
              <p:cNvSpPr>
                <a:spLocks noChangeArrowheads="1"/>
              </p:cNvSpPr>
              <p:nvPr/>
            </p:nvSpPr>
            <p:spPr bwMode="auto">
              <a:xfrm>
                <a:off x="658" y="2160"/>
                <a:ext cx="446" cy="240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6961" name="Text Box 81"/>
              <p:cNvSpPr txBox="1">
                <a:spLocks noChangeArrowheads="1"/>
              </p:cNvSpPr>
              <p:nvPr/>
            </p:nvSpPr>
            <p:spPr bwMode="auto">
              <a:xfrm>
                <a:off x="96" y="2112"/>
                <a:ext cx="56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First</a:t>
                </a:r>
              </a:p>
            </p:txBody>
          </p:sp>
          <p:sp>
            <p:nvSpPr>
              <p:cNvPr id="506962" name="Rectangle 82"/>
              <p:cNvSpPr>
                <a:spLocks noChangeArrowheads="1"/>
              </p:cNvSpPr>
              <p:nvPr/>
            </p:nvSpPr>
            <p:spPr bwMode="auto">
              <a:xfrm>
                <a:off x="1680" y="2160"/>
                <a:ext cx="446" cy="240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6963" name="Text Box 83"/>
              <p:cNvSpPr txBox="1">
                <a:spLocks noChangeArrowheads="1"/>
              </p:cNvSpPr>
              <p:nvPr/>
            </p:nvSpPr>
            <p:spPr bwMode="auto">
              <a:xfrm>
                <a:off x="1200" y="2112"/>
                <a:ext cx="50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Last</a:t>
                </a:r>
              </a:p>
            </p:txBody>
          </p:sp>
          <p:sp>
            <p:nvSpPr>
              <p:cNvPr id="506964" name="Rectangle 84"/>
              <p:cNvSpPr>
                <a:spLocks noChangeArrowheads="1"/>
              </p:cNvSpPr>
              <p:nvPr/>
            </p:nvSpPr>
            <p:spPr bwMode="auto">
              <a:xfrm>
                <a:off x="3285" y="2147"/>
                <a:ext cx="473" cy="240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6965" name="Text Box 85"/>
              <p:cNvSpPr txBox="1">
                <a:spLocks noChangeArrowheads="1"/>
              </p:cNvSpPr>
              <p:nvPr/>
            </p:nvSpPr>
            <p:spPr bwMode="auto">
              <a:xfrm>
                <a:off x="2208" y="2119"/>
                <a:ext cx="109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PivotIndex</a:t>
                </a:r>
              </a:p>
            </p:txBody>
          </p:sp>
        </p:grpSp>
        <p:sp>
          <p:nvSpPr>
            <p:cNvPr id="506967" name="Text Box 87"/>
            <p:cNvSpPr txBox="1">
              <a:spLocks noChangeArrowheads="1"/>
            </p:cNvSpPr>
            <p:nvPr/>
          </p:nvSpPr>
          <p:spPr bwMode="auto">
            <a:xfrm>
              <a:off x="1138" y="1488"/>
              <a:ext cx="12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CC"/>
                  </a:solidFill>
                </a:rPr>
                <a:t>0                2</a:t>
              </a:r>
            </a:p>
          </p:txBody>
        </p:sp>
      </p:grpSp>
      <p:grpSp>
        <p:nvGrpSpPr>
          <p:cNvPr id="506973" name="Group 93"/>
          <p:cNvGrpSpPr>
            <a:grpSpLocks/>
          </p:cNvGrpSpPr>
          <p:nvPr/>
        </p:nvGrpSpPr>
        <p:grpSpPr bwMode="auto">
          <a:xfrm>
            <a:off x="5181600" y="1066800"/>
            <a:ext cx="3783013" cy="1041400"/>
            <a:chOff x="3264" y="672"/>
            <a:chExt cx="2383" cy="656"/>
          </a:xfrm>
        </p:grpSpPr>
        <p:sp>
          <p:nvSpPr>
            <p:cNvPr id="506974" name="Rectangle 94"/>
            <p:cNvSpPr>
              <a:spLocks noChangeArrowheads="1"/>
            </p:cNvSpPr>
            <p:nvPr/>
          </p:nvSpPr>
          <p:spPr bwMode="auto">
            <a:xfrm flipH="1">
              <a:off x="3264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3300"/>
                  </a:solidFill>
                </a:rPr>
                <a:t>13</a:t>
              </a:r>
            </a:p>
          </p:txBody>
        </p:sp>
        <p:sp>
          <p:nvSpPr>
            <p:cNvPr id="506975" name="Rectangle 95"/>
            <p:cNvSpPr>
              <a:spLocks noChangeArrowheads="1"/>
            </p:cNvSpPr>
            <p:nvPr/>
          </p:nvSpPr>
          <p:spPr bwMode="auto">
            <a:xfrm flipH="1">
              <a:off x="3552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506976" name="Rectangle 96"/>
            <p:cNvSpPr>
              <a:spLocks noChangeArrowheads="1"/>
            </p:cNvSpPr>
            <p:nvPr/>
          </p:nvSpPr>
          <p:spPr bwMode="auto">
            <a:xfrm flipH="1">
              <a:off x="3840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21</a:t>
              </a:r>
            </a:p>
          </p:txBody>
        </p:sp>
        <p:sp>
          <p:nvSpPr>
            <p:cNvPr id="506977" name="Rectangle 97"/>
            <p:cNvSpPr>
              <a:spLocks noChangeArrowheads="1"/>
            </p:cNvSpPr>
            <p:nvPr/>
          </p:nvSpPr>
          <p:spPr bwMode="auto">
            <a:xfrm flipH="1">
              <a:off x="4128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3300"/>
                  </a:solidFill>
                </a:rPr>
                <a:t>30</a:t>
              </a:r>
            </a:p>
          </p:txBody>
        </p:sp>
        <p:sp>
          <p:nvSpPr>
            <p:cNvPr id="506978" name="Rectangle 98"/>
            <p:cNvSpPr>
              <a:spLocks noChangeArrowheads="1"/>
            </p:cNvSpPr>
            <p:nvPr/>
          </p:nvSpPr>
          <p:spPr bwMode="auto">
            <a:xfrm flipH="1">
              <a:off x="4416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69</a:t>
              </a:r>
            </a:p>
          </p:txBody>
        </p:sp>
        <p:sp>
          <p:nvSpPr>
            <p:cNvPr id="506979" name="Rectangle 99"/>
            <p:cNvSpPr>
              <a:spLocks noChangeArrowheads="1"/>
            </p:cNvSpPr>
            <p:nvPr/>
          </p:nvSpPr>
          <p:spPr bwMode="auto">
            <a:xfrm flipH="1">
              <a:off x="4704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06980" name="Rectangle 100"/>
            <p:cNvSpPr>
              <a:spLocks noChangeArrowheads="1"/>
            </p:cNvSpPr>
            <p:nvPr/>
          </p:nvSpPr>
          <p:spPr bwMode="auto">
            <a:xfrm flipH="1">
              <a:off x="4992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77</a:t>
              </a:r>
            </a:p>
          </p:txBody>
        </p:sp>
        <p:sp>
          <p:nvSpPr>
            <p:cNvPr id="506981" name="Text Box 101"/>
            <p:cNvSpPr txBox="1">
              <a:spLocks noChangeArrowheads="1"/>
            </p:cNvSpPr>
            <p:nvPr/>
          </p:nvSpPr>
          <p:spPr bwMode="auto">
            <a:xfrm>
              <a:off x="3340" y="1059"/>
              <a:ext cx="221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/>
                <a:t>0   1    2   3   4    5    6   7</a:t>
              </a:r>
            </a:p>
          </p:txBody>
        </p:sp>
        <p:sp>
          <p:nvSpPr>
            <p:cNvPr id="506982" name="Rectangle 102"/>
            <p:cNvSpPr>
              <a:spLocks noChangeArrowheads="1"/>
            </p:cNvSpPr>
            <p:nvPr/>
          </p:nvSpPr>
          <p:spPr bwMode="auto">
            <a:xfrm flipH="1">
              <a:off x="5321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46</a:t>
              </a:r>
            </a:p>
          </p:txBody>
        </p:sp>
      </p:grpSp>
      <p:grpSp>
        <p:nvGrpSpPr>
          <p:cNvPr id="506983" name="Group 103"/>
          <p:cNvGrpSpPr>
            <a:grpSpLocks/>
          </p:cNvGrpSpPr>
          <p:nvPr/>
        </p:nvGrpSpPr>
        <p:grpSpPr bwMode="auto">
          <a:xfrm>
            <a:off x="5181600" y="1066800"/>
            <a:ext cx="3783013" cy="1041400"/>
            <a:chOff x="3264" y="672"/>
            <a:chExt cx="2383" cy="656"/>
          </a:xfrm>
        </p:grpSpPr>
        <p:sp>
          <p:nvSpPr>
            <p:cNvPr id="506984" name="Rectangle 104"/>
            <p:cNvSpPr>
              <a:spLocks noChangeArrowheads="1"/>
            </p:cNvSpPr>
            <p:nvPr/>
          </p:nvSpPr>
          <p:spPr bwMode="auto">
            <a:xfrm flipH="1">
              <a:off x="3264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06985" name="Rectangle 105"/>
            <p:cNvSpPr>
              <a:spLocks noChangeArrowheads="1"/>
            </p:cNvSpPr>
            <p:nvPr/>
          </p:nvSpPr>
          <p:spPr bwMode="auto">
            <a:xfrm flipH="1">
              <a:off x="3552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3300"/>
                  </a:solidFill>
                </a:rPr>
                <a:t>13</a:t>
              </a:r>
            </a:p>
          </p:txBody>
        </p:sp>
        <p:sp>
          <p:nvSpPr>
            <p:cNvPr id="506986" name="Rectangle 106"/>
            <p:cNvSpPr>
              <a:spLocks noChangeArrowheads="1"/>
            </p:cNvSpPr>
            <p:nvPr/>
          </p:nvSpPr>
          <p:spPr bwMode="auto">
            <a:xfrm flipH="1">
              <a:off x="3840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21</a:t>
              </a:r>
            </a:p>
          </p:txBody>
        </p:sp>
        <p:sp>
          <p:nvSpPr>
            <p:cNvPr id="506987" name="Rectangle 107"/>
            <p:cNvSpPr>
              <a:spLocks noChangeArrowheads="1"/>
            </p:cNvSpPr>
            <p:nvPr/>
          </p:nvSpPr>
          <p:spPr bwMode="auto">
            <a:xfrm flipH="1">
              <a:off x="4128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3300"/>
                  </a:solidFill>
                </a:rPr>
                <a:t>30</a:t>
              </a:r>
            </a:p>
          </p:txBody>
        </p:sp>
        <p:sp>
          <p:nvSpPr>
            <p:cNvPr id="506988" name="Rectangle 108"/>
            <p:cNvSpPr>
              <a:spLocks noChangeArrowheads="1"/>
            </p:cNvSpPr>
            <p:nvPr/>
          </p:nvSpPr>
          <p:spPr bwMode="auto">
            <a:xfrm flipH="1">
              <a:off x="4416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69</a:t>
              </a:r>
            </a:p>
          </p:txBody>
        </p:sp>
        <p:sp>
          <p:nvSpPr>
            <p:cNvPr id="506989" name="Rectangle 109"/>
            <p:cNvSpPr>
              <a:spLocks noChangeArrowheads="1"/>
            </p:cNvSpPr>
            <p:nvPr/>
          </p:nvSpPr>
          <p:spPr bwMode="auto">
            <a:xfrm flipH="1">
              <a:off x="4704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06990" name="Rectangle 110"/>
            <p:cNvSpPr>
              <a:spLocks noChangeArrowheads="1"/>
            </p:cNvSpPr>
            <p:nvPr/>
          </p:nvSpPr>
          <p:spPr bwMode="auto">
            <a:xfrm flipH="1">
              <a:off x="4992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77</a:t>
              </a:r>
            </a:p>
          </p:txBody>
        </p:sp>
        <p:sp>
          <p:nvSpPr>
            <p:cNvPr id="506991" name="Text Box 111"/>
            <p:cNvSpPr txBox="1">
              <a:spLocks noChangeArrowheads="1"/>
            </p:cNvSpPr>
            <p:nvPr/>
          </p:nvSpPr>
          <p:spPr bwMode="auto">
            <a:xfrm>
              <a:off x="3340" y="1059"/>
              <a:ext cx="221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/>
                <a:t>0   1    2   3   4    5    6   7</a:t>
              </a:r>
            </a:p>
          </p:txBody>
        </p:sp>
        <p:sp>
          <p:nvSpPr>
            <p:cNvPr id="506992" name="Rectangle 112"/>
            <p:cNvSpPr>
              <a:spLocks noChangeArrowheads="1"/>
            </p:cNvSpPr>
            <p:nvPr/>
          </p:nvSpPr>
          <p:spPr bwMode="auto">
            <a:xfrm flipH="1">
              <a:off x="5321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46</a:t>
              </a:r>
            </a:p>
          </p:txBody>
        </p:sp>
      </p:grpSp>
      <p:sp>
        <p:nvSpPr>
          <p:cNvPr id="506969" name="Rectangle 89"/>
          <p:cNvSpPr>
            <a:spLocks noChangeArrowheads="1"/>
          </p:cNvSpPr>
          <p:nvPr/>
        </p:nvSpPr>
        <p:spPr bwMode="auto">
          <a:xfrm>
            <a:off x="6567488" y="842963"/>
            <a:ext cx="2576512" cy="1366837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6970" name="Line 90"/>
          <p:cNvSpPr>
            <a:spLocks noChangeShapeType="1"/>
          </p:cNvSpPr>
          <p:nvPr/>
        </p:nvSpPr>
        <p:spPr bwMode="auto">
          <a:xfrm>
            <a:off x="598488" y="40814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6971" name="Line 91"/>
          <p:cNvSpPr>
            <a:spLocks noChangeShapeType="1"/>
          </p:cNvSpPr>
          <p:nvPr/>
        </p:nvSpPr>
        <p:spPr bwMode="auto">
          <a:xfrm>
            <a:off x="827088" y="46148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6972" name="Line 92"/>
          <p:cNvSpPr>
            <a:spLocks noChangeShapeType="1"/>
          </p:cNvSpPr>
          <p:nvPr/>
        </p:nvSpPr>
        <p:spPr bwMode="auto">
          <a:xfrm>
            <a:off x="860425" y="5105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6993" name="Rectangle 113"/>
          <p:cNvSpPr>
            <a:spLocks noChangeArrowheads="1"/>
          </p:cNvSpPr>
          <p:nvPr/>
        </p:nvSpPr>
        <p:spPr bwMode="auto">
          <a:xfrm>
            <a:off x="5976938" y="2938463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C"/>
                </a:solidFill>
              </a:rPr>
              <a:t>1</a:t>
            </a:r>
          </a:p>
        </p:txBody>
      </p:sp>
      <p:sp>
        <p:nvSpPr>
          <p:cNvPr id="506995" name="Line 115"/>
          <p:cNvSpPr>
            <a:spLocks noChangeShapeType="1"/>
          </p:cNvSpPr>
          <p:nvPr/>
        </p:nvSpPr>
        <p:spPr bwMode="auto">
          <a:xfrm>
            <a:off x="860425" y="53673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6996" name="Rectangle 116"/>
          <p:cNvSpPr>
            <a:spLocks noChangeArrowheads="1"/>
          </p:cNvSpPr>
          <p:nvPr/>
        </p:nvSpPr>
        <p:spPr bwMode="auto">
          <a:xfrm>
            <a:off x="849313" y="5040313"/>
            <a:ext cx="304800" cy="228600"/>
          </a:xfrm>
          <a:prstGeom prst="rect">
            <a:avLst/>
          </a:prstGeom>
          <a:solidFill>
            <a:srgbClr val="CCFFCC"/>
          </a:solidFill>
          <a:ln w="3175">
            <a:solidFill>
              <a:srgbClr val="CC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6997" name="Group 117"/>
          <p:cNvGrpSpPr>
            <a:grpSpLocks/>
          </p:cNvGrpSpPr>
          <p:nvPr/>
        </p:nvGrpSpPr>
        <p:grpSpPr bwMode="auto">
          <a:xfrm>
            <a:off x="1143000" y="2438400"/>
            <a:ext cx="6565900" cy="3449638"/>
            <a:chOff x="383" y="1461"/>
            <a:chExt cx="4136" cy="2173"/>
          </a:xfrm>
        </p:grpSpPr>
        <p:grpSp>
          <p:nvGrpSpPr>
            <p:cNvPr id="506998" name="Group 118"/>
            <p:cNvGrpSpPr>
              <a:grpSpLocks/>
            </p:cNvGrpSpPr>
            <p:nvPr/>
          </p:nvGrpSpPr>
          <p:grpSpPr bwMode="auto">
            <a:xfrm>
              <a:off x="383" y="1461"/>
              <a:ext cx="4136" cy="2173"/>
              <a:chOff x="38" y="2112"/>
              <a:chExt cx="4136" cy="2173"/>
            </a:xfrm>
          </p:grpSpPr>
          <p:sp>
            <p:nvSpPr>
              <p:cNvPr id="506999" name="Text Box 119"/>
              <p:cNvSpPr txBox="1">
                <a:spLocks noChangeArrowheads="1"/>
              </p:cNvSpPr>
              <p:nvPr/>
            </p:nvSpPr>
            <p:spPr bwMode="auto">
              <a:xfrm>
                <a:off x="38" y="2432"/>
                <a:ext cx="4136" cy="1853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void QuickSort(int Array[],int First,int Last)</a:t>
                </a:r>
              </a:p>
              <a:p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{</a:t>
                </a:r>
              </a:p>
              <a:p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  if (Last – First &gt;= 1 )</a:t>
                </a:r>
              </a:p>
              <a:p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  {</a:t>
                </a:r>
              </a:p>
              <a:p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    int PivotIndex;</a:t>
                </a:r>
              </a:p>
              <a:p>
                <a:endParaRPr lang="en-US" sz="1700" b="1"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    PivotIndex = </a:t>
                </a:r>
                <a:r>
                  <a:rPr lang="en-US" sz="1700" b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Partition</a:t>
                </a:r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(Array,First,Last);  </a:t>
                </a:r>
              </a:p>
              <a:p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sz="1700" b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QuickSort</a:t>
                </a:r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(Array,</a:t>
                </a:r>
                <a:r>
                  <a:rPr lang="en-US" sz="1700" b="1">
                    <a:solidFill>
                      <a:srgbClr val="A50021"/>
                    </a:solidFill>
                    <a:latin typeface="Courier New" pitchFamily="49" charset="0"/>
                    <a:cs typeface="Courier New" pitchFamily="49" charset="0"/>
                  </a:rPr>
                  <a:t>First</a:t>
                </a:r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sz="1700" b="1">
                    <a:solidFill>
                      <a:srgbClr val="A50021"/>
                    </a:solidFill>
                    <a:latin typeface="Courier New" pitchFamily="49" charset="0"/>
                    <a:cs typeface="Courier New" pitchFamily="49" charset="0"/>
                  </a:rPr>
                  <a:t>PivotIndex-1</a:t>
                </a:r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); // </a:t>
                </a:r>
                <a:r>
                  <a:rPr lang="en-US" sz="1700" b="1">
                    <a:solidFill>
                      <a:srgbClr val="A50021"/>
                    </a:solidFill>
                    <a:latin typeface="Courier New" pitchFamily="49" charset="0"/>
                    <a:cs typeface="Courier New" pitchFamily="49" charset="0"/>
                  </a:rPr>
                  <a:t>left </a:t>
                </a:r>
              </a:p>
              <a:p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sz="1700" b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QuickSort</a:t>
                </a:r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(Array,</a:t>
                </a:r>
                <a:r>
                  <a:rPr lang="en-US" sz="1700" b="1">
                    <a:solidFill>
                      <a:srgbClr val="6600CC"/>
                    </a:solidFill>
                    <a:latin typeface="Courier New" pitchFamily="49" charset="0"/>
                    <a:cs typeface="Courier New" pitchFamily="49" charset="0"/>
                  </a:rPr>
                  <a:t>PivotIndex+1</a:t>
                </a:r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sz="1700" b="1">
                    <a:solidFill>
                      <a:srgbClr val="6600CC"/>
                    </a:solidFill>
                    <a:latin typeface="Courier New" pitchFamily="49" charset="0"/>
                    <a:cs typeface="Courier New" pitchFamily="49" charset="0"/>
                  </a:rPr>
                  <a:t>Last</a:t>
                </a:r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);  // </a:t>
                </a:r>
                <a:r>
                  <a:rPr lang="en-US" sz="1700" b="1">
                    <a:solidFill>
                      <a:srgbClr val="6600CC"/>
                    </a:solidFill>
                    <a:latin typeface="Courier New" pitchFamily="49" charset="0"/>
                    <a:cs typeface="Courier New" pitchFamily="49" charset="0"/>
                  </a:rPr>
                  <a:t>right</a:t>
                </a:r>
              </a:p>
              <a:p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  }</a:t>
                </a:r>
              </a:p>
              <a:p>
                <a:r>
                  <a:rPr lang="en-US" sz="1700" b="1"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507000" name="Rectangle 120"/>
              <p:cNvSpPr>
                <a:spLocks noChangeArrowheads="1"/>
              </p:cNvSpPr>
              <p:nvPr/>
            </p:nvSpPr>
            <p:spPr bwMode="auto">
              <a:xfrm>
                <a:off x="658" y="2160"/>
                <a:ext cx="446" cy="240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7001" name="Text Box 121"/>
              <p:cNvSpPr txBox="1">
                <a:spLocks noChangeArrowheads="1"/>
              </p:cNvSpPr>
              <p:nvPr/>
            </p:nvSpPr>
            <p:spPr bwMode="auto">
              <a:xfrm>
                <a:off x="96" y="2112"/>
                <a:ext cx="56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First</a:t>
                </a:r>
              </a:p>
            </p:txBody>
          </p:sp>
          <p:sp>
            <p:nvSpPr>
              <p:cNvPr id="507002" name="Rectangle 122"/>
              <p:cNvSpPr>
                <a:spLocks noChangeArrowheads="1"/>
              </p:cNvSpPr>
              <p:nvPr/>
            </p:nvSpPr>
            <p:spPr bwMode="auto">
              <a:xfrm>
                <a:off x="1680" y="2160"/>
                <a:ext cx="446" cy="240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7003" name="Text Box 123"/>
              <p:cNvSpPr txBox="1">
                <a:spLocks noChangeArrowheads="1"/>
              </p:cNvSpPr>
              <p:nvPr/>
            </p:nvSpPr>
            <p:spPr bwMode="auto">
              <a:xfrm>
                <a:off x="1200" y="2112"/>
                <a:ext cx="50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Last</a:t>
                </a:r>
              </a:p>
            </p:txBody>
          </p:sp>
          <p:sp>
            <p:nvSpPr>
              <p:cNvPr id="507004" name="Rectangle 124"/>
              <p:cNvSpPr>
                <a:spLocks noChangeArrowheads="1"/>
              </p:cNvSpPr>
              <p:nvPr/>
            </p:nvSpPr>
            <p:spPr bwMode="auto">
              <a:xfrm>
                <a:off x="3285" y="2147"/>
                <a:ext cx="473" cy="240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7005" name="Text Box 125"/>
              <p:cNvSpPr txBox="1">
                <a:spLocks noChangeArrowheads="1"/>
              </p:cNvSpPr>
              <p:nvPr/>
            </p:nvSpPr>
            <p:spPr bwMode="auto">
              <a:xfrm>
                <a:off x="2208" y="2119"/>
                <a:ext cx="109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PivotIndex</a:t>
                </a:r>
              </a:p>
            </p:txBody>
          </p:sp>
        </p:grpSp>
        <p:sp>
          <p:nvSpPr>
            <p:cNvPr id="507006" name="Text Box 126"/>
            <p:cNvSpPr txBox="1">
              <a:spLocks noChangeArrowheads="1"/>
            </p:cNvSpPr>
            <p:nvPr/>
          </p:nvSpPr>
          <p:spPr bwMode="auto">
            <a:xfrm>
              <a:off x="1138" y="1488"/>
              <a:ext cx="12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CC"/>
                  </a:solidFill>
                </a:rPr>
                <a:t>0                0</a:t>
              </a:r>
            </a:p>
          </p:txBody>
        </p:sp>
      </p:grpSp>
      <p:sp>
        <p:nvSpPr>
          <p:cNvPr id="507007" name="Rectangle 127"/>
          <p:cNvSpPr>
            <a:spLocks noChangeArrowheads="1"/>
          </p:cNvSpPr>
          <p:nvPr/>
        </p:nvSpPr>
        <p:spPr bwMode="auto">
          <a:xfrm>
            <a:off x="5649913" y="995363"/>
            <a:ext cx="3467100" cy="1366837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7008" name="Line 128"/>
          <p:cNvSpPr>
            <a:spLocks noChangeShapeType="1"/>
          </p:cNvSpPr>
          <p:nvPr/>
        </p:nvSpPr>
        <p:spPr bwMode="auto">
          <a:xfrm>
            <a:off x="1165225" y="3625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7009" name="Line 129"/>
          <p:cNvSpPr>
            <a:spLocks noChangeShapeType="1"/>
          </p:cNvSpPr>
          <p:nvPr/>
        </p:nvSpPr>
        <p:spPr bwMode="auto">
          <a:xfrm>
            <a:off x="947738" y="5703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69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0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06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0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699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0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917" grpId="0" animBg="1"/>
      <p:bldP spid="506920" grpId="0" autoUpdateAnimBg="0"/>
      <p:bldP spid="506921" grpId="0" animBg="1"/>
      <p:bldP spid="506922" grpId="0" animBg="1"/>
      <p:bldP spid="506923" grpId="0" animBg="1"/>
      <p:bldP spid="506955" grpId="0" autoUpdateAnimBg="0"/>
      <p:bldP spid="506945" grpId="0" animBg="1"/>
      <p:bldP spid="506956" grpId="0" animBg="1"/>
      <p:bldP spid="506969" grpId="0" animBg="1"/>
      <p:bldP spid="506970" grpId="0" animBg="1"/>
      <p:bldP spid="506971" grpId="0" animBg="1"/>
      <p:bldP spid="506972" grpId="0" animBg="1"/>
      <p:bldP spid="506993" grpId="0" autoUpdateAnimBg="0"/>
      <p:bldP spid="506995" grpId="0" animBg="1"/>
      <p:bldP spid="506996" grpId="0" animBg="1"/>
      <p:bldP spid="507007" grpId="0" animBg="1"/>
      <p:bldP spid="507008" grpId="0" animBg="1"/>
      <p:bldP spid="50700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E5EC-E519-4178-907F-A15BCB8E0CC6}" type="slidenum">
              <a:rPr lang="en-US"/>
              <a:pPr/>
              <a:t>49</a:t>
            </a:fld>
            <a:endParaRPr lang="en-US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QuickSort in Action</a:t>
            </a:r>
          </a:p>
        </p:txBody>
      </p:sp>
      <p:grpSp>
        <p:nvGrpSpPr>
          <p:cNvPr id="509029" name="Group 101"/>
          <p:cNvGrpSpPr>
            <a:grpSpLocks/>
          </p:cNvGrpSpPr>
          <p:nvPr/>
        </p:nvGrpSpPr>
        <p:grpSpPr bwMode="auto">
          <a:xfrm>
            <a:off x="5181600" y="1066800"/>
            <a:ext cx="3783013" cy="1041400"/>
            <a:chOff x="3264" y="672"/>
            <a:chExt cx="2383" cy="656"/>
          </a:xfrm>
        </p:grpSpPr>
        <p:grpSp>
          <p:nvGrpSpPr>
            <p:cNvPr id="508940" name="Group 12"/>
            <p:cNvGrpSpPr>
              <a:grpSpLocks/>
            </p:cNvGrpSpPr>
            <p:nvPr/>
          </p:nvGrpSpPr>
          <p:grpSpPr bwMode="auto">
            <a:xfrm>
              <a:off x="3264" y="672"/>
              <a:ext cx="2383" cy="656"/>
              <a:chOff x="3264" y="672"/>
              <a:chExt cx="2383" cy="656"/>
            </a:xfrm>
          </p:grpSpPr>
          <p:sp>
            <p:nvSpPr>
              <p:cNvPr id="508941" name="Rectangle 13"/>
              <p:cNvSpPr>
                <a:spLocks noChangeArrowheads="1"/>
              </p:cNvSpPr>
              <p:nvPr/>
            </p:nvSpPr>
            <p:spPr bwMode="auto">
              <a:xfrm flipH="1">
                <a:off x="326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30</a:t>
                </a:r>
              </a:p>
            </p:txBody>
          </p:sp>
          <p:sp>
            <p:nvSpPr>
              <p:cNvPr id="508942" name="Rectangle 14"/>
              <p:cNvSpPr>
                <a:spLocks noChangeArrowheads="1"/>
              </p:cNvSpPr>
              <p:nvPr/>
            </p:nvSpPr>
            <p:spPr bwMode="auto">
              <a:xfrm flipH="1">
                <a:off x="355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508943" name="Rectangle 15"/>
              <p:cNvSpPr>
                <a:spLocks noChangeArrowheads="1"/>
              </p:cNvSpPr>
              <p:nvPr/>
            </p:nvSpPr>
            <p:spPr bwMode="auto">
              <a:xfrm flipH="1">
                <a:off x="3840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77</a:t>
                </a:r>
              </a:p>
            </p:txBody>
          </p:sp>
          <p:sp>
            <p:nvSpPr>
              <p:cNvPr id="508944" name="Rectangle 16"/>
              <p:cNvSpPr>
                <a:spLocks noChangeArrowheads="1"/>
              </p:cNvSpPr>
              <p:nvPr/>
            </p:nvSpPr>
            <p:spPr bwMode="auto">
              <a:xfrm flipH="1">
                <a:off x="4128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13</a:t>
                </a:r>
              </a:p>
            </p:txBody>
          </p:sp>
          <p:sp>
            <p:nvSpPr>
              <p:cNvPr id="508945" name="Rectangle 17"/>
              <p:cNvSpPr>
                <a:spLocks noChangeArrowheads="1"/>
              </p:cNvSpPr>
              <p:nvPr/>
            </p:nvSpPr>
            <p:spPr bwMode="auto">
              <a:xfrm flipH="1">
                <a:off x="4416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69</a:t>
                </a:r>
              </a:p>
            </p:txBody>
          </p:sp>
          <p:sp>
            <p:nvSpPr>
              <p:cNvPr id="508946" name="Rectangle 18"/>
              <p:cNvSpPr>
                <a:spLocks noChangeArrowheads="1"/>
              </p:cNvSpPr>
              <p:nvPr/>
            </p:nvSpPr>
            <p:spPr bwMode="auto">
              <a:xfrm flipH="1">
                <a:off x="470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40</a:t>
                </a:r>
              </a:p>
            </p:txBody>
          </p:sp>
          <p:sp>
            <p:nvSpPr>
              <p:cNvPr id="508947" name="Rectangle 19"/>
              <p:cNvSpPr>
                <a:spLocks noChangeArrowheads="1"/>
              </p:cNvSpPr>
              <p:nvPr/>
            </p:nvSpPr>
            <p:spPr bwMode="auto">
              <a:xfrm flipH="1">
                <a:off x="499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21</a:t>
                </a:r>
              </a:p>
            </p:txBody>
          </p:sp>
          <p:sp>
            <p:nvSpPr>
              <p:cNvPr id="508948" name="Text Box 20"/>
              <p:cNvSpPr txBox="1">
                <a:spLocks noChangeArrowheads="1"/>
              </p:cNvSpPr>
              <p:nvPr/>
            </p:nvSpPr>
            <p:spPr bwMode="auto">
              <a:xfrm>
                <a:off x="3340" y="1059"/>
                <a:ext cx="221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200"/>
                  <a:t>0   1    2   3   4    5    6   7</a:t>
                </a:r>
              </a:p>
            </p:txBody>
          </p:sp>
          <p:sp>
            <p:nvSpPr>
              <p:cNvPr id="508949" name="Rectangle 21"/>
              <p:cNvSpPr>
                <a:spLocks noChangeArrowheads="1"/>
              </p:cNvSpPr>
              <p:nvPr/>
            </p:nvSpPr>
            <p:spPr bwMode="auto">
              <a:xfrm flipH="1">
                <a:off x="5321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46</a:t>
                </a:r>
              </a:p>
            </p:txBody>
          </p:sp>
        </p:grpSp>
        <p:grpSp>
          <p:nvGrpSpPr>
            <p:cNvPr id="508954" name="Group 26"/>
            <p:cNvGrpSpPr>
              <a:grpSpLocks/>
            </p:cNvGrpSpPr>
            <p:nvPr/>
          </p:nvGrpSpPr>
          <p:grpSpPr bwMode="auto">
            <a:xfrm>
              <a:off x="3264" y="672"/>
              <a:ext cx="2383" cy="656"/>
              <a:chOff x="3264" y="672"/>
              <a:chExt cx="2383" cy="656"/>
            </a:xfrm>
          </p:grpSpPr>
          <p:sp>
            <p:nvSpPr>
              <p:cNvPr id="508955" name="Rectangle 27"/>
              <p:cNvSpPr>
                <a:spLocks noChangeArrowheads="1"/>
              </p:cNvSpPr>
              <p:nvPr/>
            </p:nvSpPr>
            <p:spPr bwMode="auto">
              <a:xfrm flipH="1">
                <a:off x="326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FF3300"/>
                    </a:solidFill>
                  </a:rPr>
                  <a:t>30</a:t>
                </a:r>
              </a:p>
            </p:txBody>
          </p:sp>
          <p:sp>
            <p:nvSpPr>
              <p:cNvPr id="508956" name="Rectangle 28"/>
              <p:cNvSpPr>
                <a:spLocks noChangeArrowheads="1"/>
              </p:cNvSpPr>
              <p:nvPr/>
            </p:nvSpPr>
            <p:spPr bwMode="auto">
              <a:xfrm flipH="1">
                <a:off x="355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508957" name="Rectangle 29"/>
              <p:cNvSpPr>
                <a:spLocks noChangeArrowheads="1"/>
              </p:cNvSpPr>
              <p:nvPr/>
            </p:nvSpPr>
            <p:spPr bwMode="auto">
              <a:xfrm flipH="1">
                <a:off x="3840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77</a:t>
                </a:r>
              </a:p>
            </p:txBody>
          </p:sp>
          <p:sp>
            <p:nvSpPr>
              <p:cNvPr id="508958" name="Rectangle 30"/>
              <p:cNvSpPr>
                <a:spLocks noChangeArrowheads="1"/>
              </p:cNvSpPr>
              <p:nvPr/>
            </p:nvSpPr>
            <p:spPr bwMode="auto">
              <a:xfrm flipH="1">
                <a:off x="4128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13</a:t>
                </a:r>
              </a:p>
            </p:txBody>
          </p:sp>
          <p:sp>
            <p:nvSpPr>
              <p:cNvPr id="508959" name="Rectangle 31"/>
              <p:cNvSpPr>
                <a:spLocks noChangeArrowheads="1"/>
              </p:cNvSpPr>
              <p:nvPr/>
            </p:nvSpPr>
            <p:spPr bwMode="auto">
              <a:xfrm flipH="1">
                <a:off x="4416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69</a:t>
                </a:r>
              </a:p>
            </p:txBody>
          </p:sp>
          <p:sp>
            <p:nvSpPr>
              <p:cNvPr id="508960" name="Rectangle 32"/>
              <p:cNvSpPr>
                <a:spLocks noChangeArrowheads="1"/>
              </p:cNvSpPr>
              <p:nvPr/>
            </p:nvSpPr>
            <p:spPr bwMode="auto">
              <a:xfrm flipH="1">
                <a:off x="470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40</a:t>
                </a:r>
              </a:p>
            </p:txBody>
          </p:sp>
          <p:sp>
            <p:nvSpPr>
              <p:cNvPr id="508961" name="Rectangle 33"/>
              <p:cNvSpPr>
                <a:spLocks noChangeArrowheads="1"/>
              </p:cNvSpPr>
              <p:nvPr/>
            </p:nvSpPr>
            <p:spPr bwMode="auto">
              <a:xfrm flipH="1">
                <a:off x="499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21</a:t>
                </a:r>
              </a:p>
            </p:txBody>
          </p:sp>
          <p:sp>
            <p:nvSpPr>
              <p:cNvPr id="508962" name="Text Box 34"/>
              <p:cNvSpPr txBox="1">
                <a:spLocks noChangeArrowheads="1"/>
              </p:cNvSpPr>
              <p:nvPr/>
            </p:nvSpPr>
            <p:spPr bwMode="auto">
              <a:xfrm>
                <a:off x="3340" y="1059"/>
                <a:ext cx="221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200"/>
                  <a:t>0   1    2   3   4    5    6   7</a:t>
                </a:r>
              </a:p>
            </p:txBody>
          </p:sp>
          <p:sp>
            <p:nvSpPr>
              <p:cNvPr id="508963" name="Rectangle 35"/>
              <p:cNvSpPr>
                <a:spLocks noChangeArrowheads="1"/>
              </p:cNvSpPr>
              <p:nvPr/>
            </p:nvSpPr>
            <p:spPr bwMode="auto">
              <a:xfrm flipH="1">
                <a:off x="5321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46</a:t>
                </a:r>
              </a:p>
            </p:txBody>
          </p:sp>
        </p:grpSp>
        <p:grpSp>
          <p:nvGrpSpPr>
            <p:cNvPr id="508964" name="Group 36"/>
            <p:cNvGrpSpPr>
              <a:grpSpLocks/>
            </p:cNvGrpSpPr>
            <p:nvPr/>
          </p:nvGrpSpPr>
          <p:grpSpPr bwMode="auto">
            <a:xfrm>
              <a:off x="3264" y="672"/>
              <a:ext cx="2383" cy="656"/>
              <a:chOff x="3264" y="672"/>
              <a:chExt cx="2383" cy="656"/>
            </a:xfrm>
          </p:grpSpPr>
          <p:sp>
            <p:nvSpPr>
              <p:cNvPr id="508965" name="Rectangle 37"/>
              <p:cNvSpPr>
                <a:spLocks noChangeArrowheads="1"/>
              </p:cNvSpPr>
              <p:nvPr/>
            </p:nvSpPr>
            <p:spPr bwMode="auto">
              <a:xfrm flipH="1">
                <a:off x="326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508966" name="Rectangle 38"/>
              <p:cNvSpPr>
                <a:spLocks noChangeArrowheads="1"/>
              </p:cNvSpPr>
              <p:nvPr/>
            </p:nvSpPr>
            <p:spPr bwMode="auto">
              <a:xfrm flipH="1">
                <a:off x="355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508967" name="Rectangle 39"/>
              <p:cNvSpPr>
                <a:spLocks noChangeArrowheads="1"/>
              </p:cNvSpPr>
              <p:nvPr/>
            </p:nvSpPr>
            <p:spPr bwMode="auto">
              <a:xfrm flipH="1">
                <a:off x="3840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21</a:t>
                </a:r>
              </a:p>
            </p:txBody>
          </p:sp>
          <p:sp>
            <p:nvSpPr>
              <p:cNvPr id="508968" name="Rectangle 40"/>
              <p:cNvSpPr>
                <a:spLocks noChangeArrowheads="1"/>
              </p:cNvSpPr>
              <p:nvPr/>
            </p:nvSpPr>
            <p:spPr bwMode="auto">
              <a:xfrm flipH="1">
                <a:off x="4128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FF3300"/>
                    </a:solidFill>
                  </a:rPr>
                  <a:t>30</a:t>
                </a:r>
              </a:p>
            </p:txBody>
          </p:sp>
          <p:sp>
            <p:nvSpPr>
              <p:cNvPr id="508969" name="Rectangle 41"/>
              <p:cNvSpPr>
                <a:spLocks noChangeArrowheads="1"/>
              </p:cNvSpPr>
              <p:nvPr/>
            </p:nvSpPr>
            <p:spPr bwMode="auto">
              <a:xfrm flipH="1">
                <a:off x="4416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69</a:t>
                </a:r>
              </a:p>
            </p:txBody>
          </p:sp>
          <p:sp>
            <p:nvSpPr>
              <p:cNvPr id="508970" name="Rectangle 42"/>
              <p:cNvSpPr>
                <a:spLocks noChangeArrowheads="1"/>
              </p:cNvSpPr>
              <p:nvPr/>
            </p:nvSpPr>
            <p:spPr bwMode="auto">
              <a:xfrm flipH="1">
                <a:off x="470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40</a:t>
                </a:r>
              </a:p>
            </p:txBody>
          </p:sp>
          <p:sp>
            <p:nvSpPr>
              <p:cNvPr id="508971" name="Rectangle 43"/>
              <p:cNvSpPr>
                <a:spLocks noChangeArrowheads="1"/>
              </p:cNvSpPr>
              <p:nvPr/>
            </p:nvSpPr>
            <p:spPr bwMode="auto">
              <a:xfrm flipH="1">
                <a:off x="499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77</a:t>
                </a:r>
              </a:p>
            </p:txBody>
          </p:sp>
          <p:sp>
            <p:nvSpPr>
              <p:cNvPr id="508972" name="Text Box 44"/>
              <p:cNvSpPr txBox="1">
                <a:spLocks noChangeArrowheads="1"/>
              </p:cNvSpPr>
              <p:nvPr/>
            </p:nvSpPr>
            <p:spPr bwMode="auto">
              <a:xfrm>
                <a:off x="3340" y="1059"/>
                <a:ext cx="221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200"/>
                  <a:t>0   1    2   3   4    5    6   7</a:t>
                </a:r>
              </a:p>
            </p:txBody>
          </p:sp>
          <p:sp>
            <p:nvSpPr>
              <p:cNvPr id="508973" name="Rectangle 45"/>
              <p:cNvSpPr>
                <a:spLocks noChangeArrowheads="1"/>
              </p:cNvSpPr>
              <p:nvPr/>
            </p:nvSpPr>
            <p:spPr bwMode="auto">
              <a:xfrm flipH="1">
                <a:off x="5321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46</a:t>
                </a:r>
              </a:p>
            </p:txBody>
          </p:sp>
        </p:grpSp>
        <p:grpSp>
          <p:nvGrpSpPr>
            <p:cNvPr id="508988" name="Group 60"/>
            <p:cNvGrpSpPr>
              <a:grpSpLocks/>
            </p:cNvGrpSpPr>
            <p:nvPr/>
          </p:nvGrpSpPr>
          <p:grpSpPr bwMode="auto">
            <a:xfrm>
              <a:off x="3264" y="672"/>
              <a:ext cx="2383" cy="656"/>
              <a:chOff x="3264" y="672"/>
              <a:chExt cx="2383" cy="656"/>
            </a:xfrm>
          </p:grpSpPr>
          <p:sp>
            <p:nvSpPr>
              <p:cNvPr id="508989" name="Rectangle 61"/>
              <p:cNvSpPr>
                <a:spLocks noChangeArrowheads="1"/>
              </p:cNvSpPr>
              <p:nvPr/>
            </p:nvSpPr>
            <p:spPr bwMode="auto">
              <a:xfrm flipH="1">
                <a:off x="326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FF3300"/>
                    </a:solidFill>
                  </a:rPr>
                  <a:t>13</a:t>
                </a:r>
              </a:p>
            </p:txBody>
          </p:sp>
          <p:sp>
            <p:nvSpPr>
              <p:cNvPr id="508990" name="Rectangle 62"/>
              <p:cNvSpPr>
                <a:spLocks noChangeArrowheads="1"/>
              </p:cNvSpPr>
              <p:nvPr/>
            </p:nvSpPr>
            <p:spPr bwMode="auto">
              <a:xfrm flipH="1">
                <a:off x="355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508991" name="Rectangle 63"/>
              <p:cNvSpPr>
                <a:spLocks noChangeArrowheads="1"/>
              </p:cNvSpPr>
              <p:nvPr/>
            </p:nvSpPr>
            <p:spPr bwMode="auto">
              <a:xfrm flipH="1">
                <a:off x="3840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21</a:t>
                </a:r>
              </a:p>
            </p:txBody>
          </p:sp>
          <p:sp>
            <p:nvSpPr>
              <p:cNvPr id="508992" name="Rectangle 64"/>
              <p:cNvSpPr>
                <a:spLocks noChangeArrowheads="1"/>
              </p:cNvSpPr>
              <p:nvPr/>
            </p:nvSpPr>
            <p:spPr bwMode="auto">
              <a:xfrm flipH="1">
                <a:off x="4128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FF3300"/>
                    </a:solidFill>
                  </a:rPr>
                  <a:t>30</a:t>
                </a:r>
              </a:p>
            </p:txBody>
          </p:sp>
          <p:sp>
            <p:nvSpPr>
              <p:cNvPr id="508993" name="Rectangle 65"/>
              <p:cNvSpPr>
                <a:spLocks noChangeArrowheads="1"/>
              </p:cNvSpPr>
              <p:nvPr/>
            </p:nvSpPr>
            <p:spPr bwMode="auto">
              <a:xfrm flipH="1">
                <a:off x="4416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69</a:t>
                </a:r>
              </a:p>
            </p:txBody>
          </p:sp>
          <p:sp>
            <p:nvSpPr>
              <p:cNvPr id="508994" name="Rectangle 66"/>
              <p:cNvSpPr>
                <a:spLocks noChangeArrowheads="1"/>
              </p:cNvSpPr>
              <p:nvPr/>
            </p:nvSpPr>
            <p:spPr bwMode="auto">
              <a:xfrm flipH="1">
                <a:off x="470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40</a:t>
                </a:r>
              </a:p>
            </p:txBody>
          </p:sp>
          <p:sp>
            <p:nvSpPr>
              <p:cNvPr id="508995" name="Rectangle 67"/>
              <p:cNvSpPr>
                <a:spLocks noChangeArrowheads="1"/>
              </p:cNvSpPr>
              <p:nvPr/>
            </p:nvSpPr>
            <p:spPr bwMode="auto">
              <a:xfrm flipH="1">
                <a:off x="499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77</a:t>
                </a:r>
              </a:p>
            </p:txBody>
          </p:sp>
          <p:sp>
            <p:nvSpPr>
              <p:cNvPr id="508996" name="Text Box 68"/>
              <p:cNvSpPr txBox="1">
                <a:spLocks noChangeArrowheads="1"/>
              </p:cNvSpPr>
              <p:nvPr/>
            </p:nvSpPr>
            <p:spPr bwMode="auto">
              <a:xfrm>
                <a:off x="3340" y="1059"/>
                <a:ext cx="221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200"/>
                  <a:t>0   1    2   3   4    5    6   7</a:t>
                </a:r>
              </a:p>
            </p:txBody>
          </p:sp>
          <p:sp>
            <p:nvSpPr>
              <p:cNvPr id="508997" name="Rectangle 69"/>
              <p:cNvSpPr>
                <a:spLocks noChangeArrowheads="1"/>
              </p:cNvSpPr>
              <p:nvPr/>
            </p:nvSpPr>
            <p:spPr bwMode="auto">
              <a:xfrm flipH="1">
                <a:off x="5321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46</a:t>
                </a:r>
              </a:p>
            </p:txBody>
          </p:sp>
        </p:grpSp>
        <p:grpSp>
          <p:nvGrpSpPr>
            <p:cNvPr id="508998" name="Group 70"/>
            <p:cNvGrpSpPr>
              <a:grpSpLocks/>
            </p:cNvGrpSpPr>
            <p:nvPr/>
          </p:nvGrpSpPr>
          <p:grpSpPr bwMode="auto">
            <a:xfrm>
              <a:off x="3264" y="672"/>
              <a:ext cx="2383" cy="656"/>
              <a:chOff x="3264" y="672"/>
              <a:chExt cx="2383" cy="656"/>
            </a:xfrm>
          </p:grpSpPr>
          <p:sp>
            <p:nvSpPr>
              <p:cNvPr id="508999" name="Rectangle 71"/>
              <p:cNvSpPr>
                <a:spLocks noChangeArrowheads="1"/>
              </p:cNvSpPr>
              <p:nvPr/>
            </p:nvSpPr>
            <p:spPr bwMode="auto">
              <a:xfrm flipH="1">
                <a:off x="326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09000" name="Rectangle 72"/>
              <p:cNvSpPr>
                <a:spLocks noChangeArrowheads="1"/>
              </p:cNvSpPr>
              <p:nvPr/>
            </p:nvSpPr>
            <p:spPr bwMode="auto">
              <a:xfrm flipH="1">
                <a:off x="355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FF3300"/>
                    </a:solidFill>
                  </a:rPr>
                  <a:t>13</a:t>
                </a:r>
              </a:p>
            </p:txBody>
          </p:sp>
          <p:sp>
            <p:nvSpPr>
              <p:cNvPr id="509001" name="Rectangle 73"/>
              <p:cNvSpPr>
                <a:spLocks noChangeArrowheads="1"/>
              </p:cNvSpPr>
              <p:nvPr/>
            </p:nvSpPr>
            <p:spPr bwMode="auto">
              <a:xfrm flipH="1">
                <a:off x="3840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21</a:t>
                </a:r>
              </a:p>
            </p:txBody>
          </p:sp>
          <p:sp>
            <p:nvSpPr>
              <p:cNvPr id="509002" name="Rectangle 74"/>
              <p:cNvSpPr>
                <a:spLocks noChangeArrowheads="1"/>
              </p:cNvSpPr>
              <p:nvPr/>
            </p:nvSpPr>
            <p:spPr bwMode="auto">
              <a:xfrm flipH="1">
                <a:off x="4128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FF3300"/>
                    </a:solidFill>
                  </a:rPr>
                  <a:t>30</a:t>
                </a:r>
              </a:p>
            </p:txBody>
          </p:sp>
          <p:sp>
            <p:nvSpPr>
              <p:cNvPr id="509003" name="Rectangle 75"/>
              <p:cNvSpPr>
                <a:spLocks noChangeArrowheads="1"/>
              </p:cNvSpPr>
              <p:nvPr/>
            </p:nvSpPr>
            <p:spPr bwMode="auto">
              <a:xfrm flipH="1">
                <a:off x="4416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69</a:t>
                </a:r>
              </a:p>
            </p:txBody>
          </p:sp>
          <p:sp>
            <p:nvSpPr>
              <p:cNvPr id="509004" name="Rectangle 76"/>
              <p:cNvSpPr>
                <a:spLocks noChangeArrowheads="1"/>
              </p:cNvSpPr>
              <p:nvPr/>
            </p:nvSpPr>
            <p:spPr bwMode="auto">
              <a:xfrm flipH="1">
                <a:off x="470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40</a:t>
                </a:r>
              </a:p>
            </p:txBody>
          </p:sp>
          <p:sp>
            <p:nvSpPr>
              <p:cNvPr id="509005" name="Rectangle 77"/>
              <p:cNvSpPr>
                <a:spLocks noChangeArrowheads="1"/>
              </p:cNvSpPr>
              <p:nvPr/>
            </p:nvSpPr>
            <p:spPr bwMode="auto">
              <a:xfrm flipH="1">
                <a:off x="499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77</a:t>
                </a:r>
              </a:p>
            </p:txBody>
          </p:sp>
          <p:sp>
            <p:nvSpPr>
              <p:cNvPr id="509006" name="Text Box 78"/>
              <p:cNvSpPr txBox="1">
                <a:spLocks noChangeArrowheads="1"/>
              </p:cNvSpPr>
              <p:nvPr/>
            </p:nvSpPr>
            <p:spPr bwMode="auto">
              <a:xfrm>
                <a:off x="3340" y="1059"/>
                <a:ext cx="221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200"/>
                  <a:t>0   1    2   3   4    5    6   7</a:t>
                </a:r>
              </a:p>
            </p:txBody>
          </p:sp>
          <p:sp>
            <p:nvSpPr>
              <p:cNvPr id="509007" name="Rectangle 79"/>
              <p:cNvSpPr>
                <a:spLocks noChangeArrowheads="1"/>
              </p:cNvSpPr>
              <p:nvPr/>
            </p:nvSpPr>
            <p:spPr bwMode="auto">
              <a:xfrm flipH="1">
                <a:off x="5321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46</a:t>
                </a:r>
              </a:p>
            </p:txBody>
          </p:sp>
        </p:grpSp>
      </p:grpSp>
      <p:sp>
        <p:nvSpPr>
          <p:cNvPr id="509008" name="Rectangle 80"/>
          <p:cNvSpPr>
            <a:spLocks noChangeArrowheads="1"/>
          </p:cNvSpPr>
          <p:nvPr/>
        </p:nvSpPr>
        <p:spPr bwMode="auto">
          <a:xfrm>
            <a:off x="6567488" y="842963"/>
            <a:ext cx="2576512" cy="1366837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9028" name="Group 100"/>
          <p:cNvGrpSpPr>
            <a:grpSpLocks/>
          </p:cNvGrpSpPr>
          <p:nvPr/>
        </p:nvGrpSpPr>
        <p:grpSpPr bwMode="auto">
          <a:xfrm>
            <a:off x="60325" y="2895600"/>
            <a:ext cx="7956550" cy="3906838"/>
            <a:chOff x="38" y="1824"/>
            <a:chExt cx="5012" cy="2461"/>
          </a:xfrm>
        </p:grpSpPr>
        <p:grpSp>
          <p:nvGrpSpPr>
            <p:cNvPr id="508931" name="Group 3"/>
            <p:cNvGrpSpPr>
              <a:grpSpLocks/>
            </p:cNvGrpSpPr>
            <p:nvPr/>
          </p:nvGrpSpPr>
          <p:grpSpPr bwMode="auto">
            <a:xfrm>
              <a:off x="38" y="2112"/>
              <a:ext cx="4136" cy="2173"/>
              <a:chOff x="38" y="2112"/>
              <a:chExt cx="4136" cy="2173"/>
            </a:xfrm>
          </p:grpSpPr>
          <p:sp>
            <p:nvSpPr>
              <p:cNvPr id="508932" name="Text Box 4"/>
              <p:cNvSpPr txBox="1">
                <a:spLocks noChangeArrowheads="1"/>
              </p:cNvSpPr>
              <p:nvPr/>
            </p:nvSpPr>
            <p:spPr bwMode="auto">
              <a:xfrm>
                <a:off x="38" y="2432"/>
                <a:ext cx="4136" cy="1853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void QuickSort(int Array[],int First,int Last)</a:t>
                </a:r>
              </a:p>
              <a:p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{</a:t>
                </a:r>
              </a:p>
              <a:p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  if (Last – First &gt;= 1 )</a:t>
                </a:r>
              </a:p>
              <a:p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  {</a:t>
                </a:r>
              </a:p>
              <a:p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    int PivotIndex;</a:t>
                </a:r>
              </a:p>
              <a:p>
                <a:endParaRPr lang="en-US" sz="1700" b="1"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    PivotIndex = </a:t>
                </a:r>
                <a:r>
                  <a:rPr lang="en-US" sz="1700" b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Partition</a:t>
                </a:r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(Array,First,Last);  </a:t>
                </a:r>
              </a:p>
              <a:p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sz="1700" b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QuickSort</a:t>
                </a:r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(Array,</a:t>
                </a:r>
                <a:r>
                  <a:rPr lang="en-US" sz="1700" b="1">
                    <a:solidFill>
                      <a:srgbClr val="A50021"/>
                    </a:solidFill>
                    <a:latin typeface="Courier New" pitchFamily="49" charset="0"/>
                    <a:cs typeface="Courier New" pitchFamily="49" charset="0"/>
                  </a:rPr>
                  <a:t>First</a:t>
                </a:r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sz="1700" b="1">
                    <a:solidFill>
                      <a:srgbClr val="A50021"/>
                    </a:solidFill>
                    <a:latin typeface="Courier New" pitchFamily="49" charset="0"/>
                    <a:cs typeface="Courier New" pitchFamily="49" charset="0"/>
                  </a:rPr>
                  <a:t>PivotIndex-1</a:t>
                </a:r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); // </a:t>
                </a:r>
                <a:r>
                  <a:rPr lang="en-US" sz="1700" b="1">
                    <a:solidFill>
                      <a:srgbClr val="A50021"/>
                    </a:solidFill>
                    <a:latin typeface="Courier New" pitchFamily="49" charset="0"/>
                    <a:cs typeface="Courier New" pitchFamily="49" charset="0"/>
                  </a:rPr>
                  <a:t>left</a:t>
                </a:r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 </a:t>
                </a:r>
              </a:p>
              <a:p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sz="1700" b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QuickSort</a:t>
                </a:r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(Array,</a:t>
                </a:r>
                <a:r>
                  <a:rPr lang="en-US" sz="1700" b="1">
                    <a:solidFill>
                      <a:srgbClr val="6600CC"/>
                    </a:solidFill>
                    <a:latin typeface="Courier New" pitchFamily="49" charset="0"/>
                    <a:cs typeface="Courier New" pitchFamily="49" charset="0"/>
                  </a:rPr>
                  <a:t>PivotIndex+1</a:t>
                </a:r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sz="1700" b="1">
                    <a:solidFill>
                      <a:srgbClr val="6600CC"/>
                    </a:solidFill>
                    <a:latin typeface="Courier New" pitchFamily="49" charset="0"/>
                    <a:cs typeface="Courier New" pitchFamily="49" charset="0"/>
                  </a:rPr>
                  <a:t>Last</a:t>
                </a:r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);  // </a:t>
                </a:r>
                <a:r>
                  <a:rPr lang="en-US" sz="1700" b="1">
                    <a:solidFill>
                      <a:srgbClr val="6600CC"/>
                    </a:solidFill>
                    <a:latin typeface="Courier New" pitchFamily="49" charset="0"/>
                    <a:cs typeface="Courier New" pitchFamily="49" charset="0"/>
                  </a:rPr>
                  <a:t>right</a:t>
                </a:r>
              </a:p>
              <a:p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  }</a:t>
                </a:r>
              </a:p>
              <a:p>
                <a:r>
                  <a:rPr lang="en-US" sz="1700" b="1"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508933" name="Rectangle 5"/>
              <p:cNvSpPr>
                <a:spLocks noChangeArrowheads="1"/>
              </p:cNvSpPr>
              <p:nvPr/>
            </p:nvSpPr>
            <p:spPr bwMode="auto">
              <a:xfrm>
                <a:off x="658" y="2160"/>
                <a:ext cx="446" cy="240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8934" name="Text Box 6"/>
              <p:cNvSpPr txBox="1">
                <a:spLocks noChangeArrowheads="1"/>
              </p:cNvSpPr>
              <p:nvPr/>
            </p:nvSpPr>
            <p:spPr bwMode="auto">
              <a:xfrm>
                <a:off x="96" y="2112"/>
                <a:ext cx="56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First</a:t>
                </a:r>
              </a:p>
            </p:txBody>
          </p:sp>
          <p:sp>
            <p:nvSpPr>
              <p:cNvPr id="508935" name="Rectangle 7"/>
              <p:cNvSpPr>
                <a:spLocks noChangeArrowheads="1"/>
              </p:cNvSpPr>
              <p:nvPr/>
            </p:nvSpPr>
            <p:spPr bwMode="auto">
              <a:xfrm>
                <a:off x="1680" y="2160"/>
                <a:ext cx="446" cy="240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8936" name="Text Box 8"/>
              <p:cNvSpPr txBox="1">
                <a:spLocks noChangeArrowheads="1"/>
              </p:cNvSpPr>
              <p:nvPr/>
            </p:nvSpPr>
            <p:spPr bwMode="auto">
              <a:xfrm>
                <a:off x="1200" y="2112"/>
                <a:ext cx="50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Last</a:t>
                </a:r>
              </a:p>
            </p:txBody>
          </p:sp>
          <p:sp>
            <p:nvSpPr>
              <p:cNvPr id="508937" name="Rectangle 9"/>
              <p:cNvSpPr>
                <a:spLocks noChangeArrowheads="1"/>
              </p:cNvSpPr>
              <p:nvPr/>
            </p:nvSpPr>
            <p:spPr bwMode="auto">
              <a:xfrm>
                <a:off x="3285" y="2147"/>
                <a:ext cx="473" cy="240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8938" name="Text Box 10"/>
              <p:cNvSpPr txBox="1">
                <a:spLocks noChangeArrowheads="1"/>
              </p:cNvSpPr>
              <p:nvPr/>
            </p:nvSpPr>
            <p:spPr bwMode="auto">
              <a:xfrm>
                <a:off x="2208" y="2119"/>
                <a:ext cx="109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PivotIndex</a:t>
                </a:r>
              </a:p>
            </p:txBody>
          </p:sp>
        </p:grpSp>
        <p:sp>
          <p:nvSpPr>
            <p:cNvPr id="508950" name="Text Box 22"/>
            <p:cNvSpPr txBox="1">
              <a:spLocks noChangeArrowheads="1"/>
            </p:cNvSpPr>
            <p:nvPr/>
          </p:nvSpPr>
          <p:spPr bwMode="auto">
            <a:xfrm>
              <a:off x="816" y="2160"/>
              <a:ext cx="12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CC"/>
                  </a:solidFill>
                </a:rPr>
                <a:t>0               7</a:t>
              </a:r>
            </a:p>
          </p:txBody>
        </p:sp>
        <p:sp>
          <p:nvSpPr>
            <p:cNvPr id="508974" name="Rectangle 46"/>
            <p:cNvSpPr>
              <a:spLocks noChangeArrowheads="1"/>
            </p:cNvSpPr>
            <p:nvPr/>
          </p:nvSpPr>
          <p:spPr bwMode="auto">
            <a:xfrm>
              <a:off x="3401" y="213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CC"/>
                  </a:solidFill>
                </a:rPr>
                <a:t>3</a:t>
              </a:r>
            </a:p>
          </p:txBody>
        </p:sp>
        <p:sp>
          <p:nvSpPr>
            <p:cNvPr id="508977" name="Text Box 49"/>
            <p:cNvSpPr txBox="1">
              <a:spLocks noChangeArrowheads="1"/>
            </p:cNvSpPr>
            <p:nvPr/>
          </p:nvSpPr>
          <p:spPr bwMode="auto">
            <a:xfrm>
              <a:off x="4934" y="2765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508978" name="Group 50"/>
            <p:cNvGrpSpPr>
              <a:grpSpLocks/>
            </p:cNvGrpSpPr>
            <p:nvPr/>
          </p:nvGrpSpPr>
          <p:grpSpPr bwMode="auto">
            <a:xfrm>
              <a:off x="376" y="1824"/>
              <a:ext cx="4136" cy="2173"/>
              <a:chOff x="383" y="1461"/>
              <a:chExt cx="4136" cy="2173"/>
            </a:xfrm>
          </p:grpSpPr>
          <p:grpSp>
            <p:nvGrpSpPr>
              <p:cNvPr id="508979" name="Group 51"/>
              <p:cNvGrpSpPr>
                <a:grpSpLocks/>
              </p:cNvGrpSpPr>
              <p:nvPr/>
            </p:nvGrpSpPr>
            <p:grpSpPr bwMode="auto">
              <a:xfrm>
                <a:off x="383" y="1461"/>
                <a:ext cx="4136" cy="2173"/>
                <a:chOff x="38" y="2112"/>
                <a:chExt cx="4136" cy="2173"/>
              </a:xfrm>
            </p:grpSpPr>
            <p:sp>
              <p:nvSpPr>
                <p:cNvPr id="508980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38" y="2432"/>
                  <a:ext cx="4136" cy="1853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void QuickSort(int Array[],int First,int Last)</a:t>
                  </a:r>
                </a:p>
                <a:p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{</a:t>
                  </a:r>
                </a:p>
                <a:p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  if (Last – First &gt;= 1 )</a:t>
                  </a:r>
                </a:p>
                <a:p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  {</a:t>
                  </a:r>
                </a:p>
                <a:p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    int PivotIndex;</a:t>
                  </a:r>
                </a:p>
                <a:p>
                  <a:endParaRPr lang="en-US" sz="1700" b="1">
                    <a:latin typeface="Courier New" pitchFamily="49" charset="0"/>
                    <a:cs typeface="Courier New" pitchFamily="49" charset="0"/>
                  </a:endParaRPr>
                </a:p>
                <a:p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    PivotIndex = </a:t>
                  </a:r>
                  <a:r>
                    <a:rPr lang="en-US" sz="1700" b="1">
                      <a:solidFill>
                        <a:srgbClr val="FF3300"/>
                      </a:solidFill>
                      <a:latin typeface="Courier New" pitchFamily="49" charset="0"/>
                      <a:cs typeface="Courier New" pitchFamily="49" charset="0"/>
                    </a:rPr>
                    <a:t>Partition</a:t>
                  </a:r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(Array,First,Last);  </a:t>
                  </a:r>
                </a:p>
                <a:p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    </a:t>
                  </a:r>
                  <a:r>
                    <a:rPr lang="en-US" sz="1700" b="1">
                      <a:solidFill>
                        <a:srgbClr val="FF3300"/>
                      </a:solidFill>
                      <a:latin typeface="Courier New" pitchFamily="49" charset="0"/>
                      <a:cs typeface="Courier New" pitchFamily="49" charset="0"/>
                    </a:rPr>
                    <a:t>QuickSort</a:t>
                  </a:r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(Array,</a:t>
                  </a:r>
                  <a:r>
                    <a:rPr lang="en-US" sz="1700" b="1">
                      <a:solidFill>
                        <a:srgbClr val="A50021"/>
                      </a:solidFill>
                      <a:latin typeface="Courier New" pitchFamily="49" charset="0"/>
                      <a:cs typeface="Courier New" pitchFamily="49" charset="0"/>
                    </a:rPr>
                    <a:t>First</a:t>
                  </a:r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,</a:t>
                  </a:r>
                  <a:r>
                    <a:rPr lang="en-US" sz="1700" b="1">
                      <a:solidFill>
                        <a:srgbClr val="A50021"/>
                      </a:solidFill>
                      <a:latin typeface="Courier New" pitchFamily="49" charset="0"/>
                      <a:cs typeface="Courier New" pitchFamily="49" charset="0"/>
                    </a:rPr>
                    <a:t>PivotIndex-1</a:t>
                  </a:r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); // </a:t>
                  </a:r>
                  <a:r>
                    <a:rPr lang="en-US" sz="1700" b="1">
                      <a:solidFill>
                        <a:srgbClr val="A50021"/>
                      </a:solidFill>
                      <a:latin typeface="Courier New" pitchFamily="49" charset="0"/>
                      <a:cs typeface="Courier New" pitchFamily="49" charset="0"/>
                    </a:rPr>
                    <a:t>left </a:t>
                  </a:r>
                </a:p>
                <a:p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    </a:t>
                  </a:r>
                  <a:r>
                    <a:rPr lang="en-US" sz="1700" b="1">
                      <a:solidFill>
                        <a:srgbClr val="FF3300"/>
                      </a:solidFill>
                      <a:latin typeface="Courier New" pitchFamily="49" charset="0"/>
                      <a:cs typeface="Courier New" pitchFamily="49" charset="0"/>
                    </a:rPr>
                    <a:t>QuickSort</a:t>
                  </a:r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(Array,</a:t>
                  </a:r>
                  <a:r>
                    <a:rPr lang="en-US" sz="1700" b="1">
                      <a:solidFill>
                        <a:srgbClr val="6600CC"/>
                      </a:solidFill>
                      <a:latin typeface="Courier New" pitchFamily="49" charset="0"/>
                      <a:cs typeface="Courier New" pitchFamily="49" charset="0"/>
                    </a:rPr>
                    <a:t>PivotIndex+1</a:t>
                  </a:r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,</a:t>
                  </a:r>
                  <a:r>
                    <a:rPr lang="en-US" sz="1700" b="1">
                      <a:solidFill>
                        <a:srgbClr val="6600CC"/>
                      </a:solidFill>
                      <a:latin typeface="Courier New" pitchFamily="49" charset="0"/>
                      <a:cs typeface="Courier New" pitchFamily="49" charset="0"/>
                    </a:rPr>
                    <a:t>Last</a:t>
                  </a:r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);  // </a:t>
                  </a:r>
                  <a:r>
                    <a:rPr lang="en-US" sz="1700" b="1">
                      <a:solidFill>
                        <a:srgbClr val="6600CC"/>
                      </a:solidFill>
                      <a:latin typeface="Courier New" pitchFamily="49" charset="0"/>
                      <a:cs typeface="Courier New" pitchFamily="49" charset="0"/>
                    </a:rPr>
                    <a:t>right</a:t>
                  </a:r>
                </a:p>
                <a:p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  }</a:t>
                  </a:r>
                </a:p>
                <a:p>
                  <a:r>
                    <a:rPr lang="en-US" sz="1700" b="1">
                      <a:latin typeface="Courier New" pitchFamily="49" charset="0"/>
                    </a:rPr>
                    <a:t>}</a:t>
                  </a:r>
                </a:p>
              </p:txBody>
            </p:sp>
            <p:sp>
              <p:nvSpPr>
                <p:cNvPr id="508981" name="Rectangle 53"/>
                <p:cNvSpPr>
                  <a:spLocks noChangeArrowheads="1"/>
                </p:cNvSpPr>
                <p:nvPr/>
              </p:nvSpPr>
              <p:spPr bwMode="auto">
                <a:xfrm>
                  <a:off x="658" y="2160"/>
                  <a:ext cx="446" cy="240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898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96" y="2112"/>
                  <a:ext cx="56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First</a:t>
                  </a:r>
                </a:p>
              </p:txBody>
            </p:sp>
            <p:sp>
              <p:nvSpPr>
                <p:cNvPr id="508983" name="Rectangle 55"/>
                <p:cNvSpPr>
                  <a:spLocks noChangeArrowheads="1"/>
                </p:cNvSpPr>
                <p:nvPr/>
              </p:nvSpPr>
              <p:spPr bwMode="auto">
                <a:xfrm>
                  <a:off x="1680" y="2160"/>
                  <a:ext cx="446" cy="240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898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200" y="2112"/>
                  <a:ext cx="50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Last</a:t>
                  </a:r>
                </a:p>
              </p:txBody>
            </p:sp>
            <p:sp>
              <p:nvSpPr>
                <p:cNvPr id="508985" name="Rectangle 57"/>
                <p:cNvSpPr>
                  <a:spLocks noChangeArrowheads="1"/>
                </p:cNvSpPr>
                <p:nvPr/>
              </p:nvSpPr>
              <p:spPr bwMode="auto">
                <a:xfrm>
                  <a:off x="3285" y="2147"/>
                  <a:ext cx="473" cy="240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8986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208" y="2119"/>
                  <a:ext cx="109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PivotIndex</a:t>
                  </a:r>
                </a:p>
              </p:txBody>
            </p:sp>
          </p:grpSp>
          <p:sp>
            <p:nvSpPr>
              <p:cNvPr id="508987" name="Text Box 59"/>
              <p:cNvSpPr txBox="1">
                <a:spLocks noChangeArrowheads="1"/>
              </p:cNvSpPr>
              <p:nvPr/>
            </p:nvSpPr>
            <p:spPr bwMode="auto">
              <a:xfrm>
                <a:off x="1138" y="1488"/>
                <a:ext cx="126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FFCC"/>
                    </a:solidFill>
                  </a:rPr>
                  <a:t>0                2</a:t>
                </a:r>
              </a:p>
            </p:txBody>
          </p:sp>
        </p:grpSp>
        <p:sp>
          <p:nvSpPr>
            <p:cNvPr id="509012" name="Rectangle 84"/>
            <p:cNvSpPr>
              <a:spLocks noChangeArrowheads="1"/>
            </p:cNvSpPr>
            <p:nvPr/>
          </p:nvSpPr>
          <p:spPr bwMode="auto">
            <a:xfrm>
              <a:off x="3765" y="1851"/>
              <a:ext cx="2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CC"/>
                  </a:solidFill>
                </a:rPr>
                <a:t>1</a:t>
              </a:r>
            </a:p>
          </p:txBody>
        </p:sp>
      </p:grpSp>
      <p:sp>
        <p:nvSpPr>
          <p:cNvPr id="509027" name="Line 99"/>
          <p:cNvSpPr>
            <a:spLocks noChangeShapeType="1"/>
          </p:cNvSpPr>
          <p:nvPr/>
        </p:nvSpPr>
        <p:spPr bwMode="auto">
          <a:xfrm>
            <a:off x="881063" y="5626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9030" name="Line 102"/>
          <p:cNvSpPr>
            <a:spLocks noChangeShapeType="1"/>
          </p:cNvSpPr>
          <p:nvPr/>
        </p:nvSpPr>
        <p:spPr bwMode="auto">
          <a:xfrm>
            <a:off x="881063" y="5376863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9031" name="Rectangle 103"/>
          <p:cNvSpPr>
            <a:spLocks noChangeArrowheads="1"/>
          </p:cNvSpPr>
          <p:nvPr/>
        </p:nvSpPr>
        <p:spPr bwMode="auto">
          <a:xfrm>
            <a:off x="762000" y="5257800"/>
            <a:ext cx="414338" cy="217488"/>
          </a:xfrm>
          <a:prstGeom prst="rect">
            <a:avLst/>
          </a:prstGeom>
          <a:solidFill>
            <a:srgbClr val="CCFFCC"/>
          </a:solidFill>
          <a:ln w="3175">
            <a:solidFill>
              <a:srgbClr val="CC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509032" name="Group 104"/>
          <p:cNvGrpSpPr>
            <a:grpSpLocks/>
          </p:cNvGrpSpPr>
          <p:nvPr/>
        </p:nvGrpSpPr>
        <p:grpSpPr bwMode="auto">
          <a:xfrm>
            <a:off x="1143000" y="2438400"/>
            <a:ext cx="6565900" cy="3449638"/>
            <a:chOff x="383" y="1461"/>
            <a:chExt cx="4136" cy="2173"/>
          </a:xfrm>
        </p:grpSpPr>
        <p:grpSp>
          <p:nvGrpSpPr>
            <p:cNvPr id="509033" name="Group 105"/>
            <p:cNvGrpSpPr>
              <a:grpSpLocks/>
            </p:cNvGrpSpPr>
            <p:nvPr/>
          </p:nvGrpSpPr>
          <p:grpSpPr bwMode="auto">
            <a:xfrm>
              <a:off x="383" y="1461"/>
              <a:ext cx="4136" cy="2173"/>
              <a:chOff x="38" y="2112"/>
              <a:chExt cx="4136" cy="2173"/>
            </a:xfrm>
          </p:grpSpPr>
          <p:sp>
            <p:nvSpPr>
              <p:cNvPr id="509034" name="Text Box 106"/>
              <p:cNvSpPr txBox="1">
                <a:spLocks noChangeArrowheads="1"/>
              </p:cNvSpPr>
              <p:nvPr/>
            </p:nvSpPr>
            <p:spPr bwMode="auto">
              <a:xfrm>
                <a:off x="38" y="2432"/>
                <a:ext cx="4136" cy="1853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void QuickSort(int Array[],int First,int Last)</a:t>
                </a:r>
              </a:p>
              <a:p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{</a:t>
                </a:r>
              </a:p>
              <a:p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  if (Last – First &gt;= 1 )</a:t>
                </a:r>
              </a:p>
              <a:p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  {</a:t>
                </a:r>
              </a:p>
              <a:p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    int PivotIndex;</a:t>
                </a:r>
              </a:p>
              <a:p>
                <a:endParaRPr lang="en-US" sz="1700" b="1"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    PivotIndex = </a:t>
                </a:r>
                <a:r>
                  <a:rPr lang="en-US" sz="1700" b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Partition</a:t>
                </a:r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(Array,First,Last);  </a:t>
                </a:r>
              </a:p>
              <a:p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sz="1700" b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QuickSort</a:t>
                </a:r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(Array,</a:t>
                </a:r>
                <a:r>
                  <a:rPr lang="en-US" sz="1700" b="1">
                    <a:solidFill>
                      <a:srgbClr val="A50021"/>
                    </a:solidFill>
                    <a:latin typeface="Courier New" pitchFamily="49" charset="0"/>
                    <a:cs typeface="Courier New" pitchFamily="49" charset="0"/>
                  </a:rPr>
                  <a:t>First</a:t>
                </a:r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sz="1700" b="1">
                    <a:solidFill>
                      <a:srgbClr val="A50021"/>
                    </a:solidFill>
                    <a:latin typeface="Courier New" pitchFamily="49" charset="0"/>
                    <a:cs typeface="Courier New" pitchFamily="49" charset="0"/>
                  </a:rPr>
                  <a:t>PivotIndex-1</a:t>
                </a:r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); // </a:t>
                </a:r>
                <a:r>
                  <a:rPr lang="en-US" sz="1700" b="1">
                    <a:solidFill>
                      <a:srgbClr val="A50021"/>
                    </a:solidFill>
                    <a:latin typeface="Courier New" pitchFamily="49" charset="0"/>
                    <a:cs typeface="Courier New" pitchFamily="49" charset="0"/>
                  </a:rPr>
                  <a:t>left </a:t>
                </a:r>
              </a:p>
              <a:p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sz="1700" b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QuickSort</a:t>
                </a:r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(Array,</a:t>
                </a:r>
                <a:r>
                  <a:rPr lang="en-US" sz="1700" b="1">
                    <a:solidFill>
                      <a:srgbClr val="6600CC"/>
                    </a:solidFill>
                    <a:latin typeface="Courier New" pitchFamily="49" charset="0"/>
                    <a:cs typeface="Courier New" pitchFamily="49" charset="0"/>
                  </a:rPr>
                  <a:t>PivotIndex+1</a:t>
                </a:r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sz="1700" b="1">
                    <a:solidFill>
                      <a:srgbClr val="6600CC"/>
                    </a:solidFill>
                    <a:latin typeface="Courier New" pitchFamily="49" charset="0"/>
                    <a:cs typeface="Courier New" pitchFamily="49" charset="0"/>
                  </a:rPr>
                  <a:t>Last</a:t>
                </a:r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);  // </a:t>
                </a:r>
                <a:r>
                  <a:rPr lang="en-US" sz="1700" b="1">
                    <a:solidFill>
                      <a:srgbClr val="6600CC"/>
                    </a:solidFill>
                    <a:latin typeface="Courier New" pitchFamily="49" charset="0"/>
                    <a:cs typeface="Courier New" pitchFamily="49" charset="0"/>
                  </a:rPr>
                  <a:t>right</a:t>
                </a:r>
              </a:p>
              <a:p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  }</a:t>
                </a:r>
              </a:p>
              <a:p>
                <a:r>
                  <a:rPr lang="en-US" sz="1700" b="1"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509035" name="Rectangle 107"/>
              <p:cNvSpPr>
                <a:spLocks noChangeArrowheads="1"/>
              </p:cNvSpPr>
              <p:nvPr/>
            </p:nvSpPr>
            <p:spPr bwMode="auto">
              <a:xfrm>
                <a:off x="658" y="2160"/>
                <a:ext cx="446" cy="240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9036" name="Text Box 108"/>
              <p:cNvSpPr txBox="1">
                <a:spLocks noChangeArrowheads="1"/>
              </p:cNvSpPr>
              <p:nvPr/>
            </p:nvSpPr>
            <p:spPr bwMode="auto">
              <a:xfrm>
                <a:off x="96" y="2112"/>
                <a:ext cx="56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First</a:t>
                </a:r>
              </a:p>
            </p:txBody>
          </p:sp>
          <p:sp>
            <p:nvSpPr>
              <p:cNvPr id="509037" name="Rectangle 109"/>
              <p:cNvSpPr>
                <a:spLocks noChangeArrowheads="1"/>
              </p:cNvSpPr>
              <p:nvPr/>
            </p:nvSpPr>
            <p:spPr bwMode="auto">
              <a:xfrm>
                <a:off x="1680" y="2160"/>
                <a:ext cx="446" cy="240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9038" name="Text Box 110"/>
              <p:cNvSpPr txBox="1">
                <a:spLocks noChangeArrowheads="1"/>
              </p:cNvSpPr>
              <p:nvPr/>
            </p:nvSpPr>
            <p:spPr bwMode="auto">
              <a:xfrm>
                <a:off x="1200" y="2112"/>
                <a:ext cx="50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Last</a:t>
                </a:r>
              </a:p>
            </p:txBody>
          </p:sp>
          <p:sp>
            <p:nvSpPr>
              <p:cNvPr id="509039" name="Rectangle 111"/>
              <p:cNvSpPr>
                <a:spLocks noChangeArrowheads="1"/>
              </p:cNvSpPr>
              <p:nvPr/>
            </p:nvSpPr>
            <p:spPr bwMode="auto">
              <a:xfrm>
                <a:off x="3285" y="2147"/>
                <a:ext cx="473" cy="240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9040" name="Text Box 112"/>
              <p:cNvSpPr txBox="1">
                <a:spLocks noChangeArrowheads="1"/>
              </p:cNvSpPr>
              <p:nvPr/>
            </p:nvSpPr>
            <p:spPr bwMode="auto">
              <a:xfrm>
                <a:off x="2208" y="2119"/>
                <a:ext cx="109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PivotIndex</a:t>
                </a:r>
              </a:p>
            </p:txBody>
          </p:sp>
        </p:grpSp>
        <p:sp>
          <p:nvSpPr>
            <p:cNvPr id="509041" name="Text Box 113"/>
            <p:cNvSpPr txBox="1">
              <a:spLocks noChangeArrowheads="1"/>
            </p:cNvSpPr>
            <p:nvPr/>
          </p:nvSpPr>
          <p:spPr bwMode="auto">
            <a:xfrm>
              <a:off x="1138" y="1488"/>
              <a:ext cx="12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CC"/>
                  </a:solidFill>
                </a:rPr>
                <a:t>2                2</a:t>
              </a:r>
            </a:p>
          </p:txBody>
        </p:sp>
      </p:grpSp>
      <p:sp>
        <p:nvSpPr>
          <p:cNvPr id="509042" name="Rectangle 114"/>
          <p:cNvSpPr>
            <a:spLocks noChangeArrowheads="1"/>
          </p:cNvSpPr>
          <p:nvPr/>
        </p:nvSpPr>
        <p:spPr bwMode="auto">
          <a:xfrm>
            <a:off x="3508375" y="935038"/>
            <a:ext cx="2576513" cy="1366837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9043" name="Line 115"/>
          <p:cNvSpPr>
            <a:spLocks noChangeShapeType="1"/>
          </p:cNvSpPr>
          <p:nvPr/>
        </p:nvSpPr>
        <p:spPr bwMode="auto">
          <a:xfrm>
            <a:off x="1165225" y="36147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9044" name="Line 116"/>
          <p:cNvSpPr>
            <a:spLocks noChangeShapeType="1"/>
          </p:cNvSpPr>
          <p:nvPr/>
        </p:nvSpPr>
        <p:spPr bwMode="auto">
          <a:xfrm>
            <a:off x="968375" y="56927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90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0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027" grpId="0" animBg="1"/>
      <p:bldP spid="509031" grpId="0" animBg="1" autoUpdateAnimBg="0"/>
      <p:bldP spid="509042" grpId="0" animBg="1"/>
      <p:bldP spid="509043" grpId="0" animBg="1"/>
      <p:bldP spid="5090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9ADF-0B76-4255-9BB9-5B114C3917AC}" type="slidenum">
              <a:rPr lang="en-US"/>
              <a:pPr/>
              <a:t>5</a:t>
            </a:fld>
            <a:endParaRPr lang="en-US"/>
          </a:p>
        </p:txBody>
      </p:sp>
      <p:sp>
        <p:nvSpPr>
          <p:cNvPr id="617716" name="Rectangle 244"/>
          <p:cNvSpPr>
            <a:spLocks noChangeArrowheads="1"/>
          </p:cNvSpPr>
          <p:nvPr/>
        </p:nvSpPr>
        <p:spPr bwMode="auto">
          <a:xfrm>
            <a:off x="304800" y="0"/>
            <a:ext cx="5918200" cy="17192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557838" y="-198438"/>
            <a:ext cx="4114800" cy="1143001"/>
          </a:xfrm>
        </p:spPr>
        <p:txBody>
          <a:bodyPr/>
          <a:lstStyle/>
          <a:p>
            <a:r>
              <a:rPr lang="en-US"/>
              <a:t>QuickSort</a:t>
            </a:r>
          </a:p>
        </p:txBody>
      </p:sp>
      <p:grpSp>
        <p:nvGrpSpPr>
          <p:cNvPr id="617696" name="Group 224"/>
          <p:cNvGrpSpPr>
            <a:grpSpLocks/>
          </p:cNvGrpSpPr>
          <p:nvPr/>
        </p:nvGrpSpPr>
        <p:grpSpPr bwMode="auto">
          <a:xfrm>
            <a:off x="6705600" y="3324225"/>
            <a:ext cx="1079500" cy="1095375"/>
            <a:chOff x="0" y="3746"/>
            <a:chExt cx="680" cy="690"/>
          </a:xfrm>
        </p:grpSpPr>
        <p:pic>
          <p:nvPicPr>
            <p:cNvPr id="617631" name="Picture 15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0" y="3746"/>
              <a:ext cx="680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7670" name="Text Box 198"/>
            <p:cNvSpPr txBox="1">
              <a:spLocks noChangeArrowheads="1"/>
            </p:cNvSpPr>
            <p:nvPr/>
          </p:nvSpPr>
          <p:spPr bwMode="auto">
            <a:xfrm>
              <a:off x="86" y="4032"/>
              <a:ext cx="44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USC</a:t>
              </a:r>
            </a:p>
            <a:p>
              <a:pPr algn="ctr"/>
              <a:r>
                <a:rPr lang="en-US" sz="1800"/>
                <a:t>Grad</a:t>
              </a:r>
            </a:p>
          </p:txBody>
        </p:sp>
      </p:grpSp>
      <p:grpSp>
        <p:nvGrpSpPr>
          <p:cNvPr id="617694" name="Group 222"/>
          <p:cNvGrpSpPr>
            <a:grpSpLocks/>
          </p:cNvGrpSpPr>
          <p:nvPr/>
        </p:nvGrpSpPr>
        <p:grpSpPr bwMode="auto">
          <a:xfrm>
            <a:off x="2514600" y="2979738"/>
            <a:ext cx="1085850" cy="1406525"/>
            <a:chOff x="1248" y="3550"/>
            <a:chExt cx="684" cy="886"/>
          </a:xfrm>
        </p:grpSpPr>
        <p:grpSp>
          <p:nvGrpSpPr>
            <p:cNvPr id="617682" name="Group 210"/>
            <p:cNvGrpSpPr>
              <a:grpSpLocks/>
            </p:cNvGrpSpPr>
            <p:nvPr/>
          </p:nvGrpSpPr>
          <p:grpSpPr bwMode="auto">
            <a:xfrm>
              <a:off x="1248" y="3550"/>
              <a:ext cx="684" cy="503"/>
              <a:chOff x="1248" y="3465"/>
              <a:chExt cx="684" cy="503"/>
            </a:xfrm>
          </p:grpSpPr>
          <p:pic>
            <p:nvPicPr>
              <p:cNvPr id="617507" name="Picture 3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1252" y="3661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08" name="Picture 36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1251" y="3625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10" name="Picture 38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1252" y="3588"/>
                <a:ext cx="68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11" name="Picture 39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1251" y="3548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13" name="Picture 4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1250" y="3510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14" name="Picture 4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1248" y="3465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17672" name="Text Box 200"/>
            <p:cNvSpPr txBox="1">
              <a:spLocks noChangeArrowheads="1"/>
            </p:cNvSpPr>
            <p:nvPr/>
          </p:nvSpPr>
          <p:spPr bwMode="auto">
            <a:xfrm>
              <a:off x="1265" y="4032"/>
              <a:ext cx="62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History</a:t>
              </a:r>
            </a:p>
            <a:p>
              <a:pPr algn="ctr"/>
              <a:r>
                <a:rPr lang="en-US" sz="1800"/>
                <a:t>Major</a:t>
              </a:r>
            </a:p>
          </p:txBody>
        </p:sp>
      </p:grpSp>
      <p:grpSp>
        <p:nvGrpSpPr>
          <p:cNvPr id="617693" name="Group 221"/>
          <p:cNvGrpSpPr>
            <a:grpSpLocks/>
          </p:cNvGrpSpPr>
          <p:nvPr/>
        </p:nvGrpSpPr>
        <p:grpSpPr bwMode="auto">
          <a:xfrm>
            <a:off x="3562350" y="2768600"/>
            <a:ext cx="1085850" cy="1604963"/>
            <a:chOff x="1920" y="3425"/>
            <a:chExt cx="684" cy="1011"/>
          </a:xfrm>
        </p:grpSpPr>
        <p:grpSp>
          <p:nvGrpSpPr>
            <p:cNvPr id="617683" name="Group 211"/>
            <p:cNvGrpSpPr>
              <a:grpSpLocks/>
            </p:cNvGrpSpPr>
            <p:nvPr/>
          </p:nvGrpSpPr>
          <p:grpSpPr bwMode="auto">
            <a:xfrm>
              <a:off x="1920" y="3425"/>
              <a:ext cx="684" cy="628"/>
              <a:chOff x="1920" y="3321"/>
              <a:chExt cx="684" cy="628"/>
            </a:xfrm>
          </p:grpSpPr>
          <p:pic>
            <p:nvPicPr>
              <p:cNvPr id="617635" name="Picture 16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1924" y="3642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636" name="Picture 16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1923" y="3597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637" name="Picture 165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1924" y="3560"/>
                <a:ext cx="68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638" name="Picture 166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1923" y="3520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639" name="Picture 16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1922" y="3482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640" name="Picture 16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1920" y="3437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641" name="Picture 169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1922" y="3400"/>
                <a:ext cx="679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642" name="Picture 17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1920" y="3360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15" name="Picture 43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1920" y="3321"/>
                <a:ext cx="679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17673" name="Text Box 201"/>
            <p:cNvSpPr txBox="1">
              <a:spLocks noChangeArrowheads="1"/>
            </p:cNvSpPr>
            <p:nvPr/>
          </p:nvSpPr>
          <p:spPr bwMode="auto">
            <a:xfrm>
              <a:off x="1997" y="4032"/>
              <a:ext cx="52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Bio</a:t>
              </a:r>
            </a:p>
            <a:p>
              <a:pPr algn="ctr"/>
              <a:r>
                <a:rPr lang="en-US" sz="1800"/>
                <a:t>Major</a:t>
              </a:r>
            </a:p>
          </p:txBody>
        </p:sp>
      </p:grpSp>
      <p:grpSp>
        <p:nvGrpSpPr>
          <p:cNvPr id="617692" name="Group 220"/>
          <p:cNvGrpSpPr>
            <a:grpSpLocks/>
          </p:cNvGrpSpPr>
          <p:nvPr/>
        </p:nvGrpSpPr>
        <p:grpSpPr bwMode="auto">
          <a:xfrm>
            <a:off x="381000" y="2438400"/>
            <a:ext cx="1085850" cy="1914525"/>
            <a:chOff x="2736" y="3230"/>
            <a:chExt cx="684" cy="1206"/>
          </a:xfrm>
        </p:grpSpPr>
        <p:grpSp>
          <p:nvGrpSpPr>
            <p:cNvPr id="617684" name="Group 212"/>
            <p:cNvGrpSpPr>
              <a:grpSpLocks/>
            </p:cNvGrpSpPr>
            <p:nvPr/>
          </p:nvGrpSpPr>
          <p:grpSpPr bwMode="auto">
            <a:xfrm>
              <a:off x="2736" y="3230"/>
              <a:ext cx="684" cy="823"/>
              <a:chOff x="2736" y="3177"/>
              <a:chExt cx="684" cy="823"/>
            </a:xfrm>
          </p:grpSpPr>
          <p:pic>
            <p:nvPicPr>
              <p:cNvPr id="617519" name="Picture 4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2740" y="3693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20" name="Picture 4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2739" y="3648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21" name="Picture 49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2740" y="3611"/>
                <a:ext cx="68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22" name="Picture 50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2739" y="3571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23" name="Picture 51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2738" y="3533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24" name="Picture 5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2736" y="3488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25" name="Picture 53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2738" y="3451"/>
                <a:ext cx="679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26" name="Picture 54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2736" y="3411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27" name="Picture 5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2740" y="3373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28" name="Picture 56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2739" y="3328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29" name="Picture 57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2740" y="3291"/>
                <a:ext cx="68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30" name="Picture 58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2739" y="3251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31" name="Picture 59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2738" y="3213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32" name="Picture 6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2736" y="3177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17674" name="Text Box 202"/>
            <p:cNvSpPr txBox="1">
              <a:spLocks noChangeArrowheads="1"/>
            </p:cNvSpPr>
            <p:nvPr/>
          </p:nvSpPr>
          <p:spPr bwMode="auto">
            <a:xfrm>
              <a:off x="2814" y="4032"/>
              <a:ext cx="52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EE</a:t>
              </a:r>
            </a:p>
            <a:p>
              <a:pPr algn="ctr"/>
              <a:r>
                <a:rPr lang="en-US" sz="1800"/>
                <a:t>Major</a:t>
              </a:r>
            </a:p>
          </p:txBody>
        </p:sp>
      </p:grpSp>
      <p:grpSp>
        <p:nvGrpSpPr>
          <p:cNvPr id="617691" name="Group 219"/>
          <p:cNvGrpSpPr>
            <a:grpSpLocks/>
          </p:cNvGrpSpPr>
          <p:nvPr/>
        </p:nvGrpSpPr>
        <p:grpSpPr bwMode="auto">
          <a:xfrm>
            <a:off x="5648325" y="2000250"/>
            <a:ext cx="1085850" cy="2406650"/>
            <a:chOff x="3452" y="2920"/>
            <a:chExt cx="684" cy="1516"/>
          </a:xfrm>
        </p:grpSpPr>
        <p:grpSp>
          <p:nvGrpSpPr>
            <p:cNvPr id="617685" name="Group 213"/>
            <p:cNvGrpSpPr>
              <a:grpSpLocks/>
            </p:cNvGrpSpPr>
            <p:nvPr/>
          </p:nvGrpSpPr>
          <p:grpSpPr bwMode="auto">
            <a:xfrm>
              <a:off x="3452" y="2920"/>
              <a:ext cx="684" cy="1133"/>
              <a:chOff x="3452" y="2912"/>
              <a:chExt cx="684" cy="1133"/>
            </a:xfrm>
          </p:grpSpPr>
          <p:pic>
            <p:nvPicPr>
              <p:cNvPr id="617643" name="Picture 17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6" y="3738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644" name="Picture 172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5" y="3702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645" name="Picture 17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6" y="3665"/>
                <a:ext cx="68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646" name="Picture 17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5" y="3625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647" name="Picture 175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4" y="3587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648" name="Picture 17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2" y="3542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649" name="Picture 177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4" y="3505"/>
                <a:ext cx="679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650" name="Picture 17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2" y="3465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651" name="Picture 179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6" y="3427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652" name="Picture 180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5" y="3382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653" name="Picture 181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6" y="3345"/>
                <a:ext cx="68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654" name="Picture 182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5" y="3305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655" name="Picture 183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4" y="3267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656" name="Picture 184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2" y="3222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657" name="Picture 18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4" y="3185"/>
                <a:ext cx="679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658" name="Picture 18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2" y="3145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659" name="Picture 18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6" y="3108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660" name="Picture 18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5" y="3063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661" name="Picture 189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6" y="3026"/>
                <a:ext cx="68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662" name="Picture 190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5" y="2986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663" name="Picture 19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4" y="2948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664" name="Picture 19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2" y="2912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17675" name="Text Box 203"/>
            <p:cNvSpPr txBox="1">
              <a:spLocks noChangeArrowheads="1"/>
            </p:cNvSpPr>
            <p:nvPr/>
          </p:nvSpPr>
          <p:spPr bwMode="auto">
            <a:xfrm>
              <a:off x="3521" y="4032"/>
              <a:ext cx="52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CS</a:t>
              </a:r>
            </a:p>
            <a:p>
              <a:pPr algn="ctr"/>
              <a:r>
                <a:rPr lang="en-US" sz="1800"/>
                <a:t>Major</a:t>
              </a:r>
            </a:p>
          </p:txBody>
        </p:sp>
      </p:grpSp>
      <p:grpSp>
        <p:nvGrpSpPr>
          <p:cNvPr id="617690" name="Group 218"/>
          <p:cNvGrpSpPr>
            <a:grpSpLocks/>
          </p:cNvGrpSpPr>
          <p:nvPr/>
        </p:nvGrpSpPr>
        <p:grpSpPr bwMode="auto">
          <a:xfrm>
            <a:off x="1447800" y="1643063"/>
            <a:ext cx="1085850" cy="2459037"/>
            <a:chOff x="4172" y="2714"/>
            <a:chExt cx="684" cy="1549"/>
          </a:xfrm>
        </p:grpSpPr>
        <p:grpSp>
          <p:nvGrpSpPr>
            <p:cNvPr id="617688" name="Group 216"/>
            <p:cNvGrpSpPr>
              <a:grpSpLocks/>
            </p:cNvGrpSpPr>
            <p:nvPr/>
          </p:nvGrpSpPr>
          <p:grpSpPr bwMode="auto">
            <a:xfrm>
              <a:off x="4172" y="2714"/>
              <a:ext cx="684" cy="1339"/>
              <a:chOff x="4172" y="2658"/>
              <a:chExt cx="684" cy="1339"/>
            </a:xfrm>
          </p:grpSpPr>
          <p:pic>
            <p:nvPicPr>
              <p:cNvPr id="617567" name="Picture 9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6" y="3690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68" name="Picture 96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5" y="3645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69" name="Picture 97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6" y="3608"/>
                <a:ext cx="68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70" name="Picture 9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5" y="3568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71" name="Picture 99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4" y="3530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72" name="Picture 10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2" y="3485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73" name="Picture 101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4" y="3448"/>
                <a:ext cx="679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74" name="Picture 10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2" y="3408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75" name="Picture 10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6" y="3370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76" name="Picture 10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5" y="3325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77" name="Picture 105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6" y="3288"/>
                <a:ext cx="68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78" name="Picture 106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5" y="3248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79" name="Picture 10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4" y="3210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80" name="Picture 10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2" y="3165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81" name="Picture 109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4" y="3128"/>
                <a:ext cx="679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82" name="Picture 11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2" y="3088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83" name="Picture 1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6" y="3042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84" name="Picture 1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5" y="3006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85" name="Picture 1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6" y="2969"/>
                <a:ext cx="68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86" name="Picture 11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5" y="2929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87" name="Picture 115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4" y="2891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88" name="Picture 11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2" y="2846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89" name="Picture 117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4" y="2809"/>
                <a:ext cx="679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90" name="Picture 11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2" y="2769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91" name="Picture 119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6" y="2731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92" name="Picture 120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5" y="2695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93" name="Picture 121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6" y="2658"/>
                <a:ext cx="68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17676" name="Text Box 204"/>
            <p:cNvSpPr txBox="1">
              <a:spLocks noChangeArrowheads="1"/>
            </p:cNvSpPr>
            <p:nvPr/>
          </p:nvSpPr>
          <p:spPr bwMode="auto">
            <a:xfrm>
              <a:off x="4276" y="4032"/>
              <a:ext cx="4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MBA</a:t>
              </a:r>
            </a:p>
          </p:txBody>
        </p:sp>
      </p:grpSp>
      <p:grpSp>
        <p:nvGrpSpPr>
          <p:cNvPr id="617689" name="Group 217"/>
          <p:cNvGrpSpPr>
            <a:grpSpLocks/>
          </p:cNvGrpSpPr>
          <p:nvPr/>
        </p:nvGrpSpPr>
        <p:grpSpPr bwMode="auto">
          <a:xfrm>
            <a:off x="4572000" y="1343025"/>
            <a:ext cx="1144588" cy="2776538"/>
            <a:chOff x="4895" y="2514"/>
            <a:chExt cx="721" cy="1749"/>
          </a:xfrm>
        </p:grpSpPr>
        <p:grpSp>
          <p:nvGrpSpPr>
            <p:cNvPr id="617687" name="Group 215"/>
            <p:cNvGrpSpPr>
              <a:grpSpLocks/>
            </p:cNvGrpSpPr>
            <p:nvPr/>
          </p:nvGrpSpPr>
          <p:grpSpPr bwMode="auto">
            <a:xfrm>
              <a:off x="4896" y="2514"/>
              <a:ext cx="684" cy="1539"/>
              <a:chOff x="4896" y="2514"/>
              <a:chExt cx="684" cy="1539"/>
            </a:xfrm>
          </p:grpSpPr>
          <p:pic>
            <p:nvPicPr>
              <p:cNvPr id="617535" name="Picture 6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900" y="3746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36" name="Picture 6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9" y="3701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37" name="Picture 65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900" y="3664"/>
                <a:ext cx="68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38" name="Picture 66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9" y="3624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39" name="Picture 67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8" y="3586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40" name="Picture 6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6" y="3541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41" name="Picture 69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8" y="3504"/>
                <a:ext cx="679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42" name="Picture 7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6" y="3464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43" name="Picture 7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900" y="3426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44" name="Picture 7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9" y="3381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45" name="Picture 7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900" y="3344"/>
                <a:ext cx="68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46" name="Picture 7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9" y="3304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47" name="Picture 7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8" y="3266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48" name="Picture 7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6" y="3221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49" name="Picture 77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8" y="3184"/>
                <a:ext cx="679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50" name="Picture 7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6" y="3144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51" name="Picture 79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900" y="3107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52" name="Picture 80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9" y="3062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53" name="Picture 81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900" y="3025"/>
                <a:ext cx="68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54" name="Picture 8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9" y="2985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55" name="Picture 8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8" y="2947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56" name="Picture 84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6" y="2911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57" name="Picture 8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8" y="2874"/>
                <a:ext cx="679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58" name="Picture 8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6" y="2834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59" name="Picture 8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900" y="2796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60" name="Picture 8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9" y="2751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61" name="Picture 89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900" y="2714"/>
                <a:ext cx="68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62" name="Picture 90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9" y="2674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63" name="Picture 9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8" y="2636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64" name="Picture 9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6" y="2591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65" name="Picture 93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8" y="2554"/>
                <a:ext cx="679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566" name="Picture 94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6" y="2514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17677" name="Text Box 205"/>
            <p:cNvSpPr txBox="1">
              <a:spLocks noChangeArrowheads="1"/>
            </p:cNvSpPr>
            <p:nvPr/>
          </p:nvSpPr>
          <p:spPr bwMode="auto">
            <a:xfrm>
              <a:off x="4895" y="4032"/>
              <a:ext cx="7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Drop-out</a:t>
              </a:r>
            </a:p>
          </p:txBody>
        </p:sp>
      </p:grpSp>
      <p:sp>
        <p:nvSpPr>
          <p:cNvPr id="617697" name="Text Box 225"/>
          <p:cNvSpPr txBox="1">
            <a:spLocks noChangeArrowheads="1"/>
          </p:cNvSpPr>
          <p:nvPr/>
        </p:nvSpPr>
        <p:spPr bwMode="auto">
          <a:xfrm>
            <a:off x="298450" y="76200"/>
            <a:ext cx="609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Select an arbitrary item </a:t>
            </a:r>
            <a:r>
              <a:rPr lang="en-US" sz="1800">
                <a:solidFill>
                  <a:srgbClr val="FF3300"/>
                </a:solidFill>
                <a:latin typeface="Comic Sans MS" pitchFamily="66" charset="0"/>
              </a:rPr>
              <a:t>P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from the array.</a:t>
            </a:r>
          </a:p>
        </p:txBody>
      </p:sp>
      <p:sp>
        <p:nvSpPr>
          <p:cNvPr id="617704" name="Rectangle 232"/>
          <p:cNvSpPr>
            <a:spLocks noChangeArrowheads="1"/>
          </p:cNvSpPr>
          <p:nvPr/>
        </p:nvSpPr>
        <p:spPr bwMode="auto">
          <a:xfrm>
            <a:off x="298450" y="423863"/>
            <a:ext cx="6483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/>
              <a:t>Move items </a:t>
            </a:r>
            <a:r>
              <a:rPr lang="en-US" sz="1800">
                <a:solidFill>
                  <a:srgbClr val="6600CC"/>
                </a:solidFill>
              </a:rPr>
              <a:t>smaller than or equal to </a:t>
            </a:r>
            <a:r>
              <a:rPr lang="en-US" sz="1800">
                <a:solidFill>
                  <a:srgbClr val="FF3300"/>
                </a:solidFill>
              </a:rPr>
              <a:t>P</a:t>
            </a:r>
            <a:r>
              <a:rPr lang="en-US" sz="1800"/>
              <a:t> to the </a:t>
            </a:r>
            <a:r>
              <a:rPr lang="en-US" sz="1800">
                <a:solidFill>
                  <a:schemeClr val="accent2"/>
                </a:solidFill>
              </a:rPr>
              <a:t>left </a:t>
            </a:r>
            <a:r>
              <a:rPr lang="en-US" sz="1800"/>
              <a:t>and </a:t>
            </a:r>
            <a:r>
              <a:rPr lang="en-US" sz="1800">
                <a:solidFill>
                  <a:srgbClr val="6600CC"/>
                </a:solidFill>
              </a:rPr>
              <a:t>larger items </a:t>
            </a:r>
            <a:r>
              <a:rPr lang="en-US" sz="1800"/>
              <a:t>to the </a:t>
            </a:r>
            <a:r>
              <a:rPr lang="en-US" sz="1800">
                <a:solidFill>
                  <a:schemeClr val="accent2"/>
                </a:solidFill>
              </a:rPr>
              <a:t>right</a:t>
            </a:r>
            <a:r>
              <a:rPr lang="en-US" sz="1800"/>
              <a:t>; </a:t>
            </a:r>
            <a:r>
              <a:rPr lang="en-US" sz="1800">
                <a:solidFill>
                  <a:srgbClr val="FF3300"/>
                </a:solidFill>
              </a:rPr>
              <a:t>P</a:t>
            </a:r>
            <a:r>
              <a:rPr lang="en-US" sz="1800"/>
              <a:t> goes in-between.</a:t>
            </a:r>
          </a:p>
        </p:txBody>
      </p:sp>
      <p:sp>
        <p:nvSpPr>
          <p:cNvPr id="617705" name="Rectangle 233"/>
          <p:cNvSpPr>
            <a:spLocks noChangeArrowheads="1"/>
          </p:cNvSpPr>
          <p:nvPr/>
        </p:nvSpPr>
        <p:spPr bwMode="auto">
          <a:xfrm>
            <a:off x="298450" y="1019175"/>
            <a:ext cx="6167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/>
              <a:t>Recursively repeat this process on the </a:t>
            </a:r>
            <a:r>
              <a:rPr lang="en-US" sz="1800">
                <a:solidFill>
                  <a:srgbClr val="CC00CC"/>
                </a:solidFill>
              </a:rPr>
              <a:t>left items</a:t>
            </a:r>
          </a:p>
        </p:txBody>
      </p:sp>
      <p:pic>
        <p:nvPicPr>
          <p:cNvPr id="617679" name="Picture 20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-38100"/>
            <a:ext cx="1454150" cy="145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7706" name="Text Box 234"/>
          <p:cNvSpPr txBox="1">
            <a:spLocks noChangeArrowheads="1"/>
          </p:cNvSpPr>
          <p:nvPr/>
        </p:nvSpPr>
        <p:spPr bwMode="auto">
          <a:xfrm>
            <a:off x="657225" y="2879725"/>
            <a:ext cx="581025" cy="854075"/>
          </a:xfrm>
          <a:prstGeom prst="rect">
            <a:avLst/>
          </a:prstGeom>
          <a:solidFill>
            <a:srgbClr val="FFFFFF">
              <a:alpha val="50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5000">
                <a:solidFill>
                  <a:srgbClr val="FF3300"/>
                </a:solidFill>
              </a:rPr>
              <a:t>P</a:t>
            </a:r>
          </a:p>
        </p:txBody>
      </p:sp>
      <p:sp>
        <p:nvSpPr>
          <p:cNvPr id="617707" name="Text Box 235"/>
          <p:cNvSpPr txBox="1">
            <a:spLocks noChangeArrowheads="1"/>
          </p:cNvSpPr>
          <p:nvPr/>
        </p:nvSpPr>
        <p:spPr bwMode="auto">
          <a:xfrm>
            <a:off x="533400" y="2911475"/>
            <a:ext cx="3444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Everything on this side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is </a:t>
            </a:r>
            <a:r>
              <a:rPr lang="en-US">
                <a:solidFill>
                  <a:srgbClr val="CC00CC"/>
                </a:solidFill>
              </a:rPr>
              <a:t>smaller</a:t>
            </a:r>
            <a:r>
              <a:rPr lang="en-US">
                <a:solidFill>
                  <a:schemeClr val="accent2"/>
                </a:solidFill>
              </a:rPr>
              <a:t> than item P!</a:t>
            </a:r>
          </a:p>
        </p:txBody>
      </p:sp>
      <p:sp>
        <p:nvSpPr>
          <p:cNvPr id="617708" name="Text Box 236"/>
          <p:cNvSpPr txBox="1">
            <a:spLocks noChangeArrowheads="1"/>
          </p:cNvSpPr>
          <p:nvPr/>
        </p:nvSpPr>
        <p:spPr bwMode="auto">
          <a:xfrm>
            <a:off x="5622925" y="2911475"/>
            <a:ext cx="3444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Everything on this side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is </a:t>
            </a:r>
            <a:r>
              <a:rPr lang="en-US">
                <a:solidFill>
                  <a:srgbClr val="CC00CC"/>
                </a:solidFill>
              </a:rPr>
              <a:t>larger</a:t>
            </a:r>
            <a:r>
              <a:rPr lang="en-US">
                <a:solidFill>
                  <a:schemeClr val="accent2"/>
                </a:solidFill>
              </a:rPr>
              <a:t> than item P!</a:t>
            </a:r>
          </a:p>
        </p:txBody>
      </p:sp>
      <p:sp>
        <p:nvSpPr>
          <p:cNvPr id="617709" name="Text Box 237"/>
          <p:cNvSpPr txBox="1">
            <a:spLocks noChangeArrowheads="1"/>
          </p:cNvSpPr>
          <p:nvPr/>
        </p:nvSpPr>
        <p:spPr bwMode="auto">
          <a:xfrm>
            <a:off x="3006725" y="1766888"/>
            <a:ext cx="4206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And item P is exactly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in the </a:t>
            </a:r>
            <a:r>
              <a:rPr lang="en-US">
                <a:solidFill>
                  <a:srgbClr val="CC00CC"/>
                </a:solidFill>
              </a:rPr>
              <a:t>right spot</a:t>
            </a:r>
            <a:r>
              <a:rPr lang="en-US">
                <a:solidFill>
                  <a:schemeClr val="accent2"/>
                </a:solidFill>
              </a:rPr>
              <a:t> in between!</a:t>
            </a:r>
          </a:p>
        </p:txBody>
      </p:sp>
      <p:sp>
        <p:nvSpPr>
          <p:cNvPr id="617711" name="Line 239"/>
          <p:cNvSpPr>
            <a:spLocks noChangeShapeType="1"/>
          </p:cNvSpPr>
          <p:nvPr/>
        </p:nvSpPr>
        <p:spPr bwMode="auto">
          <a:xfrm>
            <a:off x="-192088" y="254000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712" name="Line 240"/>
          <p:cNvSpPr>
            <a:spLocks noChangeShapeType="1"/>
          </p:cNvSpPr>
          <p:nvPr/>
        </p:nvSpPr>
        <p:spPr bwMode="auto">
          <a:xfrm>
            <a:off x="-152400" y="603250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713" name="Rectangle 241"/>
          <p:cNvSpPr>
            <a:spLocks noChangeArrowheads="1"/>
          </p:cNvSpPr>
          <p:nvPr/>
        </p:nvSpPr>
        <p:spPr bwMode="auto">
          <a:xfrm>
            <a:off x="304800" y="1371600"/>
            <a:ext cx="6167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/>
              <a:t>Recursively repeat this process on the </a:t>
            </a:r>
            <a:r>
              <a:rPr lang="en-US" sz="1800">
                <a:solidFill>
                  <a:srgbClr val="CC00CC"/>
                </a:solidFill>
              </a:rPr>
              <a:t>right items</a:t>
            </a:r>
          </a:p>
        </p:txBody>
      </p:sp>
      <p:sp>
        <p:nvSpPr>
          <p:cNvPr id="617714" name="Line 242"/>
          <p:cNvSpPr>
            <a:spLocks noChangeShapeType="1"/>
          </p:cNvSpPr>
          <p:nvPr/>
        </p:nvSpPr>
        <p:spPr bwMode="auto">
          <a:xfrm>
            <a:off x="-180975" y="1155700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710" name="Line 238"/>
          <p:cNvSpPr>
            <a:spLocks noChangeShapeType="1"/>
          </p:cNvSpPr>
          <p:nvPr/>
        </p:nvSpPr>
        <p:spPr bwMode="auto">
          <a:xfrm>
            <a:off x="5105400" y="2667000"/>
            <a:ext cx="0" cy="2286000"/>
          </a:xfrm>
          <a:prstGeom prst="line">
            <a:avLst/>
          </a:prstGeom>
          <a:noFill/>
          <a:ln w="50800">
            <a:solidFill>
              <a:srgbClr val="CC00CC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17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17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1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6177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6177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8.51064E-7 L 0.45729 0.3600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6176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65" y="17993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20259E-7 L 0.46302 0.36193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6177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42" y="180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1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64662E-6 L -0.12813 0.35477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6176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6" y="17738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05458E-6 L -0.34236 0.34621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6176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18" y="17299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12673E-6 L -0.12292 0.35199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6176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6" y="175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6272E-6 L 0.46701 0.36009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6176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51" y="17993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9.25069E-8 L 0.2474 0.3543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6176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61" y="17715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49769E-6 L 0.24792 0.35476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6176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96" y="177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1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2000"/>
                                        <p:tgtEl>
                                          <p:spTgt spid="617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2000"/>
                                        <p:tgtEl>
                                          <p:spTgt spid="617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2000"/>
                                        <p:tgtEl>
                                          <p:spTgt spid="617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2000"/>
                                        <p:tgtEl>
                                          <p:spTgt spid="617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729 0.36008 L 0.45729 0.02706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6176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51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701 0.36008 L 0.46701 0.02705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6176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51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761 0.35338 L -0.12761 0.02035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6176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51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8 0.35708 L -0.1158 0.02405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6176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51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39 0.3543 L 0.24739 0.02127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6176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51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92 0.35476 L 0.24792 0.02174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6176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51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236 0.35106 L -0.34236 0.01804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6176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51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468 0.37303 L 0.45468 0.02891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6177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61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716" grpId="0" animBg="1"/>
      <p:bldP spid="617697" grpId="0" autoUpdateAnimBg="0"/>
      <p:bldP spid="617704" grpId="0"/>
      <p:bldP spid="617705" grpId="0"/>
      <p:bldP spid="617706" grpId="0" animBg="1"/>
      <p:bldP spid="617706" grpId="1" animBg="1"/>
      <p:bldP spid="617706" grpId="2" animBg="1"/>
      <p:bldP spid="617706" grpId="3" animBg="1"/>
      <p:bldP spid="617707" grpId="0"/>
      <p:bldP spid="617707" grpId="1"/>
      <p:bldP spid="617708" grpId="0"/>
      <p:bldP spid="617708" grpId="1"/>
      <p:bldP spid="617709" grpId="0"/>
      <p:bldP spid="617709" grpId="1"/>
      <p:bldP spid="617711" grpId="0" animBg="1"/>
      <p:bldP spid="617711" grpId="1" animBg="1"/>
      <p:bldP spid="617712" grpId="0" animBg="1"/>
      <p:bldP spid="617712" grpId="1" animBg="1"/>
      <p:bldP spid="617713" grpId="0"/>
      <p:bldP spid="617714" grpId="0" animBg="1"/>
      <p:bldP spid="617710" grpId="0" animBg="1"/>
      <p:bldP spid="617710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8987-A5C2-4757-82A5-06C789DACBA0}" type="slidenum">
              <a:rPr lang="en-US"/>
              <a:pPr/>
              <a:t>50</a:t>
            </a:fld>
            <a:endParaRPr lang="en-US"/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QuickSort in Action</a:t>
            </a:r>
          </a:p>
        </p:txBody>
      </p:sp>
      <p:grpSp>
        <p:nvGrpSpPr>
          <p:cNvPr id="509955" name="Group 3"/>
          <p:cNvGrpSpPr>
            <a:grpSpLocks/>
          </p:cNvGrpSpPr>
          <p:nvPr/>
        </p:nvGrpSpPr>
        <p:grpSpPr bwMode="auto">
          <a:xfrm>
            <a:off x="5181600" y="1066800"/>
            <a:ext cx="3783013" cy="1041400"/>
            <a:chOff x="3264" y="672"/>
            <a:chExt cx="2383" cy="656"/>
          </a:xfrm>
        </p:grpSpPr>
        <p:grpSp>
          <p:nvGrpSpPr>
            <p:cNvPr id="509956" name="Group 4"/>
            <p:cNvGrpSpPr>
              <a:grpSpLocks/>
            </p:cNvGrpSpPr>
            <p:nvPr/>
          </p:nvGrpSpPr>
          <p:grpSpPr bwMode="auto">
            <a:xfrm>
              <a:off x="3264" y="672"/>
              <a:ext cx="2383" cy="656"/>
              <a:chOff x="3264" y="672"/>
              <a:chExt cx="2383" cy="656"/>
            </a:xfrm>
          </p:grpSpPr>
          <p:sp>
            <p:nvSpPr>
              <p:cNvPr id="509957" name="Rectangle 5"/>
              <p:cNvSpPr>
                <a:spLocks noChangeArrowheads="1"/>
              </p:cNvSpPr>
              <p:nvPr/>
            </p:nvSpPr>
            <p:spPr bwMode="auto">
              <a:xfrm flipH="1">
                <a:off x="326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30</a:t>
                </a:r>
              </a:p>
            </p:txBody>
          </p:sp>
          <p:sp>
            <p:nvSpPr>
              <p:cNvPr id="509958" name="Rectangle 6"/>
              <p:cNvSpPr>
                <a:spLocks noChangeArrowheads="1"/>
              </p:cNvSpPr>
              <p:nvPr/>
            </p:nvSpPr>
            <p:spPr bwMode="auto">
              <a:xfrm flipH="1">
                <a:off x="355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509959" name="Rectangle 7"/>
              <p:cNvSpPr>
                <a:spLocks noChangeArrowheads="1"/>
              </p:cNvSpPr>
              <p:nvPr/>
            </p:nvSpPr>
            <p:spPr bwMode="auto">
              <a:xfrm flipH="1">
                <a:off x="3840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77</a:t>
                </a:r>
              </a:p>
            </p:txBody>
          </p:sp>
          <p:sp>
            <p:nvSpPr>
              <p:cNvPr id="509960" name="Rectangle 8"/>
              <p:cNvSpPr>
                <a:spLocks noChangeArrowheads="1"/>
              </p:cNvSpPr>
              <p:nvPr/>
            </p:nvSpPr>
            <p:spPr bwMode="auto">
              <a:xfrm flipH="1">
                <a:off x="4128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13</a:t>
                </a:r>
              </a:p>
            </p:txBody>
          </p:sp>
          <p:sp>
            <p:nvSpPr>
              <p:cNvPr id="509961" name="Rectangle 9"/>
              <p:cNvSpPr>
                <a:spLocks noChangeArrowheads="1"/>
              </p:cNvSpPr>
              <p:nvPr/>
            </p:nvSpPr>
            <p:spPr bwMode="auto">
              <a:xfrm flipH="1">
                <a:off x="4416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69</a:t>
                </a:r>
              </a:p>
            </p:txBody>
          </p:sp>
          <p:sp>
            <p:nvSpPr>
              <p:cNvPr id="509962" name="Rectangle 10"/>
              <p:cNvSpPr>
                <a:spLocks noChangeArrowheads="1"/>
              </p:cNvSpPr>
              <p:nvPr/>
            </p:nvSpPr>
            <p:spPr bwMode="auto">
              <a:xfrm flipH="1">
                <a:off x="470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40</a:t>
                </a:r>
              </a:p>
            </p:txBody>
          </p:sp>
          <p:sp>
            <p:nvSpPr>
              <p:cNvPr id="509963" name="Rectangle 11"/>
              <p:cNvSpPr>
                <a:spLocks noChangeArrowheads="1"/>
              </p:cNvSpPr>
              <p:nvPr/>
            </p:nvSpPr>
            <p:spPr bwMode="auto">
              <a:xfrm flipH="1">
                <a:off x="499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21</a:t>
                </a:r>
              </a:p>
            </p:txBody>
          </p:sp>
          <p:sp>
            <p:nvSpPr>
              <p:cNvPr id="509964" name="Text Box 12"/>
              <p:cNvSpPr txBox="1">
                <a:spLocks noChangeArrowheads="1"/>
              </p:cNvSpPr>
              <p:nvPr/>
            </p:nvSpPr>
            <p:spPr bwMode="auto">
              <a:xfrm>
                <a:off x="3340" y="1059"/>
                <a:ext cx="221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200"/>
                  <a:t>0   1    2   3   4    5    6   7</a:t>
                </a:r>
              </a:p>
            </p:txBody>
          </p:sp>
          <p:sp>
            <p:nvSpPr>
              <p:cNvPr id="509965" name="Rectangle 13"/>
              <p:cNvSpPr>
                <a:spLocks noChangeArrowheads="1"/>
              </p:cNvSpPr>
              <p:nvPr/>
            </p:nvSpPr>
            <p:spPr bwMode="auto">
              <a:xfrm flipH="1">
                <a:off x="5321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46</a:t>
                </a:r>
              </a:p>
            </p:txBody>
          </p:sp>
        </p:grpSp>
        <p:grpSp>
          <p:nvGrpSpPr>
            <p:cNvPr id="509966" name="Group 14"/>
            <p:cNvGrpSpPr>
              <a:grpSpLocks/>
            </p:cNvGrpSpPr>
            <p:nvPr/>
          </p:nvGrpSpPr>
          <p:grpSpPr bwMode="auto">
            <a:xfrm>
              <a:off x="3264" y="672"/>
              <a:ext cx="2383" cy="656"/>
              <a:chOff x="3264" y="672"/>
              <a:chExt cx="2383" cy="656"/>
            </a:xfrm>
          </p:grpSpPr>
          <p:sp>
            <p:nvSpPr>
              <p:cNvPr id="509967" name="Rectangle 15"/>
              <p:cNvSpPr>
                <a:spLocks noChangeArrowheads="1"/>
              </p:cNvSpPr>
              <p:nvPr/>
            </p:nvSpPr>
            <p:spPr bwMode="auto">
              <a:xfrm flipH="1">
                <a:off x="326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FF3300"/>
                    </a:solidFill>
                  </a:rPr>
                  <a:t>30</a:t>
                </a:r>
              </a:p>
            </p:txBody>
          </p:sp>
          <p:sp>
            <p:nvSpPr>
              <p:cNvPr id="509968" name="Rectangle 16"/>
              <p:cNvSpPr>
                <a:spLocks noChangeArrowheads="1"/>
              </p:cNvSpPr>
              <p:nvPr/>
            </p:nvSpPr>
            <p:spPr bwMode="auto">
              <a:xfrm flipH="1">
                <a:off x="355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509969" name="Rectangle 17"/>
              <p:cNvSpPr>
                <a:spLocks noChangeArrowheads="1"/>
              </p:cNvSpPr>
              <p:nvPr/>
            </p:nvSpPr>
            <p:spPr bwMode="auto">
              <a:xfrm flipH="1">
                <a:off x="3840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77</a:t>
                </a:r>
              </a:p>
            </p:txBody>
          </p:sp>
          <p:sp>
            <p:nvSpPr>
              <p:cNvPr id="509970" name="Rectangle 18"/>
              <p:cNvSpPr>
                <a:spLocks noChangeArrowheads="1"/>
              </p:cNvSpPr>
              <p:nvPr/>
            </p:nvSpPr>
            <p:spPr bwMode="auto">
              <a:xfrm flipH="1">
                <a:off x="4128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13</a:t>
                </a:r>
              </a:p>
            </p:txBody>
          </p:sp>
          <p:sp>
            <p:nvSpPr>
              <p:cNvPr id="509971" name="Rectangle 19"/>
              <p:cNvSpPr>
                <a:spLocks noChangeArrowheads="1"/>
              </p:cNvSpPr>
              <p:nvPr/>
            </p:nvSpPr>
            <p:spPr bwMode="auto">
              <a:xfrm flipH="1">
                <a:off x="4416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69</a:t>
                </a:r>
              </a:p>
            </p:txBody>
          </p:sp>
          <p:sp>
            <p:nvSpPr>
              <p:cNvPr id="509972" name="Rectangle 20"/>
              <p:cNvSpPr>
                <a:spLocks noChangeArrowheads="1"/>
              </p:cNvSpPr>
              <p:nvPr/>
            </p:nvSpPr>
            <p:spPr bwMode="auto">
              <a:xfrm flipH="1">
                <a:off x="470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40</a:t>
                </a:r>
              </a:p>
            </p:txBody>
          </p:sp>
          <p:sp>
            <p:nvSpPr>
              <p:cNvPr id="509973" name="Rectangle 21"/>
              <p:cNvSpPr>
                <a:spLocks noChangeArrowheads="1"/>
              </p:cNvSpPr>
              <p:nvPr/>
            </p:nvSpPr>
            <p:spPr bwMode="auto">
              <a:xfrm flipH="1">
                <a:off x="499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21</a:t>
                </a:r>
              </a:p>
            </p:txBody>
          </p:sp>
          <p:sp>
            <p:nvSpPr>
              <p:cNvPr id="509974" name="Text Box 22"/>
              <p:cNvSpPr txBox="1">
                <a:spLocks noChangeArrowheads="1"/>
              </p:cNvSpPr>
              <p:nvPr/>
            </p:nvSpPr>
            <p:spPr bwMode="auto">
              <a:xfrm>
                <a:off x="3340" y="1059"/>
                <a:ext cx="221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200"/>
                  <a:t>0   1    2   3   4    5    6   7</a:t>
                </a:r>
              </a:p>
            </p:txBody>
          </p:sp>
          <p:sp>
            <p:nvSpPr>
              <p:cNvPr id="509975" name="Rectangle 23"/>
              <p:cNvSpPr>
                <a:spLocks noChangeArrowheads="1"/>
              </p:cNvSpPr>
              <p:nvPr/>
            </p:nvSpPr>
            <p:spPr bwMode="auto">
              <a:xfrm flipH="1">
                <a:off x="5321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46</a:t>
                </a:r>
              </a:p>
            </p:txBody>
          </p:sp>
        </p:grpSp>
        <p:grpSp>
          <p:nvGrpSpPr>
            <p:cNvPr id="509976" name="Group 24"/>
            <p:cNvGrpSpPr>
              <a:grpSpLocks/>
            </p:cNvGrpSpPr>
            <p:nvPr/>
          </p:nvGrpSpPr>
          <p:grpSpPr bwMode="auto">
            <a:xfrm>
              <a:off x="3264" y="672"/>
              <a:ext cx="2383" cy="656"/>
              <a:chOff x="3264" y="672"/>
              <a:chExt cx="2383" cy="656"/>
            </a:xfrm>
          </p:grpSpPr>
          <p:sp>
            <p:nvSpPr>
              <p:cNvPr id="509977" name="Rectangle 25"/>
              <p:cNvSpPr>
                <a:spLocks noChangeArrowheads="1"/>
              </p:cNvSpPr>
              <p:nvPr/>
            </p:nvSpPr>
            <p:spPr bwMode="auto">
              <a:xfrm flipH="1">
                <a:off x="326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509978" name="Rectangle 26"/>
              <p:cNvSpPr>
                <a:spLocks noChangeArrowheads="1"/>
              </p:cNvSpPr>
              <p:nvPr/>
            </p:nvSpPr>
            <p:spPr bwMode="auto">
              <a:xfrm flipH="1">
                <a:off x="355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509979" name="Rectangle 27"/>
              <p:cNvSpPr>
                <a:spLocks noChangeArrowheads="1"/>
              </p:cNvSpPr>
              <p:nvPr/>
            </p:nvSpPr>
            <p:spPr bwMode="auto">
              <a:xfrm flipH="1">
                <a:off x="3840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21</a:t>
                </a:r>
              </a:p>
            </p:txBody>
          </p:sp>
          <p:sp>
            <p:nvSpPr>
              <p:cNvPr id="509980" name="Rectangle 28"/>
              <p:cNvSpPr>
                <a:spLocks noChangeArrowheads="1"/>
              </p:cNvSpPr>
              <p:nvPr/>
            </p:nvSpPr>
            <p:spPr bwMode="auto">
              <a:xfrm flipH="1">
                <a:off x="4128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FF3300"/>
                    </a:solidFill>
                  </a:rPr>
                  <a:t>30</a:t>
                </a:r>
              </a:p>
            </p:txBody>
          </p:sp>
          <p:sp>
            <p:nvSpPr>
              <p:cNvPr id="509981" name="Rectangle 29"/>
              <p:cNvSpPr>
                <a:spLocks noChangeArrowheads="1"/>
              </p:cNvSpPr>
              <p:nvPr/>
            </p:nvSpPr>
            <p:spPr bwMode="auto">
              <a:xfrm flipH="1">
                <a:off x="4416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69</a:t>
                </a:r>
              </a:p>
            </p:txBody>
          </p:sp>
          <p:sp>
            <p:nvSpPr>
              <p:cNvPr id="509982" name="Rectangle 30"/>
              <p:cNvSpPr>
                <a:spLocks noChangeArrowheads="1"/>
              </p:cNvSpPr>
              <p:nvPr/>
            </p:nvSpPr>
            <p:spPr bwMode="auto">
              <a:xfrm flipH="1">
                <a:off x="470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40</a:t>
                </a:r>
              </a:p>
            </p:txBody>
          </p:sp>
          <p:sp>
            <p:nvSpPr>
              <p:cNvPr id="509983" name="Rectangle 31"/>
              <p:cNvSpPr>
                <a:spLocks noChangeArrowheads="1"/>
              </p:cNvSpPr>
              <p:nvPr/>
            </p:nvSpPr>
            <p:spPr bwMode="auto">
              <a:xfrm flipH="1">
                <a:off x="499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77</a:t>
                </a:r>
              </a:p>
            </p:txBody>
          </p:sp>
          <p:sp>
            <p:nvSpPr>
              <p:cNvPr id="509984" name="Text Box 32"/>
              <p:cNvSpPr txBox="1">
                <a:spLocks noChangeArrowheads="1"/>
              </p:cNvSpPr>
              <p:nvPr/>
            </p:nvSpPr>
            <p:spPr bwMode="auto">
              <a:xfrm>
                <a:off x="3340" y="1059"/>
                <a:ext cx="221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200"/>
                  <a:t>0   1    2   3   4    5    6   7</a:t>
                </a:r>
              </a:p>
            </p:txBody>
          </p:sp>
          <p:sp>
            <p:nvSpPr>
              <p:cNvPr id="509985" name="Rectangle 33"/>
              <p:cNvSpPr>
                <a:spLocks noChangeArrowheads="1"/>
              </p:cNvSpPr>
              <p:nvPr/>
            </p:nvSpPr>
            <p:spPr bwMode="auto">
              <a:xfrm flipH="1">
                <a:off x="5321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46</a:t>
                </a:r>
              </a:p>
            </p:txBody>
          </p:sp>
        </p:grpSp>
        <p:grpSp>
          <p:nvGrpSpPr>
            <p:cNvPr id="509986" name="Group 34"/>
            <p:cNvGrpSpPr>
              <a:grpSpLocks/>
            </p:cNvGrpSpPr>
            <p:nvPr/>
          </p:nvGrpSpPr>
          <p:grpSpPr bwMode="auto">
            <a:xfrm>
              <a:off x="3264" y="672"/>
              <a:ext cx="2383" cy="656"/>
              <a:chOff x="3264" y="672"/>
              <a:chExt cx="2383" cy="656"/>
            </a:xfrm>
          </p:grpSpPr>
          <p:sp>
            <p:nvSpPr>
              <p:cNvPr id="509987" name="Rectangle 35"/>
              <p:cNvSpPr>
                <a:spLocks noChangeArrowheads="1"/>
              </p:cNvSpPr>
              <p:nvPr/>
            </p:nvSpPr>
            <p:spPr bwMode="auto">
              <a:xfrm flipH="1">
                <a:off x="326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FF3300"/>
                    </a:solidFill>
                  </a:rPr>
                  <a:t>13</a:t>
                </a:r>
              </a:p>
            </p:txBody>
          </p:sp>
          <p:sp>
            <p:nvSpPr>
              <p:cNvPr id="509988" name="Rectangle 36"/>
              <p:cNvSpPr>
                <a:spLocks noChangeArrowheads="1"/>
              </p:cNvSpPr>
              <p:nvPr/>
            </p:nvSpPr>
            <p:spPr bwMode="auto">
              <a:xfrm flipH="1">
                <a:off x="355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509989" name="Rectangle 37"/>
              <p:cNvSpPr>
                <a:spLocks noChangeArrowheads="1"/>
              </p:cNvSpPr>
              <p:nvPr/>
            </p:nvSpPr>
            <p:spPr bwMode="auto">
              <a:xfrm flipH="1">
                <a:off x="3840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21</a:t>
                </a:r>
              </a:p>
            </p:txBody>
          </p:sp>
          <p:sp>
            <p:nvSpPr>
              <p:cNvPr id="509990" name="Rectangle 38"/>
              <p:cNvSpPr>
                <a:spLocks noChangeArrowheads="1"/>
              </p:cNvSpPr>
              <p:nvPr/>
            </p:nvSpPr>
            <p:spPr bwMode="auto">
              <a:xfrm flipH="1">
                <a:off x="4128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FF3300"/>
                    </a:solidFill>
                  </a:rPr>
                  <a:t>30</a:t>
                </a:r>
              </a:p>
            </p:txBody>
          </p:sp>
          <p:sp>
            <p:nvSpPr>
              <p:cNvPr id="509991" name="Rectangle 39"/>
              <p:cNvSpPr>
                <a:spLocks noChangeArrowheads="1"/>
              </p:cNvSpPr>
              <p:nvPr/>
            </p:nvSpPr>
            <p:spPr bwMode="auto">
              <a:xfrm flipH="1">
                <a:off x="4416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69</a:t>
                </a:r>
              </a:p>
            </p:txBody>
          </p:sp>
          <p:sp>
            <p:nvSpPr>
              <p:cNvPr id="509992" name="Rectangle 40"/>
              <p:cNvSpPr>
                <a:spLocks noChangeArrowheads="1"/>
              </p:cNvSpPr>
              <p:nvPr/>
            </p:nvSpPr>
            <p:spPr bwMode="auto">
              <a:xfrm flipH="1">
                <a:off x="470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40</a:t>
                </a:r>
              </a:p>
            </p:txBody>
          </p:sp>
          <p:sp>
            <p:nvSpPr>
              <p:cNvPr id="509993" name="Rectangle 41"/>
              <p:cNvSpPr>
                <a:spLocks noChangeArrowheads="1"/>
              </p:cNvSpPr>
              <p:nvPr/>
            </p:nvSpPr>
            <p:spPr bwMode="auto">
              <a:xfrm flipH="1">
                <a:off x="499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77</a:t>
                </a:r>
              </a:p>
            </p:txBody>
          </p:sp>
          <p:sp>
            <p:nvSpPr>
              <p:cNvPr id="509994" name="Text Box 42"/>
              <p:cNvSpPr txBox="1">
                <a:spLocks noChangeArrowheads="1"/>
              </p:cNvSpPr>
              <p:nvPr/>
            </p:nvSpPr>
            <p:spPr bwMode="auto">
              <a:xfrm>
                <a:off x="3340" y="1059"/>
                <a:ext cx="221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200"/>
                  <a:t>0   1    2   3   4    5    6   7</a:t>
                </a:r>
              </a:p>
            </p:txBody>
          </p:sp>
          <p:sp>
            <p:nvSpPr>
              <p:cNvPr id="509995" name="Rectangle 43"/>
              <p:cNvSpPr>
                <a:spLocks noChangeArrowheads="1"/>
              </p:cNvSpPr>
              <p:nvPr/>
            </p:nvSpPr>
            <p:spPr bwMode="auto">
              <a:xfrm flipH="1">
                <a:off x="5321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46</a:t>
                </a:r>
              </a:p>
            </p:txBody>
          </p:sp>
        </p:grpSp>
        <p:grpSp>
          <p:nvGrpSpPr>
            <p:cNvPr id="509996" name="Group 44"/>
            <p:cNvGrpSpPr>
              <a:grpSpLocks/>
            </p:cNvGrpSpPr>
            <p:nvPr/>
          </p:nvGrpSpPr>
          <p:grpSpPr bwMode="auto">
            <a:xfrm>
              <a:off x="3264" y="672"/>
              <a:ext cx="2383" cy="656"/>
              <a:chOff x="3264" y="672"/>
              <a:chExt cx="2383" cy="656"/>
            </a:xfrm>
          </p:grpSpPr>
          <p:sp>
            <p:nvSpPr>
              <p:cNvPr id="509997" name="Rectangle 45"/>
              <p:cNvSpPr>
                <a:spLocks noChangeArrowheads="1"/>
              </p:cNvSpPr>
              <p:nvPr/>
            </p:nvSpPr>
            <p:spPr bwMode="auto">
              <a:xfrm flipH="1">
                <a:off x="326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09998" name="Rectangle 46"/>
              <p:cNvSpPr>
                <a:spLocks noChangeArrowheads="1"/>
              </p:cNvSpPr>
              <p:nvPr/>
            </p:nvSpPr>
            <p:spPr bwMode="auto">
              <a:xfrm flipH="1">
                <a:off x="355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FF3300"/>
                    </a:solidFill>
                  </a:rPr>
                  <a:t>13</a:t>
                </a:r>
              </a:p>
            </p:txBody>
          </p:sp>
          <p:sp>
            <p:nvSpPr>
              <p:cNvPr id="509999" name="Rectangle 47"/>
              <p:cNvSpPr>
                <a:spLocks noChangeArrowheads="1"/>
              </p:cNvSpPr>
              <p:nvPr/>
            </p:nvSpPr>
            <p:spPr bwMode="auto">
              <a:xfrm flipH="1">
                <a:off x="3840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21</a:t>
                </a:r>
              </a:p>
            </p:txBody>
          </p:sp>
          <p:sp>
            <p:nvSpPr>
              <p:cNvPr id="510000" name="Rectangle 48"/>
              <p:cNvSpPr>
                <a:spLocks noChangeArrowheads="1"/>
              </p:cNvSpPr>
              <p:nvPr/>
            </p:nvSpPr>
            <p:spPr bwMode="auto">
              <a:xfrm flipH="1">
                <a:off x="4128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FF3300"/>
                    </a:solidFill>
                  </a:rPr>
                  <a:t>30</a:t>
                </a:r>
              </a:p>
            </p:txBody>
          </p:sp>
          <p:sp>
            <p:nvSpPr>
              <p:cNvPr id="510001" name="Rectangle 49"/>
              <p:cNvSpPr>
                <a:spLocks noChangeArrowheads="1"/>
              </p:cNvSpPr>
              <p:nvPr/>
            </p:nvSpPr>
            <p:spPr bwMode="auto">
              <a:xfrm flipH="1">
                <a:off x="4416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69</a:t>
                </a:r>
              </a:p>
            </p:txBody>
          </p:sp>
          <p:sp>
            <p:nvSpPr>
              <p:cNvPr id="510002" name="Rectangle 50"/>
              <p:cNvSpPr>
                <a:spLocks noChangeArrowheads="1"/>
              </p:cNvSpPr>
              <p:nvPr/>
            </p:nvSpPr>
            <p:spPr bwMode="auto">
              <a:xfrm flipH="1">
                <a:off x="470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40</a:t>
                </a:r>
              </a:p>
            </p:txBody>
          </p:sp>
          <p:sp>
            <p:nvSpPr>
              <p:cNvPr id="510003" name="Rectangle 51"/>
              <p:cNvSpPr>
                <a:spLocks noChangeArrowheads="1"/>
              </p:cNvSpPr>
              <p:nvPr/>
            </p:nvSpPr>
            <p:spPr bwMode="auto">
              <a:xfrm flipH="1">
                <a:off x="499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77</a:t>
                </a:r>
              </a:p>
            </p:txBody>
          </p:sp>
          <p:sp>
            <p:nvSpPr>
              <p:cNvPr id="510004" name="Text Box 52"/>
              <p:cNvSpPr txBox="1">
                <a:spLocks noChangeArrowheads="1"/>
              </p:cNvSpPr>
              <p:nvPr/>
            </p:nvSpPr>
            <p:spPr bwMode="auto">
              <a:xfrm>
                <a:off x="3340" y="1059"/>
                <a:ext cx="221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200"/>
                  <a:t>0   1    2   3   4    5    6   7</a:t>
                </a:r>
              </a:p>
            </p:txBody>
          </p:sp>
          <p:sp>
            <p:nvSpPr>
              <p:cNvPr id="510005" name="Rectangle 53"/>
              <p:cNvSpPr>
                <a:spLocks noChangeArrowheads="1"/>
              </p:cNvSpPr>
              <p:nvPr/>
            </p:nvSpPr>
            <p:spPr bwMode="auto">
              <a:xfrm flipH="1">
                <a:off x="5321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46</a:t>
                </a:r>
              </a:p>
            </p:txBody>
          </p:sp>
        </p:grpSp>
      </p:grpSp>
      <p:sp>
        <p:nvSpPr>
          <p:cNvPr id="510006" name="Rectangle 54"/>
          <p:cNvSpPr>
            <a:spLocks noChangeArrowheads="1"/>
          </p:cNvSpPr>
          <p:nvPr/>
        </p:nvSpPr>
        <p:spPr bwMode="auto">
          <a:xfrm>
            <a:off x="6567488" y="842963"/>
            <a:ext cx="2576512" cy="1366837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0007" name="Group 55"/>
          <p:cNvGrpSpPr>
            <a:grpSpLocks/>
          </p:cNvGrpSpPr>
          <p:nvPr/>
        </p:nvGrpSpPr>
        <p:grpSpPr bwMode="auto">
          <a:xfrm>
            <a:off x="60325" y="2895600"/>
            <a:ext cx="7956550" cy="3906838"/>
            <a:chOff x="38" y="1824"/>
            <a:chExt cx="5012" cy="2461"/>
          </a:xfrm>
        </p:grpSpPr>
        <p:grpSp>
          <p:nvGrpSpPr>
            <p:cNvPr id="510008" name="Group 56"/>
            <p:cNvGrpSpPr>
              <a:grpSpLocks/>
            </p:cNvGrpSpPr>
            <p:nvPr/>
          </p:nvGrpSpPr>
          <p:grpSpPr bwMode="auto">
            <a:xfrm>
              <a:off x="38" y="2112"/>
              <a:ext cx="4136" cy="2173"/>
              <a:chOff x="38" y="2112"/>
              <a:chExt cx="4136" cy="2173"/>
            </a:xfrm>
          </p:grpSpPr>
          <p:sp>
            <p:nvSpPr>
              <p:cNvPr id="510009" name="Text Box 57"/>
              <p:cNvSpPr txBox="1">
                <a:spLocks noChangeArrowheads="1"/>
              </p:cNvSpPr>
              <p:nvPr/>
            </p:nvSpPr>
            <p:spPr bwMode="auto">
              <a:xfrm>
                <a:off x="38" y="2432"/>
                <a:ext cx="4136" cy="1853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void QuickSort(int Array[],int First,int Last)</a:t>
                </a:r>
              </a:p>
              <a:p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{</a:t>
                </a:r>
              </a:p>
              <a:p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  if (Last – First &gt;= 1 )</a:t>
                </a:r>
              </a:p>
              <a:p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  {</a:t>
                </a:r>
              </a:p>
              <a:p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    int PivotIndex;</a:t>
                </a:r>
              </a:p>
              <a:p>
                <a:endParaRPr lang="en-US" sz="1700" b="1"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    PivotIndex = </a:t>
                </a:r>
                <a:r>
                  <a:rPr lang="en-US" sz="1700" b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Partition</a:t>
                </a:r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(Array,First,Last);  </a:t>
                </a:r>
              </a:p>
              <a:p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sz="1700" b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QuickSort</a:t>
                </a:r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(Array,</a:t>
                </a:r>
                <a:r>
                  <a:rPr lang="en-US" sz="1700" b="1">
                    <a:solidFill>
                      <a:srgbClr val="A50021"/>
                    </a:solidFill>
                    <a:latin typeface="Courier New" pitchFamily="49" charset="0"/>
                    <a:cs typeface="Courier New" pitchFamily="49" charset="0"/>
                  </a:rPr>
                  <a:t>First</a:t>
                </a:r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sz="1700" b="1">
                    <a:solidFill>
                      <a:srgbClr val="A50021"/>
                    </a:solidFill>
                    <a:latin typeface="Courier New" pitchFamily="49" charset="0"/>
                    <a:cs typeface="Courier New" pitchFamily="49" charset="0"/>
                  </a:rPr>
                  <a:t>PivotIndex-1</a:t>
                </a:r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); // </a:t>
                </a:r>
                <a:r>
                  <a:rPr lang="en-US" sz="1700" b="1">
                    <a:solidFill>
                      <a:srgbClr val="A50021"/>
                    </a:solidFill>
                    <a:latin typeface="Courier New" pitchFamily="49" charset="0"/>
                    <a:cs typeface="Courier New" pitchFamily="49" charset="0"/>
                  </a:rPr>
                  <a:t>left</a:t>
                </a:r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 </a:t>
                </a:r>
              </a:p>
              <a:p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sz="1700" b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QuickSort</a:t>
                </a:r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(Array,</a:t>
                </a:r>
                <a:r>
                  <a:rPr lang="en-US" sz="1700" b="1">
                    <a:solidFill>
                      <a:srgbClr val="6600CC"/>
                    </a:solidFill>
                    <a:latin typeface="Courier New" pitchFamily="49" charset="0"/>
                    <a:cs typeface="Courier New" pitchFamily="49" charset="0"/>
                  </a:rPr>
                  <a:t>PivotIndex+1</a:t>
                </a:r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sz="1700" b="1">
                    <a:solidFill>
                      <a:srgbClr val="6600CC"/>
                    </a:solidFill>
                    <a:latin typeface="Courier New" pitchFamily="49" charset="0"/>
                    <a:cs typeface="Courier New" pitchFamily="49" charset="0"/>
                  </a:rPr>
                  <a:t>Last</a:t>
                </a:r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);  // </a:t>
                </a:r>
                <a:r>
                  <a:rPr lang="en-US" sz="1700" b="1">
                    <a:solidFill>
                      <a:srgbClr val="6600CC"/>
                    </a:solidFill>
                    <a:latin typeface="Courier New" pitchFamily="49" charset="0"/>
                    <a:cs typeface="Courier New" pitchFamily="49" charset="0"/>
                  </a:rPr>
                  <a:t>right</a:t>
                </a:r>
              </a:p>
              <a:p>
                <a:r>
                  <a:rPr lang="en-US" sz="1700" b="1">
                    <a:latin typeface="Courier New" pitchFamily="49" charset="0"/>
                    <a:cs typeface="Courier New" pitchFamily="49" charset="0"/>
                  </a:rPr>
                  <a:t>  }</a:t>
                </a:r>
              </a:p>
              <a:p>
                <a:r>
                  <a:rPr lang="en-US" sz="1700" b="1"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510010" name="Rectangle 58"/>
              <p:cNvSpPr>
                <a:spLocks noChangeArrowheads="1"/>
              </p:cNvSpPr>
              <p:nvPr/>
            </p:nvSpPr>
            <p:spPr bwMode="auto">
              <a:xfrm>
                <a:off x="658" y="2160"/>
                <a:ext cx="446" cy="240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0011" name="Text Box 59"/>
              <p:cNvSpPr txBox="1">
                <a:spLocks noChangeArrowheads="1"/>
              </p:cNvSpPr>
              <p:nvPr/>
            </p:nvSpPr>
            <p:spPr bwMode="auto">
              <a:xfrm>
                <a:off x="96" y="2112"/>
                <a:ext cx="56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First</a:t>
                </a:r>
              </a:p>
            </p:txBody>
          </p:sp>
          <p:sp>
            <p:nvSpPr>
              <p:cNvPr id="510012" name="Rectangle 60"/>
              <p:cNvSpPr>
                <a:spLocks noChangeArrowheads="1"/>
              </p:cNvSpPr>
              <p:nvPr/>
            </p:nvSpPr>
            <p:spPr bwMode="auto">
              <a:xfrm>
                <a:off x="1680" y="2160"/>
                <a:ext cx="446" cy="240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0013" name="Text Box 61"/>
              <p:cNvSpPr txBox="1">
                <a:spLocks noChangeArrowheads="1"/>
              </p:cNvSpPr>
              <p:nvPr/>
            </p:nvSpPr>
            <p:spPr bwMode="auto">
              <a:xfrm>
                <a:off x="1200" y="2112"/>
                <a:ext cx="50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Last</a:t>
                </a:r>
              </a:p>
            </p:txBody>
          </p:sp>
          <p:sp>
            <p:nvSpPr>
              <p:cNvPr id="510014" name="Rectangle 62"/>
              <p:cNvSpPr>
                <a:spLocks noChangeArrowheads="1"/>
              </p:cNvSpPr>
              <p:nvPr/>
            </p:nvSpPr>
            <p:spPr bwMode="auto">
              <a:xfrm>
                <a:off x="3285" y="2147"/>
                <a:ext cx="473" cy="240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0015" name="Text Box 63"/>
              <p:cNvSpPr txBox="1">
                <a:spLocks noChangeArrowheads="1"/>
              </p:cNvSpPr>
              <p:nvPr/>
            </p:nvSpPr>
            <p:spPr bwMode="auto">
              <a:xfrm>
                <a:off x="2208" y="2119"/>
                <a:ext cx="109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PivotIndex</a:t>
                </a:r>
              </a:p>
            </p:txBody>
          </p:sp>
        </p:grpSp>
        <p:sp>
          <p:nvSpPr>
            <p:cNvPr id="510016" name="Text Box 64"/>
            <p:cNvSpPr txBox="1">
              <a:spLocks noChangeArrowheads="1"/>
            </p:cNvSpPr>
            <p:nvPr/>
          </p:nvSpPr>
          <p:spPr bwMode="auto">
            <a:xfrm>
              <a:off x="816" y="2160"/>
              <a:ext cx="12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CC"/>
                  </a:solidFill>
                </a:rPr>
                <a:t>0               7</a:t>
              </a:r>
            </a:p>
          </p:txBody>
        </p:sp>
        <p:sp>
          <p:nvSpPr>
            <p:cNvPr id="510017" name="Rectangle 65"/>
            <p:cNvSpPr>
              <a:spLocks noChangeArrowheads="1"/>
            </p:cNvSpPr>
            <p:nvPr/>
          </p:nvSpPr>
          <p:spPr bwMode="auto">
            <a:xfrm>
              <a:off x="3401" y="213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CC"/>
                  </a:solidFill>
                </a:rPr>
                <a:t>3</a:t>
              </a:r>
            </a:p>
          </p:txBody>
        </p:sp>
        <p:sp>
          <p:nvSpPr>
            <p:cNvPr id="510018" name="Text Box 66"/>
            <p:cNvSpPr txBox="1">
              <a:spLocks noChangeArrowheads="1"/>
            </p:cNvSpPr>
            <p:nvPr/>
          </p:nvSpPr>
          <p:spPr bwMode="auto">
            <a:xfrm>
              <a:off x="4934" y="2765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510019" name="Group 67"/>
            <p:cNvGrpSpPr>
              <a:grpSpLocks/>
            </p:cNvGrpSpPr>
            <p:nvPr/>
          </p:nvGrpSpPr>
          <p:grpSpPr bwMode="auto">
            <a:xfrm>
              <a:off x="376" y="1824"/>
              <a:ext cx="4136" cy="2173"/>
              <a:chOff x="383" y="1461"/>
              <a:chExt cx="4136" cy="2173"/>
            </a:xfrm>
          </p:grpSpPr>
          <p:grpSp>
            <p:nvGrpSpPr>
              <p:cNvPr id="510020" name="Group 68"/>
              <p:cNvGrpSpPr>
                <a:grpSpLocks/>
              </p:cNvGrpSpPr>
              <p:nvPr/>
            </p:nvGrpSpPr>
            <p:grpSpPr bwMode="auto">
              <a:xfrm>
                <a:off x="383" y="1461"/>
                <a:ext cx="4136" cy="2173"/>
                <a:chOff x="38" y="2112"/>
                <a:chExt cx="4136" cy="2173"/>
              </a:xfrm>
            </p:grpSpPr>
            <p:sp>
              <p:nvSpPr>
                <p:cNvPr id="510021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38" y="2432"/>
                  <a:ext cx="4136" cy="1853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void QuickSort(int Array[],int First,int Last)</a:t>
                  </a:r>
                </a:p>
                <a:p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{</a:t>
                  </a:r>
                </a:p>
                <a:p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  if (Last – First &gt;= 1 )</a:t>
                  </a:r>
                </a:p>
                <a:p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  {</a:t>
                  </a:r>
                </a:p>
                <a:p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    int PivotIndex;</a:t>
                  </a:r>
                </a:p>
                <a:p>
                  <a:endParaRPr lang="en-US" sz="1700" b="1">
                    <a:latin typeface="Courier New" pitchFamily="49" charset="0"/>
                    <a:cs typeface="Courier New" pitchFamily="49" charset="0"/>
                  </a:endParaRPr>
                </a:p>
                <a:p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    PivotIndex = </a:t>
                  </a:r>
                  <a:r>
                    <a:rPr lang="en-US" sz="1700" b="1">
                      <a:solidFill>
                        <a:srgbClr val="FF3300"/>
                      </a:solidFill>
                      <a:latin typeface="Courier New" pitchFamily="49" charset="0"/>
                      <a:cs typeface="Courier New" pitchFamily="49" charset="0"/>
                    </a:rPr>
                    <a:t>Partition</a:t>
                  </a:r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(Array,First,Last);  </a:t>
                  </a:r>
                </a:p>
                <a:p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    </a:t>
                  </a:r>
                  <a:r>
                    <a:rPr lang="en-US" sz="1700" b="1">
                      <a:solidFill>
                        <a:srgbClr val="FF3300"/>
                      </a:solidFill>
                      <a:latin typeface="Courier New" pitchFamily="49" charset="0"/>
                      <a:cs typeface="Courier New" pitchFamily="49" charset="0"/>
                    </a:rPr>
                    <a:t>QuickSort</a:t>
                  </a:r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(Array,</a:t>
                  </a:r>
                  <a:r>
                    <a:rPr lang="en-US" sz="1700" b="1">
                      <a:solidFill>
                        <a:srgbClr val="A50021"/>
                      </a:solidFill>
                      <a:latin typeface="Courier New" pitchFamily="49" charset="0"/>
                      <a:cs typeface="Courier New" pitchFamily="49" charset="0"/>
                    </a:rPr>
                    <a:t>First</a:t>
                  </a:r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,</a:t>
                  </a:r>
                  <a:r>
                    <a:rPr lang="en-US" sz="1700" b="1">
                      <a:solidFill>
                        <a:srgbClr val="A50021"/>
                      </a:solidFill>
                      <a:latin typeface="Courier New" pitchFamily="49" charset="0"/>
                      <a:cs typeface="Courier New" pitchFamily="49" charset="0"/>
                    </a:rPr>
                    <a:t>PivotIndex-1</a:t>
                  </a:r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); // </a:t>
                  </a:r>
                  <a:r>
                    <a:rPr lang="en-US" sz="1700" b="1">
                      <a:solidFill>
                        <a:srgbClr val="A50021"/>
                      </a:solidFill>
                      <a:latin typeface="Courier New" pitchFamily="49" charset="0"/>
                      <a:cs typeface="Courier New" pitchFamily="49" charset="0"/>
                    </a:rPr>
                    <a:t>left </a:t>
                  </a:r>
                </a:p>
                <a:p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    </a:t>
                  </a:r>
                  <a:r>
                    <a:rPr lang="en-US" sz="1700" b="1">
                      <a:solidFill>
                        <a:srgbClr val="FF3300"/>
                      </a:solidFill>
                      <a:latin typeface="Courier New" pitchFamily="49" charset="0"/>
                      <a:cs typeface="Courier New" pitchFamily="49" charset="0"/>
                    </a:rPr>
                    <a:t>QuickSort</a:t>
                  </a:r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(Array,</a:t>
                  </a:r>
                  <a:r>
                    <a:rPr lang="en-US" sz="1700" b="1">
                      <a:solidFill>
                        <a:srgbClr val="6600CC"/>
                      </a:solidFill>
                      <a:latin typeface="Courier New" pitchFamily="49" charset="0"/>
                      <a:cs typeface="Courier New" pitchFamily="49" charset="0"/>
                    </a:rPr>
                    <a:t>PivotIndex+1</a:t>
                  </a:r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,</a:t>
                  </a:r>
                  <a:r>
                    <a:rPr lang="en-US" sz="1700" b="1">
                      <a:solidFill>
                        <a:srgbClr val="6600CC"/>
                      </a:solidFill>
                      <a:latin typeface="Courier New" pitchFamily="49" charset="0"/>
                      <a:cs typeface="Courier New" pitchFamily="49" charset="0"/>
                    </a:rPr>
                    <a:t>Last</a:t>
                  </a:r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);  // </a:t>
                  </a:r>
                  <a:r>
                    <a:rPr lang="en-US" sz="1700" b="1">
                      <a:solidFill>
                        <a:srgbClr val="6600CC"/>
                      </a:solidFill>
                      <a:latin typeface="Courier New" pitchFamily="49" charset="0"/>
                      <a:cs typeface="Courier New" pitchFamily="49" charset="0"/>
                    </a:rPr>
                    <a:t>right</a:t>
                  </a:r>
                </a:p>
                <a:p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  }</a:t>
                  </a:r>
                </a:p>
                <a:p>
                  <a:r>
                    <a:rPr lang="en-US" sz="1700" b="1">
                      <a:latin typeface="Courier New" pitchFamily="49" charset="0"/>
                    </a:rPr>
                    <a:t>}</a:t>
                  </a:r>
                </a:p>
              </p:txBody>
            </p:sp>
            <p:sp>
              <p:nvSpPr>
                <p:cNvPr id="510022" name="Rectangle 70"/>
                <p:cNvSpPr>
                  <a:spLocks noChangeArrowheads="1"/>
                </p:cNvSpPr>
                <p:nvPr/>
              </p:nvSpPr>
              <p:spPr bwMode="auto">
                <a:xfrm>
                  <a:off x="658" y="2160"/>
                  <a:ext cx="446" cy="240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0023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96" y="2112"/>
                  <a:ext cx="56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First</a:t>
                  </a:r>
                </a:p>
              </p:txBody>
            </p:sp>
            <p:sp>
              <p:nvSpPr>
                <p:cNvPr id="510024" name="Rectangle 72"/>
                <p:cNvSpPr>
                  <a:spLocks noChangeArrowheads="1"/>
                </p:cNvSpPr>
                <p:nvPr/>
              </p:nvSpPr>
              <p:spPr bwMode="auto">
                <a:xfrm>
                  <a:off x="1680" y="2160"/>
                  <a:ext cx="446" cy="240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0025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1200" y="2112"/>
                  <a:ext cx="50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Last</a:t>
                  </a:r>
                </a:p>
              </p:txBody>
            </p:sp>
            <p:sp>
              <p:nvSpPr>
                <p:cNvPr id="510026" name="Rectangle 74"/>
                <p:cNvSpPr>
                  <a:spLocks noChangeArrowheads="1"/>
                </p:cNvSpPr>
                <p:nvPr/>
              </p:nvSpPr>
              <p:spPr bwMode="auto">
                <a:xfrm>
                  <a:off x="3285" y="2147"/>
                  <a:ext cx="473" cy="240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0027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208" y="2119"/>
                  <a:ext cx="109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PivotIndex</a:t>
                  </a:r>
                </a:p>
              </p:txBody>
            </p:sp>
          </p:grpSp>
          <p:sp>
            <p:nvSpPr>
              <p:cNvPr id="510028" name="Text Box 76"/>
              <p:cNvSpPr txBox="1">
                <a:spLocks noChangeArrowheads="1"/>
              </p:cNvSpPr>
              <p:nvPr/>
            </p:nvSpPr>
            <p:spPr bwMode="auto">
              <a:xfrm>
                <a:off x="1138" y="1488"/>
                <a:ext cx="126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FFCC"/>
                    </a:solidFill>
                  </a:rPr>
                  <a:t>0                2</a:t>
                </a:r>
              </a:p>
            </p:txBody>
          </p:sp>
        </p:grpSp>
        <p:sp>
          <p:nvSpPr>
            <p:cNvPr id="510029" name="Rectangle 77"/>
            <p:cNvSpPr>
              <a:spLocks noChangeArrowheads="1"/>
            </p:cNvSpPr>
            <p:nvPr/>
          </p:nvSpPr>
          <p:spPr bwMode="auto">
            <a:xfrm>
              <a:off x="3765" y="1851"/>
              <a:ext cx="2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CC"/>
                  </a:solidFill>
                </a:rPr>
                <a:t>1</a:t>
              </a:r>
            </a:p>
          </p:txBody>
        </p:sp>
      </p:grpSp>
      <p:sp>
        <p:nvSpPr>
          <p:cNvPr id="510030" name="Line 78"/>
          <p:cNvSpPr>
            <a:spLocks noChangeShapeType="1"/>
          </p:cNvSpPr>
          <p:nvPr/>
        </p:nvSpPr>
        <p:spPr bwMode="auto">
          <a:xfrm>
            <a:off x="881063" y="5626100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0046" name="Rectangle 94"/>
          <p:cNvSpPr>
            <a:spLocks noChangeArrowheads="1"/>
          </p:cNvSpPr>
          <p:nvPr/>
        </p:nvSpPr>
        <p:spPr bwMode="auto">
          <a:xfrm>
            <a:off x="762000" y="5486400"/>
            <a:ext cx="425450" cy="273050"/>
          </a:xfrm>
          <a:prstGeom prst="rect">
            <a:avLst/>
          </a:prstGeom>
          <a:solidFill>
            <a:srgbClr val="CCFFCC"/>
          </a:solidFill>
          <a:ln w="3175">
            <a:solidFill>
              <a:srgbClr val="CC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0047" name="Line 95"/>
          <p:cNvSpPr>
            <a:spLocks noChangeShapeType="1"/>
          </p:cNvSpPr>
          <p:nvPr/>
        </p:nvSpPr>
        <p:spPr bwMode="auto">
          <a:xfrm>
            <a:off x="685800" y="58769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0052" name="Group 100"/>
          <p:cNvGrpSpPr>
            <a:grpSpLocks/>
          </p:cNvGrpSpPr>
          <p:nvPr/>
        </p:nvGrpSpPr>
        <p:grpSpPr bwMode="auto">
          <a:xfrm>
            <a:off x="5181600" y="2057400"/>
            <a:ext cx="1371600" cy="633413"/>
            <a:chOff x="3264" y="1296"/>
            <a:chExt cx="864" cy="399"/>
          </a:xfrm>
        </p:grpSpPr>
        <p:sp>
          <p:nvSpPr>
            <p:cNvPr id="510048" name="Line 96"/>
            <p:cNvSpPr>
              <a:spLocks noChangeShapeType="1"/>
            </p:cNvSpPr>
            <p:nvPr/>
          </p:nvSpPr>
          <p:spPr bwMode="auto">
            <a:xfrm>
              <a:off x="3264" y="1392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0049" name="Line 97"/>
            <p:cNvSpPr>
              <a:spLocks noChangeShapeType="1"/>
            </p:cNvSpPr>
            <p:nvPr/>
          </p:nvSpPr>
          <p:spPr bwMode="auto">
            <a:xfrm>
              <a:off x="3264" y="12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0050" name="Line 98"/>
            <p:cNvSpPr>
              <a:spLocks noChangeShapeType="1"/>
            </p:cNvSpPr>
            <p:nvPr/>
          </p:nvSpPr>
          <p:spPr bwMode="auto">
            <a:xfrm>
              <a:off x="4128" y="12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0051" name="Text Box 99"/>
            <p:cNvSpPr txBox="1">
              <a:spLocks noChangeArrowheads="1"/>
            </p:cNvSpPr>
            <p:nvPr/>
          </p:nvSpPr>
          <p:spPr bwMode="auto">
            <a:xfrm>
              <a:off x="3347" y="1407"/>
              <a:ext cx="7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sorted</a:t>
              </a:r>
            </a:p>
          </p:txBody>
        </p:sp>
      </p:grpSp>
      <p:grpSp>
        <p:nvGrpSpPr>
          <p:cNvPr id="510055" name="Group 103"/>
          <p:cNvGrpSpPr>
            <a:grpSpLocks/>
          </p:cNvGrpSpPr>
          <p:nvPr/>
        </p:nvGrpSpPr>
        <p:grpSpPr bwMode="auto">
          <a:xfrm>
            <a:off x="434975" y="5715000"/>
            <a:ext cx="538163" cy="434975"/>
            <a:chOff x="274" y="3600"/>
            <a:chExt cx="339" cy="274"/>
          </a:xfrm>
        </p:grpSpPr>
        <p:sp>
          <p:nvSpPr>
            <p:cNvPr id="510053" name="Line 101"/>
            <p:cNvSpPr>
              <a:spLocks noChangeShapeType="1"/>
            </p:cNvSpPr>
            <p:nvPr/>
          </p:nvSpPr>
          <p:spPr bwMode="auto">
            <a:xfrm>
              <a:off x="274" y="3874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0054" name="Rectangle 102"/>
            <p:cNvSpPr>
              <a:spLocks noChangeArrowheads="1"/>
            </p:cNvSpPr>
            <p:nvPr/>
          </p:nvSpPr>
          <p:spPr bwMode="auto">
            <a:xfrm>
              <a:off x="432" y="3600"/>
              <a:ext cx="181" cy="2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030" grpId="0" animBg="1"/>
      <p:bldP spid="510046" grpId="0" animBg="1"/>
      <p:bldP spid="51004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F5D0-E797-4F4E-8301-17742D5E7FE0}" type="slidenum">
              <a:rPr lang="en-US"/>
              <a:pPr/>
              <a:t>51</a:t>
            </a:fld>
            <a:endParaRPr lang="en-US"/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QuickSort in Action</a:t>
            </a:r>
          </a:p>
        </p:txBody>
      </p:sp>
      <p:grpSp>
        <p:nvGrpSpPr>
          <p:cNvPr id="510979" name="Group 3"/>
          <p:cNvGrpSpPr>
            <a:grpSpLocks/>
          </p:cNvGrpSpPr>
          <p:nvPr/>
        </p:nvGrpSpPr>
        <p:grpSpPr bwMode="auto">
          <a:xfrm>
            <a:off x="5181600" y="1066800"/>
            <a:ext cx="3783013" cy="1041400"/>
            <a:chOff x="3264" y="672"/>
            <a:chExt cx="2383" cy="656"/>
          </a:xfrm>
        </p:grpSpPr>
        <p:grpSp>
          <p:nvGrpSpPr>
            <p:cNvPr id="510980" name="Group 4"/>
            <p:cNvGrpSpPr>
              <a:grpSpLocks/>
            </p:cNvGrpSpPr>
            <p:nvPr/>
          </p:nvGrpSpPr>
          <p:grpSpPr bwMode="auto">
            <a:xfrm>
              <a:off x="3264" y="672"/>
              <a:ext cx="2383" cy="656"/>
              <a:chOff x="3264" y="672"/>
              <a:chExt cx="2383" cy="656"/>
            </a:xfrm>
          </p:grpSpPr>
          <p:sp>
            <p:nvSpPr>
              <p:cNvPr id="510981" name="Rectangle 5"/>
              <p:cNvSpPr>
                <a:spLocks noChangeArrowheads="1"/>
              </p:cNvSpPr>
              <p:nvPr/>
            </p:nvSpPr>
            <p:spPr bwMode="auto">
              <a:xfrm flipH="1">
                <a:off x="326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30</a:t>
                </a:r>
              </a:p>
            </p:txBody>
          </p:sp>
          <p:sp>
            <p:nvSpPr>
              <p:cNvPr id="510982" name="Rectangle 6"/>
              <p:cNvSpPr>
                <a:spLocks noChangeArrowheads="1"/>
              </p:cNvSpPr>
              <p:nvPr/>
            </p:nvSpPr>
            <p:spPr bwMode="auto">
              <a:xfrm flipH="1">
                <a:off x="355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510983" name="Rectangle 7"/>
              <p:cNvSpPr>
                <a:spLocks noChangeArrowheads="1"/>
              </p:cNvSpPr>
              <p:nvPr/>
            </p:nvSpPr>
            <p:spPr bwMode="auto">
              <a:xfrm flipH="1">
                <a:off x="3840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77</a:t>
                </a:r>
              </a:p>
            </p:txBody>
          </p:sp>
          <p:sp>
            <p:nvSpPr>
              <p:cNvPr id="510984" name="Rectangle 8"/>
              <p:cNvSpPr>
                <a:spLocks noChangeArrowheads="1"/>
              </p:cNvSpPr>
              <p:nvPr/>
            </p:nvSpPr>
            <p:spPr bwMode="auto">
              <a:xfrm flipH="1">
                <a:off x="4128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13</a:t>
                </a:r>
              </a:p>
            </p:txBody>
          </p:sp>
          <p:sp>
            <p:nvSpPr>
              <p:cNvPr id="510985" name="Rectangle 9"/>
              <p:cNvSpPr>
                <a:spLocks noChangeArrowheads="1"/>
              </p:cNvSpPr>
              <p:nvPr/>
            </p:nvSpPr>
            <p:spPr bwMode="auto">
              <a:xfrm flipH="1">
                <a:off x="4416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69</a:t>
                </a:r>
              </a:p>
            </p:txBody>
          </p:sp>
          <p:sp>
            <p:nvSpPr>
              <p:cNvPr id="510986" name="Rectangle 10"/>
              <p:cNvSpPr>
                <a:spLocks noChangeArrowheads="1"/>
              </p:cNvSpPr>
              <p:nvPr/>
            </p:nvSpPr>
            <p:spPr bwMode="auto">
              <a:xfrm flipH="1">
                <a:off x="470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40</a:t>
                </a:r>
              </a:p>
            </p:txBody>
          </p:sp>
          <p:sp>
            <p:nvSpPr>
              <p:cNvPr id="510987" name="Rectangle 11"/>
              <p:cNvSpPr>
                <a:spLocks noChangeArrowheads="1"/>
              </p:cNvSpPr>
              <p:nvPr/>
            </p:nvSpPr>
            <p:spPr bwMode="auto">
              <a:xfrm flipH="1">
                <a:off x="499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21</a:t>
                </a:r>
              </a:p>
            </p:txBody>
          </p:sp>
          <p:sp>
            <p:nvSpPr>
              <p:cNvPr id="510988" name="Text Box 12"/>
              <p:cNvSpPr txBox="1">
                <a:spLocks noChangeArrowheads="1"/>
              </p:cNvSpPr>
              <p:nvPr/>
            </p:nvSpPr>
            <p:spPr bwMode="auto">
              <a:xfrm>
                <a:off x="3340" y="1059"/>
                <a:ext cx="221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200"/>
                  <a:t>0   1    2   3   4    5    6   7</a:t>
                </a:r>
              </a:p>
            </p:txBody>
          </p:sp>
          <p:sp>
            <p:nvSpPr>
              <p:cNvPr id="510989" name="Rectangle 13"/>
              <p:cNvSpPr>
                <a:spLocks noChangeArrowheads="1"/>
              </p:cNvSpPr>
              <p:nvPr/>
            </p:nvSpPr>
            <p:spPr bwMode="auto">
              <a:xfrm flipH="1">
                <a:off x="5321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46</a:t>
                </a:r>
              </a:p>
            </p:txBody>
          </p:sp>
        </p:grpSp>
        <p:grpSp>
          <p:nvGrpSpPr>
            <p:cNvPr id="510990" name="Group 14"/>
            <p:cNvGrpSpPr>
              <a:grpSpLocks/>
            </p:cNvGrpSpPr>
            <p:nvPr/>
          </p:nvGrpSpPr>
          <p:grpSpPr bwMode="auto">
            <a:xfrm>
              <a:off x="3264" y="672"/>
              <a:ext cx="2383" cy="656"/>
              <a:chOff x="3264" y="672"/>
              <a:chExt cx="2383" cy="656"/>
            </a:xfrm>
          </p:grpSpPr>
          <p:sp>
            <p:nvSpPr>
              <p:cNvPr id="510991" name="Rectangle 15"/>
              <p:cNvSpPr>
                <a:spLocks noChangeArrowheads="1"/>
              </p:cNvSpPr>
              <p:nvPr/>
            </p:nvSpPr>
            <p:spPr bwMode="auto">
              <a:xfrm flipH="1">
                <a:off x="326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FF3300"/>
                    </a:solidFill>
                  </a:rPr>
                  <a:t>30</a:t>
                </a:r>
              </a:p>
            </p:txBody>
          </p:sp>
          <p:sp>
            <p:nvSpPr>
              <p:cNvPr id="510992" name="Rectangle 16"/>
              <p:cNvSpPr>
                <a:spLocks noChangeArrowheads="1"/>
              </p:cNvSpPr>
              <p:nvPr/>
            </p:nvSpPr>
            <p:spPr bwMode="auto">
              <a:xfrm flipH="1">
                <a:off x="355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510993" name="Rectangle 17"/>
              <p:cNvSpPr>
                <a:spLocks noChangeArrowheads="1"/>
              </p:cNvSpPr>
              <p:nvPr/>
            </p:nvSpPr>
            <p:spPr bwMode="auto">
              <a:xfrm flipH="1">
                <a:off x="3840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77</a:t>
                </a:r>
              </a:p>
            </p:txBody>
          </p:sp>
          <p:sp>
            <p:nvSpPr>
              <p:cNvPr id="510994" name="Rectangle 18"/>
              <p:cNvSpPr>
                <a:spLocks noChangeArrowheads="1"/>
              </p:cNvSpPr>
              <p:nvPr/>
            </p:nvSpPr>
            <p:spPr bwMode="auto">
              <a:xfrm flipH="1">
                <a:off x="4128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13</a:t>
                </a:r>
              </a:p>
            </p:txBody>
          </p:sp>
          <p:sp>
            <p:nvSpPr>
              <p:cNvPr id="510995" name="Rectangle 19"/>
              <p:cNvSpPr>
                <a:spLocks noChangeArrowheads="1"/>
              </p:cNvSpPr>
              <p:nvPr/>
            </p:nvSpPr>
            <p:spPr bwMode="auto">
              <a:xfrm flipH="1">
                <a:off x="4416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69</a:t>
                </a:r>
              </a:p>
            </p:txBody>
          </p:sp>
          <p:sp>
            <p:nvSpPr>
              <p:cNvPr id="510996" name="Rectangle 20"/>
              <p:cNvSpPr>
                <a:spLocks noChangeArrowheads="1"/>
              </p:cNvSpPr>
              <p:nvPr/>
            </p:nvSpPr>
            <p:spPr bwMode="auto">
              <a:xfrm flipH="1">
                <a:off x="470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40</a:t>
                </a:r>
              </a:p>
            </p:txBody>
          </p:sp>
          <p:sp>
            <p:nvSpPr>
              <p:cNvPr id="510997" name="Rectangle 21"/>
              <p:cNvSpPr>
                <a:spLocks noChangeArrowheads="1"/>
              </p:cNvSpPr>
              <p:nvPr/>
            </p:nvSpPr>
            <p:spPr bwMode="auto">
              <a:xfrm flipH="1">
                <a:off x="499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21</a:t>
                </a:r>
              </a:p>
            </p:txBody>
          </p:sp>
          <p:sp>
            <p:nvSpPr>
              <p:cNvPr id="510998" name="Text Box 22"/>
              <p:cNvSpPr txBox="1">
                <a:spLocks noChangeArrowheads="1"/>
              </p:cNvSpPr>
              <p:nvPr/>
            </p:nvSpPr>
            <p:spPr bwMode="auto">
              <a:xfrm>
                <a:off x="3340" y="1059"/>
                <a:ext cx="221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200"/>
                  <a:t>0   1    2   3   4    5    6   7</a:t>
                </a:r>
              </a:p>
            </p:txBody>
          </p:sp>
          <p:sp>
            <p:nvSpPr>
              <p:cNvPr id="510999" name="Rectangle 23"/>
              <p:cNvSpPr>
                <a:spLocks noChangeArrowheads="1"/>
              </p:cNvSpPr>
              <p:nvPr/>
            </p:nvSpPr>
            <p:spPr bwMode="auto">
              <a:xfrm flipH="1">
                <a:off x="5321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46</a:t>
                </a:r>
              </a:p>
            </p:txBody>
          </p:sp>
        </p:grpSp>
        <p:grpSp>
          <p:nvGrpSpPr>
            <p:cNvPr id="511000" name="Group 24"/>
            <p:cNvGrpSpPr>
              <a:grpSpLocks/>
            </p:cNvGrpSpPr>
            <p:nvPr/>
          </p:nvGrpSpPr>
          <p:grpSpPr bwMode="auto">
            <a:xfrm>
              <a:off x="3264" y="672"/>
              <a:ext cx="2383" cy="656"/>
              <a:chOff x="3264" y="672"/>
              <a:chExt cx="2383" cy="656"/>
            </a:xfrm>
          </p:grpSpPr>
          <p:sp>
            <p:nvSpPr>
              <p:cNvPr id="511001" name="Rectangle 25"/>
              <p:cNvSpPr>
                <a:spLocks noChangeArrowheads="1"/>
              </p:cNvSpPr>
              <p:nvPr/>
            </p:nvSpPr>
            <p:spPr bwMode="auto">
              <a:xfrm flipH="1">
                <a:off x="326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511002" name="Rectangle 26"/>
              <p:cNvSpPr>
                <a:spLocks noChangeArrowheads="1"/>
              </p:cNvSpPr>
              <p:nvPr/>
            </p:nvSpPr>
            <p:spPr bwMode="auto">
              <a:xfrm flipH="1">
                <a:off x="355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511003" name="Rectangle 27"/>
              <p:cNvSpPr>
                <a:spLocks noChangeArrowheads="1"/>
              </p:cNvSpPr>
              <p:nvPr/>
            </p:nvSpPr>
            <p:spPr bwMode="auto">
              <a:xfrm flipH="1">
                <a:off x="3840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21</a:t>
                </a:r>
              </a:p>
            </p:txBody>
          </p:sp>
          <p:sp>
            <p:nvSpPr>
              <p:cNvPr id="511004" name="Rectangle 28"/>
              <p:cNvSpPr>
                <a:spLocks noChangeArrowheads="1"/>
              </p:cNvSpPr>
              <p:nvPr/>
            </p:nvSpPr>
            <p:spPr bwMode="auto">
              <a:xfrm flipH="1">
                <a:off x="4128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FF3300"/>
                    </a:solidFill>
                  </a:rPr>
                  <a:t>30</a:t>
                </a:r>
              </a:p>
            </p:txBody>
          </p:sp>
          <p:sp>
            <p:nvSpPr>
              <p:cNvPr id="511005" name="Rectangle 29"/>
              <p:cNvSpPr>
                <a:spLocks noChangeArrowheads="1"/>
              </p:cNvSpPr>
              <p:nvPr/>
            </p:nvSpPr>
            <p:spPr bwMode="auto">
              <a:xfrm flipH="1">
                <a:off x="4416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69</a:t>
                </a:r>
              </a:p>
            </p:txBody>
          </p:sp>
          <p:sp>
            <p:nvSpPr>
              <p:cNvPr id="511006" name="Rectangle 30"/>
              <p:cNvSpPr>
                <a:spLocks noChangeArrowheads="1"/>
              </p:cNvSpPr>
              <p:nvPr/>
            </p:nvSpPr>
            <p:spPr bwMode="auto">
              <a:xfrm flipH="1">
                <a:off x="470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40</a:t>
                </a:r>
              </a:p>
            </p:txBody>
          </p:sp>
          <p:sp>
            <p:nvSpPr>
              <p:cNvPr id="511007" name="Rectangle 31"/>
              <p:cNvSpPr>
                <a:spLocks noChangeArrowheads="1"/>
              </p:cNvSpPr>
              <p:nvPr/>
            </p:nvSpPr>
            <p:spPr bwMode="auto">
              <a:xfrm flipH="1">
                <a:off x="499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77</a:t>
                </a:r>
              </a:p>
            </p:txBody>
          </p:sp>
          <p:sp>
            <p:nvSpPr>
              <p:cNvPr id="511008" name="Text Box 32"/>
              <p:cNvSpPr txBox="1">
                <a:spLocks noChangeArrowheads="1"/>
              </p:cNvSpPr>
              <p:nvPr/>
            </p:nvSpPr>
            <p:spPr bwMode="auto">
              <a:xfrm>
                <a:off x="3340" y="1059"/>
                <a:ext cx="221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200"/>
                  <a:t>0   1    2   3   4    5    6   7</a:t>
                </a:r>
              </a:p>
            </p:txBody>
          </p:sp>
          <p:sp>
            <p:nvSpPr>
              <p:cNvPr id="511009" name="Rectangle 33"/>
              <p:cNvSpPr>
                <a:spLocks noChangeArrowheads="1"/>
              </p:cNvSpPr>
              <p:nvPr/>
            </p:nvSpPr>
            <p:spPr bwMode="auto">
              <a:xfrm flipH="1">
                <a:off x="5321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46</a:t>
                </a:r>
              </a:p>
            </p:txBody>
          </p:sp>
        </p:grpSp>
        <p:grpSp>
          <p:nvGrpSpPr>
            <p:cNvPr id="511010" name="Group 34"/>
            <p:cNvGrpSpPr>
              <a:grpSpLocks/>
            </p:cNvGrpSpPr>
            <p:nvPr/>
          </p:nvGrpSpPr>
          <p:grpSpPr bwMode="auto">
            <a:xfrm>
              <a:off x="3264" y="672"/>
              <a:ext cx="2383" cy="656"/>
              <a:chOff x="3264" y="672"/>
              <a:chExt cx="2383" cy="656"/>
            </a:xfrm>
          </p:grpSpPr>
          <p:sp>
            <p:nvSpPr>
              <p:cNvPr id="511011" name="Rectangle 35"/>
              <p:cNvSpPr>
                <a:spLocks noChangeArrowheads="1"/>
              </p:cNvSpPr>
              <p:nvPr/>
            </p:nvSpPr>
            <p:spPr bwMode="auto">
              <a:xfrm flipH="1">
                <a:off x="326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FF3300"/>
                    </a:solidFill>
                  </a:rPr>
                  <a:t>13</a:t>
                </a:r>
              </a:p>
            </p:txBody>
          </p:sp>
          <p:sp>
            <p:nvSpPr>
              <p:cNvPr id="511012" name="Rectangle 36"/>
              <p:cNvSpPr>
                <a:spLocks noChangeArrowheads="1"/>
              </p:cNvSpPr>
              <p:nvPr/>
            </p:nvSpPr>
            <p:spPr bwMode="auto">
              <a:xfrm flipH="1">
                <a:off x="355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511013" name="Rectangle 37"/>
              <p:cNvSpPr>
                <a:spLocks noChangeArrowheads="1"/>
              </p:cNvSpPr>
              <p:nvPr/>
            </p:nvSpPr>
            <p:spPr bwMode="auto">
              <a:xfrm flipH="1">
                <a:off x="3840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21</a:t>
                </a:r>
              </a:p>
            </p:txBody>
          </p:sp>
          <p:sp>
            <p:nvSpPr>
              <p:cNvPr id="511014" name="Rectangle 38"/>
              <p:cNvSpPr>
                <a:spLocks noChangeArrowheads="1"/>
              </p:cNvSpPr>
              <p:nvPr/>
            </p:nvSpPr>
            <p:spPr bwMode="auto">
              <a:xfrm flipH="1">
                <a:off x="4128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FF3300"/>
                    </a:solidFill>
                  </a:rPr>
                  <a:t>30</a:t>
                </a:r>
              </a:p>
            </p:txBody>
          </p:sp>
          <p:sp>
            <p:nvSpPr>
              <p:cNvPr id="511015" name="Rectangle 39"/>
              <p:cNvSpPr>
                <a:spLocks noChangeArrowheads="1"/>
              </p:cNvSpPr>
              <p:nvPr/>
            </p:nvSpPr>
            <p:spPr bwMode="auto">
              <a:xfrm flipH="1">
                <a:off x="4416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69</a:t>
                </a:r>
              </a:p>
            </p:txBody>
          </p:sp>
          <p:sp>
            <p:nvSpPr>
              <p:cNvPr id="511016" name="Rectangle 40"/>
              <p:cNvSpPr>
                <a:spLocks noChangeArrowheads="1"/>
              </p:cNvSpPr>
              <p:nvPr/>
            </p:nvSpPr>
            <p:spPr bwMode="auto">
              <a:xfrm flipH="1">
                <a:off x="470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40</a:t>
                </a:r>
              </a:p>
            </p:txBody>
          </p:sp>
          <p:sp>
            <p:nvSpPr>
              <p:cNvPr id="511017" name="Rectangle 41"/>
              <p:cNvSpPr>
                <a:spLocks noChangeArrowheads="1"/>
              </p:cNvSpPr>
              <p:nvPr/>
            </p:nvSpPr>
            <p:spPr bwMode="auto">
              <a:xfrm flipH="1">
                <a:off x="499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77</a:t>
                </a:r>
              </a:p>
            </p:txBody>
          </p:sp>
          <p:sp>
            <p:nvSpPr>
              <p:cNvPr id="511018" name="Text Box 42"/>
              <p:cNvSpPr txBox="1">
                <a:spLocks noChangeArrowheads="1"/>
              </p:cNvSpPr>
              <p:nvPr/>
            </p:nvSpPr>
            <p:spPr bwMode="auto">
              <a:xfrm>
                <a:off x="3340" y="1059"/>
                <a:ext cx="221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200"/>
                  <a:t>0   1    2   3   4    5    6   7</a:t>
                </a:r>
              </a:p>
            </p:txBody>
          </p:sp>
          <p:sp>
            <p:nvSpPr>
              <p:cNvPr id="511019" name="Rectangle 43"/>
              <p:cNvSpPr>
                <a:spLocks noChangeArrowheads="1"/>
              </p:cNvSpPr>
              <p:nvPr/>
            </p:nvSpPr>
            <p:spPr bwMode="auto">
              <a:xfrm flipH="1">
                <a:off x="5321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46</a:t>
                </a:r>
              </a:p>
            </p:txBody>
          </p:sp>
        </p:grpSp>
        <p:grpSp>
          <p:nvGrpSpPr>
            <p:cNvPr id="511020" name="Group 44"/>
            <p:cNvGrpSpPr>
              <a:grpSpLocks/>
            </p:cNvGrpSpPr>
            <p:nvPr/>
          </p:nvGrpSpPr>
          <p:grpSpPr bwMode="auto">
            <a:xfrm>
              <a:off x="3264" y="672"/>
              <a:ext cx="2383" cy="656"/>
              <a:chOff x="3264" y="672"/>
              <a:chExt cx="2383" cy="656"/>
            </a:xfrm>
          </p:grpSpPr>
          <p:sp>
            <p:nvSpPr>
              <p:cNvPr id="511021" name="Rectangle 45"/>
              <p:cNvSpPr>
                <a:spLocks noChangeArrowheads="1"/>
              </p:cNvSpPr>
              <p:nvPr/>
            </p:nvSpPr>
            <p:spPr bwMode="auto">
              <a:xfrm flipH="1">
                <a:off x="326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11022" name="Rectangle 46"/>
              <p:cNvSpPr>
                <a:spLocks noChangeArrowheads="1"/>
              </p:cNvSpPr>
              <p:nvPr/>
            </p:nvSpPr>
            <p:spPr bwMode="auto">
              <a:xfrm flipH="1">
                <a:off x="355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FF3300"/>
                    </a:solidFill>
                  </a:rPr>
                  <a:t>13</a:t>
                </a:r>
              </a:p>
            </p:txBody>
          </p:sp>
          <p:sp>
            <p:nvSpPr>
              <p:cNvPr id="511023" name="Rectangle 47"/>
              <p:cNvSpPr>
                <a:spLocks noChangeArrowheads="1"/>
              </p:cNvSpPr>
              <p:nvPr/>
            </p:nvSpPr>
            <p:spPr bwMode="auto">
              <a:xfrm flipH="1">
                <a:off x="3840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21</a:t>
                </a:r>
              </a:p>
            </p:txBody>
          </p:sp>
          <p:sp>
            <p:nvSpPr>
              <p:cNvPr id="511024" name="Rectangle 48"/>
              <p:cNvSpPr>
                <a:spLocks noChangeArrowheads="1"/>
              </p:cNvSpPr>
              <p:nvPr/>
            </p:nvSpPr>
            <p:spPr bwMode="auto">
              <a:xfrm flipH="1">
                <a:off x="4128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FF3300"/>
                    </a:solidFill>
                  </a:rPr>
                  <a:t>30</a:t>
                </a:r>
              </a:p>
            </p:txBody>
          </p:sp>
          <p:sp>
            <p:nvSpPr>
              <p:cNvPr id="511025" name="Rectangle 49"/>
              <p:cNvSpPr>
                <a:spLocks noChangeArrowheads="1"/>
              </p:cNvSpPr>
              <p:nvPr/>
            </p:nvSpPr>
            <p:spPr bwMode="auto">
              <a:xfrm flipH="1">
                <a:off x="4416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69</a:t>
                </a:r>
              </a:p>
            </p:txBody>
          </p:sp>
          <p:sp>
            <p:nvSpPr>
              <p:cNvPr id="511026" name="Rectangle 50"/>
              <p:cNvSpPr>
                <a:spLocks noChangeArrowheads="1"/>
              </p:cNvSpPr>
              <p:nvPr/>
            </p:nvSpPr>
            <p:spPr bwMode="auto">
              <a:xfrm flipH="1">
                <a:off x="470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40</a:t>
                </a:r>
              </a:p>
            </p:txBody>
          </p:sp>
          <p:sp>
            <p:nvSpPr>
              <p:cNvPr id="511027" name="Rectangle 51"/>
              <p:cNvSpPr>
                <a:spLocks noChangeArrowheads="1"/>
              </p:cNvSpPr>
              <p:nvPr/>
            </p:nvSpPr>
            <p:spPr bwMode="auto">
              <a:xfrm flipH="1">
                <a:off x="499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77</a:t>
                </a:r>
              </a:p>
            </p:txBody>
          </p:sp>
          <p:sp>
            <p:nvSpPr>
              <p:cNvPr id="511028" name="Text Box 52"/>
              <p:cNvSpPr txBox="1">
                <a:spLocks noChangeArrowheads="1"/>
              </p:cNvSpPr>
              <p:nvPr/>
            </p:nvSpPr>
            <p:spPr bwMode="auto">
              <a:xfrm>
                <a:off x="3340" y="1059"/>
                <a:ext cx="221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200"/>
                  <a:t>0   1    2   3   4    5    6   7</a:t>
                </a:r>
              </a:p>
            </p:txBody>
          </p:sp>
          <p:sp>
            <p:nvSpPr>
              <p:cNvPr id="511029" name="Rectangle 53"/>
              <p:cNvSpPr>
                <a:spLocks noChangeArrowheads="1"/>
              </p:cNvSpPr>
              <p:nvPr/>
            </p:nvSpPr>
            <p:spPr bwMode="auto">
              <a:xfrm flipH="1">
                <a:off x="5321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46</a:t>
                </a:r>
              </a:p>
            </p:txBody>
          </p:sp>
        </p:grpSp>
      </p:grpSp>
      <p:grpSp>
        <p:nvGrpSpPr>
          <p:cNvPr id="511107" name="Group 131"/>
          <p:cNvGrpSpPr>
            <a:grpSpLocks/>
          </p:cNvGrpSpPr>
          <p:nvPr/>
        </p:nvGrpSpPr>
        <p:grpSpPr bwMode="auto">
          <a:xfrm>
            <a:off x="5181600" y="1066800"/>
            <a:ext cx="3783013" cy="1041400"/>
            <a:chOff x="3264" y="672"/>
            <a:chExt cx="2383" cy="656"/>
          </a:xfrm>
        </p:grpSpPr>
        <p:grpSp>
          <p:nvGrpSpPr>
            <p:cNvPr id="511108" name="Group 132"/>
            <p:cNvGrpSpPr>
              <a:grpSpLocks/>
            </p:cNvGrpSpPr>
            <p:nvPr/>
          </p:nvGrpSpPr>
          <p:grpSpPr bwMode="auto">
            <a:xfrm>
              <a:off x="3264" y="672"/>
              <a:ext cx="2383" cy="656"/>
              <a:chOff x="3264" y="672"/>
              <a:chExt cx="2383" cy="656"/>
            </a:xfrm>
          </p:grpSpPr>
          <p:sp>
            <p:nvSpPr>
              <p:cNvPr id="511109" name="Rectangle 133"/>
              <p:cNvSpPr>
                <a:spLocks noChangeArrowheads="1"/>
              </p:cNvSpPr>
              <p:nvPr/>
            </p:nvSpPr>
            <p:spPr bwMode="auto">
              <a:xfrm flipH="1">
                <a:off x="326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30</a:t>
                </a:r>
              </a:p>
            </p:txBody>
          </p:sp>
          <p:sp>
            <p:nvSpPr>
              <p:cNvPr id="511110" name="Rectangle 134"/>
              <p:cNvSpPr>
                <a:spLocks noChangeArrowheads="1"/>
              </p:cNvSpPr>
              <p:nvPr/>
            </p:nvSpPr>
            <p:spPr bwMode="auto">
              <a:xfrm flipH="1">
                <a:off x="355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511111" name="Rectangle 135"/>
              <p:cNvSpPr>
                <a:spLocks noChangeArrowheads="1"/>
              </p:cNvSpPr>
              <p:nvPr/>
            </p:nvSpPr>
            <p:spPr bwMode="auto">
              <a:xfrm flipH="1">
                <a:off x="3840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77</a:t>
                </a:r>
              </a:p>
            </p:txBody>
          </p:sp>
          <p:sp>
            <p:nvSpPr>
              <p:cNvPr id="511112" name="Rectangle 136"/>
              <p:cNvSpPr>
                <a:spLocks noChangeArrowheads="1"/>
              </p:cNvSpPr>
              <p:nvPr/>
            </p:nvSpPr>
            <p:spPr bwMode="auto">
              <a:xfrm flipH="1">
                <a:off x="4128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13</a:t>
                </a:r>
              </a:p>
            </p:txBody>
          </p:sp>
          <p:sp>
            <p:nvSpPr>
              <p:cNvPr id="511113" name="Rectangle 137"/>
              <p:cNvSpPr>
                <a:spLocks noChangeArrowheads="1"/>
              </p:cNvSpPr>
              <p:nvPr/>
            </p:nvSpPr>
            <p:spPr bwMode="auto">
              <a:xfrm flipH="1">
                <a:off x="4416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69</a:t>
                </a:r>
              </a:p>
            </p:txBody>
          </p:sp>
          <p:sp>
            <p:nvSpPr>
              <p:cNvPr id="511114" name="Rectangle 138"/>
              <p:cNvSpPr>
                <a:spLocks noChangeArrowheads="1"/>
              </p:cNvSpPr>
              <p:nvPr/>
            </p:nvSpPr>
            <p:spPr bwMode="auto">
              <a:xfrm flipH="1">
                <a:off x="470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40</a:t>
                </a:r>
              </a:p>
            </p:txBody>
          </p:sp>
          <p:sp>
            <p:nvSpPr>
              <p:cNvPr id="511115" name="Rectangle 139"/>
              <p:cNvSpPr>
                <a:spLocks noChangeArrowheads="1"/>
              </p:cNvSpPr>
              <p:nvPr/>
            </p:nvSpPr>
            <p:spPr bwMode="auto">
              <a:xfrm flipH="1">
                <a:off x="499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21</a:t>
                </a:r>
              </a:p>
            </p:txBody>
          </p:sp>
          <p:sp>
            <p:nvSpPr>
              <p:cNvPr id="511116" name="Text Box 140"/>
              <p:cNvSpPr txBox="1">
                <a:spLocks noChangeArrowheads="1"/>
              </p:cNvSpPr>
              <p:nvPr/>
            </p:nvSpPr>
            <p:spPr bwMode="auto">
              <a:xfrm>
                <a:off x="3340" y="1059"/>
                <a:ext cx="221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200"/>
                  <a:t>0   1    2   3   4    5    6   7</a:t>
                </a:r>
              </a:p>
            </p:txBody>
          </p:sp>
          <p:sp>
            <p:nvSpPr>
              <p:cNvPr id="511117" name="Rectangle 141"/>
              <p:cNvSpPr>
                <a:spLocks noChangeArrowheads="1"/>
              </p:cNvSpPr>
              <p:nvPr/>
            </p:nvSpPr>
            <p:spPr bwMode="auto">
              <a:xfrm flipH="1">
                <a:off x="5321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46</a:t>
                </a:r>
              </a:p>
            </p:txBody>
          </p:sp>
        </p:grpSp>
        <p:grpSp>
          <p:nvGrpSpPr>
            <p:cNvPr id="511118" name="Group 142"/>
            <p:cNvGrpSpPr>
              <a:grpSpLocks/>
            </p:cNvGrpSpPr>
            <p:nvPr/>
          </p:nvGrpSpPr>
          <p:grpSpPr bwMode="auto">
            <a:xfrm>
              <a:off x="3264" y="672"/>
              <a:ext cx="2383" cy="656"/>
              <a:chOff x="3264" y="672"/>
              <a:chExt cx="2383" cy="656"/>
            </a:xfrm>
          </p:grpSpPr>
          <p:sp>
            <p:nvSpPr>
              <p:cNvPr id="511119" name="Rectangle 143"/>
              <p:cNvSpPr>
                <a:spLocks noChangeArrowheads="1"/>
              </p:cNvSpPr>
              <p:nvPr/>
            </p:nvSpPr>
            <p:spPr bwMode="auto">
              <a:xfrm flipH="1">
                <a:off x="326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FF3300"/>
                    </a:solidFill>
                  </a:rPr>
                  <a:t>30</a:t>
                </a:r>
              </a:p>
            </p:txBody>
          </p:sp>
          <p:sp>
            <p:nvSpPr>
              <p:cNvPr id="511120" name="Rectangle 144"/>
              <p:cNvSpPr>
                <a:spLocks noChangeArrowheads="1"/>
              </p:cNvSpPr>
              <p:nvPr/>
            </p:nvSpPr>
            <p:spPr bwMode="auto">
              <a:xfrm flipH="1">
                <a:off x="355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511121" name="Rectangle 145"/>
              <p:cNvSpPr>
                <a:spLocks noChangeArrowheads="1"/>
              </p:cNvSpPr>
              <p:nvPr/>
            </p:nvSpPr>
            <p:spPr bwMode="auto">
              <a:xfrm flipH="1">
                <a:off x="3840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77</a:t>
                </a:r>
              </a:p>
            </p:txBody>
          </p:sp>
          <p:sp>
            <p:nvSpPr>
              <p:cNvPr id="511122" name="Rectangle 146"/>
              <p:cNvSpPr>
                <a:spLocks noChangeArrowheads="1"/>
              </p:cNvSpPr>
              <p:nvPr/>
            </p:nvSpPr>
            <p:spPr bwMode="auto">
              <a:xfrm flipH="1">
                <a:off x="4128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13</a:t>
                </a:r>
              </a:p>
            </p:txBody>
          </p:sp>
          <p:sp>
            <p:nvSpPr>
              <p:cNvPr id="511123" name="Rectangle 147"/>
              <p:cNvSpPr>
                <a:spLocks noChangeArrowheads="1"/>
              </p:cNvSpPr>
              <p:nvPr/>
            </p:nvSpPr>
            <p:spPr bwMode="auto">
              <a:xfrm flipH="1">
                <a:off x="4416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69</a:t>
                </a:r>
              </a:p>
            </p:txBody>
          </p:sp>
          <p:sp>
            <p:nvSpPr>
              <p:cNvPr id="511124" name="Rectangle 148"/>
              <p:cNvSpPr>
                <a:spLocks noChangeArrowheads="1"/>
              </p:cNvSpPr>
              <p:nvPr/>
            </p:nvSpPr>
            <p:spPr bwMode="auto">
              <a:xfrm flipH="1">
                <a:off x="470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40</a:t>
                </a:r>
              </a:p>
            </p:txBody>
          </p:sp>
          <p:sp>
            <p:nvSpPr>
              <p:cNvPr id="511125" name="Rectangle 149"/>
              <p:cNvSpPr>
                <a:spLocks noChangeArrowheads="1"/>
              </p:cNvSpPr>
              <p:nvPr/>
            </p:nvSpPr>
            <p:spPr bwMode="auto">
              <a:xfrm flipH="1">
                <a:off x="499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21</a:t>
                </a:r>
              </a:p>
            </p:txBody>
          </p:sp>
          <p:sp>
            <p:nvSpPr>
              <p:cNvPr id="511126" name="Text Box 150"/>
              <p:cNvSpPr txBox="1">
                <a:spLocks noChangeArrowheads="1"/>
              </p:cNvSpPr>
              <p:nvPr/>
            </p:nvSpPr>
            <p:spPr bwMode="auto">
              <a:xfrm>
                <a:off x="3340" y="1059"/>
                <a:ext cx="221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200"/>
                  <a:t>0   1    2   3   4    5    6   7</a:t>
                </a:r>
              </a:p>
            </p:txBody>
          </p:sp>
          <p:sp>
            <p:nvSpPr>
              <p:cNvPr id="511127" name="Rectangle 151"/>
              <p:cNvSpPr>
                <a:spLocks noChangeArrowheads="1"/>
              </p:cNvSpPr>
              <p:nvPr/>
            </p:nvSpPr>
            <p:spPr bwMode="auto">
              <a:xfrm flipH="1">
                <a:off x="5321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46</a:t>
                </a:r>
              </a:p>
            </p:txBody>
          </p:sp>
        </p:grpSp>
        <p:grpSp>
          <p:nvGrpSpPr>
            <p:cNvPr id="511128" name="Group 152"/>
            <p:cNvGrpSpPr>
              <a:grpSpLocks/>
            </p:cNvGrpSpPr>
            <p:nvPr/>
          </p:nvGrpSpPr>
          <p:grpSpPr bwMode="auto">
            <a:xfrm>
              <a:off x="3264" y="672"/>
              <a:ext cx="2383" cy="656"/>
              <a:chOff x="3264" y="672"/>
              <a:chExt cx="2383" cy="656"/>
            </a:xfrm>
          </p:grpSpPr>
          <p:sp>
            <p:nvSpPr>
              <p:cNvPr id="511129" name="Rectangle 153"/>
              <p:cNvSpPr>
                <a:spLocks noChangeArrowheads="1"/>
              </p:cNvSpPr>
              <p:nvPr/>
            </p:nvSpPr>
            <p:spPr bwMode="auto">
              <a:xfrm flipH="1">
                <a:off x="326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511130" name="Rectangle 154"/>
              <p:cNvSpPr>
                <a:spLocks noChangeArrowheads="1"/>
              </p:cNvSpPr>
              <p:nvPr/>
            </p:nvSpPr>
            <p:spPr bwMode="auto">
              <a:xfrm flipH="1">
                <a:off x="355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511131" name="Rectangle 155"/>
              <p:cNvSpPr>
                <a:spLocks noChangeArrowheads="1"/>
              </p:cNvSpPr>
              <p:nvPr/>
            </p:nvSpPr>
            <p:spPr bwMode="auto">
              <a:xfrm flipH="1">
                <a:off x="3840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21</a:t>
                </a:r>
              </a:p>
            </p:txBody>
          </p:sp>
          <p:sp>
            <p:nvSpPr>
              <p:cNvPr id="511132" name="Rectangle 156"/>
              <p:cNvSpPr>
                <a:spLocks noChangeArrowheads="1"/>
              </p:cNvSpPr>
              <p:nvPr/>
            </p:nvSpPr>
            <p:spPr bwMode="auto">
              <a:xfrm flipH="1">
                <a:off x="4128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FF3300"/>
                    </a:solidFill>
                  </a:rPr>
                  <a:t>30</a:t>
                </a:r>
              </a:p>
            </p:txBody>
          </p:sp>
          <p:sp>
            <p:nvSpPr>
              <p:cNvPr id="511133" name="Rectangle 157"/>
              <p:cNvSpPr>
                <a:spLocks noChangeArrowheads="1"/>
              </p:cNvSpPr>
              <p:nvPr/>
            </p:nvSpPr>
            <p:spPr bwMode="auto">
              <a:xfrm flipH="1">
                <a:off x="4416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69</a:t>
                </a:r>
              </a:p>
            </p:txBody>
          </p:sp>
          <p:sp>
            <p:nvSpPr>
              <p:cNvPr id="511134" name="Rectangle 158"/>
              <p:cNvSpPr>
                <a:spLocks noChangeArrowheads="1"/>
              </p:cNvSpPr>
              <p:nvPr/>
            </p:nvSpPr>
            <p:spPr bwMode="auto">
              <a:xfrm flipH="1">
                <a:off x="470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40</a:t>
                </a:r>
              </a:p>
            </p:txBody>
          </p:sp>
          <p:sp>
            <p:nvSpPr>
              <p:cNvPr id="511135" name="Rectangle 159"/>
              <p:cNvSpPr>
                <a:spLocks noChangeArrowheads="1"/>
              </p:cNvSpPr>
              <p:nvPr/>
            </p:nvSpPr>
            <p:spPr bwMode="auto">
              <a:xfrm flipH="1">
                <a:off x="499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77</a:t>
                </a:r>
              </a:p>
            </p:txBody>
          </p:sp>
          <p:sp>
            <p:nvSpPr>
              <p:cNvPr id="511136" name="Text Box 160"/>
              <p:cNvSpPr txBox="1">
                <a:spLocks noChangeArrowheads="1"/>
              </p:cNvSpPr>
              <p:nvPr/>
            </p:nvSpPr>
            <p:spPr bwMode="auto">
              <a:xfrm>
                <a:off x="3340" y="1059"/>
                <a:ext cx="221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200"/>
                  <a:t>0   1    2   3   4    5    6   7</a:t>
                </a:r>
              </a:p>
            </p:txBody>
          </p:sp>
          <p:sp>
            <p:nvSpPr>
              <p:cNvPr id="511137" name="Rectangle 161"/>
              <p:cNvSpPr>
                <a:spLocks noChangeArrowheads="1"/>
              </p:cNvSpPr>
              <p:nvPr/>
            </p:nvSpPr>
            <p:spPr bwMode="auto">
              <a:xfrm flipH="1">
                <a:off x="5321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46</a:t>
                </a:r>
              </a:p>
            </p:txBody>
          </p:sp>
        </p:grpSp>
        <p:grpSp>
          <p:nvGrpSpPr>
            <p:cNvPr id="511138" name="Group 162"/>
            <p:cNvGrpSpPr>
              <a:grpSpLocks/>
            </p:cNvGrpSpPr>
            <p:nvPr/>
          </p:nvGrpSpPr>
          <p:grpSpPr bwMode="auto">
            <a:xfrm>
              <a:off x="3264" y="672"/>
              <a:ext cx="2383" cy="656"/>
              <a:chOff x="3264" y="672"/>
              <a:chExt cx="2383" cy="656"/>
            </a:xfrm>
          </p:grpSpPr>
          <p:sp>
            <p:nvSpPr>
              <p:cNvPr id="511139" name="Rectangle 163"/>
              <p:cNvSpPr>
                <a:spLocks noChangeArrowheads="1"/>
              </p:cNvSpPr>
              <p:nvPr/>
            </p:nvSpPr>
            <p:spPr bwMode="auto">
              <a:xfrm flipH="1">
                <a:off x="326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FF3300"/>
                    </a:solidFill>
                  </a:rPr>
                  <a:t>13</a:t>
                </a:r>
              </a:p>
            </p:txBody>
          </p:sp>
          <p:sp>
            <p:nvSpPr>
              <p:cNvPr id="511140" name="Rectangle 164"/>
              <p:cNvSpPr>
                <a:spLocks noChangeArrowheads="1"/>
              </p:cNvSpPr>
              <p:nvPr/>
            </p:nvSpPr>
            <p:spPr bwMode="auto">
              <a:xfrm flipH="1">
                <a:off x="355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511141" name="Rectangle 165"/>
              <p:cNvSpPr>
                <a:spLocks noChangeArrowheads="1"/>
              </p:cNvSpPr>
              <p:nvPr/>
            </p:nvSpPr>
            <p:spPr bwMode="auto">
              <a:xfrm flipH="1">
                <a:off x="3840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21</a:t>
                </a:r>
              </a:p>
            </p:txBody>
          </p:sp>
          <p:sp>
            <p:nvSpPr>
              <p:cNvPr id="511142" name="Rectangle 166"/>
              <p:cNvSpPr>
                <a:spLocks noChangeArrowheads="1"/>
              </p:cNvSpPr>
              <p:nvPr/>
            </p:nvSpPr>
            <p:spPr bwMode="auto">
              <a:xfrm flipH="1">
                <a:off x="4128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FF3300"/>
                    </a:solidFill>
                  </a:rPr>
                  <a:t>30</a:t>
                </a:r>
              </a:p>
            </p:txBody>
          </p:sp>
          <p:sp>
            <p:nvSpPr>
              <p:cNvPr id="511143" name="Rectangle 167"/>
              <p:cNvSpPr>
                <a:spLocks noChangeArrowheads="1"/>
              </p:cNvSpPr>
              <p:nvPr/>
            </p:nvSpPr>
            <p:spPr bwMode="auto">
              <a:xfrm flipH="1">
                <a:off x="4416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69</a:t>
                </a:r>
              </a:p>
            </p:txBody>
          </p:sp>
          <p:sp>
            <p:nvSpPr>
              <p:cNvPr id="511144" name="Rectangle 168"/>
              <p:cNvSpPr>
                <a:spLocks noChangeArrowheads="1"/>
              </p:cNvSpPr>
              <p:nvPr/>
            </p:nvSpPr>
            <p:spPr bwMode="auto">
              <a:xfrm flipH="1">
                <a:off x="470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40</a:t>
                </a:r>
              </a:p>
            </p:txBody>
          </p:sp>
          <p:sp>
            <p:nvSpPr>
              <p:cNvPr id="511145" name="Rectangle 169"/>
              <p:cNvSpPr>
                <a:spLocks noChangeArrowheads="1"/>
              </p:cNvSpPr>
              <p:nvPr/>
            </p:nvSpPr>
            <p:spPr bwMode="auto">
              <a:xfrm flipH="1">
                <a:off x="499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77</a:t>
                </a:r>
              </a:p>
            </p:txBody>
          </p:sp>
          <p:sp>
            <p:nvSpPr>
              <p:cNvPr id="511146" name="Text Box 170"/>
              <p:cNvSpPr txBox="1">
                <a:spLocks noChangeArrowheads="1"/>
              </p:cNvSpPr>
              <p:nvPr/>
            </p:nvSpPr>
            <p:spPr bwMode="auto">
              <a:xfrm>
                <a:off x="3340" y="1059"/>
                <a:ext cx="221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200"/>
                  <a:t>0   1    2   3   4    5    6   7</a:t>
                </a:r>
              </a:p>
            </p:txBody>
          </p:sp>
          <p:sp>
            <p:nvSpPr>
              <p:cNvPr id="511147" name="Rectangle 171"/>
              <p:cNvSpPr>
                <a:spLocks noChangeArrowheads="1"/>
              </p:cNvSpPr>
              <p:nvPr/>
            </p:nvSpPr>
            <p:spPr bwMode="auto">
              <a:xfrm flipH="1">
                <a:off x="5321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46</a:t>
                </a:r>
              </a:p>
            </p:txBody>
          </p:sp>
        </p:grpSp>
        <p:grpSp>
          <p:nvGrpSpPr>
            <p:cNvPr id="511148" name="Group 172"/>
            <p:cNvGrpSpPr>
              <a:grpSpLocks/>
            </p:cNvGrpSpPr>
            <p:nvPr/>
          </p:nvGrpSpPr>
          <p:grpSpPr bwMode="auto">
            <a:xfrm>
              <a:off x="3264" y="672"/>
              <a:ext cx="2383" cy="656"/>
              <a:chOff x="3264" y="672"/>
              <a:chExt cx="2383" cy="656"/>
            </a:xfrm>
          </p:grpSpPr>
          <p:sp>
            <p:nvSpPr>
              <p:cNvPr id="511149" name="Rectangle 173"/>
              <p:cNvSpPr>
                <a:spLocks noChangeArrowheads="1"/>
              </p:cNvSpPr>
              <p:nvPr/>
            </p:nvSpPr>
            <p:spPr bwMode="auto">
              <a:xfrm flipH="1">
                <a:off x="326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11150" name="Rectangle 174"/>
              <p:cNvSpPr>
                <a:spLocks noChangeArrowheads="1"/>
              </p:cNvSpPr>
              <p:nvPr/>
            </p:nvSpPr>
            <p:spPr bwMode="auto">
              <a:xfrm flipH="1">
                <a:off x="355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FF3300"/>
                    </a:solidFill>
                  </a:rPr>
                  <a:t>13</a:t>
                </a:r>
              </a:p>
            </p:txBody>
          </p:sp>
          <p:sp>
            <p:nvSpPr>
              <p:cNvPr id="511151" name="Rectangle 175"/>
              <p:cNvSpPr>
                <a:spLocks noChangeArrowheads="1"/>
              </p:cNvSpPr>
              <p:nvPr/>
            </p:nvSpPr>
            <p:spPr bwMode="auto">
              <a:xfrm flipH="1">
                <a:off x="3840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21</a:t>
                </a:r>
              </a:p>
            </p:txBody>
          </p:sp>
          <p:sp>
            <p:nvSpPr>
              <p:cNvPr id="511152" name="Rectangle 176"/>
              <p:cNvSpPr>
                <a:spLocks noChangeArrowheads="1"/>
              </p:cNvSpPr>
              <p:nvPr/>
            </p:nvSpPr>
            <p:spPr bwMode="auto">
              <a:xfrm flipH="1">
                <a:off x="4128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FF3300"/>
                    </a:solidFill>
                  </a:rPr>
                  <a:t>30</a:t>
                </a:r>
              </a:p>
            </p:txBody>
          </p:sp>
          <p:sp>
            <p:nvSpPr>
              <p:cNvPr id="511153" name="Rectangle 177"/>
              <p:cNvSpPr>
                <a:spLocks noChangeArrowheads="1"/>
              </p:cNvSpPr>
              <p:nvPr/>
            </p:nvSpPr>
            <p:spPr bwMode="auto">
              <a:xfrm flipH="1">
                <a:off x="4416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FF3300"/>
                    </a:solidFill>
                  </a:rPr>
                  <a:t>69</a:t>
                </a:r>
              </a:p>
            </p:txBody>
          </p:sp>
          <p:sp>
            <p:nvSpPr>
              <p:cNvPr id="511154" name="Rectangle 178"/>
              <p:cNvSpPr>
                <a:spLocks noChangeArrowheads="1"/>
              </p:cNvSpPr>
              <p:nvPr/>
            </p:nvSpPr>
            <p:spPr bwMode="auto">
              <a:xfrm flipH="1">
                <a:off x="470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40</a:t>
                </a:r>
              </a:p>
            </p:txBody>
          </p:sp>
          <p:sp>
            <p:nvSpPr>
              <p:cNvPr id="511155" name="Rectangle 179"/>
              <p:cNvSpPr>
                <a:spLocks noChangeArrowheads="1"/>
              </p:cNvSpPr>
              <p:nvPr/>
            </p:nvSpPr>
            <p:spPr bwMode="auto">
              <a:xfrm flipH="1">
                <a:off x="499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77</a:t>
                </a:r>
              </a:p>
            </p:txBody>
          </p:sp>
          <p:sp>
            <p:nvSpPr>
              <p:cNvPr id="511156" name="Text Box 180"/>
              <p:cNvSpPr txBox="1">
                <a:spLocks noChangeArrowheads="1"/>
              </p:cNvSpPr>
              <p:nvPr/>
            </p:nvSpPr>
            <p:spPr bwMode="auto">
              <a:xfrm>
                <a:off x="3340" y="1059"/>
                <a:ext cx="221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200"/>
                  <a:t>0   1    2   3   4    5    6   7</a:t>
                </a:r>
              </a:p>
            </p:txBody>
          </p:sp>
          <p:sp>
            <p:nvSpPr>
              <p:cNvPr id="511157" name="Rectangle 181"/>
              <p:cNvSpPr>
                <a:spLocks noChangeArrowheads="1"/>
              </p:cNvSpPr>
              <p:nvPr/>
            </p:nvSpPr>
            <p:spPr bwMode="auto">
              <a:xfrm flipH="1">
                <a:off x="5321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46</a:t>
                </a:r>
              </a:p>
            </p:txBody>
          </p:sp>
        </p:grpSp>
      </p:grpSp>
      <p:grpSp>
        <p:nvGrpSpPr>
          <p:cNvPr id="511032" name="Group 56"/>
          <p:cNvGrpSpPr>
            <a:grpSpLocks/>
          </p:cNvGrpSpPr>
          <p:nvPr/>
        </p:nvGrpSpPr>
        <p:grpSpPr bwMode="auto">
          <a:xfrm>
            <a:off x="60325" y="3352800"/>
            <a:ext cx="6565900" cy="3449638"/>
            <a:chOff x="38" y="2112"/>
            <a:chExt cx="4136" cy="2173"/>
          </a:xfrm>
        </p:grpSpPr>
        <p:sp>
          <p:nvSpPr>
            <p:cNvPr id="511033" name="Text Box 57"/>
            <p:cNvSpPr txBox="1">
              <a:spLocks noChangeArrowheads="1"/>
            </p:cNvSpPr>
            <p:nvPr/>
          </p:nvSpPr>
          <p:spPr bwMode="auto">
            <a:xfrm>
              <a:off x="38" y="2432"/>
              <a:ext cx="4136" cy="1853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 b="1">
                  <a:latin typeface="Courier New" pitchFamily="49" charset="0"/>
                  <a:cs typeface="Courier New" pitchFamily="49" charset="0"/>
                </a:rPr>
                <a:t>void QuickSort(int Array[],int First,int Last)</a:t>
              </a:r>
            </a:p>
            <a:p>
              <a:r>
                <a:rPr lang="en-US" sz="1700" b="1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sz="1700" b="1">
                  <a:latin typeface="Courier New" pitchFamily="49" charset="0"/>
                  <a:cs typeface="Courier New" pitchFamily="49" charset="0"/>
                </a:rPr>
                <a:t>  if (Last – First &gt;= 1 )</a:t>
              </a:r>
            </a:p>
            <a:p>
              <a:r>
                <a:rPr lang="en-US" sz="1700" b="1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r>
                <a:rPr lang="en-US" sz="1700" b="1">
                  <a:latin typeface="Courier New" pitchFamily="49" charset="0"/>
                  <a:cs typeface="Courier New" pitchFamily="49" charset="0"/>
                </a:rPr>
                <a:t>    int PivotIndex;</a:t>
              </a:r>
            </a:p>
            <a:p>
              <a:endParaRPr lang="en-US" sz="1700" b="1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700" b="1">
                  <a:latin typeface="Courier New" pitchFamily="49" charset="0"/>
                  <a:cs typeface="Courier New" pitchFamily="49" charset="0"/>
                </a:rPr>
                <a:t>    PivotIndex =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Partition</a:t>
              </a:r>
              <a:r>
                <a:rPr lang="en-US" sz="1700" b="1">
                  <a:latin typeface="Courier New" pitchFamily="49" charset="0"/>
                  <a:cs typeface="Courier New" pitchFamily="49" charset="0"/>
                </a:rPr>
                <a:t>(Array,First,Last);  </a:t>
              </a:r>
            </a:p>
            <a:p>
              <a:r>
                <a:rPr lang="en-US" sz="17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QuickSort</a:t>
              </a:r>
              <a:r>
                <a:rPr lang="en-US" sz="1700" b="1">
                  <a:latin typeface="Courier New" pitchFamily="49" charset="0"/>
                  <a:cs typeface="Courier New" pitchFamily="49" charset="0"/>
                </a:rPr>
                <a:t>(Array,</a:t>
              </a:r>
              <a:r>
                <a:rPr lang="en-US" sz="1700" b="1">
                  <a:solidFill>
                    <a:srgbClr val="A50021"/>
                  </a:solidFill>
                  <a:latin typeface="Courier New" pitchFamily="49" charset="0"/>
                  <a:cs typeface="Courier New" pitchFamily="49" charset="0"/>
                </a:rPr>
                <a:t>First</a:t>
              </a:r>
              <a:r>
                <a:rPr lang="en-US" sz="1700" b="1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700" b="1">
                  <a:solidFill>
                    <a:srgbClr val="A50021"/>
                  </a:solidFill>
                  <a:latin typeface="Courier New" pitchFamily="49" charset="0"/>
                  <a:cs typeface="Courier New" pitchFamily="49" charset="0"/>
                </a:rPr>
                <a:t>PivotIndex-1</a:t>
              </a:r>
              <a:r>
                <a:rPr lang="en-US" sz="1700" b="1">
                  <a:latin typeface="Courier New" pitchFamily="49" charset="0"/>
                  <a:cs typeface="Courier New" pitchFamily="49" charset="0"/>
                </a:rPr>
                <a:t>); // </a:t>
              </a:r>
              <a:r>
                <a:rPr lang="en-US" sz="1700" b="1">
                  <a:solidFill>
                    <a:srgbClr val="A50021"/>
                  </a:solidFill>
                  <a:latin typeface="Courier New" pitchFamily="49" charset="0"/>
                  <a:cs typeface="Courier New" pitchFamily="49" charset="0"/>
                </a:rPr>
                <a:t>left</a:t>
              </a:r>
              <a:r>
                <a:rPr lang="en-US" sz="1700" b="1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r>
                <a:rPr lang="en-US" sz="17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QuickSort</a:t>
              </a:r>
              <a:r>
                <a:rPr lang="en-US" sz="1700" b="1">
                  <a:latin typeface="Courier New" pitchFamily="49" charset="0"/>
                  <a:cs typeface="Courier New" pitchFamily="49" charset="0"/>
                </a:rPr>
                <a:t>(Array,</a:t>
              </a:r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PivotIndex+1</a:t>
              </a:r>
              <a:r>
                <a:rPr lang="en-US" sz="1700" b="1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Last</a:t>
              </a:r>
              <a:r>
                <a:rPr lang="en-US" sz="1700" b="1">
                  <a:latin typeface="Courier New" pitchFamily="49" charset="0"/>
                  <a:cs typeface="Courier New" pitchFamily="49" charset="0"/>
                </a:rPr>
                <a:t>);  // </a:t>
              </a:r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right</a:t>
              </a:r>
            </a:p>
            <a:p>
              <a:r>
                <a:rPr lang="en-US" sz="1700" b="1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en-US" sz="1700" b="1">
                  <a:latin typeface="Courier New" pitchFamily="49" charset="0"/>
                </a:rPr>
                <a:t>}</a:t>
              </a:r>
            </a:p>
          </p:txBody>
        </p:sp>
        <p:sp>
          <p:nvSpPr>
            <p:cNvPr id="511034" name="Rectangle 58"/>
            <p:cNvSpPr>
              <a:spLocks noChangeArrowheads="1"/>
            </p:cNvSpPr>
            <p:nvPr/>
          </p:nvSpPr>
          <p:spPr bwMode="auto">
            <a:xfrm>
              <a:off x="658" y="2160"/>
              <a:ext cx="446" cy="24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1035" name="Text Box 59"/>
            <p:cNvSpPr txBox="1">
              <a:spLocks noChangeArrowheads="1"/>
            </p:cNvSpPr>
            <p:nvPr/>
          </p:nvSpPr>
          <p:spPr bwMode="auto">
            <a:xfrm>
              <a:off x="96" y="2112"/>
              <a:ext cx="5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First</a:t>
              </a:r>
            </a:p>
          </p:txBody>
        </p:sp>
        <p:sp>
          <p:nvSpPr>
            <p:cNvPr id="511036" name="Rectangle 60"/>
            <p:cNvSpPr>
              <a:spLocks noChangeArrowheads="1"/>
            </p:cNvSpPr>
            <p:nvPr/>
          </p:nvSpPr>
          <p:spPr bwMode="auto">
            <a:xfrm>
              <a:off x="1680" y="2160"/>
              <a:ext cx="446" cy="24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1037" name="Text Box 61"/>
            <p:cNvSpPr txBox="1">
              <a:spLocks noChangeArrowheads="1"/>
            </p:cNvSpPr>
            <p:nvPr/>
          </p:nvSpPr>
          <p:spPr bwMode="auto">
            <a:xfrm>
              <a:off x="1200" y="2112"/>
              <a:ext cx="5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Last</a:t>
              </a:r>
            </a:p>
          </p:txBody>
        </p:sp>
        <p:sp>
          <p:nvSpPr>
            <p:cNvPr id="511038" name="Rectangle 62"/>
            <p:cNvSpPr>
              <a:spLocks noChangeArrowheads="1"/>
            </p:cNvSpPr>
            <p:nvPr/>
          </p:nvSpPr>
          <p:spPr bwMode="auto">
            <a:xfrm>
              <a:off x="3285" y="2147"/>
              <a:ext cx="473" cy="24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1039" name="Text Box 63"/>
            <p:cNvSpPr txBox="1">
              <a:spLocks noChangeArrowheads="1"/>
            </p:cNvSpPr>
            <p:nvPr/>
          </p:nvSpPr>
          <p:spPr bwMode="auto">
            <a:xfrm>
              <a:off x="2208" y="2119"/>
              <a:ext cx="10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PivotIndex</a:t>
              </a:r>
            </a:p>
          </p:txBody>
        </p:sp>
      </p:grpSp>
      <p:sp>
        <p:nvSpPr>
          <p:cNvPr id="511040" name="Text Box 64"/>
          <p:cNvSpPr txBox="1">
            <a:spLocks noChangeArrowheads="1"/>
          </p:cNvSpPr>
          <p:nvPr/>
        </p:nvSpPr>
        <p:spPr bwMode="auto">
          <a:xfrm>
            <a:off x="1295400" y="3429000"/>
            <a:ext cx="191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C"/>
                </a:solidFill>
              </a:rPr>
              <a:t>0               7</a:t>
            </a:r>
          </a:p>
        </p:txBody>
      </p:sp>
      <p:sp>
        <p:nvSpPr>
          <p:cNvPr id="511041" name="Rectangle 65"/>
          <p:cNvSpPr>
            <a:spLocks noChangeArrowheads="1"/>
          </p:cNvSpPr>
          <p:nvPr/>
        </p:nvSpPr>
        <p:spPr bwMode="auto">
          <a:xfrm>
            <a:off x="5399088" y="33845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C"/>
                </a:solidFill>
              </a:rPr>
              <a:t>3</a:t>
            </a:r>
          </a:p>
        </p:txBody>
      </p:sp>
      <p:sp>
        <p:nvSpPr>
          <p:cNvPr id="511042" name="Text Box 66"/>
          <p:cNvSpPr txBox="1">
            <a:spLocks noChangeArrowheads="1"/>
          </p:cNvSpPr>
          <p:nvPr/>
        </p:nvSpPr>
        <p:spPr bwMode="auto">
          <a:xfrm>
            <a:off x="7832725" y="4389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1054" name="Line 78"/>
          <p:cNvSpPr>
            <a:spLocks noChangeShapeType="1"/>
          </p:cNvSpPr>
          <p:nvPr/>
        </p:nvSpPr>
        <p:spPr bwMode="auto">
          <a:xfrm>
            <a:off x="333375" y="5821363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1065" name="Line 89"/>
          <p:cNvSpPr>
            <a:spLocks noChangeShapeType="1"/>
          </p:cNvSpPr>
          <p:nvPr/>
        </p:nvSpPr>
        <p:spPr bwMode="auto">
          <a:xfrm>
            <a:off x="347663" y="6096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1066" name="Rectangle 90"/>
          <p:cNvSpPr>
            <a:spLocks noChangeArrowheads="1"/>
          </p:cNvSpPr>
          <p:nvPr/>
        </p:nvSpPr>
        <p:spPr bwMode="auto">
          <a:xfrm>
            <a:off x="304800" y="5715000"/>
            <a:ext cx="350838" cy="228600"/>
          </a:xfrm>
          <a:prstGeom prst="rect">
            <a:avLst/>
          </a:prstGeom>
          <a:solidFill>
            <a:srgbClr val="CCFFCC"/>
          </a:solidFill>
          <a:ln w="3175">
            <a:solidFill>
              <a:srgbClr val="CC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1092" name="Group 116"/>
          <p:cNvGrpSpPr>
            <a:grpSpLocks/>
          </p:cNvGrpSpPr>
          <p:nvPr/>
        </p:nvGrpSpPr>
        <p:grpSpPr bwMode="auto">
          <a:xfrm>
            <a:off x="596900" y="2895600"/>
            <a:ext cx="6565900" cy="3449638"/>
            <a:chOff x="376" y="1824"/>
            <a:chExt cx="4136" cy="2173"/>
          </a:xfrm>
        </p:grpSpPr>
        <p:sp>
          <p:nvSpPr>
            <p:cNvPr id="511093" name="Text Box 117"/>
            <p:cNvSpPr txBox="1">
              <a:spLocks noChangeArrowheads="1"/>
            </p:cNvSpPr>
            <p:nvPr/>
          </p:nvSpPr>
          <p:spPr bwMode="auto">
            <a:xfrm>
              <a:off x="816" y="2160"/>
              <a:ext cx="12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CC"/>
                  </a:solidFill>
                </a:rPr>
                <a:t>0               7</a:t>
              </a:r>
            </a:p>
          </p:txBody>
        </p:sp>
        <p:sp>
          <p:nvSpPr>
            <p:cNvPr id="511094" name="Rectangle 118"/>
            <p:cNvSpPr>
              <a:spLocks noChangeArrowheads="1"/>
            </p:cNvSpPr>
            <p:nvPr/>
          </p:nvSpPr>
          <p:spPr bwMode="auto">
            <a:xfrm>
              <a:off x="3401" y="213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CC"/>
                  </a:solidFill>
                </a:rPr>
                <a:t>3</a:t>
              </a:r>
            </a:p>
          </p:txBody>
        </p:sp>
        <p:grpSp>
          <p:nvGrpSpPr>
            <p:cNvPr id="511095" name="Group 119"/>
            <p:cNvGrpSpPr>
              <a:grpSpLocks/>
            </p:cNvGrpSpPr>
            <p:nvPr/>
          </p:nvGrpSpPr>
          <p:grpSpPr bwMode="auto">
            <a:xfrm>
              <a:off x="376" y="1824"/>
              <a:ext cx="4136" cy="2173"/>
              <a:chOff x="383" y="1461"/>
              <a:chExt cx="4136" cy="2173"/>
            </a:xfrm>
          </p:grpSpPr>
          <p:grpSp>
            <p:nvGrpSpPr>
              <p:cNvPr id="511096" name="Group 120"/>
              <p:cNvGrpSpPr>
                <a:grpSpLocks/>
              </p:cNvGrpSpPr>
              <p:nvPr/>
            </p:nvGrpSpPr>
            <p:grpSpPr bwMode="auto">
              <a:xfrm>
                <a:off x="383" y="1461"/>
                <a:ext cx="4136" cy="2173"/>
                <a:chOff x="38" y="2112"/>
                <a:chExt cx="4136" cy="2173"/>
              </a:xfrm>
            </p:grpSpPr>
            <p:sp>
              <p:nvSpPr>
                <p:cNvPr id="511097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38" y="2432"/>
                  <a:ext cx="4136" cy="1853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void QuickSort(int Array[],int First,int Last)</a:t>
                  </a:r>
                </a:p>
                <a:p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{</a:t>
                  </a:r>
                </a:p>
                <a:p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  if (Last – First &gt;= 1 )</a:t>
                  </a:r>
                </a:p>
                <a:p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  {</a:t>
                  </a:r>
                </a:p>
                <a:p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    int PivotIndex;</a:t>
                  </a:r>
                </a:p>
                <a:p>
                  <a:endParaRPr lang="en-US" sz="1700" b="1">
                    <a:latin typeface="Courier New" pitchFamily="49" charset="0"/>
                    <a:cs typeface="Courier New" pitchFamily="49" charset="0"/>
                  </a:endParaRPr>
                </a:p>
                <a:p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    PivotIndex = </a:t>
                  </a:r>
                  <a:r>
                    <a:rPr lang="en-US" sz="1700" b="1">
                      <a:solidFill>
                        <a:srgbClr val="FF3300"/>
                      </a:solidFill>
                      <a:latin typeface="Courier New" pitchFamily="49" charset="0"/>
                      <a:cs typeface="Courier New" pitchFamily="49" charset="0"/>
                    </a:rPr>
                    <a:t>Partition</a:t>
                  </a:r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(Array,First,Last);  </a:t>
                  </a:r>
                </a:p>
                <a:p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    </a:t>
                  </a:r>
                  <a:r>
                    <a:rPr lang="en-US" sz="1700" b="1">
                      <a:solidFill>
                        <a:srgbClr val="FF3300"/>
                      </a:solidFill>
                      <a:latin typeface="Courier New" pitchFamily="49" charset="0"/>
                      <a:cs typeface="Courier New" pitchFamily="49" charset="0"/>
                    </a:rPr>
                    <a:t>QuickSort</a:t>
                  </a:r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(Array,</a:t>
                  </a:r>
                  <a:r>
                    <a:rPr lang="en-US" sz="1700" b="1">
                      <a:solidFill>
                        <a:srgbClr val="A50021"/>
                      </a:solidFill>
                      <a:latin typeface="Courier New" pitchFamily="49" charset="0"/>
                      <a:cs typeface="Courier New" pitchFamily="49" charset="0"/>
                    </a:rPr>
                    <a:t>First</a:t>
                  </a:r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,</a:t>
                  </a:r>
                  <a:r>
                    <a:rPr lang="en-US" sz="1700" b="1">
                      <a:solidFill>
                        <a:srgbClr val="A50021"/>
                      </a:solidFill>
                      <a:latin typeface="Courier New" pitchFamily="49" charset="0"/>
                      <a:cs typeface="Courier New" pitchFamily="49" charset="0"/>
                    </a:rPr>
                    <a:t>PivotIndex-1</a:t>
                  </a:r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); // </a:t>
                  </a:r>
                  <a:r>
                    <a:rPr lang="en-US" sz="1700" b="1">
                      <a:solidFill>
                        <a:srgbClr val="A50021"/>
                      </a:solidFill>
                      <a:latin typeface="Courier New" pitchFamily="49" charset="0"/>
                      <a:cs typeface="Courier New" pitchFamily="49" charset="0"/>
                    </a:rPr>
                    <a:t>left </a:t>
                  </a:r>
                </a:p>
                <a:p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    </a:t>
                  </a:r>
                  <a:r>
                    <a:rPr lang="en-US" sz="1700" b="1">
                      <a:solidFill>
                        <a:srgbClr val="FF3300"/>
                      </a:solidFill>
                      <a:latin typeface="Courier New" pitchFamily="49" charset="0"/>
                      <a:cs typeface="Courier New" pitchFamily="49" charset="0"/>
                    </a:rPr>
                    <a:t>QuickSort</a:t>
                  </a:r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(Array,</a:t>
                  </a:r>
                  <a:r>
                    <a:rPr lang="en-US" sz="1700" b="1">
                      <a:solidFill>
                        <a:srgbClr val="6600CC"/>
                      </a:solidFill>
                      <a:latin typeface="Courier New" pitchFamily="49" charset="0"/>
                      <a:cs typeface="Courier New" pitchFamily="49" charset="0"/>
                    </a:rPr>
                    <a:t>PivotIndex+1</a:t>
                  </a:r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,</a:t>
                  </a:r>
                  <a:r>
                    <a:rPr lang="en-US" sz="1700" b="1">
                      <a:solidFill>
                        <a:srgbClr val="6600CC"/>
                      </a:solidFill>
                      <a:latin typeface="Courier New" pitchFamily="49" charset="0"/>
                      <a:cs typeface="Courier New" pitchFamily="49" charset="0"/>
                    </a:rPr>
                    <a:t>Last</a:t>
                  </a:r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);  // </a:t>
                  </a:r>
                  <a:r>
                    <a:rPr lang="en-US" sz="1700" b="1">
                      <a:solidFill>
                        <a:srgbClr val="6600CC"/>
                      </a:solidFill>
                      <a:latin typeface="Courier New" pitchFamily="49" charset="0"/>
                      <a:cs typeface="Courier New" pitchFamily="49" charset="0"/>
                    </a:rPr>
                    <a:t>right</a:t>
                  </a:r>
                </a:p>
                <a:p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  }</a:t>
                  </a:r>
                </a:p>
                <a:p>
                  <a:r>
                    <a:rPr lang="en-US" sz="1700" b="1">
                      <a:latin typeface="Courier New" pitchFamily="49" charset="0"/>
                    </a:rPr>
                    <a:t>}</a:t>
                  </a:r>
                </a:p>
              </p:txBody>
            </p:sp>
            <p:sp>
              <p:nvSpPr>
                <p:cNvPr id="511098" name="Rectangle 122"/>
                <p:cNvSpPr>
                  <a:spLocks noChangeArrowheads="1"/>
                </p:cNvSpPr>
                <p:nvPr/>
              </p:nvSpPr>
              <p:spPr bwMode="auto">
                <a:xfrm>
                  <a:off x="658" y="2160"/>
                  <a:ext cx="446" cy="240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1099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96" y="2112"/>
                  <a:ext cx="56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First</a:t>
                  </a:r>
                </a:p>
              </p:txBody>
            </p:sp>
            <p:sp>
              <p:nvSpPr>
                <p:cNvPr id="511100" name="Rectangle 124"/>
                <p:cNvSpPr>
                  <a:spLocks noChangeArrowheads="1"/>
                </p:cNvSpPr>
                <p:nvPr/>
              </p:nvSpPr>
              <p:spPr bwMode="auto">
                <a:xfrm>
                  <a:off x="1680" y="2160"/>
                  <a:ext cx="446" cy="240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1101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1200" y="2112"/>
                  <a:ext cx="50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Last</a:t>
                  </a:r>
                </a:p>
              </p:txBody>
            </p:sp>
            <p:sp>
              <p:nvSpPr>
                <p:cNvPr id="511102" name="Rectangle 126"/>
                <p:cNvSpPr>
                  <a:spLocks noChangeArrowheads="1"/>
                </p:cNvSpPr>
                <p:nvPr/>
              </p:nvSpPr>
              <p:spPr bwMode="auto">
                <a:xfrm>
                  <a:off x="3285" y="2147"/>
                  <a:ext cx="473" cy="240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1103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2208" y="2119"/>
                  <a:ext cx="109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PivotIndex</a:t>
                  </a:r>
                </a:p>
              </p:txBody>
            </p:sp>
          </p:grpSp>
          <p:sp>
            <p:nvSpPr>
              <p:cNvPr id="511104" name="Text Box 128"/>
              <p:cNvSpPr txBox="1">
                <a:spLocks noChangeArrowheads="1"/>
              </p:cNvSpPr>
              <p:nvPr/>
            </p:nvSpPr>
            <p:spPr bwMode="auto">
              <a:xfrm>
                <a:off x="1138" y="1488"/>
                <a:ext cx="126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FFCC"/>
                    </a:solidFill>
                  </a:rPr>
                  <a:t>4                7</a:t>
                </a:r>
              </a:p>
            </p:txBody>
          </p:sp>
        </p:grpSp>
        <p:sp>
          <p:nvSpPr>
            <p:cNvPr id="511105" name="Rectangle 129"/>
            <p:cNvSpPr>
              <a:spLocks noChangeArrowheads="1"/>
            </p:cNvSpPr>
            <p:nvPr/>
          </p:nvSpPr>
          <p:spPr bwMode="auto">
            <a:xfrm>
              <a:off x="3765" y="1851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CC"/>
                  </a:solidFill>
                </a:rPr>
                <a:t> </a:t>
              </a:r>
            </a:p>
          </p:txBody>
        </p:sp>
      </p:grpSp>
      <p:sp>
        <p:nvSpPr>
          <p:cNvPr id="511090" name="Line 114"/>
          <p:cNvSpPr>
            <a:spLocks noChangeShapeType="1"/>
          </p:cNvSpPr>
          <p:nvPr/>
        </p:nvSpPr>
        <p:spPr bwMode="auto">
          <a:xfrm>
            <a:off x="609600" y="4083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1091" name="Line 115"/>
          <p:cNvSpPr>
            <a:spLocks noChangeShapeType="1"/>
          </p:cNvSpPr>
          <p:nvPr/>
        </p:nvSpPr>
        <p:spPr bwMode="auto">
          <a:xfrm>
            <a:off x="849313" y="46053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1106" name="Line 130"/>
          <p:cNvSpPr>
            <a:spLocks noChangeShapeType="1"/>
          </p:cNvSpPr>
          <p:nvPr/>
        </p:nvSpPr>
        <p:spPr bwMode="auto">
          <a:xfrm>
            <a:off x="871538" y="5105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1158" name="Group 182"/>
          <p:cNvGrpSpPr>
            <a:grpSpLocks/>
          </p:cNvGrpSpPr>
          <p:nvPr/>
        </p:nvGrpSpPr>
        <p:grpSpPr bwMode="auto">
          <a:xfrm>
            <a:off x="5181600" y="1066800"/>
            <a:ext cx="3783013" cy="1041400"/>
            <a:chOff x="3264" y="672"/>
            <a:chExt cx="2383" cy="656"/>
          </a:xfrm>
        </p:grpSpPr>
        <p:grpSp>
          <p:nvGrpSpPr>
            <p:cNvPr id="511159" name="Group 183"/>
            <p:cNvGrpSpPr>
              <a:grpSpLocks/>
            </p:cNvGrpSpPr>
            <p:nvPr/>
          </p:nvGrpSpPr>
          <p:grpSpPr bwMode="auto">
            <a:xfrm>
              <a:off x="3264" y="672"/>
              <a:ext cx="2383" cy="656"/>
              <a:chOff x="3264" y="672"/>
              <a:chExt cx="2383" cy="656"/>
            </a:xfrm>
          </p:grpSpPr>
          <p:sp>
            <p:nvSpPr>
              <p:cNvPr id="511160" name="Rectangle 184"/>
              <p:cNvSpPr>
                <a:spLocks noChangeArrowheads="1"/>
              </p:cNvSpPr>
              <p:nvPr/>
            </p:nvSpPr>
            <p:spPr bwMode="auto">
              <a:xfrm flipH="1">
                <a:off x="326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30</a:t>
                </a:r>
              </a:p>
            </p:txBody>
          </p:sp>
          <p:sp>
            <p:nvSpPr>
              <p:cNvPr id="511161" name="Rectangle 185"/>
              <p:cNvSpPr>
                <a:spLocks noChangeArrowheads="1"/>
              </p:cNvSpPr>
              <p:nvPr/>
            </p:nvSpPr>
            <p:spPr bwMode="auto">
              <a:xfrm flipH="1">
                <a:off x="355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511162" name="Rectangle 186"/>
              <p:cNvSpPr>
                <a:spLocks noChangeArrowheads="1"/>
              </p:cNvSpPr>
              <p:nvPr/>
            </p:nvSpPr>
            <p:spPr bwMode="auto">
              <a:xfrm flipH="1">
                <a:off x="3840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77</a:t>
                </a:r>
              </a:p>
            </p:txBody>
          </p:sp>
          <p:sp>
            <p:nvSpPr>
              <p:cNvPr id="511163" name="Rectangle 187"/>
              <p:cNvSpPr>
                <a:spLocks noChangeArrowheads="1"/>
              </p:cNvSpPr>
              <p:nvPr/>
            </p:nvSpPr>
            <p:spPr bwMode="auto">
              <a:xfrm flipH="1">
                <a:off x="4128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13</a:t>
                </a:r>
              </a:p>
            </p:txBody>
          </p:sp>
          <p:sp>
            <p:nvSpPr>
              <p:cNvPr id="511164" name="Rectangle 188"/>
              <p:cNvSpPr>
                <a:spLocks noChangeArrowheads="1"/>
              </p:cNvSpPr>
              <p:nvPr/>
            </p:nvSpPr>
            <p:spPr bwMode="auto">
              <a:xfrm flipH="1">
                <a:off x="4416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69</a:t>
                </a:r>
              </a:p>
            </p:txBody>
          </p:sp>
          <p:sp>
            <p:nvSpPr>
              <p:cNvPr id="511165" name="Rectangle 189"/>
              <p:cNvSpPr>
                <a:spLocks noChangeArrowheads="1"/>
              </p:cNvSpPr>
              <p:nvPr/>
            </p:nvSpPr>
            <p:spPr bwMode="auto">
              <a:xfrm flipH="1">
                <a:off x="470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40</a:t>
                </a:r>
              </a:p>
            </p:txBody>
          </p:sp>
          <p:sp>
            <p:nvSpPr>
              <p:cNvPr id="511166" name="Rectangle 190"/>
              <p:cNvSpPr>
                <a:spLocks noChangeArrowheads="1"/>
              </p:cNvSpPr>
              <p:nvPr/>
            </p:nvSpPr>
            <p:spPr bwMode="auto">
              <a:xfrm flipH="1">
                <a:off x="499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21</a:t>
                </a:r>
              </a:p>
            </p:txBody>
          </p:sp>
          <p:sp>
            <p:nvSpPr>
              <p:cNvPr id="511167" name="Text Box 191"/>
              <p:cNvSpPr txBox="1">
                <a:spLocks noChangeArrowheads="1"/>
              </p:cNvSpPr>
              <p:nvPr/>
            </p:nvSpPr>
            <p:spPr bwMode="auto">
              <a:xfrm>
                <a:off x="3340" y="1059"/>
                <a:ext cx="221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200"/>
                  <a:t>0   1    2   3   4    5    6   7</a:t>
                </a:r>
              </a:p>
            </p:txBody>
          </p:sp>
          <p:sp>
            <p:nvSpPr>
              <p:cNvPr id="511168" name="Rectangle 192"/>
              <p:cNvSpPr>
                <a:spLocks noChangeArrowheads="1"/>
              </p:cNvSpPr>
              <p:nvPr/>
            </p:nvSpPr>
            <p:spPr bwMode="auto">
              <a:xfrm flipH="1">
                <a:off x="5321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46</a:t>
                </a:r>
              </a:p>
            </p:txBody>
          </p:sp>
        </p:grpSp>
        <p:grpSp>
          <p:nvGrpSpPr>
            <p:cNvPr id="511169" name="Group 193"/>
            <p:cNvGrpSpPr>
              <a:grpSpLocks/>
            </p:cNvGrpSpPr>
            <p:nvPr/>
          </p:nvGrpSpPr>
          <p:grpSpPr bwMode="auto">
            <a:xfrm>
              <a:off x="3264" y="672"/>
              <a:ext cx="2383" cy="656"/>
              <a:chOff x="3264" y="672"/>
              <a:chExt cx="2383" cy="656"/>
            </a:xfrm>
          </p:grpSpPr>
          <p:sp>
            <p:nvSpPr>
              <p:cNvPr id="511170" name="Rectangle 194"/>
              <p:cNvSpPr>
                <a:spLocks noChangeArrowheads="1"/>
              </p:cNvSpPr>
              <p:nvPr/>
            </p:nvSpPr>
            <p:spPr bwMode="auto">
              <a:xfrm flipH="1">
                <a:off x="326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FF3300"/>
                    </a:solidFill>
                  </a:rPr>
                  <a:t>30</a:t>
                </a:r>
              </a:p>
            </p:txBody>
          </p:sp>
          <p:sp>
            <p:nvSpPr>
              <p:cNvPr id="511171" name="Rectangle 195"/>
              <p:cNvSpPr>
                <a:spLocks noChangeArrowheads="1"/>
              </p:cNvSpPr>
              <p:nvPr/>
            </p:nvSpPr>
            <p:spPr bwMode="auto">
              <a:xfrm flipH="1">
                <a:off x="355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511172" name="Rectangle 196"/>
              <p:cNvSpPr>
                <a:spLocks noChangeArrowheads="1"/>
              </p:cNvSpPr>
              <p:nvPr/>
            </p:nvSpPr>
            <p:spPr bwMode="auto">
              <a:xfrm flipH="1">
                <a:off x="3840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77</a:t>
                </a:r>
              </a:p>
            </p:txBody>
          </p:sp>
          <p:sp>
            <p:nvSpPr>
              <p:cNvPr id="511173" name="Rectangle 197"/>
              <p:cNvSpPr>
                <a:spLocks noChangeArrowheads="1"/>
              </p:cNvSpPr>
              <p:nvPr/>
            </p:nvSpPr>
            <p:spPr bwMode="auto">
              <a:xfrm flipH="1">
                <a:off x="4128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13</a:t>
                </a:r>
              </a:p>
            </p:txBody>
          </p:sp>
          <p:sp>
            <p:nvSpPr>
              <p:cNvPr id="511174" name="Rectangle 198"/>
              <p:cNvSpPr>
                <a:spLocks noChangeArrowheads="1"/>
              </p:cNvSpPr>
              <p:nvPr/>
            </p:nvSpPr>
            <p:spPr bwMode="auto">
              <a:xfrm flipH="1">
                <a:off x="4416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69</a:t>
                </a:r>
              </a:p>
            </p:txBody>
          </p:sp>
          <p:sp>
            <p:nvSpPr>
              <p:cNvPr id="511175" name="Rectangle 199"/>
              <p:cNvSpPr>
                <a:spLocks noChangeArrowheads="1"/>
              </p:cNvSpPr>
              <p:nvPr/>
            </p:nvSpPr>
            <p:spPr bwMode="auto">
              <a:xfrm flipH="1">
                <a:off x="470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40</a:t>
                </a:r>
              </a:p>
            </p:txBody>
          </p:sp>
          <p:sp>
            <p:nvSpPr>
              <p:cNvPr id="511176" name="Rectangle 200"/>
              <p:cNvSpPr>
                <a:spLocks noChangeArrowheads="1"/>
              </p:cNvSpPr>
              <p:nvPr/>
            </p:nvSpPr>
            <p:spPr bwMode="auto">
              <a:xfrm flipH="1">
                <a:off x="499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21</a:t>
                </a:r>
              </a:p>
            </p:txBody>
          </p:sp>
          <p:sp>
            <p:nvSpPr>
              <p:cNvPr id="511177" name="Text Box 201"/>
              <p:cNvSpPr txBox="1">
                <a:spLocks noChangeArrowheads="1"/>
              </p:cNvSpPr>
              <p:nvPr/>
            </p:nvSpPr>
            <p:spPr bwMode="auto">
              <a:xfrm>
                <a:off x="3340" y="1059"/>
                <a:ext cx="221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200"/>
                  <a:t>0   1    2   3   4    5    6   7</a:t>
                </a:r>
              </a:p>
            </p:txBody>
          </p:sp>
          <p:sp>
            <p:nvSpPr>
              <p:cNvPr id="511178" name="Rectangle 202"/>
              <p:cNvSpPr>
                <a:spLocks noChangeArrowheads="1"/>
              </p:cNvSpPr>
              <p:nvPr/>
            </p:nvSpPr>
            <p:spPr bwMode="auto">
              <a:xfrm flipH="1">
                <a:off x="5321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46</a:t>
                </a:r>
              </a:p>
            </p:txBody>
          </p:sp>
        </p:grpSp>
        <p:grpSp>
          <p:nvGrpSpPr>
            <p:cNvPr id="511179" name="Group 203"/>
            <p:cNvGrpSpPr>
              <a:grpSpLocks/>
            </p:cNvGrpSpPr>
            <p:nvPr/>
          </p:nvGrpSpPr>
          <p:grpSpPr bwMode="auto">
            <a:xfrm>
              <a:off x="3264" y="672"/>
              <a:ext cx="2383" cy="656"/>
              <a:chOff x="3264" y="672"/>
              <a:chExt cx="2383" cy="656"/>
            </a:xfrm>
          </p:grpSpPr>
          <p:sp>
            <p:nvSpPr>
              <p:cNvPr id="511180" name="Rectangle 204"/>
              <p:cNvSpPr>
                <a:spLocks noChangeArrowheads="1"/>
              </p:cNvSpPr>
              <p:nvPr/>
            </p:nvSpPr>
            <p:spPr bwMode="auto">
              <a:xfrm flipH="1">
                <a:off x="326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511181" name="Rectangle 205"/>
              <p:cNvSpPr>
                <a:spLocks noChangeArrowheads="1"/>
              </p:cNvSpPr>
              <p:nvPr/>
            </p:nvSpPr>
            <p:spPr bwMode="auto">
              <a:xfrm flipH="1">
                <a:off x="355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511182" name="Rectangle 206"/>
              <p:cNvSpPr>
                <a:spLocks noChangeArrowheads="1"/>
              </p:cNvSpPr>
              <p:nvPr/>
            </p:nvSpPr>
            <p:spPr bwMode="auto">
              <a:xfrm flipH="1">
                <a:off x="3840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21</a:t>
                </a:r>
              </a:p>
            </p:txBody>
          </p:sp>
          <p:sp>
            <p:nvSpPr>
              <p:cNvPr id="511183" name="Rectangle 207"/>
              <p:cNvSpPr>
                <a:spLocks noChangeArrowheads="1"/>
              </p:cNvSpPr>
              <p:nvPr/>
            </p:nvSpPr>
            <p:spPr bwMode="auto">
              <a:xfrm flipH="1">
                <a:off x="4128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FF3300"/>
                    </a:solidFill>
                  </a:rPr>
                  <a:t>30</a:t>
                </a:r>
              </a:p>
            </p:txBody>
          </p:sp>
          <p:sp>
            <p:nvSpPr>
              <p:cNvPr id="511184" name="Rectangle 208"/>
              <p:cNvSpPr>
                <a:spLocks noChangeArrowheads="1"/>
              </p:cNvSpPr>
              <p:nvPr/>
            </p:nvSpPr>
            <p:spPr bwMode="auto">
              <a:xfrm flipH="1">
                <a:off x="4416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69</a:t>
                </a:r>
              </a:p>
            </p:txBody>
          </p:sp>
          <p:sp>
            <p:nvSpPr>
              <p:cNvPr id="511185" name="Rectangle 209"/>
              <p:cNvSpPr>
                <a:spLocks noChangeArrowheads="1"/>
              </p:cNvSpPr>
              <p:nvPr/>
            </p:nvSpPr>
            <p:spPr bwMode="auto">
              <a:xfrm flipH="1">
                <a:off x="470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40</a:t>
                </a:r>
              </a:p>
            </p:txBody>
          </p:sp>
          <p:sp>
            <p:nvSpPr>
              <p:cNvPr id="511186" name="Rectangle 210"/>
              <p:cNvSpPr>
                <a:spLocks noChangeArrowheads="1"/>
              </p:cNvSpPr>
              <p:nvPr/>
            </p:nvSpPr>
            <p:spPr bwMode="auto">
              <a:xfrm flipH="1">
                <a:off x="499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77</a:t>
                </a:r>
              </a:p>
            </p:txBody>
          </p:sp>
          <p:sp>
            <p:nvSpPr>
              <p:cNvPr id="511187" name="Text Box 211"/>
              <p:cNvSpPr txBox="1">
                <a:spLocks noChangeArrowheads="1"/>
              </p:cNvSpPr>
              <p:nvPr/>
            </p:nvSpPr>
            <p:spPr bwMode="auto">
              <a:xfrm>
                <a:off x="3340" y="1059"/>
                <a:ext cx="221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200"/>
                  <a:t>0   1    2   3   4    5    6   7</a:t>
                </a:r>
              </a:p>
            </p:txBody>
          </p:sp>
          <p:sp>
            <p:nvSpPr>
              <p:cNvPr id="511188" name="Rectangle 212"/>
              <p:cNvSpPr>
                <a:spLocks noChangeArrowheads="1"/>
              </p:cNvSpPr>
              <p:nvPr/>
            </p:nvSpPr>
            <p:spPr bwMode="auto">
              <a:xfrm flipH="1">
                <a:off x="5321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46</a:t>
                </a:r>
              </a:p>
            </p:txBody>
          </p:sp>
        </p:grpSp>
        <p:grpSp>
          <p:nvGrpSpPr>
            <p:cNvPr id="511189" name="Group 213"/>
            <p:cNvGrpSpPr>
              <a:grpSpLocks/>
            </p:cNvGrpSpPr>
            <p:nvPr/>
          </p:nvGrpSpPr>
          <p:grpSpPr bwMode="auto">
            <a:xfrm>
              <a:off x="3264" y="672"/>
              <a:ext cx="2383" cy="656"/>
              <a:chOff x="3264" y="672"/>
              <a:chExt cx="2383" cy="656"/>
            </a:xfrm>
          </p:grpSpPr>
          <p:sp>
            <p:nvSpPr>
              <p:cNvPr id="511190" name="Rectangle 214"/>
              <p:cNvSpPr>
                <a:spLocks noChangeArrowheads="1"/>
              </p:cNvSpPr>
              <p:nvPr/>
            </p:nvSpPr>
            <p:spPr bwMode="auto">
              <a:xfrm flipH="1">
                <a:off x="326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FF3300"/>
                    </a:solidFill>
                  </a:rPr>
                  <a:t>13</a:t>
                </a:r>
              </a:p>
            </p:txBody>
          </p:sp>
          <p:sp>
            <p:nvSpPr>
              <p:cNvPr id="511191" name="Rectangle 215"/>
              <p:cNvSpPr>
                <a:spLocks noChangeArrowheads="1"/>
              </p:cNvSpPr>
              <p:nvPr/>
            </p:nvSpPr>
            <p:spPr bwMode="auto">
              <a:xfrm flipH="1">
                <a:off x="355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511192" name="Rectangle 216"/>
              <p:cNvSpPr>
                <a:spLocks noChangeArrowheads="1"/>
              </p:cNvSpPr>
              <p:nvPr/>
            </p:nvSpPr>
            <p:spPr bwMode="auto">
              <a:xfrm flipH="1">
                <a:off x="3840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21</a:t>
                </a:r>
              </a:p>
            </p:txBody>
          </p:sp>
          <p:sp>
            <p:nvSpPr>
              <p:cNvPr id="511193" name="Rectangle 217"/>
              <p:cNvSpPr>
                <a:spLocks noChangeArrowheads="1"/>
              </p:cNvSpPr>
              <p:nvPr/>
            </p:nvSpPr>
            <p:spPr bwMode="auto">
              <a:xfrm flipH="1">
                <a:off x="4128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FF3300"/>
                    </a:solidFill>
                  </a:rPr>
                  <a:t>30</a:t>
                </a:r>
              </a:p>
            </p:txBody>
          </p:sp>
          <p:sp>
            <p:nvSpPr>
              <p:cNvPr id="511194" name="Rectangle 218"/>
              <p:cNvSpPr>
                <a:spLocks noChangeArrowheads="1"/>
              </p:cNvSpPr>
              <p:nvPr/>
            </p:nvSpPr>
            <p:spPr bwMode="auto">
              <a:xfrm flipH="1">
                <a:off x="4416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69</a:t>
                </a:r>
              </a:p>
            </p:txBody>
          </p:sp>
          <p:sp>
            <p:nvSpPr>
              <p:cNvPr id="511195" name="Rectangle 219"/>
              <p:cNvSpPr>
                <a:spLocks noChangeArrowheads="1"/>
              </p:cNvSpPr>
              <p:nvPr/>
            </p:nvSpPr>
            <p:spPr bwMode="auto">
              <a:xfrm flipH="1">
                <a:off x="470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40</a:t>
                </a:r>
              </a:p>
            </p:txBody>
          </p:sp>
          <p:sp>
            <p:nvSpPr>
              <p:cNvPr id="511196" name="Rectangle 220"/>
              <p:cNvSpPr>
                <a:spLocks noChangeArrowheads="1"/>
              </p:cNvSpPr>
              <p:nvPr/>
            </p:nvSpPr>
            <p:spPr bwMode="auto">
              <a:xfrm flipH="1">
                <a:off x="499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77</a:t>
                </a:r>
              </a:p>
            </p:txBody>
          </p:sp>
          <p:sp>
            <p:nvSpPr>
              <p:cNvPr id="511197" name="Text Box 221"/>
              <p:cNvSpPr txBox="1">
                <a:spLocks noChangeArrowheads="1"/>
              </p:cNvSpPr>
              <p:nvPr/>
            </p:nvSpPr>
            <p:spPr bwMode="auto">
              <a:xfrm>
                <a:off x="3340" y="1059"/>
                <a:ext cx="221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200"/>
                  <a:t>0   1    2   3   4    5    6   7</a:t>
                </a:r>
              </a:p>
            </p:txBody>
          </p:sp>
          <p:sp>
            <p:nvSpPr>
              <p:cNvPr id="511198" name="Rectangle 222"/>
              <p:cNvSpPr>
                <a:spLocks noChangeArrowheads="1"/>
              </p:cNvSpPr>
              <p:nvPr/>
            </p:nvSpPr>
            <p:spPr bwMode="auto">
              <a:xfrm flipH="1">
                <a:off x="5321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46</a:t>
                </a:r>
              </a:p>
            </p:txBody>
          </p:sp>
        </p:grpSp>
        <p:grpSp>
          <p:nvGrpSpPr>
            <p:cNvPr id="511199" name="Group 223"/>
            <p:cNvGrpSpPr>
              <a:grpSpLocks/>
            </p:cNvGrpSpPr>
            <p:nvPr/>
          </p:nvGrpSpPr>
          <p:grpSpPr bwMode="auto">
            <a:xfrm>
              <a:off x="3264" y="672"/>
              <a:ext cx="2383" cy="656"/>
              <a:chOff x="3264" y="672"/>
              <a:chExt cx="2383" cy="656"/>
            </a:xfrm>
          </p:grpSpPr>
          <p:sp>
            <p:nvSpPr>
              <p:cNvPr id="511200" name="Rectangle 224"/>
              <p:cNvSpPr>
                <a:spLocks noChangeArrowheads="1"/>
              </p:cNvSpPr>
              <p:nvPr/>
            </p:nvSpPr>
            <p:spPr bwMode="auto">
              <a:xfrm flipH="1">
                <a:off x="326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11201" name="Rectangle 225"/>
              <p:cNvSpPr>
                <a:spLocks noChangeArrowheads="1"/>
              </p:cNvSpPr>
              <p:nvPr/>
            </p:nvSpPr>
            <p:spPr bwMode="auto">
              <a:xfrm flipH="1">
                <a:off x="355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FF3300"/>
                    </a:solidFill>
                  </a:rPr>
                  <a:t>13</a:t>
                </a:r>
              </a:p>
            </p:txBody>
          </p:sp>
          <p:sp>
            <p:nvSpPr>
              <p:cNvPr id="511202" name="Rectangle 226"/>
              <p:cNvSpPr>
                <a:spLocks noChangeArrowheads="1"/>
              </p:cNvSpPr>
              <p:nvPr/>
            </p:nvSpPr>
            <p:spPr bwMode="auto">
              <a:xfrm flipH="1">
                <a:off x="3840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21</a:t>
                </a:r>
              </a:p>
            </p:txBody>
          </p:sp>
          <p:sp>
            <p:nvSpPr>
              <p:cNvPr id="511203" name="Rectangle 227"/>
              <p:cNvSpPr>
                <a:spLocks noChangeArrowheads="1"/>
              </p:cNvSpPr>
              <p:nvPr/>
            </p:nvSpPr>
            <p:spPr bwMode="auto">
              <a:xfrm flipH="1">
                <a:off x="4128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FF3300"/>
                    </a:solidFill>
                  </a:rPr>
                  <a:t>30</a:t>
                </a:r>
              </a:p>
            </p:txBody>
          </p:sp>
          <p:sp>
            <p:nvSpPr>
              <p:cNvPr id="511204" name="Rectangle 228"/>
              <p:cNvSpPr>
                <a:spLocks noChangeArrowheads="1"/>
              </p:cNvSpPr>
              <p:nvPr/>
            </p:nvSpPr>
            <p:spPr bwMode="auto">
              <a:xfrm flipH="1">
                <a:off x="4416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40</a:t>
                </a:r>
              </a:p>
            </p:txBody>
          </p:sp>
          <p:sp>
            <p:nvSpPr>
              <p:cNvPr id="511205" name="Rectangle 229"/>
              <p:cNvSpPr>
                <a:spLocks noChangeArrowheads="1"/>
              </p:cNvSpPr>
              <p:nvPr/>
            </p:nvSpPr>
            <p:spPr bwMode="auto">
              <a:xfrm flipH="1">
                <a:off x="4704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46</a:t>
                </a:r>
              </a:p>
            </p:txBody>
          </p:sp>
          <p:sp>
            <p:nvSpPr>
              <p:cNvPr id="511206" name="Rectangle 230"/>
              <p:cNvSpPr>
                <a:spLocks noChangeArrowheads="1"/>
              </p:cNvSpPr>
              <p:nvPr/>
            </p:nvSpPr>
            <p:spPr bwMode="auto">
              <a:xfrm flipH="1">
                <a:off x="4992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FF3300"/>
                    </a:solidFill>
                  </a:rPr>
                  <a:t>69</a:t>
                </a:r>
              </a:p>
            </p:txBody>
          </p:sp>
          <p:sp>
            <p:nvSpPr>
              <p:cNvPr id="511207" name="Text Box 231"/>
              <p:cNvSpPr txBox="1">
                <a:spLocks noChangeArrowheads="1"/>
              </p:cNvSpPr>
              <p:nvPr/>
            </p:nvSpPr>
            <p:spPr bwMode="auto">
              <a:xfrm>
                <a:off x="3340" y="1059"/>
                <a:ext cx="221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200"/>
                  <a:t>0   1    2   3   4    5    6   7</a:t>
                </a:r>
              </a:p>
            </p:txBody>
          </p:sp>
          <p:sp>
            <p:nvSpPr>
              <p:cNvPr id="511208" name="Rectangle 232"/>
              <p:cNvSpPr>
                <a:spLocks noChangeArrowheads="1"/>
              </p:cNvSpPr>
              <p:nvPr/>
            </p:nvSpPr>
            <p:spPr bwMode="auto">
              <a:xfrm flipH="1">
                <a:off x="5321" y="67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77</a:t>
                </a:r>
              </a:p>
            </p:txBody>
          </p:sp>
        </p:grpSp>
      </p:grpSp>
      <p:sp>
        <p:nvSpPr>
          <p:cNvPr id="511209" name="Rectangle 233"/>
          <p:cNvSpPr>
            <a:spLocks noChangeArrowheads="1"/>
          </p:cNvSpPr>
          <p:nvPr/>
        </p:nvSpPr>
        <p:spPr bwMode="auto">
          <a:xfrm>
            <a:off x="5943600" y="29289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C"/>
                </a:solidFill>
              </a:rPr>
              <a:t>6</a:t>
            </a:r>
          </a:p>
        </p:txBody>
      </p:sp>
      <p:sp>
        <p:nvSpPr>
          <p:cNvPr id="511210" name="Rectangle 234"/>
          <p:cNvSpPr>
            <a:spLocks noChangeArrowheads="1"/>
          </p:cNvSpPr>
          <p:nvPr/>
        </p:nvSpPr>
        <p:spPr bwMode="auto">
          <a:xfrm>
            <a:off x="835025" y="5018088"/>
            <a:ext cx="350838" cy="228600"/>
          </a:xfrm>
          <a:prstGeom prst="rect">
            <a:avLst/>
          </a:prstGeom>
          <a:solidFill>
            <a:srgbClr val="CCFFCC"/>
          </a:solidFill>
          <a:ln w="3175">
            <a:solidFill>
              <a:srgbClr val="CC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1211" name="Line 235"/>
          <p:cNvSpPr>
            <a:spLocks noChangeShapeType="1"/>
          </p:cNvSpPr>
          <p:nvPr/>
        </p:nvSpPr>
        <p:spPr bwMode="auto">
          <a:xfrm>
            <a:off x="869950" y="53657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1212" name="Group 236"/>
          <p:cNvGrpSpPr>
            <a:grpSpLocks/>
          </p:cNvGrpSpPr>
          <p:nvPr/>
        </p:nvGrpSpPr>
        <p:grpSpPr bwMode="auto">
          <a:xfrm>
            <a:off x="1185863" y="2438400"/>
            <a:ext cx="6565900" cy="3449638"/>
            <a:chOff x="376" y="1824"/>
            <a:chExt cx="4136" cy="2173"/>
          </a:xfrm>
        </p:grpSpPr>
        <p:sp>
          <p:nvSpPr>
            <p:cNvPr id="511213" name="Text Box 237"/>
            <p:cNvSpPr txBox="1">
              <a:spLocks noChangeArrowheads="1"/>
            </p:cNvSpPr>
            <p:nvPr/>
          </p:nvSpPr>
          <p:spPr bwMode="auto">
            <a:xfrm>
              <a:off x="816" y="2160"/>
              <a:ext cx="12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CC"/>
                  </a:solidFill>
                </a:rPr>
                <a:t>0               7</a:t>
              </a:r>
            </a:p>
          </p:txBody>
        </p:sp>
        <p:sp>
          <p:nvSpPr>
            <p:cNvPr id="511214" name="Rectangle 238"/>
            <p:cNvSpPr>
              <a:spLocks noChangeArrowheads="1"/>
            </p:cNvSpPr>
            <p:nvPr/>
          </p:nvSpPr>
          <p:spPr bwMode="auto">
            <a:xfrm>
              <a:off x="3401" y="213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CC"/>
                  </a:solidFill>
                </a:rPr>
                <a:t>3</a:t>
              </a:r>
            </a:p>
          </p:txBody>
        </p:sp>
        <p:grpSp>
          <p:nvGrpSpPr>
            <p:cNvPr id="511215" name="Group 239"/>
            <p:cNvGrpSpPr>
              <a:grpSpLocks/>
            </p:cNvGrpSpPr>
            <p:nvPr/>
          </p:nvGrpSpPr>
          <p:grpSpPr bwMode="auto">
            <a:xfrm>
              <a:off x="376" y="1824"/>
              <a:ext cx="4136" cy="2173"/>
              <a:chOff x="383" y="1461"/>
              <a:chExt cx="4136" cy="2173"/>
            </a:xfrm>
          </p:grpSpPr>
          <p:grpSp>
            <p:nvGrpSpPr>
              <p:cNvPr id="511216" name="Group 240"/>
              <p:cNvGrpSpPr>
                <a:grpSpLocks/>
              </p:cNvGrpSpPr>
              <p:nvPr/>
            </p:nvGrpSpPr>
            <p:grpSpPr bwMode="auto">
              <a:xfrm>
                <a:off x="383" y="1461"/>
                <a:ext cx="4136" cy="2173"/>
                <a:chOff x="38" y="2112"/>
                <a:chExt cx="4136" cy="2173"/>
              </a:xfrm>
            </p:grpSpPr>
            <p:sp>
              <p:nvSpPr>
                <p:cNvPr id="511217" name="Text Box 241"/>
                <p:cNvSpPr txBox="1">
                  <a:spLocks noChangeArrowheads="1"/>
                </p:cNvSpPr>
                <p:nvPr/>
              </p:nvSpPr>
              <p:spPr bwMode="auto">
                <a:xfrm>
                  <a:off x="38" y="2432"/>
                  <a:ext cx="4136" cy="1853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void QuickSort(int Array[],int First,int Last)</a:t>
                  </a:r>
                </a:p>
                <a:p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{</a:t>
                  </a:r>
                </a:p>
                <a:p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  if (Last – First &gt;= 1 )</a:t>
                  </a:r>
                </a:p>
                <a:p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  {</a:t>
                  </a:r>
                </a:p>
                <a:p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    int PivotIndex;</a:t>
                  </a:r>
                </a:p>
                <a:p>
                  <a:endParaRPr lang="en-US" sz="1700" b="1">
                    <a:latin typeface="Courier New" pitchFamily="49" charset="0"/>
                    <a:cs typeface="Courier New" pitchFamily="49" charset="0"/>
                  </a:endParaRPr>
                </a:p>
                <a:p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    PivotIndex = </a:t>
                  </a:r>
                  <a:r>
                    <a:rPr lang="en-US" sz="1700" b="1">
                      <a:solidFill>
                        <a:srgbClr val="FF3300"/>
                      </a:solidFill>
                      <a:latin typeface="Courier New" pitchFamily="49" charset="0"/>
                      <a:cs typeface="Courier New" pitchFamily="49" charset="0"/>
                    </a:rPr>
                    <a:t>Partition</a:t>
                  </a:r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(Array,First,Last);  </a:t>
                  </a:r>
                </a:p>
                <a:p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    </a:t>
                  </a:r>
                  <a:r>
                    <a:rPr lang="en-US" sz="1700" b="1">
                      <a:solidFill>
                        <a:srgbClr val="FF3300"/>
                      </a:solidFill>
                      <a:latin typeface="Courier New" pitchFamily="49" charset="0"/>
                      <a:cs typeface="Courier New" pitchFamily="49" charset="0"/>
                    </a:rPr>
                    <a:t>QuickSort</a:t>
                  </a:r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(Array,</a:t>
                  </a:r>
                  <a:r>
                    <a:rPr lang="en-US" sz="1700" b="1">
                      <a:solidFill>
                        <a:srgbClr val="A50021"/>
                      </a:solidFill>
                      <a:latin typeface="Courier New" pitchFamily="49" charset="0"/>
                      <a:cs typeface="Courier New" pitchFamily="49" charset="0"/>
                    </a:rPr>
                    <a:t>First</a:t>
                  </a:r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,</a:t>
                  </a:r>
                  <a:r>
                    <a:rPr lang="en-US" sz="1700" b="1">
                      <a:solidFill>
                        <a:srgbClr val="A50021"/>
                      </a:solidFill>
                      <a:latin typeface="Courier New" pitchFamily="49" charset="0"/>
                      <a:cs typeface="Courier New" pitchFamily="49" charset="0"/>
                    </a:rPr>
                    <a:t>PivotIndex-1</a:t>
                  </a:r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); // </a:t>
                  </a:r>
                  <a:r>
                    <a:rPr lang="en-US" sz="1700" b="1">
                      <a:solidFill>
                        <a:srgbClr val="A50021"/>
                      </a:solidFill>
                      <a:latin typeface="Courier New" pitchFamily="49" charset="0"/>
                      <a:cs typeface="Courier New" pitchFamily="49" charset="0"/>
                    </a:rPr>
                    <a:t>left </a:t>
                  </a:r>
                </a:p>
                <a:p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    </a:t>
                  </a:r>
                  <a:r>
                    <a:rPr lang="en-US" sz="1700" b="1">
                      <a:solidFill>
                        <a:srgbClr val="FF3300"/>
                      </a:solidFill>
                      <a:latin typeface="Courier New" pitchFamily="49" charset="0"/>
                      <a:cs typeface="Courier New" pitchFamily="49" charset="0"/>
                    </a:rPr>
                    <a:t>QuickSort</a:t>
                  </a:r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(Array,</a:t>
                  </a:r>
                  <a:r>
                    <a:rPr lang="en-US" sz="1700" b="1">
                      <a:solidFill>
                        <a:srgbClr val="6600CC"/>
                      </a:solidFill>
                      <a:latin typeface="Courier New" pitchFamily="49" charset="0"/>
                      <a:cs typeface="Courier New" pitchFamily="49" charset="0"/>
                    </a:rPr>
                    <a:t>PivotIndex+1</a:t>
                  </a:r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,</a:t>
                  </a:r>
                  <a:r>
                    <a:rPr lang="en-US" sz="1700" b="1">
                      <a:solidFill>
                        <a:srgbClr val="6600CC"/>
                      </a:solidFill>
                      <a:latin typeface="Courier New" pitchFamily="49" charset="0"/>
                      <a:cs typeface="Courier New" pitchFamily="49" charset="0"/>
                    </a:rPr>
                    <a:t>Last</a:t>
                  </a:r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);  // </a:t>
                  </a:r>
                  <a:r>
                    <a:rPr lang="en-US" sz="1700" b="1">
                      <a:solidFill>
                        <a:srgbClr val="6600CC"/>
                      </a:solidFill>
                      <a:latin typeface="Courier New" pitchFamily="49" charset="0"/>
                      <a:cs typeface="Courier New" pitchFamily="49" charset="0"/>
                    </a:rPr>
                    <a:t>right</a:t>
                  </a:r>
                </a:p>
                <a:p>
                  <a:r>
                    <a:rPr lang="en-US" sz="1700" b="1">
                      <a:latin typeface="Courier New" pitchFamily="49" charset="0"/>
                      <a:cs typeface="Courier New" pitchFamily="49" charset="0"/>
                    </a:rPr>
                    <a:t>  }</a:t>
                  </a:r>
                </a:p>
                <a:p>
                  <a:r>
                    <a:rPr lang="en-US" sz="1700" b="1">
                      <a:latin typeface="Courier New" pitchFamily="49" charset="0"/>
                    </a:rPr>
                    <a:t>}</a:t>
                  </a:r>
                </a:p>
              </p:txBody>
            </p:sp>
            <p:sp>
              <p:nvSpPr>
                <p:cNvPr id="511218" name="Rectangle 242"/>
                <p:cNvSpPr>
                  <a:spLocks noChangeArrowheads="1"/>
                </p:cNvSpPr>
                <p:nvPr/>
              </p:nvSpPr>
              <p:spPr bwMode="auto">
                <a:xfrm>
                  <a:off x="658" y="2160"/>
                  <a:ext cx="446" cy="240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1219" name="Text Box 243"/>
                <p:cNvSpPr txBox="1">
                  <a:spLocks noChangeArrowheads="1"/>
                </p:cNvSpPr>
                <p:nvPr/>
              </p:nvSpPr>
              <p:spPr bwMode="auto">
                <a:xfrm>
                  <a:off x="96" y="2112"/>
                  <a:ext cx="56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First</a:t>
                  </a:r>
                </a:p>
              </p:txBody>
            </p:sp>
            <p:sp>
              <p:nvSpPr>
                <p:cNvPr id="511220" name="Rectangle 244"/>
                <p:cNvSpPr>
                  <a:spLocks noChangeArrowheads="1"/>
                </p:cNvSpPr>
                <p:nvPr/>
              </p:nvSpPr>
              <p:spPr bwMode="auto">
                <a:xfrm>
                  <a:off x="1680" y="2160"/>
                  <a:ext cx="446" cy="240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1221" name="Text Box 245"/>
                <p:cNvSpPr txBox="1">
                  <a:spLocks noChangeArrowheads="1"/>
                </p:cNvSpPr>
                <p:nvPr/>
              </p:nvSpPr>
              <p:spPr bwMode="auto">
                <a:xfrm>
                  <a:off x="1200" y="2112"/>
                  <a:ext cx="50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Last</a:t>
                  </a:r>
                </a:p>
              </p:txBody>
            </p:sp>
            <p:sp>
              <p:nvSpPr>
                <p:cNvPr id="511222" name="Rectangle 246"/>
                <p:cNvSpPr>
                  <a:spLocks noChangeArrowheads="1"/>
                </p:cNvSpPr>
                <p:nvPr/>
              </p:nvSpPr>
              <p:spPr bwMode="auto">
                <a:xfrm>
                  <a:off x="3285" y="2147"/>
                  <a:ext cx="473" cy="240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1223" name="Text Box 247"/>
                <p:cNvSpPr txBox="1">
                  <a:spLocks noChangeArrowheads="1"/>
                </p:cNvSpPr>
                <p:nvPr/>
              </p:nvSpPr>
              <p:spPr bwMode="auto">
                <a:xfrm>
                  <a:off x="2208" y="2119"/>
                  <a:ext cx="109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PivotIndex</a:t>
                  </a:r>
                </a:p>
              </p:txBody>
            </p:sp>
          </p:grpSp>
          <p:sp>
            <p:nvSpPr>
              <p:cNvPr id="511224" name="Text Box 248"/>
              <p:cNvSpPr txBox="1">
                <a:spLocks noChangeArrowheads="1"/>
              </p:cNvSpPr>
              <p:nvPr/>
            </p:nvSpPr>
            <p:spPr bwMode="auto">
              <a:xfrm>
                <a:off x="1138" y="1488"/>
                <a:ext cx="126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FFCC"/>
                    </a:solidFill>
                  </a:rPr>
                  <a:t>4                5</a:t>
                </a:r>
              </a:p>
            </p:txBody>
          </p:sp>
        </p:grpSp>
        <p:sp>
          <p:nvSpPr>
            <p:cNvPr id="511225" name="Rectangle 249"/>
            <p:cNvSpPr>
              <a:spLocks noChangeArrowheads="1"/>
            </p:cNvSpPr>
            <p:nvPr/>
          </p:nvSpPr>
          <p:spPr bwMode="auto">
            <a:xfrm>
              <a:off x="3765" y="1851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CC"/>
                  </a:solidFill>
                </a:rPr>
                <a:t> </a:t>
              </a:r>
            </a:p>
          </p:txBody>
        </p:sp>
      </p:grpSp>
      <p:sp>
        <p:nvSpPr>
          <p:cNvPr id="511227" name="Line 251"/>
          <p:cNvSpPr>
            <a:spLocks noChangeShapeType="1"/>
          </p:cNvSpPr>
          <p:nvPr/>
        </p:nvSpPr>
        <p:spPr bwMode="auto">
          <a:xfrm>
            <a:off x="1219200" y="3603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1226" name="Rectangle 250"/>
          <p:cNvSpPr>
            <a:spLocks noChangeArrowheads="1"/>
          </p:cNvSpPr>
          <p:nvPr/>
        </p:nvSpPr>
        <p:spPr bwMode="auto">
          <a:xfrm>
            <a:off x="7935913" y="1020763"/>
            <a:ext cx="1162050" cy="1128712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1030" name="Rectangle 54"/>
          <p:cNvSpPr>
            <a:spLocks noChangeArrowheads="1"/>
          </p:cNvSpPr>
          <p:nvPr/>
        </p:nvSpPr>
        <p:spPr bwMode="auto">
          <a:xfrm>
            <a:off x="4419600" y="957263"/>
            <a:ext cx="2576513" cy="1366837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1333" name="Text Box 357"/>
          <p:cNvSpPr txBox="1">
            <a:spLocks noChangeArrowheads="1"/>
          </p:cNvSpPr>
          <p:nvPr/>
        </p:nvSpPr>
        <p:spPr bwMode="auto">
          <a:xfrm>
            <a:off x="593725" y="1417638"/>
            <a:ext cx="326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so on, and so on...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10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1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12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1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1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1065" grpId="0" animBg="1"/>
      <p:bldP spid="511066" grpId="0" animBg="1"/>
      <p:bldP spid="511090" grpId="0" animBg="1"/>
      <p:bldP spid="511091" grpId="0" animBg="1"/>
      <p:bldP spid="511106" grpId="0" animBg="1"/>
      <p:bldP spid="511209" grpId="0" autoUpdateAnimBg="0"/>
      <p:bldP spid="511210" grpId="0" animBg="1"/>
      <p:bldP spid="511211" grpId="0" animBg="1"/>
      <p:bldP spid="511227" grpId="0" animBg="1"/>
      <p:bldP spid="511226" grpId="0" animBg="1"/>
      <p:bldP spid="511030" grpId="0" animBg="1"/>
      <p:bldP spid="511333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3A50-2AE2-47E4-B94A-0FCA5FC3A558}" type="slidenum">
              <a:rPr lang="en-US"/>
              <a:pPr/>
              <a:t>52</a:t>
            </a:fld>
            <a:endParaRPr lang="en-US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Mergesort</a:t>
            </a:r>
          </a:p>
        </p:txBody>
      </p:sp>
      <p:sp>
        <p:nvSpPr>
          <p:cNvPr id="516099" name="Text Box 3"/>
          <p:cNvSpPr txBox="1">
            <a:spLocks noChangeArrowheads="1"/>
          </p:cNvSpPr>
          <p:nvPr/>
        </p:nvSpPr>
        <p:spPr bwMode="auto">
          <a:xfrm>
            <a:off x="55563" y="4552950"/>
            <a:ext cx="6656387" cy="222885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Mergesort function :</a:t>
            </a:r>
          </a:p>
          <a:p>
            <a:endParaRPr lang="en-US" sz="2000"/>
          </a:p>
          <a:p>
            <a:r>
              <a:rPr lang="en-US" sz="2000"/>
              <a:t>  1.  If array has one element, then return (its sorted).</a:t>
            </a:r>
          </a:p>
          <a:p>
            <a:r>
              <a:rPr lang="en-US" sz="2000"/>
              <a:t>  2. Split up the array into two equal sections</a:t>
            </a:r>
          </a:p>
          <a:p>
            <a:r>
              <a:rPr lang="en-US" sz="2000"/>
              <a:t>  3. Recursively call Mergesort function on left half</a:t>
            </a:r>
          </a:p>
          <a:p>
            <a:r>
              <a:rPr lang="en-US" sz="2000"/>
              <a:t>  4. Recursively call Mergesort function on right half</a:t>
            </a:r>
          </a:p>
          <a:p>
            <a:r>
              <a:rPr lang="en-US" sz="2000"/>
              <a:t>  5. Merge the two halves using our </a:t>
            </a:r>
            <a:r>
              <a:rPr lang="en-US" sz="2000">
                <a:solidFill>
                  <a:schemeClr val="accent2"/>
                </a:solidFill>
              </a:rPr>
              <a:t>merge </a:t>
            </a:r>
            <a:r>
              <a:rPr lang="en-US" sz="2000"/>
              <a:t>function</a:t>
            </a:r>
          </a:p>
        </p:txBody>
      </p:sp>
      <p:grpSp>
        <p:nvGrpSpPr>
          <p:cNvPr id="516100" name="Group 4"/>
          <p:cNvGrpSpPr>
            <a:grpSpLocks/>
          </p:cNvGrpSpPr>
          <p:nvPr/>
        </p:nvGrpSpPr>
        <p:grpSpPr bwMode="auto">
          <a:xfrm>
            <a:off x="7491413" y="4983163"/>
            <a:ext cx="1300162" cy="609600"/>
            <a:chOff x="717" y="3072"/>
            <a:chExt cx="819" cy="384"/>
          </a:xfrm>
        </p:grpSpPr>
        <p:sp>
          <p:nvSpPr>
            <p:cNvPr id="516101" name="Rectangle 5"/>
            <p:cNvSpPr>
              <a:spLocks noChangeArrowheads="1"/>
            </p:cNvSpPr>
            <p:nvPr/>
          </p:nvSpPr>
          <p:spPr bwMode="auto">
            <a:xfrm>
              <a:off x="960" y="3072"/>
              <a:ext cx="288" cy="38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02" name="Rectangle 6"/>
            <p:cNvSpPr>
              <a:spLocks noChangeArrowheads="1"/>
            </p:cNvSpPr>
            <p:nvPr/>
          </p:nvSpPr>
          <p:spPr bwMode="auto">
            <a:xfrm>
              <a:off x="1248" y="3072"/>
              <a:ext cx="288" cy="38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03" name="Text Box 7"/>
            <p:cNvSpPr txBox="1">
              <a:spLocks noChangeArrowheads="1"/>
            </p:cNvSpPr>
            <p:nvPr/>
          </p:nvSpPr>
          <p:spPr bwMode="auto">
            <a:xfrm>
              <a:off x="717" y="3118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516104" name="Text Box 8"/>
            <p:cNvSpPr txBox="1">
              <a:spLocks noChangeArrowheads="1"/>
            </p:cNvSpPr>
            <p:nvPr/>
          </p:nvSpPr>
          <p:spPr bwMode="auto">
            <a:xfrm>
              <a:off x="1002" y="313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516105" name="Text Box 9"/>
            <p:cNvSpPr txBox="1">
              <a:spLocks noChangeArrowheads="1"/>
            </p:cNvSpPr>
            <p:nvPr/>
          </p:nvSpPr>
          <p:spPr bwMode="auto">
            <a:xfrm>
              <a:off x="1255" y="3127"/>
              <a:ext cx="2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sp>
        <p:nvSpPr>
          <p:cNvPr id="516106" name="Line 10"/>
          <p:cNvSpPr>
            <a:spLocks noChangeShapeType="1"/>
          </p:cNvSpPr>
          <p:nvPr/>
        </p:nvSpPr>
        <p:spPr bwMode="auto">
          <a:xfrm>
            <a:off x="8334375" y="4743450"/>
            <a:ext cx="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107" name="Line 11"/>
          <p:cNvSpPr>
            <a:spLocks noChangeShapeType="1"/>
          </p:cNvSpPr>
          <p:nvPr/>
        </p:nvSpPr>
        <p:spPr bwMode="auto">
          <a:xfrm>
            <a:off x="0" y="53578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108" name="Line 12"/>
          <p:cNvSpPr>
            <a:spLocks noChangeShapeType="1"/>
          </p:cNvSpPr>
          <p:nvPr/>
        </p:nvSpPr>
        <p:spPr bwMode="auto">
          <a:xfrm>
            <a:off x="0" y="5651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109" name="Line 13"/>
          <p:cNvSpPr>
            <a:spLocks noChangeShapeType="1"/>
          </p:cNvSpPr>
          <p:nvPr/>
        </p:nvSpPr>
        <p:spPr bwMode="auto">
          <a:xfrm>
            <a:off x="0" y="5934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111" name="Rectangle 15"/>
          <p:cNvSpPr>
            <a:spLocks noChangeArrowheads="1"/>
          </p:cNvSpPr>
          <p:nvPr/>
        </p:nvSpPr>
        <p:spPr bwMode="auto">
          <a:xfrm>
            <a:off x="8323263" y="4572000"/>
            <a:ext cx="809625" cy="1849438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113" name="Text Box 17"/>
          <p:cNvSpPr txBox="1">
            <a:spLocks noChangeArrowheads="1"/>
          </p:cNvSpPr>
          <p:nvPr/>
        </p:nvSpPr>
        <p:spPr bwMode="auto">
          <a:xfrm>
            <a:off x="609600" y="3714750"/>
            <a:ext cx="6656388" cy="222885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Mergesort function :</a:t>
            </a:r>
          </a:p>
          <a:p>
            <a:endParaRPr lang="en-US" sz="2000"/>
          </a:p>
          <a:p>
            <a:r>
              <a:rPr lang="en-US" sz="2000"/>
              <a:t>  1.  If array has one element, then return (its sorted).</a:t>
            </a:r>
          </a:p>
          <a:p>
            <a:r>
              <a:rPr lang="en-US" sz="2000"/>
              <a:t>  2. Split up the array into two equal sections</a:t>
            </a:r>
          </a:p>
          <a:p>
            <a:r>
              <a:rPr lang="en-US" sz="2000"/>
              <a:t>  3. Recursively call Mergesort function on left half</a:t>
            </a:r>
          </a:p>
          <a:p>
            <a:r>
              <a:rPr lang="en-US" sz="2000"/>
              <a:t>  4. Recursively call Mergesort function on right half</a:t>
            </a:r>
          </a:p>
          <a:p>
            <a:r>
              <a:rPr lang="en-US" sz="2000"/>
              <a:t>  5. Merge the two halves using our </a:t>
            </a:r>
            <a:r>
              <a:rPr lang="en-US" sz="2000">
                <a:solidFill>
                  <a:schemeClr val="accent2"/>
                </a:solidFill>
              </a:rPr>
              <a:t>merge </a:t>
            </a:r>
            <a:r>
              <a:rPr lang="en-US" sz="2000"/>
              <a:t>function</a:t>
            </a:r>
          </a:p>
        </p:txBody>
      </p:sp>
      <p:sp>
        <p:nvSpPr>
          <p:cNvPr id="516112" name="Line 16"/>
          <p:cNvSpPr>
            <a:spLocks noChangeShapeType="1"/>
          </p:cNvSpPr>
          <p:nvPr/>
        </p:nvSpPr>
        <p:spPr bwMode="auto">
          <a:xfrm>
            <a:off x="536575" y="45053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610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6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06" grpId="0" animBg="1"/>
      <p:bldP spid="516107" grpId="0" animBg="1"/>
      <p:bldP spid="516108" grpId="0" animBg="1"/>
      <p:bldP spid="516109" grpId="0" animBg="1"/>
      <p:bldP spid="516111" grpId="0" animBg="1"/>
      <p:bldP spid="516113" grpId="0" animBg="1" autoUpdateAnimBg="0"/>
      <p:bldP spid="5161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4C20-5204-4A70-81E6-6463808F30F9}" type="slidenum">
              <a:rPr lang="en-US"/>
              <a:pPr/>
              <a:t>53</a:t>
            </a:fld>
            <a:endParaRPr lang="en-US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Mergesort</a:t>
            </a:r>
          </a:p>
        </p:txBody>
      </p:sp>
      <p:sp>
        <p:nvSpPr>
          <p:cNvPr id="519171" name="Text Box 3"/>
          <p:cNvSpPr txBox="1">
            <a:spLocks noChangeArrowheads="1"/>
          </p:cNvSpPr>
          <p:nvPr/>
        </p:nvSpPr>
        <p:spPr bwMode="auto">
          <a:xfrm>
            <a:off x="55563" y="4552950"/>
            <a:ext cx="6656387" cy="222885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Mergesort function :</a:t>
            </a:r>
          </a:p>
          <a:p>
            <a:endParaRPr lang="en-US" sz="2000"/>
          </a:p>
          <a:p>
            <a:r>
              <a:rPr lang="en-US" sz="2000"/>
              <a:t>  1.  If array has one element, then return (its sorted).</a:t>
            </a:r>
          </a:p>
          <a:p>
            <a:r>
              <a:rPr lang="en-US" sz="2000"/>
              <a:t>  2. Split up the array into two equal sections</a:t>
            </a:r>
          </a:p>
          <a:p>
            <a:r>
              <a:rPr lang="en-US" sz="2000"/>
              <a:t>  3. Recursively call Mergesort function on left half</a:t>
            </a:r>
          </a:p>
          <a:p>
            <a:r>
              <a:rPr lang="en-US" sz="2000"/>
              <a:t>  4. Recursively call Mergesort function on right half</a:t>
            </a:r>
          </a:p>
          <a:p>
            <a:r>
              <a:rPr lang="en-US" sz="2000"/>
              <a:t>  5. Merge the two halves using our </a:t>
            </a:r>
            <a:r>
              <a:rPr lang="en-US" sz="2000">
                <a:solidFill>
                  <a:schemeClr val="accent2"/>
                </a:solidFill>
              </a:rPr>
              <a:t>merge </a:t>
            </a:r>
            <a:r>
              <a:rPr lang="en-US" sz="2000"/>
              <a:t>function</a:t>
            </a:r>
          </a:p>
        </p:txBody>
      </p:sp>
      <p:grpSp>
        <p:nvGrpSpPr>
          <p:cNvPr id="519172" name="Group 4"/>
          <p:cNvGrpSpPr>
            <a:grpSpLocks/>
          </p:cNvGrpSpPr>
          <p:nvPr/>
        </p:nvGrpSpPr>
        <p:grpSpPr bwMode="auto">
          <a:xfrm>
            <a:off x="7491413" y="4983163"/>
            <a:ext cx="1300162" cy="609600"/>
            <a:chOff x="717" y="3072"/>
            <a:chExt cx="819" cy="384"/>
          </a:xfrm>
        </p:grpSpPr>
        <p:sp>
          <p:nvSpPr>
            <p:cNvPr id="519173" name="Rectangle 5"/>
            <p:cNvSpPr>
              <a:spLocks noChangeArrowheads="1"/>
            </p:cNvSpPr>
            <p:nvPr/>
          </p:nvSpPr>
          <p:spPr bwMode="auto">
            <a:xfrm>
              <a:off x="960" y="3072"/>
              <a:ext cx="288" cy="38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74" name="Rectangle 6"/>
            <p:cNvSpPr>
              <a:spLocks noChangeArrowheads="1"/>
            </p:cNvSpPr>
            <p:nvPr/>
          </p:nvSpPr>
          <p:spPr bwMode="auto">
            <a:xfrm>
              <a:off x="1248" y="3072"/>
              <a:ext cx="288" cy="38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75" name="Text Box 7"/>
            <p:cNvSpPr txBox="1">
              <a:spLocks noChangeArrowheads="1"/>
            </p:cNvSpPr>
            <p:nvPr/>
          </p:nvSpPr>
          <p:spPr bwMode="auto">
            <a:xfrm>
              <a:off x="717" y="3118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519176" name="Text Box 8"/>
            <p:cNvSpPr txBox="1">
              <a:spLocks noChangeArrowheads="1"/>
            </p:cNvSpPr>
            <p:nvPr/>
          </p:nvSpPr>
          <p:spPr bwMode="auto">
            <a:xfrm>
              <a:off x="1002" y="313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519177" name="Text Box 9"/>
            <p:cNvSpPr txBox="1">
              <a:spLocks noChangeArrowheads="1"/>
            </p:cNvSpPr>
            <p:nvPr/>
          </p:nvSpPr>
          <p:spPr bwMode="auto">
            <a:xfrm>
              <a:off x="1255" y="3127"/>
              <a:ext cx="2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sp>
        <p:nvSpPr>
          <p:cNvPr id="519178" name="Line 10"/>
          <p:cNvSpPr>
            <a:spLocks noChangeShapeType="1"/>
          </p:cNvSpPr>
          <p:nvPr/>
        </p:nvSpPr>
        <p:spPr bwMode="auto">
          <a:xfrm>
            <a:off x="8334375" y="4743450"/>
            <a:ext cx="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9181" name="Line 13"/>
          <p:cNvSpPr>
            <a:spLocks noChangeShapeType="1"/>
          </p:cNvSpPr>
          <p:nvPr/>
        </p:nvSpPr>
        <p:spPr bwMode="auto">
          <a:xfrm>
            <a:off x="0" y="6248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9182" name="Rectangle 14"/>
          <p:cNvSpPr>
            <a:spLocks noChangeArrowheads="1"/>
          </p:cNvSpPr>
          <p:nvPr/>
        </p:nvSpPr>
        <p:spPr bwMode="auto">
          <a:xfrm>
            <a:off x="7812088" y="4572000"/>
            <a:ext cx="536575" cy="1849438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9185" name="Line 17"/>
          <p:cNvSpPr>
            <a:spLocks noChangeShapeType="1"/>
          </p:cNvSpPr>
          <p:nvPr/>
        </p:nvSpPr>
        <p:spPr bwMode="auto">
          <a:xfrm>
            <a:off x="9525" y="5965825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9188" name="Group 20"/>
          <p:cNvGrpSpPr>
            <a:grpSpLocks/>
          </p:cNvGrpSpPr>
          <p:nvPr/>
        </p:nvGrpSpPr>
        <p:grpSpPr bwMode="auto">
          <a:xfrm>
            <a:off x="-55563" y="5791200"/>
            <a:ext cx="341313" cy="336550"/>
            <a:chOff x="-35" y="3648"/>
            <a:chExt cx="215" cy="212"/>
          </a:xfrm>
        </p:grpSpPr>
        <p:sp>
          <p:nvSpPr>
            <p:cNvPr id="519186" name="Rectangle 18"/>
            <p:cNvSpPr>
              <a:spLocks noChangeArrowheads="1"/>
            </p:cNvSpPr>
            <p:nvPr/>
          </p:nvSpPr>
          <p:spPr bwMode="auto">
            <a:xfrm>
              <a:off x="45" y="3696"/>
              <a:ext cx="135" cy="164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87" name="Rectangle 19"/>
            <p:cNvSpPr>
              <a:spLocks noChangeArrowheads="1"/>
            </p:cNvSpPr>
            <p:nvPr/>
          </p:nvSpPr>
          <p:spPr bwMode="auto">
            <a:xfrm>
              <a:off x="-35" y="3648"/>
              <a:ext cx="47" cy="16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9189" name="Text Box 21"/>
          <p:cNvSpPr txBox="1">
            <a:spLocks noChangeArrowheads="1"/>
          </p:cNvSpPr>
          <p:nvPr/>
        </p:nvSpPr>
        <p:spPr bwMode="auto">
          <a:xfrm>
            <a:off x="609600" y="3714750"/>
            <a:ext cx="6656388" cy="222885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Mergesort function :</a:t>
            </a:r>
          </a:p>
          <a:p>
            <a:endParaRPr lang="en-US" sz="2000"/>
          </a:p>
          <a:p>
            <a:r>
              <a:rPr lang="en-US" sz="2000"/>
              <a:t>  1.  If array has one element, then return (its sorted).</a:t>
            </a:r>
          </a:p>
          <a:p>
            <a:r>
              <a:rPr lang="en-US" sz="2000"/>
              <a:t>  2. Split up the array into two equal sections</a:t>
            </a:r>
          </a:p>
          <a:p>
            <a:r>
              <a:rPr lang="en-US" sz="2000"/>
              <a:t>  3. Recursively call Mergesort function on left half</a:t>
            </a:r>
          </a:p>
          <a:p>
            <a:r>
              <a:rPr lang="en-US" sz="2000"/>
              <a:t>  4. Recursively call Mergesort function on right half</a:t>
            </a:r>
          </a:p>
          <a:p>
            <a:r>
              <a:rPr lang="en-US" sz="2000"/>
              <a:t>  5. Merge the two halves using our </a:t>
            </a:r>
            <a:r>
              <a:rPr lang="en-US" sz="2000">
                <a:solidFill>
                  <a:schemeClr val="accent2"/>
                </a:solidFill>
              </a:rPr>
              <a:t>merge </a:t>
            </a:r>
            <a:r>
              <a:rPr lang="en-US" sz="2000"/>
              <a:t>function</a:t>
            </a:r>
          </a:p>
        </p:txBody>
      </p:sp>
      <p:sp>
        <p:nvSpPr>
          <p:cNvPr id="519190" name="Line 22"/>
          <p:cNvSpPr>
            <a:spLocks noChangeShapeType="1"/>
          </p:cNvSpPr>
          <p:nvPr/>
        </p:nvSpPr>
        <p:spPr bwMode="auto">
          <a:xfrm>
            <a:off x="536575" y="45053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918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1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81" grpId="0" animBg="1"/>
      <p:bldP spid="519182" grpId="0" animBg="1"/>
      <p:bldP spid="519189" grpId="0" animBg="1" autoUpdateAnimBg="0"/>
      <p:bldP spid="51919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962B-E9A4-488C-A678-EDD5AAC8FCB3}" type="slidenum">
              <a:rPr lang="en-US"/>
              <a:pPr/>
              <a:t>54</a:t>
            </a:fld>
            <a:endParaRPr lang="en-US"/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Mergesort</a:t>
            </a:r>
          </a:p>
        </p:txBody>
      </p:sp>
      <p:sp>
        <p:nvSpPr>
          <p:cNvPr id="520195" name="Text Box 3"/>
          <p:cNvSpPr txBox="1">
            <a:spLocks noChangeArrowheads="1"/>
          </p:cNvSpPr>
          <p:nvPr/>
        </p:nvSpPr>
        <p:spPr bwMode="auto">
          <a:xfrm>
            <a:off x="55563" y="4552950"/>
            <a:ext cx="6656387" cy="222885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Mergesort function :</a:t>
            </a:r>
          </a:p>
          <a:p>
            <a:endParaRPr lang="en-US" sz="2000"/>
          </a:p>
          <a:p>
            <a:r>
              <a:rPr lang="en-US" sz="2000"/>
              <a:t>  1.  If array has one element, then return (its sorted).</a:t>
            </a:r>
          </a:p>
          <a:p>
            <a:r>
              <a:rPr lang="en-US" sz="2000"/>
              <a:t>  2. Split up the array into two equal sections</a:t>
            </a:r>
          </a:p>
          <a:p>
            <a:r>
              <a:rPr lang="en-US" sz="2000"/>
              <a:t>  3. Recursively call Mergesort function on left half</a:t>
            </a:r>
          </a:p>
          <a:p>
            <a:r>
              <a:rPr lang="en-US" sz="2000"/>
              <a:t>  4. Recursively call Mergesort function on right half</a:t>
            </a:r>
          </a:p>
          <a:p>
            <a:r>
              <a:rPr lang="en-US" sz="2000"/>
              <a:t>  5. Merge the two halves using our </a:t>
            </a:r>
            <a:r>
              <a:rPr lang="en-US" sz="2000">
                <a:solidFill>
                  <a:schemeClr val="accent2"/>
                </a:solidFill>
              </a:rPr>
              <a:t>merge </a:t>
            </a:r>
            <a:r>
              <a:rPr lang="en-US" sz="2000"/>
              <a:t>function</a:t>
            </a:r>
          </a:p>
        </p:txBody>
      </p:sp>
      <p:grpSp>
        <p:nvGrpSpPr>
          <p:cNvPr id="520196" name="Group 4"/>
          <p:cNvGrpSpPr>
            <a:grpSpLocks/>
          </p:cNvGrpSpPr>
          <p:nvPr/>
        </p:nvGrpSpPr>
        <p:grpSpPr bwMode="auto">
          <a:xfrm>
            <a:off x="7491413" y="4983163"/>
            <a:ext cx="1300162" cy="609600"/>
            <a:chOff x="717" y="3072"/>
            <a:chExt cx="819" cy="384"/>
          </a:xfrm>
        </p:grpSpPr>
        <p:sp>
          <p:nvSpPr>
            <p:cNvPr id="520197" name="Rectangle 5"/>
            <p:cNvSpPr>
              <a:spLocks noChangeArrowheads="1"/>
            </p:cNvSpPr>
            <p:nvPr/>
          </p:nvSpPr>
          <p:spPr bwMode="auto">
            <a:xfrm>
              <a:off x="960" y="3072"/>
              <a:ext cx="288" cy="38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198" name="Rectangle 6"/>
            <p:cNvSpPr>
              <a:spLocks noChangeArrowheads="1"/>
            </p:cNvSpPr>
            <p:nvPr/>
          </p:nvSpPr>
          <p:spPr bwMode="auto">
            <a:xfrm>
              <a:off x="1248" y="3072"/>
              <a:ext cx="288" cy="38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199" name="Text Box 7"/>
            <p:cNvSpPr txBox="1">
              <a:spLocks noChangeArrowheads="1"/>
            </p:cNvSpPr>
            <p:nvPr/>
          </p:nvSpPr>
          <p:spPr bwMode="auto">
            <a:xfrm>
              <a:off x="717" y="3118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520200" name="Text Box 8"/>
            <p:cNvSpPr txBox="1">
              <a:spLocks noChangeArrowheads="1"/>
            </p:cNvSpPr>
            <p:nvPr/>
          </p:nvSpPr>
          <p:spPr bwMode="auto">
            <a:xfrm>
              <a:off x="1002" y="313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520201" name="Text Box 9"/>
            <p:cNvSpPr txBox="1">
              <a:spLocks noChangeArrowheads="1"/>
            </p:cNvSpPr>
            <p:nvPr/>
          </p:nvSpPr>
          <p:spPr bwMode="auto">
            <a:xfrm>
              <a:off x="1255" y="3127"/>
              <a:ext cx="2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sp>
        <p:nvSpPr>
          <p:cNvPr id="520205" name="Line 13"/>
          <p:cNvSpPr>
            <a:spLocks noChangeShapeType="1"/>
          </p:cNvSpPr>
          <p:nvPr/>
        </p:nvSpPr>
        <p:spPr bwMode="auto">
          <a:xfrm>
            <a:off x="9525" y="6248400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0206" name="Group 14"/>
          <p:cNvGrpSpPr>
            <a:grpSpLocks/>
          </p:cNvGrpSpPr>
          <p:nvPr/>
        </p:nvGrpSpPr>
        <p:grpSpPr bwMode="auto">
          <a:xfrm>
            <a:off x="-55563" y="6086475"/>
            <a:ext cx="341313" cy="336550"/>
            <a:chOff x="-35" y="3648"/>
            <a:chExt cx="215" cy="212"/>
          </a:xfrm>
        </p:grpSpPr>
        <p:sp>
          <p:nvSpPr>
            <p:cNvPr id="520207" name="Rectangle 15"/>
            <p:cNvSpPr>
              <a:spLocks noChangeArrowheads="1"/>
            </p:cNvSpPr>
            <p:nvPr/>
          </p:nvSpPr>
          <p:spPr bwMode="auto">
            <a:xfrm>
              <a:off x="45" y="3696"/>
              <a:ext cx="135" cy="164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08" name="Rectangle 16"/>
            <p:cNvSpPr>
              <a:spLocks noChangeArrowheads="1"/>
            </p:cNvSpPr>
            <p:nvPr/>
          </p:nvSpPr>
          <p:spPr bwMode="auto">
            <a:xfrm>
              <a:off x="-35" y="3648"/>
              <a:ext cx="47" cy="16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0211" name="Line 19"/>
          <p:cNvSpPr>
            <a:spLocks noChangeShapeType="1"/>
          </p:cNvSpPr>
          <p:nvPr/>
        </p:nvSpPr>
        <p:spPr bwMode="auto">
          <a:xfrm>
            <a:off x="0" y="6553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0224" name="Group 32"/>
          <p:cNvGrpSpPr>
            <a:grpSpLocks/>
          </p:cNvGrpSpPr>
          <p:nvPr/>
        </p:nvGrpSpPr>
        <p:grpSpPr bwMode="auto">
          <a:xfrm>
            <a:off x="6858000" y="3657600"/>
            <a:ext cx="1993900" cy="457200"/>
            <a:chOff x="4320" y="2304"/>
            <a:chExt cx="1256" cy="288"/>
          </a:xfrm>
        </p:grpSpPr>
        <p:sp>
          <p:nvSpPr>
            <p:cNvPr id="520212" name="Rectangle 20"/>
            <p:cNvSpPr>
              <a:spLocks noChangeArrowheads="1"/>
            </p:cNvSpPr>
            <p:nvPr/>
          </p:nvSpPr>
          <p:spPr bwMode="auto">
            <a:xfrm>
              <a:off x="4662" y="2304"/>
              <a:ext cx="288" cy="28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520213" name="Rectangle 21"/>
            <p:cNvSpPr>
              <a:spLocks noChangeArrowheads="1"/>
            </p:cNvSpPr>
            <p:nvPr/>
          </p:nvSpPr>
          <p:spPr bwMode="auto">
            <a:xfrm>
              <a:off x="5288" y="2304"/>
              <a:ext cx="288" cy="28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520214" name="Text Box 22"/>
            <p:cNvSpPr txBox="1">
              <a:spLocks noChangeArrowheads="1"/>
            </p:cNvSpPr>
            <p:nvPr/>
          </p:nvSpPr>
          <p:spPr bwMode="auto">
            <a:xfrm>
              <a:off x="4320" y="2304"/>
              <a:ext cx="3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A1</a:t>
              </a:r>
            </a:p>
          </p:txBody>
        </p:sp>
        <p:sp>
          <p:nvSpPr>
            <p:cNvPr id="520215" name="Text Box 23"/>
            <p:cNvSpPr txBox="1">
              <a:spLocks noChangeArrowheads="1"/>
            </p:cNvSpPr>
            <p:nvPr/>
          </p:nvSpPr>
          <p:spPr bwMode="auto">
            <a:xfrm>
              <a:off x="4966" y="2304"/>
              <a:ext cx="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A2</a:t>
              </a:r>
            </a:p>
          </p:txBody>
        </p:sp>
      </p:grpSp>
      <p:grpSp>
        <p:nvGrpSpPr>
          <p:cNvPr id="520216" name="Group 24"/>
          <p:cNvGrpSpPr>
            <a:grpSpLocks/>
          </p:cNvGrpSpPr>
          <p:nvPr/>
        </p:nvGrpSpPr>
        <p:grpSpPr bwMode="auto">
          <a:xfrm>
            <a:off x="6899275" y="4178300"/>
            <a:ext cx="949325" cy="774700"/>
            <a:chOff x="810" y="3098"/>
            <a:chExt cx="598" cy="488"/>
          </a:xfrm>
        </p:grpSpPr>
        <p:sp>
          <p:nvSpPr>
            <p:cNvPr id="520217" name="Line 25"/>
            <p:cNvSpPr>
              <a:spLocks noChangeShapeType="1"/>
            </p:cNvSpPr>
            <p:nvPr/>
          </p:nvSpPr>
          <p:spPr bwMode="auto">
            <a:xfrm flipV="1">
              <a:off x="1268" y="311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18" name="Rectangle 26"/>
            <p:cNvSpPr>
              <a:spLocks noChangeArrowheads="1"/>
            </p:cNvSpPr>
            <p:nvPr/>
          </p:nvSpPr>
          <p:spPr bwMode="auto">
            <a:xfrm>
              <a:off x="810" y="3098"/>
              <a:ext cx="379" cy="4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19" name="Text Box 27"/>
            <p:cNvSpPr txBox="1">
              <a:spLocks noChangeArrowheads="1"/>
            </p:cNvSpPr>
            <p:nvPr/>
          </p:nvSpPr>
          <p:spPr bwMode="auto">
            <a:xfrm>
              <a:off x="1152" y="3298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i1</a:t>
              </a:r>
            </a:p>
          </p:txBody>
        </p:sp>
      </p:grpSp>
      <p:grpSp>
        <p:nvGrpSpPr>
          <p:cNvPr id="520220" name="Group 28"/>
          <p:cNvGrpSpPr>
            <a:grpSpLocks/>
          </p:cNvGrpSpPr>
          <p:nvPr/>
        </p:nvGrpSpPr>
        <p:grpSpPr bwMode="auto">
          <a:xfrm>
            <a:off x="7889875" y="4191000"/>
            <a:ext cx="998538" cy="774700"/>
            <a:chOff x="810" y="3098"/>
            <a:chExt cx="629" cy="488"/>
          </a:xfrm>
        </p:grpSpPr>
        <p:sp>
          <p:nvSpPr>
            <p:cNvPr id="520221" name="Line 29"/>
            <p:cNvSpPr>
              <a:spLocks noChangeShapeType="1"/>
            </p:cNvSpPr>
            <p:nvPr/>
          </p:nvSpPr>
          <p:spPr bwMode="auto">
            <a:xfrm flipV="1">
              <a:off x="1268" y="311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22" name="Rectangle 30"/>
            <p:cNvSpPr>
              <a:spLocks noChangeArrowheads="1"/>
            </p:cNvSpPr>
            <p:nvPr/>
          </p:nvSpPr>
          <p:spPr bwMode="auto">
            <a:xfrm>
              <a:off x="810" y="3098"/>
              <a:ext cx="379" cy="4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23" name="Text Box 31"/>
            <p:cNvSpPr txBox="1">
              <a:spLocks noChangeArrowheads="1"/>
            </p:cNvSpPr>
            <p:nvPr/>
          </p:nvSpPr>
          <p:spPr bwMode="auto">
            <a:xfrm>
              <a:off x="1152" y="3298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i2</a:t>
              </a:r>
            </a:p>
          </p:txBody>
        </p:sp>
      </p:grpSp>
      <p:sp>
        <p:nvSpPr>
          <p:cNvPr id="520234" name="Text Box 42"/>
          <p:cNvSpPr txBox="1">
            <a:spLocks noChangeArrowheads="1"/>
          </p:cNvSpPr>
          <p:nvPr/>
        </p:nvSpPr>
        <p:spPr bwMode="auto">
          <a:xfrm>
            <a:off x="209550" y="873125"/>
            <a:ext cx="8580438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accent2"/>
                </a:solidFill>
              </a:rPr>
              <a:t>Merge algorithm, given A1[] and A2[] and output array B[]:</a:t>
            </a:r>
          </a:p>
          <a:p>
            <a:r>
              <a:rPr lang="en-US" sz="2200"/>
              <a:t>  1. Initialize counter variables i1, i2 for each array to 0</a:t>
            </a:r>
          </a:p>
          <a:p>
            <a:r>
              <a:rPr lang="en-US" sz="2200"/>
              <a:t>  2. If A1[i1] is &lt;= A2[i2] then </a:t>
            </a:r>
          </a:p>
          <a:p>
            <a:r>
              <a:rPr lang="en-US" sz="2200"/>
              <a:t>           Copy A1[i1] to output array B and increment i1</a:t>
            </a:r>
          </a:p>
          <a:p>
            <a:r>
              <a:rPr lang="en-US" sz="2200"/>
              <a:t>  3. Else </a:t>
            </a:r>
          </a:p>
          <a:p>
            <a:r>
              <a:rPr lang="en-US" sz="2200"/>
              <a:t>           Copy A2[i2] to output array B and increment i2</a:t>
            </a:r>
          </a:p>
          <a:p>
            <a:r>
              <a:rPr lang="en-US" sz="2200"/>
              <a:t>  4. If we reach the end of either array A1 or A2, then </a:t>
            </a:r>
            <a:br>
              <a:rPr lang="en-US" sz="2200"/>
            </a:br>
            <a:r>
              <a:rPr lang="en-US" sz="2200"/>
              <a:t>      copy the rest of the other array to the end of B.</a:t>
            </a:r>
          </a:p>
        </p:txBody>
      </p:sp>
      <p:sp>
        <p:nvSpPr>
          <p:cNvPr id="520235" name="Line 43"/>
          <p:cNvSpPr>
            <a:spLocks noChangeShapeType="1"/>
          </p:cNvSpPr>
          <p:nvPr/>
        </p:nvSpPr>
        <p:spPr bwMode="auto">
          <a:xfrm>
            <a:off x="130175" y="14144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0236" name="Line 44"/>
          <p:cNvSpPr>
            <a:spLocks noChangeShapeType="1"/>
          </p:cNvSpPr>
          <p:nvPr/>
        </p:nvSpPr>
        <p:spPr bwMode="auto">
          <a:xfrm>
            <a:off x="8334375" y="4743450"/>
            <a:ext cx="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0239" name="Group 47"/>
          <p:cNvGrpSpPr>
            <a:grpSpLocks/>
          </p:cNvGrpSpPr>
          <p:nvPr/>
        </p:nvGrpSpPr>
        <p:grpSpPr bwMode="auto">
          <a:xfrm>
            <a:off x="7485063" y="4648200"/>
            <a:ext cx="1300162" cy="1524000"/>
            <a:chOff x="4715" y="2928"/>
            <a:chExt cx="819" cy="960"/>
          </a:xfrm>
        </p:grpSpPr>
        <p:sp>
          <p:nvSpPr>
            <p:cNvPr id="520237" name="Rectangle 45"/>
            <p:cNvSpPr>
              <a:spLocks noChangeArrowheads="1"/>
            </p:cNvSpPr>
            <p:nvPr/>
          </p:nvSpPr>
          <p:spPr bwMode="auto">
            <a:xfrm>
              <a:off x="5232" y="2928"/>
              <a:ext cx="48" cy="9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233" name="Group 41"/>
            <p:cNvGrpSpPr>
              <a:grpSpLocks/>
            </p:cNvGrpSpPr>
            <p:nvPr/>
          </p:nvGrpSpPr>
          <p:grpSpPr bwMode="auto">
            <a:xfrm>
              <a:off x="4715" y="3142"/>
              <a:ext cx="819" cy="384"/>
              <a:chOff x="4656" y="3936"/>
              <a:chExt cx="819" cy="384"/>
            </a:xfrm>
          </p:grpSpPr>
          <p:sp>
            <p:nvSpPr>
              <p:cNvPr id="520232" name="Rectangle 40"/>
              <p:cNvSpPr>
                <a:spLocks noChangeArrowheads="1"/>
              </p:cNvSpPr>
              <p:nvPr/>
            </p:nvSpPr>
            <p:spPr bwMode="auto">
              <a:xfrm>
                <a:off x="4656" y="3936"/>
                <a:ext cx="221" cy="36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0226" name="Group 34"/>
              <p:cNvGrpSpPr>
                <a:grpSpLocks/>
              </p:cNvGrpSpPr>
              <p:nvPr/>
            </p:nvGrpSpPr>
            <p:grpSpPr bwMode="auto">
              <a:xfrm>
                <a:off x="4656" y="3936"/>
                <a:ext cx="819" cy="384"/>
                <a:chOff x="717" y="3072"/>
                <a:chExt cx="819" cy="384"/>
              </a:xfrm>
            </p:grpSpPr>
            <p:sp>
              <p:nvSpPr>
                <p:cNvPr id="520227" name="Rectangle 35"/>
                <p:cNvSpPr>
                  <a:spLocks noChangeArrowheads="1"/>
                </p:cNvSpPr>
                <p:nvPr/>
              </p:nvSpPr>
              <p:spPr bwMode="auto">
                <a:xfrm>
                  <a:off x="960" y="3072"/>
                  <a:ext cx="288" cy="38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0228" name="Rectangle 36"/>
                <p:cNvSpPr>
                  <a:spLocks noChangeArrowheads="1"/>
                </p:cNvSpPr>
                <p:nvPr/>
              </p:nvSpPr>
              <p:spPr bwMode="auto">
                <a:xfrm>
                  <a:off x="1248" y="3072"/>
                  <a:ext cx="288" cy="38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0229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717" y="3118"/>
                  <a:ext cx="25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A</a:t>
                  </a:r>
                </a:p>
              </p:txBody>
            </p:sp>
            <p:sp>
              <p:nvSpPr>
                <p:cNvPr id="52023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002" y="3139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 </a:t>
                  </a:r>
                </a:p>
              </p:txBody>
            </p:sp>
            <p:sp>
              <p:nvSpPr>
                <p:cNvPr id="52023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255" y="3127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 </a:t>
                  </a:r>
                </a:p>
              </p:txBody>
            </p:sp>
          </p:grpSp>
        </p:grpSp>
      </p:grpSp>
      <p:sp>
        <p:nvSpPr>
          <p:cNvPr id="520240" name="Line 48"/>
          <p:cNvSpPr>
            <a:spLocks noChangeShapeType="1"/>
          </p:cNvSpPr>
          <p:nvPr/>
        </p:nvSpPr>
        <p:spPr bwMode="auto">
          <a:xfrm>
            <a:off x="161925" y="17192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0241" name="Line 49"/>
          <p:cNvSpPr>
            <a:spLocks noChangeShapeType="1"/>
          </p:cNvSpPr>
          <p:nvPr/>
        </p:nvSpPr>
        <p:spPr bwMode="auto">
          <a:xfrm>
            <a:off x="153988" y="23955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0242" name="Line 50"/>
          <p:cNvSpPr>
            <a:spLocks noChangeShapeType="1"/>
          </p:cNvSpPr>
          <p:nvPr/>
        </p:nvSpPr>
        <p:spPr bwMode="auto">
          <a:xfrm>
            <a:off x="838200" y="2743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0243" name="Rectangle 51"/>
          <p:cNvSpPr>
            <a:spLocks noChangeArrowheads="1"/>
          </p:cNvSpPr>
          <p:nvPr/>
        </p:nvSpPr>
        <p:spPr bwMode="auto">
          <a:xfrm>
            <a:off x="7942263" y="507365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20248" name="Line 56"/>
          <p:cNvSpPr>
            <a:spLocks noChangeShapeType="1"/>
          </p:cNvSpPr>
          <p:nvPr/>
        </p:nvSpPr>
        <p:spPr bwMode="auto">
          <a:xfrm>
            <a:off x="131763" y="3048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0249" name="Rectangle 57"/>
          <p:cNvSpPr>
            <a:spLocks noChangeArrowheads="1"/>
          </p:cNvSpPr>
          <p:nvPr/>
        </p:nvSpPr>
        <p:spPr bwMode="auto">
          <a:xfrm>
            <a:off x="685800" y="2643188"/>
            <a:ext cx="490538" cy="2428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0250" name="Rectangle 58"/>
          <p:cNvSpPr>
            <a:spLocks noChangeArrowheads="1"/>
          </p:cNvSpPr>
          <p:nvPr/>
        </p:nvSpPr>
        <p:spPr bwMode="auto">
          <a:xfrm>
            <a:off x="8378825" y="50657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grpSp>
        <p:nvGrpSpPr>
          <p:cNvPr id="520244" name="Group 52"/>
          <p:cNvGrpSpPr>
            <a:grpSpLocks/>
          </p:cNvGrpSpPr>
          <p:nvPr/>
        </p:nvGrpSpPr>
        <p:grpSpPr bwMode="auto">
          <a:xfrm>
            <a:off x="8243888" y="4191000"/>
            <a:ext cx="998537" cy="774700"/>
            <a:chOff x="810" y="3098"/>
            <a:chExt cx="629" cy="488"/>
          </a:xfrm>
        </p:grpSpPr>
        <p:sp>
          <p:nvSpPr>
            <p:cNvPr id="520245" name="Line 53"/>
            <p:cNvSpPr>
              <a:spLocks noChangeShapeType="1"/>
            </p:cNvSpPr>
            <p:nvPr/>
          </p:nvSpPr>
          <p:spPr bwMode="auto">
            <a:xfrm flipV="1">
              <a:off x="1268" y="311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46" name="Rectangle 54"/>
            <p:cNvSpPr>
              <a:spLocks noChangeArrowheads="1"/>
            </p:cNvSpPr>
            <p:nvPr/>
          </p:nvSpPr>
          <p:spPr bwMode="auto">
            <a:xfrm>
              <a:off x="810" y="3098"/>
              <a:ext cx="379" cy="4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47" name="Text Box 55"/>
            <p:cNvSpPr txBox="1">
              <a:spLocks noChangeArrowheads="1"/>
            </p:cNvSpPr>
            <p:nvPr/>
          </p:nvSpPr>
          <p:spPr bwMode="auto">
            <a:xfrm>
              <a:off x="1152" y="3298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i2</a:t>
              </a:r>
            </a:p>
          </p:txBody>
        </p:sp>
      </p:grpSp>
      <p:grpSp>
        <p:nvGrpSpPr>
          <p:cNvPr id="520251" name="Group 59"/>
          <p:cNvGrpSpPr>
            <a:grpSpLocks/>
          </p:cNvGrpSpPr>
          <p:nvPr/>
        </p:nvGrpSpPr>
        <p:grpSpPr bwMode="auto">
          <a:xfrm>
            <a:off x="7259638" y="4191000"/>
            <a:ext cx="949325" cy="774700"/>
            <a:chOff x="810" y="3098"/>
            <a:chExt cx="598" cy="488"/>
          </a:xfrm>
        </p:grpSpPr>
        <p:sp>
          <p:nvSpPr>
            <p:cNvPr id="520252" name="Line 60"/>
            <p:cNvSpPr>
              <a:spLocks noChangeShapeType="1"/>
            </p:cNvSpPr>
            <p:nvPr/>
          </p:nvSpPr>
          <p:spPr bwMode="auto">
            <a:xfrm flipV="1">
              <a:off x="1268" y="311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53" name="Rectangle 61"/>
            <p:cNvSpPr>
              <a:spLocks noChangeArrowheads="1"/>
            </p:cNvSpPr>
            <p:nvPr/>
          </p:nvSpPr>
          <p:spPr bwMode="auto">
            <a:xfrm>
              <a:off x="810" y="3098"/>
              <a:ext cx="379" cy="4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54" name="Text Box 62"/>
            <p:cNvSpPr txBox="1">
              <a:spLocks noChangeArrowheads="1"/>
            </p:cNvSpPr>
            <p:nvPr/>
          </p:nvSpPr>
          <p:spPr bwMode="auto">
            <a:xfrm>
              <a:off x="1152" y="3298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i1</a:t>
              </a:r>
            </a:p>
          </p:txBody>
        </p:sp>
      </p:grpSp>
      <p:sp>
        <p:nvSpPr>
          <p:cNvPr id="520264" name="Rectangle 72"/>
          <p:cNvSpPr>
            <a:spLocks noChangeArrowheads="1"/>
          </p:cNvSpPr>
          <p:nvPr/>
        </p:nvSpPr>
        <p:spPr bwMode="auto">
          <a:xfrm>
            <a:off x="6911975" y="3598863"/>
            <a:ext cx="2192338" cy="12779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0266" name="Text Box 74"/>
          <p:cNvSpPr txBox="1">
            <a:spLocks noChangeArrowheads="1"/>
          </p:cNvSpPr>
          <p:nvPr/>
        </p:nvSpPr>
        <p:spPr bwMode="auto">
          <a:xfrm>
            <a:off x="6918325" y="5684838"/>
            <a:ext cx="22018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And our array is sorted…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2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2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211" grpId="0" animBg="1"/>
      <p:bldP spid="520234" grpId="0" autoUpdateAnimBg="0"/>
      <p:bldP spid="520235" grpId="0" animBg="1"/>
      <p:bldP spid="520240" grpId="0" animBg="1"/>
      <p:bldP spid="520241" grpId="0" animBg="1"/>
      <p:bldP spid="520242" grpId="0" animBg="1"/>
      <p:bldP spid="520243" grpId="0" autoUpdateAnimBg="0"/>
      <p:bldP spid="520248" grpId="0" animBg="1"/>
      <p:bldP spid="520249" grpId="0" animBg="1"/>
      <p:bldP spid="520250" grpId="0" autoUpdateAnimBg="0"/>
      <p:bldP spid="520264" grpId="0" animBg="1"/>
      <p:bldP spid="520266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3563-5F78-44AE-9F2E-78371025637A}" type="slidenum">
              <a:rPr lang="en-US"/>
              <a:pPr/>
              <a:t>55</a:t>
            </a:fld>
            <a:endParaRPr lang="en-US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Mergesort</a:t>
            </a:r>
          </a:p>
        </p:txBody>
      </p:sp>
      <p:sp>
        <p:nvSpPr>
          <p:cNvPr id="521219" name="Text Box 3"/>
          <p:cNvSpPr txBox="1">
            <a:spLocks noChangeArrowheads="1"/>
          </p:cNvSpPr>
          <p:nvPr/>
        </p:nvSpPr>
        <p:spPr bwMode="auto">
          <a:xfrm>
            <a:off x="1754188" y="914400"/>
            <a:ext cx="5789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Let’s see a more complex example now…</a:t>
            </a:r>
          </a:p>
        </p:txBody>
      </p:sp>
      <p:sp>
        <p:nvSpPr>
          <p:cNvPr id="521220" name="Text Box 4"/>
          <p:cNvSpPr txBox="1">
            <a:spLocks noChangeArrowheads="1"/>
          </p:cNvSpPr>
          <p:nvPr/>
        </p:nvSpPr>
        <p:spPr bwMode="auto">
          <a:xfrm>
            <a:off x="55563" y="4552950"/>
            <a:ext cx="6656387" cy="222885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Mergesort function :</a:t>
            </a:r>
          </a:p>
          <a:p>
            <a:endParaRPr lang="en-US" sz="2000"/>
          </a:p>
          <a:p>
            <a:r>
              <a:rPr lang="en-US" sz="2000"/>
              <a:t>  1.  If array has one element, then return (its sorted).</a:t>
            </a:r>
          </a:p>
          <a:p>
            <a:r>
              <a:rPr lang="en-US" sz="2000"/>
              <a:t>  2. Split up the array into two equal sections</a:t>
            </a:r>
          </a:p>
          <a:p>
            <a:r>
              <a:rPr lang="en-US" sz="2000"/>
              <a:t>  3. Recursively call Mergesort function on left half</a:t>
            </a:r>
          </a:p>
          <a:p>
            <a:r>
              <a:rPr lang="en-US" sz="2000"/>
              <a:t>  4. Recursively call Mergesort function on right half</a:t>
            </a:r>
          </a:p>
          <a:p>
            <a:r>
              <a:rPr lang="en-US" sz="2000"/>
              <a:t>  5. Merge the two halves using our </a:t>
            </a:r>
            <a:r>
              <a:rPr lang="en-US" sz="2000">
                <a:solidFill>
                  <a:schemeClr val="accent2"/>
                </a:solidFill>
              </a:rPr>
              <a:t>merge </a:t>
            </a:r>
            <a:r>
              <a:rPr lang="en-US" sz="2000"/>
              <a:t>function</a:t>
            </a:r>
          </a:p>
        </p:txBody>
      </p:sp>
      <p:grpSp>
        <p:nvGrpSpPr>
          <p:cNvPr id="521241" name="Group 25"/>
          <p:cNvGrpSpPr>
            <a:grpSpLocks/>
          </p:cNvGrpSpPr>
          <p:nvPr/>
        </p:nvGrpSpPr>
        <p:grpSpPr bwMode="auto">
          <a:xfrm>
            <a:off x="4262438" y="1639888"/>
            <a:ext cx="3771900" cy="609600"/>
            <a:chOff x="2688" y="912"/>
            <a:chExt cx="2376" cy="384"/>
          </a:xfrm>
        </p:grpSpPr>
        <p:sp>
          <p:nvSpPr>
            <p:cNvPr id="521221" name="Rectangle 5"/>
            <p:cNvSpPr>
              <a:spLocks noChangeArrowheads="1"/>
            </p:cNvSpPr>
            <p:nvPr/>
          </p:nvSpPr>
          <p:spPr bwMode="auto">
            <a:xfrm flipH="1">
              <a:off x="2688" y="91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CFFFF"/>
                  </a:solidFill>
                </a:rPr>
                <a:t>1</a:t>
              </a:r>
            </a:p>
          </p:txBody>
        </p:sp>
        <p:sp>
          <p:nvSpPr>
            <p:cNvPr id="521222" name="Rectangle 6"/>
            <p:cNvSpPr>
              <a:spLocks noChangeArrowheads="1"/>
            </p:cNvSpPr>
            <p:nvPr/>
          </p:nvSpPr>
          <p:spPr bwMode="auto">
            <a:xfrm flipH="1">
              <a:off x="2976" y="91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CFFFF"/>
                  </a:solidFill>
                </a:rPr>
                <a:t>13</a:t>
              </a:r>
            </a:p>
          </p:txBody>
        </p:sp>
        <p:sp>
          <p:nvSpPr>
            <p:cNvPr id="521223" name="Rectangle 7"/>
            <p:cNvSpPr>
              <a:spLocks noChangeArrowheads="1"/>
            </p:cNvSpPr>
            <p:nvPr/>
          </p:nvSpPr>
          <p:spPr bwMode="auto">
            <a:xfrm flipH="1">
              <a:off x="3264" y="91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CFFFF"/>
                  </a:solidFill>
                </a:rPr>
                <a:t>21</a:t>
              </a:r>
            </a:p>
          </p:txBody>
        </p:sp>
        <p:sp>
          <p:nvSpPr>
            <p:cNvPr id="521224" name="Rectangle 8"/>
            <p:cNvSpPr>
              <a:spLocks noChangeArrowheads="1"/>
            </p:cNvSpPr>
            <p:nvPr/>
          </p:nvSpPr>
          <p:spPr bwMode="auto">
            <a:xfrm flipH="1">
              <a:off x="3552" y="915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CFFFF"/>
                  </a:solidFill>
                </a:rPr>
                <a:t>3`0</a:t>
              </a:r>
            </a:p>
          </p:txBody>
        </p:sp>
        <p:sp>
          <p:nvSpPr>
            <p:cNvPr id="521225" name="Rectangle 9"/>
            <p:cNvSpPr>
              <a:spLocks noChangeArrowheads="1"/>
            </p:cNvSpPr>
            <p:nvPr/>
          </p:nvSpPr>
          <p:spPr bwMode="auto">
            <a:xfrm flipH="1">
              <a:off x="3840" y="91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CFFFF"/>
                  </a:solidFill>
                </a:rPr>
                <a:t>40</a:t>
              </a:r>
            </a:p>
          </p:txBody>
        </p:sp>
        <p:sp>
          <p:nvSpPr>
            <p:cNvPr id="521226" name="Rectangle 10"/>
            <p:cNvSpPr>
              <a:spLocks noChangeArrowheads="1"/>
            </p:cNvSpPr>
            <p:nvPr/>
          </p:nvSpPr>
          <p:spPr bwMode="auto">
            <a:xfrm flipH="1">
              <a:off x="4128" y="91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CFFFF"/>
                  </a:solidFill>
                </a:rPr>
                <a:t>69</a:t>
              </a:r>
            </a:p>
          </p:txBody>
        </p:sp>
        <p:sp>
          <p:nvSpPr>
            <p:cNvPr id="521227" name="Rectangle 11"/>
            <p:cNvSpPr>
              <a:spLocks noChangeArrowheads="1"/>
            </p:cNvSpPr>
            <p:nvPr/>
          </p:nvSpPr>
          <p:spPr bwMode="auto">
            <a:xfrm flipH="1">
              <a:off x="4416" y="91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CFFFF"/>
                  </a:solidFill>
                </a:rPr>
                <a:t>77</a:t>
              </a:r>
            </a:p>
          </p:txBody>
        </p:sp>
        <p:sp>
          <p:nvSpPr>
            <p:cNvPr id="521228" name="Rectangle 12"/>
            <p:cNvSpPr>
              <a:spLocks noChangeArrowheads="1"/>
            </p:cNvSpPr>
            <p:nvPr/>
          </p:nvSpPr>
          <p:spPr bwMode="auto">
            <a:xfrm flipH="1">
              <a:off x="4738" y="91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CFFFF"/>
                  </a:solidFill>
                </a:rPr>
                <a:t>5</a:t>
              </a:r>
            </a:p>
          </p:txBody>
        </p:sp>
        <p:sp>
          <p:nvSpPr>
            <p:cNvPr id="521231" name="Text Box 15"/>
            <p:cNvSpPr txBox="1">
              <a:spLocks noChangeArrowheads="1"/>
            </p:cNvSpPr>
            <p:nvPr/>
          </p:nvSpPr>
          <p:spPr bwMode="auto">
            <a:xfrm>
              <a:off x="2746" y="96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521232" name="Rectangle 16"/>
            <p:cNvSpPr>
              <a:spLocks noChangeArrowheads="1"/>
            </p:cNvSpPr>
            <p:nvPr/>
          </p:nvSpPr>
          <p:spPr bwMode="auto">
            <a:xfrm>
              <a:off x="2974" y="960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 5</a:t>
              </a:r>
            </a:p>
          </p:txBody>
        </p:sp>
        <p:sp>
          <p:nvSpPr>
            <p:cNvPr id="521233" name="Rectangle 17"/>
            <p:cNvSpPr>
              <a:spLocks noChangeArrowheads="1"/>
            </p:cNvSpPr>
            <p:nvPr/>
          </p:nvSpPr>
          <p:spPr bwMode="auto">
            <a:xfrm>
              <a:off x="3250" y="974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21234" name="Rectangle 18"/>
            <p:cNvSpPr>
              <a:spLocks noChangeArrowheads="1"/>
            </p:cNvSpPr>
            <p:nvPr/>
          </p:nvSpPr>
          <p:spPr bwMode="auto">
            <a:xfrm>
              <a:off x="3535" y="982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66</a:t>
              </a:r>
            </a:p>
          </p:txBody>
        </p:sp>
        <p:sp>
          <p:nvSpPr>
            <p:cNvPr id="521235" name="Rectangle 19"/>
            <p:cNvSpPr>
              <a:spLocks noChangeArrowheads="1"/>
            </p:cNvSpPr>
            <p:nvPr/>
          </p:nvSpPr>
          <p:spPr bwMode="auto">
            <a:xfrm>
              <a:off x="3827" y="967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521236" name="Rectangle 20"/>
            <p:cNvSpPr>
              <a:spLocks noChangeArrowheads="1"/>
            </p:cNvSpPr>
            <p:nvPr/>
          </p:nvSpPr>
          <p:spPr bwMode="auto">
            <a:xfrm>
              <a:off x="4129" y="966"/>
              <a:ext cx="2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1237" name="Rectangle 21"/>
            <p:cNvSpPr>
              <a:spLocks noChangeArrowheads="1"/>
            </p:cNvSpPr>
            <p:nvPr/>
          </p:nvSpPr>
          <p:spPr bwMode="auto">
            <a:xfrm>
              <a:off x="4424" y="967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41</a:t>
              </a:r>
            </a:p>
          </p:txBody>
        </p:sp>
        <p:sp>
          <p:nvSpPr>
            <p:cNvPr id="521238" name="Rectangle 22"/>
            <p:cNvSpPr>
              <a:spLocks noChangeArrowheads="1"/>
            </p:cNvSpPr>
            <p:nvPr/>
          </p:nvSpPr>
          <p:spPr bwMode="auto">
            <a:xfrm>
              <a:off x="4721" y="96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521242" name="Line 26"/>
          <p:cNvSpPr>
            <a:spLocks noChangeShapeType="1"/>
          </p:cNvSpPr>
          <p:nvPr/>
        </p:nvSpPr>
        <p:spPr bwMode="auto">
          <a:xfrm>
            <a:off x="42863" y="5356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243" name="Line 27"/>
          <p:cNvSpPr>
            <a:spLocks noChangeShapeType="1"/>
          </p:cNvSpPr>
          <p:nvPr/>
        </p:nvSpPr>
        <p:spPr bwMode="auto">
          <a:xfrm>
            <a:off x="42863" y="56499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244" name="Line 28"/>
          <p:cNvSpPr>
            <a:spLocks noChangeShapeType="1"/>
          </p:cNvSpPr>
          <p:nvPr/>
        </p:nvSpPr>
        <p:spPr bwMode="auto">
          <a:xfrm>
            <a:off x="6089650" y="1444625"/>
            <a:ext cx="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245" name="Line 29"/>
          <p:cNvSpPr>
            <a:spLocks noChangeShapeType="1"/>
          </p:cNvSpPr>
          <p:nvPr/>
        </p:nvSpPr>
        <p:spPr bwMode="auto">
          <a:xfrm>
            <a:off x="11113" y="5954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246" name="Text Box 30"/>
          <p:cNvSpPr txBox="1">
            <a:spLocks noChangeArrowheads="1"/>
          </p:cNvSpPr>
          <p:nvPr/>
        </p:nvSpPr>
        <p:spPr bwMode="auto">
          <a:xfrm>
            <a:off x="381000" y="3733800"/>
            <a:ext cx="6656388" cy="222885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Mergesort function :</a:t>
            </a:r>
          </a:p>
          <a:p>
            <a:endParaRPr lang="en-US" sz="2000"/>
          </a:p>
          <a:p>
            <a:r>
              <a:rPr lang="en-US" sz="2000"/>
              <a:t>  1.  If array has one element, then return (its sorted).</a:t>
            </a:r>
          </a:p>
          <a:p>
            <a:r>
              <a:rPr lang="en-US" sz="2000"/>
              <a:t>  2. Split up the array into two equal sections</a:t>
            </a:r>
          </a:p>
          <a:p>
            <a:r>
              <a:rPr lang="en-US" sz="2000"/>
              <a:t>  3. Recursively call Mergesort function on left half</a:t>
            </a:r>
          </a:p>
          <a:p>
            <a:r>
              <a:rPr lang="en-US" sz="2000"/>
              <a:t>  4. Recursively call Mergesort function on right half</a:t>
            </a:r>
          </a:p>
          <a:p>
            <a:r>
              <a:rPr lang="en-US" sz="2000"/>
              <a:t>  5. Merge the two halves using our </a:t>
            </a:r>
            <a:r>
              <a:rPr lang="en-US" sz="2000">
                <a:solidFill>
                  <a:schemeClr val="accent2"/>
                </a:solidFill>
              </a:rPr>
              <a:t>merge </a:t>
            </a:r>
            <a:r>
              <a:rPr lang="en-US" sz="2000"/>
              <a:t>function</a:t>
            </a:r>
          </a:p>
        </p:txBody>
      </p:sp>
      <p:sp>
        <p:nvSpPr>
          <p:cNvPr id="521247" name="Line 31"/>
          <p:cNvSpPr>
            <a:spLocks noChangeShapeType="1"/>
          </p:cNvSpPr>
          <p:nvPr/>
        </p:nvSpPr>
        <p:spPr bwMode="auto">
          <a:xfrm>
            <a:off x="295275" y="45291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249" name="Rectangle 33"/>
          <p:cNvSpPr>
            <a:spLocks noChangeArrowheads="1"/>
          </p:cNvSpPr>
          <p:nvPr/>
        </p:nvSpPr>
        <p:spPr bwMode="auto">
          <a:xfrm>
            <a:off x="6076950" y="1427163"/>
            <a:ext cx="2840038" cy="1849437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250" name="Line 34"/>
          <p:cNvSpPr>
            <a:spLocks noChangeShapeType="1"/>
          </p:cNvSpPr>
          <p:nvPr/>
        </p:nvSpPr>
        <p:spPr bwMode="auto">
          <a:xfrm>
            <a:off x="315913" y="48323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251" name="Line 35"/>
          <p:cNvSpPr>
            <a:spLocks noChangeShapeType="1"/>
          </p:cNvSpPr>
          <p:nvPr/>
        </p:nvSpPr>
        <p:spPr bwMode="auto">
          <a:xfrm>
            <a:off x="5192713" y="1390650"/>
            <a:ext cx="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252" name="Line 36"/>
          <p:cNvSpPr>
            <a:spLocks noChangeShapeType="1"/>
          </p:cNvSpPr>
          <p:nvPr/>
        </p:nvSpPr>
        <p:spPr bwMode="auto">
          <a:xfrm>
            <a:off x="315913" y="5159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253" name="Text Box 37"/>
          <p:cNvSpPr txBox="1">
            <a:spLocks noChangeArrowheads="1"/>
          </p:cNvSpPr>
          <p:nvPr/>
        </p:nvSpPr>
        <p:spPr bwMode="auto">
          <a:xfrm>
            <a:off x="681038" y="2913063"/>
            <a:ext cx="6656387" cy="222885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Mergesort function :</a:t>
            </a:r>
          </a:p>
          <a:p>
            <a:endParaRPr lang="en-US" sz="2000"/>
          </a:p>
          <a:p>
            <a:r>
              <a:rPr lang="en-US" sz="2000"/>
              <a:t>  1.  If array has one element, then return (its sorted).</a:t>
            </a:r>
          </a:p>
          <a:p>
            <a:r>
              <a:rPr lang="en-US" sz="2000"/>
              <a:t>  2. Split up the array into two equal sections</a:t>
            </a:r>
          </a:p>
          <a:p>
            <a:r>
              <a:rPr lang="en-US" sz="2000"/>
              <a:t>  3. Recursively call Mergesort function on left half</a:t>
            </a:r>
          </a:p>
          <a:p>
            <a:r>
              <a:rPr lang="en-US" sz="2000"/>
              <a:t>  4. Recursively call Mergesort function on right half</a:t>
            </a:r>
          </a:p>
          <a:p>
            <a:r>
              <a:rPr lang="en-US" sz="2000"/>
              <a:t>  5. Merge the two halves using our </a:t>
            </a:r>
            <a:r>
              <a:rPr lang="en-US" sz="2000">
                <a:solidFill>
                  <a:schemeClr val="accent2"/>
                </a:solidFill>
              </a:rPr>
              <a:t>merge </a:t>
            </a:r>
            <a:r>
              <a:rPr lang="en-US" sz="2000"/>
              <a:t>function</a:t>
            </a:r>
          </a:p>
        </p:txBody>
      </p:sp>
      <p:sp>
        <p:nvSpPr>
          <p:cNvPr id="521254" name="Line 38"/>
          <p:cNvSpPr>
            <a:spLocks noChangeShapeType="1"/>
          </p:cNvSpPr>
          <p:nvPr/>
        </p:nvSpPr>
        <p:spPr bwMode="auto">
          <a:xfrm>
            <a:off x="609600" y="3711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255" name="Line 39"/>
          <p:cNvSpPr>
            <a:spLocks noChangeShapeType="1"/>
          </p:cNvSpPr>
          <p:nvPr/>
        </p:nvSpPr>
        <p:spPr bwMode="auto">
          <a:xfrm>
            <a:off x="631825" y="40274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256" name="Rectangle 40"/>
          <p:cNvSpPr>
            <a:spLocks noChangeArrowheads="1"/>
          </p:cNvSpPr>
          <p:nvPr/>
        </p:nvSpPr>
        <p:spPr bwMode="auto">
          <a:xfrm>
            <a:off x="5181600" y="1338263"/>
            <a:ext cx="928688" cy="1316037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257" name="Line 41"/>
          <p:cNvSpPr>
            <a:spLocks noChangeShapeType="1"/>
          </p:cNvSpPr>
          <p:nvPr/>
        </p:nvSpPr>
        <p:spPr bwMode="auto">
          <a:xfrm>
            <a:off x="4724400" y="1390650"/>
            <a:ext cx="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258" name="Line 42"/>
          <p:cNvSpPr>
            <a:spLocks noChangeShapeType="1"/>
          </p:cNvSpPr>
          <p:nvPr/>
        </p:nvSpPr>
        <p:spPr bwMode="auto">
          <a:xfrm>
            <a:off x="641350" y="43100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259" name="Line 43"/>
          <p:cNvSpPr>
            <a:spLocks noChangeShapeType="1"/>
          </p:cNvSpPr>
          <p:nvPr/>
        </p:nvSpPr>
        <p:spPr bwMode="auto">
          <a:xfrm>
            <a:off x="652463" y="46148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261" name="Line 45"/>
          <p:cNvSpPr>
            <a:spLocks noChangeShapeType="1"/>
          </p:cNvSpPr>
          <p:nvPr/>
        </p:nvSpPr>
        <p:spPr bwMode="auto">
          <a:xfrm>
            <a:off x="652463" y="49085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1345" name="Group 129"/>
          <p:cNvGrpSpPr>
            <a:grpSpLocks/>
          </p:cNvGrpSpPr>
          <p:nvPr/>
        </p:nvGrpSpPr>
        <p:grpSpPr bwMode="auto">
          <a:xfrm>
            <a:off x="1295400" y="1524000"/>
            <a:ext cx="1219200" cy="533400"/>
            <a:chOff x="816" y="960"/>
            <a:chExt cx="768" cy="336"/>
          </a:xfrm>
        </p:grpSpPr>
        <p:sp>
          <p:nvSpPr>
            <p:cNvPr id="521309" name="Rectangle 93"/>
            <p:cNvSpPr>
              <a:spLocks noChangeArrowheads="1"/>
            </p:cNvSpPr>
            <p:nvPr/>
          </p:nvSpPr>
          <p:spPr bwMode="auto">
            <a:xfrm>
              <a:off x="1296" y="960"/>
              <a:ext cx="28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521327" name="Rectangle 111"/>
            <p:cNvSpPr>
              <a:spLocks noChangeArrowheads="1"/>
            </p:cNvSpPr>
            <p:nvPr/>
          </p:nvSpPr>
          <p:spPr bwMode="auto">
            <a:xfrm>
              <a:off x="816" y="960"/>
              <a:ext cx="28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</p:grpSp>
      <p:grpSp>
        <p:nvGrpSpPr>
          <p:cNvPr id="521344" name="Group 128"/>
          <p:cNvGrpSpPr>
            <a:grpSpLocks/>
          </p:cNvGrpSpPr>
          <p:nvPr/>
        </p:nvGrpSpPr>
        <p:grpSpPr bwMode="auto">
          <a:xfrm>
            <a:off x="4114800" y="1371600"/>
            <a:ext cx="1060450" cy="1312863"/>
            <a:chOff x="2592" y="864"/>
            <a:chExt cx="668" cy="827"/>
          </a:xfrm>
        </p:grpSpPr>
        <p:sp>
          <p:nvSpPr>
            <p:cNvPr id="521343" name="Rectangle 127"/>
            <p:cNvSpPr>
              <a:spLocks noChangeArrowheads="1"/>
            </p:cNvSpPr>
            <p:nvPr/>
          </p:nvSpPr>
          <p:spPr bwMode="auto">
            <a:xfrm>
              <a:off x="2592" y="864"/>
              <a:ext cx="617" cy="8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1342" name="Group 126"/>
            <p:cNvGrpSpPr>
              <a:grpSpLocks/>
            </p:cNvGrpSpPr>
            <p:nvPr/>
          </p:nvGrpSpPr>
          <p:grpSpPr bwMode="auto">
            <a:xfrm>
              <a:off x="2684" y="1033"/>
              <a:ext cx="576" cy="384"/>
              <a:chOff x="4958" y="3142"/>
              <a:chExt cx="576" cy="384"/>
            </a:xfrm>
          </p:grpSpPr>
          <p:sp>
            <p:nvSpPr>
              <p:cNvPr id="521337" name="Rectangle 121"/>
              <p:cNvSpPr>
                <a:spLocks noChangeArrowheads="1"/>
              </p:cNvSpPr>
              <p:nvPr/>
            </p:nvSpPr>
            <p:spPr bwMode="auto">
              <a:xfrm>
                <a:off x="4958" y="3142"/>
                <a:ext cx="288" cy="38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1338" name="Rectangle 122"/>
              <p:cNvSpPr>
                <a:spLocks noChangeArrowheads="1"/>
              </p:cNvSpPr>
              <p:nvPr/>
            </p:nvSpPr>
            <p:spPr bwMode="auto">
              <a:xfrm>
                <a:off x="5246" y="3142"/>
                <a:ext cx="288" cy="38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21350" name="Group 134"/>
          <p:cNvGrpSpPr>
            <a:grpSpLocks/>
          </p:cNvGrpSpPr>
          <p:nvPr/>
        </p:nvGrpSpPr>
        <p:grpSpPr bwMode="auto">
          <a:xfrm>
            <a:off x="1555750" y="2065338"/>
            <a:ext cx="998538" cy="774700"/>
            <a:chOff x="810" y="3098"/>
            <a:chExt cx="629" cy="488"/>
          </a:xfrm>
        </p:grpSpPr>
        <p:sp>
          <p:nvSpPr>
            <p:cNvPr id="521351" name="Line 135"/>
            <p:cNvSpPr>
              <a:spLocks noChangeShapeType="1"/>
            </p:cNvSpPr>
            <p:nvPr/>
          </p:nvSpPr>
          <p:spPr bwMode="auto">
            <a:xfrm flipV="1">
              <a:off x="1268" y="311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352" name="Rectangle 136"/>
            <p:cNvSpPr>
              <a:spLocks noChangeArrowheads="1"/>
            </p:cNvSpPr>
            <p:nvPr/>
          </p:nvSpPr>
          <p:spPr bwMode="auto">
            <a:xfrm>
              <a:off x="810" y="3098"/>
              <a:ext cx="379" cy="4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353" name="Text Box 137"/>
            <p:cNvSpPr txBox="1">
              <a:spLocks noChangeArrowheads="1"/>
            </p:cNvSpPr>
            <p:nvPr/>
          </p:nvSpPr>
          <p:spPr bwMode="auto">
            <a:xfrm>
              <a:off x="1152" y="3298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i2</a:t>
              </a:r>
            </a:p>
          </p:txBody>
        </p:sp>
      </p:grpSp>
      <p:grpSp>
        <p:nvGrpSpPr>
          <p:cNvPr id="521354" name="Group 138"/>
          <p:cNvGrpSpPr>
            <a:grpSpLocks/>
          </p:cNvGrpSpPr>
          <p:nvPr/>
        </p:nvGrpSpPr>
        <p:grpSpPr bwMode="auto">
          <a:xfrm>
            <a:off x="842963" y="2078038"/>
            <a:ext cx="949325" cy="774700"/>
            <a:chOff x="810" y="3098"/>
            <a:chExt cx="598" cy="488"/>
          </a:xfrm>
        </p:grpSpPr>
        <p:sp>
          <p:nvSpPr>
            <p:cNvPr id="521355" name="Line 139"/>
            <p:cNvSpPr>
              <a:spLocks noChangeShapeType="1"/>
            </p:cNvSpPr>
            <p:nvPr/>
          </p:nvSpPr>
          <p:spPr bwMode="auto">
            <a:xfrm flipV="1">
              <a:off x="1268" y="311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356" name="Rectangle 140"/>
            <p:cNvSpPr>
              <a:spLocks noChangeArrowheads="1"/>
            </p:cNvSpPr>
            <p:nvPr/>
          </p:nvSpPr>
          <p:spPr bwMode="auto">
            <a:xfrm>
              <a:off x="810" y="3098"/>
              <a:ext cx="379" cy="4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357" name="Text Box 141"/>
            <p:cNvSpPr txBox="1">
              <a:spLocks noChangeArrowheads="1"/>
            </p:cNvSpPr>
            <p:nvPr/>
          </p:nvSpPr>
          <p:spPr bwMode="auto">
            <a:xfrm>
              <a:off x="1152" y="3298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i1</a:t>
              </a:r>
            </a:p>
          </p:txBody>
        </p:sp>
      </p:grpSp>
      <p:sp>
        <p:nvSpPr>
          <p:cNvPr id="521358" name="Text Box 142"/>
          <p:cNvSpPr txBox="1">
            <a:spLocks noChangeArrowheads="1"/>
          </p:cNvSpPr>
          <p:nvPr/>
        </p:nvSpPr>
        <p:spPr bwMode="auto">
          <a:xfrm>
            <a:off x="4321175" y="1717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521359" name="Group 143"/>
          <p:cNvGrpSpPr>
            <a:grpSpLocks/>
          </p:cNvGrpSpPr>
          <p:nvPr/>
        </p:nvGrpSpPr>
        <p:grpSpPr bwMode="auto">
          <a:xfrm>
            <a:off x="2028825" y="2098675"/>
            <a:ext cx="998538" cy="774700"/>
            <a:chOff x="810" y="3098"/>
            <a:chExt cx="629" cy="488"/>
          </a:xfrm>
        </p:grpSpPr>
        <p:sp>
          <p:nvSpPr>
            <p:cNvPr id="521360" name="Line 144"/>
            <p:cNvSpPr>
              <a:spLocks noChangeShapeType="1"/>
            </p:cNvSpPr>
            <p:nvPr/>
          </p:nvSpPr>
          <p:spPr bwMode="auto">
            <a:xfrm flipV="1">
              <a:off x="1268" y="311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361" name="Rectangle 145"/>
            <p:cNvSpPr>
              <a:spLocks noChangeArrowheads="1"/>
            </p:cNvSpPr>
            <p:nvPr/>
          </p:nvSpPr>
          <p:spPr bwMode="auto">
            <a:xfrm>
              <a:off x="810" y="3098"/>
              <a:ext cx="379" cy="4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362" name="Text Box 146"/>
            <p:cNvSpPr txBox="1">
              <a:spLocks noChangeArrowheads="1"/>
            </p:cNvSpPr>
            <p:nvPr/>
          </p:nvSpPr>
          <p:spPr bwMode="auto">
            <a:xfrm>
              <a:off x="1152" y="3298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i2</a:t>
              </a:r>
            </a:p>
          </p:txBody>
        </p:sp>
      </p:grpSp>
      <p:sp>
        <p:nvSpPr>
          <p:cNvPr id="521363" name="Rectangle 147"/>
          <p:cNvSpPr>
            <a:spLocks noChangeArrowheads="1"/>
          </p:cNvSpPr>
          <p:nvPr/>
        </p:nvSpPr>
        <p:spPr bwMode="auto">
          <a:xfrm>
            <a:off x="4779963" y="17065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grpSp>
        <p:nvGrpSpPr>
          <p:cNvPr id="521364" name="Group 148"/>
          <p:cNvGrpSpPr>
            <a:grpSpLocks/>
          </p:cNvGrpSpPr>
          <p:nvPr/>
        </p:nvGrpSpPr>
        <p:grpSpPr bwMode="auto">
          <a:xfrm>
            <a:off x="1154113" y="2120900"/>
            <a:ext cx="949325" cy="774700"/>
            <a:chOff x="810" y="3098"/>
            <a:chExt cx="598" cy="488"/>
          </a:xfrm>
        </p:grpSpPr>
        <p:sp>
          <p:nvSpPr>
            <p:cNvPr id="521365" name="Line 149"/>
            <p:cNvSpPr>
              <a:spLocks noChangeShapeType="1"/>
            </p:cNvSpPr>
            <p:nvPr/>
          </p:nvSpPr>
          <p:spPr bwMode="auto">
            <a:xfrm flipV="1">
              <a:off x="1268" y="311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366" name="Rectangle 150"/>
            <p:cNvSpPr>
              <a:spLocks noChangeArrowheads="1"/>
            </p:cNvSpPr>
            <p:nvPr/>
          </p:nvSpPr>
          <p:spPr bwMode="auto">
            <a:xfrm>
              <a:off x="810" y="3098"/>
              <a:ext cx="379" cy="4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367" name="Text Box 151"/>
            <p:cNvSpPr txBox="1">
              <a:spLocks noChangeArrowheads="1"/>
            </p:cNvSpPr>
            <p:nvPr/>
          </p:nvSpPr>
          <p:spPr bwMode="auto">
            <a:xfrm>
              <a:off x="1152" y="3298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12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12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2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42" grpId="0" animBg="1"/>
      <p:bldP spid="521243" grpId="0" animBg="1"/>
      <p:bldP spid="521244" grpId="0" animBg="1"/>
      <p:bldP spid="521245" grpId="0" animBg="1"/>
      <p:bldP spid="521246" grpId="0" animBg="1" autoUpdateAnimBg="0"/>
      <p:bldP spid="521247" grpId="0" animBg="1"/>
      <p:bldP spid="521249" grpId="0" animBg="1"/>
      <p:bldP spid="521250" grpId="0" animBg="1"/>
      <p:bldP spid="521251" grpId="0" animBg="1"/>
      <p:bldP spid="521252" grpId="0" animBg="1"/>
      <p:bldP spid="521253" grpId="0" animBg="1" autoUpdateAnimBg="0"/>
      <p:bldP spid="521254" grpId="0" animBg="1"/>
      <p:bldP spid="521255" grpId="0" animBg="1"/>
      <p:bldP spid="521256" grpId="0" animBg="1"/>
      <p:bldP spid="521257" grpId="0" animBg="1"/>
      <p:bldP spid="521258" grpId="0" animBg="1"/>
      <p:bldP spid="521259" grpId="0" animBg="1"/>
      <p:bldP spid="521261" grpId="0" animBg="1"/>
      <p:bldP spid="521358" grpId="0" autoUpdateAnimBg="0"/>
      <p:bldP spid="521363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DE45F-0302-4953-90D9-9CB83C6BEBCA}" type="slidenum">
              <a:rPr lang="en-US"/>
              <a:pPr/>
              <a:t>56</a:t>
            </a:fld>
            <a:endParaRPr lang="en-US"/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Mergesort</a:t>
            </a:r>
          </a:p>
        </p:txBody>
      </p:sp>
      <p:sp>
        <p:nvSpPr>
          <p:cNvPr id="522244" name="Text Box 4"/>
          <p:cNvSpPr txBox="1">
            <a:spLocks noChangeArrowheads="1"/>
          </p:cNvSpPr>
          <p:nvPr/>
        </p:nvSpPr>
        <p:spPr bwMode="auto">
          <a:xfrm>
            <a:off x="55563" y="4552950"/>
            <a:ext cx="6656387" cy="222885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Mergesort function :</a:t>
            </a:r>
          </a:p>
          <a:p>
            <a:endParaRPr lang="en-US" sz="2000"/>
          </a:p>
          <a:p>
            <a:r>
              <a:rPr lang="en-US" sz="2000"/>
              <a:t>  1.  If array has one element, then return (its sorted).</a:t>
            </a:r>
          </a:p>
          <a:p>
            <a:r>
              <a:rPr lang="en-US" sz="2000"/>
              <a:t>  2. Split up the array into two equal sections</a:t>
            </a:r>
          </a:p>
          <a:p>
            <a:r>
              <a:rPr lang="en-US" sz="2000"/>
              <a:t>  3. Recursively call Mergesort function on left half</a:t>
            </a:r>
          </a:p>
          <a:p>
            <a:r>
              <a:rPr lang="en-US" sz="2000"/>
              <a:t>  4. Recursively call Mergesort function on right half</a:t>
            </a:r>
          </a:p>
          <a:p>
            <a:r>
              <a:rPr lang="en-US" sz="2000"/>
              <a:t>  5. Merge the two halves using our </a:t>
            </a:r>
            <a:r>
              <a:rPr lang="en-US" sz="2000">
                <a:solidFill>
                  <a:schemeClr val="accent2"/>
                </a:solidFill>
              </a:rPr>
              <a:t>merge </a:t>
            </a:r>
            <a:r>
              <a:rPr lang="en-US" sz="2000"/>
              <a:t>function</a:t>
            </a:r>
          </a:p>
        </p:txBody>
      </p:sp>
      <p:sp>
        <p:nvSpPr>
          <p:cNvPr id="522266" name="Text Box 26"/>
          <p:cNvSpPr txBox="1">
            <a:spLocks noChangeArrowheads="1"/>
          </p:cNvSpPr>
          <p:nvPr/>
        </p:nvSpPr>
        <p:spPr bwMode="auto">
          <a:xfrm>
            <a:off x="381000" y="3733800"/>
            <a:ext cx="6656388" cy="222885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Mergesort function :</a:t>
            </a:r>
          </a:p>
          <a:p>
            <a:endParaRPr lang="en-US" sz="2000"/>
          </a:p>
          <a:p>
            <a:r>
              <a:rPr lang="en-US" sz="2000"/>
              <a:t>  1.  If array has one element, then return (its sorted).</a:t>
            </a:r>
          </a:p>
          <a:p>
            <a:r>
              <a:rPr lang="en-US" sz="2000"/>
              <a:t>  2. Split up the array into two equal sections</a:t>
            </a:r>
          </a:p>
          <a:p>
            <a:r>
              <a:rPr lang="en-US" sz="2000"/>
              <a:t>  3. Recursively call Mergesort function on left half</a:t>
            </a:r>
          </a:p>
          <a:p>
            <a:r>
              <a:rPr lang="en-US" sz="2000"/>
              <a:t>  4. Recursively call Mergesort function on right half</a:t>
            </a:r>
          </a:p>
          <a:p>
            <a:r>
              <a:rPr lang="en-US" sz="2000"/>
              <a:t>  5. Merge the two halves using our </a:t>
            </a:r>
            <a:r>
              <a:rPr lang="en-US" sz="2000">
                <a:solidFill>
                  <a:schemeClr val="accent2"/>
                </a:solidFill>
              </a:rPr>
              <a:t>merge </a:t>
            </a:r>
            <a:r>
              <a:rPr lang="en-US" sz="2000"/>
              <a:t>function</a:t>
            </a:r>
          </a:p>
        </p:txBody>
      </p:sp>
      <p:sp>
        <p:nvSpPr>
          <p:cNvPr id="522271" name="Line 31"/>
          <p:cNvSpPr>
            <a:spLocks noChangeShapeType="1"/>
          </p:cNvSpPr>
          <p:nvPr/>
        </p:nvSpPr>
        <p:spPr bwMode="auto">
          <a:xfrm>
            <a:off x="385763" y="5148263"/>
            <a:ext cx="223837" cy="33337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2306" name="Group 66"/>
          <p:cNvGrpSpPr>
            <a:grpSpLocks/>
          </p:cNvGrpSpPr>
          <p:nvPr/>
        </p:nvGrpSpPr>
        <p:grpSpPr bwMode="auto">
          <a:xfrm>
            <a:off x="842963" y="914400"/>
            <a:ext cx="8074025" cy="2362200"/>
            <a:chOff x="531" y="576"/>
            <a:chExt cx="5086" cy="1488"/>
          </a:xfrm>
        </p:grpSpPr>
        <p:sp>
          <p:nvSpPr>
            <p:cNvPr id="522243" name="Text Box 3"/>
            <p:cNvSpPr txBox="1">
              <a:spLocks noChangeArrowheads="1"/>
            </p:cNvSpPr>
            <p:nvPr/>
          </p:nvSpPr>
          <p:spPr bwMode="auto">
            <a:xfrm>
              <a:off x="1105" y="576"/>
              <a:ext cx="36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Let’s see a more complex example now…</a:t>
              </a:r>
            </a:p>
          </p:txBody>
        </p:sp>
        <p:grpSp>
          <p:nvGrpSpPr>
            <p:cNvPr id="522245" name="Group 5"/>
            <p:cNvGrpSpPr>
              <a:grpSpLocks/>
            </p:cNvGrpSpPr>
            <p:nvPr/>
          </p:nvGrpSpPr>
          <p:grpSpPr bwMode="auto">
            <a:xfrm>
              <a:off x="2685" y="1033"/>
              <a:ext cx="2376" cy="384"/>
              <a:chOff x="2688" y="912"/>
              <a:chExt cx="2376" cy="384"/>
            </a:xfrm>
          </p:grpSpPr>
          <p:sp>
            <p:nvSpPr>
              <p:cNvPr id="522246" name="Rectangle 6"/>
              <p:cNvSpPr>
                <a:spLocks noChangeArrowheads="1"/>
              </p:cNvSpPr>
              <p:nvPr/>
            </p:nvSpPr>
            <p:spPr bwMode="auto">
              <a:xfrm flipH="1">
                <a:off x="2688" y="91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CCFFFF"/>
                    </a:solidFill>
                  </a:rPr>
                  <a:t>1</a:t>
                </a:r>
              </a:p>
            </p:txBody>
          </p:sp>
          <p:sp>
            <p:nvSpPr>
              <p:cNvPr id="522247" name="Rectangle 7"/>
              <p:cNvSpPr>
                <a:spLocks noChangeArrowheads="1"/>
              </p:cNvSpPr>
              <p:nvPr/>
            </p:nvSpPr>
            <p:spPr bwMode="auto">
              <a:xfrm flipH="1">
                <a:off x="2976" y="91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CCFFFF"/>
                    </a:solidFill>
                  </a:rPr>
                  <a:t>13</a:t>
                </a:r>
              </a:p>
            </p:txBody>
          </p:sp>
          <p:sp>
            <p:nvSpPr>
              <p:cNvPr id="522248" name="Rectangle 8"/>
              <p:cNvSpPr>
                <a:spLocks noChangeArrowheads="1"/>
              </p:cNvSpPr>
              <p:nvPr/>
            </p:nvSpPr>
            <p:spPr bwMode="auto">
              <a:xfrm flipH="1">
                <a:off x="3264" y="91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CCFFFF"/>
                    </a:solidFill>
                  </a:rPr>
                  <a:t>21</a:t>
                </a:r>
              </a:p>
            </p:txBody>
          </p:sp>
          <p:sp>
            <p:nvSpPr>
              <p:cNvPr id="522249" name="Rectangle 9"/>
              <p:cNvSpPr>
                <a:spLocks noChangeArrowheads="1"/>
              </p:cNvSpPr>
              <p:nvPr/>
            </p:nvSpPr>
            <p:spPr bwMode="auto">
              <a:xfrm flipH="1">
                <a:off x="3552" y="915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CCFFFF"/>
                    </a:solidFill>
                  </a:rPr>
                  <a:t>3`0</a:t>
                </a:r>
              </a:p>
            </p:txBody>
          </p:sp>
          <p:sp>
            <p:nvSpPr>
              <p:cNvPr id="522250" name="Rectangle 10"/>
              <p:cNvSpPr>
                <a:spLocks noChangeArrowheads="1"/>
              </p:cNvSpPr>
              <p:nvPr/>
            </p:nvSpPr>
            <p:spPr bwMode="auto">
              <a:xfrm flipH="1">
                <a:off x="3840" y="91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CCFFFF"/>
                    </a:solidFill>
                  </a:rPr>
                  <a:t>40</a:t>
                </a:r>
              </a:p>
            </p:txBody>
          </p:sp>
          <p:sp>
            <p:nvSpPr>
              <p:cNvPr id="522251" name="Rectangle 11"/>
              <p:cNvSpPr>
                <a:spLocks noChangeArrowheads="1"/>
              </p:cNvSpPr>
              <p:nvPr/>
            </p:nvSpPr>
            <p:spPr bwMode="auto">
              <a:xfrm flipH="1">
                <a:off x="4128" y="91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CCFFFF"/>
                    </a:solidFill>
                  </a:rPr>
                  <a:t>69</a:t>
                </a:r>
              </a:p>
            </p:txBody>
          </p:sp>
          <p:sp>
            <p:nvSpPr>
              <p:cNvPr id="522252" name="Rectangle 12"/>
              <p:cNvSpPr>
                <a:spLocks noChangeArrowheads="1"/>
              </p:cNvSpPr>
              <p:nvPr/>
            </p:nvSpPr>
            <p:spPr bwMode="auto">
              <a:xfrm flipH="1">
                <a:off x="4416" y="91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CCFFFF"/>
                    </a:solidFill>
                  </a:rPr>
                  <a:t>77</a:t>
                </a:r>
              </a:p>
            </p:txBody>
          </p:sp>
          <p:sp>
            <p:nvSpPr>
              <p:cNvPr id="522253" name="Rectangle 13"/>
              <p:cNvSpPr>
                <a:spLocks noChangeArrowheads="1"/>
              </p:cNvSpPr>
              <p:nvPr/>
            </p:nvSpPr>
            <p:spPr bwMode="auto">
              <a:xfrm flipH="1">
                <a:off x="4738" y="91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CCFFFF"/>
                    </a:solidFill>
                  </a:rPr>
                  <a:t>5</a:t>
                </a:r>
              </a:p>
            </p:txBody>
          </p:sp>
          <p:sp>
            <p:nvSpPr>
              <p:cNvPr id="522254" name="Text Box 14"/>
              <p:cNvSpPr txBox="1">
                <a:spLocks noChangeArrowheads="1"/>
              </p:cNvSpPr>
              <p:nvPr/>
            </p:nvSpPr>
            <p:spPr bwMode="auto">
              <a:xfrm>
                <a:off x="2746" y="962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7</a:t>
                </a:r>
              </a:p>
            </p:txBody>
          </p:sp>
          <p:sp>
            <p:nvSpPr>
              <p:cNvPr id="522255" name="Rectangle 15"/>
              <p:cNvSpPr>
                <a:spLocks noChangeArrowheads="1"/>
              </p:cNvSpPr>
              <p:nvPr/>
            </p:nvSpPr>
            <p:spPr bwMode="auto">
              <a:xfrm>
                <a:off x="2974" y="960"/>
                <a:ext cx="29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522256" name="Rectangle 16"/>
              <p:cNvSpPr>
                <a:spLocks noChangeArrowheads="1"/>
              </p:cNvSpPr>
              <p:nvPr/>
            </p:nvSpPr>
            <p:spPr bwMode="auto">
              <a:xfrm>
                <a:off x="3250" y="974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22257" name="Rectangle 17"/>
              <p:cNvSpPr>
                <a:spLocks noChangeArrowheads="1"/>
              </p:cNvSpPr>
              <p:nvPr/>
            </p:nvSpPr>
            <p:spPr bwMode="auto">
              <a:xfrm>
                <a:off x="3535" y="982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66</a:t>
                </a:r>
              </a:p>
            </p:txBody>
          </p:sp>
          <p:sp>
            <p:nvSpPr>
              <p:cNvPr id="522258" name="Rectangle 18"/>
              <p:cNvSpPr>
                <a:spLocks noChangeArrowheads="1"/>
              </p:cNvSpPr>
              <p:nvPr/>
            </p:nvSpPr>
            <p:spPr bwMode="auto">
              <a:xfrm>
                <a:off x="3827" y="967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19</a:t>
                </a:r>
              </a:p>
            </p:txBody>
          </p:sp>
          <p:sp>
            <p:nvSpPr>
              <p:cNvPr id="522259" name="Rectangle 19"/>
              <p:cNvSpPr>
                <a:spLocks noChangeArrowheads="1"/>
              </p:cNvSpPr>
              <p:nvPr/>
            </p:nvSpPr>
            <p:spPr bwMode="auto">
              <a:xfrm>
                <a:off x="4129" y="966"/>
                <a:ext cx="20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22260" name="Rectangle 20"/>
              <p:cNvSpPr>
                <a:spLocks noChangeArrowheads="1"/>
              </p:cNvSpPr>
              <p:nvPr/>
            </p:nvSpPr>
            <p:spPr bwMode="auto">
              <a:xfrm>
                <a:off x="4424" y="967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41</a:t>
                </a:r>
              </a:p>
            </p:txBody>
          </p:sp>
          <p:sp>
            <p:nvSpPr>
              <p:cNvPr id="522261" name="Rectangle 21"/>
              <p:cNvSpPr>
                <a:spLocks noChangeArrowheads="1"/>
              </p:cNvSpPr>
              <p:nvPr/>
            </p:nvSpPr>
            <p:spPr bwMode="auto">
              <a:xfrm>
                <a:off x="4721" y="967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9</a:t>
                </a:r>
              </a:p>
            </p:txBody>
          </p:sp>
        </p:grpSp>
        <p:sp>
          <p:nvSpPr>
            <p:cNvPr id="522264" name="Line 24"/>
            <p:cNvSpPr>
              <a:spLocks noChangeShapeType="1"/>
            </p:cNvSpPr>
            <p:nvPr/>
          </p:nvSpPr>
          <p:spPr bwMode="auto">
            <a:xfrm>
              <a:off x="3836" y="910"/>
              <a:ext cx="0" cy="7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268" name="Rectangle 28"/>
            <p:cNvSpPr>
              <a:spLocks noChangeArrowheads="1"/>
            </p:cNvSpPr>
            <p:nvPr/>
          </p:nvSpPr>
          <p:spPr bwMode="auto">
            <a:xfrm>
              <a:off x="3828" y="899"/>
              <a:ext cx="1789" cy="116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270" name="Line 30"/>
            <p:cNvSpPr>
              <a:spLocks noChangeShapeType="1"/>
            </p:cNvSpPr>
            <p:nvPr/>
          </p:nvSpPr>
          <p:spPr bwMode="auto">
            <a:xfrm>
              <a:off x="3271" y="876"/>
              <a:ext cx="0" cy="7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276" name="Line 36"/>
            <p:cNvSpPr>
              <a:spLocks noChangeShapeType="1"/>
            </p:cNvSpPr>
            <p:nvPr/>
          </p:nvSpPr>
          <p:spPr bwMode="auto">
            <a:xfrm>
              <a:off x="2976" y="876"/>
              <a:ext cx="0" cy="7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280" name="Group 40"/>
            <p:cNvGrpSpPr>
              <a:grpSpLocks/>
            </p:cNvGrpSpPr>
            <p:nvPr/>
          </p:nvGrpSpPr>
          <p:grpSpPr bwMode="auto">
            <a:xfrm>
              <a:off x="816" y="960"/>
              <a:ext cx="768" cy="336"/>
              <a:chOff x="816" y="960"/>
              <a:chExt cx="768" cy="336"/>
            </a:xfrm>
          </p:grpSpPr>
          <p:sp>
            <p:nvSpPr>
              <p:cNvPr id="522281" name="Rectangle 41"/>
              <p:cNvSpPr>
                <a:spLocks noChangeArrowheads="1"/>
              </p:cNvSpPr>
              <p:nvPr/>
            </p:nvSpPr>
            <p:spPr bwMode="auto">
              <a:xfrm>
                <a:off x="1296" y="960"/>
                <a:ext cx="288" cy="33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522282" name="Rectangle 42"/>
              <p:cNvSpPr>
                <a:spLocks noChangeArrowheads="1"/>
              </p:cNvSpPr>
              <p:nvPr/>
            </p:nvSpPr>
            <p:spPr bwMode="auto">
              <a:xfrm>
                <a:off x="816" y="960"/>
                <a:ext cx="288" cy="33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7</a:t>
                </a:r>
              </a:p>
            </p:txBody>
          </p:sp>
        </p:grpSp>
        <p:grpSp>
          <p:nvGrpSpPr>
            <p:cNvPr id="522283" name="Group 43"/>
            <p:cNvGrpSpPr>
              <a:grpSpLocks/>
            </p:cNvGrpSpPr>
            <p:nvPr/>
          </p:nvGrpSpPr>
          <p:grpSpPr bwMode="auto">
            <a:xfrm>
              <a:off x="2592" y="864"/>
              <a:ext cx="668" cy="827"/>
              <a:chOff x="2592" y="864"/>
              <a:chExt cx="668" cy="827"/>
            </a:xfrm>
          </p:grpSpPr>
          <p:sp>
            <p:nvSpPr>
              <p:cNvPr id="522284" name="Rectangle 44"/>
              <p:cNvSpPr>
                <a:spLocks noChangeArrowheads="1"/>
              </p:cNvSpPr>
              <p:nvPr/>
            </p:nvSpPr>
            <p:spPr bwMode="auto">
              <a:xfrm>
                <a:off x="2592" y="864"/>
                <a:ext cx="617" cy="82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2285" name="Group 45"/>
              <p:cNvGrpSpPr>
                <a:grpSpLocks/>
              </p:cNvGrpSpPr>
              <p:nvPr/>
            </p:nvGrpSpPr>
            <p:grpSpPr bwMode="auto">
              <a:xfrm>
                <a:off x="2684" y="1033"/>
                <a:ext cx="576" cy="384"/>
                <a:chOff x="4958" y="3142"/>
                <a:chExt cx="576" cy="384"/>
              </a:xfrm>
            </p:grpSpPr>
            <p:sp>
              <p:nvSpPr>
                <p:cNvPr id="522286" name="Rectangle 46"/>
                <p:cNvSpPr>
                  <a:spLocks noChangeArrowheads="1"/>
                </p:cNvSpPr>
                <p:nvPr/>
              </p:nvSpPr>
              <p:spPr bwMode="auto">
                <a:xfrm>
                  <a:off x="4958" y="3142"/>
                  <a:ext cx="288" cy="38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2287" name="Rectangle 47"/>
                <p:cNvSpPr>
                  <a:spLocks noChangeArrowheads="1"/>
                </p:cNvSpPr>
                <p:nvPr/>
              </p:nvSpPr>
              <p:spPr bwMode="auto">
                <a:xfrm>
                  <a:off x="5246" y="3142"/>
                  <a:ext cx="288" cy="38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22288" name="Group 48"/>
            <p:cNvGrpSpPr>
              <a:grpSpLocks/>
            </p:cNvGrpSpPr>
            <p:nvPr/>
          </p:nvGrpSpPr>
          <p:grpSpPr bwMode="auto">
            <a:xfrm>
              <a:off x="980" y="1301"/>
              <a:ext cx="629" cy="488"/>
              <a:chOff x="810" y="3098"/>
              <a:chExt cx="629" cy="488"/>
            </a:xfrm>
          </p:grpSpPr>
          <p:sp>
            <p:nvSpPr>
              <p:cNvPr id="522289" name="Line 49"/>
              <p:cNvSpPr>
                <a:spLocks noChangeShapeType="1"/>
              </p:cNvSpPr>
              <p:nvPr/>
            </p:nvSpPr>
            <p:spPr bwMode="auto">
              <a:xfrm flipV="1">
                <a:off x="1268" y="311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290" name="Rectangle 50"/>
              <p:cNvSpPr>
                <a:spLocks noChangeArrowheads="1"/>
              </p:cNvSpPr>
              <p:nvPr/>
            </p:nvSpPr>
            <p:spPr bwMode="auto">
              <a:xfrm>
                <a:off x="810" y="3098"/>
                <a:ext cx="379" cy="44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291" name="Text Box 51"/>
              <p:cNvSpPr txBox="1">
                <a:spLocks noChangeArrowheads="1"/>
              </p:cNvSpPr>
              <p:nvPr/>
            </p:nvSpPr>
            <p:spPr bwMode="auto">
              <a:xfrm>
                <a:off x="1152" y="3298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i2</a:t>
                </a:r>
              </a:p>
            </p:txBody>
          </p:sp>
        </p:grpSp>
        <p:grpSp>
          <p:nvGrpSpPr>
            <p:cNvPr id="522292" name="Group 52"/>
            <p:cNvGrpSpPr>
              <a:grpSpLocks/>
            </p:cNvGrpSpPr>
            <p:nvPr/>
          </p:nvGrpSpPr>
          <p:grpSpPr bwMode="auto">
            <a:xfrm>
              <a:off x="531" y="1309"/>
              <a:ext cx="598" cy="488"/>
              <a:chOff x="810" y="3098"/>
              <a:chExt cx="598" cy="488"/>
            </a:xfrm>
          </p:grpSpPr>
          <p:sp>
            <p:nvSpPr>
              <p:cNvPr id="522293" name="Line 53"/>
              <p:cNvSpPr>
                <a:spLocks noChangeShapeType="1"/>
              </p:cNvSpPr>
              <p:nvPr/>
            </p:nvSpPr>
            <p:spPr bwMode="auto">
              <a:xfrm flipV="1">
                <a:off x="1268" y="311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294" name="Rectangle 54"/>
              <p:cNvSpPr>
                <a:spLocks noChangeArrowheads="1"/>
              </p:cNvSpPr>
              <p:nvPr/>
            </p:nvSpPr>
            <p:spPr bwMode="auto">
              <a:xfrm>
                <a:off x="810" y="3098"/>
                <a:ext cx="379" cy="44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295" name="Text Box 55"/>
              <p:cNvSpPr txBox="1">
                <a:spLocks noChangeArrowheads="1"/>
              </p:cNvSpPr>
              <p:nvPr/>
            </p:nvSpPr>
            <p:spPr bwMode="auto">
              <a:xfrm>
                <a:off x="1152" y="3298"/>
                <a:ext cx="2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i1</a:t>
                </a:r>
              </a:p>
            </p:txBody>
          </p:sp>
        </p:grpSp>
        <p:sp>
          <p:nvSpPr>
            <p:cNvPr id="522296" name="Text Box 56"/>
            <p:cNvSpPr txBox="1">
              <a:spLocks noChangeArrowheads="1"/>
            </p:cNvSpPr>
            <p:nvPr/>
          </p:nvSpPr>
          <p:spPr bwMode="auto">
            <a:xfrm>
              <a:off x="2722" y="108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grpSp>
          <p:nvGrpSpPr>
            <p:cNvPr id="522297" name="Group 57"/>
            <p:cNvGrpSpPr>
              <a:grpSpLocks/>
            </p:cNvGrpSpPr>
            <p:nvPr/>
          </p:nvGrpSpPr>
          <p:grpSpPr bwMode="auto">
            <a:xfrm>
              <a:off x="1278" y="1322"/>
              <a:ext cx="629" cy="488"/>
              <a:chOff x="810" y="3098"/>
              <a:chExt cx="629" cy="488"/>
            </a:xfrm>
          </p:grpSpPr>
          <p:sp>
            <p:nvSpPr>
              <p:cNvPr id="522298" name="Line 58"/>
              <p:cNvSpPr>
                <a:spLocks noChangeShapeType="1"/>
              </p:cNvSpPr>
              <p:nvPr/>
            </p:nvSpPr>
            <p:spPr bwMode="auto">
              <a:xfrm flipV="1">
                <a:off x="1268" y="311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299" name="Rectangle 59"/>
              <p:cNvSpPr>
                <a:spLocks noChangeArrowheads="1"/>
              </p:cNvSpPr>
              <p:nvPr/>
            </p:nvSpPr>
            <p:spPr bwMode="auto">
              <a:xfrm>
                <a:off x="810" y="3098"/>
                <a:ext cx="379" cy="44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300" name="Text Box 60"/>
              <p:cNvSpPr txBox="1">
                <a:spLocks noChangeArrowheads="1"/>
              </p:cNvSpPr>
              <p:nvPr/>
            </p:nvSpPr>
            <p:spPr bwMode="auto">
              <a:xfrm>
                <a:off x="1152" y="3298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i2</a:t>
                </a:r>
              </a:p>
            </p:txBody>
          </p:sp>
        </p:grpSp>
        <p:sp>
          <p:nvSpPr>
            <p:cNvPr id="522301" name="Rectangle 61"/>
            <p:cNvSpPr>
              <a:spLocks noChangeArrowheads="1"/>
            </p:cNvSpPr>
            <p:nvPr/>
          </p:nvSpPr>
          <p:spPr bwMode="auto">
            <a:xfrm>
              <a:off x="3011" y="1075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grpSp>
          <p:nvGrpSpPr>
            <p:cNvPr id="522302" name="Group 62"/>
            <p:cNvGrpSpPr>
              <a:grpSpLocks/>
            </p:cNvGrpSpPr>
            <p:nvPr/>
          </p:nvGrpSpPr>
          <p:grpSpPr bwMode="auto">
            <a:xfrm>
              <a:off x="727" y="1336"/>
              <a:ext cx="598" cy="488"/>
              <a:chOff x="810" y="3098"/>
              <a:chExt cx="598" cy="488"/>
            </a:xfrm>
          </p:grpSpPr>
          <p:sp>
            <p:nvSpPr>
              <p:cNvPr id="522303" name="Line 63"/>
              <p:cNvSpPr>
                <a:spLocks noChangeShapeType="1"/>
              </p:cNvSpPr>
              <p:nvPr/>
            </p:nvSpPr>
            <p:spPr bwMode="auto">
              <a:xfrm flipV="1">
                <a:off x="1268" y="311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304" name="Rectangle 64"/>
              <p:cNvSpPr>
                <a:spLocks noChangeArrowheads="1"/>
              </p:cNvSpPr>
              <p:nvPr/>
            </p:nvSpPr>
            <p:spPr bwMode="auto">
              <a:xfrm>
                <a:off x="810" y="3098"/>
                <a:ext cx="379" cy="44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305" name="Text Box 65"/>
              <p:cNvSpPr txBox="1">
                <a:spLocks noChangeArrowheads="1"/>
              </p:cNvSpPr>
              <p:nvPr/>
            </p:nvSpPr>
            <p:spPr bwMode="auto">
              <a:xfrm>
                <a:off x="1152" y="3298"/>
                <a:ext cx="2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i1</a:t>
                </a:r>
              </a:p>
            </p:txBody>
          </p:sp>
        </p:grpSp>
      </p:grpSp>
      <p:sp>
        <p:nvSpPr>
          <p:cNvPr id="522307" name="Rectangle 67"/>
          <p:cNvSpPr>
            <a:spLocks noChangeArrowheads="1"/>
          </p:cNvSpPr>
          <p:nvPr/>
        </p:nvSpPr>
        <p:spPr bwMode="auto">
          <a:xfrm>
            <a:off x="390525" y="4964113"/>
            <a:ext cx="227013" cy="331787"/>
          </a:xfrm>
          <a:prstGeom prst="rect">
            <a:avLst/>
          </a:prstGeom>
          <a:solidFill>
            <a:srgbClr val="CCFFCC"/>
          </a:solidFill>
          <a:ln w="3175">
            <a:solidFill>
              <a:srgbClr val="CC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08" name="Line 68"/>
          <p:cNvSpPr>
            <a:spLocks noChangeShapeType="1"/>
          </p:cNvSpPr>
          <p:nvPr/>
        </p:nvSpPr>
        <p:spPr bwMode="auto">
          <a:xfrm>
            <a:off x="315913" y="5410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09" name="Rectangle 69"/>
          <p:cNvSpPr>
            <a:spLocks noChangeArrowheads="1"/>
          </p:cNvSpPr>
          <p:nvPr/>
        </p:nvSpPr>
        <p:spPr bwMode="auto">
          <a:xfrm>
            <a:off x="4246563" y="1338263"/>
            <a:ext cx="928687" cy="1316037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10" name="Text Box 70"/>
          <p:cNvSpPr txBox="1">
            <a:spLocks noChangeArrowheads="1"/>
          </p:cNvSpPr>
          <p:nvPr/>
        </p:nvSpPr>
        <p:spPr bwMode="auto">
          <a:xfrm>
            <a:off x="735013" y="3124200"/>
            <a:ext cx="6656387" cy="222885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Mergesort function :</a:t>
            </a:r>
          </a:p>
          <a:p>
            <a:endParaRPr lang="en-US" sz="2000"/>
          </a:p>
          <a:p>
            <a:r>
              <a:rPr lang="en-US" sz="2000"/>
              <a:t>  1.  If array has one element, then return (its sorted).</a:t>
            </a:r>
          </a:p>
          <a:p>
            <a:r>
              <a:rPr lang="en-US" sz="2000"/>
              <a:t>  2. Split up the array into two equal sections</a:t>
            </a:r>
          </a:p>
          <a:p>
            <a:r>
              <a:rPr lang="en-US" sz="2000"/>
              <a:t>  3. Recursively call Mergesort function on left half</a:t>
            </a:r>
          </a:p>
          <a:p>
            <a:r>
              <a:rPr lang="en-US" sz="2000"/>
              <a:t>  4. Recursively call Mergesort function on right half</a:t>
            </a:r>
          </a:p>
          <a:p>
            <a:r>
              <a:rPr lang="en-US" sz="2000"/>
              <a:t>  5. Merge the two halves using our </a:t>
            </a:r>
            <a:r>
              <a:rPr lang="en-US" sz="2000">
                <a:solidFill>
                  <a:schemeClr val="accent2"/>
                </a:solidFill>
              </a:rPr>
              <a:t>merge </a:t>
            </a:r>
            <a:r>
              <a:rPr lang="en-US" sz="2000"/>
              <a:t>function</a:t>
            </a:r>
          </a:p>
        </p:txBody>
      </p:sp>
      <p:sp>
        <p:nvSpPr>
          <p:cNvPr id="522311" name="Line 71"/>
          <p:cNvSpPr>
            <a:spLocks noChangeShapeType="1"/>
          </p:cNvSpPr>
          <p:nvPr/>
        </p:nvSpPr>
        <p:spPr bwMode="auto">
          <a:xfrm>
            <a:off x="676275" y="39243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12" name="Line 72"/>
          <p:cNvSpPr>
            <a:spLocks noChangeShapeType="1"/>
          </p:cNvSpPr>
          <p:nvPr/>
        </p:nvSpPr>
        <p:spPr bwMode="auto">
          <a:xfrm>
            <a:off x="696913" y="42227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13" name="Line 73"/>
          <p:cNvSpPr>
            <a:spLocks noChangeShapeType="1"/>
          </p:cNvSpPr>
          <p:nvPr/>
        </p:nvSpPr>
        <p:spPr bwMode="auto">
          <a:xfrm>
            <a:off x="5638800" y="1390650"/>
            <a:ext cx="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14" name="Line 74"/>
          <p:cNvSpPr>
            <a:spLocks noChangeShapeType="1"/>
          </p:cNvSpPr>
          <p:nvPr/>
        </p:nvSpPr>
        <p:spPr bwMode="auto">
          <a:xfrm>
            <a:off x="706438" y="45069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15" name="Line 75"/>
          <p:cNvSpPr>
            <a:spLocks noChangeShapeType="1"/>
          </p:cNvSpPr>
          <p:nvPr/>
        </p:nvSpPr>
        <p:spPr bwMode="auto">
          <a:xfrm>
            <a:off x="708025" y="4822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16" name="Rectangle 76"/>
          <p:cNvSpPr>
            <a:spLocks noChangeArrowheads="1"/>
          </p:cNvSpPr>
          <p:nvPr/>
        </p:nvSpPr>
        <p:spPr bwMode="auto">
          <a:xfrm>
            <a:off x="914400" y="1371600"/>
            <a:ext cx="2514600" cy="1600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17" name="Line 77"/>
          <p:cNvSpPr>
            <a:spLocks noChangeShapeType="1"/>
          </p:cNvSpPr>
          <p:nvPr/>
        </p:nvSpPr>
        <p:spPr bwMode="auto">
          <a:xfrm>
            <a:off x="11113" y="5954713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18" name="Line 78"/>
          <p:cNvSpPr>
            <a:spLocks noChangeShapeType="1"/>
          </p:cNvSpPr>
          <p:nvPr/>
        </p:nvSpPr>
        <p:spPr bwMode="auto">
          <a:xfrm>
            <a:off x="685800" y="51260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2338" name="Group 98"/>
          <p:cNvGrpSpPr>
            <a:grpSpLocks/>
          </p:cNvGrpSpPr>
          <p:nvPr/>
        </p:nvGrpSpPr>
        <p:grpSpPr bwMode="auto">
          <a:xfrm>
            <a:off x="1295400" y="1524000"/>
            <a:ext cx="1219200" cy="533400"/>
            <a:chOff x="816" y="960"/>
            <a:chExt cx="768" cy="336"/>
          </a:xfrm>
        </p:grpSpPr>
        <p:sp>
          <p:nvSpPr>
            <p:cNvPr id="522339" name="Rectangle 99"/>
            <p:cNvSpPr>
              <a:spLocks noChangeArrowheads="1"/>
            </p:cNvSpPr>
            <p:nvPr/>
          </p:nvSpPr>
          <p:spPr bwMode="auto">
            <a:xfrm>
              <a:off x="1296" y="960"/>
              <a:ext cx="28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66</a:t>
              </a:r>
            </a:p>
          </p:txBody>
        </p:sp>
        <p:sp>
          <p:nvSpPr>
            <p:cNvPr id="522340" name="Rectangle 100"/>
            <p:cNvSpPr>
              <a:spLocks noChangeArrowheads="1"/>
            </p:cNvSpPr>
            <p:nvPr/>
          </p:nvSpPr>
          <p:spPr bwMode="auto">
            <a:xfrm>
              <a:off x="816" y="960"/>
              <a:ext cx="28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</p:grpSp>
      <p:grpSp>
        <p:nvGrpSpPr>
          <p:cNvPr id="522345" name="Group 105"/>
          <p:cNvGrpSpPr>
            <a:grpSpLocks/>
          </p:cNvGrpSpPr>
          <p:nvPr/>
        </p:nvGrpSpPr>
        <p:grpSpPr bwMode="auto">
          <a:xfrm>
            <a:off x="1600200" y="2078038"/>
            <a:ext cx="998538" cy="774700"/>
            <a:chOff x="810" y="3098"/>
            <a:chExt cx="629" cy="488"/>
          </a:xfrm>
        </p:grpSpPr>
        <p:sp>
          <p:nvSpPr>
            <p:cNvPr id="522346" name="Line 106"/>
            <p:cNvSpPr>
              <a:spLocks noChangeShapeType="1"/>
            </p:cNvSpPr>
            <p:nvPr/>
          </p:nvSpPr>
          <p:spPr bwMode="auto">
            <a:xfrm flipV="1">
              <a:off x="1268" y="311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47" name="Rectangle 107"/>
            <p:cNvSpPr>
              <a:spLocks noChangeArrowheads="1"/>
            </p:cNvSpPr>
            <p:nvPr/>
          </p:nvSpPr>
          <p:spPr bwMode="auto">
            <a:xfrm>
              <a:off x="810" y="3098"/>
              <a:ext cx="379" cy="4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48" name="Text Box 108"/>
            <p:cNvSpPr txBox="1">
              <a:spLocks noChangeArrowheads="1"/>
            </p:cNvSpPr>
            <p:nvPr/>
          </p:nvSpPr>
          <p:spPr bwMode="auto">
            <a:xfrm>
              <a:off x="1152" y="3298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i2</a:t>
              </a:r>
            </a:p>
          </p:txBody>
        </p:sp>
      </p:grpSp>
      <p:grpSp>
        <p:nvGrpSpPr>
          <p:cNvPr id="522353" name="Group 113"/>
          <p:cNvGrpSpPr>
            <a:grpSpLocks/>
          </p:cNvGrpSpPr>
          <p:nvPr/>
        </p:nvGrpSpPr>
        <p:grpSpPr bwMode="auto">
          <a:xfrm>
            <a:off x="2057400" y="2120900"/>
            <a:ext cx="998538" cy="774700"/>
            <a:chOff x="810" y="3098"/>
            <a:chExt cx="629" cy="488"/>
          </a:xfrm>
        </p:grpSpPr>
        <p:sp>
          <p:nvSpPr>
            <p:cNvPr id="522354" name="Line 114"/>
            <p:cNvSpPr>
              <a:spLocks noChangeShapeType="1"/>
            </p:cNvSpPr>
            <p:nvPr/>
          </p:nvSpPr>
          <p:spPr bwMode="auto">
            <a:xfrm flipV="1">
              <a:off x="1268" y="311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55" name="Rectangle 115"/>
            <p:cNvSpPr>
              <a:spLocks noChangeArrowheads="1"/>
            </p:cNvSpPr>
            <p:nvPr/>
          </p:nvSpPr>
          <p:spPr bwMode="auto">
            <a:xfrm>
              <a:off x="810" y="3098"/>
              <a:ext cx="379" cy="4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56" name="Text Box 116"/>
            <p:cNvSpPr txBox="1">
              <a:spLocks noChangeArrowheads="1"/>
            </p:cNvSpPr>
            <p:nvPr/>
          </p:nvSpPr>
          <p:spPr bwMode="auto">
            <a:xfrm>
              <a:off x="1152" y="3298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i2</a:t>
              </a:r>
            </a:p>
          </p:txBody>
        </p:sp>
      </p:grpSp>
      <p:grpSp>
        <p:nvGrpSpPr>
          <p:cNvPr id="522341" name="Group 101"/>
          <p:cNvGrpSpPr>
            <a:grpSpLocks/>
          </p:cNvGrpSpPr>
          <p:nvPr/>
        </p:nvGrpSpPr>
        <p:grpSpPr bwMode="auto">
          <a:xfrm>
            <a:off x="762000" y="2120900"/>
            <a:ext cx="949325" cy="774700"/>
            <a:chOff x="810" y="3098"/>
            <a:chExt cx="598" cy="488"/>
          </a:xfrm>
        </p:grpSpPr>
        <p:sp>
          <p:nvSpPr>
            <p:cNvPr id="522342" name="Line 102"/>
            <p:cNvSpPr>
              <a:spLocks noChangeShapeType="1"/>
            </p:cNvSpPr>
            <p:nvPr/>
          </p:nvSpPr>
          <p:spPr bwMode="auto">
            <a:xfrm flipV="1">
              <a:off x="1268" y="311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43" name="Rectangle 103"/>
            <p:cNvSpPr>
              <a:spLocks noChangeArrowheads="1"/>
            </p:cNvSpPr>
            <p:nvPr/>
          </p:nvSpPr>
          <p:spPr bwMode="auto">
            <a:xfrm>
              <a:off x="810" y="3098"/>
              <a:ext cx="379" cy="4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44" name="Text Box 104"/>
            <p:cNvSpPr txBox="1">
              <a:spLocks noChangeArrowheads="1"/>
            </p:cNvSpPr>
            <p:nvPr/>
          </p:nvSpPr>
          <p:spPr bwMode="auto">
            <a:xfrm>
              <a:off x="1152" y="3298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i1</a:t>
              </a:r>
            </a:p>
          </p:txBody>
        </p:sp>
      </p:grpSp>
      <p:grpSp>
        <p:nvGrpSpPr>
          <p:cNvPr id="522349" name="Group 109"/>
          <p:cNvGrpSpPr>
            <a:grpSpLocks/>
          </p:cNvGrpSpPr>
          <p:nvPr/>
        </p:nvGrpSpPr>
        <p:grpSpPr bwMode="auto">
          <a:xfrm>
            <a:off x="1219200" y="2120900"/>
            <a:ext cx="949325" cy="774700"/>
            <a:chOff x="810" y="3098"/>
            <a:chExt cx="598" cy="488"/>
          </a:xfrm>
        </p:grpSpPr>
        <p:sp>
          <p:nvSpPr>
            <p:cNvPr id="522350" name="Line 110"/>
            <p:cNvSpPr>
              <a:spLocks noChangeShapeType="1"/>
            </p:cNvSpPr>
            <p:nvPr/>
          </p:nvSpPr>
          <p:spPr bwMode="auto">
            <a:xfrm flipV="1">
              <a:off x="1268" y="311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51" name="Rectangle 111"/>
            <p:cNvSpPr>
              <a:spLocks noChangeArrowheads="1"/>
            </p:cNvSpPr>
            <p:nvPr/>
          </p:nvSpPr>
          <p:spPr bwMode="auto">
            <a:xfrm>
              <a:off x="810" y="3098"/>
              <a:ext cx="379" cy="4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52" name="Text Box 112"/>
            <p:cNvSpPr txBox="1">
              <a:spLocks noChangeArrowheads="1"/>
            </p:cNvSpPr>
            <p:nvPr/>
          </p:nvSpPr>
          <p:spPr bwMode="auto">
            <a:xfrm>
              <a:off x="1152" y="3298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i1</a:t>
              </a:r>
            </a:p>
          </p:txBody>
        </p:sp>
      </p:grpSp>
      <p:grpSp>
        <p:nvGrpSpPr>
          <p:cNvPr id="522362" name="Group 122"/>
          <p:cNvGrpSpPr>
            <a:grpSpLocks/>
          </p:cNvGrpSpPr>
          <p:nvPr/>
        </p:nvGrpSpPr>
        <p:grpSpPr bwMode="auto">
          <a:xfrm>
            <a:off x="5192713" y="1371600"/>
            <a:ext cx="914400" cy="1312863"/>
            <a:chOff x="4892" y="2640"/>
            <a:chExt cx="576" cy="827"/>
          </a:xfrm>
        </p:grpSpPr>
        <p:sp>
          <p:nvSpPr>
            <p:cNvPr id="522358" name="Rectangle 118"/>
            <p:cNvSpPr>
              <a:spLocks noChangeArrowheads="1"/>
            </p:cNvSpPr>
            <p:nvPr/>
          </p:nvSpPr>
          <p:spPr bwMode="auto">
            <a:xfrm>
              <a:off x="5085" y="2640"/>
              <a:ext cx="205" cy="8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359" name="Group 119"/>
            <p:cNvGrpSpPr>
              <a:grpSpLocks/>
            </p:cNvGrpSpPr>
            <p:nvPr/>
          </p:nvGrpSpPr>
          <p:grpSpPr bwMode="auto">
            <a:xfrm>
              <a:off x="4892" y="2809"/>
              <a:ext cx="576" cy="384"/>
              <a:chOff x="4958" y="3142"/>
              <a:chExt cx="576" cy="384"/>
            </a:xfrm>
          </p:grpSpPr>
          <p:sp>
            <p:nvSpPr>
              <p:cNvPr id="522360" name="Rectangle 120"/>
              <p:cNvSpPr>
                <a:spLocks noChangeArrowheads="1"/>
              </p:cNvSpPr>
              <p:nvPr/>
            </p:nvSpPr>
            <p:spPr bwMode="auto">
              <a:xfrm>
                <a:off x="4958" y="3142"/>
                <a:ext cx="288" cy="38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361" name="Rectangle 121"/>
              <p:cNvSpPr>
                <a:spLocks noChangeArrowheads="1"/>
              </p:cNvSpPr>
              <p:nvPr/>
            </p:nvSpPr>
            <p:spPr bwMode="auto">
              <a:xfrm>
                <a:off x="5246" y="3142"/>
                <a:ext cx="288" cy="38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22363" name="Text Box 123"/>
          <p:cNvSpPr txBox="1">
            <a:spLocks noChangeArrowheads="1"/>
          </p:cNvSpPr>
          <p:nvPr/>
        </p:nvSpPr>
        <p:spPr bwMode="auto">
          <a:xfrm>
            <a:off x="5148263" y="171767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522364" name="Rectangle 124"/>
          <p:cNvSpPr>
            <a:spLocks noChangeArrowheads="1"/>
          </p:cNvSpPr>
          <p:nvPr/>
        </p:nvSpPr>
        <p:spPr bwMode="auto">
          <a:xfrm>
            <a:off x="5600700" y="17160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30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2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7" grpId="0" animBg="1"/>
      <p:bldP spid="522308" grpId="0" animBg="1"/>
      <p:bldP spid="522309" grpId="0" animBg="1"/>
      <p:bldP spid="522310" grpId="0" animBg="1" autoUpdateAnimBg="0"/>
      <p:bldP spid="522311" grpId="0" animBg="1"/>
      <p:bldP spid="522312" grpId="0" animBg="1"/>
      <p:bldP spid="522313" grpId="0" animBg="1"/>
      <p:bldP spid="522314" grpId="0" animBg="1"/>
      <p:bldP spid="522315" grpId="0" animBg="1"/>
      <p:bldP spid="522318" grpId="0" animBg="1"/>
      <p:bldP spid="522363" grpId="0" autoUpdateAnimBg="0"/>
      <p:bldP spid="522364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677E-D4DF-4AFF-8965-05BF08F6DE39}" type="slidenum">
              <a:rPr lang="en-US"/>
              <a:pPr/>
              <a:t>57</a:t>
            </a:fld>
            <a:endParaRPr lang="en-US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Mergesort</a:t>
            </a:r>
          </a:p>
        </p:txBody>
      </p:sp>
      <p:sp>
        <p:nvSpPr>
          <p:cNvPr id="523267" name="Text Box 3"/>
          <p:cNvSpPr txBox="1">
            <a:spLocks noChangeArrowheads="1"/>
          </p:cNvSpPr>
          <p:nvPr/>
        </p:nvSpPr>
        <p:spPr bwMode="auto">
          <a:xfrm>
            <a:off x="55563" y="4552950"/>
            <a:ext cx="6656387" cy="222885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Mergesort function :</a:t>
            </a:r>
          </a:p>
          <a:p>
            <a:endParaRPr lang="en-US" sz="2000"/>
          </a:p>
          <a:p>
            <a:r>
              <a:rPr lang="en-US" sz="2000"/>
              <a:t>  1.  If array has one element, then return (its sorted).</a:t>
            </a:r>
          </a:p>
          <a:p>
            <a:r>
              <a:rPr lang="en-US" sz="2000"/>
              <a:t>  2. Split up the array into two equal sections</a:t>
            </a:r>
          </a:p>
          <a:p>
            <a:r>
              <a:rPr lang="en-US" sz="2000"/>
              <a:t>  3. Recursively call Mergesort function on left half</a:t>
            </a:r>
          </a:p>
          <a:p>
            <a:r>
              <a:rPr lang="en-US" sz="2000"/>
              <a:t>  4. Recursively call Mergesort function on right half</a:t>
            </a:r>
          </a:p>
          <a:p>
            <a:r>
              <a:rPr lang="en-US" sz="2000"/>
              <a:t>  5. Merge the two halves using our </a:t>
            </a:r>
            <a:r>
              <a:rPr lang="en-US" sz="2000">
                <a:solidFill>
                  <a:schemeClr val="accent2"/>
                </a:solidFill>
              </a:rPr>
              <a:t>merge </a:t>
            </a:r>
            <a:r>
              <a:rPr lang="en-US" sz="2000"/>
              <a:t>function</a:t>
            </a:r>
          </a:p>
        </p:txBody>
      </p:sp>
      <p:sp>
        <p:nvSpPr>
          <p:cNvPr id="523268" name="Text Box 4"/>
          <p:cNvSpPr txBox="1">
            <a:spLocks noChangeArrowheads="1"/>
          </p:cNvSpPr>
          <p:nvPr/>
        </p:nvSpPr>
        <p:spPr bwMode="auto">
          <a:xfrm>
            <a:off x="381000" y="3733800"/>
            <a:ext cx="6656388" cy="222885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Mergesort function :</a:t>
            </a:r>
          </a:p>
          <a:p>
            <a:endParaRPr lang="en-US" sz="2000"/>
          </a:p>
          <a:p>
            <a:r>
              <a:rPr lang="en-US" sz="2000"/>
              <a:t>  1.  If array has one element, then return (its sorted).</a:t>
            </a:r>
          </a:p>
          <a:p>
            <a:r>
              <a:rPr lang="en-US" sz="2000"/>
              <a:t>  2. Split up the array into two equal sections</a:t>
            </a:r>
          </a:p>
          <a:p>
            <a:r>
              <a:rPr lang="en-US" sz="2000"/>
              <a:t>  3. Recursively call Mergesort function on left half</a:t>
            </a:r>
          </a:p>
          <a:p>
            <a:r>
              <a:rPr lang="en-US" sz="2000"/>
              <a:t>  4. Recursively call Mergesort function on right half</a:t>
            </a:r>
          </a:p>
          <a:p>
            <a:r>
              <a:rPr lang="en-US" sz="2000"/>
              <a:t>  5. Merge the two halves using our </a:t>
            </a:r>
            <a:r>
              <a:rPr lang="en-US" sz="2000">
                <a:solidFill>
                  <a:schemeClr val="accent2"/>
                </a:solidFill>
              </a:rPr>
              <a:t>merge </a:t>
            </a:r>
            <a:r>
              <a:rPr lang="en-US" sz="2000"/>
              <a:t>function</a:t>
            </a:r>
          </a:p>
        </p:txBody>
      </p:sp>
      <p:grpSp>
        <p:nvGrpSpPr>
          <p:cNvPr id="523270" name="Group 6"/>
          <p:cNvGrpSpPr>
            <a:grpSpLocks/>
          </p:cNvGrpSpPr>
          <p:nvPr/>
        </p:nvGrpSpPr>
        <p:grpSpPr bwMode="auto">
          <a:xfrm>
            <a:off x="842963" y="914400"/>
            <a:ext cx="8074025" cy="2362200"/>
            <a:chOff x="531" y="576"/>
            <a:chExt cx="5086" cy="1488"/>
          </a:xfrm>
        </p:grpSpPr>
        <p:sp>
          <p:nvSpPr>
            <p:cNvPr id="523271" name="Text Box 7"/>
            <p:cNvSpPr txBox="1">
              <a:spLocks noChangeArrowheads="1"/>
            </p:cNvSpPr>
            <p:nvPr/>
          </p:nvSpPr>
          <p:spPr bwMode="auto">
            <a:xfrm>
              <a:off x="1105" y="576"/>
              <a:ext cx="36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Let’s see a more complex example now…</a:t>
              </a:r>
            </a:p>
          </p:txBody>
        </p:sp>
        <p:grpSp>
          <p:nvGrpSpPr>
            <p:cNvPr id="523272" name="Group 8"/>
            <p:cNvGrpSpPr>
              <a:grpSpLocks/>
            </p:cNvGrpSpPr>
            <p:nvPr/>
          </p:nvGrpSpPr>
          <p:grpSpPr bwMode="auto">
            <a:xfrm>
              <a:off x="2685" y="1033"/>
              <a:ext cx="2376" cy="384"/>
              <a:chOff x="2688" y="912"/>
              <a:chExt cx="2376" cy="384"/>
            </a:xfrm>
          </p:grpSpPr>
          <p:sp>
            <p:nvSpPr>
              <p:cNvPr id="523273" name="Rectangle 9"/>
              <p:cNvSpPr>
                <a:spLocks noChangeArrowheads="1"/>
              </p:cNvSpPr>
              <p:nvPr/>
            </p:nvSpPr>
            <p:spPr bwMode="auto">
              <a:xfrm flipH="1">
                <a:off x="2688" y="91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CCFFFF"/>
                    </a:solidFill>
                  </a:rPr>
                  <a:t>1</a:t>
                </a:r>
              </a:p>
            </p:txBody>
          </p:sp>
          <p:sp>
            <p:nvSpPr>
              <p:cNvPr id="523274" name="Rectangle 10"/>
              <p:cNvSpPr>
                <a:spLocks noChangeArrowheads="1"/>
              </p:cNvSpPr>
              <p:nvPr/>
            </p:nvSpPr>
            <p:spPr bwMode="auto">
              <a:xfrm flipH="1">
                <a:off x="2976" y="91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CCFFFF"/>
                    </a:solidFill>
                  </a:rPr>
                  <a:t>13</a:t>
                </a:r>
              </a:p>
            </p:txBody>
          </p:sp>
          <p:sp>
            <p:nvSpPr>
              <p:cNvPr id="523275" name="Rectangle 11"/>
              <p:cNvSpPr>
                <a:spLocks noChangeArrowheads="1"/>
              </p:cNvSpPr>
              <p:nvPr/>
            </p:nvSpPr>
            <p:spPr bwMode="auto">
              <a:xfrm flipH="1">
                <a:off x="3264" y="91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CCFFFF"/>
                    </a:solidFill>
                  </a:rPr>
                  <a:t>21</a:t>
                </a:r>
              </a:p>
            </p:txBody>
          </p:sp>
          <p:sp>
            <p:nvSpPr>
              <p:cNvPr id="523276" name="Rectangle 12"/>
              <p:cNvSpPr>
                <a:spLocks noChangeArrowheads="1"/>
              </p:cNvSpPr>
              <p:nvPr/>
            </p:nvSpPr>
            <p:spPr bwMode="auto">
              <a:xfrm flipH="1">
                <a:off x="3552" y="915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CCFFFF"/>
                    </a:solidFill>
                  </a:rPr>
                  <a:t>3`0</a:t>
                </a:r>
              </a:p>
            </p:txBody>
          </p:sp>
          <p:sp>
            <p:nvSpPr>
              <p:cNvPr id="523277" name="Rectangle 13"/>
              <p:cNvSpPr>
                <a:spLocks noChangeArrowheads="1"/>
              </p:cNvSpPr>
              <p:nvPr/>
            </p:nvSpPr>
            <p:spPr bwMode="auto">
              <a:xfrm flipH="1">
                <a:off x="3840" y="91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CCFFFF"/>
                    </a:solidFill>
                  </a:rPr>
                  <a:t>40</a:t>
                </a:r>
              </a:p>
            </p:txBody>
          </p:sp>
          <p:sp>
            <p:nvSpPr>
              <p:cNvPr id="523278" name="Rectangle 14"/>
              <p:cNvSpPr>
                <a:spLocks noChangeArrowheads="1"/>
              </p:cNvSpPr>
              <p:nvPr/>
            </p:nvSpPr>
            <p:spPr bwMode="auto">
              <a:xfrm flipH="1">
                <a:off x="4128" y="91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CCFFFF"/>
                    </a:solidFill>
                  </a:rPr>
                  <a:t>69</a:t>
                </a:r>
              </a:p>
            </p:txBody>
          </p:sp>
          <p:sp>
            <p:nvSpPr>
              <p:cNvPr id="523279" name="Rectangle 15"/>
              <p:cNvSpPr>
                <a:spLocks noChangeArrowheads="1"/>
              </p:cNvSpPr>
              <p:nvPr/>
            </p:nvSpPr>
            <p:spPr bwMode="auto">
              <a:xfrm flipH="1">
                <a:off x="4416" y="91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CCFFFF"/>
                    </a:solidFill>
                  </a:rPr>
                  <a:t>77</a:t>
                </a:r>
              </a:p>
            </p:txBody>
          </p:sp>
          <p:sp>
            <p:nvSpPr>
              <p:cNvPr id="523280" name="Rectangle 16"/>
              <p:cNvSpPr>
                <a:spLocks noChangeArrowheads="1"/>
              </p:cNvSpPr>
              <p:nvPr/>
            </p:nvSpPr>
            <p:spPr bwMode="auto">
              <a:xfrm flipH="1">
                <a:off x="4738" y="91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CCFFFF"/>
                    </a:solidFill>
                  </a:rPr>
                  <a:t>5</a:t>
                </a:r>
              </a:p>
            </p:txBody>
          </p:sp>
          <p:sp>
            <p:nvSpPr>
              <p:cNvPr id="523281" name="Text Box 17"/>
              <p:cNvSpPr txBox="1">
                <a:spLocks noChangeArrowheads="1"/>
              </p:cNvSpPr>
              <p:nvPr/>
            </p:nvSpPr>
            <p:spPr bwMode="auto">
              <a:xfrm>
                <a:off x="2746" y="962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7</a:t>
                </a:r>
              </a:p>
            </p:txBody>
          </p:sp>
          <p:sp>
            <p:nvSpPr>
              <p:cNvPr id="523282" name="Rectangle 18"/>
              <p:cNvSpPr>
                <a:spLocks noChangeArrowheads="1"/>
              </p:cNvSpPr>
              <p:nvPr/>
            </p:nvSpPr>
            <p:spPr bwMode="auto">
              <a:xfrm>
                <a:off x="2974" y="960"/>
                <a:ext cx="29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523283" name="Rectangle 19"/>
              <p:cNvSpPr>
                <a:spLocks noChangeArrowheads="1"/>
              </p:cNvSpPr>
              <p:nvPr/>
            </p:nvSpPr>
            <p:spPr bwMode="auto">
              <a:xfrm>
                <a:off x="3250" y="974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23284" name="Rectangle 20"/>
              <p:cNvSpPr>
                <a:spLocks noChangeArrowheads="1"/>
              </p:cNvSpPr>
              <p:nvPr/>
            </p:nvSpPr>
            <p:spPr bwMode="auto">
              <a:xfrm>
                <a:off x="3535" y="982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66</a:t>
                </a:r>
              </a:p>
            </p:txBody>
          </p:sp>
          <p:sp>
            <p:nvSpPr>
              <p:cNvPr id="523285" name="Rectangle 21"/>
              <p:cNvSpPr>
                <a:spLocks noChangeArrowheads="1"/>
              </p:cNvSpPr>
              <p:nvPr/>
            </p:nvSpPr>
            <p:spPr bwMode="auto">
              <a:xfrm>
                <a:off x="3827" y="967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19</a:t>
                </a:r>
              </a:p>
            </p:txBody>
          </p:sp>
          <p:sp>
            <p:nvSpPr>
              <p:cNvPr id="523286" name="Rectangle 22"/>
              <p:cNvSpPr>
                <a:spLocks noChangeArrowheads="1"/>
              </p:cNvSpPr>
              <p:nvPr/>
            </p:nvSpPr>
            <p:spPr bwMode="auto">
              <a:xfrm>
                <a:off x="4129" y="966"/>
                <a:ext cx="20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23287" name="Rectangle 23"/>
              <p:cNvSpPr>
                <a:spLocks noChangeArrowheads="1"/>
              </p:cNvSpPr>
              <p:nvPr/>
            </p:nvSpPr>
            <p:spPr bwMode="auto">
              <a:xfrm>
                <a:off x="4424" y="967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41</a:t>
                </a:r>
              </a:p>
            </p:txBody>
          </p:sp>
          <p:sp>
            <p:nvSpPr>
              <p:cNvPr id="523288" name="Rectangle 24"/>
              <p:cNvSpPr>
                <a:spLocks noChangeArrowheads="1"/>
              </p:cNvSpPr>
              <p:nvPr/>
            </p:nvSpPr>
            <p:spPr bwMode="auto">
              <a:xfrm>
                <a:off x="4721" y="967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9</a:t>
                </a:r>
              </a:p>
            </p:txBody>
          </p:sp>
        </p:grpSp>
        <p:sp>
          <p:nvSpPr>
            <p:cNvPr id="523289" name="Line 25"/>
            <p:cNvSpPr>
              <a:spLocks noChangeShapeType="1"/>
            </p:cNvSpPr>
            <p:nvPr/>
          </p:nvSpPr>
          <p:spPr bwMode="auto">
            <a:xfrm>
              <a:off x="3836" y="910"/>
              <a:ext cx="0" cy="7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90" name="Rectangle 26"/>
            <p:cNvSpPr>
              <a:spLocks noChangeArrowheads="1"/>
            </p:cNvSpPr>
            <p:nvPr/>
          </p:nvSpPr>
          <p:spPr bwMode="auto">
            <a:xfrm>
              <a:off x="3828" y="899"/>
              <a:ext cx="1789" cy="116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91" name="Line 27"/>
            <p:cNvSpPr>
              <a:spLocks noChangeShapeType="1"/>
            </p:cNvSpPr>
            <p:nvPr/>
          </p:nvSpPr>
          <p:spPr bwMode="auto">
            <a:xfrm>
              <a:off x="3271" y="876"/>
              <a:ext cx="0" cy="7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92" name="Line 28"/>
            <p:cNvSpPr>
              <a:spLocks noChangeShapeType="1"/>
            </p:cNvSpPr>
            <p:nvPr/>
          </p:nvSpPr>
          <p:spPr bwMode="auto">
            <a:xfrm>
              <a:off x="2976" y="876"/>
              <a:ext cx="0" cy="7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3293" name="Group 29"/>
            <p:cNvGrpSpPr>
              <a:grpSpLocks/>
            </p:cNvGrpSpPr>
            <p:nvPr/>
          </p:nvGrpSpPr>
          <p:grpSpPr bwMode="auto">
            <a:xfrm>
              <a:off x="816" y="960"/>
              <a:ext cx="768" cy="336"/>
              <a:chOff x="816" y="960"/>
              <a:chExt cx="768" cy="336"/>
            </a:xfrm>
          </p:grpSpPr>
          <p:sp>
            <p:nvSpPr>
              <p:cNvPr id="523294" name="Rectangle 30"/>
              <p:cNvSpPr>
                <a:spLocks noChangeArrowheads="1"/>
              </p:cNvSpPr>
              <p:nvPr/>
            </p:nvSpPr>
            <p:spPr bwMode="auto">
              <a:xfrm>
                <a:off x="1296" y="960"/>
                <a:ext cx="288" cy="33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523295" name="Rectangle 31"/>
              <p:cNvSpPr>
                <a:spLocks noChangeArrowheads="1"/>
              </p:cNvSpPr>
              <p:nvPr/>
            </p:nvSpPr>
            <p:spPr bwMode="auto">
              <a:xfrm>
                <a:off x="816" y="960"/>
                <a:ext cx="288" cy="33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7</a:t>
                </a:r>
              </a:p>
            </p:txBody>
          </p:sp>
        </p:grpSp>
        <p:grpSp>
          <p:nvGrpSpPr>
            <p:cNvPr id="523296" name="Group 32"/>
            <p:cNvGrpSpPr>
              <a:grpSpLocks/>
            </p:cNvGrpSpPr>
            <p:nvPr/>
          </p:nvGrpSpPr>
          <p:grpSpPr bwMode="auto">
            <a:xfrm>
              <a:off x="2592" y="864"/>
              <a:ext cx="668" cy="827"/>
              <a:chOff x="2592" y="864"/>
              <a:chExt cx="668" cy="827"/>
            </a:xfrm>
          </p:grpSpPr>
          <p:sp>
            <p:nvSpPr>
              <p:cNvPr id="523297" name="Rectangle 33"/>
              <p:cNvSpPr>
                <a:spLocks noChangeArrowheads="1"/>
              </p:cNvSpPr>
              <p:nvPr/>
            </p:nvSpPr>
            <p:spPr bwMode="auto">
              <a:xfrm>
                <a:off x="2592" y="864"/>
                <a:ext cx="617" cy="82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3298" name="Group 34"/>
              <p:cNvGrpSpPr>
                <a:grpSpLocks/>
              </p:cNvGrpSpPr>
              <p:nvPr/>
            </p:nvGrpSpPr>
            <p:grpSpPr bwMode="auto">
              <a:xfrm>
                <a:off x="2684" y="1033"/>
                <a:ext cx="576" cy="384"/>
                <a:chOff x="4958" y="3142"/>
                <a:chExt cx="576" cy="384"/>
              </a:xfrm>
            </p:grpSpPr>
            <p:sp>
              <p:nvSpPr>
                <p:cNvPr id="523299" name="Rectangle 35"/>
                <p:cNvSpPr>
                  <a:spLocks noChangeArrowheads="1"/>
                </p:cNvSpPr>
                <p:nvPr/>
              </p:nvSpPr>
              <p:spPr bwMode="auto">
                <a:xfrm>
                  <a:off x="4958" y="3142"/>
                  <a:ext cx="288" cy="38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3300" name="Rectangle 36"/>
                <p:cNvSpPr>
                  <a:spLocks noChangeArrowheads="1"/>
                </p:cNvSpPr>
                <p:nvPr/>
              </p:nvSpPr>
              <p:spPr bwMode="auto">
                <a:xfrm>
                  <a:off x="5246" y="3142"/>
                  <a:ext cx="288" cy="38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23301" name="Group 37"/>
            <p:cNvGrpSpPr>
              <a:grpSpLocks/>
            </p:cNvGrpSpPr>
            <p:nvPr/>
          </p:nvGrpSpPr>
          <p:grpSpPr bwMode="auto">
            <a:xfrm>
              <a:off x="980" y="1301"/>
              <a:ext cx="629" cy="488"/>
              <a:chOff x="810" y="3098"/>
              <a:chExt cx="629" cy="488"/>
            </a:xfrm>
          </p:grpSpPr>
          <p:sp>
            <p:nvSpPr>
              <p:cNvPr id="523302" name="Line 38"/>
              <p:cNvSpPr>
                <a:spLocks noChangeShapeType="1"/>
              </p:cNvSpPr>
              <p:nvPr/>
            </p:nvSpPr>
            <p:spPr bwMode="auto">
              <a:xfrm flipV="1">
                <a:off x="1268" y="311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303" name="Rectangle 39"/>
              <p:cNvSpPr>
                <a:spLocks noChangeArrowheads="1"/>
              </p:cNvSpPr>
              <p:nvPr/>
            </p:nvSpPr>
            <p:spPr bwMode="auto">
              <a:xfrm>
                <a:off x="810" y="3098"/>
                <a:ext cx="379" cy="44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304" name="Text Box 40"/>
              <p:cNvSpPr txBox="1">
                <a:spLocks noChangeArrowheads="1"/>
              </p:cNvSpPr>
              <p:nvPr/>
            </p:nvSpPr>
            <p:spPr bwMode="auto">
              <a:xfrm>
                <a:off x="1152" y="3298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i2</a:t>
                </a:r>
              </a:p>
            </p:txBody>
          </p:sp>
        </p:grpSp>
        <p:grpSp>
          <p:nvGrpSpPr>
            <p:cNvPr id="523305" name="Group 41"/>
            <p:cNvGrpSpPr>
              <a:grpSpLocks/>
            </p:cNvGrpSpPr>
            <p:nvPr/>
          </p:nvGrpSpPr>
          <p:grpSpPr bwMode="auto">
            <a:xfrm>
              <a:off x="531" y="1309"/>
              <a:ext cx="598" cy="488"/>
              <a:chOff x="810" y="3098"/>
              <a:chExt cx="598" cy="488"/>
            </a:xfrm>
          </p:grpSpPr>
          <p:sp>
            <p:nvSpPr>
              <p:cNvPr id="523306" name="Line 42"/>
              <p:cNvSpPr>
                <a:spLocks noChangeShapeType="1"/>
              </p:cNvSpPr>
              <p:nvPr/>
            </p:nvSpPr>
            <p:spPr bwMode="auto">
              <a:xfrm flipV="1">
                <a:off x="1268" y="311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307" name="Rectangle 43"/>
              <p:cNvSpPr>
                <a:spLocks noChangeArrowheads="1"/>
              </p:cNvSpPr>
              <p:nvPr/>
            </p:nvSpPr>
            <p:spPr bwMode="auto">
              <a:xfrm>
                <a:off x="810" y="3098"/>
                <a:ext cx="379" cy="44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308" name="Text Box 44"/>
              <p:cNvSpPr txBox="1">
                <a:spLocks noChangeArrowheads="1"/>
              </p:cNvSpPr>
              <p:nvPr/>
            </p:nvSpPr>
            <p:spPr bwMode="auto">
              <a:xfrm>
                <a:off x="1152" y="3298"/>
                <a:ext cx="2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i1</a:t>
                </a:r>
              </a:p>
            </p:txBody>
          </p:sp>
        </p:grpSp>
        <p:sp>
          <p:nvSpPr>
            <p:cNvPr id="523309" name="Text Box 45"/>
            <p:cNvSpPr txBox="1">
              <a:spLocks noChangeArrowheads="1"/>
            </p:cNvSpPr>
            <p:nvPr/>
          </p:nvSpPr>
          <p:spPr bwMode="auto">
            <a:xfrm>
              <a:off x="2722" y="108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grpSp>
          <p:nvGrpSpPr>
            <p:cNvPr id="523310" name="Group 46"/>
            <p:cNvGrpSpPr>
              <a:grpSpLocks/>
            </p:cNvGrpSpPr>
            <p:nvPr/>
          </p:nvGrpSpPr>
          <p:grpSpPr bwMode="auto">
            <a:xfrm>
              <a:off x="1278" y="1322"/>
              <a:ext cx="629" cy="488"/>
              <a:chOff x="810" y="3098"/>
              <a:chExt cx="629" cy="488"/>
            </a:xfrm>
          </p:grpSpPr>
          <p:sp>
            <p:nvSpPr>
              <p:cNvPr id="523311" name="Line 47"/>
              <p:cNvSpPr>
                <a:spLocks noChangeShapeType="1"/>
              </p:cNvSpPr>
              <p:nvPr/>
            </p:nvSpPr>
            <p:spPr bwMode="auto">
              <a:xfrm flipV="1">
                <a:off x="1268" y="311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312" name="Rectangle 48"/>
              <p:cNvSpPr>
                <a:spLocks noChangeArrowheads="1"/>
              </p:cNvSpPr>
              <p:nvPr/>
            </p:nvSpPr>
            <p:spPr bwMode="auto">
              <a:xfrm>
                <a:off x="810" y="3098"/>
                <a:ext cx="379" cy="44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313" name="Text Box 49"/>
              <p:cNvSpPr txBox="1">
                <a:spLocks noChangeArrowheads="1"/>
              </p:cNvSpPr>
              <p:nvPr/>
            </p:nvSpPr>
            <p:spPr bwMode="auto">
              <a:xfrm>
                <a:off x="1152" y="3298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i2</a:t>
                </a:r>
              </a:p>
            </p:txBody>
          </p:sp>
        </p:grpSp>
        <p:sp>
          <p:nvSpPr>
            <p:cNvPr id="523314" name="Rectangle 50"/>
            <p:cNvSpPr>
              <a:spLocks noChangeArrowheads="1"/>
            </p:cNvSpPr>
            <p:nvPr/>
          </p:nvSpPr>
          <p:spPr bwMode="auto">
            <a:xfrm>
              <a:off x="3011" y="1075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grpSp>
          <p:nvGrpSpPr>
            <p:cNvPr id="523315" name="Group 51"/>
            <p:cNvGrpSpPr>
              <a:grpSpLocks/>
            </p:cNvGrpSpPr>
            <p:nvPr/>
          </p:nvGrpSpPr>
          <p:grpSpPr bwMode="auto">
            <a:xfrm>
              <a:off x="727" y="1336"/>
              <a:ext cx="598" cy="488"/>
              <a:chOff x="810" y="3098"/>
              <a:chExt cx="598" cy="488"/>
            </a:xfrm>
          </p:grpSpPr>
          <p:sp>
            <p:nvSpPr>
              <p:cNvPr id="523316" name="Line 52"/>
              <p:cNvSpPr>
                <a:spLocks noChangeShapeType="1"/>
              </p:cNvSpPr>
              <p:nvPr/>
            </p:nvSpPr>
            <p:spPr bwMode="auto">
              <a:xfrm flipV="1">
                <a:off x="1268" y="311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317" name="Rectangle 53"/>
              <p:cNvSpPr>
                <a:spLocks noChangeArrowheads="1"/>
              </p:cNvSpPr>
              <p:nvPr/>
            </p:nvSpPr>
            <p:spPr bwMode="auto">
              <a:xfrm>
                <a:off x="810" y="3098"/>
                <a:ext cx="379" cy="44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318" name="Text Box 54"/>
              <p:cNvSpPr txBox="1">
                <a:spLocks noChangeArrowheads="1"/>
              </p:cNvSpPr>
              <p:nvPr/>
            </p:nvSpPr>
            <p:spPr bwMode="auto">
              <a:xfrm>
                <a:off x="1152" y="3298"/>
                <a:ext cx="2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i1</a:t>
                </a:r>
              </a:p>
            </p:txBody>
          </p:sp>
        </p:grpSp>
      </p:grpSp>
      <p:sp>
        <p:nvSpPr>
          <p:cNvPr id="523320" name="Line 56"/>
          <p:cNvSpPr>
            <a:spLocks noChangeShapeType="1"/>
          </p:cNvSpPr>
          <p:nvPr/>
        </p:nvSpPr>
        <p:spPr bwMode="auto">
          <a:xfrm>
            <a:off x="381000" y="5410200"/>
            <a:ext cx="239713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3328" name="Rectangle 64"/>
          <p:cNvSpPr>
            <a:spLocks noChangeArrowheads="1"/>
          </p:cNvSpPr>
          <p:nvPr/>
        </p:nvSpPr>
        <p:spPr bwMode="auto">
          <a:xfrm>
            <a:off x="914400" y="1371600"/>
            <a:ext cx="2514600" cy="1600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3329" name="Line 65"/>
          <p:cNvSpPr>
            <a:spLocks noChangeShapeType="1"/>
          </p:cNvSpPr>
          <p:nvPr/>
        </p:nvSpPr>
        <p:spPr bwMode="auto">
          <a:xfrm>
            <a:off x="11113" y="5954713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3359" name="Group 95"/>
          <p:cNvGrpSpPr>
            <a:grpSpLocks/>
          </p:cNvGrpSpPr>
          <p:nvPr/>
        </p:nvGrpSpPr>
        <p:grpSpPr bwMode="auto">
          <a:xfrm>
            <a:off x="5148263" y="1371600"/>
            <a:ext cx="1008062" cy="1312863"/>
            <a:chOff x="3243" y="864"/>
            <a:chExt cx="635" cy="827"/>
          </a:xfrm>
        </p:grpSpPr>
        <p:sp>
          <p:nvSpPr>
            <p:cNvPr id="523325" name="Line 61"/>
            <p:cNvSpPr>
              <a:spLocks noChangeShapeType="1"/>
            </p:cNvSpPr>
            <p:nvPr/>
          </p:nvSpPr>
          <p:spPr bwMode="auto">
            <a:xfrm>
              <a:off x="3552" y="876"/>
              <a:ext cx="0" cy="7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3350" name="Group 86"/>
            <p:cNvGrpSpPr>
              <a:grpSpLocks/>
            </p:cNvGrpSpPr>
            <p:nvPr/>
          </p:nvGrpSpPr>
          <p:grpSpPr bwMode="auto">
            <a:xfrm>
              <a:off x="3271" y="864"/>
              <a:ext cx="576" cy="827"/>
              <a:chOff x="4892" y="2640"/>
              <a:chExt cx="576" cy="827"/>
            </a:xfrm>
          </p:grpSpPr>
          <p:sp>
            <p:nvSpPr>
              <p:cNvPr id="523351" name="Rectangle 87"/>
              <p:cNvSpPr>
                <a:spLocks noChangeArrowheads="1"/>
              </p:cNvSpPr>
              <p:nvPr/>
            </p:nvSpPr>
            <p:spPr bwMode="auto">
              <a:xfrm>
                <a:off x="5085" y="2640"/>
                <a:ext cx="205" cy="82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3352" name="Group 88"/>
              <p:cNvGrpSpPr>
                <a:grpSpLocks/>
              </p:cNvGrpSpPr>
              <p:nvPr/>
            </p:nvGrpSpPr>
            <p:grpSpPr bwMode="auto">
              <a:xfrm>
                <a:off x="4892" y="2809"/>
                <a:ext cx="576" cy="384"/>
                <a:chOff x="4958" y="3142"/>
                <a:chExt cx="576" cy="384"/>
              </a:xfrm>
            </p:grpSpPr>
            <p:sp>
              <p:nvSpPr>
                <p:cNvPr id="523353" name="Rectangle 89"/>
                <p:cNvSpPr>
                  <a:spLocks noChangeArrowheads="1"/>
                </p:cNvSpPr>
                <p:nvPr/>
              </p:nvSpPr>
              <p:spPr bwMode="auto">
                <a:xfrm>
                  <a:off x="4958" y="3142"/>
                  <a:ext cx="288" cy="38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3354" name="Rectangle 90"/>
                <p:cNvSpPr>
                  <a:spLocks noChangeArrowheads="1"/>
                </p:cNvSpPr>
                <p:nvPr/>
              </p:nvSpPr>
              <p:spPr bwMode="auto">
                <a:xfrm>
                  <a:off x="5246" y="3142"/>
                  <a:ext cx="288" cy="38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23355" name="Text Box 91"/>
            <p:cNvSpPr txBox="1">
              <a:spLocks noChangeArrowheads="1"/>
            </p:cNvSpPr>
            <p:nvPr/>
          </p:nvSpPr>
          <p:spPr bwMode="auto">
            <a:xfrm>
              <a:off x="3243" y="108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523356" name="Rectangle 92"/>
            <p:cNvSpPr>
              <a:spLocks noChangeArrowheads="1"/>
            </p:cNvSpPr>
            <p:nvPr/>
          </p:nvSpPr>
          <p:spPr bwMode="auto">
            <a:xfrm>
              <a:off x="3528" y="1081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66</a:t>
              </a:r>
            </a:p>
          </p:txBody>
        </p:sp>
      </p:grpSp>
      <p:sp>
        <p:nvSpPr>
          <p:cNvPr id="523357" name="Rectangle 93"/>
          <p:cNvSpPr>
            <a:spLocks noChangeArrowheads="1"/>
          </p:cNvSpPr>
          <p:nvPr/>
        </p:nvSpPr>
        <p:spPr bwMode="auto">
          <a:xfrm>
            <a:off x="390525" y="5230813"/>
            <a:ext cx="227013" cy="331787"/>
          </a:xfrm>
          <a:prstGeom prst="rect">
            <a:avLst/>
          </a:prstGeom>
          <a:solidFill>
            <a:srgbClr val="CCFFCC"/>
          </a:solidFill>
          <a:ln w="3175">
            <a:solidFill>
              <a:srgbClr val="CC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3358" name="Line 94"/>
          <p:cNvSpPr>
            <a:spLocks noChangeShapeType="1"/>
          </p:cNvSpPr>
          <p:nvPr/>
        </p:nvSpPr>
        <p:spPr bwMode="auto">
          <a:xfrm>
            <a:off x="338138" y="57356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3366" name="Group 102"/>
          <p:cNvGrpSpPr>
            <a:grpSpLocks/>
          </p:cNvGrpSpPr>
          <p:nvPr/>
        </p:nvGrpSpPr>
        <p:grpSpPr bwMode="auto">
          <a:xfrm>
            <a:off x="1295400" y="1524000"/>
            <a:ext cx="2274888" cy="533400"/>
            <a:chOff x="816" y="960"/>
            <a:chExt cx="1433" cy="336"/>
          </a:xfrm>
        </p:grpSpPr>
        <p:sp>
          <p:nvSpPr>
            <p:cNvPr id="523362" name="Rectangle 98"/>
            <p:cNvSpPr>
              <a:spLocks noChangeArrowheads="1"/>
            </p:cNvSpPr>
            <p:nvPr/>
          </p:nvSpPr>
          <p:spPr bwMode="auto">
            <a:xfrm>
              <a:off x="816" y="960"/>
              <a:ext cx="28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523363" name="Rectangle 99"/>
            <p:cNvSpPr>
              <a:spLocks noChangeArrowheads="1"/>
            </p:cNvSpPr>
            <p:nvPr/>
          </p:nvSpPr>
          <p:spPr bwMode="auto">
            <a:xfrm>
              <a:off x="1110" y="960"/>
              <a:ext cx="28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523364" name="Rectangle 100"/>
            <p:cNvSpPr>
              <a:spLocks noChangeArrowheads="1"/>
            </p:cNvSpPr>
            <p:nvPr/>
          </p:nvSpPr>
          <p:spPr bwMode="auto">
            <a:xfrm>
              <a:off x="1674" y="960"/>
              <a:ext cx="28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523365" name="Rectangle 101"/>
            <p:cNvSpPr>
              <a:spLocks noChangeArrowheads="1"/>
            </p:cNvSpPr>
            <p:nvPr/>
          </p:nvSpPr>
          <p:spPr bwMode="auto">
            <a:xfrm>
              <a:off x="1961" y="960"/>
              <a:ext cx="28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66</a:t>
              </a:r>
            </a:p>
          </p:txBody>
        </p:sp>
      </p:grpSp>
      <p:grpSp>
        <p:nvGrpSpPr>
          <p:cNvPr id="523367" name="Group 103"/>
          <p:cNvGrpSpPr>
            <a:grpSpLocks/>
          </p:cNvGrpSpPr>
          <p:nvPr/>
        </p:nvGrpSpPr>
        <p:grpSpPr bwMode="auto">
          <a:xfrm>
            <a:off x="2125663" y="2120900"/>
            <a:ext cx="998537" cy="774700"/>
            <a:chOff x="810" y="3098"/>
            <a:chExt cx="629" cy="488"/>
          </a:xfrm>
        </p:grpSpPr>
        <p:sp>
          <p:nvSpPr>
            <p:cNvPr id="523368" name="Line 104"/>
            <p:cNvSpPr>
              <a:spLocks noChangeShapeType="1"/>
            </p:cNvSpPr>
            <p:nvPr/>
          </p:nvSpPr>
          <p:spPr bwMode="auto">
            <a:xfrm flipV="1">
              <a:off x="1268" y="311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69" name="Rectangle 105"/>
            <p:cNvSpPr>
              <a:spLocks noChangeArrowheads="1"/>
            </p:cNvSpPr>
            <p:nvPr/>
          </p:nvSpPr>
          <p:spPr bwMode="auto">
            <a:xfrm>
              <a:off x="810" y="3098"/>
              <a:ext cx="379" cy="4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70" name="Text Box 106"/>
            <p:cNvSpPr txBox="1">
              <a:spLocks noChangeArrowheads="1"/>
            </p:cNvSpPr>
            <p:nvPr/>
          </p:nvSpPr>
          <p:spPr bwMode="auto">
            <a:xfrm>
              <a:off x="1152" y="3298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i2</a:t>
              </a:r>
            </a:p>
          </p:txBody>
        </p:sp>
      </p:grpSp>
      <p:grpSp>
        <p:nvGrpSpPr>
          <p:cNvPr id="523371" name="Group 107"/>
          <p:cNvGrpSpPr>
            <a:grpSpLocks/>
          </p:cNvGrpSpPr>
          <p:nvPr/>
        </p:nvGrpSpPr>
        <p:grpSpPr bwMode="auto">
          <a:xfrm>
            <a:off x="762000" y="2120900"/>
            <a:ext cx="949325" cy="774700"/>
            <a:chOff x="810" y="3098"/>
            <a:chExt cx="598" cy="488"/>
          </a:xfrm>
        </p:grpSpPr>
        <p:sp>
          <p:nvSpPr>
            <p:cNvPr id="523372" name="Line 108"/>
            <p:cNvSpPr>
              <a:spLocks noChangeShapeType="1"/>
            </p:cNvSpPr>
            <p:nvPr/>
          </p:nvSpPr>
          <p:spPr bwMode="auto">
            <a:xfrm flipV="1">
              <a:off x="1268" y="311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73" name="Rectangle 109"/>
            <p:cNvSpPr>
              <a:spLocks noChangeArrowheads="1"/>
            </p:cNvSpPr>
            <p:nvPr/>
          </p:nvSpPr>
          <p:spPr bwMode="auto">
            <a:xfrm>
              <a:off x="810" y="3098"/>
              <a:ext cx="379" cy="4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74" name="Text Box 110"/>
            <p:cNvSpPr txBox="1">
              <a:spLocks noChangeArrowheads="1"/>
            </p:cNvSpPr>
            <p:nvPr/>
          </p:nvSpPr>
          <p:spPr bwMode="auto">
            <a:xfrm>
              <a:off x="1152" y="3298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i1</a:t>
              </a:r>
            </a:p>
          </p:txBody>
        </p:sp>
      </p:grpSp>
      <p:grpSp>
        <p:nvGrpSpPr>
          <p:cNvPr id="523389" name="Group 125"/>
          <p:cNvGrpSpPr>
            <a:grpSpLocks/>
          </p:cNvGrpSpPr>
          <p:nvPr/>
        </p:nvGrpSpPr>
        <p:grpSpPr bwMode="auto">
          <a:xfrm>
            <a:off x="4262438" y="1295400"/>
            <a:ext cx="1839912" cy="1447800"/>
            <a:chOff x="2685" y="816"/>
            <a:chExt cx="1159" cy="912"/>
          </a:xfrm>
        </p:grpSpPr>
        <p:sp>
          <p:nvSpPr>
            <p:cNvPr id="523388" name="Rectangle 124"/>
            <p:cNvSpPr>
              <a:spLocks noChangeArrowheads="1"/>
            </p:cNvSpPr>
            <p:nvPr/>
          </p:nvSpPr>
          <p:spPr bwMode="auto">
            <a:xfrm>
              <a:off x="3216" y="816"/>
              <a:ext cx="144" cy="9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3387" name="Group 123"/>
            <p:cNvGrpSpPr>
              <a:grpSpLocks/>
            </p:cNvGrpSpPr>
            <p:nvPr/>
          </p:nvGrpSpPr>
          <p:grpSpPr bwMode="auto">
            <a:xfrm>
              <a:off x="2685" y="1033"/>
              <a:ext cx="1159" cy="388"/>
              <a:chOff x="4608" y="3456"/>
              <a:chExt cx="1152" cy="336"/>
            </a:xfrm>
          </p:grpSpPr>
          <p:sp>
            <p:nvSpPr>
              <p:cNvPr id="523383" name="Rectangle 119"/>
              <p:cNvSpPr>
                <a:spLocks noChangeArrowheads="1"/>
              </p:cNvSpPr>
              <p:nvPr/>
            </p:nvSpPr>
            <p:spPr bwMode="auto">
              <a:xfrm>
                <a:off x="4608" y="3456"/>
                <a:ext cx="288" cy="33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523384" name="Rectangle 120"/>
              <p:cNvSpPr>
                <a:spLocks noChangeArrowheads="1"/>
              </p:cNvSpPr>
              <p:nvPr/>
            </p:nvSpPr>
            <p:spPr bwMode="auto">
              <a:xfrm>
                <a:off x="4896" y="3456"/>
                <a:ext cx="288" cy="33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523385" name="Rectangle 121"/>
              <p:cNvSpPr>
                <a:spLocks noChangeArrowheads="1"/>
              </p:cNvSpPr>
              <p:nvPr/>
            </p:nvSpPr>
            <p:spPr bwMode="auto">
              <a:xfrm>
                <a:off x="5184" y="3456"/>
                <a:ext cx="288" cy="33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523386" name="Rectangle 122"/>
              <p:cNvSpPr>
                <a:spLocks noChangeArrowheads="1"/>
              </p:cNvSpPr>
              <p:nvPr/>
            </p:nvSpPr>
            <p:spPr bwMode="auto">
              <a:xfrm>
                <a:off x="5472" y="3456"/>
                <a:ext cx="288" cy="33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</p:grpSp>
      <p:sp>
        <p:nvSpPr>
          <p:cNvPr id="523390" name="Text Box 126"/>
          <p:cNvSpPr txBox="1">
            <a:spLocks noChangeArrowheads="1"/>
          </p:cNvSpPr>
          <p:nvPr/>
        </p:nvSpPr>
        <p:spPr bwMode="auto">
          <a:xfrm>
            <a:off x="4313238" y="17192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523391" name="Group 127"/>
          <p:cNvGrpSpPr>
            <a:grpSpLocks/>
          </p:cNvGrpSpPr>
          <p:nvPr/>
        </p:nvGrpSpPr>
        <p:grpSpPr bwMode="auto">
          <a:xfrm>
            <a:off x="1228725" y="2111375"/>
            <a:ext cx="949325" cy="774700"/>
            <a:chOff x="810" y="3098"/>
            <a:chExt cx="598" cy="488"/>
          </a:xfrm>
        </p:grpSpPr>
        <p:sp>
          <p:nvSpPr>
            <p:cNvPr id="523392" name="Line 128"/>
            <p:cNvSpPr>
              <a:spLocks noChangeShapeType="1"/>
            </p:cNvSpPr>
            <p:nvPr/>
          </p:nvSpPr>
          <p:spPr bwMode="auto">
            <a:xfrm flipV="1">
              <a:off x="1268" y="311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93" name="Rectangle 129"/>
            <p:cNvSpPr>
              <a:spLocks noChangeArrowheads="1"/>
            </p:cNvSpPr>
            <p:nvPr/>
          </p:nvSpPr>
          <p:spPr bwMode="auto">
            <a:xfrm>
              <a:off x="810" y="3098"/>
              <a:ext cx="379" cy="4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94" name="Text Box 130"/>
            <p:cNvSpPr txBox="1">
              <a:spLocks noChangeArrowheads="1"/>
            </p:cNvSpPr>
            <p:nvPr/>
          </p:nvSpPr>
          <p:spPr bwMode="auto">
            <a:xfrm>
              <a:off x="1152" y="3298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i1</a:t>
              </a:r>
            </a:p>
          </p:txBody>
        </p:sp>
      </p:grpSp>
      <p:sp>
        <p:nvSpPr>
          <p:cNvPr id="523395" name="Text Box 131"/>
          <p:cNvSpPr txBox="1">
            <a:spLocks noChangeArrowheads="1"/>
          </p:cNvSpPr>
          <p:nvPr/>
        </p:nvSpPr>
        <p:spPr bwMode="auto">
          <a:xfrm>
            <a:off x="4746625" y="17081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grpSp>
        <p:nvGrpSpPr>
          <p:cNvPr id="523396" name="Group 132"/>
          <p:cNvGrpSpPr>
            <a:grpSpLocks/>
          </p:cNvGrpSpPr>
          <p:nvPr/>
        </p:nvGrpSpPr>
        <p:grpSpPr bwMode="auto">
          <a:xfrm>
            <a:off x="2582863" y="2133600"/>
            <a:ext cx="998537" cy="774700"/>
            <a:chOff x="810" y="3098"/>
            <a:chExt cx="629" cy="488"/>
          </a:xfrm>
        </p:grpSpPr>
        <p:sp>
          <p:nvSpPr>
            <p:cNvPr id="523397" name="Line 133"/>
            <p:cNvSpPr>
              <a:spLocks noChangeShapeType="1"/>
            </p:cNvSpPr>
            <p:nvPr/>
          </p:nvSpPr>
          <p:spPr bwMode="auto">
            <a:xfrm flipV="1">
              <a:off x="1268" y="311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98" name="Rectangle 134"/>
            <p:cNvSpPr>
              <a:spLocks noChangeArrowheads="1"/>
            </p:cNvSpPr>
            <p:nvPr/>
          </p:nvSpPr>
          <p:spPr bwMode="auto">
            <a:xfrm>
              <a:off x="810" y="3098"/>
              <a:ext cx="379" cy="4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99" name="Text Box 135"/>
            <p:cNvSpPr txBox="1">
              <a:spLocks noChangeArrowheads="1"/>
            </p:cNvSpPr>
            <p:nvPr/>
          </p:nvSpPr>
          <p:spPr bwMode="auto">
            <a:xfrm>
              <a:off x="1152" y="3298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i2</a:t>
              </a:r>
            </a:p>
          </p:txBody>
        </p:sp>
      </p:grpSp>
      <p:sp>
        <p:nvSpPr>
          <p:cNvPr id="523400" name="Text Box 136"/>
          <p:cNvSpPr txBox="1">
            <a:spLocks noChangeArrowheads="1"/>
          </p:cNvSpPr>
          <p:nvPr/>
        </p:nvSpPr>
        <p:spPr bwMode="auto">
          <a:xfrm>
            <a:off x="5246688" y="169862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grpSp>
        <p:nvGrpSpPr>
          <p:cNvPr id="523401" name="Group 137"/>
          <p:cNvGrpSpPr>
            <a:grpSpLocks/>
          </p:cNvGrpSpPr>
          <p:nvPr/>
        </p:nvGrpSpPr>
        <p:grpSpPr bwMode="auto">
          <a:xfrm>
            <a:off x="1641475" y="2133600"/>
            <a:ext cx="949325" cy="774700"/>
            <a:chOff x="810" y="3098"/>
            <a:chExt cx="598" cy="488"/>
          </a:xfrm>
        </p:grpSpPr>
        <p:sp>
          <p:nvSpPr>
            <p:cNvPr id="523402" name="Line 138"/>
            <p:cNvSpPr>
              <a:spLocks noChangeShapeType="1"/>
            </p:cNvSpPr>
            <p:nvPr/>
          </p:nvSpPr>
          <p:spPr bwMode="auto">
            <a:xfrm flipV="1">
              <a:off x="1268" y="311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03" name="Rectangle 139"/>
            <p:cNvSpPr>
              <a:spLocks noChangeArrowheads="1"/>
            </p:cNvSpPr>
            <p:nvPr/>
          </p:nvSpPr>
          <p:spPr bwMode="auto">
            <a:xfrm>
              <a:off x="810" y="3098"/>
              <a:ext cx="379" cy="4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04" name="Text Box 140"/>
            <p:cNvSpPr txBox="1">
              <a:spLocks noChangeArrowheads="1"/>
            </p:cNvSpPr>
            <p:nvPr/>
          </p:nvSpPr>
          <p:spPr bwMode="auto">
            <a:xfrm>
              <a:off x="1152" y="3298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i1</a:t>
              </a:r>
            </a:p>
          </p:txBody>
        </p:sp>
      </p:grpSp>
      <p:sp>
        <p:nvSpPr>
          <p:cNvPr id="523405" name="Text Box 141"/>
          <p:cNvSpPr txBox="1">
            <a:spLocks noChangeArrowheads="1"/>
          </p:cNvSpPr>
          <p:nvPr/>
        </p:nvSpPr>
        <p:spPr bwMode="auto">
          <a:xfrm>
            <a:off x="5592763" y="1731963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66</a:t>
            </a:r>
          </a:p>
        </p:txBody>
      </p:sp>
      <p:grpSp>
        <p:nvGrpSpPr>
          <p:cNvPr id="523406" name="Group 142"/>
          <p:cNvGrpSpPr>
            <a:grpSpLocks/>
          </p:cNvGrpSpPr>
          <p:nvPr/>
        </p:nvGrpSpPr>
        <p:grpSpPr bwMode="auto">
          <a:xfrm>
            <a:off x="3040063" y="2133600"/>
            <a:ext cx="998537" cy="774700"/>
            <a:chOff x="810" y="3098"/>
            <a:chExt cx="629" cy="488"/>
          </a:xfrm>
        </p:grpSpPr>
        <p:sp>
          <p:nvSpPr>
            <p:cNvPr id="523407" name="Line 143"/>
            <p:cNvSpPr>
              <a:spLocks noChangeShapeType="1"/>
            </p:cNvSpPr>
            <p:nvPr/>
          </p:nvSpPr>
          <p:spPr bwMode="auto">
            <a:xfrm flipV="1">
              <a:off x="1268" y="311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08" name="Rectangle 144"/>
            <p:cNvSpPr>
              <a:spLocks noChangeArrowheads="1"/>
            </p:cNvSpPr>
            <p:nvPr/>
          </p:nvSpPr>
          <p:spPr bwMode="auto">
            <a:xfrm>
              <a:off x="810" y="3098"/>
              <a:ext cx="379" cy="4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09" name="Text Box 145"/>
            <p:cNvSpPr txBox="1">
              <a:spLocks noChangeArrowheads="1"/>
            </p:cNvSpPr>
            <p:nvPr/>
          </p:nvSpPr>
          <p:spPr bwMode="auto">
            <a:xfrm>
              <a:off x="1152" y="3298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357" grpId="0" animBg="1"/>
      <p:bldP spid="523358" grpId="0" animBg="1"/>
      <p:bldP spid="523390" grpId="0" autoUpdateAnimBg="0"/>
      <p:bldP spid="523395" grpId="0" autoUpdateAnimBg="0"/>
      <p:bldP spid="523400" grpId="0" autoUpdateAnimBg="0"/>
      <p:bldP spid="523405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B4A4-0D78-4395-8F0B-638EB9C96A23}" type="slidenum">
              <a:rPr lang="en-US"/>
              <a:pPr/>
              <a:t>58</a:t>
            </a:fld>
            <a:endParaRPr lang="en-US"/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Mergesort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55563" y="4552950"/>
            <a:ext cx="6656387" cy="222885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Mergesort function :</a:t>
            </a:r>
          </a:p>
          <a:p>
            <a:endParaRPr lang="en-US" sz="2000"/>
          </a:p>
          <a:p>
            <a:r>
              <a:rPr lang="en-US" sz="2000"/>
              <a:t>  1.  If array has one element, then return (its sorted).</a:t>
            </a:r>
          </a:p>
          <a:p>
            <a:r>
              <a:rPr lang="en-US" sz="2000"/>
              <a:t>  2. Split up the array into two equal sections</a:t>
            </a:r>
          </a:p>
          <a:p>
            <a:r>
              <a:rPr lang="en-US" sz="2000"/>
              <a:t>  3. Recursively call Mergesort function on left half</a:t>
            </a:r>
          </a:p>
          <a:p>
            <a:r>
              <a:rPr lang="en-US" sz="2000"/>
              <a:t>  4. Recursively call Mergesort function on right half</a:t>
            </a:r>
          </a:p>
          <a:p>
            <a:r>
              <a:rPr lang="en-US" sz="2000"/>
              <a:t>  5. Merge the two halves using our </a:t>
            </a:r>
            <a:r>
              <a:rPr lang="en-US" sz="2000">
                <a:solidFill>
                  <a:schemeClr val="accent2"/>
                </a:solidFill>
              </a:rPr>
              <a:t>merge </a:t>
            </a:r>
            <a:r>
              <a:rPr lang="en-US" sz="2000"/>
              <a:t>function</a:t>
            </a:r>
          </a:p>
        </p:txBody>
      </p:sp>
      <p:sp>
        <p:nvSpPr>
          <p:cNvPr id="524294" name="Text Box 6"/>
          <p:cNvSpPr txBox="1">
            <a:spLocks noChangeArrowheads="1"/>
          </p:cNvSpPr>
          <p:nvPr/>
        </p:nvSpPr>
        <p:spPr bwMode="auto">
          <a:xfrm>
            <a:off x="1754188" y="914400"/>
            <a:ext cx="5789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Let’s see a more complex example now…</a:t>
            </a:r>
          </a:p>
        </p:txBody>
      </p:sp>
      <p:sp>
        <p:nvSpPr>
          <p:cNvPr id="524344" name="Line 56"/>
          <p:cNvSpPr>
            <a:spLocks noChangeShapeType="1"/>
          </p:cNvSpPr>
          <p:nvPr/>
        </p:nvSpPr>
        <p:spPr bwMode="auto">
          <a:xfrm flipV="1">
            <a:off x="106363" y="5954713"/>
            <a:ext cx="209550" cy="63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4354" name="Rectangle 66"/>
          <p:cNvSpPr>
            <a:spLocks noChangeArrowheads="1"/>
          </p:cNvSpPr>
          <p:nvPr/>
        </p:nvSpPr>
        <p:spPr bwMode="auto">
          <a:xfrm>
            <a:off x="93663" y="5837238"/>
            <a:ext cx="227012" cy="331787"/>
          </a:xfrm>
          <a:prstGeom prst="rect">
            <a:avLst/>
          </a:prstGeom>
          <a:solidFill>
            <a:srgbClr val="CCFFCC"/>
          </a:solidFill>
          <a:ln w="3175">
            <a:solidFill>
              <a:srgbClr val="CC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4396" name="Group 108"/>
          <p:cNvGrpSpPr>
            <a:grpSpLocks/>
          </p:cNvGrpSpPr>
          <p:nvPr/>
        </p:nvGrpSpPr>
        <p:grpSpPr bwMode="auto">
          <a:xfrm>
            <a:off x="4114800" y="1295400"/>
            <a:ext cx="3919538" cy="1447800"/>
            <a:chOff x="2592" y="816"/>
            <a:chExt cx="2469" cy="912"/>
          </a:xfrm>
        </p:grpSpPr>
        <p:grpSp>
          <p:nvGrpSpPr>
            <p:cNvPr id="524295" name="Group 7"/>
            <p:cNvGrpSpPr>
              <a:grpSpLocks/>
            </p:cNvGrpSpPr>
            <p:nvPr/>
          </p:nvGrpSpPr>
          <p:grpSpPr bwMode="auto">
            <a:xfrm>
              <a:off x="2685" y="1033"/>
              <a:ext cx="2376" cy="384"/>
              <a:chOff x="2688" y="912"/>
              <a:chExt cx="2376" cy="384"/>
            </a:xfrm>
          </p:grpSpPr>
          <p:sp>
            <p:nvSpPr>
              <p:cNvPr id="524296" name="Rectangle 8"/>
              <p:cNvSpPr>
                <a:spLocks noChangeArrowheads="1"/>
              </p:cNvSpPr>
              <p:nvPr/>
            </p:nvSpPr>
            <p:spPr bwMode="auto">
              <a:xfrm flipH="1">
                <a:off x="2688" y="91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CCFFFF"/>
                    </a:solidFill>
                  </a:rPr>
                  <a:t>1</a:t>
                </a:r>
              </a:p>
            </p:txBody>
          </p:sp>
          <p:sp>
            <p:nvSpPr>
              <p:cNvPr id="524297" name="Rectangle 9"/>
              <p:cNvSpPr>
                <a:spLocks noChangeArrowheads="1"/>
              </p:cNvSpPr>
              <p:nvPr/>
            </p:nvSpPr>
            <p:spPr bwMode="auto">
              <a:xfrm flipH="1">
                <a:off x="2976" y="91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CCFFFF"/>
                    </a:solidFill>
                  </a:rPr>
                  <a:t>13</a:t>
                </a:r>
              </a:p>
            </p:txBody>
          </p:sp>
          <p:sp>
            <p:nvSpPr>
              <p:cNvPr id="524298" name="Rectangle 10"/>
              <p:cNvSpPr>
                <a:spLocks noChangeArrowheads="1"/>
              </p:cNvSpPr>
              <p:nvPr/>
            </p:nvSpPr>
            <p:spPr bwMode="auto">
              <a:xfrm flipH="1">
                <a:off x="3264" y="91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CCFFFF"/>
                    </a:solidFill>
                  </a:rPr>
                  <a:t>21</a:t>
                </a:r>
              </a:p>
            </p:txBody>
          </p:sp>
          <p:sp>
            <p:nvSpPr>
              <p:cNvPr id="524299" name="Rectangle 11"/>
              <p:cNvSpPr>
                <a:spLocks noChangeArrowheads="1"/>
              </p:cNvSpPr>
              <p:nvPr/>
            </p:nvSpPr>
            <p:spPr bwMode="auto">
              <a:xfrm flipH="1">
                <a:off x="3552" y="915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CCFFFF"/>
                    </a:solidFill>
                  </a:rPr>
                  <a:t>3`0</a:t>
                </a:r>
              </a:p>
            </p:txBody>
          </p:sp>
          <p:sp>
            <p:nvSpPr>
              <p:cNvPr id="524300" name="Rectangle 12"/>
              <p:cNvSpPr>
                <a:spLocks noChangeArrowheads="1"/>
              </p:cNvSpPr>
              <p:nvPr/>
            </p:nvSpPr>
            <p:spPr bwMode="auto">
              <a:xfrm flipH="1">
                <a:off x="3840" y="91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CCFFFF"/>
                    </a:solidFill>
                  </a:rPr>
                  <a:t>40</a:t>
                </a:r>
              </a:p>
            </p:txBody>
          </p:sp>
          <p:sp>
            <p:nvSpPr>
              <p:cNvPr id="524301" name="Rectangle 13"/>
              <p:cNvSpPr>
                <a:spLocks noChangeArrowheads="1"/>
              </p:cNvSpPr>
              <p:nvPr/>
            </p:nvSpPr>
            <p:spPr bwMode="auto">
              <a:xfrm flipH="1">
                <a:off x="4128" y="91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CCFFFF"/>
                    </a:solidFill>
                  </a:rPr>
                  <a:t>69</a:t>
                </a:r>
              </a:p>
            </p:txBody>
          </p:sp>
          <p:sp>
            <p:nvSpPr>
              <p:cNvPr id="524302" name="Rectangle 14"/>
              <p:cNvSpPr>
                <a:spLocks noChangeArrowheads="1"/>
              </p:cNvSpPr>
              <p:nvPr/>
            </p:nvSpPr>
            <p:spPr bwMode="auto">
              <a:xfrm flipH="1">
                <a:off x="4416" y="91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CCFFFF"/>
                    </a:solidFill>
                  </a:rPr>
                  <a:t>77</a:t>
                </a:r>
              </a:p>
            </p:txBody>
          </p:sp>
          <p:sp>
            <p:nvSpPr>
              <p:cNvPr id="524303" name="Rectangle 15"/>
              <p:cNvSpPr>
                <a:spLocks noChangeArrowheads="1"/>
              </p:cNvSpPr>
              <p:nvPr/>
            </p:nvSpPr>
            <p:spPr bwMode="auto">
              <a:xfrm flipH="1">
                <a:off x="4738" y="912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CCFFFF"/>
                    </a:solidFill>
                  </a:rPr>
                  <a:t>5</a:t>
                </a:r>
              </a:p>
            </p:txBody>
          </p:sp>
          <p:sp>
            <p:nvSpPr>
              <p:cNvPr id="524304" name="Text Box 16"/>
              <p:cNvSpPr txBox="1">
                <a:spLocks noChangeArrowheads="1"/>
              </p:cNvSpPr>
              <p:nvPr/>
            </p:nvSpPr>
            <p:spPr bwMode="auto">
              <a:xfrm>
                <a:off x="2746" y="962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7</a:t>
                </a:r>
              </a:p>
            </p:txBody>
          </p:sp>
          <p:sp>
            <p:nvSpPr>
              <p:cNvPr id="524305" name="Rectangle 17"/>
              <p:cNvSpPr>
                <a:spLocks noChangeArrowheads="1"/>
              </p:cNvSpPr>
              <p:nvPr/>
            </p:nvSpPr>
            <p:spPr bwMode="auto">
              <a:xfrm>
                <a:off x="2974" y="960"/>
                <a:ext cx="29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524306" name="Rectangle 18"/>
              <p:cNvSpPr>
                <a:spLocks noChangeArrowheads="1"/>
              </p:cNvSpPr>
              <p:nvPr/>
            </p:nvSpPr>
            <p:spPr bwMode="auto">
              <a:xfrm>
                <a:off x="3250" y="974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24307" name="Rectangle 19"/>
              <p:cNvSpPr>
                <a:spLocks noChangeArrowheads="1"/>
              </p:cNvSpPr>
              <p:nvPr/>
            </p:nvSpPr>
            <p:spPr bwMode="auto">
              <a:xfrm>
                <a:off x="3535" y="982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66</a:t>
                </a:r>
              </a:p>
            </p:txBody>
          </p:sp>
          <p:sp>
            <p:nvSpPr>
              <p:cNvPr id="524308" name="Rectangle 20"/>
              <p:cNvSpPr>
                <a:spLocks noChangeArrowheads="1"/>
              </p:cNvSpPr>
              <p:nvPr/>
            </p:nvSpPr>
            <p:spPr bwMode="auto">
              <a:xfrm>
                <a:off x="3827" y="967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19</a:t>
                </a:r>
              </a:p>
            </p:txBody>
          </p:sp>
          <p:sp>
            <p:nvSpPr>
              <p:cNvPr id="524309" name="Rectangle 21"/>
              <p:cNvSpPr>
                <a:spLocks noChangeArrowheads="1"/>
              </p:cNvSpPr>
              <p:nvPr/>
            </p:nvSpPr>
            <p:spPr bwMode="auto">
              <a:xfrm>
                <a:off x="4129" y="966"/>
                <a:ext cx="20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24310" name="Rectangle 22"/>
              <p:cNvSpPr>
                <a:spLocks noChangeArrowheads="1"/>
              </p:cNvSpPr>
              <p:nvPr/>
            </p:nvSpPr>
            <p:spPr bwMode="auto">
              <a:xfrm>
                <a:off x="4424" y="967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41</a:t>
                </a:r>
              </a:p>
            </p:txBody>
          </p:sp>
          <p:sp>
            <p:nvSpPr>
              <p:cNvPr id="524311" name="Rectangle 23"/>
              <p:cNvSpPr>
                <a:spLocks noChangeArrowheads="1"/>
              </p:cNvSpPr>
              <p:nvPr/>
            </p:nvSpPr>
            <p:spPr bwMode="auto">
              <a:xfrm>
                <a:off x="4721" y="967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9</a:t>
                </a:r>
              </a:p>
            </p:txBody>
          </p:sp>
        </p:grpSp>
        <p:sp>
          <p:nvSpPr>
            <p:cNvPr id="524314" name="Line 26"/>
            <p:cNvSpPr>
              <a:spLocks noChangeShapeType="1"/>
            </p:cNvSpPr>
            <p:nvPr/>
          </p:nvSpPr>
          <p:spPr bwMode="auto">
            <a:xfrm>
              <a:off x="3271" y="876"/>
              <a:ext cx="0" cy="7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315" name="Line 27"/>
            <p:cNvSpPr>
              <a:spLocks noChangeShapeType="1"/>
            </p:cNvSpPr>
            <p:nvPr/>
          </p:nvSpPr>
          <p:spPr bwMode="auto">
            <a:xfrm>
              <a:off x="2976" y="876"/>
              <a:ext cx="0" cy="7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4319" name="Group 31"/>
            <p:cNvGrpSpPr>
              <a:grpSpLocks/>
            </p:cNvGrpSpPr>
            <p:nvPr/>
          </p:nvGrpSpPr>
          <p:grpSpPr bwMode="auto">
            <a:xfrm>
              <a:off x="2592" y="864"/>
              <a:ext cx="668" cy="827"/>
              <a:chOff x="2592" y="864"/>
              <a:chExt cx="668" cy="827"/>
            </a:xfrm>
          </p:grpSpPr>
          <p:sp>
            <p:nvSpPr>
              <p:cNvPr id="524320" name="Rectangle 32"/>
              <p:cNvSpPr>
                <a:spLocks noChangeArrowheads="1"/>
              </p:cNvSpPr>
              <p:nvPr/>
            </p:nvSpPr>
            <p:spPr bwMode="auto">
              <a:xfrm>
                <a:off x="2592" y="864"/>
                <a:ext cx="617" cy="82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4321" name="Group 33"/>
              <p:cNvGrpSpPr>
                <a:grpSpLocks/>
              </p:cNvGrpSpPr>
              <p:nvPr/>
            </p:nvGrpSpPr>
            <p:grpSpPr bwMode="auto">
              <a:xfrm>
                <a:off x="2684" y="1033"/>
                <a:ext cx="576" cy="384"/>
                <a:chOff x="4958" y="3142"/>
                <a:chExt cx="576" cy="384"/>
              </a:xfrm>
            </p:grpSpPr>
            <p:sp>
              <p:nvSpPr>
                <p:cNvPr id="524322" name="Rectangle 34"/>
                <p:cNvSpPr>
                  <a:spLocks noChangeArrowheads="1"/>
                </p:cNvSpPr>
                <p:nvPr/>
              </p:nvSpPr>
              <p:spPr bwMode="auto">
                <a:xfrm>
                  <a:off x="4958" y="3142"/>
                  <a:ext cx="288" cy="38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4323" name="Rectangle 35"/>
                <p:cNvSpPr>
                  <a:spLocks noChangeArrowheads="1"/>
                </p:cNvSpPr>
                <p:nvPr/>
              </p:nvSpPr>
              <p:spPr bwMode="auto">
                <a:xfrm>
                  <a:off x="5246" y="3142"/>
                  <a:ext cx="288" cy="38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24332" name="Text Box 44"/>
            <p:cNvSpPr txBox="1">
              <a:spLocks noChangeArrowheads="1"/>
            </p:cNvSpPr>
            <p:nvPr/>
          </p:nvSpPr>
          <p:spPr bwMode="auto">
            <a:xfrm>
              <a:off x="2722" y="108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524337" name="Rectangle 49"/>
            <p:cNvSpPr>
              <a:spLocks noChangeArrowheads="1"/>
            </p:cNvSpPr>
            <p:nvPr/>
          </p:nvSpPr>
          <p:spPr bwMode="auto">
            <a:xfrm>
              <a:off x="3011" y="1075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grpSp>
          <p:nvGrpSpPr>
            <p:cNvPr id="524345" name="Group 57"/>
            <p:cNvGrpSpPr>
              <a:grpSpLocks/>
            </p:cNvGrpSpPr>
            <p:nvPr/>
          </p:nvGrpSpPr>
          <p:grpSpPr bwMode="auto">
            <a:xfrm>
              <a:off x="3243" y="864"/>
              <a:ext cx="635" cy="827"/>
              <a:chOff x="3243" y="864"/>
              <a:chExt cx="635" cy="827"/>
            </a:xfrm>
          </p:grpSpPr>
          <p:sp>
            <p:nvSpPr>
              <p:cNvPr id="524346" name="Line 58"/>
              <p:cNvSpPr>
                <a:spLocks noChangeShapeType="1"/>
              </p:cNvSpPr>
              <p:nvPr/>
            </p:nvSpPr>
            <p:spPr bwMode="auto">
              <a:xfrm>
                <a:off x="3552" y="876"/>
                <a:ext cx="0" cy="76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4347" name="Group 59"/>
              <p:cNvGrpSpPr>
                <a:grpSpLocks/>
              </p:cNvGrpSpPr>
              <p:nvPr/>
            </p:nvGrpSpPr>
            <p:grpSpPr bwMode="auto">
              <a:xfrm>
                <a:off x="3271" y="864"/>
                <a:ext cx="576" cy="827"/>
                <a:chOff x="4892" y="2640"/>
                <a:chExt cx="576" cy="827"/>
              </a:xfrm>
            </p:grpSpPr>
            <p:sp>
              <p:nvSpPr>
                <p:cNvPr id="524348" name="Rectangle 60"/>
                <p:cNvSpPr>
                  <a:spLocks noChangeArrowheads="1"/>
                </p:cNvSpPr>
                <p:nvPr/>
              </p:nvSpPr>
              <p:spPr bwMode="auto">
                <a:xfrm>
                  <a:off x="5085" y="2640"/>
                  <a:ext cx="205" cy="82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24349" name="Group 61"/>
                <p:cNvGrpSpPr>
                  <a:grpSpLocks/>
                </p:cNvGrpSpPr>
                <p:nvPr/>
              </p:nvGrpSpPr>
              <p:grpSpPr bwMode="auto">
                <a:xfrm>
                  <a:off x="4892" y="2809"/>
                  <a:ext cx="576" cy="384"/>
                  <a:chOff x="4958" y="3142"/>
                  <a:chExt cx="576" cy="384"/>
                </a:xfrm>
              </p:grpSpPr>
              <p:sp>
                <p:nvSpPr>
                  <p:cNvPr id="524350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4958" y="3142"/>
                    <a:ext cx="288" cy="384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4351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3142"/>
                    <a:ext cx="288" cy="384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24352" name="Text Box 64"/>
              <p:cNvSpPr txBox="1">
                <a:spLocks noChangeArrowheads="1"/>
              </p:cNvSpPr>
              <p:nvPr/>
            </p:nvSpPr>
            <p:spPr bwMode="auto">
              <a:xfrm>
                <a:off x="3243" y="1082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6</a:t>
                </a:r>
              </a:p>
            </p:txBody>
          </p:sp>
          <p:sp>
            <p:nvSpPr>
              <p:cNvPr id="524353" name="Rectangle 65"/>
              <p:cNvSpPr>
                <a:spLocks noChangeArrowheads="1"/>
              </p:cNvSpPr>
              <p:nvPr/>
            </p:nvSpPr>
            <p:spPr bwMode="auto">
              <a:xfrm>
                <a:off x="3528" y="1081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66</a:t>
                </a:r>
              </a:p>
            </p:txBody>
          </p:sp>
        </p:grpSp>
        <p:grpSp>
          <p:nvGrpSpPr>
            <p:cNvPr id="524369" name="Group 81"/>
            <p:cNvGrpSpPr>
              <a:grpSpLocks/>
            </p:cNvGrpSpPr>
            <p:nvPr/>
          </p:nvGrpSpPr>
          <p:grpSpPr bwMode="auto">
            <a:xfrm>
              <a:off x="2685" y="816"/>
              <a:ext cx="1159" cy="912"/>
              <a:chOff x="2685" y="816"/>
              <a:chExt cx="1159" cy="912"/>
            </a:xfrm>
          </p:grpSpPr>
          <p:sp>
            <p:nvSpPr>
              <p:cNvPr id="524370" name="Rectangle 82"/>
              <p:cNvSpPr>
                <a:spLocks noChangeArrowheads="1"/>
              </p:cNvSpPr>
              <p:nvPr/>
            </p:nvSpPr>
            <p:spPr bwMode="auto">
              <a:xfrm>
                <a:off x="3216" y="816"/>
                <a:ext cx="144" cy="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4371" name="Group 83"/>
              <p:cNvGrpSpPr>
                <a:grpSpLocks/>
              </p:cNvGrpSpPr>
              <p:nvPr/>
            </p:nvGrpSpPr>
            <p:grpSpPr bwMode="auto">
              <a:xfrm>
                <a:off x="2685" y="1033"/>
                <a:ext cx="1159" cy="388"/>
                <a:chOff x="4608" y="3456"/>
                <a:chExt cx="1152" cy="336"/>
              </a:xfrm>
            </p:grpSpPr>
            <p:sp>
              <p:nvSpPr>
                <p:cNvPr id="524372" name="Rectangle 84"/>
                <p:cNvSpPr>
                  <a:spLocks noChangeArrowheads="1"/>
                </p:cNvSpPr>
                <p:nvPr/>
              </p:nvSpPr>
              <p:spPr bwMode="auto">
                <a:xfrm>
                  <a:off x="4608" y="3456"/>
                  <a:ext cx="288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524373" name="Rectangle 85"/>
                <p:cNvSpPr>
                  <a:spLocks noChangeArrowheads="1"/>
                </p:cNvSpPr>
                <p:nvPr/>
              </p:nvSpPr>
              <p:spPr bwMode="auto">
                <a:xfrm>
                  <a:off x="4896" y="3456"/>
                  <a:ext cx="288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524374" name="Rectangle 86"/>
                <p:cNvSpPr>
                  <a:spLocks noChangeArrowheads="1"/>
                </p:cNvSpPr>
                <p:nvPr/>
              </p:nvSpPr>
              <p:spPr bwMode="auto">
                <a:xfrm>
                  <a:off x="5184" y="3456"/>
                  <a:ext cx="288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524375" name="Rectangle 87"/>
                <p:cNvSpPr>
                  <a:spLocks noChangeArrowheads="1"/>
                </p:cNvSpPr>
                <p:nvPr/>
              </p:nvSpPr>
              <p:spPr bwMode="auto">
                <a:xfrm>
                  <a:off x="5472" y="3456"/>
                  <a:ext cx="288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</p:grpSp>
        <p:sp>
          <p:nvSpPr>
            <p:cNvPr id="524376" name="Text Box 88"/>
            <p:cNvSpPr txBox="1">
              <a:spLocks noChangeArrowheads="1"/>
            </p:cNvSpPr>
            <p:nvPr/>
          </p:nvSpPr>
          <p:spPr bwMode="auto">
            <a:xfrm>
              <a:off x="2717" y="108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524381" name="Text Box 93"/>
            <p:cNvSpPr txBox="1">
              <a:spLocks noChangeArrowheads="1"/>
            </p:cNvSpPr>
            <p:nvPr/>
          </p:nvSpPr>
          <p:spPr bwMode="auto">
            <a:xfrm>
              <a:off x="2990" y="107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524386" name="Text Box 98"/>
            <p:cNvSpPr txBox="1">
              <a:spLocks noChangeArrowheads="1"/>
            </p:cNvSpPr>
            <p:nvPr/>
          </p:nvSpPr>
          <p:spPr bwMode="auto">
            <a:xfrm>
              <a:off x="3305" y="107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524391" name="Text Box 103"/>
            <p:cNvSpPr txBox="1">
              <a:spLocks noChangeArrowheads="1"/>
            </p:cNvSpPr>
            <p:nvPr/>
          </p:nvSpPr>
          <p:spPr bwMode="auto">
            <a:xfrm>
              <a:off x="3523" y="1091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66</a:t>
              </a:r>
            </a:p>
          </p:txBody>
        </p:sp>
        <p:sp>
          <p:nvSpPr>
            <p:cNvPr id="524312" name="Line 24"/>
            <p:cNvSpPr>
              <a:spLocks noChangeShapeType="1"/>
            </p:cNvSpPr>
            <p:nvPr/>
          </p:nvSpPr>
          <p:spPr bwMode="auto">
            <a:xfrm>
              <a:off x="3836" y="910"/>
              <a:ext cx="0" cy="7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4397" name="Line 109"/>
          <p:cNvSpPr>
            <a:spLocks noChangeShapeType="1"/>
          </p:cNvSpPr>
          <p:nvPr/>
        </p:nvSpPr>
        <p:spPr bwMode="auto">
          <a:xfrm>
            <a:off x="0" y="6248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4398" name="Rectangle 110"/>
          <p:cNvSpPr>
            <a:spLocks noChangeArrowheads="1"/>
          </p:cNvSpPr>
          <p:nvPr/>
        </p:nvSpPr>
        <p:spPr bwMode="auto">
          <a:xfrm>
            <a:off x="3249613" y="1344613"/>
            <a:ext cx="2840037" cy="1849437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4449" name="Group 161"/>
          <p:cNvGrpSpPr>
            <a:grpSpLocks/>
          </p:cNvGrpSpPr>
          <p:nvPr/>
        </p:nvGrpSpPr>
        <p:grpSpPr bwMode="auto">
          <a:xfrm>
            <a:off x="6099175" y="1639888"/>
            <a:ext cx="1963738" cy="604837"/>
            <a:chOff x="1232" y="1369"/>
            <a:chExt cx="1237" cy="381"/>
          </a:xfrm>
        </p:grpSpPr>
        <p:sp>
          <p:nvSpPr>
            <p:cNvPr id="524407" name="Rectangle 119"/>
            <p:cNvSpPr>
              <a:spLocks noChangeArrowheads="1"/>
            </p:cNvSpPr>
            <p:nvPr/>
          </p:nvSpPr>
          <p:spPr bwMode="auto">
            <a:xfrm flipH="1">
              <a:off x="1245" y="1369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CFFFF"/>
                  </a:solidFill>
                </a:rPr>
                <a:t>40</a:t>
              </a:r>
            </a:p>
          </p:txBody>
        </p:sp>
        <p:sp>
          <p:nvSpPr>
            <p:cNvPr id="524408" name="Rectangle 120"/>
            <p:cNvSpPr>
              <a:spLocks noChangeArrowheads="1"/>
            </p:cNvSpPr>
            <p:nvPr/>
          </p:nvSpPr>
          <p:spPr bwMode="auto">
            <a:xfrm flipH="1">
              <a:off x="1533" y="1369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CFFFF"/>
                  </a:solidFill>
                </a:rPr>
                <a:t>69</a:t>
              </a:r>
            </a:p>
          </p:txBody>
        </p:sp>
        <p:sp>
          <p:nvSpPr>
            <p:cNvPr id="524409" name="Rectangle 121"/>
            <p:cNvSpPr>
              <a:spLocks noChangeArrowheads="1"/>
            </p:cNvSpPr>
            <p:nvPr/>
          </p:nvSpPr>
          <p:spPr bwMode="auto">
            <a:xfrm flipH="1">
              <a:off x="1821" y="1369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CFFFF"/>
                  </a:solidFill>
                </a:rPr>
                <a:t>77</a:t>
              </a:r>
            </a:p>
          </p:txBody>
        </p:sp>
        <p:sp>
          <p:nvSpPr>
            <p:cNvPr id="524410" name="Rectangle 122"/>
            <p:cNvSpPr>
              <a:spLocks noChangeArrowheads="1"/>
            </p:cNvSpPr>
            <p:nvPr/>
          </p:nvSpPr>
          <p:spPr bwMode="auto">
            <a:xfrm flipH="1">
              <a:off x="2143" y="1369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CFFFF"/>
                  </a:solidFill>
                </a:rPr>
                <a:t>5</a:t>
              </a:r>
            </a:p>
          </p:txBody>
        </p:sp>
        <p:sp>
          <p:nvSpPr>
            <p:cNvPr id="524415" name="Rectangle 127"/>
            <p:cNvSpPr>
              <a:spLocks noChangeArrowheads="1"/>
            </p:cNvSpPr>
            <p:nvPr/>
          </p:nvSpPr>
          <p:spPr bwMode="auto">
            <a:xfrm>
              <a:off x="1232" y="1424"/>
              <a:ext cx="2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4416" name="Rectangle 128"/>
            <p:cNvSpPr>
              <a:spLocks noChangeArrowheads="1"/>
            </p:cNvSpPr>
            <p:nvPr/>
          </p:nvSpPr>
          <p:spPr bwMode="auto">
            <a:xfrm>
              <a:off x="1534" y="142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24417" name="Rectangle 129"/>
            <p:cNvSpPr>
              <a:spLocks noChangeArrowheads="1"/>
            </p:cNvSpPr>
            <p:nvPr/>
          </p:nvSpPr>
          <p:spPr bwMode="auto">
            <a:xfrm>
              <a:off x="1829" y="142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524418" name="Rectangle 130"/>
            <p:cNvSpPr>
              <a:spLocks noChangeArrowheads="1"/>
            </p:cNvSpPr>
            <p:nvPr/>
          </p:nvSpPr>
          <p:spPr bwMode="auto">
            <a:xfrm>
              <a:off x="2126" y="142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41</a:t>
              </a:r>
            </a:p>
          </p:txBody>
        </p:sp>
      </p:grpSp>
      <p:sp>
        <p:nvSpPr>
          <p:cNvPr id="524450" name="Line 162"/>
          <p:cNvSpPr>
            <a:spLocks noChangeShapeType="1"/>
          </p:cNvSpPr>
          <p:nvPr/>
        </p:nvSpPr>
        <p:spPr bwMode="auto">
          <a:xfrm>
            <a:off x="0" y="6553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4451" name="Group 163"/>
          <p:cNvGrpSpPr>
            <a:grpSpLocks/>
          </p:cNvGrpSpPr>
          <p:nvPr/>
        </p:nvGrpSpPr>
        <p:grpSpPr bwMode="auto">
          <a:xfrm>
            <a:off x="4203700" y="1643063"/>
            <a:ext cx="1914525" cy="604837"/>
            <a:chOff x="1232" y="1369"/>
            <a:chExt cx="1259" cy="381"/>
          </a:xfrm>
        </p:grpSpPr>
        <p:sp>
          <p:nvSpPr>
            <p:cNvPr id="524452" name="Rectangle 164"/>
            <p:cNvSpPr>
              <a:spLocks noChangeArrowheads="1"/>
            </p:cNvSpPr>
            <p:nvPr/>
          </p:nvSpPr>
          <p:spPr bwMode="auto">
            <a:xfrm flipH="1">
              <a:off x="1245" y="1369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CFFFF"/>
                  </a:solidFill>
                </a:rPr>
                <a:t>40</a:t>
              </a:r>
            </a:p>
          </p:txBody>
        </p:sp>
        <p:sp>
          <p:nvSpPr>
            <p:cNvPr id="524453" name="Rectangle 165"/>
            <p:cNvSpPr>
              <a:spLocks noChangeArrowheads="1"/>
            </p:cNvSpPr>
            <p:nvPr/>
          </p:nvSpPr>
          <p:spPr bwMode="auto">
            <a:xfrm flipH="1">
              <a:off x="1533" y="1369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CFFFF"/>
                  </a:solidFill>
                </a:rPr>
                <a:t>69</a:t>
              </a:r>
            </a:p>
          </p:txBody>
        </p:sp>
        <p:sp>
          <p:nvSpPr>
            <p:cNvPr id="524454" name="Rectangle 166"/>
            <p:cNvSpPr>
              <a:spLocks noChangeArrowheads="1"/>
            </p:cNvSpPr>
            <p:nvPr/>
          </p:nvSpPr>
          <p:spPr bwMode="auto">
            <a:xfrm flipH="1">
              <a:off x="1821" y="1369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CFFFF"/>
                  </a:solidFill>
                </a:rPr>
                <a:t>77</a:t>
              </a:r>
            </a:p>
          </p:txBody>
        </p:sp>
        <p:sp>
          <p:nvSpPr>
            <p:cNvPr id="524455" name="Rectangle 167"/>
            <p:cNvSpPr>
              <a:spLocks noChangeArrowheads="1"/>
            </p:cNvSpPr>
            <p:nvPr/>
          </p:nvSpPr>
          <p:spPr bwMode="auto">
            <a:xfrm flipH="1">
              <a:off x="2143" y="1369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CFFFF"/>
                  </a:solidFill>
                </a:rPr>
                <a:t>5</a:t>
              </a:r>
            </a:p>
          </p:txBody>
        </p:sp>
        <p:sp>
          <p:nvSpPr>
            <p:cNvPr id="524456" name="Rectangle 168"/>
            <p:cNvSpPr>
              <a:spLocks noChangeArrowheads="1"/>
            </p:cNvSpPr>
            <p:nvPr/>
          </p:nvSpPr>
          <p:spPr bwMode="auto">
            <a:xfrm>
              <a:off x="1232" y="1424"/>
              <a:ext cx="2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24457" name="Rectangle 169"/>
            <p:cNvSpPr>
              <a:spLocks noChangeArrowheads="1"/>
            </p:cNvSpPr>
            <p:nvPr/>
          </p:nvSpPr>
          <p:spPr bwMode="auto">
            <a:xfrm>
              <a:off x="1534" y="1423"/>
              <a:ext cx="2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24458" name="Rectangle 170"/>
            <p:cNvSpPr>
              <a:spLocks noChangeArrowheads="1"/>
            </p:cNvSpPr>
            <p:nvPr/>
          </p:nvSpPr>
          <p:spPr bwMode="auto">
            <a:xfrm>
              <a:off x="1829" y="1424"/>
              <a:ext cx="2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24459" name="Rectangle 171"/>
            <p:cNvSpPr>
              <a:spLocks noChangeArrowheads="1"/>
            </p:cNvSpPr>
            <p:nvPr/>
          </p:nvSpPr>
          <p:spPr bwMode="auto">
            <a:xfrm>
              <a:off x="2126" y="1424"/>
              <a:ext cx="3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66</a:t>
              </a:r>
            </a:p>
          </p:txBody>
        </p:sp>
      </p:grpSp>
      <p:grpSp>
        <p:nvGrpSpPr>
          <p:cNvPr id="524478" name="Group 190"/>
          <p:cNvGrpSpPr>
            <a:grpSpLocks/>
          </p:cNvGrpSpPr>
          <p:nvPr/>
        </p:nvGrpSpPr>
        <p:grpSpPr bwMode="auto">
          <a:xfrm>
            <a:off x="373063" y="1662113"/>
            <a:ext cx="1963737" cy="1919287"/>
            <a:chOff x="235" y="1056"/>
            <a:chExt cx="1237" cy="1209"/>
          </a:xfrm>
        </p:grpSpPr>
        <p:grpSp>
          <p:nvGrpSpPr>
            <p:cNvPr id="524460" name="Group 172"/>
            <p:cNvGrpSpPr>
              <a:grpSpLocks/>
            </p:cNvGrpSpPr>
            <p:nvPr/>
          </p:nvGrpSpPr>
          <p:grpSpPr bwMode="auto">
            <a:xfrm>
              <a:off x="240" y="1056"/>
              <a:ext cx="1206" cy="381"/>
              <a:chOff x="1232" y="1369"/>
              <a:chExt cx="1259" cy="381"/>
            </a:xfrm>
          </p:grpSpPr>
          <p:sp>
            <p:nvSpPr>
              <p:cNvPr id="524461" name="Rectangle 173"/>
              <p:cNvSpPr>
                <a:spLocks noChangeArrowheads="1"/>
              </p:cNvSpPr>
              <p:nvPr/>
            </p:nvSpPr>
            <p:spPr bwMode="auto">
              <a:xfrm flipH="1">
                <a:off x="1245" y="1369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CCFFFF"/>
                    </a:solidFill>
                  </a:rPr>
                  <a:t>40</a:t>
                </a:r>
              </a:p>
            </p:txBody>
          </p:sp>
          <p:sp>
            <p:nvSpPr>
              <p:cNvPr id="524462" name="Rectangle 174"/>
              <p:cNvSpPr>
                <a:spLocks noChangeArrowheads="1"/>
              </p:cNvSpPr>
              <p:nvPr/>
            </p:nvSpPr>
            <p:spPr bwMode="auto">
              <a:xfrm flipH="1">
                <a:off x="1533" y="1369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CCFFFF"/>
                    </a:solidFill>
                  </a:rPr>
                  <a:t>69</a:t>
                </a:r>
              </a:p>
            </p:txBody>
          </p:sp>
          <p:sp>
            <p:nvSpPr>
              <p:cNvPr id="524463" name="Rectangle 175"/>
              <p:cNvSpPr>
                <a:spLocks noChangeArrowheads="1"/>
              </p:cNvSpPr>
              <p:nvPr/>
            </p:nvSpPr>
            <p:spPr bwMode="auto">
              <a:xfrm flipH="1">
                <a:off x="1821" y="1369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CCFFFF"/>
                    </a:solidFill>
                  </a:rPr>
                  <a:t>77</a:t>
                </a:r>
              </a:p>
            </p:txBody>
          </p:sp>
          <p:sp>
            <p:nvSpPr>
              <p:cNvPr id="524464" name="Rectangle 176"/>
              <p:cNvSpPr>
                <a:spLocks noChangeArrowheads="1"/>
              </p:cNvSpPr>
              <p:nvPr/>
            </p:nvSpPr>
            <p:spPr bwMode="auto">
              <a:xfrm flipH="1">
                <a:off x="2143" y="1369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CCFFFF"/>
                    </a:solidFill>
                  </a:rPr>
                  <a:t>5</a:t>
                </a:r>
              </a:p>
            </p:txBody>
          </p:sp>
          <p:sp>
            <p:nvSpPr>
              <p:cNvPr id="524465" name="Rectangle 177"/>
              <p:cNvSpPr>
                <a:spLocks noChangeArrowheads="1"/>
              </p:cNvSpPr>
              <p:nvPr/>
            </p:nvSpPr>
            <p:spPr bwMode="auto">
              <a:xfrm>
                <a:off x="1232" y="1424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524466" name="Rectangle 178"/>
              <p:cNvSpPr>
                <a:spLocks noChangeArrowheads="1"/>
              </p:cNvSpPr>
              <p:nvPr/>
            </p:nvSpPr>
            <p:spPr bwMode="auto">
              <a:xfrm>
                <a:off x="1534" y="1423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24467" name="Rectangle 179"/>
              <p:cNvSpPr>
                <a:spLocks noChangeArrowheads="1"/>
              </p:cNvSpPr>
              <p:nvPr/>
            </p:nvSpPr>
            <p:spPr bwMode="auto">
              <a:xfrm>
                <a:off x="1829" y="1424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524468" name="Rectangle 180"/>
              <p:cNvSpPr>
                <a:spLocks noChangeArrowheads="1"/>
              </p:cNvSpPr>
              <p:nvPr/>
            </p:nvSpPr>
            <p:spPr bwMode="auto">
              <a:xfrm>
                <a:off x="2126" y="1424"/>
                <a:ext cx="36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66</a:t>
                </a:r>
              </a:p>
            </p:txBody>
          </p:sp>
        </p:grpSp>
        <p:grpSp>
          <p:nvGrpSpPr>
            <p:cNvPr id="524469" name="Group 181"/>
            <p:cNvGrpSpPr>
              <a:grpSpLocks/>
            </p:cNvGrpSpPr>
            <p:nvPr/>
          </p:nvGrpSpPr>
          <p:grpSpPr bwMode="auto">
            <a:xfrm>
              <a:off x="235" y="1884"/>
              <a:ext cx="1237" cy="381"/>
              <a:chOff x="1232" y="1369"/>
              <a:chExt cx="1237" cy="381"/>
            </a:xfrm>
          </p:grpSpPr>
          <p:sp>
            <p:nvSpPr>
              <p:cNvPr id="524470" name="Rectangle 182"/>
              <p:cNvSpPr>
                <a:spLocks noChangeArrowheads="1"/>
              </p:cNvSpPr>
              <p:nvPr/>
            </p:nvSpPr>
            <p:spPr bwMode="auto">
              <a:xfrm flipH="1">
                <a:off x="1245" y="1369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CCFFFF"/>
                    </a:solidFill>
                  </a:rPr>
                  <a:t>40</a:t>
                </a:r>
              </a:p>
            </p:txBody>
          </p:sp>
          <p:sp>
            <p:nvSpPr>
              <p:cNvPr id="524471" name="Rectangle 183"/>
              <p:cNvSpPr>
                <a:spLocks noChangeArrowheads="1"/>
              </p:cNvSpPr>
              <p:nvPr/>
            </p:nvSpPr>
            <p:spPr bwMode="auto">
              <a:xfrm flipH="1">
                <a:off x="1533" y="1369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CCFFFF"/>
                    </a:solidFill>
                  </a:rPr>
                  <a:t>69</a:t>
                </a:r>
              </a:p>
            </p:txBody>
          </p:sp>
          <p:sp>
            <p:nvSpPr>
              <p:cNvPr id="524472" name="Rectangle 184"/>
              <p:cNvSpPr>
                <a:spLocks noChangeArrowheads="1"/>
              </p:cNvSpPr>
              <p:nvPr/>
            </p:nvSpPr>
            <p:spPr bwMode="auto">
              <a:xfrm flipH="1">
                <a:off x="1821" y="1369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CCFFFF"/>
                    </a:solidFill>
                  </a:rPr>
                  <a:t>77</a:t>
                </a:r>
              </a:p>
            </p:txBody>
          </p:sp>
          <p:sp>
            <p:nvSpPr>
              <p:cNvPr id="524473" name="Rectangle 185"/>
              <p:cNvSpPr>
                <a:spLocks noChangeArrowheads="1"/>
              </p:cNvSpPr>
              <p:nvPr/>
            </p:nvSpPr>
            <p:spPr bwMode="auto">
              <a:xfrm flipH="1">
                <a:off x="2143" y="1369"/>
                <a:ext cx="326" cy="38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CCFFFF"/>
                    </a:solidFill>
                  </a:rPr>
                  <a:t>5</a:t>
                </a:r>
              </a:p>
            </p:txBody>
          </p:sp>
          <p:sp>
            <p:nvSpPr>
              <p:cNvPr id="524474" name="Rectangle 186"/>
              <p:cNvSpPr>
                <a:spLocks noChangeArrowheads="1"/>
              </p:cNvSpPr>
              <p:nvPr/>
            </p:nvSpPr>
            <p:spPr bwMode="auto">
              <a:xfrm>
                <a:off x="1232" y="1424"/>
                <a:ext cx="20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24475" name="Rectangle 187"/>
              <p:cNvSpPr>
                <a:spLocks noChangeArrowheads="1"/>
              </p:cNvSpPr>
              <p:nvPr/>
            </p:nvSpPr>
            <p:spPr bwMode="auto">
              <a:xfrm>
                <a:off x="1534" y="1423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524476" name="Rectangle 188"/>
              <p:cNvSpPr>
                <a:spLocks noChangeArrowheads="1"/>
              </p:cNvSpPr>
              <p:nvPr/>
            </p:nvSpPr>
            <p:spPr bwMode="auto">
              <a:xfrm>
                <a:off x="1829" y="1424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19</a:t>
                </a:r>
              </a:p>
            </p:txBody>
          </p:sp>
          <p:sp>
            <p:nvSpPr>
              <p:cNvPr id="524477" name="Rectangle 189"/>
              <p:cNvSpPr>
                <a:spLocks noChangeArrowheads="1"/>
              </p:cNvSpPr>
              <p:nvPr/>
            </p:nvSpPr>
            <p:spPr bwMode="auto">
              <a:xfrm>
                <a:off x="2126" y="1424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41</a:t>
                </a:r>
              </a:p>
            </p:txBody>
          </p:sp>
        </p:grpSp>
      </p:grpSp>
      <p:grpSp>
        <p:nvGrpSpPr>
          <p:cNvPr id="524479" name="Group 191"/>
          <p:cNvGrpSpPr>
            <a:grpSpLocks/>
          </p:cNvGrpSpPr>
          <p:nvPr/>
        </p:nvGrpSpPr>
        <p:grpSpPr bwMode="auto">
          <a:xfrm>
            <a:off x="-115888" y="2286000"/>
            <a:ext cx="949326" cy="739775"/>
            <a:chOff x="810" y="3098"/>
            <a:chExt cx="598" cy="523"/>
          </a:xfrm>
        </p:grpSpPr>
        <p:sp>
          <p:nvSpPr>
            <p:cNvPr id="524480" name="Line 192"/>
            <p:cNvSpPr>
              <a:spLocks noChangeShapeType="1"/>
            </p:cNvSpPr>
            <p:nvPr/>
          </p:nvSpPr>
          <p:spPr bwMode="auto">
            <a:xfrm flipV="1">
              <a:off x="1268" y="311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481" name="Rectangle 193"/>
            <p:cNvSpPr>
              <a:spLocks noChangeArrowheads="1"/>
            </p:cNvSpPr>
            <p:nvPr/>
          </p:nvSpPr>
          <p:spPr bwMode="auto">
            <a:xfrm>
              <a:off x="810" y="3098"/>
              <a:ext cx="379" cy="4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482" name="Text Box 194"/>
            <p:cNvSpPr txBox="1">
              <a:spLocks noChangeArrowheads="1"/>
            </p:cNvSpPr>
            <p:nvPr/>
          </p:nvSpPr>
          <p:spPr bwMode="auto">
            <a:xfrm>
              <a:off x="1152" y="3298"/>
              <a:ext cx="256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i1</a:t>
              </a:r>
            </a:p>
          </p:txBody>
        </p:sp>
      </p:grpSp>
      <p:grpSp>
        <p:nvGrpSpPr>
          <p:cNvPr id="524483" name="Group 195"/>
          <p:cNvGrpSpPr>
            <a:grpSpLocks/>
          </p:cNvGrpSpPr>
          <p:nvPr/>
        </p:nvGrpSpPr>
        <p:grpSpPr bwMode="auto">
          <a:xfrm>
            <a:off x="-130175" y="3652838"/>
            <a:ext cx="998538" cy="735012"/>
            <a:chOff x="810" y="3098"/>
            <a:chExt cx="629" cy="528"/>
          </a:xfrm>
        </p:grpSpPr>
        <p:sp>
          <p:nvSpPr>
            <p:cNvPr id="524484" name="Line 196"/>
            <p:cNvSpPr>
              <a:spLocks noChangeShapeType="1"/>
            </p:cNvSpPr>
            <p:nvPr/>
          </p:nvSpPr>
          <p:spPr bwMode="auto">
            <a:xfrm flipV="1">
              <a:off x="1268" y="311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485" name="Rectangle 197"/>
            <p:cNvSpPr>
              <a:spLocks noChangeArrowheads="1"/>
            </p:cNvSpPr>
            <p:nvPr/>
          </p:nvSpPr>
          <p:spPr bwMode="auto">
            <a:xfrm>
              <a:off x="810" y="3098"/>
              <a:ext cx="379" cy="4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486" name="Text Box 198"/>
            <p:cNvSpPr txBox="1">
              <a:spLocks noChangeArrowheads="1"/>
            </p:cNvSpPr>
            <p:nvPr/>
          </p:nvSpPr>
          <p:spPr bwMode="auto">
            <a:xfrm>
              <a:off x="1152" y="3298"/>
              <a:ext cx="287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i2</a:t>
              </a:r>
            </a:p>
          </p:txBody>
        </p:sp>
      </p:grpSp>
      <p:grpSp>
        <p:nvGrpSpPr>
          <p:cNvPr id="524508" name="Group 220"/>
          <p:cNvGrpSpPr>
            <a:grpSpLocks/>
          </p:cNvGrpSpPr>
          <p:nvPr/>
        </p:nvGrpSpPr>
        <p:grpSpPr bwMode="auto">
          <a:xfrm>
            <a:off x="4179888" y="1327150"/>
            <a:ext cx="3902075" cy="1447800"/>
            <a:chOff x="2640" y="1392"/>
            <a:chExt cx="2458" cy="912"/>
          </a:xfrm>
        </p:grpSpPr>
        <p:sp>
          <p:nvSpPr>
            <p:cNvPr id="524507" name="Rectangle 219"/>
            <p:cNvSpPr>
              <a:spLocks noChangeArrowheads="1"/>
            </p:cNvSpPr>
            <p:nvPr/>
          </p:nvSpPr>
          <p:spPr bwMode="auto">
            <a:xfrm>
              <a:off x="3792" y="1392"/>
              <a:ext cx="96" cy="9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4506" name="Group 218"/>
            <p:cNvGrpSpPr>
              <a:grpSpLocks/>
            </p:cNvGrpSpPr>
            <p:nvPr/>
          </p:nvGrpSpPr>
          <p:grpSpPr bwMode="auto">
            <a:xfrm>
              <a:off x="2640" y="1588"/>
              <a:ext cx="2458" cy="384"/>
              <a:chOff x="2640" y="1588"/>
              <a:chExt cx="2458" cy="384"/>
            </a:xfrm>
          </p:grpSpPr>
          <p:grpSp>
            <p:nvGrpSpPr>
              <p:cNvPr id="524487" name="Group 199"/>
              <p:cNvGrpSpPr>
                <a:grpSpLocks/>
              </p:cNvGrpSpPr>
              <p:nvPr/>
            </p:nvGrpSpPr>
            <p:grpSpPr bwMode="auto">
              <a:xfrm>
                <a:off x="3861" y="1591"/>
                <a:ext cx="1237" cy="381"/>
                <a:chOff x="1232" y="1369"/>
                <a:chExt cx="1237" cy="381"/>
              </a:xfrm>
            </p:grpSpPr>
            <p:sp>
              <p:nvSpPr>
                <p:cNvPr id="524488" name="Rectangle 200"/>
                <p:cNvSpPr>
                  <a:spLocks noChangeArrowheads="1"/>
                </p:cNvSpPr>
                <p:nvPr/>
              </p:nvSpPr>
              <p:spPr bwMode="auto">
                <a:xfrm flipH="1">
                  <a:off x="1245" y="1369"/>
                  <a:ext cx="326" cy="381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solidFill>
                        <a:srgbClr val="CCFFFF"/>
                      </a:solidFill>
                    </a:rPr>
                    <a:t>40</a:t>
                  </a:r>
                </a:p>
              </p:txBody>
            </p:sp>
            <p:sp>
              <p:nvSpPr>
                <p:cNvPr id="524489" name="Rectangle 201"/>
                <p:cNvSpPr>
                  <a:spLocks noChangeArrowheads="1"/>
                </p:cNvSpPr>
                <p:nvPr/>
              </p:nvSpPr>
              <p:spPr bwMode="auto">
                <a:xfrm flipH="1">
                  <a:off x="1533" y="1369"/>
                  <a:ext cx="326" cy="381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solidFill>
                        <a:srgbClr val="CCFFFF"/>
                      </a:solidFill>
                    </a:rPr>
                    <a:t>69</a:t>
                  </a:r>
                </a:p>
              </p:txBody>
            </p:sp>
            <p:sp>
              <p:nvSpPr>
                <p:cNvPr id="524490" name="Rectangle 202"/>
                <p:cNvSpPr>
                  <a:spLocks noChangeArrowheads="1"/>
                </p:cNvSpPr>
                <p:nvPr/>
              </p:nvSpPr>
              <p:spPr bwMode="auto">
                <a:xfrm flipH="1">
                  <a:off x="1821" y="1369"/>
                  <a:ext cx="326" cy="381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solidFill>
                        <a:srgbClr val="CCFFFF"/>
                      </a:solidFill>
                    </a:rPr>
                    <a:t>77</a:t>
                  </a:r>
                </a:p>
              </p:txBody>
            </p:sp>
            <p:sp>
              <p:nvSpPr>
                <p:cNvPr id="524491" name="Rectangle 203"/>
                <p:cNvSpPr>
                  <a:spLocks noChangeArrowheads="1"/>
                </p:cNvSpPr>
                <p:nvPr/>
              </p:nvSpPr>
              <p:spPr bwMode="auto">
                <a:xfrm flipH="1">
                  <a:off x="2143" y="1369"/>
                  <a:ext cx="326" cy="381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solidFill>
                        <a:srgbClr val="CCFFFF"/>
                      </a:solidFill>
                    </a:rPr>
                    <a:t>5</a:t>
                  </a:r>
                </a:p>
              </p:txBody>
            </p:sp>
            <p:sp>
              <p:nvSpPr>
                <p:cNvPr id="524492" name="Rectangle 204"/>
                <p:cNvSpPr>
                  <a:spLocks noChangeArrowheads="1"/>
                </p:cNvSpPr>
                <p:nvPr/>
              </p:nvSpPr>
              <p:spPr bwMode="auto">
                <a:xfrm>
                  <a:off x="1232" y="1424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  <p:sp>
              <p:nvSpPr>
                <p:cNvPr id="524493" name="Rectangle 205"/>
                <p:cNvSpPr>
                  <a:spLocks noChangeArrowheads="1"/>
                </p:cNvSpPr>
                <p:nvPr/>
              </p:nvSpPr>
              <p:spPr bwMode="auto">
                <a:xfrm>
                  <a:off x="1534" y="1423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  <p:sp>
              <p:nvSpPr>
                <p:cNvPr id="524494" name="Rectangle 206"/>
                <p:cNvSpPr>
                  <a:spLocks noChangeArrowheads="1"/>
                </p:cNvSpPr>
                <p:nvPr/>
              </p:nvSpPr>
              <p:spPr bwMode="auto">
                <a:xfrm>
                  <a:off x="1829" y="1424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  <p:sp>
              <p:nvSpPr>
                <p:cNvPr id="524495" name="Rectangle 207"/>
                <p:cNvSpPr>
                  <a:spLocks noChangeArrowheads="1"/>
                </p:cNvSpPr>
                <p:nvPr/>
              </p:nvSpPr>
              <p:spPr bwMode="auto">
                <a:xfrm>
                  <a:off x="2126" y="1424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p:grpSp>
          <p:grpSp>
            <p:nvGrpSpPr>
              <p:cNvPr id="524496" name="Group 208"/>
              <p:cNvGrpSpPr>
                <a:grpSpLocks/>
              </p:cNvGrpSpPr>
              <p:nvPr/>
            </p:nvGrpSpPr>
            <p:grpSpPr bwMode="auto">
              <a:xfrm>
                <a:off x="2640" y="1588"/>
                <a:ext cx="1237" cy="381"/>
                <a:chOff x="1232" y="1369"/>
                <a:chExt cx="1237" cy="381"/>
              </a:xfrm>
            </p:grpSpPr>
            <p:sp>
              <p:nvSpPr>
                <p:cNvPr id="524497" name="Rectangle 209"/>
                <p:cNvSpPr>
                  <a:spLocks noChangeArrowheads="1"/>
                </p:cNvSpPr>
                <p:nvPr/>
              </p:nvSpPr>
              <p:spPr bwMode="auto">
                <a:xfrm flipH="1">
                  <a:off x="1245" y="1369"/>
                  <a:ext cx="326" cy="381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solidFill>
                        <a:srgbClr val="CCFFFF"/>
                      </a:solidFill>
                    </a:rPr>
                    <a:t>40</a:t>
                  </a:r>
                </a:p>
              </p:txBody>
            </p:sp>
            <p:sp>
              <p:nvSpPr>
                <p:cNvPr id="524498" name="Rectangle 210"/>
                <p:cNvSpPr>
                  <a:spLocks noChangeArrowheads="1"/>
                </p:cNvSpPr>
                <p:nvPr/>
              </p:nvSpPr>
              <p:spPr bwMode="auto">
                <a:xfrm flipH="1">
                  <a:off x="1533" y="1369"/>
                  <a:ext cx="326" cy="381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solidFill>
                        <a:srgbClr val="CCFFFF"/>
                      </a:solidFill>
                    </a:rPr>
                    <a:t>69</a:t>
                  </a:r>
                </a:p>
              </p:txBody>
            </p:sp>
            <p:sp>
              <p:nvSpPr>
                <p:cNvPr id="524499" name="Rectangle 211"/>
                <p:cNvSpPr>
                  <a:spLocks noChangeArrowheads="1"/>
                </p:cNvSpPr>
                <p:nvPr/>
              </p:nvSpPr>
              <p:spPr bwMode="auto">
                <a:xfrm flipH="1">
                  <a:off x="1821" y="1369"/>
                  <a:ext cx="326" cy="381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solidFill>
                        <a:srgbClr val="CCFFFF"/>
                      </a:solidFill>
                    </a:rPr>
                    <a:t>77</a:t>
                  </a:r>
                </a:p>
              </p:txBody>
            </p:sp>
            <p:sp>
              <p:nvSpPr>
                <p:cNvPr id="524500" name="Rectangle 212"/>
                <p:cNvSpPr>
                  <a:spLocks noChangeArrowheads="1"/>
                </p:cNvSpPr>
                <p:nvPr/>
              </p:nvSpPr>
              <p:spPr bwMode="auto">
                <a:xfrm flipH="1">
                  <a:off x="2143" y="1369"/>
                  <a:ext cx="326" cy="381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solidFill>
                        <a:srgbClr val="CCFFFF"/>
                      </a:solidFill>
                    </a:rPr>
                    <a:t>5</a:t>
                  </a:r>
                </a:p>
              </p:txBody>
            </p:sp>
            <p:sp>
              <p:nvSpPr>
                <p:cNvPr id="524501" name="Rectangle 213"/>
                <p:cNvSpPr>
                  <a:spLocks noChangeArrowheads="1"/>
                </p:cNvSpPr>
                <p:nvPr/>
              </p:nvSpPr>
              <p:spPr bwMode="auto">
                <a:xfrm>
                  <a:off x="1232" y="1424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  <p:sp>
              <p:nvSpPr>
                <p:cNvPr id="524502" name="Rectangle 214"/>
                <p:cNvSpPr>
                  <a:spLocks noChangeArrowheads="1"/>
                </p:cNvSpPr>
                <p:nvPr/>
              </p:nvSpPr>
              <p:spPr bwMode="auto">
                <a:xfrm>
                  <a:off x="1534" y="1423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  <p:sp>
              <p:nvSpPr>
                <p:cNvPr id="524503" name="Rectangle 215"/>
                <p:cNvSpPr>
                  <a:spLocks noChangeArrowheads="1"/>
                </p:cNvSpPr>
                <p:nvPr/>
              </p:nvSpPr>
              <p:spPr bwMode="auto">
                <a:xfrm>
                  <a:off x="1829" y="1424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  <p:sp>
              <p:nvSpPr>
                <p:cNvPr id="524504" name="Rectangle 216"/>
                <p:cNvSpPr>
                  <a:spLocks noChangeArrowheads="1"/>
                </p:cNvSpPr>
                <p:nvPr/>
              </p:nvSpPr>
              <p:spPr bwMode="auto">
                <a:xfrm>
                  <a:off x="2126" y="1424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p:grpSp>
        </p:grpSp>
      </p:grpSp>
      <p:sp>
        <p:nvSpPr>
          <p:cNvPr id="524509" name="Rectangle 221"/>
          <p:cNvSpPr>
            <a:spLocks noChangeArrowheads="1"/>
          </p:cNvSpPr>
          <p:nvPr/>
        </p:nvSpPr>
        <p:spPr bwMode="auto">
          <a:xfrm>
            <a:off x="4267200" y="175260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524510" name="Group 222"/>
          <p:cNvGrpSpPr>
            <a:grpSpLocks/>
          </p:cNvGrpSpPr>
          <p:nvPr/>
        </p:nvGrpSpPr>
        <p:grpSpPr bwMode="auto">
          <a:xfrm>
            <a:off x="304800" y="3657600"/>
            <a:ext cx="998538" cy="735013"/>
            <a:chOff x="810" y="3098"/>
            <a:chExt cx="629" cy="528"/>
          </a:xfrm>
        </p:grpSpPr>
        <p:sp>
          <p:nvSpPr>
            <p:cNvPr id="524511" name="Line 223"/>
            <p:cNvSpPr>
              <a:spLocks noChangeShapeType="1"/>
            </p:cNvSpPr>
            <p:nvPr/>
          </p:nvSpPr>
          <p:spPr bwMode="auto">
            <a:xfrm flipV="1">
              <a:off x="1268" y="311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512" name="Rectangle 224"/>
            <p:cNvSpPr>
              <a:spLocks noChangeArrowheads="1"/>
            </p:cNvSpPr>
            <p:nvPr/>
          </p:nvSpPr>
          <p:spPr bwMode="auto">
            <a:xfrm>
              <a:off x="810" y="3098"/>
              <a:ext cx="379" cy="4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513" name="Text Box 225"/>
            <p:cNvSpPr txBox="1">
              <a:spLocks noChangeArrowheads="1"/>
            </p:cNvSpPr>
            <p:nvPr/>
          </p:nvSpPr>
          <p:spPr bwMode="auto">
            <a:xfrm>
              <a:off x="1152" y="3298"/>
              <a:ext cx="287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i2</a:t>
              </a:r>
            </a:p>
          </p:txBody>
        </p:sp>
      </p:grpSp>
      <p:sp>
        <p:nvSpPr>
          <p:cNvPr id="524514" name="Rectangle 226"/>
          <p:cNvSpPr>
            <a:spLocks noChangeArrowheads="1"/>
          </p:cNvSpPr>
          <p:nvPr/>
        </p:nvSpPr>
        <p:spPr bwMode="auto">
          <a:xfrm>
            <a:off x="4708525" y="17526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524515" name="Group 227"/>
          <p:cNvGrpSpPr>
            <a:grpSpLocks/>
          </p:cNvGrpSpPr>
          <p:nvPr/>
        </p:nvGrpSpPr>
        <p:grpSpPr bwMode="auto">
          <a:xfrm>
            <a:off x="304800" y="2286000"/>
            <a:ext cx="949325" cy="739775"/>
            <a:chOff x="810" y="3098"/>
            <a:chExt cx="598" cy="523"/>
          </a:xfrm>
        </p:grpSpPr>
        <p:sp>
          <p:nvSpPr>
            <p:cNvPr id="524516" name="Line 228"/>
            <p:cNvSpPr>
              <a:spLocks noChangeShapeType="1"/>
            </p:cNvSpPr>
            <p:nvPr/>
          </p:nvSpPr>
          <p:spPr bwMode="auto">
            <a:xfrm flipV="1">
              <a:off x="1268" y="311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517" name="Rectangle 229"/>
            <p:cNvSpPr>
              <a:spLocks noChangeArrowheads="1"/>
            </p:cNvSpPr>
            <p:nvPr/>
          </p:nvSpPr>
          <p:spPr bwMode="auto">
            <a:xfrm>
              <a:off x="810" y="3098"/>
              <a:ext cx="379" cy="4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518" name="Text Box 230"/>
            <p:cNvSpPr txBox="1">
              <a:spLocks noChangeArrowheads="1"/>
            </p:cNvSpPr>
            <p:nvPr/>
          </p:nvSpPr>
          <p:spPr bwMode="auto">
            <a:xfrm>
              <a:off x="1152" y="3298"/>
              <a:ext cx="256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i1</a:t>
              </a:r>
            </a:p>
          </p:txBody>
        </p:sp>
      </p:grpSp>
      <p:sp>
        <p:nvSpPr>
          <p:cNvPr id="524519" name="Rectangle 231"/>
          <p:cNvSpPr>
            <a:spLocks noChangeArrowheads="1"/>
          </p:cNvSpPr>
          <p:nvPr/>
        </p:nvSpPr>
        <p:spPr bwMode="auto">
          <a:xfrm>
            <a:off x="5181600" y="17526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grpSp>
        <p:nvGrpSpPr>
          <p:cNvPr id="524520" name="Group 232"/>
          <p:cNvGrpSpPr>
            <a:grpSpLocks/>
          </p:cNvGrpSpPr>
          <p:nvPr/>
        </p:nvGrpSpPr>
        <p:grpSpPr bwMode="auto">
          <a:xfrm>
            <a:off x="803275" y="2286000"/>
            <a:ext cx="949325" cy="739775"/>
            <a:chOff x="810" y="3098"/>
            <a:chExt cx="598" cy="523"/>
          </a:xfrm>
        </p:grpSpPr>
        <p:sp>
          <p:nvSpPr>
            <p:cNvPr id="524521" name="Line 233"/>
            <p:cNvSpPr>
              <a:spLocks noChangeShapeType="1"/>
            </p:cNvSpPr>
            <p:nvPr/>
          </p:nvSpPr>
          <p:spPr bwMode="auto">
            <a:xfrm flipV="1">
              <a:off x="1268" y="311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522" name="Rectangle 234"/>
            <p:cNvSpPr>
              <a:spLocks noChangeArrowheads="1"/>
            </p:cNvSpPr>
            <p:nvPr/>
          </p:nvSpPr>
          <p:spPr bwMode="auto">
            <a:xfrm>
              <a:off x="810" y="3098"/>
              <a:ext cx="379" cy="4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523" name="Text Box 235"/>
            <p:cNvSpPr txBox="1">
              <a:spLocks noChangeArrowheads="1"/>
            </p:cNvSpPr>
            <p:nvPr/>
          </p:nvSpPr>
          <p:spPr bwMode="auto">
            <a:xfrm>
              <a:off x="1152" y="3298"/>
              <a:ext cx="256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i1</a:t>
              </a:r>
            </a:p>
          </p:txBody>
        </p:sp>
      </p:grpSp>
      <p:sp>
        <p:nvSpPr>
          <p:cNvPr id="524524" name="Rectangle 236"/>
          <p:cNvSpPr>
            <a:spLocks noChangeArrowheads="1"/>
          </p:cNvSpPr>
          <p:nvPr/>
        </p:nvSpPr>
        <p:spPr bwMode="auto">
          <a:xfrm>
            <a:off x="5649913" y="17526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grpSp>
        <p:nvGrpSpPr>
          <p:cNvPr id="524525" name="Group 237"/>
          <p:cNvGrpSpPr>
            <a:grpSpLocks/>
          </p:cNvGrpSpPr>
          <p:nvPr/>
        </p:nvGrpSpPr>
        <p:grpSpPr bwMode="auto">
          <a:xfrm>
            <a:off x="1260475" y="2286000"/>
            <a:ext cx="949325" cy="739775"/>
            <a:chOff x="810" y="3098"/>
            <a:chExt cx="598" cy="523"/>
          </a:xfrm>
        </p:grpSpPr>
        <p:sp>
          <p:nvSpPr>
            <p:cNvPr id="524526" name="Line 238"/>
            <p:cNvSpPr>
              <a:spLocks noChangeShapeType="1"/>
            </p:cNvSpPr>
            <p:nvPr/>
          </p:nvSpPr>
          <p:spPr bwMode="auto">
            <a:xfrm flipV="1">
              <a:off x="1268" y="311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527" name="Rectangle 239"/>
            <p:cNvSpPr>
              <a:spLocks noChangeArrowheads="1"/>
            </p:cNvSpPr>
            <p:nvPr/>
          </p:nvSpPr>
          <p:spPr bwMode="auto">
            <a:xfrm>
              <a:off x="810" y="3098"/>
              <a:ext cx="379" cy="4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528" name="Text Box 240"/>
            <p:cNvSpPr txBox="1">
              <a:spLocks noChangeArrowheads="1"/>
            </p:cNvSpPr>
            <p:nvPr/>
          </p:nvSpPr>
          <p:spPr bwMode="auto">
            <a:xfrm>
              <a:off x="1152" y="3298"/>
              <a:ext cx="256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i1</a:t>
              </a:r>
            </a:p>
          </p:txBody>
        </p:sp>
      </p:grpSp>
      <p:sp>
        <p:nvSpPr>
          <p:cNvPr id="524529" name="Rectangle 241"/>
          <p:cNvSpPr>
            <a:spLocks noChangeArrowheads="1"/>
          </p:cNvSpPr>
          <p:nvPr/>
        </p:nvSpPr>
        <p:spPr bwMode="auto">
          <a:xfrm>
            <a:off x="6191250" y="17399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524530" name="Group 242"/>
          <p:cNvGrpSpPr>
            <a:grpSpLocks/>
          </p:cNvGrpSpPr>
          <p:nvPr/>
        </p:nvGrpSpPr>
        <p:grpSpPr bwMode="auto">
          <a:xfrm>
            <a:off x="830263" y="3657600"/>
            <a:ext cx="998537" cy="735013"/>
            <a:chOff x="810" y="3098"/>
            <a:chExt cx="629" cy="528"/>
          </a:xfrm>
        </p:grpSpPr>
        <p:sp>
          <p:nvSpPr>
            <p:cNvPr id="524531" name="Line 243"/>
            <p:cNvSpPr>
              <a:spLocks noChangeShapeType="1"/>
            </p:cNvSpPr>
            <p:nvPr/>
          </p:nvSpPr>
          <p:spPr bwMode="auto">
            <a:xfrm flipV="1">
              <a:off x="1268" y="311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532" name="Rectangle 244"/>
            <p:cNvSpPr>
              <a:spLocks noChangeArrowheads="1"/>
            </p:cNvSpPr>
            <p:nvPr/>
          </p:nvSpPr>
          <p:spPr bwMode="auto">
            <a:xfrm>
              <a:off x="810" y="3098"/>
              <a:ext cx="379" cy="4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533" name="Text Box 245"/>
            <p:cNvSpPr txBox="1">
              <a:spLocks noChangeArrowheads="1"/>
            </p:cNvSpPr>
            <p:nvPr/>
          </p:nvSpPr>
          <p:spPr bwMode="auto">
            <a:xfrm>
              <a:off x="1152" y="3298"/>
              <a:ext cx="287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i2</a:t>
              </a:r>
            </a:p>
          </p:txBody>
        </p:sp>
      </p:grpSp>
      <p:sp>
        <p:nvSpPr>
          <p:cNvPr id="524534" name="Rectangle 246"/>
          <p:cNvSpPr>
            <a:spLocks noChangeArrowheads="1"/>
          </p:cNvSpPr>
          <p:nvPr/>
        </p:nvSpPr>
        <p:spPr bwMode="auto">
          <a:xfrm>
            <a:off x="6584950" y="17526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19</a:t>
            </a:r>
          </a:p>
        </p:txBody>
      </p:sp>
      <p:grpSp>
        <p:nvGrpSpPr>
          <p:cNvPr id="524535" name="Group 247"/>
          <p:cNvGrpSpPr>
            <a:grpSpLocks/>
          </p:cNvGrpSpPr>
          <p:nvPr/>
        </p:nvGrpSpPr>
        <p:grpSpPr bwMode="auto">
          <a:xfrm>
            <a:off x="1363663" y="3657600"/>
            <a:ext cx="998537" cy="735013"/>
            <a:chOff x="810" y="3098"/>
            <a:chExt cx="629" cy="528"/>
          </a:xfrm>
        </p:grpSpPr>
        <p:sp>
          <p:nvSpPr>
            <p:cNvPr id="524536" name="Line 248"/>
            <p:cNvSpPr>
              <a:spLocks noChangeShapeType="1"/>
            </p:cNvSpPr>
            <p:nvPr/>
          </p:nvSpPr>
          <p:spPr bwMode="auto">
            <a:xfrm flipV="1">
              <a:off x="1268" y="311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537" name="Rectangle 249"/>
            <p:cNvSpPr>
              <a:spLocks noChangeArrowheads="1"/>
            </p:cNvSpPr>
            <p:nvPr/>
          </p:nvSpPr>
          <p:spPr bwMode="auto">
            <a:xfrm>
              <a:off x="810" y="3098"/>
              <a:ext cx="379" cy="4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538" name="Text Box 250"/>
            <p:cNvSpPr txBox="1">
              <a:spLocks noChangeArrowheads="1"/>
            </p:cNvSpPr>
            <p:nvPr/>
          </p:nvSpPr>
          <p:spPr bwMode="auto">
            <a:xfrm>
              <a:off x="1152" y="3298"/>
              <a:ext cx="287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i2</a:t>
              </a:r>
            </a:p>
          </p:txBody>
        </p:sp>
      </p:grpSp>
      <p:sp>
        <p:nvSpPr>
          <p:cNvPr id="524539" name="Rectangle 251"/>
          <p:cNvSpPr>
            <a:spLocks noChangeArrowheads="1"/>
          </p:cNvSpPr>
          <p:nvPr/>
        </p:nvSpPr>
        <p:spPr bwMode="auto">
          <a:xfrm>
            <a:off x="7010400" y="17526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41</a:t>
            </a:r>
          </a:p>
        </p:txBody>
      </p:sp>
      <p:grpSp>
        <p:nvGrpSpPr>
          <p:cNvPr id="524540" name="Group 252"/>
          <p:cNvGrpSpPr>
            <a:grpSpLocks/>
          </p:cNvGrpSpPr>
          <p:nvPr/>
        </p:nvGrpSpPr>
        <p:grpSpPr bwMode="auto">
          <a:xfrm>
            <a:off x="1897063" y="3657600"/>
            <a:ext cx="998537" cy="735013"/>
            <a:chOff x="810" y="3098"/>
            <a:chExt cx="629" cy="528"/>
          </a:xfrm>
        </p:grpSpPr>
        <p:sp>
          <p:nvSpPr>
            <p:cNvPr id="524541" name="Line 253"/>
            <p:cNvSpPr>
              <a:spLocks noChangeShapeType="1"/>
            </p:cNvSpPr>
            <p:nvPr/>
          </p:nvSpPr>
          <p:spPr bwMode="auto">
            <a:xfrm flipV="1">
              <a:off x="1268" y="311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542" name="Rectangle 254"/>
            <p:cNvSpPr>
              <a:spLocks noChangeArrowheads="1"/>
            </p:cNvSpPr>
            <p:nvPr/>
          </p:nvSpPr>
          <p:spPr bwMode="auto">
            <a:xfrm>
              <a:off x="810" y="3098"/>
              <a:ext cx="379" cy="4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543" name="Text Box 255"/>
            <p:cNvSpPr txBox="1">
              <a:spLocks noChangeArrowheads="1"/>
            </p:cNvSpPr>
            <p:nvPr/>
          </p:nvSpPr>
          <p:spPr bwMode="auto">
            <a:xfrm>
              <a:off x="1152" y="3298"/>
              <a:ext cx="287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i2</a:t>
              </a:r>
            </a:p>
          </p:txBody>
        </p:sp>
      </p:grpSp>
      <p:sp>
        <p:nvSpPr>
          <p:cNvPr id="524544" name="Rectangle 256"/>
          <p:cNvSpPr>
            <a:spLocks noChangeArrowheads="1"/>
          </p:cNvSpPr>
          <p:nvPr/>
        </p:nvSpPr>
        <p:spPr bwMode="auto">
          <a:xfrm>
            <a:off x="7543800" y="1752600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66</a:t>
            </a:r>
          </a:p>
        </p:txBody>
      </p:sp>
      <p:grpSp>
        <p:nvGrpSpPr>
          <p:cNvPr id="524545" name="Group 257"/>
          <p:cNvGrpSpPr>
            <a:grpSpLocks/>
          </p:cNvGrpSpPr>
          <p:nvPr/>
        </p:nvGrpSpPr>
        <p:grpSpPr bwMode="auto">
          <a:xfrm>
            <a:off x="1870075" y="2286000"/>
            <a:ext cx="949325" cy="739775"/>
            <a:chOff x="810" y="3098"/>
            <a:chExt cx="598" cy="523"/>
          </a:xfrm>
        </p:grpSpPr>
        <p:sp>
          <p:nvSpPr>
            <p:cNvPr id="524546" name="Line 258"/>
            <p:cNvSpPr>
              <a:spLocks noChangeShapeType="1"/>
            </p:cNvSpPr>
            <p:nvPr/>
          </p:nvSpPr>
          <p:spPr bwMode="auto">
            <a:xfrm flipV="1">
              <a:off x="1268" y="311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547" name="Rectangle 259"/>
            <p:cNvSpPr>
              <a:spLocks noChangeArrowheads="1"/>
            </p:cNvSpPr>
            <p:nvPr/>
          </p:nvSpPr>
          <p:spPr bwMode="auto">
            <a:xfrm>
              <a:off x="810" y="3098"/>
              <a:ext cx="379" cy="4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548" name="Text Box 260"/>
            <p:cNvSpPr txBox="1">
              <a:spLocks noChangeArrowheads="1"/>
            </p:cNvSpPr>
            <p:nvPr/>
          </p:nvSpPr>
          <p:spPr bwMode="auto">
            <a:xfrm>
              <a:off x="1152" y="3298"/>
              <a:ext cx="256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i1</a:t>
              </a:r>
            </a:p>
          </p:txBody>
        </p:sp>
      </p:grpSp>
      <p:sp>
        <p:nvSpPr>
          <p:cNvPr id="524549" name="Text Box 261"/>
          <p:cNvSpPr txBox="1">
            <a:spLocks noChangeArrowheads="1"/>
          </p:cNvSpPr>
          <p:nvPr/>
        </p:nvSpPr>
        <p:spPr bwMode="auto">
          <a:xfrm>
            <a:off x="5013325" y="3170238"/>
            <a:ext cx="358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our array is sorted!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354" grpId="0" animBg="1"/>
      <p:bldP spid="524397" grpId="0" animBg="1"/>
      <p:bldP spid="524398" grpId="0" animBg="1"/>
      <p:bldP spid="524450" grpId="0" animBg="1"/>
      <p:bldP spid="524509" grpId="0" autoUpdateAnimBg="0"/>
      <p:bldP spid="524514" grpId="0" autoUpdateAnimBg="0"/>
      <p:bldP spid="524519" grpId="0" autoUpdateAnimBg="0"/>
      <p:bldP spid="524524" grpId="0" autoUpdateAnimBg="0"/>
      <p:bldP spid="524529" grpId="0" autoUpdateAnimBg="0"/>
      <p:bldP spid="524534" grpId="0" autoUpdateAnimBg="0"/>
      <p:bldP spid="524539" grpId="0" autoUpdateAnimBg="0"/>
      <p:bldP spid="524544" grpId="0" autoUpdateAnimBg="0"/>
      <p:bldP spid="524549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7558-7F39-4E6C-9C0E-F56689185878}" type="slidenum">
              <a:rPr lang="en-US"/>
              <a:pPr/>
              <a:t>59</a:t>
            </a:fld>
            <a:endParaRPr lang="en-US"/>
          </a:p>
        </p:txBody>
      </p:sp>
      <p:pic>
        <p:nvPicPr>
          <p:cNvPr id="66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228600"/>
            <a:ext cx="3290887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355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3114675" y="1154113"/>
            <a:ext cx="215900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355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55"/>
          <a:stretch>
            <a:fillRect/>
          </a:stretch>
        </p:blipFill>
        <p:spPr bwMode="auto">
          <a:xfrm>
            <a:off x="2706688" y="671513"/>
            <a:ext cx="33020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355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" t="2338" r="63844"/>
          <a:stretch>
            <a:fillRect/>
          </a:stretch>
        </p:blipFill>
        <p:spPr bwMode="auto">
          <a:xfrm>
            <a:off x="3689350" y="869950"/>
            <a:ext cx="377825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3558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0" y="425450"/>
            <a:ext cx="25876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3559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"/>
          <a:stretch>
            <a:fillRect/>
          </a:stretch>
        </p:blipFill>
        <p:spPr bwMode="auto">
          <a:xfrm>
            <a:off x="4473575" y="411163"/>
            <a:ext cx="352425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356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363" y="731838"/>
            <a:ext cx="287337" cy="105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3561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4891088" y="904875"/>
            <a:ext cx="252412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3562" name="Group 10"/>
          <p:cNvGrpSpPr>
            <a:grpSpLocks/>
          </p:cNvGrpSpPr>
          <p:nvPr/>
        </p:nvGrpSpPr>
        <p:grpSpPr bwMode="auto">
          <a:xfrm>
            <a:off x="5189538" y="661988"/>
            <a:ext cx="387350" cy="1147762"/>
            <a:chOff x="2132" y="346"/>
            <a:chExt cx="253" cy="909"/>
          </a:xfrm>
        </p:grpSpPr>
        <p:pic>
          <p:nvPicPr>
            <p:cNvPr id="663563" name="Picture 11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" y="346"/>
              <a:ext cx="252" cy="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3564" name="Rectangle 12"/>
            <p:cNvSpPr>
              <a:spLocks noChangeArrowheads="1"/>
            </p:cNvSpPr>
            <p:nvPr/>
          </p:nvSpPr>
          <p:spPr bwMode="auto">
            <a:xfrm>
              <a:off x="2132" y="516"/>
              <a:ext cx="215" cy="163"/>
            </a:xfrm>
            <a:prstGeom prst="rect">
              <a:avLst/>
            </a:prstGeom>
            <a:solidFill>
              <a:srgbClr val="9933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3565" name="Text Box 13"/>
          <p:cNvSpPr txBox="1">
            <a:spLocks noChangeArrowheads="1"/>
          </p:cNvSpPr>
          <p:nvPr/>
        </p:nvSpPr>
        <p:spPr bwMode="auto">
          <a:xfrm>
            <a:off x="3614738" y="5329238"/>
            <a:ext cx="4708525" cy="14684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  1.  If array has one element, then return.</a:t>
            </a:r>
          </a:p>
          <a:p>
            <a:r>
              <a:rPr lang="en-US" sz="1800"/>
              <a:t>  2. Split the array in two equal sections</a:t>
            </a:r>
          </a:p>
          <a:p>
            <a:r>
              <a:rPr lang="en-US" sz="1800"/>
              <a:t>  3. Call Mergesort on the left half</a:t>
            </a:r>
          </a:p>
          <a:p>
            <a:r>
              <a:rPr lang="en-US" sz="1800"/>
              <a:t>  4. Call Mergesort on the right half</a:t>
            </a:r>
          </a:p>
          <a:p>
            <a:r>
              <a:rPr lang="en-US" sz="1800"/>
              <a:t>  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two halves back together</a:t>
            </a:r>
          </a:p>
        </p:txBody>
      </p:sp>
      <p:sp>
        <p:nvSpPr>
          <p:cNvPr id="663566" name="Line 14"/>
          <p:cNvSpPr>
            <a:spLocks noChangeShapeType="1"/>
          </p:cNvSpPr>
          <p:nvPr/>
        </p:nvSpPr>
        <p:spPr bwMode="auto">
          <a:xfrm flipH="1">
            <a:off x="4111625" y="187325"/>
            <a:ext cx="7938" cy="1766888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3567" name="Line 15"/>
          <p:cNvSpPr>
            <a:spLocks noChangeShapeType="1"/>
          </p:cNvSpPr>
          <p:nvPr/>
        </p:nvSpPr>
        <p:spPr bwMode="auto">
          <a:xfrm>
            <a:off x="3278188" y="6045200"/>
            <a:ext cx="573087" cy="635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3733800" y="5181600"/>
            <a:ext cx="4708525" cy="14684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  1.  If array has one element, then return.</a:t>
            </a:r>
          </a:p>
          <a:p>
            <a:r>
              <a:rPr lang="en-US" sz="1800"/>
              <a:t>  2. Split the array in two equal sections</a:t>
            </a:r>
          </a:p>
          <a:p>
            <a:r>
              <a:rPr lang="en-US" sz="1800"/>
              <a:t>  3. Call Mergesort on the left half</a:t>
            </a:r>
          </a:p>
          <a:p>
            <a:r>
              <a:rPr lang="en-US" sz="1800"/>
              <a:t>  4. Call Mergesort on the right half</a:t>
            </a:r>
          </a:p>
          <a:p>
            <a:r>
              <a:rPr lang="en-US" sz="1800"/>
              <a:t>  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two halves back together</a:t>
            </a:r>
          </a:p>
        </p:txBody>
      </p:sp>
      <p:sp>
        <p:nvSpPr>
          <p:cNvPr id="663569" name="Rectangle 17"/>
          <p:cNvSpPr>
            <a:spLocks noChangeArrowheads="1"/>
          </p:cNvSpPr>
          <p:nvPr/>
        </p:nvSpPr>
        <p:spPr bwMode="auto">
          <a:xfrm>
            <a:off x="4162425" y="355600"/>
            <a:ext cx="1433513" cy="1446213"/>
          </a:xfrm>
          <a:prstGeom prst="rect">
            <a:avLst/>
          </a:prstGeom>
          <a:solidFill>
            <a:srgbClr val="800000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3570" name="Line 18"/>
          <p:cNvSpPr>
            <a:spLocks noChangeShapeType="1"/>
          </p:cNvSpPr>
          <p:nvPr/>
        </p:nvSpPr>
        <p:spPr bwMode="auto">
          <a:xfrm flipH="1">
            <a:off x="3363913" y="190500"/>
            <a:ext cx="7937" cy="1766888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3571" name="Line 19"/>
          <p:cNvSpPr>
            <a:spLocks noChangeShapeType="1"/>
          </p:cNvSpPr>
          <p:nvPr/>
        </p:nvSpPr>
        <p:spPr bwMode="auto">
          <a:xfrm>
            <a:off x="3443288" y="5883275"/>
            <a:ext cx="573087" cy="635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3572" name="Text Box 20"/>
          <p:cNvSpPr txBox="1">
            <a:spLocks noChangeArrowheads="1"/>
          </p:cNvSpPr>
          <p:nvPr/>
        </p:nvSpPr>
        <p:spPr bwMode="auto">
          <a:xfrm>
            <a:off x="3886200" y="5029200"/>
            <a:ext cx="4708525" cy="14684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  1.  If array has one element, then return.</a:t>
            </a:r>
          </a:p>
          <a:p>
            <a:r>
              <a:rPr lang="en-US" sz="1800"/>
              <a:t>  2. Split the array in two equal sections</a:t>
            </a:r>
          </a:p>
          <a:p>
            <a:r>
              <a:rPr lang="en-US" sz="1800"/>
              <a:t>  3. Call Mergesort on the left half</a:t>
            </a:r>
          </a:p>
          <a:p>
            <a:r>
              <a:rPr lang="en-US" sz="1800"/>
              <a:t>  4. Call Mergesort on the right half</a:t>
            </a:r>
          </a:p>
          <a:p>
            <a:r>
              <a:rPr lang="en-US" sz="1800"/>
              <a:t>  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two halves back together</a:t>
            </a:r>
          </a:p>
        </p:txBody>
      </p:sp>
      <p:sp>
        <p:nvSpPr>
          <p:cNvPr id="663573" name="Rectangle 21"/>
          <p:cNvSpPr>
            <a:spLocks noChangeArrowheads="1"/>
          </p:cNvSpPr>
          <p:nvPr/>
        </p:nvSpPr>
        <p:spPr bwMode="auto">
          <a:xfrm>
            <a:off x="3400425" y="358775"/>
            <a:ext cx="696913" cy="1446213"/>
          </a:xfrm>
          <a:prstGeom prst="rect">
            <a:avLst/>
          </a:prstGeom>
          <a:solidFill>
            <a:srgbClr val="800000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3574" name="Line 22"/>
          <p:cNvSpPr>
            <a:spLocks noChangeShapeType="1"/>
          </p:cNvSpPr>
          <p:nvPr/>
        </p:nvSpPr>
        <p:spPr bwMode="auto">
          <a:xfrm flipH="1">
            <a:off x="3062288" y="187325"/>
            <a:ext cx="7937" cy="176688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3575" name="Line 23"/>
          <p:cNvSpPr>
            <a:spLocks noChangeShapeType="1"/>
          </p:cNvSpPr>
          <p:nvPr/>
        </p:nvSpPr>
        <p:spPr bwMode="auto">
          <a:xfrm>
            <a:off x="3581400" y="5734050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3576" name="Rectangle 24"/>
          <p:cNvSpPr>
            <a:spLocks noChangeArrowheads="1"/>
          </p:cNvSpPr>
          <p:nvPr/>
        </p:nvSpPr>
        <p:spPr bwMode="auto">
          <a:xfrm>
            <a:off x="3089275" y="358775"/>
            <a:ext cx="233363" cy="1446213"/>
          </a:xfrm>
          <a:prstGeom prst="rect">
            <a:avLst/>
          </a:prstGeom>
          <a:solidFill>
            <a:srgbClr val="800000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3577" name="Line 25"/>
          <p:cNvSpPr>
            <a:spLocks noChangeShapeType="1"/>
          </p:cNvSpPr>
          <p:nvPr/>
        </p:nvSpPr>
        <p:spPr bwMode="auto">
          <a:xfrm>
            <a:off x="3581400" y="6019800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3578" name="Rectangle 26"/>
          <p:cNvSpPr>
            <a:spLocks noChangeArrowheads="1"/>
          </p:cNvSpPr>
          <p:nvPr/>
        </p:nvSpPr>
        <p:spPr bwMode="auto">
          <a:xfrm>
            <a:off x="2682875" y="401638"/>
            <a:ext cx="342900" cy="1446212"/>
          </a:xfrm>
          <a:prstGeom prst="rect">
            <a:avLst/>
          </a:prstGeom>
          <a:solidFill>
            <a:srgbClr val="800000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3579" name="Text Box 27"/>
          <p:cNvSpPr txBox="1">
            <a:spLocks noChangeArrowheads="1"/>
          </p:cNvSpPr>
          <p:nvPr/>
        </p:nvSpPr>
        <p:spPr bwMode="auto">
          <a:xfrm>
            <a:off x="4011613" y="4876800"/>
            <a:ext cx="4708525" cy="14684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  1.  If array has one element, then return.</a:t>
            </a:r>
          </a:p>
          <a:p>
            <a:r>
              <a:rPr lang="en-US" sz="1800"/>
              <a:t>  2. Split the array in two equal sections</a:t>
            </a:r>
          </a:p>
          <a:p>
            <a:r>
              <a:rPr lang="en-US" sz="1800"/>
              <a:t>  3. Call Mergesort on the left half</a:t>
            </a:r>
          </a:p>
          <a:p>
            <a:r>
              <a:rPr lang="en-US" sz="1800"/>
              <a:t>  4. Call Mergesort on the right half</a:t>
            </a:r>
          </a:p>
          <a:p>
            <a:r>
              <a:rPr lang="en-US" sz="1800"/>
              <a:t>  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two halves back together</a:t>
            </a:r>
          </a:p>
        </p:txBody>
      </p:sp>
      <p:sp>
        <p:nvSpPr>
          <p:cNvPr id="663580" name="Line 28"/>
          <p:cNvSpPr>
            <a:spLocks noChangeShapeType="1"/>
          </p:cNvSpPr>
          <p:nvPr/>
        </p:nvSpPr>
        <p:spPr bwMode="auto">
          <a:xfrm>
            <a:off x="3687763" y="5040313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3581" name="Line 29"/>
          <p:cNvSpPr>
            <a:spLocks noChangeShapeType="1"/>
          </p:cNvSpPr>
          <p:nvPr/>
        </p:nvSpPr>
        <p:spPr bwMode="auto">
          <a:xfrm>
            <a:off x="7729538" y="4605338"/>
            <a:ext cx="285750" cy="3619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635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635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635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6635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6635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6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6635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6635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75" grpId="0" animBg="1"/>
      <p:bldP spid="663576" grpId="0" animBg="1"/>
      <p:bldP spid="663577" grpId="0" animBg="1"/>
      <p:bldP spid="663578" grpId="0" animBg="1"/>
      <p:bldP spid="663579" grpId="0" animBg="1"/>
      <p:bldP spid="663579" grpId="1" animBg="1"/>
      <p:bldP spid="663580" grpId="0" animBg="1"/>
      <p:bldP spid="663580" grpId="1" animBg="1"/>
      <p:bldP spid="663581" grpId="0" animBg="1"/>
      <p:bldP spid="663581" grpId="1" animBg="1"/>
      <p:bldP spid="663581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7595-16F5-4D99-B030-172C163B5CEF}" type="slidenum">
              <a:rPr lang="en-US"/>
              <a:pPr/>
              <a:t>6</a:t>
            </a:fld>
            <a:endParaRPr lang="en-US"/>
          </a:p>
        </p:txBody>
      </p:sp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>
          <a:xfrm>
            <a:off x="5557838" y="-198438"/>
            <a:ext cx="4114800" cy="1143001"/>
          </a:xfrm>
        </p:spPr>
        <p:txBody>
          <a:bodyPr/>
          <a:lstStyle/>
          <a:p>
            <a:r>
              <a:rPr lang="en-US"/>
              <a:t>QuickSort</a:t>
            </a:r>
          </a:p>
        </p:txBody>
      </p:sp>
      <p:grpSp>
        <p:nvGrpSpPr>
          <p:cNvPr id="621571" name="Group 3"/>
          <p:cNvGrpSpPr>
            <a:grpSpLocks/>
          </p:cNvGrpSpPr>
          <p:nvPr/>
        </p:nvGrpSpPr>
        <p:grpSpPr bwMode="auto">
          <a:xfrm>
            <a:off x="3530600" y="3433763"/>
            <a:ext cx="1079500" cy="1095375"/>
            <a:chOff x="0" y="3746"/>
            <a:chExt cx="680" cy="690"/>
          </a:xfrm>
        </p:grpSpPr>
        <p:pic>
          <p:nvPicPr>
            <p:cNvPr id="62157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0" y="3746"/>
              <a:ext cx="680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1573" name="Text Box 5"/>
            <p:cNvSpPr txBox="1">
              <a:spLocks noChangeArrowheads="1"/>
            </p:cNvSpPr>
            <p:nvPr/>
          </p:nvSpPr>
          <p:spPr bwMode="auto">
            <a:xfrm>
              <a:off x="86" y="4032"/>
              <a:ext cx="44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USC</a:t>
              </a:r>
            </a:p>
            <a:p>
              <a:pPr algn="ctr"/>
              <a:r>
                <a:rPr lang="en-US" sz="1800"/>
                <a:t>Grad</a:t>
              </a:r>
            </a:p>
          </p:txBody>
        </p:sp>
      </p:grpSp>
      <p:grpSp>
        <p:nvGrpSpPr>
          <p:cNvPr id="621581" name="Group 13"/>
          <p:cNvGrpSpPr>
            <a:grpSpLocks/>
          </p:cNvGrpSpPr>
          <p:nvPr/>
        </p:nvGrpSpPr>
        <p:grpSpPr bwMode="auto">
          <a:xfrm>
            <a:off x="1292225" y="3122613"/>
            <a:ext cx="1085850" cy="1406525"/>
            <a:chOff x="1248" y="3550"/>
            <a:chExt cx="684" cy="886"/>
          </a:xfrm>
        </p:grpSpPr>
        <p:grpSp>
          <p:nvGrpSpPr>
            <p:cNvPr id="621582" name="Group 14"/>
            <p:cNvGrpSpPr>
              <a:grpSpLocks/>
            </p:cNvGrpSpPr>
            <p:nvPr/>
          </p:nvGrpSpPr>
          <p:grpSpPr bwMode="auto">
            <a:xfrm>
              <a:off x="1248" y="3550"/>
              <a:ext cx="684" cy="503"/>
              <a:chOff x="1248" y="3465"/>
              <a:chExt cx="684" cy="503"/>
            </a:xfrm>
          </p:grpSpPr>
          <p:pic>
            <p:nvPicPr>
              <p:cNvPr id="621583" name="Picture 1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1252" y="3661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584" name="Picture 16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1251" y="3625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585" name="Picture 17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1252" y="3588"/>
                <a:ext cx="68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586" name="Picture 18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1251" y="3548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587" name="Picture 19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1250" y="3510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588" name="Picture 2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1248" y="3465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21589" name="Text Box 21"/>
            <p:cNvSpPr txBox="1">
              <a:spLocks noChangeArrowheads="1"/>
            </p:cNvSpPr>
            <p:nvPr/>
          </p:nvSpPr>
          <p:spPr bwMode="auto">
            <a:xfrm>
              <a:off x="1265" y="4032"/>
              <a:ext cx="62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History</a:t>
              </a:r>
            </a:p>
            <a:p>
              <a:pPr algn="ctr"/>
              <a:r>
                <a:rPr lang="en-US" sz="1800"/>
                <a:t>Major</a:t>
              </a:r>
            </a:p>
          </p:txBody>
        </p:sp>
      </p:grpSp>
      <p:grpSp>
        <p:nvGrpSpPr>
          <p:cNvPr id="621590" name="Group 22"/>
          <p:cNvGrpSpPr>
            <a:grpSpLocks/>
          </p:cNvGrpSpPr>
          <p:nvPr/>
        </p:nvGrpSpPr>
        <p:grpSpPr bwMode="auto">
          <a:xfrm>
            <a:off x="2449513" y="2928938"/>
            <a:ext cx="1085850" cy="1604962"/>
            <a:chOff x="1920" y="3425"/>
            <a:chExt cx="684" cy="1011"/>
          </a:xfrm>
        </p:grpSpPr>
        <p:grpSp>
          <p:nvGrpSpPr>
            <p:cNvPr id="621591" name="Group 23"/>
            <p:cNvGrpSpPr>
              <a:grpSpLocks/>
            </p:cNvGrpSpPr>
            <p:nvPr/>
          </p:nvGrpSpPr>
          <p:grpSpPr bwMode="auto">
            <a:xfrm>
              <a:off x="1920" y="3425"/>
              <a:ext cx="684" cy="628"/>
              <a:chOff x="1920" y="3321"/>
              <a:chExt cx="684" cy="628"/>
            </a:xfrm>
          </p:grpSpPr>
          <p:pic>
            <p:nvPicPr>
              <p:cNvPr id="621592" name="Picture 24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1924" y="3642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593" name="Picture 2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1923" y="3597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594" name="Picture 26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1924" y="3560"/>
                <a:ext cx="68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595" name="Picture 2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1923" y="3520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596" name="Picture 2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1922" y="3482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597" name="Picture 29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1920" y="3437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598" name="Picture 30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1922" y="3400"/>
                <a:ext cx="679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599" name="Picture 3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1920" y="3360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00" name="Picture 3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1920" y="3321"/>
                <a:ext cx="679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21601" name="Text Box 33"/>
            <p:cNvSpPr txBox="1">
              <a:spLocks noChangeArrowheads="1"/>
            </p:cNvSpPr>
            <p:nvPr/>
          </p:nvSpPr>
          <p:spPr bwMode="auto">
            <a:xfrm>
              <a:off x="1997" y="4032"/>
              <a:ext cx="52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Bio</a:t>
              </a:r>
            </a:p>
            <a:p>
              <a:pPr algn="ctr"/>
              <a:r>
                <a:rPr lang="en-US" sz="1800"/>
                <a:t>Major</a:t>
              </a:r>
            </a:p>
          </p:txBody>
        </p:sp>
      </p:grpSp>
      <p:grpSp>
        <p:nvGrpSpPr>
          <p:cNvPr id="621602" name="Group 34"/>
          <p:cNvGrpSpPr>
            <a:grpSpLocks/>
          </p:cNvGrpSpPr>
          <p:nvPr/>
        </p:nvGrpSpPr>
        <p:grpSpPr bwMode="auto">
          <a:xfrm>
            <a:off x="4557713" y="2638425"/>
            <a:ext cx="1085850" cy="1914525"/>
            <a:chOff x="2736" y="3230"/>
            <a:chExt cx="684" cy="1206"/>
          </a:xfrm>
        </p:grpSpPr>
        <p:grpSp>
          <p:nvGrpSpPr>
            <p:cNvPr id="621603" name="Group 35"/>
            <p:cNvGrpSpPr>
              <a:grpSpLocks/>
            </p:cNvGrpSpPr>
            <p:nvPr/>
          </p:nvGrpSpPr>
          <p:grpSpPr bwMode="auto">
            <a:xfrm>
              <a:off x="2736" y="3230"/>
              <a:ext cx="684" cy="823"/>
              <a:chOff x="2736" y="3177"/>
              <a:chExt cx="684" cy="823"/>
            </a:xfrm>
          </p:grpSpPr>
          <p:pic>
            <p:nvPicPr>
              <p:cNvPr id="621604" name="Picture 3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2740" y="3693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05" name="Picture 3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2739" y="3648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06" name="Picture 38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2740" y="3611"/>
                <a:ext cx="68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07" name="Picture 39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2739" y="3571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08" name="Picture 40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2738" y="3533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09" name="Picture 4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2736" y="3488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10" name="Picture 4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2738" y="3451"/>
                <a:ext cx="679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11" name="Picture 4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2736" y="3411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12" name="Picture 44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2740" y="3373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13" name="Picture 45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2739" y="3328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14" name="Picture 46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2740" y="3291"/>
                <a:ext cx="68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15" name="Picture 4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2739" y="3251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16" name="Picture 48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2738" y="3213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17" name="Picture 49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2736" y="3177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21618" name="Text Box 50"/>
            <p:cNvSpPr txBox="1">
              <a:spLocks noChangeArrowheads="1"/>
            </p:cNvSpPr>
            <p:nvPr/>
          </p:nvSpPr>
          <p:spPr bwMode="auto">
            <a:xfrm>
              <a:off x="2814" y="4032"/>
              <a:ext cx="52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EE</a:t>
              </a:r>
            </a:p>
            <a:p>
              <a:pPr algn="ctr"/>
              <a:r>
                <a:rPr lang="en-US" sz="1800"/>
                <a:t>Major</a:t>
              </a:r>
            </a:p>
          </p:txBody>
        </p:sp>
      </p:grpSp>
      <p:grpSp>
        <p:nvGrpSpPr>
          <p:cNvPr id="621619" name="Group 51"/>
          <p:cNvGrpSpPr>
            <a:grpSpLocks/>
          </p:cNvGrpSpPr>
          <p:nvPr/>
        </p:nvGrpSpPr>
        <p:grpSpPr bwMode="auto">
          <a:xfrm>
            <a:off x="7910513" y="2151063"/>
            <a:ext cx="1085850" cy="2406650"/>
            <a:chOff x="3452" y="2920"/>
            <a:chExt cx="684" cy="1516"/>
          </a:xfrm>
        </p:grpSpPr>
        <p:grpSp>
          <p:nvGrpSpPr>
            <p:cNvPr id="621620" name="Group 52"/>
            <p:cNvGrpSpPr>
              <a:grpSpLocks/>
            </p:cNvGrpSpPr>
            <p:nvPr/>
          </p:nvGrpSpPr>
          <p:grpSpPr bwMode="auto">
            <a:xfrm>
              <a:off x="3452" y="2920"/>
              <a:ext cx="684" cy="1133"/>
              <a:chOff x="3452" y="2912"/>
              <a:chExt cx="684" cy="1133"/>
            </a:xfrm>
          </p:grpSpPr>
          <p:pic>
            <p:nvPicPr>
              <p:cNvPr id="621621" name="Picture 5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6" y="3738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22" name="Picture 5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5" y="3702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23" name="Picture 55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6" y="3665"/>
                <a:ext cx="68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24" name="Picture 56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5" y="3625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25" name="Picture 57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4" y="3587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26" name="Picture 5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2" y="3542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27" name="Picture 59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4" y="3505"/>
                <a:ext cx="679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28" name="Picture 6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2" y="3465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29" name="Picture 6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6" y="3427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30" name="Picture 6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5" y="3382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31" name="Picture 6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6" y="3345"/>
                <a:ext cx="68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32" name="Picture 6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5" y="3305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33" name="Picture 65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4" y="3267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34" name="Picture 6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2" y="3222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35" name="Picture 67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4" y="3185"/>
                <a:ext cx="679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36" name="Picture 6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2" y="3145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37" name="Picture 69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6" y="3108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38" name="Picture 70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5" y="3063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39" name="Picture 71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6" y="3026"/>
                <a:ext cx="68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40" name="Picture 7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5" y="2986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41" name="Picture 7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4" y="2948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42" name="Picture 74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2" y="2912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21643" name="Text Box 75"/>
            <p:cNvSpPr txBox="1">
              <a:spLocks noChangeArrowheads="1"/>
            </p:cNvSpPr>
            <p:nvPr/>
          </p:nvSpPr>
          <p:spPr bwMode="auto">
            <a:xfrm>
              <a:off x="3521" y="4032"/>
              <a:ext cx="52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CS</a:t>
              </a:r>
            </a:p>
            <a:p>
              <a:pPr algn="ctr"/>
              <a:r>
                <a:rPr lang="en-US" sz="1800"/>
                <a:t>Major</a:t>
              </a:r>
            </a:p>
          </p:txBody>
        </p:sp>
      </p:grpSp>
      <p:grpSp>
        <p:nvGrpSpPr>
          <p:cNvPr id="621644" name="Group 76"/>
          <p:cNvGrpSpPr>
            <a:grpSpLocks/>
          </p:cNvGrpSpPr>
          <p:nvPr/>
        </p:nvGrpSpPr>
        <p:grpSpPr bwMode="auto">
          <a:xfrm>
            <a:off x="5715000" y="1814513"/>
            <a:ext cx="1085850" cy="2459037"/>
            <a:chOff x="4172" y="2714"/>
            <a:chExt cx="684" cy="1549"/>
          </a:xfrm>
        </p:grpSpPr>
        <p:grpSp>
          <p:nvGrpSpPr>
            <p:cNvPr id="621645" name="Group 77"/>
            <p:cNvGrpSpPr>
              <a:grpSpLocks/>
            </p:cNvGrpSpPr>
            <p:nvPr/>
          </p:nvGrpSpPr>
          <p:grpSpPr bwMode="auto">
            <a:xfrm>
              <a:off x="4172" y="2714"/>
              <a:ext cx="684" cy="1339"/>
              <a:chOff x="4172" y="2658"/>
              <a:chExt cx="684" cy="1339"/>
            </a:xfrm>
          </p:grpSpPr>
          <p:pic>
            <p:nvPicPr>
              <p:cNvPr id="621646" name="Picture 7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6" y="3690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47" name="Picture 79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5" y="3645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48" name="Picture 80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6" y="3608"/>
                <a:ext cx="68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49" name="Picture 81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5" y="3568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50" name="Picture 8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4" y="3530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51" name="Picture 8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2" y="3485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52" name="Picture 84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4" y="3448"/>
                <a:ext cx="679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53" name="Picture 8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2" y="3408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54" name="Picture 8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6" y="3370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55" name="Picture 87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5" y="3325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56" name="Picture 88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6" y="3288"/>
                <a:ext cx="68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57" name="Picture 89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5" y="3248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58" name="Picture 90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4" y="3210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59" name="Picture 9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2" y="3165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60" name="Picture 92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4" y="3128"/>
                <a:ext cx="679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61" name="Picture 9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2" y="3088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62" name="Picture 94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6" y="3042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63" name="Picture 95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5" y="3006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64" name="Picture 96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6" y="2969"/>
                <a:ext cx="68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65" name="Picture 9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5" y="2929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66" name="Picture 98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4" y="2891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67" name="Picture 99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2" y="2846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68" name="Picture 100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4" y="2809"/>
                <a:ext cx="679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69" name="Picture 10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2" y="2769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70" name="Picture 10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6" y="2731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71" name="Picture 10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5" y="2695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72" name="Picture 104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6" y="2658"/>
                <a:ext cx="68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21673" name="Text Box 105"/>
            <p:cNvSpPr txBox="1">
              <a:spLocks noChangeArrowheads="1"/>
            </p:cNvSpPr>
            <p:nvPr/>
          </p:nvSpPr>
          <p:spPr bwMode="auto">
            <a:xfrm>
              <a:off x="4276" y="4032"/>
              <a:ext cx="4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MBA</a:t>
              </a:r>
            </a:p>
          </p:txBody>
        </p:sp>
      </p:grpSp>
      <p:grpSp>
        <p:nvGrpSpPr>
          <p:cNvPr id="621674" name="Group 106"/>
          <p:cNvGrpSpPr>
            <a:grpSpLocks/>
          </p:cNvGrpSpPr>
          <p:nvPr/>
        </p:nvGrpSpPr>
        <p:grpSpPr bwMode="auto">
          <a:xfrm>
            <a:off x="6829425" y="1500188"/>
            <a:ext cx="1144588" cy="2776537"/>
            <a:chOff x="4895" y="2514"/>
            <a:chExt cx="721" cy="1749"/>
          </a:xfrm>
        </p:grpSpPr>
        <p:grpSp>
          <p:nvGrpSpPr>
            <p:cNvPr id="621675" name="Group 107"/>
            <p:cNvGrpSpPr>
              <a:grpSpLocks/>
            </p:cNvGrpSpPr>
            <p:nvPr/>
          </p:nvGrpSpPr>
          <p:grpSpPr bwMode="auto">
            <a:xfrm>
              <a:off x="4896" y="2514"/>
              <a:ext cx="684" cy="1539"/>
              <a:chOff x="4896" y="2514"/>
              <a:chExt cx="684" cy="1539"/>
            </a:xfrm>
          </p:grpSpPr>
          <p:pic>
            <p:nvPicPr>
              <p:cNvPr id="621676" name="Picture 10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900" y="3746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77" name="Picture 109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9" y="3701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78" name="Picture 110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900" y="3664"/>
                <a:ext cx="68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79" name="Picture 11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9" y="3624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80" name="Picture 11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8" y="3586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81" name="Picture 11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6" y="3541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82" name="Picture 114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8" y="3504"/>
                <a:ext cx="679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83" name="Picture 11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6" y="3464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84" name="Picture 11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900" y="3426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85" name="Picture 117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9" y="3381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86" name="Picture 118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900" y="3344"/>
                <a:ext cx="68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87" name="Picture 119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9" y="3304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88" name="Picture 120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8" y="3266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89" name="Picture 12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6" y="3221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90" name="Picture 122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8" y="3184"/>
                <a:ext cx="679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91" name="Picture 12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6" y="3144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92" name="Picture 124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900" y="3107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93" name="Picture 125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9" y="3062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94" name="Picture 126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900" y="3025"/>
                <a:ext cx="68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95" name="Picture 127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9" y="2985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96" name="Picture 128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8" y="2947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97" name="Picture 129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6" y="2911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98" name="Picture 130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8" y="2874"/>
                <a:ext cx="679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699" name="Picture 13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6" y="2834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700" name="Picture 13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900" y="2796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701" name="Picture 133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9" y="2751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702" name="Picture 134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900" y="2714"/>
                <a:ext cx="68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703" name="Picture 13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9" y="2674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704" name="Picture 136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8" y="2636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705" name="Picture 13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6" y="2591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706" name="Picture 138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8" y="2554"/>
                <a:ext cx="679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707" name="Picture 139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6" y="2514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21708" name="Text Box 140"/>
            <p:cNvSpPr txBox="1">
              <a:spLocks noChangeArrowheads="1"/>
            </p:cNvSpPr>
            <p:nvPr/>
          </p:nvSpPr>
          <p:spPr bwMode="auto">
            <a:xfrm>
              <a:off x="4895" y="4032"/>
              <a:ext cx="7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Drop-out</a:t>
              </a:r>
            </a:p>
          </p:txBody>
        </p:sp>
      </p:grpSp>
      <p:sp>
        <p:nvSpPr>
          <p:cNvPr id="621713" name="Text Box 145"/>
          <p:cNvSpPr txBox="1">
            <a:spLocks noChangeArrowheads="1"/>
          </p:cNvSpPr>
          <p:nvPr/>
        </p:nvSpPr>
        <p:spPr bwMode="auto">
          <a:xfrm>
            <a:off x="4819650" y="3048000"/>
            <a:ext cx="581025" cy="854075"/>
          </a:xfrm>
          <a:prstGeom prst="rect">
            <a:avLst/>
          </a:prstGeom>
          <a:solidFill>
            <a:srgbClr val="FFFFFF">
              <a:alpha val="50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5000">
                <a:solidFill>
                  <a:srgbClr val="FF3300"/>
                </a:solidFill>
              </a:rPr>
              <a:t>P</a:t>
            </a:r>
          </a:p>
        </p:txBody>
      </p:sp>
      <p:sp>
        <p:nvSpPr>
          <p:cNvPr id="621723" name="Rectangle 155"/>
          <p:cNvSpPr>
            <a:spLocks noChangeArrowheads="1"/>
          </p:cNvSpPr>
          <p:nvPr/>
        </p:nvSpPr>
        <p:spPr bwMode="auto">
          <a:xfrm>
            <a:off x="4572000" y="1447800"/>
            <a:ext cx="4572000" cy="3276600"/>
          </a:xfrm>
          <a:prstGeom prst="rect">
            <a:avLst/>
          </a:prstGeom>
          <a:solidFill>
            <a:schemeClr val="bg1">
              <a:alpha val="86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724" name="Text Box 156"/>
          <p:cNvSpPr txBox="1">
            <a:spLocks noChangeArrowheads="1"/>
          </p:cNvSpPr>
          <p:nvPr/>
        </p:nvSpPr>
        <p:spPr bwMode="auto">
          <a:xfrm>
            <a:off x="1639888" y="3124200"/>
            <a:ext cx="839787" cy="854075"/>
          </a:xfrm>
          <a:prstGeom prst="rect">
            <a:avLst/>
          </a:prstGeom>
          <a:solidFill>
            <a:srgbClr val="FFFFFF">
              <a:alpha val="50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5000">
                <a:solidFill>
                  <a:srgbClr val="FF3300"/>
                </a:solidFill>
              </a:rPr>
              <a:t>P</a:t>
            </a:r>
            <a:r>
              <a:rPr lang="en-US" sz="200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621727" name="Rectangle 159"/>
          <p:cNvSpPr>
            <a:spLocks noChangeArrowheads="1"/>
          </p:cNvSpPr>
          <p:nvPr/>
        </p:nvSpPr>
        <p:spPr bwMode="auto">
          <a:xfrm>
            <a:off x="2211388" y="1778000"/>
            <a:ext cx="2333625" cy="3332163"/>
          </a:xfrm>
          <a:prstGeom prst="rect">
            <a:avLst/>
          </a:prstGeom>
          <a:solidFill>
            <a:schemeClr val="bg1">
              <a:alpha val="86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729" name="Rectangle 161"/>
          <p:cNvSpPr>
            <a:spLocks noChangeArrowheads="1"/>
          </p:cNvSpPr>
          <p:nvPr/>
        </p:nvSpPr>
        <p:spPr bwMode="auto">
          <a:xfrm>
            <a:off x="1090613" y="2057400"/>
            <a:ext cx="2306637" cy="3276600"/>
          </a:xfrm>
          <a:prstGeom prst="rect">
            <a:avLst/>
          </a:prstGeom>
          <a:solidFill>
            <a:schemeClr val="bg1">
              <a:alpha val="86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730" name="Rectangle 162"/>
          <p:cNvSpPr>
            <a:spLocks noChangeArrowheads="1"/>
          </p:cNvSpPr>
          <p:nvPr/>
        </p:nvSpPr>
        <p:spPr bwMode="auto">
          <a:xfrm>
            <a:off x="304800" y="0"/>
            <a:ext cx="5918200" cy="17192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720" name="Line 152"/>
          <p:cNvSpPr>
            <a:spLocks noChangeShapeType="1"/>
          </p:cNvSpPr>
          <p:nvPr/>
        </p:nvSpPr>
        <p:spPr bwMode="auto">
          <a:xfrm>
            <a:off x="-228600" y="1155700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709" name="Text Box 141"/>
          <p:cNvSpPr txBox="1">
            <a:spLocks noChangeArrowheads="1"/>
          </p:cNvSpPr>
          <p:nvPr/>
        </p:nvSpPr>
        <p:spPr bwMode="auto">
          <a:xfrm>
            <a:off x="298450" y="76200"/>
            <a:ext cx="609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Select an arbitrary item </a:t>
            </a:r>
            <a:r>
              <a:rPr lang="en-US" sz="1800">
                <a:solidFill>
                  <a:srgbClr val="FF3300"/>
                </a:solidFill>
                <a:latin typeface="Comic Sans MS" pitchFamily="66" charset="0"/>
              </a:rPr>
              <a:t>P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from the array.</a:t>
            </a:r>
          </a:p>
        </p:txBody>
      </p:sp>
      <p:sp>
        <p:nvSpPr>
          <p:cNvPr id="621710" name="Rectangle 142"/>
          <p:cNvSpPr>
            <a:spLocks noChangeArrowheads="1"/>
          </p:cNvSpPr>
          <p:nvPr/>
        </p:nvSpPr>
        <p:spPr bwMode="auto">
          <a:xfrm>
            <a:off x="298450" y="423863"/>
            <a:ext cx="6483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/>
              <a:t>Move items </a:t>
            </a:r>
            <a:r>
              <a:rPr lang="en-US" sz="1800">
                <a:solidFill>
                  <a:srgbClr val="6600CC"/>
                </a:solidFill>
              </a:rPr>
              <a:t>smaller than or equal to </a:t>
            </a:r>
            <a:r>
              <a:rPr lang="en-US" sz="1800">
                <a:solidFill>
                  <a:srgbClr val="FF3300"/>
                </a:solidFill>
              </a:rPr>
              <a:t>P</a:t>
            </a:r>
            <a:r>
              <a:rPr lang="en-US" sz="1800"/>
              <a:t> to the </a:t>
            </a:r>
            <a:r>
              <a:rPr lang="en-US" sz="1800">
                <a:solidFill>
                  <a:schemeClr val="accent2"/>
                </a:solidFill>
              </a:rPr>
              <a:t>left </a:t>
            </a:r>
            <a:r>
              <a:rPr lang="en-US" sz="1800"/>
              <a:t>and </a:t>
            </a:r>
            <a:r>
              <a:rPr lang="en-US" sz="1800">
                <a:solidFill>
                  <a:srgbClr val="6600CC"/>
                </a:solidFill>
              </a:rPr>
              <a:t>larger items </a:t>
            </a:r>
            <a:r>
              <a:rPr lang="en-US" sz="1800"/>
              <a:t>to the </a:t>
            </a:r>
            <a:r>
              <a:rPr lang="en-US" sz="1800">
                <a:solidFill>
                  <a:schemeClr val="accent2"/>
                </a:solidFill>
              </a:rPr>
              <a:t>right</a:t>
            </a:r>
            <a:r>
              <a:rPr lang="en-US" sz="1800"/>
              <a:t>; </a:t>
            </a:r>
            <a:r>
              <a:rPr lang="en-US" sz="1800">
                <a:solidFill>
                  <a:srgbClr val="FF3300"/>
                </a:solidFill>
              </a:rPr>
              <a:t>P</a:t>
            </a:r>
            <a:r>
              <a:rPr lang="en-US" sz="1800"/>
              <a:t> goes in-between.</a:t>
            </a:r>
          </a:p>
        </p:txBody>
      </p:sp>
      <p:sp>
        <p:nvSpPr>
          <p:cNvPr id="621711" name="Rectangle 143"/>
          <p:cNvSpPr>
            <a:spLocks noChangeArrowheads="1"/>
          </p:cNvSpPr>
          <p:nvPr/>
        </p:nvSpPr>
        <p:spPr bwMode="auto">
          <a:xfrm>
            <a:off x="298450" y="1019175"/>
            <a:ext cx="6167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/>
              <a:t>Recursively repeat this process on the </a:t>
            </a:r>
            <a:r>
              <a:rPr lang="en-US" sz="1800">
                <a:solidFill>
                  <a:srgbClr val="CC00CC"/>
                </a:solidFill>
              </a:rPr>
              <a:t>left items</a:t>
            </a:r>
          </a:p>
        </p:txBody>
      </p:sp>
      <p:sp>
        <p:nvSpPr>
          <p:cNvPr id="621719" name="Rectangle 151"/>
          <p:cNvSpPr>
            <a:spLocks noChangeArrowheads="1"/>
          </p:cNvSpPr>
          <p:nvPr/>
        </p:nvSpPr>
        <p:spPr bwMode="auto">
          <a:xfrm>
            <a:off x="304800" y="1371600"/>
            <a:ext cx="6167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/>
              <a:t>Recursively repeat this process on the </a:t>
            </a:r>
            <a:r>
              <a:rPr lang="en-US" sz="1800">
                <a:solidFill>
                  <a:srgbClr val="CC00CC"/>
                </a:solidFill>
              </a:rPr>
              <a:t>right items</a:t>
            </a:r>
          </a:p>
        </p:txBody>
      </p:sp>
      <p:grpSp>
        <p:nvGrpSpPr>
          <p:cNvPr id="621736" name="Group 168"/>
          <p:cNvGrpSpPr>
            <a:grpSpLocks/>
          </p:cNvGrpSpPr>
          <p:nvPr/>
        </p:nvGrpSpPr>
        <p:grpSpPr bwMode="auto">
          <a:xfrm>
            <a:off x="174625" y="171450"/>
            <a:ext cx="6483350" cy="1738313"/>
            <a:chOff x="1676" y="-1584"/>
            <a:chExt cx="4084" cy="1095"/>
          </a:xfrm>
        </p:grpSpPr>
        <p:sp>
          <p:nvSpPr>
            <p:cNvPr id="621731" name="Rectangle 163"/>
            <p:cNvSpPr>
              <a:spLocks noChangeArrowheads="1"/>
            </p:cNvSpPr>
            <p:nvPr/>
          </p:nvSpPr>
          <p:spPr bwMode="auto">
            <a:xfrm>
              <a:off x="1680" y="-1584"/>
              <a:ext cx="3728" cy="1083"/>
            </a:xfrm>
            <a:prstGeom prst="rect">
              <a:avLst/>
            </a:prstGeom>
            <a:solidFill>
              <a:srgbClr val="00CC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732" name="Text Box 164"/>
            <p:cNvSpPr txBox="1">
              <a:spLocks noChangeArrowheads="1"/>
            </p:cNvSpPr>
            <p:nvPr/>
          </p:nvSpPr>
          <p:spPr bwMode="auto">
            <a:xfrm>
              <a:off x="1676" y="-1536"/>
              <a:ext cx="38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chemeClr val="tx2"/>
                  </a:solidFill>
                  <a:latin typeface="Comic Sans MS" pitchFamily="66" charset="0"/>
                </a:rPr>
                <a:t>Select an arbitrary item </a:t>
              </a:r>
              <a:r>
                <a:rPr lang="en-US" sz="1800">
                  <a:solidFill>
                    <a:srgbClr val="FF3300"/>
                  </a:solidFill>
                  <a:latin typeface="Comic Sans MS" pitchFamily="66" charset="0"/>
                </a:rPr>
                <a:t>P</a:t>
              </a:r>
              <a:r>
                <a:rPr lang="en-US" sz="1800">
                  <a:solidFill>
                    <a:schemeClr val="tx2"/>
                  </a:solidFill>
                  <a:latin typeface="Comic Sans MS" pitchFamily="66" charset="0"/>
                </a:rPr>
                <a:t> from the array.</a:t>
              </a:r>
            </a:p>
          </p:txBody>
        </p:sp>
        <p:sp>
          <p:nvSpPr>
            <p:cNvPr id="621733" name="Rectangle 165"/>
            <p:cNvSpPr>
              <a:spLocks noChangeArrowheads="1"/>
            </p:cNvSpPr>
            <p:nvPr/>
          </p:nvSpPr>
          <p:spPr bwMode="auto">
            <a:xfrm>
              <a:off x="1676" y="-1317"/>
              <a:ext cx="40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/>
                <a:t>Move items </a:t>
              </a:r>
              <a:r>
                <a:rPr lang="en-US" sz="1800">
                  <a:solidFill>
                    <a:srgbClr val="6600CC"/>
                  </a:solidFill>
                </a:rPr>
                <a:t>smaller than or equal to </a:t>
              </a:r>
              <a:r>
                <a:rPr lang="en-US" sz="1800">
                  <a:solidFill>
                    <a:srgbClr val="FF3300"/>
                  </a:solidFill>
                </a:rPr>
                <a:t>P</a:t>
              </a:r>
              <a:r>
                <a:rPr lang="en-US" sz="1800"/>
                <a:t> to the </a:t>
              </a:r>
              <a:r>
                <a:rPr lang="en-US" sz="1800">
                  <a:solidFill>
                    <a:schemeClr val="accent2"/>
                  </a:solidFill>
                </a:rPr>
                <a:t>left </a:t>
              </a:r>
              <a:r>
                <a:rPr lang="en-US" sz="1800"/>
                <a:t>and </a:t>
              </a:r>
              <a:r>
                <a:rPr lang="en-US" sz="1800">
                  <a:solidFill>
                    <a:srgbClr val="6600CC"/>
                  </a:solidFill>
                </a:rPr>
                <a:t>larger items </a:t>
              </a:r>
              <a:r>
                <a:rPr lang="en-US" sz="1800"/>
                <a:t>to the </a:t>
              </a:r>
              <a:r>
                <a:rPr lang="en-US" sz="1800">
                  <a:solidFill>
                    <a:schemeClr val="accent2"/>
                  </a:solidFill>
                </a:rPr>
                <a:t>right</a:t>
              </a:r>
              <a:r>
                <a:rPr lang="en-US" sz="1800"/>
                <a:t>; </a:t>
              </a:r>
              <a:r>
                <a:rPr lang="en-US" sz="1800">
                  <a:solidFill>
                    <a:srgbClr val="FF3300"/>
                  </a:solidFill>
                </a:rPr>
                <a:t>P</a:t>
              </a:r>
              <a:r>
                <a:rPr lang="en-US" sz="1800"/>
                <a:t> goes in-between.</a:t>
              </a:r>
            </a:p>
          </p:txBody>
        </p:sp>
        <p:sp>
          <p:nvSpPr>
            <p:cNvPr id="621734" name="Rectangle 166"/>
            <p:cNvSpPr>
              <a:spLocks noChangeArrowheads="1"/>
            </p:cNvSpPr>
            <p:nvPr/>
          </p:nvSpPr>
          <p:spPr bwMode="auto">
            <a:xfrm>
              <a:off x="1676" y="-942"/>
              <a:ext cx="38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/>
                <a:t>Recursively repeat this process on the </a:t>
              </a:r>
              <a:r>
                <a:rPr lang="en-US" sz="1800">
                  <a:solidFill>
                    <a:srgbClr val="CC00CC"/>
                  </a:solidFill>
                </a:rPr>
                <a:t>left items</a:t>
              </a:r>
            </a:p>
          </p:txBody>
        </p:sp>
        <p:sp>
          <p:nvSpPr>
            <p:cNvPr id="621735" name="Rectangle 167"/>
            <p:cNvSpPr>
              <a:spLocks noChangeArrowheads="1"/>
            </p:cNvSpPr>
            <p:nvPr/>
          </p:nvSpPr>
          <p:spPr bwMode="auto">
            <a:xfrm>
              <a:off x="1680" y="-720"/>
              <a:ext cx="38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/>
                <a:t>Recursively repeat this process on the </a:t>
              </a:r>
              <a:r>
                <a:rPr lang="en-US" sz="1800">
                  <a:solidFill>
                    <a:srgbClr val="CC00CC"/>
                  </a:solidFill>
                </a:rPr>
                <a:t>right items</a:t>
              </a:r>
            </a:p>
          </p:txBody>
        </p:sp>
      </p:grpSp>
      <p:sp>
        <p:nvSpPr>
          <p:cNvPr id="621725" name="Line 157"/>
          <p:cNvSpPr>
            <a:spLocks noChangeShapeType="1"/>
          </p:cNvSpPr>
          <p:nvPr/>
        </p:nvSpPr>
        <p:spPr bwMode="auto">
          <a:xfrm>
            <a:off x="-274638" y="393700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726" name="Line 158"/>
          <p:cNvSpPr>
            <a:spLocks noChangeShapeType="1"/>
          </p:cNvSpPr>
          <p:nvPr/>
        </p:nvSpPr>
        <p:spPr bwMode="auto">
          <a:xfrm>
            <a:off x="-263525" y="741363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737" name="Line 169"/>
          <p:cNvSpPr>
            <a:spLocks noChangeShapeType="1"/>
          </p:cNvSpPr>
          <p:nvPr/>
        </p:nvSpPr>
        <p:spPr bwMode="auto">
          <a:xfrm>
            <a:off x="-304800" y="1358900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728" name="Line 160"/>
          <p:cNvSpPr>
            <a:spLocks noChangeShapeType="1"/>
          </p:cNvSpPr>
          <p:nvPr/>
        </p:nvSpPr>
        <p:spPr bwMode="auto">
          <a:xfrm>
            <a:off x="-269875" y="1681163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739" name="Text Box 171"/>
          <p:cNvSpPr txBox="1">
            <a:spLocks noChangeArrowheads="1"/>
          </p:cNvSpPr>
          <p:nvPr/>
        </p:nvSpPr>
        <p:spPr bwMode="auto">
          <a:xfrm>
            <a:off x="549275" y="5105400"/>
            <a:ext cx="4273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Everything left of EE Major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(our first P) is now </a:t>
            </a:r>
            <a:r>
              <a:rPr lang="en-US">
                <a:solidFill>
                  <a:srgbClr val="CC00CC"/>
                </a:solidFill>
              </a:rPr>
              <a:t>sorted</a:t>
            </a:r>
            <a:r>
              <a:rPr lang="en-US">
                <a:solidFill>
                  <a:schemeClr val="accent2"/>
                </a:solidFill>
              </a:rPr>
              <a:t>!</a:t>
            </a:r>
          </a:p>
        </p:txBody>
      </p:sp>
      <p:sp>
        <p:nvSpPr>
          <p:cNvPr id="621741" name="Line 173"/>
          <p:cNvSpPr>
            <a:spLocks noChangeShapeType="1"/>
          </p:cNvSpPr>
          <p:nvPr/>
        </p:nvSpPr>
        <p:spPr bwMode="auto">
          <a:xfrm>
            <a:off x="-228600" y="1517650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742" name="Rectangle 174"/>
          <p:cNvSpPr>
            <a:spLocks noChangeArrowheads="1"/>
          </p:cNvSpPr>
          <p:nvPr/>
        </p:nvSpPr>
        <p:spPr bwMode="auto">
          <a:xfrm>
            <a:off x="277813" y="1944688"/>
            <a:ext cx="5472112" cy="3276600"/>
          </a:xfrm>
          <a:prstGeom prst="rect">
            <a:avLst/>
          </a:prstGeom>
          <a:solidFill>
            <a:schemeClr val="bg1">
              <a:alpha val="86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6217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6217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2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2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6217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6217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625 L 0.0967 0.3175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6217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1618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00092 L 0.10365 0.3279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6215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82" y="164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2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.32192 " pathEditMode="relative" ptsTypes="AA">
                                      <p:cBhvr>
                                        <p:cTn id="46" dur="2000" fill="hold"/>
                                        <p:tgtEl>
                                          <p:spTgt spid="6215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1.73913E-6 L 0.09531 0.329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215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64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0.32193 L -0.25 -0.011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215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5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64 0.33072 L 0.10764 -0.00231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215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5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774 0.33302 L 0.09774 1.73913E-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215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5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722 0.32678 L 0.09722 -0.0062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6217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2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2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2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21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2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621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2000"/>
                                        <p:tgtEl>
                                          <p:spTgt spid="621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621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6217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6217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62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621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62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723" grpId="0" animBg="1"/>
      <p:bldP spid="621723" grpId="1" animBg="1"/>
      <p:bldP spid="621724" grpId="0" animBg="1"/>
      <p:bldP spid="621724" grpId="1" animBg="1"/>
      <p:bldP spid="621724" grpId="2" animBg="1"/>
      <p:bldP spid="621724" grpId="3" animBg="1"/>
      <p:bldP spid="621727" grpId="0" animBg="1"/>
      <p:bldP spid="621727" grpId="1" animBg="1"/>
      <p:bldP spid="621729" grpId="0" animBg="1"/>
      <p:bldP spid="621729" grpId="1" animBg="1"/>
      <p:bldP spid="621720" grpId="0" animBg="1"/>
      <p:bldP spid="621725" grpId="0" animBg="1"/>
      <p:bldP spid="621725" grpId="1" animBg="1"/>
      <p:bldP spid="621726" grpId="0" animBg="1"/>
      <p:bldP spid="621726" grpId="1" animBg="1"/>
      <p:bldP spid="621737" grpId="0" animBg="1"/>
      <p:bldP spid="621737" grpId="1" animBg="1"/>
      <p:bldP spid="621728" grpId="0" animBg="1"/>
      <p:bldP spid="621728" grpId="1" animBg="1"/>
      <p:bldP spid="621739" grpId="0"/>
      <p:bldP spid="621739" grpId="1"/>
      <p:bldP spid="621741" grpId="0" animBg="1"/>
      <p:bldP spid="62174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3927-4BDB-43EC-9E38-5C95968E4E0A}" type="slidenum">
              <a:rPr lang="en-US"/>
              <a:pPr/>
              <a:t>60</a:t>
            </a:fld>
            <a:endParaRPr lang="en-US"/>
          </a:p>
        </p:txBody>
      </p:sp>
      <p:pic>
        <p:nvPicPr>
          <p:cNvPr id="66560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2265363"/>
            <a:ext cx="1425575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60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15888"/>
            <a:ext cx="1425575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6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228600"/>
            <a:ext cx="3290887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60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3114675" y="1154113"/>
            <a:ext cx="215900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606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55"/>
          <a:stretch>
            <a:fillRect/>
          </a:stretch>
        </p:blipFill>
        <p:spPr bwMode="auto">
          <a:xfrm>
            <a:off x="2706688" y="671513"/>
            <a:ext cx="33020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607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" t="2338" r="63844"/>
          <a:stretch>
            <a:fillRect/>
          </a:stretch>
        </p:blipFill>
        <p:spPr bwMode="auto">
          <a:xfrm>
            <a:off x="3689350" y="869950"/>
            <a:ext cx="377825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608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0" y="425450"/>
            <a:ext cx="25876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609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"/>
          <a:stretch>
            <a:fillRect/>
          </a:stretch>
        </p:blipFill>
        <p:spPr bwMode="auto">
          <a:xfrm>
            <a:off x="4473575" y="411163"/>
            <a:ext cx="352425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610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363" y="731838"/>
            <a:ext cx="287337" cy="105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611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4891088" y="904875"/>
            <a:ext cx="252412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5612" name="Group 12"/>
          <p:cNvGrpSpPr>
            <a:grpSpLocks/>
          </p:cNvGrpSpPr>
          <p:nvPr/>
        </p:nvGrpSpPr>
        <p:grpSpPr bwMode="auto">
          <a:xfrm>
            <a:off x="5189538" y="661988"/>
            <a:ext cx="387350" cy="1147762"/>
            <a:chOff x="2132" y="346"/>
            <a:chExt cx="253" cy="909"/>
          </a:xfrm>
        </p:grpSpPr>
        <p:pic>
          <p:nvPicPr>
            <p:cNvPr id="665613" name="Picture 1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" y="346"/>
              <a:ext cx="252" cy="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5614" name="Rectangle 14"/>
            <p:cNvSpPr>
              <a:spLocks noChangeArrowheads="1"/>
            </p:cNvSpPr>
            <p:nvPr/>
          </p:nvSpPr>
          <p:spPr bwMode="auto">
            <a:xfrm>
              <a:off x="2132" y="516"/>
              <a:ext cx="215" cy="163"/>
            </a:xfrm>
            <a:prstGeom prst="rect">
              <a:avLst/>
            </a:prstGeom>
            <a:solidFill>
              <a:srgbClr val="9933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5615" name="Text Box 15"/>
          <p:cNvSpPr txBox="1">
            <a:spLocks noChangeArrowheads="1"/>
          </p:cNvSpPr>
          <p:nvPr/>
        </p:nvSpPr>
        <p:spPr bwMode="auto">
          <a:xfrm>
            <a:off x="3614738" y="5329238"/>
            <a:ext cx="4708525" cy="14684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  1.  If array has one element, then return.</a:t>
            </a:r>
          </a:p>
          <a:p>
            <a:r>
              <a:rPr lang="en-US" sz="1800"/>
              <a:t>  2. Split the array in two equal sections</a:t>
            </a:r>
          </a:p>
          <a:p>
            <a:r>
              <a:rPr lang="en-US" sz="1800"/>
              <a:t>  3. Call Mergesort on the left half</a:t>
            </a:r>
          </a:p>
          <a:p>
            <a:r>
              <a:rPr lang="en-US" sz="1800"/>
              <a:t>  4. Call Mergesort on the right half</a:t>
            </a:r>
          </a:p>
          <a:p>
            <a:r>
              <a:rPr lang="en-US" sz="1800"/>
              <a:t>  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two halves back together</a:t>
            </a:r>
          </a:p>
        </p:txBody>
      </p:sp>
      <p:sp>
        <p:nvSpPr>
          <p:cNvPr id="665616" name="Line 16"/>
          <p:cNvSpPr>
            <a:spLocks noChangeShapeType="1"/>
          </p:cNvSpPr>
          <p:nvPr/>
        </p:nvSpPr>
        <p:spPr bwMode="auto">
          <a:xfrm flipH="1">
            <a:off x="4111625" y="187325"/>
            <a:ext cx="7938" cy="1766888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17" name="Line 17"/>
          <p:cNvSpPr>
            <a:spLocks noChangeShapeType="1"/>
          </p:cNvSpPr>
          <p:nvPr/>
        </p:nvSpPr>
        <p:spPr bwMode="auto">
          <a:xfrm>
            <a:off x="3278188" y="6045200"/>
            <a:ext cx="573087" cy="635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18" name="Text Box 18"/>
          <p:cNvSpPr txBox="1">
            <a:spLocks noChangeArrowheads="1"/>
          </p:cNvSpPr>
          <p:nvPr/>
        </p:nvSpPr>
        <p:spPr bwMode="auto">
          <a:xfrm>
            <a:off x="3733800" y="5181600"/>
            <a:ext cx="4708525" cy="14684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  1.  If array has one element, then return.</a:t>
            </a:r>
          </a:p>
          <a:p>
            <a:r>
              <a:rPr lang="en-US" sz="1800"/>
              <a:t>  2. Split the array in two equal sections</a:t>
            </a:r>
          </a:p>
          <a:p>
            <a:r>
              <a:rPr lang="en-US" sz="1800"/>
              <a:t>  3. Call Mergesort on the left half</a:t>
            </a:r>
          </a:p>
          <a:p>
            <a:r>
              <a:rPr lang="en-US" sz="1800"/>
              <a:t>  4. Call Mergesort on the right half</a:t>
            </a:r>
          </a:p>
          <a:p>
            <a:r>
              <a:rPr lang="en-US" sz="1800"/>
              <a:t>  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two halves back together</a:t>
            </a:r>
          </a:p>
        </p:txBody>
      </p:sp>
      <p:sp>
        <p:nvSpPr>
          <p:cNvPr id="665619" name="Rectangle 19"/>
          <p:cNvSpPr>
            <a:spLocks noChangeArrowheads="1"/>
          </p:cNvSpPr>
          <p:nvPr/>
        </p:nvSpPr>
        <p:spPr bwMode="auto">
          <a:xfrm>
            <a:off x="4162425" y="355600"/>
            <a:ext cx="1433513" cy="1446213"/>
          </a:xfrm>
          <a:prstGeom prst="rect">
            <a:avLst/>
          </a:prstGeom>
          <a:solidFill>
            <a:srgbClr val="800000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20" name="Line 20"/>
          <p:cNvSpPr>
            <a:spLocks noChangeShapeType="1"/>
          </p:cNvSpPr>
          <p:nvPr/>
        </p:nvSpPr>
        <p:spPr bwMode="auto">
          <a:xfrm flipH="1">
            <a:off x="3363913" y="190500"/>
            <a:ext cx="7937" cy="1766888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21" name="Line 21"/>
          <p:cNvSpPr>
            <a:spLocks noChangeShapeType="1"/>
          </p:cNvSpPr>
          <p:nvPr/>
        </p:nvSpPr>
        <p:spPr bwMode="auto">
          <a:xfrm>
            <a:off x="3443288" y="5883275"/>
            <a:ext cx="573087" cy="635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22" name="Text Box 22"/>
          <p:cNvSpPr txBox="1">
            <a:spLocks noChangeArrowheads="1"/>
          </p:cNvSpPr>
          <p:nvPr/>
        </p:nvSpPr>
        <p:spPr bwMode="auto">
          <a:xfrm>
            <a:off x="3886200" y="5029200"/>
            <a:ext cx="4708525" cy="14684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  1.  If array has one element, then return.</a:t>
            </a:r>
          </a:p>
          <a:p>
            <a:r>
              <a:rPr lang="en-US" sz="1800"/>
              <a:t>  2. Split the array in two equal sections</a:t>
            </a:r>
          </a:p>
          <a:p>
            <a:r>
              <a:rPr lang="en-US" sz="1800"/>
              <a:t>  3. Call Mergesort on the left half</a:t>
            </a:r>
          </a:p>
          <a:p>
            <a:r>
              <a:rPr lang="en-US" sz="1800"/>
              <a:t>  4. Call Mergesort on the right half</a:t>
            </a:r>
          </a:p>
          <a:p>
            <a:r>
              <a:rPr lang="en-US" sz="1800"/>
              <a:t>  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two halves back together</a:t>
            </a:r>
          </a:p>
        </p:txBody>
      </p:sp>
      <p:sp>
        <p:nvSpPr>
          <p:cNvPr id="665623" name="Rectangle 23"/>
          <p:cNvSpPr>
            <a:spLocks noChangeArrowheads="1"/>
          </p:cNvSpPr>
          <p:nvPr/>
        </p:nvSpPr>
        <p:spPr bwMode="auto">
          <a:xfrm>
            <a:off x="3400425" y="358775"/>
            <a:ext cx="696913" cy="1446213"/>
          </a:xfrm>
          <a:prstGeom prst="rect">
            <a:avLst/>
          </a:prstGeom>
          <a:solidFill>
            <a:srgbClr val="800000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24" name="Line 24"/>
          <p:cNvSpPr>
            <a:spLocks noChangeShapeType="1"/>
          </p:cNvSpPr>
          <p:nvPr/>
        </p:nvSpPr>
        <p:spPr bwMode="auto">
          <a:xfrm flipH="1">
            <a:off x="3062288" y="187325"/>
            <a:ext cx="7937" cy="176688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25" name="Line 25"/>
          <p:cNvSpPr>
            <a:spLocks noChangeShapeType="1"/>
          </p:cNvSpPr>
          <p:nvPr/>
        </p:nvSpPr>
        <p:spPr bwMode="auto">
          <a:xfrm>
            <a:off x="3581400" y="6019800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26" name="Rectangle 26"/>
          <p:cNvSpPr>
            <a:spLocks noChangeArrowheads="1"/>
          </p:cNvSpPr>
          <p:nvPr/>
        </p:nvSpPr>
        <p:spPr bwMode="auto">
          <a:xfrm>
            <a:off x="2682875" y="401638"/>
            <a:ext cx="342900" cy="1446212"/>
          </a:xfrm>
          <a:prstGeom prst="rect">
            <a:avLst/>
          </a:prstGeom>
          <a:solidFill>
            <a:srgbClr val="800000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27" name="Line 27"/>
          <p:cNvSpPr>
            <a:spLocks noChangeShapeType="1"/>
          </p:cNvSpPr>
          <p:nvPr/>
        </p:nvSpPr>
        <p:spPr bwMode="auto">
          <a:xfrm>
            <a:off x="3579813" y="6311900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5628" name="Group 28"/>
          <p:cNvGrpSpPr>
            <a:grpSpLocks/>
          </p:cNvGrpSpPr>
          <p:nvPr/>
        </p:nvGrpSpPr>
        <p:grpSpPr bwMode="auto">
          <a:xfrm>
            <a:off x="700088" y="3752850"/>
            <a:ext cx="455612" cy="666750"/>
            <a:chOff x="1223" y="3324"/>
            <a:chExt cx="287" cy="420"/>
          </a:xfrm>
        </p:grpSpPr>
        <p:sp>
          <p:nvSpPr>
            <p:cNvPr id="665629" name="Line 29"/>
            <p:cNvSpPr>
              <a:spLocks noChangeShapeType="1"/>
            </p:cNvSpPr>
            <p:nvPr/>
          </p:nvSpPr>
          <p:spPr bwMode="auto">
            <a:xfrm flipH="1" flipV="1">
              <a:off x="1339" y="3324"/>
              <a:ext cx="5" cy="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30" name="Text Box 30"/>
            <p:cNvSpPr txBox="1">
              <a:spLocks noChangeArrowheads="1"/>
            </p:cNvSpPr>
            <p:nvPr/>
          </p:nvSpPr>
          <p:spPr bwMode="auto">
            <a:xfrm>
              <a:off x="1223" y="3456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i2</a:t>
              </a:r>
            </a:p>
          </p:txBody>
        </p:sp>
      </p:grpSp>
      <p:grpSp>
        <p:nvGrpSpPr>
          <p:cNvPr id="665631" name="Group 31"/>
          <p:cNvGrpSpPr>
            <a:grpSpLocks/>
          </p:cNvGrpSpPr>
          <p:nvPr/>
        </p:nvGrpSpPr>
        <p:grpSpPr bwMode="auto">
          <a:xfrm>
            <a:off x="741363" y="1566863"/>
            <a:ext cx="406400" cy="666750"/>
            <a:chOff x="1223" y="3324"/>
            <a:chExt cx="256" cy="420"/>
          </a:xfrm>
        </p:grpSpPr>
        <p:sp>
          <p:nvSpPr>
            <p:cNvPr id="665632" name="Line 32"/>
            <p:cNvSpPr>
              <a:spLocks noChangeShapeType="1"/>
            </p:cNvSpPr>
            <p:nvPr/>
          </p:nvSpPr>
          <p:spPr bwMode="auto">
            <a:xfrm flipH="1" flipV="1">
              <a:off x="1339" y="3324"/>
              <a:ext cx="5" cy="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33" name="Text Box 33"/>
            <p:cNvSpPr txBox="1">
              <a:spLocks noChangeArrowheads="1"/>
            </p:cNvSpPr>
            <p:nvPr/>
          </p:nvSpPr>
          <p:spPr bwMode="auto">
            <a:xfrm>
              <a:off x="1223" y="3456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i1</a:t>
              </a:r>
            </a:p>
          </p:txBody>
        </p:sp>
      </p:grpSp>
      <p:sp>
        <p:nvSpPr>
          <p:cNvPr id="665634" name="Text Box 34"/>
          <p:cNvSpPr txBox="1">
            <a:spLocks noChangeArrowheads="1"/>
          </p:cNvSpPr>
          <p:nvPr/>
        </p:nvSpPr>
        <p:spPr bwMode="auto">
          <a:xfrm>
            <a:off x="2741613" y="2547938"/>
            <a:ext cx="6356350" cy="1743075"/>
          </a:xfrm>
          <a:prstGeom prst="rect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0000CC"/>
                </a:solidFill>
              </a:rPr>
              <a:t>  1. Initialize counter variables i1, i2 for each array to 0</a:t>
            </a:r>
          </a:p>
          <a:p>
            <a:r>
              <a:rPr lang="en-US" sz="1800">
                <a:solidFill>
                  <a:srgbClr val="0000CC"/>
                </a:solidFill>
              </a:rPr>
              <a:t>  2. If A1[i1] is less than A2[i2]</a:t>
            </a:r>
          </a:p>
          <a:p>
            <a:r>
              <a:rPr lang="en-US" sz="1800">
                <a:solidFill>
                  <a:srgbClr val="0000CC"/>
                </a:solidFill>
              </a:rPr>
              <a:t>           Copy A1[i1] to output array B and increment i1</a:t>
            </a:r>
          </a:p>
          <a:p>
            <a:r>
              <a:rPr lang="en-US" sz="1800">
                <a:solidFill>
                  <a:srgbClr val="0000CC"/>
                </a:solidFill>
              </a:rPr>
              <a:t>  3. Else </a:t>
            </a:r>
          </a:p>
          <a:p>
            <a:r>
              <a:rPr lang="en-US" sz="1800">
                <a:solidFill>
                  <a:srgbClr val="0000CC"/>
                </a:solidFill>
              </a:rPr>
              <a:t>           Copy A2[i2] to output array B and increment i2</a:t>
            </a:r>
          </a:p>
          <a:p>
            <a:r>
              <a:rPr lang="en-US" sz="1800">
                <a:solidFill>
                  <a:srgbClr val="0000CC"/>
                </a:solidFill>
              </a:rPr>
              <a:t>  4. When either array runs out, copy the rest over…</a:t>
            </a:r>
          </a:p>
        </p:txBody>
      </p:sp>
      <p:sp>
        <p:nvSpPr>
          <p:cNvPr id="665635" name="Line 35"/>
          <p:cNvSpPr>
            <a:spLocks noChangeShapeType="1"/>
          </p:cNvSpPr>
          <p:nvPr/>
        </p:nvSpPr>
        <p:spPr bwMode="auto">
          <a:xfrm>
            <a:off x="2449513" y="2722563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36" name="Line 36"/>
          <p:cNvSpPr>
            <a:spLocks noChangeShapeType="1"/>
          </p:cNvSpPr>
          <p:nvPr/>
        </p:nvSpPr>
        <p:spPr bwMode="auto">
          <a:xfrm>
            <a:off x="2446338" y="2984500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37" name="Text Box 37"/>
          <p:cNvSpPr txBox="1">
            <a:spLocks noChangeArrowheads="1"/>
          </p:cNvSpPr>
          <p:nvPr/>
        </p:nvSpPr>
        <p:spPr bwMode="auto">
          <a:xfrm>
            <a:off x="257175" y="152400"/>
            <a:ext cx="542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5EB"/>
                </a:solidFill>
              </a:rPr>
              <a:t>A1</a:t>
            </a:r>
          </a:p>
        </p:txBody>
      </p:sp>
      <p:sp>
        <p:nvSpPr>
          <p:cNvPr id="665638" name="Text Box 38"/>
          <p:cNvSpPr txBox="1">
            <a:spLocks noChangeArrowheads="1"/>
          </p:cNvSpPr>
          <p:nvPr/>
        </p:nvSpPr>
        <p:spPr bwMode="auto">
          <a:xfrm>
            <a:off x="271463" y="2300288"/>
            <a:ext cx="59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5EB"/>
                </a:solidFill>
              </a:rPr>
              <a:t>A2</a:t>
            </a:r>
          </a:p>
        </p:txBody>
      </p:sp>
      <p:sp>
        <p:nvSpPr>
          <p:cNvPr id="665639" name="Text Box 39"/>
          <p:cNvSpPr txBox="1">
            <a:spLocks noChangeArrowheads="1"/>
          </p:cNvSpPr>
          <p:nvPr/>
        </p:nvSpPr>
        <p:spPr bwMode="auto">
          <a:xfrm>
            <a:off x="2547938" y="257175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5EB"/>
                </a:solidFill>
              </a:rPr>
              <a:t>B</a:t>
            </a:r>
          </a:p>
        </p:txBody>
      </p:sp>
      <p:sp>
        <p:nvSpPr>
          <p:cNvPr id="665640" name="Line 40"/>
          <p:cNvSpPr>
            <a:spLocks noChangeShapeType="1"/>
          </p:cNvSpPr>
          <p:nvPr/>
        </p:nvSpPr>
        <p:spPr bwMode="auto">
          <a:xfrm>
            <a:off x="2433638" y="3532188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41" name="Line 41"/>
          <p:cNvSpPr>
            <a:spLocks noChangeShapeType="1"/>
          </p:cNvSpPr>
          <p:nvPr/>
        </p:nvSpPr>
        <p:spPr bwMode="auto">
          <a:xfrm>
            <a:off x="2995613" y="3821113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42" name="Line 42"/>
          <p:cNvSpPr>
            <a:spLocks noChangeShapeType="1"/>
          </p:cNvSpPr>
          <p:nvPr/>
        </p:nvSpPr>
        <p:spPr bwMode="auto">
          <a:xfrm>
            <a:off x="2395538" y="4097338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65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6656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6656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65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65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6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6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42276E-7 L -0.20833 -0.0286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17" y="-143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04255E-6 L -0.25451 0.29024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26" y="14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6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6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6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451 0.29024 L -0.03889 0.00393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81" y="-14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81221E-6 L 0.04167 -2.81221E-6 " pathEditMode="relative" ptsTypes="AA">
                                      <p:cBhvr>
                                        <p:cTn id="92" dur="2000" fill="hold"/>
                                        <p:tgtEl>
                                          <p:spTgt spid="6656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833 -0.02868 L 0.02952 3.42276E-7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92" y="14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66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66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66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66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665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665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665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665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665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665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665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665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665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665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665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665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500" fill="hold"/>
                                        <p:tgtEl>
                                          <p:spTgt spid="6656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6656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665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500" fill="hold"/>
                                        <p:tgtEl>
                                          <p:spTgt spid="6656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6656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2000" fill="hold"/>
                                        <p:tgtEl>
                                          <p:spTgt spid="6656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59" dur="2000" fill="hold"/>
                                        <p:tgtEl>
                                          <p:spTgt spid="6656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2" grpId="0" animBg="1"/>
      <p:bldP spid="665624" grpId="0" animBg="1"/>
      <p:bldP spid="665625" grpId="0" animBg="1"/>
      <p:bldP spid="665626" grpId="0" animBg="1"/>
      <p:bldP spid="665627" grpId="0" animBg="1"/>
      <p:bldP spid="665627" grpId="1" animBg="1"/>
      <p:bldP spid="665634" grpId="0" animBg="1"/>
      <p:bldP spid="665634" grpId="1" animBg="1"/>
      <p:bldP spid="665635" grpId="0" animBg="1"/>
      <p:bldP spid="665635" grpId="1" animBg="1"/>
      <p:bldP spid="665636" grpId="0" animBg="1"/>
      <p:bldP spid="665636" grpId="1" animBg="1"/>
      <p:bldP spid="665637" grpId="0"/>
      <p:bldP spid="665637" grpId="1"/>
      <p:bldP spid="665638" grpId="0"/>
      <p:bldP spid="665638" grpId="1"/>
      <p:bldP spid="665639" grpId="0"/>
      <p:bldP spid="665639" grpId="1"/>
      <p:bldP spid="665640" grpId="0" animBg="1"/>
      <p:bldP spid="665640" grpId="1" animBg="1"/>
      <p:bldP spid="665641" grpId="0" animBg="1"/>
      <p:bldP spid="665641" grpId="1" animBg="1"/>
      <p:bldP spid="665642" grpId="0" animBg="1"/>
      <p:bldP spid="665642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8498-7901-4680-BD07-503B523676CD}" type="slidenum">
              <a:rPr lang="en-US"/>
              <a:pPr/>
              <a:t>61</a:t>
            </a:fld>
            <a:endParaRPr lang="en-US"/>
          </a:p>
        </p:txBody>
      </p:sp>
      <p:pic>
        <p:nvPicPr>
          <p:cNvPr id="6676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2265363"/>
            <a:ext cx="1425575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76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15888"/>
            <a:ext cx="1425575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76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228600"/>
            <a:ext cx="3290887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76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2751138" y="1177925"/>
            <a:ext cx="215900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76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55"/>
          <a:stretch>
            <a:fillRect/>
          </a:stretch>
        </p:blipFill>
        <p:spPr bwMode="auto">
          <a:xfrm>
            <a:off x="2979738" y="671513"/>
            <a:ext cx="33020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765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"/>
          <a:stretch>
            <a:fillRect/>
          </a:stretch>
        </p:blipFill>
        <p:spPr bwMode="auto">
          <a:xfrm>
            <a:off x="4473575" y="411163"/>
            <a:ext cx="352425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76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363" y="731838"/>
            <a:ext cx="287337" cy="105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76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4891088" y="904875"/>
            <a:ext cx="252412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7658" name="Group 10"/>
          <p:cNvGrpSpPr>
            <a:grpSpLocks/>
          </p:cNvGrpSpPr>
          <p:nvPr/>
        </p:nvGrpSpPr>
        <p:grpSpPr bwMode="auto">
          <a:xfrm>
            <a:off x="5189538" y="661988"/>
            <a:ext cx="387350" cy="1147762"/>
            <a:chOff x="2132" y="346"/>
            <a:chExt cx="253" cy="909"/>
          </a:xfrm>
        </p:grpSpPr>
        <p:pic>
          <p:nvPicPr>
            <p:cNvPr id="667659" name="Picture 11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" y="346"/>
              <a:ext cx="252" cy="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7660" name="Rectangle 12"/>
            <p:cNvSpPr>
              <a:spLocks noChangeArrowheads="1"/>
            </p:cNvSpPr>
            <p:nvPr/>
          </p:nvSpPr>
          <p:spPr bwMode="auto">
            <a:xfrm>
              <a:off x="2132" y="516"/>
              <a:ext cx="215" cy="163"/>
            </a:xfrm>
            <a:prstGeom prst="rect">
              <a:avLst/>
            </a:prstGeom>
            <a:solidFill>
              <a:srgbClr val="9933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7661" name="Text Box 13"/>
          <p:cNvSpPr txBox="1">
            <a:spLocks noChangeArrowheads="1"/>
          </p:cNvSpPr>
          <p:nvPr/>
        </p:nvSpPr>
        <p:spPr bwMode="auto">
          <a:xfrm>
            <a:off x="3614738" y="5329238"/>
            <a:ext cx="4708525" cy="14684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  1.  If array has one element, then return.</a:t>
            </a:r>
          </a:p>
          <a:p>
            <a:r>
              <a:rPr lang="en-US" sz="1800"/>
              <a:t>  2. Split the array in two equal sections</a:t>
            </a:r>
          </a:p>
          <a:p>
            <a:r>
              <a:rPr lang="en-US" sz="1800"/>
              <a:t>  3. Call Mergesort on the left half</a:t>
            </a:r>
          </a:p>
          <a:p>
            <a:r>
              <a:rPr lang="en-US" sz="1800"/>
              <a:t>  4. Call Mergesort on the right half</a:t>
            </a:r>
          </a:p>
          <a:p>
            <a:r>
              <a:rPr lang="en-US" sz="1800"/>
              <a:t>  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two halves back together</a:t>
            </a:r>
          </a:p>
        </p:txBody>
      </p:sp>
      <p:sp>
        <p:nvSpPr>
          <p:cNvPr id="667662" name="Line 14"/>
          <p:cNvSpPr>
            <a:spLocks noChangeShapeType="1"/>
          </p:cNvSpPr>
          <p:nvPr/>
        </p:nvSpPr>
        <p:spPr bwMode="auto">
          <a:xfrm flipH="1">
            <a:off x="4111625" y="187325"/>
            <a:ext cx="7938" cy="1766888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63" name="Line 15"/>
          <p:cNvSpPr>
            <a:spLocks noChangeShapeType="1"/>
          </p:cNvSpPr>
          <p:nvPr/>
        </p:nvSpPr>
        <p:spPr bwMode="auto">
          <a:xfrm>
            <a:off x="3278188" y="6045200"/>
            <a:ext cx="573087" cy="635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64" name="Text Box 16"/>
          <p:cNvSpPr txBox="1">
            <a:spLocks noChangeArrowheads="1"/>
          </p:cNvSpPr>
          <p:nvPr/>
        </p:nvSpPr>
        <p:spPr bwMode="auto">
          <a:xfrm>
            <a:off x="3733800" y="5181600"/>
            <a:ext cx="4708525" cy="14684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  1.  If array has one element, then return.</a:t>
            </a:r>
          </a:p>
          <a:p>
            <a:r>
              <a:rPr lang="en-US" sz="1800"/>
              <a:t>  2. Split the array in two equal sections</a:t>
            </a:r>
          </a:p>
          <a:p>
            <a:r>
              <a:rPr lang="en-US" sz="1800"/>
              <a:t>  3. Call Mergesort on the left half</a:t>
            </a:r>
          </a:p>
          <a:p>
            <a:r>
              <a:rPr lang="en-US" sz="1800"/>
              <a:t>  4. Call Mergesort on the right half</a:t>
            </a:r>
          </a:p>
          <a:p>
            <a:r>
              <a:rPr lang="en-US" sz="1800"/>
              <a:t>  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two halves back together</a:t>
            </a:r>
          </a:p>
        </p:txBody>
      </p:sp>
      <p:sp>
        <p:nvSpPr>
          <p:cNvPr id="667665" name="Rectangle 17"/>
          <p:cNvSpPr>
            <a:spLocks noChangeArrowheads="1"/>
          </p:cNvSpPr>
          <p:nvPr/>
        </p:nvSpPr>
        <p:spPr bwMode="auto">
          <a:xfrm>
            <a:off x="4162425" y="355600"/>
            <a:ext cx="1433513" cy="1446213"/>
          </a:xfrm>
          <a:prstGeom prst="rect">
            <a:avLst/>
          </a:prstGeom>
          <a:solidFill>
            <a:srgbClr val="800000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66" name="Line 18"/>
          <p:cNvSpPr>
            <a:spLocks noChangeShapeType="1"/>
          </p:cNvSpPr>
          <p:nvPr/>
        </p:nvSpPr>
        <p:spPr bwMode="auto">
          <a:xfrm flipH="1">
            <a:off x="3363913" y="190500"/>
            <a:ext cx="7937" cy="1766888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67" name="Line 19"/>
          <p:cNvSpPr>
            <a:spLocks noChangeShapeType="1"/>
          </p:cNvSpPr>
          <p:nvPr/>
        </p:nvSpPr>
        <p:spPr bwMode="auto">
          <a:xfrm>
            <a:off x="3416300" y="5876925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7668" name="Group 20"/>
          <p:cNvGrpSpPr>
            <a:grpSpLocks/>
          </p:cNvGrpSpPr>
          <p:nvPr/>
        </p:nvGrpSpPr>
        <p:grpSpPr bwMode="auto">
          <a:xfrm>
            <a:off x="700088" y="3752850"/>
            <a:ext cx="455612" cy="666750"/>
            <a:chOff x="1223" y="3324"/>
            <a:chExt cx="287" cy="420"/>
          </a:xfrm>
        </p:grpSpPr>
        <p:sp>
          <p:nvSpPr>
            <p:cNvPr id="667669" name="Line 21"/>
            <p:cNvSpPr>
              <a:spLocks noChangeShapeType="1"/>
            </p:cNvSpPr>
            <p:nvPr/>
          </p:nvSpPr>
          <p:spPr bwMode="auto">
            <a:xfrm flipH="1" flipV="1">
              <a:off x="1339" y="3324"/>
              <a:ext cx="5" cy="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670" name="Text Box 22"/>
            <p:cNvSpPr txBox="1">
              <a:spLocks noChangeArrowheads="1"/>
            </p:cNvSpPr>
            <p:nvPr/>
          </p:nvSpPr>
          <p:spPr bwMode="auto">
            <a:xfrm>
              <a:off x="1223" y="3456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i2</a:t>
              </a:r>
            </a:p>
          </p:txBody>
        </p:sp>
      </p:grpSp>
      <p:sp>
        <p:nvSpPr>
          <p:cNvPr id="667671" name="Text Box 23"/>
          <p:cNvSpPr txBox="1">
            <a:spLocks noChangeArrowheads="1"/>
          </p:cNvSpPr>
          <p:nvPr/>
        </p:nvSpPr>
        <p:spPr bwMode="auto">
          <a:xfrm>
            <a:off x="257175" y="152400"/>
            <a:ext cx="542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5EB"/>
                </a:solidFill>
              </a:rPr>
              <a:t>A1</a:t>
            </a:r>
          </a:p>
        </p:txBody>
      </p:sp>
      <p:sp>
        <p:nvSpPr>
          <p:cNvPr id="667672" name="Text Box 24"/>
          <p:cNvSpPr txBox="1">
            <a:spLocks noChangeArrowheads="1"/>
          </p:cNvSpPr>
          <p:nvPr/>
        </p:nvSpPr>
        <p:spPr bwMode="auto">
          <a:xfrm>
            <a:off x="271463" y="2300288"/>
            <a:ext cx="59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5EB"/>
                </a:solidFill>
              </a:rPr>
              <a:t>A2</a:t>
            </a:r>
          </a:p>
        </p:txBody>
      </p:sp>
      <p:sp>
        <p:nvSpPr>
          <p:cNvPr id="667673" name="Line 25"/>
          <p:cNvSpPr>
            <a:spLocks noChangeShapeType="1"/>
          </p:cNvSpPr>
          <p:nvPr/>
        </p:nvSpPr>
        <p:spPr bwMode="auto">
          <a:xfrm>
            <a:off x="3424238" y="6157913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74" name="Rectangle 26"/>
          <p:cNvSpPr>
            <a:spLocks noChangeArrowheads="1"/>
          </p:cNvSpPr>
          <p:nvPr/>
        </p:nvSpPr>
        <p:spPr bwMode="auto">
          <a:xfrm>
            <a:off x="2665413" y="347663"/>
            <a:ext cx="671512" cy="1446212"/>
          </a:xfrm>
          <a:prstGeom prst="rect">
            <a:avLst/>
          </a:prstGeom>
          <a:solidFill>
            <a:srgbClr val="800000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75" name="Text Box 27"/>
          <p:cNvSpPr txBox="1">
            <a:spLocks noChangeArrowheads="1"/>
          </p:cNvSpPr>
          <p:nvPr/>
        </p:nvSpPr>
        <p:spPr bwMode="auto">
          <a:xfrm>
            <a:off x="3886200" y="5008563"/>
            <a:ext cx="4708525" cy="14684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  1.  If array has one element, then return.</a:t>
            </a:r>
          </a:p>
          <a:p>
            <a:r>
              <a:rPr lang="en-US" sz="1800"/>
              <a:t>  2. Split the array in two equal sections</a:t>
            </a:r>
          </a:p>
          <a:p>
            <a:r>
              <a:rPr lang="en-US" sz="1800"/>
              <a:t>  3. Call Mergesort on the left half</a:t>
            </a:r>
          </a:p>
          <a:p>
            <a:r>
              <a:rPr lang="en-US" sz="1800"/>
              <a:t>  4. Call Mergesort on the right half</a:t>
            </a:r>
          </a:p>
          <a:p>
            <a:r>
              <a:rPr lang="en-US" sz="1800"/>
              <a:t>  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two halves back together</a:t>
            </a:r>
          </a:p>
        </p:txBody>
      </p:sp>
      <p:sp>
        <p:nvSpPr>
          <p:cNvPr id="667676" name="Line 28"/>
          <p:cNvSpPr>
            <a:spLocks noChangeShapeType="1"/>
          </p:cNvSpPr>
          <p:nvPr/>
        </p:nvSpPr>
        <p:spPr bwMode="auto">
          <a:xfrm>
            <a:off x="3568700" y="5168900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77" name="Line 29"/>
          <p:cNvSpPr>
            <a:spLocks noChangeShapeType="1"/>
          </p:cNvSpPr>
          <p:nvPr/>
        </p:nvSpPr>
        <p:spPr bwMode="auto">
          <a:xfrm>
            <a:off x="3567113" y="5465763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78" name="Line 30"/>
          <p:cNvSpPr>
            <a:spLocks noChangeShapeType="1"/>
          </p:cNvSpPr>
          <p:nvPr/>
        </p:nvSpPr>
        <p:spPr bwMode="auto">
          <a:xfrm>
            <a:off x="3567113" y="5741988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79" name="Line 31"/>
          <p:cNvSpPr>
            <a:spLocks noChangeShapeType="1"/>
          </p:cNvSpPr>
          <p:nvPr/>
        </p:nvSpPr>
        <p:spPr bwMode="auto">
          <a:xfrm>
            <a:off x="3538538" y="6013450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0" name="Line 32"/>
          <p:cNvSpPr>
            <a:spLocks noChangeShapeType="1"/>
          </p:cNvSpPr>
          <p:nvPr/>
        </p:nvSpPr>
        <p:spPr bwMode="auto">
          <a:xfrm>
            <a:off x="3538538" y="6303963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1" name="Text Box 33"/>
          <p:cNvSpPr txBox="1">
            <a:spLocks noChangeArrowheads="1"/>
          </p:cNvSpPr>
          <p:nvPr/>
        </p:nvSpPr>
        <p:spPr bwMode="auto">
          <a:xfrm>
            <a:off x="2741613" y="2547938"/>
            <a:ext cx="6356350" cy="1743075"/>
          </a:xfrm>
          <a:prstGeom prst="rect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0000CC"/>
                </a:solidFill>
              </a:rPr>
              <a:t>  1. Initialize counter variables i1, i2 for each array to 0</a:t>
            </a:r>
          </a:p>
          <a:p>
            <a:r>
              <a:rPr lang="en-US" sz="1800">
                <a:solidFill>
                  <a:srgbClr val="0000CC"/>
                </a:solidFill>
              </a:rPr>
              <a:t>  2. If A1[i1] is less than A2[i2]</a:t>
            </a:r>
          </a:p>
          <a:p>
            <a:r>
              <a:rPr lang="en-US" sz="1800">
                <a:solidFill>
                  <a:srgbClr val="0000CC"/>
                </a:solidFill>
              </a:rPr>
              <a:t>           Copy A1[i1] to output array B and increment i1</a:t>
            </a:r>
          </a:p>
          <a:p>
            <a:r>
              <a:rPr lang="en-US" sz="1800">
                <a:solidFill>
                  <a:srgbClr val="0000CC"/>
                </a:solidFill>
              </a:rPr>
              <a:t>  3. Else </a:t>
            </a:r>
          </a:p>
          <a:p>
            <a:r>
              <a:rPr lang="en-US" sz="1800">
                <a:solidFill>
                  <a:srgbClr val="0000CC"/>
                </a:solidFill>
              </a:rPr>
              <a:t>           Copy A2[i2] to output array B and increment i2</a:t>
            </a:r>
          </a:p>
          <a:p>
            <a:r>
              <a:rPr lang="en-US" sz="1800">
                <a:solidFill>
                  <a:srgbClr val="0000CC"/>
                </a:solidFill>
              </a:rPr>
              <a:t>  4. When either array runs out, copy the rest over…</a:t>
            </a:r>
          </a:p>
        </p:txBody>
      </p:sp>
      <p:sp>
        <p:nvSpPr>
          <p:cNvPr id="667682" name="Line 34"/>
          <p:cNvSpPr>
            <a:spLocks noChangeShapeType="1"/>
          </p:cNvSpPr>
          <p:nvPr/>
        </p:nvSpPr>
        <p:spPr bwMode="auto">
          <a:xfrm>
            <a:off x="2449513" y="2722563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67683" name="Picture 3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" t="2338" r="63844"/>
          <a:stretch>
            <a:fillRect/>
          </a:stretch>
        </p:blipFill>
        <p:spPr bwMode="auto">
          <a:xfrm>
            <a:off x="3689350" y="869950"/>
            <a:ext cx="377825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7684" name="Picture 3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0" y="425450"/>
            <a:ext cx="25876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7685" name="Rectangle 37"/>
          <p:cNvSpPr>
            <a:spLocks noChangeArrowheads="1"/>
          </p:cNvSpPr>
          <p:nvPr/>
        </p:nvSpPr>
        <p:spPr bwMode="auto">
          <a:xfrm>
            <a:off x="3400425" y="358775"/>
            <a:ext cx="696913" cy="1446213"/>
          </a:xfrm>
          <a:prstGeom prst="rect">
            <a:avLst/>
          </a:prstGeom>
          <a:solidFill>
            <a:srgbClr val="800000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6" name="Text Box 38"/>
          <p:cNvSpPr txBox="1">
            <a:spLocks noChangeArrowheads="1"/>
          </p:cNvSpPr>
          <p:nvPr/>
        </p:nvSpPr>
        <p:spPr bwMode="auto">
          <a:xfrm>
            <a:off x="3514725" y="228600"/>
            <a:ext cx="376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5EB"/>
                </a:solidFill>
              </a:rPr>
              <a:t>B</a:t>
            </a:r>
          </a:p>
        </p:txBody>
      </p:sp>
      <p:sp>
        <p:nvSpPr>
          <p:cNvPr id="667687" name="Line 39"/>
          <p:cNvSpPr>
            <a:spLocks noChangeShapeType="1"/>
          </p:cNvSpPr>
          <p:nvPr/>
        </p:nvSpPr>
        <p:spPr bwMode="auto">
          <a:xfrm flipH="1">
            <a:off x="3686175" y="187325"/>
            <a:ext cx="7938" cy="176688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7688" name="Group 40"/>
          <p:cNvGrpSpPr>
            <a:grpSpLocks/>
          </p:cNvGrpSpPr>
          <p:nvPr/>
        </p:nvGrpSpPr>
        <p:grpSpPr bwMode="auto">
          <a:xfrm>
            <a:off x="741363" y="1566863"/>
            <a:ext cx="406400" cy="666750"/>
            <a:chOff x="1223" y="3324"/>
            <a:chExt cx="256" cy="420"/>
          </a:xfrm>
        </p:grpSpPr>
        <p:sp>
          <p:nvSpPr>
            <p:cNvPr id="667689" name="Line 41"/>
            <p:cNvSpPr>
              <a:spLocks noChangeShapeType="1"/>
            </p:cNvSpPr>
            <p:nvPr/>
          </p:nvSpPr>
          <p:spPr bwMode="auto">
            <a:xfrm flipH="1" flipV="1">
              <a:off x="1339" y="3324"/>
              <a:ext cx="5" cy="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690" name="Text Box 42"/>
            <p:cNvSpPr txBox="1">
              <a:spLocks noChangeArrowheads="1"/>
            </p:cNvSpPr>
            <p:nvPr/>
          </p:nvSpPr>
          <p:spPr bwMode="auto">
            <a:xfrm>
              <a:off x="1223" y="3456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i1</a:t>
              </a:r>
            </a:p>
          </p:txBody>
        </p:sp>
      </p:grpSp>
      <p:sp>
        <p:nvSpPr>
          <p:cNvPr id="667691" name="Line 43"/>
          <p:cNvSpPr>
            <a:spLocks noChangeShapeType="1"/>
          </p:cNvSpPr>
          <p:nvPr/>
        </p:nvSpPr>
        <p:spPr bwMode="auto">
          <a:xfrm>
            <a:off x="2451100" y="2970213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92" name="Line 44"/>
          <p:cNvSpPr>
            <a:spLocks noChangeShapeType="1"/>
          </p:cNvSpPr>
          <p:nvPr/>
        </p:nvSpPr>
        <p:spPr bwMode="auto">
          <a:xfrm>
            <a:off x="2439988" y="3544888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93" name="Line 45"/>
          <p:cNvSpPr>
            <a:spLocks noChangeShapeType="1"/>
          </p:cNvSpPr>
          <p:nvPr/>
        </p:nvSpPr>
        <p:spPr bwMode="auto">
          <a:xfrm>
            <a:off x="3016250" y="3833813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94" name="Line 46"/>
          <p:cNvSpPr>
            <a:spLocks noChangeShapeType="1"/>
          </p:cNvSpPr>
          <p:nvPr/>
        </p:nvSpPr>
        <p:spPr bwMode="auto">
          <a:xfrm>
            <a:off x="2349500" y="4095750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67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6676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676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6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6676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6676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6676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6676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6676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6676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67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67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6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6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6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6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85846E-6 L -0.28333 -0.02382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6676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67" y="-1203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44126E-6 L -0.321 0.28215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6676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59" y="141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66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66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1 0.28215 L -0.02934 0.00347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6676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3" y="-139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97965E-6 L 0.05 -1.97965E-6 " pathEditMode="relative" ptsTypes="AA">
                                      <p:cBhvr>
                                        <p:cTn id="154" dur="2000" fill="hold"/>
                                        <p:tgtEl>
                                          <p:spTgt spid="6676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333 -0.02382 L 0.0441 0.01064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6676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72" y="17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66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66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66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66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667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667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667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667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667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667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667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667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667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667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667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667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2000" fill="hold"/>
                                        <p:tgtEl>
                                          <p:spTgt spid="6676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08" dur="2000" fill="hold"/>
                                        <p:tgtEl>
                                          <p:spTgt spid="6676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667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67" grpId="0" animBg="1"/>
      <p:bldP spid="667671" grpId="0"/>
      <p:bldP spid="667671" grpId="1"/>
      <p:bldP spid="667672" grpId="0"/>
      <p:bldP spid="667672" grpId="1"/>
      <p:bldP spid="667673" grpId="0" animBg="1"/>
      <p:bldP spid="667674" grpId="0" animBg="1"/>
      <p:bldP spid="667675" grpId="0" animBg="1"/>
      <p:bldP spid="667675" grpId="1" animBg="1"/>
      <p:bldP spid="667676" grpId="0" animBg="1"/>
      <p:bldP spid="667676" grpId="1" animBg="1"/>
      <p:bldP spid="667677" grpId="0" animBg="1"/>
      <p:bldP spid="667677" grpId="1" animBg="1"/>
      <p:bldP spid="667678" grpId="0" animBg="1"/>
      <p:bldP spid="667678" grpId="1" animBg="1"/>
      <p:bldP spid="667679" grpId="0" animBg="1"/>
      <p:bldP spid="667679" grpId="1" animBg="1"/>
      <p:bldP spid="667680" grpId="0" animBg="1"/>
      <p:bldP spid="667680" grpId="1" animBg="1"/>
      <p:bldP spid="667681" grpId="0" animBg="1"/>
      <p:bldP spid="667681" grpId="1" animBg="1"/>
      <p:bldP spid="667682" grpId="0" animBg="1"/>
      <p:bldP spid="667682" grpId="1" animBg="1"/>
      <p:bldP spid="667685" grpId="0" animBg="1"/>
      <p:bldP spid="667686" grpId="0"/>
      <p:bldP spid="667686" grpId="1"/>
      <p:bldP spid="667687" grpId="0" animBg="1"/>
      <p:bldP spid="667687" grpId="1" animBg="1"/>
      <p:bldP spid="667687" grpId="2" animBg="1"/>
      <p:bldP spid="667691" grpId="0" animBg="1"/>
      <p:bldP spid="667691" grpId="1" animBg="1"/>
      <p:bldP spid="667692" grpId="0" animBg="1"/>
      <p:bldP spid="667692" grpId="1" animBg="1"/>
      <p:bldP spid="667693" grpId="0" animBg="1"/>
      <p:bldP spid="667693" grpId="1" animBg="1"/>
      <p:bldP spid="667694" grpId="0" animBg="1"/>
      <p:bldP spid="667694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E6E9-5695-4587-BFBE-D4419A32004A}" type="slidenum">
              <a:rPr lang="en-US"/>
              <a:pPr/>
              <a:t>62</a:t>
            </a:fld>
            <a:endParaRPr lang="en-US"/>
          </a:p>
        </p:txBody>
      </p:sp>
      <p:pic>
        <p:nvPicPr>
          <p:cNvPr id="6696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2265363"/>
            <a:ext cx="1425575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96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15888"/>
            <a:ext cx="1425575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228600"/>
            <a:ext cx="3290887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97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2751138" y="1177925"/>
            <a:ext cx="215900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970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55"/>
          <a:stretch>
            <a:fillRect/>
          </a:stretch>
        </p:blipFill>
        <p:spPr bwMode="auto">
          <a:xfrm>
            <a:off x="2979738" y="671513"/>
            <a:ext cx="33020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9703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"/>
          <a:stretch>
            <a:fillRect/>
          </a:stretch>
        </p:blipFill>
        <p:spPr bwMode="auto">
          <a:xfrm>
            <a:off x="4473575" y="411163"/>
            <a:ext cx="352425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97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363" y="731838"/>
            <a:ext cx="287337" cy="105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97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4891088" y="904875"/>
            <a:ext cx="252412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9706" name="Group 10"/>
          <p:cNvGrpSpPr>
            <a:grpSpLocks/>
          </p:cNvGrpSpPr>
          <p:nvPr/>
        </p:nvGrpSpPr>
        <p:grpSpPr bwMode="auto">
          <a:xfrm>
            <a:off x="5189538" y="661988"/>
            <a:ext cx="387350" cy="1147762"/>
            <a:chOff x="2132" y="346"/>
            <a:chExt cx="253" cy="909"/>
          </a:xfrm>
        </p:grpSpPr>
        <p:pic>
          <p:nvPicPr>
            <p:cNvPr id="669707" name="Picture 11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" y="346"/>
              <a:ext cx="252" cy="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9708" name="Rectangle 12"/>
            <p:cNvSpPr>
              <a:spLocks noChangeArrowheads="1"/>
            </p:cNvSpPr>
            <p:nvPr/>
          </p:nvSpPr>
          <p:spPr bwMode="auto">
            <a:xfrm>
              <a:off x="2132" y="516"/>
              <a:ext cx="215" cy="163"/>
            </a:xfrm>
            <a:prstGeom prst="rect">
              <a:avLst/>
            </a:prstGeom>
            <a:solidFill>
              <a:srgbClr val="9933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9709" name="Text Box 13"/>
          <p:cNvSpPr txBox="1">
            <a:spLocks noChangeArrowheads="1"/>
          </p:cNvSpPr>
          <p:nvPr/>
        </p:nvSpPr>
        <p:spPr bwMode="auto">
          <a:xfrm>
            <a:off x="3614738" y="5329238"/>
            <a:ext cx="4708525" cy="14684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  1.  If array has one element, then return.</a:t>
            </a:r>
          </a:p>
          <a:p>
            <a:r>
              <a:rPr lang="en-US" sz="1800"/>
              <a:t>  2. Split the array in two equal sections</a:t>
            </a:r>
          </a:p>
          <a:p>
            <a:r>
              <a:rPr lang="en-US" sz="1800"/>
              <a:t>  3. Call Mergesort on the left half</a:t>
            </a:r>
          </a:p>
          <a:p>
            <a:r>
              <a:rPr lang="en-US" sz="1800"/>
              <a:t>  4. Call Mergesort on the right half</a:t>
            </a:r>
          </a:p>
          <a:p>
            <a:r>
              <a:rPr lang="en-US" sz="1800"/>
              <a:t>  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two halves back together</a:t>
            </a:r>
          </a:p>
        </p:txBody>
      </p:sp>
      <p:sp>
        <p:nvSpPr>
          <p:cNvPr id="669710" name="Line 14"/>
          <p:cNvSpPr>
            <a:spLocks noChangeShapeType="1"/>
          </p:cNvSpPr>
          <p:nvPr/>
        </p:nvSpPr>
        <p:spPr bwMode="auto">
          <a:xfrm flipH="1">
            <a:off x="4111625" y="187325"/>
            <a:ext cx="7938" cy="1766888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711" name="Line 15"/>
          <p:cNvSpPr>
            <a:spLocks noChangeShapeType="1"/>
          </p:cNvSpPr>
          <p:nvPr/>
        </p:nvSpPr>
        <p:spPr bwMode="auto">
          <a:xfrm>
            <a:off x="3278188" y="6045200"/>
            <a:ext cx="573087" cy="635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712" name="Text Box 16"/>
          <p:cNvSpPr txBox="1">
            <a:spLocks noChangeArrowheads="1"/>
          </p:cNvSpPr>
          <p:nvPr/>
        </p:nvSpPr>
        <p:spPr bwMode="auto">
          <a:xfrm>
            <a:off x="3733800" y="5181600"/>
            <a:ext cx="4708525" cy="14684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  1.  If array has one element, then return.</a:t>
            </a:r>
          </a:p>
          <a:p>
            <a:r>
              <a:rPr lang="en-US" sz="1800"/>
              <a:t>  2. Split the array in two equal sections</a:t>
            </a:r>
          </a:p>
          <a:p>
            <a:r>
              <a:rPr lang="en-US" sz="1800"/>
              <a:t>  3. Call Mergesort on the left half</a:t>
            </a:r>
          </a:p>
          <a:p>
            <a:r>
              <a:rPr lang="en-US" sz="1800"/>
              <a:t>  4. Call Mergesort on the right half</a:t>
            </a:r>
          </a:p>
          <a:p>
            <a:r>
              <a:rPr lang="en-US" sz="1800"/>
              <a:t>  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two halves back together</a:t>
            </a:r>
          </a:p>
        </p:txBody>
      </p:sp>
      <p:sp>
        <p:nvSpPr>
          <p:cNvPr id="669713" name="Rectangle 17"/>
          <p:cNvSpPr>
            <a:spLocks noChangeArrowheads="1"/>
          </p:cNvSpPr>
          <p:nvPr/>
        </p:nvSpPr>
        <p:spPr bwMode="auto">
          <a:xfrm>
            <a:off x="4162425" y="355600"/>
            <a:ext cx="1433513" cy="1446213"/>
          </a:xfrm>
          <a:prstGeom prst="rect">
            <a:avLst/>
          </a:prstGeom>
          <a:solidFill>
            <a:srgbClr val="800000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714" name="Line 18"/>
          <p:cNvSpPr>
            <a:spLocks noChangeShapeType="1"/>
          </p:cNvSpPr>
          <p:nvPr/>
        </p:nvSpPr>
        <p:spPr bwMode="auto">
          <a:xfrm flipH="1">
            <a:off x="3363913" y="190500"/>
            <a:ext cx="7937" cy="1766888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715" name="Line 19"/>
          <p:cNvSpPr>
            <a:spLocks noChangeShapeType="1"/>
          </p:cNvSpPr>
          <p:nvPr/>
        </p:nvSpPr>
        <p:spPr bwMode="auto">
          <a:xfrm>
            <a:off x="3424238" y="6157913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69716" name="Picture 2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" t="2338" r="63844"/>
          <a:stretch>
            <a:fillRect/>
          </a:stretch>
        </p:blipFill>
        <p:spPr bwMode="auto">
          <a:xfrm>
            <a:off x="3414713" y="884238"/>
            <a:ext cx="377825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9717" name="Picture 2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300" y="485775"/>
            <a:ext cx="25876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9718" name="Group 22"/>
          <p:cNvGrpSpPr>
            <a:grpSpLocks/>
          </p:cNvGrpSpPr>
          <p:nvPr/>
        </p:nvGrpSpPr>
        <p:grpSpPr bwMode="auto">
          <a:xfrm>
            <a:off x="741363" y="1566863"/>
            <a:ext cx="406400" cy="666750"/>
            <a:chOff x="1223" y="3324"/>
            <a:chExt cx="256" cy="420"/>
          </a:xfrm>
        </p:grpSpPr>
        <p:sp>
          <p:nvSpPr>
            <p:cNvPr id="669719" name="Line 23"/>
            <p:cNvSpPr>
              <a:spLocks noChangeShapeType="1"/>
            </p:cNvSpPr>
            <p:nvPr/>
          </p:nvSpPr>
          <p:spPr bwMode="auto">
            <a:xfrm flipH="1" flipV="1">
              <a:off x="1339" y="3324"/>
              <a:ext cx="5" cy="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720" name="Text Box 24"/>
            <p:cNvSpPr txBox="1">
              <a:spLocks noChangeArrowheads="1"/>
            </p:cNvSpPr>
            <p:nvPr/>
          </p:nvSpPr>
          <p:spPr bwMode="auto">
            <a:xfrm>
              <a:off x="1223" y="3456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i1</a:t>
              </a:r>
            </a:p>
          </p:txBody>
        </p:sp>
      </p:grpSp>
      <p:sp>
        <p:nvSpPr>
          <p:cNvPr id="669721" name="Rectangle 25"/>
          <p:cNvSpPr>
            <a:spLocks noChangeArrowheads="1"/>
          </p:cNvSpPr>
          <p:nvPr/>
        </p:nvSpPr>
        <p:spPr bwMode="auto">
          <a:xfrm>
            <a:off x="2665413" y="347663"/>
            <a:ext cx="671512" cy="1446212"/>
          </a:xfrm>
          <a:prstGeom prst="rect">
            <a:avLst/>
          </a:prstGeom>
          <a:solidFill>
            <a:srgbClr val="800000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722" name="Line 26"/>
          <p:cNvSpPr>
            <a:spLocks noChangeShapeType="1"/>
          </p:cNvSpPr>
          <p:nvPr/>
        </p:nvSpPr>
        <p:spPr bwMode="auto">
          <a:xfrm>
            <a:off x="3403600" y="6435725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723" name="Text Box 27"/>
          <p:cNvSpPr txBox="1">
            <a:spLocks noChangeArrowheads="1"/>
          </p:cNvSpPr>
          <p:nvPr/>
        </p:nvSpPr>
        <p:spPr bwMode="auto">
          <a:xfrm>
            <a:off x="2741613" y="2547938"/>
            <a:ext cx="6356350" cy="1743075"/>
          </a:xfrm>
          <a:prstGeom prst="rect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0000CC"/>
                </a:solidFill>
              </a:rPr>
              <a:t>  1. Initialize counter variables i1, i2 for each array to 0</a:t>
            </a:r>
          </a:p>
          <a:p>
            <a:r>
              <a:rPr lang="en-US" sz="1800">
                <a:solidFill>
                  <a:srgbClr val="0000CC"/>
                </a:solidFill>
              </a:rPr>
              <a:t>  2. If A1[i1] is less than A2[i2]</a:t>
            </a:r>
          </a:p>
          <a:p>
            <a:r>
              <a:rPr lang="en-US" sz="1800">
                <a:solidFill>
                  <a:srgbClr val="0000CC"/>
                </a:solidFill>
              </a:rPr>
              <a:t>           Copy A1[i1] to output array B and increment i1</a:t>
            </a:r>
          </a:p>
          <a:p>
            <a:r>
              <a:rPr lang="en-US" sz="1800">
                <a:solidFill>
                  <a:srgbClr val="0000CC"/>
                </a:solidFill>
              </a:rPr>
              <a:t>  3. Else </a:t>
            </a:r>
          </a:p>
          <a:p>
            <a:r>
              <a:rPr lang="en-US" sz="1800">
                <a:solidFill>
                  <a:srgbClr val="0000CC"/>
                </a:solidFill>
              </a:rPr>
              <a:t>           Copy A2[i2] to output array B and increment i2</a:t>
            </a:r>
          </a:p>
          <a:p>
            <a:r>
              <a:rPr lang="en-US" sz="1800">
                <a:solidFill>
                  <a:srgbClr val="0000CC"/>
                </a:solidFill>
              </a:rPr>
              <a:t>  4. When either array runs out, copy the rest over…</a:t>
            </a:r>
          </a:p>
        </p:txBody>
      </p:sp>
      <p:sp>
        <p:nvSpPr>
          <p:cNvPr id="669724" name="Line 28"/>
          <p:cNvSpPr>
            <a:spLocks noChangeShapeType="1"/>
          </p:cNvSpPr>
          <p:nvPr/>
        </p:nvSpPr>
        <p:spPr bwMode="auto">
          <a:xfrm>
            <a:off x="2449513" y="2722563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725" name="Text Box 29"/>
          <p:cNvSpPr txBox="1">
            <a:spLocks noChangeArrowheads="1"/>
          </p:cNvSpPr>
          <p:nvPr/>
        </p:nvSpPr>
        <p:spPr bwMode="auto">
          <a:xfrm>
            <a:off x="257175" y="152400"/>
            <a:ext cx="542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5EB"/>
                </a:solidFill>
              </a:rPr>
              <a:t>A1</a:t>
            </a:r>
          </a:p>
        </p:txBody>
      </p:sp>
      <p:sp>
        <p:nvSpPr>
          <p:cNvPr id="669726" name="Text Box 30"/>
          <p:cNvSpPr txBox="1">
            <a:spLocks noChangeArrowheads="1"/>
          </p:cNvSpPr>
          <p:nvPr/>
        </p:nvSpPr>
        <p:spPr bwMode="auto">
          <a:xfrm>
            <a:off x="271463" y="2300288"/>
            <a:ext cx="59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5EB"/>
                </a:solidFill>
              </a:rPr>
              <a:t>A2</a:t>
            </a:r>
          </a:p>
        </p:txBody>
      </p:sp>
      <p:sp>
        <p:nvSpPr>
          <p:cNvPr id="669727" name="Text Box 31"/>
          <p:cNvSpPr txBox="1">
            <a:spLocks noChangeArrowheads="1"/>
          </p:cNvSpPr>
          <p:nvPr/>
        </p:nvSpPr>
        <p:spPr bwMode="auto">
          <a:xfrm>
            <a:off x="3429000" y="228600"/>
            <a:ext cx="376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5EB"/>
                </a:solidFill>
              </a:rPr>
              <a:t>B</a:t>
            </a:r>
          </a:p>
        </p:txBody>
      </p:sp>
      <p:grpSp>
        <p:nvGrpSpPr>
          <p:cNvPr id="669728" name="Group 32"/>
          <p:cNvGrpSpPr>
            <a:grpSpLocks/>
          </p:cNvGrpSpPr>
          <p:nvPr/>
        </p:nvGrpSpPr>
        <p:grpSpPr bwMode="auto">
          <a:xfrm>
            <a:off x="763588" y="3752850"/>
            <a:ext cx="455612" cy="666750"/>
            <a:chOff x="1223" y="3324"/>
            <a:chExt cx="287" cy="420"/>
          </a:xfrm>
        </p:grpSpPr>
        <p:sp>
          <p:nvSpPr>
            <p:cNvPr id="669729" name="Line 33"/>
            <p:cNvSpPr>
              <a:spLocks noChangeShapeType="1"/>
            </p:cNvSpPr>
            <p:nvPr/>
          </p:nvSpPr>
          <p:spPr bwMode="auto">
            <a:xfrm flipH="1" flipV="1">
              <a:off x="1339" y="3324"/>
              <a:ext cx="5" cy="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730" name="Text Box 34"/>
            <p:cNvSpPr txBox="1">
              <a:spLocks noChangeArrowheads="1"/>
            </p:cNvSpPr>
            <p:nvPr/>
          </p:nvSpPr>
          <p:spPr bwMode="auto">
            <a:xfrm>
              <a:off x="1223" y="3456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i2</a:t>
              </a:r>
            </a:p>
          </p:txBody>
        </p:sp>
      </p:grpSp>
      <p:sp>
        <p:nvSpPr>
          <p:cNvPr id="669731" name="Line 35"/>
          <p:cNvSpPr>
            <a:spLocks noChangeShapeType="1"/>
          </p:cNvSpPr>
          <p:nvPr/>
        </p:nvSpPr>
        <p:spPr bwMode="auto">
          <a:xfrm>
            <a:off x="2424113" y="2997200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732" name="Line 36"/>
          <p:cNvSpPr>
            <a:spLocks noChangeShapeType="1"/>
          </p:cNvSpPr>
          <p:nvPr/>
        </p:nvSpPr>
        <p:spPr bwMode="auto">
          <a:xfrm>
            <a:off x="2971800" y="3259138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733" name="Line 37"/>
          <p:cNvSpPr>
            <a:spLocks noChangeShapeType="1"/>
          </p:cNvSpPr>
          <p:nvPr/>
        </p:nvSpPr>
        <p:spPr bwMode="auto">
          <a:xfrm>
            <a:off x="2424113" y="3000375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734" name="Line 38"/>
          <p:cNvSpPr>
            <a:spLocks noChangeShapeType="1"/>
          </p:cNvSpPr>
          <p:nvPr/>
        </p:nvSpPr>
        <p:spPr bwMode="auto">
          <a:xfrm>
            <a:off x="2454275" y="3521075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735" name="Line 39"/>
          <p:cNvSpPr>
            <a:spLocks noChangeShapeType="1"/>
          </p:cNvSpPr>
          <p:nvPr/>
        </p:nvSpPr>
        <p:spPr bwMode="auto">
          <a:xfrm>
            <a:off x="3016250" y="3810000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736" name="Line 40"/>
          <p:cNvSpPr>
            <a:spLocks noChangeShapeType="1"/>
          </p:cNvSpPr>
          <p:nvPr/>
        </p:nvSpPr>
        <p:spPr bwMode="auto">
          <a:xfrm>
            <a:off x="2452688" y="4094163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737" name="Line 41"/>
          <p:cNvSpPr>
            <a:spLocks noChangeShapeType="1"/>
          </p:cNvSpPr>
          <p:nvPr/>
        </p:nvSpPr>
        <p:spPr bwMode="auto">
          <a:xfrm>
            <a:off x="2486025" y="4086225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738" name="Line 42"/>
          <p:cNvSpPr>
            <a:spLocks noChangeShapeType="1"/>
          </p:cNvSpPr>
          <p:nvPr/>
        </p:nvSpPr>
        <p:spPr bwMode="auto">
          <a:xfrm>
            <a:off x="2433638" y="2982913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739" name="Line 43"/>
          <p:cNvSpPr>
            <a:spLocks noChangeShapeType="1"/>
          </p:cNvSpPr>
          <p:nvPr/>
        </p:nvSpPr>
        <p:spPr bwMode="auto">
          <a:xfrm>
            <a:off x="2981325" y="3259138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740" name="Line 44"/>
          <p:cNvSpPr>
            <a:spLocks noChangeShapeType="1"/>
          </p:cNvSpPr>
          <p:nvPr/>
        </p:nvSpPr>
        <p:spPr bwMode="auto">
          <a:xfrm>
            <a:off x="2451100" y="4079875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69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6697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6697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69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69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6697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6697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6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6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667 -0.0333 " pathEditMode="relative" ptsTypes="AA">
                                      <p:cBhvr>
                                        <p:cTn id="46" dur="2000" fill="hold"/>
                                        <p:tgtEl>
                                          <p:spTgt spid="6697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667 -0.0333 " pathEditMode="relative" ptsTypes="AA">
                                      <p:cBhvr>
                                        <p:cTn id="48" dur="2000" fill="hold"/>
                                        <p:tgtEl>
                                          <p:spTgt spid="6697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84736E-6 L -0.29115 0.2856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6697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66" y="1426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69935E-6 L -0.29271 0.2775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697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35" y="13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6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6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666 -0.0333 L -0.00624 -0.00739 " pathEditMode="relative" ptsTypes="AA">
                                      <p:cBhvr>
                                        <p:cTn id="88" dur="2000" fill="hold"/>
                                        <p:tgtEl>
                                          <p:spTgt spid="6697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2.98797E-6 L 0.0217 2.98797E-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669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115 0.28562 L -0.05382 -0.00879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6697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8" y="-147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81221E-6 L 0.03333 -2.81221E-6 " pathEditMode="relative" ptsTypes="AA">
                                      <p:cBhvr>
                                        <p:cTn id="128" dur="2000" fill="hold"/>
                                        <p:tgtEl>
                                          <p:spTgt spid="6697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892 -0.03446 L 0.03768 -0.00069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6697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30" y="16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7 2.98797E-6 L 0.05503 2.98797E-6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669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601 0.27567 L -0.01146 -0.01527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6697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19" y="-145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66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66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66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66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669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669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669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669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669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669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669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669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669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669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669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669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500" fill="hold"/>
                                        <p:tgtEl>
                                          <p:spTgt spid="6697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6697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500" fill="hold"/>
                                        <p:tgtEl>
                                          <p:spTgt spid="6697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6697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12" grpId="0" animBg="1"/>
      <p:bldP spid="669714" grpId="0" animBg="1"/>
      <p:bldP spid="669715" grpId="0" animBg="1"/>
      <p:bldP spid="669721" grpId="0" animBg="1"/>
      <p:bldP spid="669722" grpId="0" animBg="1"/>
      <p:bldP spid="669722" grpId="1" animBg="1"/>
      <p:bldP spid="669723" grpId="0" animBg="1"/>
      <p:bldP spid="669723" grpId="1" animBg="1"/>
      <p:bldP spid="669724" grpId="0" animBg="1"/>
      <p:bldP spid="669724" grpId="1" animBg="1"/>
      <p:bldP spid="669725" grpId="0"/>
      <p:bldP spid="669725" grpId="1"/>
      <p:bldP spid="669726" grpId="0"/>
      <p:bldP spid="669726" grpId="1"/>
      <p:bldP spid="669727" grpId="0"/>
      <p:bldP spid="669727" grpId="1"/>
      <p:bldP spid="669731" grpId="0" animBg="1"/>
      <p:bldP spid="669731" grpId="1" animBg="1"/>
      <p:bldP spid="669732" grpId="0" animBg="1"/>
      <p:bldP spid="669732" grpId="1" animBg="1"/>
      <p:bldP spid="669733" grpId="0" animBg="1"/>
      <p:bldP spid="669733" grpId="1" animBg="1"/>
      <p:bldP spid="669734" grpId="0" animBg="1"/>
      <p:bldP spid="669734" grpId="1" animBg="1"/>
      <p:bldP spid="669735" grpId="0" animBg="1"/>
      <p:bldP spid="669735" grpId="1" animBg="1"/>
      <p:bldP spid="669736" grpId="0" animBg="1"/>
      <p:bldP spid="669736" grpId="1" animBg="1"/>
      <p:bldP spid="669737" grpId="0" animBg="1"/>
      <p:bldP spid="669737" grpId="1" animBg="1"/>
      <p:bldP spid="669738" grpId="0" animBg="1"/>
      <p:bldP spid="669738" grpId="1" animBg="1"/>
      <p:bldP spid="669739" grpId="0" animBg="1"/>
      <p:bldP spid="669739" grpId="1" animBg="1"/>
      <p:bldP spid="669740" grpId="0" animBg="1"/>
      <p:bldP spid="669740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6468-50B9-4A6C-B9E6-C791D6873CD3}" type="slidenum">
              <a:rPr lang="en-US"/>
              <a:pPr/>
              <a:t>63</a:t>
            </a:fld>
            <a:endParaRPr lang="en-US"/>
          </a:p>
        </p:txBody>
      </p:sp>
      <p:pic>
        <p:nvPicPr>
          <p:cNvPr id="6717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2265363"/>
            <a:ext cx="17526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17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15888"/>
            <a:ext cx="1781175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17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228600"/>
            <a:ext cx="3290887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174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2679700" y="1149350"/>
            <a:ext cx="215900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175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55"/>
          <a:stretch>
            <a:fillRect/>
          </a:stretch>
        </p:blipFill>
        <p:spPr bwMode="auto">
          <a:xfrm>
            <a:off x="3340100" y="679450"/>
            <a:ext cx="33020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175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"/>
          <a:stretch>
            <a:fillRect/>
          </a:stretch>
        </p:blipFill>
        <p:spPr bwMode="auto">
          <a:xfrm>
            <a:off x="4473575" y="411163"/>
            <a:ext cx="352425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175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363" y="731838"/>
            <a:ext cx="287337" cy="105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175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4891088" y="904875"/>
            <a:ext cx="252412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71754" name="Group 10"/>
          <p:cNvGrpSpPr>
            <a:grpSpLocks/>
          </p:cNvGrpSpPr>
          <p:nvPr/>
        </p:nvGrpSpPr>
        <p:grpSpPr bwMode="auto">
          <a:xfrm>
            <a:off x="5189538" y="661988"/>
            <a:ext cx="387350" cy="1147762"/>
            <a:chOff x="2132" y="346"/>
            <a:chExt cx="253" cy="909"/>
          </a:xfrm>
        </p:grpSpPr>
        <p:pic>
          <p:nvPicPr>
            <p:cNvPr id="671755" name="Picture 11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" y="346"/>
              <a:ext cx="252" cy="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1756" name="Rectangle 12"/>
            <p:cNvSpPr>
              <a:spLocks noChangeArrowheads="1"/>
            </p:cNvSpPr>
            <p:nvPr/>
          </p:nvSpPr>
          <p:spPr bwMode="auto">
            <a:xfrm>
              <a:off x="2132" y="516"/>
              <a:ext cx="215" cy="163"/>
            </a:xfrm>
            <a:prstGeom prst="rect">
              <a:avLst/>
            </a:prstGeom>
            <a:solidFill>
              <a:srgbClr val="9933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1757" name="Text Box 13"/>
          <p:cNvSpPr txBox="1">
            <a:spLocks noChangeArrowheads="1"/>
          </p:cNvSpPr>
          <p:nvPr/>
        </p:nvSpPr>
        <p:spPr bwMode="auto">
          <a:xfrm>
            <a:off x="3614738" y="5329238"/>
            <a:ext cx="4708525" cy="14684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  1.  If array has one element, then return.</a:t>
            </a:r>
          </a:p>
          <a:p>
            <a:r>
              <a:rPr lang="en-US" sz="1800"/>
              <a:t>  2. Split the array in two equal sections</a:t>
            </a:r>
          </a:p>
          <a:p>
            <a:r>
              <a:rPr lang="en-US" sz="1800"/>
              <a:t>  3. Call Mergesort on the left half</a:t>
            </a:r>
          </a:p>
          <a:p>
            <a:r>
              <a:rPr lang="en-US" sz="1800"/>
              <a:t>  4. Call Mergesort on the right half</a:t>
            </a:r>
          </a:p>
          <a:p>
            <a:r>
              <a:rPr lang="en-US" sz="1800"/>
              <a:t>  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two halves back together</a:t>
            </a:r>
          </a:p>
        </p:txBody>
      </p:sp>
      <p:sp>
        <p:nvSpPr>
          <p:cNvPr id="671758" name="Line 14"/>
          <p:cNvSpPr>
            <a:spLocks noChangeShapeType="1"/>
          </p:cNvSpPr>
          <p:nvPr/>
        </p:nvSpPr>
        <p:spPr bwMode="auto">
          <a:xfrm flipH="1">
            <a:off x="4111625" y="187325"/>
            <a:ext cx="7938" cy="176688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59" name="Line 15"/>
          <p:cNvSpPr>
            <a:spLocks noChangeShapeType="1"/>
          </p:cNvSpPr>
          <p:nvPr/>
        </p:nvSpPr>
        <p:spPr bwMode="auto">
          <a:xfrm>
            <a:off x="3278188" y="6045200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60" name="Rectangle 16"/>
          <p:cNvSpPr>
            <a:spLocks noChangeArrowheads="1"/>
          </p:cNvSpPr>
          <p:nvPr/>
        </p:nvSpPr>
        <p:spPr bwMode="auto">
          <a:xfrm>
            <a:off x="4162425" y="355600"/>
            <a:ext cx="1433513" cy="1446213"/>
          </a:xfrm>
          <a:prstGeom prst="rect">
            <a:avLst/>
          </a:prstGeom>
          <a:solidFill>
            <a:srgbClr val="800000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71761" name="Picture 1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" t="2338" r="63844"/>
          <a:stretch>
            <a:fillRect/>
          </a:stretch>
        </p:blipFill>
        <p:spPr bwMode="auto">
          <a:xfrm>
            <a:off x="2943225" y="866775"/>
            <a:ext cx="377825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1762" name="Picture 1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863" y="428625"/>
            <a:ext cx="25876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1763" name="Line 19"/>
          <p:cNvSpPr>
            <a:spLocks noChangeShapeType="1"/>
          </p:cNvSpPr>
          <p:nvPr/>
        </p:nvSpPr>
        <p:spPr bwMode="auto">
          <a:xfrm>
            <a:off x="3265488" y="6318250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64" name="Rectangle 20"/>
          <p:cNvSpPr>
            <a:spLocks noChangeArrowheads="1"/>
          </p:cNvSpPr>
          <p:nvPr/>
        </p:nvSpPr>
        <p:spPr bwMode="auto">
          <a:xfrm>
            <a:off x="2676525" y="317500"/>
            <a:ext cx="1365250" cy="1487488"/>
          </a:xfrm>
          <a:prstGeom prst="rect">
            <a:avLst/>
          </a:prstGeom>
          <a:solidFill>
            <a:srgbClr val="800000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65" name="AutoShape 21"/>
          <p:cNvSpPr>
            <a:spLocks noChangeArrowheads="1"/>
          </p:cNvSpPr>
          <p:nvPr/>
        </p:nvSpPr>
        <p:spPr bwMode="auto">
          <a:xfrm>
            <a:off x="5424488" y="3643313"/>
            <a:ext cx="3355975" cy="2063750"/>
          </a:xfrm>
          <a:prstGeom prst="wedgeRoundRectCallout">
            <a:avLst>
              <a:gd name="adj1" fmla="val -16083"/>
              <a:gd name="adj2" fmla="val 73847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This will sort the right half of the array…</a:t>
            </a:r>
          </a:p>
          <a:p>
            <a:pPr algn="ctr"/>
            <a:endParaRPr lang="en-US" sz="1000"/>
          </a:p>
          <a:p>
            <a:pPr algn="ctr"/>
            <a:r>
              <a:rPr lang="en-US"/>
              <a:t>In the same way we just saw!</a:t>
            </a:r>
          </a:p>
        </p:txBody>
      </p:sp>
      <p:pic>
        <p:nvPicPr>
          <p:cNvPr id="671766" name="Picture 2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"/>
          <a:stretch>
            <a:fillRect/>
          </a:stretch>
        </p:blipFill>
        <p:spPr bwMode="auto">
          <a:xfrm>
            <a:off x="5240338" y="401638"/>
            <a:ext cx="352425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1767" name="Picture 2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288" y="763588"/>
            <a:ext cx="287337" cy="105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1768" name="Picture 2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4156075" y="922338"/>
            <a:ext cx="252413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71769" name="Group 25"/>
          <p:cNvGrpSpPr>
            <a:grpSpLocks/>
          </p:cNvGrpSpPr>
          <p:nvPr/>
        </p:nvGrpSpPr>
        <p:grpSpPr bwMode="auto">
          <a:xfrm>
            <a:off x="4783138" y="652463"/>
            <a:ext cx="387350" cy="1147762"/>
            <a:chOff x="2132" y="346"/>
            <a:chExt cx="253" cy="909"/>
          </a:xfrm>
        </p:grpSpPr>
        <p:pic>
          <p:nvPicPr>
            <p:cNvPr id="671770" name="Picture 26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" y="346"/>
              <a:ext cx="252" cy="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1771" name="Rectangle 27"/>
            <p:cNvSpPr>
              <a:spLocks noChangeArrowheads="1"/>
            </p:cNvSpPr>
            <p:nvPr/>
          </p:nvSpPr>
          <p:spPr bwMode="auto">
            <a:xfrm>
              <a:off x="2132" y="516"/>
              <a:ext cx="215" cy="163"/>
            </a:xfrm>
            <a:prstGeom prst="rect">
              <a:avLst/>
            </a:prstGeom>
            <a:solidFill>
              <a:srgbClr val="9933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1772" name="Line 28"/>
          <p:cNvSpPr>
            <a:spLocks noChangeShapeType="1"/>
          </p:cNvSpPr>
          <p:nvPr/>
        </p:nvSpPr>
        <p:spPr bwMode="auto">
          <a:xfrm>
            <a:off x="3257550" y="6610350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71773" name="Group 29"/>
          <p:cNvGrpSpPr>
            <a:grpSpLocks/>
          </p:cNvGrpSpPr>
          <p:nvPr/>
        </p:nvGrpSpPr>
        <p:grpSpPr bwMode="auto">
          <a:xfrm>
            <a:off x="355600" y="1566863"/>
            <a:ext cx="406400" cy="666750"/>
            <a:chOff x="1223" y="3324"/>
            <a:chExt cx="256" cy="420"/>
          </a:xfrm>
        </p:grpSpPr>
        <p:sp>
          <p:nvSpPr>
            <p:cNvPr id="671774" name="Line 30"/>
            <p:cNvSpPr>
              <a:spLocks noChangeShapeType="1"/>
            </p:cNvSpPr>
            <p:nvPr/>
          </p:nvSpPr>
          <p:spPr bwMode="auto">
            <a:xfrm flipH="1" flipV="1">
              <a:off x="1339" y="3324"/>
              <a:ext cx="5" cy="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1775" name="Text Box 31"/>
            <p:cNvSpPr txBox="1">
              <a:spLocks noChangeArrowheads="1"/>
            </p:cNvSpPr>
            <p:nvPr/>
          </p:nvSpPr>
          <p:spPr bwMode="auto">
            <a:xfrm>
              <a:off x="1223" y="3456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i1</a:t>
              </a:r>
            </a:p>
          </p:txBody>
        </p:sp>
      </p:grpSp>
      <p:sp>
        <p:nvSpPr>
          <p:cNvPr id="671776" name="Text Box 32"/>
          <p:cNvSpPr txBox="1">
            <a:spLocks noChangeArrowheads="1"/>
          </p:cNvSpPr>
          <p:nvPr/>
        </p:nvSpPr>
        <p:spPr bwMode="auto">
          <a:xfrm>
            <a:off x="257175" y="152400"/>
            <a:ext cx="542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5EB"/>
                </a:solidFill>
              </a:rPr>
              <a:t>A1</a:t>
            </a:r>
          </a:p>
        </p:txBody>
      </p:sp>
      <p:sp>
        <p:nvSpPr>
          <p:cNvPr id="671777" name="Text Box 33"/>
          <p:cNvSpPr txBox="1">
            <a:spLocks noChangeArrowheads="1"/>
          </p:cNvSpPr>
          <p:nvPr/>
        </p:nvSpPr>
        <p:spPr bwMode="auto">
          <a:xfrm>
            <a:off x="271463" y="2300288"/>
            <a:ext cx="59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5EB"/>
                </a:solidFill>
              </a:rPr>
              <a:t>A2</a:t>
            </a:r>
          </a:p>
        </p:txBody>
      </p:sp>
      <p:sp>
        <p:nvSpPr>
          <p:cNvPr id="671778" name="Text Box 34"/>
          <p:cNvSpPr txBox="1">
            <a:spLocks noChangeArrowheads="1"/>
          </p:cNvSpPr>
          <p:nvPr/>
        </p:nvSpPr>
        <p:spPr bwMode="auto">
          <a:xfrm>
            <a:off x="3919538" y="269875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5EB"/>
                </a:solidFill>
              </a:rPr>
              <a:t>B</a:t>
            </a:r>
          </a:p>
        </p:txBody>
      </p:sp>
      <p:grpSp>
        <p:nvGrpSpPr>
          <p:cNvPr id="671779" name="Group 35"/>
          <p:cNvGrpSpPr>
            <a:grpSpLocks/>
          </p:cNvGrpSpPr>
          <p:nvPr/>
        </p:nvGrpSpPr>
        <p:grpSpPr bwMode="auto">
          <a:xfrm>
            <a:off x="304800" y="3752850"/>
            <a:ext cx="455613" cy="666750"/>
            <a:chOff x="1223" y="3324"/>
            <a:chExt cx="287" cy="420"/>
          </a:xfrm>
        </p:grpSpPr>
        <p:sp>
          <p:nvSpPr>
            <p:cNvPr id="671780" name="Line 36"/>
            <p:cNvSpPr>
              <a:spLocks noChangeShapeType="1"/>
            </p:cNvSpPr>
            <p:nvPr/>
          </p:nvSpPr>
          <p:spPr bwMode="auto">
            <a:xfrm flipH="1" flipV="1">
              <a:off x="1339" y="3324"/>
              <a:ext cx="5" cy="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1781" name="Text Box 37"/>
            <p:cNvSpPr txBox="1">
              <a:spLocks noChangeArrowheads="1"/>
            </p:cNvSpPr>
            <p:nvPr/>
          </p:nvSpPr>
          <p:spPr bwMode="auto">
            <a:xfrm>
              <a:off x="1223" y="3456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i2</a:t>
              </a:r>
            </a:p>
          </p:txBody>
        </p:sp>
      </p:grpSp>
      <p:sp>
        <p:nvSpPr>
          <p:cNvPr id="671782" name="Text Box 38"/>
          <p:cNvSpPr txBox="1">
            <a:spLocks noChangeArrowheads="1"/>
          </p:cNvSpPr>
          <p:nvPr/>
        </p:nvSpPr>
        <p:spPr bwMode="auto">
          <a:xfrm>
            <a:off x="2741613" y="2547938"/>
            <a:ext cx="6356350" cy="1743075"/>
          </a:xfrm>
          <a:prstGeom prst="rect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0000CC"/>
                </a:solidFill>
              </a:rPr>
              <a:t>  1. Initialize counter variables i1, i2 for each array to 0</a:t>
            </a:r>
          </a:p>
          <a:p>
            <a:r>
              <a:rPr lang="en-US" sz="1800">
                <a:solidFill>
                  <a:srgbClr val="0000CC"/>
                </a:solidFill>
              </a:rPr>
              <a:t>  2. If A1[i1] is less than A2[i2]</a:t>
            </a:r>
          </a:p>
          <a:p>
            <a:r>
              <a:rPr lang="en-US" sz="1800">
                <a:solidFill>
                  <a:srgbClr val="0000CC"/>
                </a:solidFill>
              </a:rPr>
              <a:t>           Copy A1[i1] to output array B and increment i1</a:t>
            </a:r>
          </a:p>
          <a:p>
            <a:r>
              <a:rPr lang="en-US" sz="1800">
                <a:solidFill>
                  <a:srgbClr val="0000CC"/>
                </a:solidFill>
              </a:rPr>
              <a:t>  3. Else </a:t>
            </a:r>
          </a:p>
          <a:p>
            <a:r>
              <a:rPr lang="en-US" sz="1800">
                <a:solidFill>
                  <a:srgbClr val="0000CC"/>
                </a:solidFill>
              </a:rPr>
              <a:t>           Copy A2[i2] to output array B and increment i2</a:t>
            </a:r>
          </a:p>
          <a:p>
            <a:r>
              <a:rPr lang="en-US" sz="1800">
                <a:solidFill>
                  <a:srgbClr val="0000CC"/>
                </a:solidFill>
              </a:rPr>
              <a:t>  4. When either array runs out, copy the rest over…</a:t>
            </a:r>
          </a:p>
        </p:txBody>
      </p:sp>
      <p:sp>
        <p:nvSpPr>
          <p:cNvPr id="671783" name="Line 39"/>
          <p:cNvSpPr>
            <a:spLocks noChangeShapeType="1"/>
          </p:cNvSpPr>
          <p:nvPr/>
        </p:nvSpPr>
        <p:spPr bwMode="auto">
          <a:xfrm>
            <a:off x="2449513" y="2722563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84" name="Line 40"/>
          <p:cNvSpPr>
            <a:spLocks noChangeShapeType="1"/>
          </p:cNvSpPr>
          <p:nvPr/>
        </p:nvSpPr>
        <p:spPr bwMode="auto">
          <a:xfrm>
            <a:off x="2435225" y="2989263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85" name="Line 41"/>
          <p:cNvSpPr>
            <a:spLocks noChangeShapeType="1"/>
          </p:cNvSpPr>
          <p:nvPr/>
        </p:nvSpPr>
        <p:spPr bwMode="auto">
          <a:xfrm>
            <a:off x="2984500" y="3263900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86" name="Line 42"/>
          <p:cNvSpPr>
            <a:spLocks noChangeShapeType="1"/>
          </p:cNvSpPr>
          <p:nvPr/>
        </p:nvSpPr>
        <p:spPr bwMode="auto">
          <a:xfrm>
            <a:off x="2427288" y="4086225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87" name="Line 43"/>
          <p:cNvSpPr>
            <a:spLocks noChangeShapeType="1"/>
          </p:cNvSpPr>
          <p:nvPr/>
        </p:nvSpPr>
        <p:spPr bwMode="auto">
          <a:xfrm>
            <a:off x="2401888" y="2984500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88" name="Line 44"/>
          <p:cNvSpPr>
            <a:spLocks noChangeShapeType="1"/>
          </p:cNvSpPr>
          <p:nvPr/>
        </p:nvSpPr>
        <p:spPr bwMode="auto">
          <a:xfrm>
            <a:off x="2444750" y="3546475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89" name="Line 45"/>
          <p:cNvSpPr>
            <a:spLocks noChangeShapeType="1"/>
          </p:cNvSpPr>
          <p:nvPr/>
        </p:nvSpPr>
        <p:spPr bwMode="auto">
          <a:xfrm>
            <a:off x="3006725" y="3833813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90" name="Line 46"/>
          <p:cNvSpPr>
            <a:spLocks noChangeShapeType="1"/>
          </p:cNvSpPr>
          <p:nvPr/>
        </p:nvSpPr>
        <p:spPr bwMode="auto">
          <a:xfrm>
            <a:off x="2422525" y="4081463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91" name="Line 47"/>
          <p:cNvSpPr>
            <a:spLocks noChangeShapeType="1"/>
          </p:cNvSpPr>
          <p:nvPr/>
        </p:nvSpPr>
        <p:spPr bwMode="auto">
          <a:xfrm>
            <a:off x="2397125" y="3005138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92" name="Line 48"/>
          <p:cNvSpPr>
            <a:spLocks noChangeShapeType="1"/>
          </p:cNvSpPr>
          <p:nvPr/>
        </p:nvSpPr>
        <p:spPr bwMode="auto">
          <a:xfrm>
            <a:off x="3000375" y="3265488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93" name="Line 49"/>
          <p:cNvSpPr>
            <a:spLocks noChangeShapeType="1"/>
          </p:cNvSpPr>
          <p:nvPr/>
        </p:nvSpPr>
        <p:spPr bwMode="auto">
          <a:xfrm>
            <a:off x="2443163" y="4073525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94" name="Line 50"/>
          <p:cNvSpPr>
            <a:spLocks noChangeShapeType="1"/>
          </p:cNvSpPr>
          <p:nvPr/>
        </p:nvSpPr>
        <p:spPr bwMode="auto">
          <a:xfrm>
            <a:off x="2405063" y="2997200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95" name="Line 51"/>
          <p:cNvSpPr>
            <a:spLocks noChangeShapeType="1"/>
          </p:cNvSpPr>
          <p:nvPr/>
        </p:nvSpPr>
        <p:spPr bwMode="auto">
          <a:xfrm>
            <a:off x="2474913" y="3544888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96" name="Line 52"/>
          <p:cNvSpPr>
            <a:spLocks noChangeShapeType="1"/>
          </p:cNvSpPr>
          <p:nvPr/>
        </p:nvSpPr>
        <p:spPr bwMode="auto">
          <a:xfrm>
            <a:off x="3008313" y="3833813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97" name="Line 53"/>
          <p:cNvSpPr>
            <a:spLocks noChangeShapeType="1"/>
          </p:cNvSpPr>
          <p:nvPr/>
        </p:nvSpPr>
        <p:spPr bwMode="auto">
          <a:xfrm>
            <a:off x="2438400" y="4067175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98" name="Line 54"/>
          <p:cNvSpPr>
            <a:spLocks noChangeShapeType="1"/>
          </p:cNvSpPr>
          <p:nvPr/>
        </p:nvSpPr>
        <p:spPr bwMode="auto">
          <a:xfrm>
            <a:off x="2413000" y="2978150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99" name="Line 55"/>
          <p:cNvSpPr>
            <a:spLocks noChangeShapeType="1"/>
          </p:cNvSpPr>
          <p:nvPr/>
        </p:nvSpPr>
        <p:spPr bwMode="auto">
          <a:xfrm>
            <a:off x="3043238" y="3281363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800" name="Line 56"/>
          <p:cNvSpPr>
            <a:spLocks noChangeShapeType="1"/>
          </p:cNvSpPr>
          <p:nvPr/>
        </p:nvSpPr>
        <p:spPr bwMode="auto">
          <a:xfrm>
            <a:off x="2471738" y="4062413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801" name="Line 57"/>
          <p:cNvSpPr>
            <a:spLocks noChangeShapeType="1"/>
          </p:cNvSpPr>
          <p:nvPr/>
        </p:nvSpPr>
        <p:spPr bwMode="auto">
          <a:xfrm>
            <a:off x="2446338" y="2973388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802" name="Line 58"/>
          <p:cNvSpPr>
            <a:spLocks noChangeShapeType="1"/>
          </p:cNvSpPr>
          <p:nvPr/>
        </p:nvSpPr>
        <p:spPr bwMode="auto">
          <a:xfrm>
            <a:off x="2462213" y="3548063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803" name="Line 59"/>
          <p:cNvSpPr>
            <a:spLocks noChangeShapeType="1"/>
          </p:cNvSpPr>
          <p:nvPr/>
        </p:nvSpPr>
        <p:spPr bwMode="auto">
          <a:xfrm>
            <a:off x="3024188" y="3836988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804" name="Text Box 60"/>
          <p:cNvSpPr txBox="1">
            <a:spLocks noChangeArrowheads="1"/>
          </p:cNvSpPr>
          <p:nvPr/>
        </p:nvSpPr>
        <p:spPr bwMode="auto">
          <a:xfrm>
            <a:off x="288925" y="5227638"/>
            <a:ext cx="176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so on…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717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7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671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671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6717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671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6717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71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6717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6717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71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71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7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7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7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7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15541E-6 L -0.24809 -0.01619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671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13" y="-809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0555E-6 L -0.24809 -0.01827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6717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13" y="-925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71785E-6 L -0.24809 -0.0203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6717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13" y="-1018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23774E-7 L -0.24809 -0.01827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6717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13" y="-925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72988E-6 L -0.42535 0.29024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6717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67" y="1450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60962E-6 L -0.41927 0.28769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6717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72" y="14385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51526E-7 L -0.41667 0.28839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6717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3" y="14408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1878E-6 L -0.41215 0.284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6717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08" y="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67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67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809 -0.01619 L -0.00052 0.0007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671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8" y="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7.46531E-6 L 0.03281 -7.46531E-6 " pathEditMode="relative" ptsTypes="AA">
                                      <p:cBhvr>
                                        <p:cTn id="149" dur="2000" fill="hold"/>
                                        <p:tgtEl>
                                          <p:spTgt spid="6717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99 0.28192 L -0.13854 -0.0074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6717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59" y="-14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14616E-6 L 0.03698 -2.14616E-6 " pathEditMode="relative" rAng="0" ptsTypes="AA">
                                      <p:cBhvr>
                                        <p:cTn id="185" dur="2000" fill="hold"/>
                                        <p:tgtEl>
                                          <p:spTgt spid="6717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809 -0.02035 L 0.02605 -0.0074 " pathEditMode="relative" rAng="0" ptsTypes="AA">
                                      <p:cBhvr>
                                        <p:cTn id="210" dur="2000" fill="hold"/>
                                        <p:tgtEl>
                                          <p:spTgt spid="6717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98" y="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68 2.98797E-6 L 0.07222 0.00069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6717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667 0.28839 L -0.09427 -0.01087 " pathEditMode="relative" rAng="0" ptsTypes="AA">
                                      <p:cBhvr>
                                        <p:cTn id="246" dur="2000" fill="hold"/>
                                        <p:tgtEl>
                                          <p:spTgt spid="6717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11" y="-14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98 -2.81221E-6 L 0.07864 -2.81221E-6 " pathEditMode="relative" ptsTypes="AA">
                                      <p:cBhvr>
                                        <p:cTn id="250" dur="2000" fill="hold"/>
                                        <p:tgtEl>
                                          <p:spTgt spid="6717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809 -0.01828 L 0.06858 -0.00718 " pathEditMode="relative" ptsTypes="AA">
                                      <p:cBhvr>
                                        <p:cTn id="275" dur="2000" fill="hold"/>
                                        <p:tgtEl>
                                          <p:spTgt spid="6717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22 0.00069 L 0.11597 0.00069 " pathEditMode="relative" rAng="0" ptsTypes="AA">
                                      <p:cBhvr>
                                        <p:cTn id="279" dur="2000" fill="hold"/>
                                        <p:tgtEl>
                                          <p:spTgt spid="6717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 nodeType="clickPar">
                      <p:stCondLst>
                        <p:cond delay="indefinite"/>
                      </p:stCondLst>
                      <p:childTnLst>
                        <p:par>
                          <p:cTn id="2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927 0.28769 L -0.03976 -0.00948 " pathEditMode="relative" ptsTypes="AA">
                                      <p:cBhvr>
                                        <p:cTn id="311" dur="2000" fill="hold"/>
                                        <p:tgtEl>
                                          <p:spTgt spid="6717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 nodeType="clickPar">
                      <p:stCondLst>
                        <p:cond delay="indefinite"/>
                      </p:stCondLst>
                      <p:childTnLst>
                        <p:par>
                          <p:cTn id="3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64 -2.81221E-6 L 0.12031 -2.81221E-6 " pathEditMode="relative" ptsTypes="AA">
                                      <p:cBhvr>
                                        <p:cTn id="315" dur="2000" fill="hold"/>
                                        <p:tgtEl>
                                          <p:spTgt spid="6717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 nodeType="clickPar">
                      <p:stCondLst>
                        <p:cond delay="indefinite"/>
                      </p:stCondLst>
                      <p:childTnLst>
                        <p:par>
                          <p:cTn id="3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 nodeType="clickPar">
                      <p:stCondLst>
                        <p:cond delay="indefinite"/>
                      </p:stCondLst>
                      <p:childTnLst>
                        <p:par>
                          <p:cTn id="3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58" grpId="0" animBg="1"/>
      <p:bldP spid="671759" grpId="0" animBg="1"/>
      <p:bldP spid="671760" grpId="0" animBg="1"/>
      <p:bldP spid="671760" grpId="1" animBg="1"/>
      <p:bldP spid="671763" grpId="0" animBg="1"/>
      <p:bldP spid="671763" grpId="1" animBg="1"/>
      <p:bldP spid="671764" grpId="0" animBg="1"/>
      <p:bldP spid="671764" grpId="1" animBg="1"/>
      <p:bldP spid="671765" grpId="0" animBg="1"/>
      <p:bldP spid="671765" grpId="1" animBg="1"/>
      <p:bldP spid="671772" grpId="0" animBg="1"/>
      <p:bldP spid="671776" grpId="0"/>
      <p:bldP spid="671777" grpId="0"/>
      <p:bldP spid="671778" grpId="0"/>
      <p:bldP spid="671782" grpId="0" animBg="1"/>
      <p:bldP spid="671783" grpId="0" animBg="1"/>
      <p:bldP spid="671783" grpId="1" animBg="1"/>
      <p:bldP spid="671784" grpId="0" animBg="1"/>
      <p:bldP spid="671784" grpId="1" animBg="1"/>
      <p:bldP spid="671785" grpId="0" animBg="1"/>
      <p:bldP spid="671785" grpId="1" animBg="1"/>
      <p:bldP spid="671786" grpId="0" animBg="1"/>
      <p:bldP spid="671786" grpId="1" animBg="1"/>
      <p:bldP spid="671787" grpId="0" animBg="1"/>
      <p:bldP spid="671787" grpId="1" animBg="1"/>
      <p:bldP spid="671788" grpId="0" animBg="1"/>
      <p:bldP spid="671788" grpId="1" animBg="1"/>
      <p:bldP spid="671789" grpId="0" animBg="1"/>
      <p:bldP spid="671789" grpId="1" animBg="1"/>
      <p:bldP spid="671790" grpId="0" animBg="1"/>
      <p:bldP spid="671790" grpId="1" animBg="1"/>
      <p:bldP spid="671791" grpId="0" animBg="1"/>
      <p:bldP spid="671791" grpId="1" animBg="1"/>
      <p:bldP spid="671792" grpId="0" animBg="1"/>
      <p:bldP spid="671792" grpId="1" animBg="1"/>
      <p:bldP spid="671793" grpId="0" animBg="1"/>
      <p:bldP spid="671793" grpId="1" animBg="1"/>
      <p:bldP spid="671794" grpId="0" animBg="1"/>
      <p:bldP spid="671794" grpId="1" animBg="1"/>
      <p:bldP spid="671795" grpId="0" animBg="1"/>
      <p:bldP spid="671795" grpId="1" animBg="1"/>
      <p:bldP spid="671796" grpId="0" animBg="1"/>
      <p:bldP spid="671796" grpId="1" animBg="1"/>
      <p:bldP spid="671797" grpId="0" animBg="1"/>
      <p:bldP spid="671797" grpId="1" animBg="1"/>
      <p:bldP spid="671798" grpId="0" animBg="1"/>
      <p:bldP spid="671798" grpId="1" animBg="1"/>
      <p:bldP spid="671799" grpId="0" animBg="1"/>
      <p:bldP spid="671799" grpId="1" animBg="1"/>
      <p:bldP spid="671800" grpId="0" animBg="1"/>
      <p:bldP spid="671800" grpId="1" animBg="1"/>
      <p:bldP spid="671801" grpId="0" animBg="1"/>
      <p:bldP spid="671801" grpId="1" animBg="1"/>
      <p:bldP spid="671802" grpId="0" animBg="1"/>
      <p:bldP spid="671802" grpId="1" animBg="1"/>
      <p:bldP spid="671803" grpId="0" animBg="1"/>
      <p:bldP spid="671803" grpId="1" animBg="1"/>
      <p:bldP spid="67180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4863-B45F-4142-B217-714E9E1E2C73}" type="slidenum">
              <a:rPr lang="en-US"/>
              <a:pPr/>
              <a:t>64</a:t>
            </a:fld>
            <a:endParaRPr lang="en-US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287338" y="8683625"/>
            <a:ext cx="8396287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Like Quicksort, Mergesort is also </a:t>
            </a:r>
            <a:r>
              <a:rPr lang="en-US">
                <a:solidFill>
                  <a:schemeClr val="accent2"/>
                </a:solidFill>
              </a:rPr>
              <a:t>O(n log(n))</a:t>
            </a:r>
            <a:r>
              <a:rPr lang="en-US"/>
              <a:t>.  </a:t>
            </a:r>
          </a:p>
          <a:p>
            <a:pPr algn="ctr"/>
            <a:endParaRPr lang="en-US"/>
          </a:p>
          <a:p>
            <a:pPr algn="ctr"/>
            <a:r>
              <a:rPr lang="en-US"/>
              <a:t>However, since Mergesort allocates memory each time it merges, this slows it down. It does </a:t>
            </a:r>
            <a:r>
              <a:rPr lang="en-US">
                <a:solidFill>
                  <a:schemeClr val="accent2"/>
                </a:solidFill>
              </a:rPr>
              <a:t>n</a:t>
            </a:r>
            <a:r>
              <a:rPr lang="en-US"/>
              <a:t> calls to new/delete!</a:t>
            </a:r>
          </a:p>
          <a:p>
            <a:pPr algn="ctr"/>
            <a:endParaRPr lang="en-US"/>
          </a:p>
          <a:p>
            <a:pPr algn="ctr"/>
            <a:r>
              <a:rPr lang="en-US"/>
              <a:t>On the other hand, Mergesort has a worst-case complexity of n log(n), instead of Quicksort’s n</a:t>
            </a:r>
            <a:r>
              <a:rPr lang="en-US" b="1" baseline="30000"/>
              <a:t>2</a:t>
            </a:r>
            <a:r>
              <a:rPr lang="en-US"/>
              <a:t>, so it’s a wash…</a:t>
            </a:r>
          </a:p>
        </p:txBody>
      </p:sp>
      <p:pic>
        <p:nvPicPr>
          <p:cNvPr id="681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3290888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198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1993900" y="1177925"/>
            <a:ext cx="215900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199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55"/>
          <a:stretch>
            <a:fillRect/>
          </a:stretch>
        </p:blipFill>
        <p:spPr bwMode="auto">
          <a:xfrm>
            <a:off x="2222500" y="671513"/>
            <a:ext cx="33020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199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"/>
          <a:stretch>
            <a:fillRect/>
          </a:stretch>
        </p:blipFill>
        <p:spPr bwMode="auto">
          <a:xfrm>
            <a:off x="3716338" y="411163"/>
            <a:ext cx="352425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199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25" y="731838"/>
            <a:ext cx="287338" cy="105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199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4546600" y="881063"/>
            <a:ext cx="252413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1994" name="Group 10"/>
          <p:cNvGrpSpPr>
            <a:grpSpLocks/>
          </p:cNvGrpSpPr>
          <p:nvPr/>
        </p:nvGrpSpPr>
        <p:grpSpPr bwMode="auto">
          <a:xfrm>
            <a:off x="4105275" y="647700"/>
            <a:ext cx="387350" cy="1147763"/>
            <a:chOff x="2132" y="346"/>
            <a:chExt cx="253" cy="909"/>
          </a:xfrm>
        </p:grpSpPr>
        <p:pic>
          <p:nvPicPr>
            <p:cNvPr id="681995" name="Picture 11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" y="346"/>
              <a:ext cx="252" cy="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1996" name="Rectangle 12"/>
            <p:cNvSpPr>
              <a:spLocks noChangeArrowheads="1"/>
            </p:cNvSpPr>
            <p:nvPr/>
          </p:nvSpPr>
          <p:spPr bwMode="auto">
            <a:xfrm>
              <a:off x="2132" y="516"/>
              <a:ext cx="215" cy="163"/>
            </a:xfrm>
            <a:prstGeom prst="rect">
              <a:avLst/>
            </a:prstGeom>
            <a:solidFill>
              <a:srgbClr val="9933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681997" name="Picture 1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" t="2338" r="63844"/>
          <a:stretch>
            <a:fillRect/>
          </a:stretch>
        </p:blipFill>
        <p:spPr bwMode="auto">
          <a:xfrm>
            <a:off x="2903538" y="803275"/>
            <a:ext cx="377825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1998" name="Picture 1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417513"/>
            <a:ext cx="25876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2035" name="Text Box 51"/>
          <p:cNvSpPr txBox="1">
            <a:spLocks noChangeArrowheads="1"/>
          </p:cNvSpPr>
          <p:nvPr/>
        </p:nvSpPr>
        <p:spPr bwMode="auto">
          <a:xfrm>
            <a:off x="5157788" y="319088"/>
            <a:ext cx="3875087" cy="14684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1. If array has 1 item, then return</a:t>
            </a:r>
          </a:p>
          <a:p>
            <a:r>
              <a:rPr lang="en-US" sz="1800"/>
              <a:t>2. Split array in two equal sections</a:t>
            </a:r>
          </a:p>
          <a:p>
            <a:r>
              <a:rPr lang="en-US" sz="1800"/>
              <a:t>3. Call Mergesort on the left half</a:t>
            </a:r>
          </a:p>
          <a:p>
            <a:r>
              <a:rPr lang="en-US" sz="1800"/>
              <a:t>4. Call Mergesort on the right half</a:t>
            </a:r>
          </a:p>
          <a:p>
            <a:r>
              <a:rPr lang="en-US" sz="1800"/>
              <a:t>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halves back together</a:t>
            </a:r>
          </a:p>
        </p:txBody>
      </p:sp>
      <p:sp>
        <p:nvSpPr>
          <p:cNvPr id="682037" name="Line 53"/>
          <p:cNvSpPr>
            <a:spLocks noChangeShapeType="1"/>
          </p:cNvSpPr>
          <p:nvPr/>
        </p:nvSpPr>
        <p:spPr bwMode="auto">
          <a:xfrm flipH="1">
            <a:off x="3344863" y="187325"/>
            <a:ext cx="7937" cy="176688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38" name="Line 54"/>
          <p:cNvSpPr>
            <a:spLocks noChangeShapeType="1"/>
          </p:cNvSpPr>
          <p:nvPr/>
        </p:nvSpPr>
        <p:spPr bwMode="auto">
          <a:xfrm>
            <a:off x="4703763" y="484188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39" name="Line 55"/>
          <p:cNvSpPr>
            <a:spLocks noChangeShapeType="1"/>
          </p:cNvSpPr>
          <p:nvPr/>
        </p:nvSpPr>
        <p:spPr bwMode="auto">
          <a:xfrm>
            <a:off x="4695825" y="769938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40" name="Line 56"/>
          <p:cNvSpPr>
            <a:spLocks noChangeShapeType="1"/>
          </p:cNvSpPr>
          <p:nvPr/>
        </p:nvSpPr>
        <p:spPr bwMode="auto">
          <a:xfrm>
            <a:off x="4691063" y="1046163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41" name="Text Box 57"/>
          <p:cNvSpPr txBox="1">
            <a:spLocks noChangeArrowheads="1"/>
          </p:cNvSpPr>
          <p:nvPr/>
        </p:nvSpPr>
        <p:spPr bwMode="auto">
          <a:xfrm>
            <a:off x="3414713" y="2057400"/>
            <a:ext cx="3875087" cy="14684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1. If array has 1 item, then return</a:t>
            </a:r>
          </a:p>
          <a:p>
            <a:r>
              <a:rPr lang="en-US" sz="1800"/>
              <a:t>2. Split array in two equal sections</a:t>
            </a:r>
          </a:p>
          <a:p>
            <a:r>
              <a:rPr lang="en-US" sz="1800"/>
              <a:t>3. Call Mergesort on the left half</a:t>
            </a:r>
          </a:p>
          <a:p>
            <a:r>
              <a:rPr lang="en-US" sz="1800"/>
              <a:t>4. Call Mergesort on the right half</a:t>
            </a:r>
          </a:p>
          <a:p>
            <a:r>
              <a:rPr lang="en-US" sz="1800"/>
              <a:t>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halves back together</a:t>
            </a:r>
          </a:p>
        </p:txBody>
      </p:sp>
      <p:sp>
        <p:nvSpPr>
          <p:cNvPr id="682042" name="Line 58"/>
          <p:cNvSpPr>
            <a:spLocks noChangeShapeType="1"/>
          </p:cNvSpPr>
          <p:nvPr/>
        </p:nvSpPr>
        <p:spPr bwMode="auto">
          <a:xfrm>
            <a:off x="2971800" y="2224088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43" name="Line 59"/>
          <p:cNvSpPr>
            <a:spLocks noChangeShapeType="1"/>
          </p:cNvSpPr>
          <p:nvPr/>
        </p:nvSpPr>
        <p:spPr bwMode="auto">
          <a:xfrm>
            <a:off x="2973388" y="2500313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45" name="Rectangle 61"/>
          <p:cNvSpPr>
            <a:spLocks noChangeArrowheads="1"/>
          </p:cNvSpPr>
          <p:nvPr/>
        </p:nvSpPr>
        <p:spPr bwMode="auto">
          <a:xfrm>
            <a:off x="655638" y="95250"/>
            <a:ext cx="8447087" cy="1911350"/>
          </a:xfrm>
          <a:prstGeom prst="rect">
            <a:avLst/>
          </a:prstGeom>
          <a:solidFill>
            <a:schemeClr val="bg1">
              <a:alpha val="82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44" name="Line 60"/>
          <p:cNvSpPr>
            <a:spLocks noChangeShapeType="1"/>
          </p:cNvSpPr>
          <p:nvPr/>
        </p:nvSpPr>
        <p:spPr bwMode="auto">
          <a:xfrm flipH="1">
            <a:off x="1654175" y="1814513"/>
            <a:ext cx="7938" cy="176688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46" name="Line 62"/>
          <p:cNvSpPr>
            <a:spLocks noChangeShapeType="1"/>
          </p:cNvSpPr>
          <p:nvPr/>
        </p:nvSpPr>
        <p:spPr bwMode="auto">
          <a:xfrm>
            <a:off x="2962275" y="2776538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47" name="Text Box 63"/>
          <p:cNvSpPr txBox="1">
            <a:spLocks noChangeArrowheads="1"/>
          </p:cNvSpPr>
          <p:nvPr/>
        </p:nvSpPr>
        <p:spPr bwMode="auto">
          <a:xfrm>
            <a:off x="1670050" y="3711575"/>
            <a:ext cx="3875088" cy="14684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1. If array has 1 item, then return</a:t>
            </a:r>
          </a:p>
          <a:p>
            <a:r>
              <a:rPr lang="en-US" sz="1800"/>
              <a:t>2. Split array in two equal sections</a:t>
            </a:r>
          </a:p>
          <a:p>
            <a:r>
              <a:rPr lang="en-US" sz="1800"/>
              <a:t>3. Call Mergesort on the left half</a:t>
            </a:r>
          </a:p>
          <a:p>
            <a:r>
              <a:rPr lang="en-US" sz="1800"/>
              <a:t>4. Call Mergesort on the right half</a:t>
            </a:r>
          </a:p>
          <a:p>
            <a:r>
              <a:rPr lang="en-US" sz="1800"/>
              <a:t>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halves back together</a:t>
            </a:r>
          </a:p>
        </p:txBody>
      </p:sp>
      <p:sp>
        <p:nvSpPr>
          <p:cNvPr id="682048" name="Rectangle 64"/>
          <p:cNvSpPr>
            <a:spLocks noChangeArrowheads="1"/>
          </p:cNvSpPr>
          <p:nvPr/>
        </p:nvSpPr>
        <p:spPr bwMode="auto">
          <a:xfrm>
            <a:off x="520700" y="1776413"/>
            <a:ext cx="8447088" cy="1816100"/>
          </a:xfrm>
          <a:prstGeom prst="rect">
            <a:avLst/>
          </a:prstGeom>
          <a:solidFill>
            <a:schemeClr val="bg1">
              <a:alpha val="82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49" name="Line 65"/>
          <p:cNvSpPr>
            <a:spLocks noChangeShapeType="1"/>
          </p:cNvSpPr>
          <p:nvPr/>
        </p:nvSpPr>
        <p:spPr bwMode="auto">
          <a:xfrm>
            <a:off x="1239838" y="3898900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50" name="Line 66"/>
          <p:cNvSpPr>
            <a:spLocks noChangeShapeType="1"/>
          </p:cNvSpPr>
          <p:nvPr/>
        </p:nvSpPr>
        <p:spPr bwMode="auto">
          <a:xfrm>
            <a:off x="1219200" y="4170363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53" name="Line 69"/>
          <p:cNvSpPr>
            <a:spLocks noChangeShapeType="1"/>
          </p:cNvSpPr>
          <p:nvPr/>
        </p:nvSpPr>
        <p:spPr bwMode="auto">
          <a:xfrm>
            <a:off x="815975" y="3494088"/>
            <a:ext cx="22225" cy="15843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54" name="Line 70"/>
          <p:cNvSpPr>
            <a:spLocks noChangeShapeType="1"/>
          </p:cNvSpPr>
          <p:nvPr/>
        </p:nvSpPr>
        <p:spPr bwMode="auto">
          <a:xfrm>
            <a:off x="1219200" y="4433888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57" name="Rectangle 73"/>
          <p:cNvSpPr>
            <a:spLocks noChangeArrowheads="1"/>
          </p:cNvSpPr>
          <p:nvPr/>
        </p:nvSpPr>
        <p:spPr bwMode="auto">
          <a:xfrm>
            <a:off x="182563" y="3498850"/>
            <a:ext cx="8447087" cy="1816100"/>
          </a:xfrm>
          <a:prstGeom prst="rect">
            <a:avLst/>
          </a:prstGeom>
          <a:solidFill>
            <a:schemeClr val="bg1">
              <a:alpha val="82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56" name="Text Box 72"/>
          <p:cNvSpPr txBox="1">
            <a:spLocks noChangeArrowheads="1"/>
          </p:cNvSpPr>
          <p:nvPr/>
        </p:nvSpPr>
        <p:spPr bwMode="auto">
          <a:xfrm>
            <a:off x="1046163" y="5283200"/>
            <a:ext cx="3875087" cy="14684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1. If array has 1 item, then return</a:t>
            </a:r>
          </a:p>
          <a:p>
            <a:r>
              <a:rPr lang="en-US" sz="1800"/>
              <a:t>2. Split array in two equal sections</a:t>
            </a:r>
          </a:p>
          <a:p>
            <a:r>
              <a:rPr lang="en-US" sz="1800"/>
              <a:t>3. Call Mergesort on the left half</a:t>
            </a:r>
          </a:p>
          <a:p>
            <a:r>
              <a:rPr lang="en-US" sz="1800"/>
              <a:t>4. Call Mergesort on the right half</a:t>
            </a:r>
          </a:p>
          <a:p>
            <a:r>
              <a:rPr lang="en-US" sz="1800"/>
              <a:t>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halves back together</a:t>
            </a:r>
          </a:p>
        </p:txBody>
      </p:sp>
      <p:sp>
        <p:nvSpPr>
          <p:cNvPr id="682058" name="Line 74"/>
          <p:cNvSpPr>
            <a:spLocks noChangeShapeType="1"/>
          </p:cNvSpPr>
          <p:nvPr/>
        </p:nvSpPr>
        <p:spPr bwMode="auto">
          <a:xfrm>
            <a:off x="598488" y="5440363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59" name="Line 75"/>
          <p:cNvSpPr>
            <a:spLocks noChangeShapeType="1"/>
          </p:cNvSpPr>
          <p:nvPr/>
        </p:nvSpPr>
        <p:spPr bwMode="auto">
          <a:xfrm>
            <a:off x="3876675" y="4937125"/>
            <a:ext cx="327025" cy="430213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60" name="Line 76"/>
          <p:cNvSpPr>
            <a:spLocks noChangeShapeType="1"/>
          </p:cNvSpPr>
          <p:nvPr/>
        </p:nvSpPr>
        <p:spPr bwMode="auto">
          <a:xfrm>
            <a:off x="1228725" y="4703763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61" name="Rectangle 77"/>
          <p:cNvSpPr>
            <a:spLocks noChangeArrowheads="1"/>
          </p:cNvSpPr>
          <p:nvPr/>
        </p:nvSpPr>
        <p:spPr bwMode="auto">
          <a:xfrm>
            <a:off x="266700" y="3459163"/>
            <a:ext cx="8705850" cy="1747837"/>
          </a:xfrm>
          <a:prstGeom prst="rect">
            <a:avLst/>
          </a:prstGeom>
          <a:solidFill>
            <a:schemeClr val="bg1">
              <a:alpha val="82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62" name="Text Box 78"/>
          <p:cNvSpPr txBox="1">
            <a:spLocks noChangeArrowheads="1"/>
          </p:cNvSpPr>
          <p:nvPr/>
        </p:nvSpPr>
        <p:spPr bwMode="auto">
          <a:xfrm>
            <a:off x="1757363" y="5284788"/>
            <a:ext cx="3875087" cy="14684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1. If array has 1 item, then return</a:t>
            </a:r>
          </a:p>
          <a:p>
            <a:r>
              <a:rPr lang="en-US" sz="1800"/>
              <a:t>2. Split array in two equal sections</a:t>
            </a:r>
          </a:p>
          <a:p>
            <a:r>
              <a:rPr lang="en-US" sz="1800"/>
              <a:t>3. Call Mergesort on the left half</a:t>
            </a:r>
          </a:p>
          <a:p>
            <a:r>
              <a:rPr lang="en-US" sz="1800"/>
              <a:t>4. Call Mergesort on the right half</a:t>
            </a:r>
          </a:p>
          <a:p>
            <a:r>
              <a:rPr lang="en-US" sz="1800"/>
              <a:t>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halves back together</a:t>
            </a:r>
          </a:p>
        </p:txBody>
      </p:sp>
      <p:sp>
        <p:nvSpPr>
          <p:cNvPr id="682063" name="Line 79"/>
          <p:cNvSpPr>
            <a:spLocks noChangeShapeType="1"/>
          </p:cNvSpPr>
          <p:nvPr/>
        </p:nvSpPr>
        <p:spPr bwMode="auto">
          <a:xfrm>
            <a:off x="1309688" y="5441950"/>
            <a:ext cx="5476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64" name="Line 80"/>
          <p:cNvSpPr>
            <a:spLocks noChangeShapeType="1"/>
          </p:cNvSpPr>
          <p:nvPr/>
        </p:nvSpPr>
        <p:spPr bwMode="auto">
          <a:xfrm>
            <a:off x="4738688" y="5006975"/>
            <a:ext cx="327025" cy="430213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65" name="Line 81"/>
          <p:cNvSpPr>
            <a:spLocks noChangeShapeType="1"/>
          </p:cNvSpPr>
          <p:nvPr/>
        </p:nvSpPr>
        <p:spPr bwMode="auto">
          <a:xfrm>
            <a:off x="1208088" y="5021263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2066" name="Group 82"/>
          <p:cNvGrpSpPr>
            <a:grpSpLocks/>
          </p:cNvGrpSpPr>
          <p:nvPr/>
        </p:nvGrpSpPr>
        <p:grpSpPr bwMode="auto">
          <a:xfrm>
            <a:off x="158750" y="6281738"/>
            <a:ext cx="406400" cy="666750"/>
            <a:chOff x="1223" y="3324"/>
            <a:chExt cx="256" cy="420"/>
          </a:xfrm>
        </p:grpSpPr>
        <p:sp>
          <p:nvSpPr>
            <p:cNvPr id="682067" name="Line 83"/>
            <p:cNvSpPr>
              <a:spLocks noChangeShapeType="1"/>
            </p:cNvSpPr>
            <p:nvPr/>
          </p:nvSpPr>
          <p:spPr bwMode="auto">
            <a:xfrm flipH="1" flipV="1">
              <a:off x="1339" y="3324"/>
              <a:ext cx="5" cy="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2068" name="Text Box 84"/>
            <p:cNvSpPr txBox="1">
              <a:spLocks noChangeArrowheads="1"/>
            </p:cNvSpPr>
            <p:nvPr/>
          </p:nvSpPr>
          <p:spPr bwMode="auto">
            <a:xfrm>
              <a:off x="1223" y="3456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i1</a:t>
              </a:r>
            </a:p>
          </p:txBody>
        </p:sp>
      </p:grpSp>
      <p:grpSp>
        <p:nvGrpSpPr>
          <p:cNvPr id="682069" name="Group 85"/>
          <p:cNvGrpSpPr>
            <a:grpSpLocks/>
          </p:cNvGrpSpPr>
          <p:nvPr/>
        </p:nvGrpSpPr>
        <p:grpSpPr bwMode="auto">
          <a:xfrm>
            <a:off x="1028700" y="6278563"/>
            <a:ext cx="455613" cy="666750"/>
            <a:chOff x="1223" y="3324"/>
            <a:chExt cx="287" cy="420"/>
          </a:xfrm>
        </p:grpSpPr>
        <p:sp>
          <p:nvSpPr>
            <p:cNvPr id="682070" name="Line 86"/>
            <p:cNvSpPr>
              <a:spLocks noChangeShapeType="1"/>
            </p:cNvSpPr>
            <p:nvPr/>
          </p:nvSpPr>
          <p:spPr bwMode="auto">
            <a:xfrm flipH="1" flipV="1">
              <a:off x="1339" y="3324"/>
              <a:ext cx="5" cy="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2071" name="Text Box 87"/>
            <p:cNvSpPr txBox="1">
              <a:spLocks noChangeArrowheads="1"/>
            </p:cNvSpPr>
            <p:nvPr/>
          </p:nvSpPr>
          <p:spPr bwMode="auto">
            <a:xfrm>
              <a:off x="1223" y="3456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i2</a:t>
              </a:r>
            </a:p>
          </p:txBody>
        </p:sp>
      </p:grpSp>
      <p:sp>
        <p:nvSpPr>
          <p:cNvPr id="682072" name="Rectangle 88"/>
          <p:cNvSpPr>
            <a:spLocks noChangeArrowheads="1"/>
          </p:cNvSpPr>
          <p:nvPr/>
        </p:nvSpPr>
        <p:spPr bwMode="auto">
          <a:xfrm>
            <a:off x="-4763" y="5016500"/>
            <a:ext cx="995363" cy="1816100"/>
          </a:xfrm>
          <a:prstGeom prst="rect">
            <a:avLst/>
          </a:prstGeom>
          <a:solidFill>
            <a:schemeClr val="bg1">
              <a:alpha val="82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73" name="Line 89"/>
          <p:cNvSpPr>
            <a:spLocks noChangeShapeType="1"/>
          </p:cNvSpPr>
          <p:nvPr/>
        </p:nvSpPr>
        <p:spPr bwMode="auto">
          <a:xfrm>
            <a:off x="2960688" y="3041650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8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6820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6820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 0.22202 " pathEditMode="relative" ptsTypes="AA">
                                      <p:cBhvr>
                                        <p:cTn id="39" dur="2000" fill="hold"/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 0.22202 " pathEditMode="relative" ptsTypes="AA">
                                      <p:cBhvr>
                                        <p:cTn id="41" dur="2000" fill="hold"/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 0.22202 " pathEditMode="relative" ptsTypes="AA">
                                      <p:cBhvr>
                                        <p:cTn id="43" dur="2000" fill="hold"/>
                                        <p:tgtEl>
                                          <p:spTgt spid="681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 0.22202 " pathEditMode="relative" ptsTypes="AA">
                                      <p:cBhvr>
                                        <p:cTn id="45" dur="2000" fill="hold"/>
                                        <p:tgtEl>
                                          <p:spTgt spid="6819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6820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820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8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8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6820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6820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 0.22201 L -0.16666 0.44403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11101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0.22086 L -0.14618 0.44265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7" y="110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6820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6820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8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8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68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6820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6820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0.44404 L -0.19236 0.66536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5" y="110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6820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6820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68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8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68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682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500" fill="hold"/>
                                        <p:tgtEl>
                                          <p:spTgt spid="6820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6820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18 0.44265 L -0.12812 0.66166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" y="109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6820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6820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68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8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68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682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682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6820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500" fill="hold"/>
                                        <p:tgtEl>
                                          <p:spTgt spid="6820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38" dur="500" fill="hold"/>
                                        <p:tgtEl>
                                          <p:spTgt spid="6820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68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68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236 0.66536 L -0.15087 0.43733 " pathEditMode="relative" rAng="0" ptsTypes="AA">
                                      <p:cBhvr>
                                        <p:cTn id="260" dur="2000" fill="hold"/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" y="-11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1.02683E-6 L 0.02795 -1.02683E-6 " pathEditMode="relative" rAng="0" ptsTypes="AA">
                                      <p:cBhvr>
                                        <p:cTn id="264" dur="2000" fill="hold"/>
                                        <p:tgtEl>
                                          <p:spTgt spid="682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812 0.66166 L -0.14496 0.43756 " pathEditMode="relative" rAng="0" ptsTypes="AA">
                                      <p:cBhvr>
                                        <p:cTn id="268" dur="2000" fill="hold"/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" y="-11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682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6820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6" dur="500" fill="hold"/>
                                        <p:tgtEl>
                                          <p:spTgt spid="6820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87" dur="500" fill="hold"/>
                                        <p:tgtEl>
                                          <p:spTgt spid="6820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2035" grpId="0" animBg="1"/>
      <p:bldP spid="682037" grpId="0" animBg="1"/>
      <p:bldP spid="682037" grpId="1" animBg="1"/>
      <p:bldP spid="682038" grpId="0" animBg="1"/>
      <p:bldP spid="682038" grpId="1" animBg="1"/>
      <p:bldP spid="682039" grpId="0" animBg="1"/>
      <p:bldP spid="682039" grpId="1" animBg="1"/>
      <p:bldP spid="682040" grpId="0" animBg="1"/>
      <p:bldP spid="682041" grpId="0" animBg="1"/>
      <p:bldP spid="682042" grpId="0" animBg="1"/>
      <p:bldP spid="682042" grpId="1" animBg="1"/>
      <p:bldP spid="682043" grpId="0" animBg="1"/>
      <p:bldP spid="682043" grpId="1" animBg="1"/>
      <p:bldP spid="682045" grpId="0" animBg="1"/>
      <p:bldP spid="682044" grpId="0" animBg="1"/>
      <p:bldP spid="682044" grpId="1" animBg="1"/>
      <p:bldP spid="682046" grpId="0" animBg="1"/>
      <p:bldP spid="682046" grpId="1" animBg="1"/>
      <p:bldP spid="682047" grpId="0" animBg="1"/>
      <p:bldP spid="682047" grpId="1" animBg="1"/>
      <p:bldP spid="682048" grpId="0" animBg="1"/>
      <p:bldP spid="682048" grpId="1" animBg="1"/>
      <p:bldP spid="682049" grpId="0" animBg="1"/>
      <p:bldP spid="682049" grpId="1" animBg="1"/>
      <p:bldP spid="682050" grpId="0" animBg="1"/>
      <p:bldP spid="682050" grpId="1" animBg="1"/>
      <p:bldP spid="682053" grpId="0" animBg="1"/>
      <p:bldP spid="682053" grpId="1" animBg="1"/>
      <p:bldP spid="682053" grpId="2" animBg="1"/>
      <p:bldP spid="682054" grpId="0" animBg="1"/>
      <p:bldP spid="682054" grpId="1" animBg="1"/>
      <p:bldP spid="682057" grpId="0" animBg="1"/>
      <p:bldP spid="682057" grpId="1" animBg="1"/>
      <p:bldP spid="682056" grpId="0" animBg="1"/>
      <p:bldP spid="682056" grpId="1" animBg="1"/>
      <p:bldP spid="682058" grpId="0" animBg="1"/>
      <p:bldP spid="682058" grpId="1" animBg="1"/>
      <p:bldP spid="682059" grpId="0" animBg="1"/>
      <p:bldP spid="682059" grpId="1" animBg="1"/>
      <p:bldP spid="682060" grpId="0" animBg="1"/>
      <p:bldP spid="682060" grpId="1" animBg="1"/>
      <p:bldP spid="682061" grpId="0" animBg="1"/>
      <p:bldP spid="682061" grpId="1" animBg="1"/>
      <p:bldP spid="682062" grpId="0" animBg="1"/>
      <p:bldP spid="682062" grpId="1" animBg="1"/>
      <p:bldP spid="682063" grpId="0" animBg="1"/>
      <p:bldP spid="682063" grpId="1" animBg="1"/>
      <p:bldP spid="682064" grpId="0" animBg="1"/>
      <p:bldP spid="682064" grpId="1" animBg="1"/>
      <p:bldP spid="682065" grpId="0" animBg="1"/>
      <p:bldP spid="682065" grpId="1" animBg="1"/>
      <p:bldP spid="682072" grpId="0" animBg="1"/>
      <p:bldP spid="682072" grpId="1" animBg="1"/>
      <p:bldP spid="68207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71A7-CA97-49A8-B963-1F3EEF7A9A70}" type="slidenum">
              <a:rPr lang="en-US"/>
              <a:pPr/>
              <a:t>65</a:t>
            </a:fld>
            <a:endParaRPr lang="en-US"/>
          </a:p>
        </p:txBody>
      </p:sp>
      <p:pic>
        <p:nvPicPr>
          <p:cNvPr id="684065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3290888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4066" name="Picture 3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595313" y="4154488"/>
            <a:ext cx="215900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4067" name="Picture 3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55"/>
          <a:stretch>
            <a:fillRect/>
          </a:stretch>
        </p:blipFill>
        <p:spPr bwMode="auto">
          <a:xfrm>
            <a:off x="881063" y="3648075"/>
            <a:ext cx="33020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4068" name="Picture 3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"/>
          <a:stretch>
            <a:fillRect/>
          </a:stretch>
        </p:blipFill>
        <p:spPr bwMode="auto">
          <a:xfrm>
            <a:off x="3716338" y="411163"/>
            <a:ext cx="352425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4069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25" y="731838"/>
            <a:ext cx="287338" cy="105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4070" name="Picture 3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4546600" y="881063"/>
            <a:ext cx="252413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4071" name="Group 39"/>
          <p:cNvGrpSpPr>
            <a:grpSpLocks/>
          </p:cNvGrpSpPr>
          <p:nvPr/>
        </p:nvGrpSpPr>
        <p:grpSpPr bwMode="auto">
          <a:xfrm>
            <a:off x="4105275" y="647700"/>
            <a:ext cx="387350" cy="1147763"/>
            <a:chOff x="2132" y="346"/>
            <a:chExt cx="253" cy="909"/>
          </a:xfrm>
        </p:grpSpPr>
        <p:pic>
          <p:nvPicPr>
            <p:cNvPr id="684072" name="Picture 40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" y="346"/>
              <a:ext cx="252" cy="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4073" name="Rectangle 41"/>
            <p:cNvSpPr>
              <a:spLocks noChangeArrowheads="1"/>
            </p:cNvSpPr>
            <p:nvPr/>
          </p:nvSpPr>
          <p:spPr bwMode="auto">
            <a:xfrm>
              <a:off x="2132" y="516"/>
              <a:ext cx="215" cy="163"/>
            </a:xfrm>
            <a:prstGeom prst="rect">
              <a:avLst/>
            </a:prstGeom>
            <a:solidFill>
              <a:srgbClr val="9933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4076" name="Text Box 44"/>
          <p:cNvSpPr txBox="1">
            <a:spLocks noChangeArrowheads="1"/>
          </p:cNvSpPr>
          <p:nvPr/>
        </p:nvSpPr>
        <p:spPr bwMode="auto">
          <a:xfrm>
            <a:off x="5157788" y="319088"/>
            <a:ext cx="3875087" cy="14684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1. If array has 1 item, then return</a:t>
            </a:r>
          </a:p>
          <a:p>
            <a:r>
              <a:rPr lang="en-US" sz="1800"/>
              <a:t>2. Split array in two equal sections</a:t>
            </a:r>
          </a:p>
          <a:p>
            <a:r>
              <a:rPr lang="en-US" sz="1800"/>
              <a:t>3. Call Mergesort on the left half</a:t>
            </a:r>
          </a:p>
          <a:p>
            <a:r>
              <a:rPr lang="en-US" sz="1800"/>
              <a:t>4. Call Mergesort on the right half</a:t>
            </a:r>
          </a:p>
          <a:p>
            <a:r>
              <a:rPr lang="en-US" sz="1800"/>
              <a:t>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halves back together</a:t>
            </a:r>
          </a:p>
        </p:txBody>
      </p:sp>
      <p:sp>
        <p:nvSpPr>
          <p:cNvPr id="684077" name="Line 45"/>
          <p:cNvSpPr>
            <a:spLocks noChangeShapeType="1"/>
          </p:cNvSpPr>
          <p:nvPr/>
        </p:nvSpPr>
        <p:spPr bwMode="auto">
          <a:xfrm flipH="1">
            <a:off x="3352800" y="187325"/>
            <a:ext cx="0" cy="171767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80" name="Line 48"/>
          <p:cNvSpPr>
            <a:spLocks noChangeShapeType="1"/>
          </p:cNvSpPr>
          <p:nvPr/>
        </p:nvSpPr>
        <p:spPr bwMode="auto">
          <a:xfrm>
            <a:off x="4691063" y="1046163"/>
            <a:ext cx="566737" cy="20637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81" name="Text Box 49"/>
          <p:cNvSpPr txBox="1">
            <a:spLocks noChangeArrowheads="1"/>
          </p:cNvSpPr>
          <p:nvPr/>
        </p:nvSpPr>
        <p:spPr bwMode="auto">
          <a:xfrm>
            <a:off x="3414713" y="2057400"/>
            <a:ext cx="3875087" cy="14684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1. If array has 1 item, then return</a:t>
            </a:r>
          </a:p>
          <a:p>
            <a:r>
              <a:rPr lang="en-US" sz="1800"/>
              <a:t>2. Split array in two equal sections</a:t>
            </a:r>
          </a:p>
          <a:p>
            <a:r>
              <a:rPr lang="en-US" sz="1800"/>
              <a:t>3. Call Mergesort on the left half</a:t>
            </a:r>
          </a:p>
          <a:p>
            <a:r>
              <a:rPr lang="en-US" sz="1800"/>
              <a:t>4. Call Mergesort on the right half</a:t>
            </a:r>
          </a:p>
          <a:p>
            <a:r>
              <a:rPr lang="en-US" sz="1800"/>
              <a:t>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halves back together</a:t>
            </a:r>
          </a:p>
        </p:txBody>
      </p:sp>
      <p:sp>
        <p:nvSpPr>
          <p:cNvPr id="684084" name="Rectangle 52"/>
          <p:cNvSpPr>
            <a:spLocks noChangeArrowheads="1"/>
          </p:cNvSpPr>
          <p:nvPr/>
        </p:nvSpPr>
        <p:spPr bwMode="auto">
          <a:xfrm>
            <a:off x="655638" y="95250"/>
            <a:ext cx="8447087" cy="1871663"/>
          </a:xfrm>
          <a:prstGeom prst="rect">
            <a:avLst/>
          </a:prstGeom>
          <a:solidFill>
            <a:schemeClr val="bg1">
              <a:alpha val="82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85" name="Line 53"/>
          <p:cNvSpPr>
            <a:spLocks noChangeShapeType="1"/>
          </p:cNvSpPr>
          <p:nvPr/>
        </p:nvSpPr>
        <p:spPr bwMode="auto">
          <a:xfrm flipH="1">
            <a:off x="1654175" y="1814513"/>
            <a:ext cx="7938" cy="176688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110" name="Line 78"/>
          <p:cNvSpPr>
            <a:spLocks noChangeShapeType="1"/>
          </p:cNvSpPr>
          <p:nvPr/>
        </p:nvSpPr>
        <p:spPr bwMode="auto">
          <a:xfrm>
            <a:off x="2960688" y="3041650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111" name="Rectangle 79"/>
          <p:cNvSpPr>
            <a:spLocks noChangeArrowheads="1"/>
          </p:cNvSpPr>
          <p:nvPr/>
        </p:nvSpPr>
        <p:spPr bwMode="auto">
          <a:xfrm>
            <a:off x="520700" y="1776413"/>
            <a:ext cx="8447088" cy="1816100"/>
          </a:xfrm>
          <a:prstGeom prst="rect">
            <a:avLst/>
          </a:prstGeom>
          <a:solidFill>
            <a:schemeClr val="bg1">
              <a:alpha val="82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112" name="Rectangle 80"/>
          <p:cNvSpPr>
            <a:spLocks noChangeArrowheads="1"/>
          </p:cNvSpPr>
          <p:nvPr/>
        </p:nvSpPr>
        <p:spPr bwMode="auto">
          <a:xfrm>
            <a:off x="155575" y="3170238"/>
            <a:ext cx="1362075" cy="1816100"/>
          </a:xfrm>
          <a:prstGeom prst="rect">
            <a:avLst/>
          </a:prstGeom>
          <a:solidFill>
            <a:schemeClr val="bg1">
              <a:alpha val="82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113" name="Text Box 81"/>
          <p:cNvSpPr txBox="1">
            <a:spLocks noChangeArrowheads="1"/>
          </p:cNvSpPr>
          <p:nvPr/>
        </p:nvSpPr>
        <p:spPr bwMode="auto">
          <a:xfrm>
            <a:off x="3395663" y="3729038"/>
            <a:ext cx="3875087" cy="14684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1. If array has 1 item, then return</a:t>
            </a:r>
          </a:p>
          <a:p>
            <a:r>
              <a:rPr lang="en-US" sz="1800"/>
              <a:t>2. Split array in two equal sections</a:t>
            </a:r>
          </a:p>
          <a:p>
            <a:r>
              <a:rPr lang="en-US" sz="1800"/>
              <a:t>3. Call Mergesort on the left half</a:t>
            </a:r>
          </a:p>
          <a:p>
            <a:r>
              <a:rPr lang="en-US" sz="1800"/>
              <a:t>4. Call Mergesort on the right half</a:t>
            </a:r>
          </a:p>
          <a:p>
            <a:r>
              <a:rPr lang="en-US" sz="1800"/>
              <a:t>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halves back together</a:t>
            </a:r>
          </a:p>
        </p:txBody>
      </p:sp>
      <p:sp>
        <p:nvSpPr>
          <p:cNvPr id="684114" name="Line 82"/>
          <p:cNvSpPr>
            <a:spLocks noChangeShapeType="1"/>
          </p:cNvSpPr>
          <p:nvPr/>
        </p:nvSpPr>
        <p:spPr bwMode="auto">
          <a:xfrm>
            <a:off x="2916238" y="3897313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115" name="Line 83"/>
          <p:cNvSpPr>
            <a:spLocks noChangeShapeType="1"/>
          </p:cNvSpPr>
          <p:nvPr/>
        </p:nvSpPr>
        <p:spPr bwMode="auto">
          <a:xfrm>
            <a:off x="2916238" y="4200525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84074" name="Picture 4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" t="2338" r="63844"/>
          <a:stretch>
            <a:fillRect/>
          </a:stretch>
        </p:blipFill>
        <p:spPr bwMode="auto">
          <a:xfrm>
            <a:off x="1976438" y="2290763"/>
            <a:ext cx="377825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4075" name="Picture 4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25876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4116" name="Line 84"/>
          <p:cNvSpPr>
            <a:spLocks noChangeShapeType="1"/>
          </p:cNvSpPr>
          <p:nvPr/>
        </p:nvSpPr>
        <p:spPr bwMode="auto">
          <a:xfrm flipH="1">
            <a:off x="2201863" y="3344863"/>
            <a:ext cx="7937" cy="157638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117" name="Line 85"/>
          <p:cNvSpPr>
            <a:spLocks noChangeShapeType="1"/>
          </p:cNvSpPr>
          <p:nvPr/>
        </p:nvSpPr>
        <p:spPr bwMode="auto">
          <a:xfrm>
            <a:off x="2928938" y="4446588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118" name="Line 86"/>
          <p:cNvSpPr>
            <a:spLocks noChangeShapeType="1"/>
          </p:cNvSpPr>
          <p:nvPr/>
        </p:nvSpPr>
        <p:spPr bwMode="auto">
          <a:xfrm>
            <a:off x="2928938" y="4703763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119" name="Line 87"/>
          <p:cNvSpPr>
            <a:spLocks noChangeShapeType="1"/>
          </p:cNvSpPr>
          <p:nvPr/>
        </p:nvSpPr>
        <p:spPr bwMode="auto">
          <a:xfrm>
            <a:off x="2957513" y="4978400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4120" name="Group 88"/>
          <p:cNvGrpSpPr>
            <a:grpSpLocks/>
          </p:cNvGrpSpPr>
          <p:nvPr/>
        </p:nvGrpSpPr>
        <p:grpSpPr bwMode="auto">
          <a:xfrm>
            <a:off x="2384425" y="6219825"/>
            <a:ext cx="455613" cy="666750"/>
            <a:chOff x="1223" y="3324"/>
            <a:chExt cx="287" cy="420"/>
          </a:xfrm>
        </p:grpSpPr>
        <p:sp>
          <p:nvSpPr>
            <p:cNvPr id="684121" name="Line 89"/>
            <p:cNvSpPr>
              <a:spLocks noChangeShapeType="1"/>
            </p:cNvSpPr>
            <p:nvPr/>
          </p:nvSpPr>
          <p:spPr bwMode="auto">
            <a:xfrm flipH="1" flipV="1">
              <a:off x="1339" y="3324"/>
              <a:ext cx="5" cy="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122" name="Text Box 90"/>
            <p:cNvSpPr txBox="1">
              <a:spLocks noChangeArrowheads="1"/>
            </p:cNvSpPr>
            <p:nvPr/>
          </p:nvSpPr>
          <p:spPr bwMode="auto">
            <a:xfrm>
              <a:off x="1223" y="3456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i2</a:t>
              </a:r>
            </a:p>
          </p:txBody>
        </p:sp>
      </p:grpSp>
      <p:grpSp>
        <p:nvGrpSpPr>
          <p:cNvPr id="684123" name="Group 91"/>
          <p:cNvGrpSpPr>
            <a:grpSpLocks/>
          </p:cNvGrpSpPr>
          <p:nvPr/>
        </p:nvGrpSpPr>
        <p:grpSpPr bwMode="auto">
          <a:xfrm>
            <a:off x="1547813" y="6267450"/>
            <a:ext cx="406400" cy="666750"/>
            <a:chOff x="1223" y="3324"/>
            <a:chExt cx="256" cy="420"/>
          </a:xfrm>
        </p:grpSpPr>
        <p:sp>
          <p:nvSpPr>
            <p:cNvPr id="684124" name="Line 92"/>
            <p:cNvSpPr>
              <a:spLocks noChangeShapeType="1"/>
            </p:cNvSpPr>
            <p:nvPr/>
          </p:nvSpPr>
          <p:spPr bwMode="auto">
            <a:xfrm flipH="1" flipV="1">
              <a:off x="1339" y="3324"/>
              <a:ext cx="5" cy="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125" name="Text Box 93"/>
            <p:cNvSpPr txBox="1">
              <a:spLocks noChangeArrowheads="1"/>
            </p:cNvSpPr>
            <p:nvPr/>
          </p:nvSpPr>
          <p:spPr bwMode="auto">
            <a:xfrm>
              <a:off x="1223" y="3456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i1</a:t>
              </a:r>
            </a:p>
          </p:txBody>
        </p:sp>
      </p:grpSp>
      <p:sp>
        <p:nvSpPr>
          <p:cNvPr id="684126" name="Line 94"/>
          <p:cNvSpPr>
            <a:spLocks noChangeShapeType="1"/>
          </p:cNvSpPr>
          <p:nvPr/>
        </p:nvSpPr>
        <p:spPr bwMode="auto">
          <a:xfrm>
            <a:off x="2971800" y="3328988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4127" name="Group 95"/>
          <p:cNvGrpSpPr>
            <a:grpSpLocks/>
          </p:cNvGrpSpPr>
          <p:nvPr/>
        </p:nvGrpSpPr>
        <p:grpSpPr bwMode="auto">
          <a:xfrm>
            <a:off x="1841500" y="4810125"/>
            <a:ext cx="455613" cy="666750"/>
            <a:chOff x="1223" y="3324"/>
            <a:chExt cx="287" cy="420"/>
          </a:xfrm>
        </p:grpSpPr>
        <p:sp>
          <p:nvSpPr>
            <p:cNvPr id="684128" name="Line 96"/>
            <p:cNvSpPr>
              <a:spLocks noChangeShapeType="1"/>
            </p:cNvSpPr>
            <p:nvPr/>
          </p:nvSpPr>
          <p:spPr bwMode="auto">
            <a:xfrm flipH="1" flipV="1">
              <a:off x="1339" y="3324"/>
              <a:ext cx="5" cy="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129" name="Text Box 97"/>
            <p:cNvSpPr txBox="1">
              <a:spLocks noChangeArrowheads="1"/>
            </p:cNvSpPr>
            <p:nvPr/>
          </p:nvSpPr>
          <p:spPr bwMode="auto">
            <a:xfrm>
              <a:off x="1223" y="3456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i2</a:t>
              </a:r>
            </a:p>
          </p:txBody>
        </p:sp>
      </p:grpSp>
      <p:grpSp>
        <p:nvGrpSpPr>
          <p:cNvPr id="684130" name="Group 98"/>
          <p:cNvGrpSpPr>
            <a:grpSpLocks/>
          </p:cNvGrpSpPr>
          <p:nvPr/>
        </p:nvGrpSpPr>
        <p:grpSpPr bwMode="auto">
          <a:xfrm>
            <a:off x="508000" y="4857750"/>
            <a:ext cx="406400" cy="666750"/>
            <a:chOff x="1223" y="3324"/>
            <a:chExt cx="256" cy="420"/>
          </a:xfrm>
        </p:grpSpPr>
        <p:sp>
          <p:nvSpPr>
            <p:cNvPr id="684131" name="Line 99"/>
            <p:cNvSpPr>
              <a:spLocks noChangeShapeType="1"/>
            </p:cNvSpPr>
            <p:nvPr/>
          </p:nvSpPr>
          <p:spPr bwMode="auto">
            <a:xfrm flipH="1" flipV="1">
              <a:off x="1339" y="3324"/>
              <a:ext cx="5" cy="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132" name="Text Box 100"/>
            <p:cNvSpPr txBox="1">
              <a:spLocks noChangeArrowheads="1"/>
            </p:cNvSpPr>
            <p:nvPr/>
          </p:nvSpPr>
          <p:spPr bwMode="auto">
            <a:xfrm>
              <a:off x="1223" y="3456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i1</a:t>
              </a:r>
            </a:p>
          </p:txBody>
        </p:sp>
      </p:grpSp>
      <p:sp>
        <p:nvSpPr>
          <p:cNvPr id="684133" name="Line 101"/>
          <p:cNvSpPr>
            <a:spLocks noChangeShapeType="1"/>
          </p:cNvSpPr>
          <p:nvPr/>
        </p:nvSpPr>
        <p:spPr bwMode="auto">
          <a:xfrm>
            <a:off x="4705350" y="1295400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135" name="Rectangle 103"/>
          <p:cNvSpPr>
            <a:spLocks noChangeArrowheads="1"/>
          </p:cNvSpPr>
          <p:nvPr/>
        </p:nvSpPr>
        <p:spPr bwMode="auto">
          <a:xfrm>
            <a:off x="223838" y="1876425"/>
            <a:ext cx="2782887" cy="1570038"/>
          </a:xfrm>
          <a:prstGeom prst="rect">
            <a:avLst/>
          </a:prstGeom>
          <a:solidFill>
            <a:schemeClr val="bg1">
              <a:alpha val="82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137" name="AutoShape 105"/>
          <p:cNvSpPr>
            <a:spLocks noChangeArrowheads="1"/>
          </p:cNvSpPr>
          <p:nvPr/>
        </p:nvSpPr>
        <p:spPr bwMode="auto">
          <a:xfrm>
            <a:off x="5903913" y="-17463"/>
            <a:ext cx="3048000" cy="957263"/>
          </a:xfrm>
          <a:prstGeom prst="wedgeRoundRectCallout">
            <a:avLst>
              <a:gd name="adj1" fmla="val -43750"/>
              <a:gd name="adj2" fmla="val 80181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/>
              <a:t>To save time, we’ll skip the tracing on this side…</a:t>
            </a:r>
          </a:p>
        </p:txBody>
      </p:sp>
      <p:pic>
        <p:nvPicPr>
          <p:cNvPr id="684138" name="Picture 10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"/>
          <a:stretch>
            <a:fillRect/>
          </a:stretch>
        </p:blipFill>
        <p:spPr bwMode="auto">
          <a:xfrm>
            <a:off x="5133975" y="1857375"/>
            <a:ext cx="352425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4139" name="Picture 10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38" y="2206625"/>
            <a:ext cx="287337" cy="105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4140" name="Picture 10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4075113" y="2347913"/>
            <a:ext cx="252412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4141" name="Group 109"/>
          <p:cNvGrpSpPr>
            <a:grpSpLocks/>
          </p:cNvGrpSpPr>
          <p:nvPr/>
        </p:nvGrpSpPr>
        <p:grpSpPr bwMode="auto">
          <a:xfrm>
            <a:off x="4703763" y="2108200"/>
            <a:ext cx="387350" cy="1147763"/>
            <a:chOff x="2132" y="346"/>
            <a:chExt cx="253" cy="909"/>
          </a:xfrm>
        </p:grpSpPr>
        <p:pic>
          <p:nvPicPr>
            <p:cNvPr id="684142" name="Picture 110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" y="346"/>
              <a:ext cx="252" cy="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4143" name="Rectangle 111"/>
            <p:cNvSpPr>
              <a:spLocks noChangeArrowheads="1"/>
            </p:cNvSpPr>
            <p:nvPr/>
          </p:nvSpPr>
          <p:spPr bwMode="auto">
            <a:xfrm>
              <a:off x="2132" y="516"/>
              <a:ext cx="215" cy="163"/>
            </a:xfrm>
            <a:prstGeom prst="rect">
              <a:avLst/>
            </a:prstGeom>
            <a:solidFill>
              <a:srgbClr val="9933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4144" name="Line 112"/>
          <p:cNvSpPr>
            <a:spLocks noChangeShapeType="1"/>
          </p:cNvSpPr>
          <p:nvPr/>
        </p:nvSpPr>
        <p:spPr bwMode="auto">
          <a:xfrm>
            <a:off x="4662488" y="1579563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69288E-6 L 0.02638 0.216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84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9" y="108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28492E-6 L 0.0309 0.2206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84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" y="110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684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684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8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8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6841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6841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38 0.21646 L -0.00243 0.4451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84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1" y="114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9 0.22063 L 0.04722 0.44935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84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" y="114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8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8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2 0.44935 L -0.01719 0.2238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684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-112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1.02683E-6 L 0.02795 -1.02683E-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684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0.44519 L 0.07691 0.21762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684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-113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684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684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684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684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684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68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68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23959E-6 L 0.04392 -0.21924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684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-109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1.57262E-7 L 0.03282 -1.57262E-7 " pathEditMode="relative" ptsTypes="AA">
                                      <p:cBhvr>
                                        <p:cTn id="147" dur="2000" fill="hold"/>
                                        <p:tgtEl>
                                          <p:spTgt spid="684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54 0.22502 L -0.07848 0.00185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684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-111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80204E-6 L 0.04531 3.80204E-6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684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67253E-6 L 0.08975 -0.22063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684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-110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81 7.60407E-6 L 0.06615 7.60407E-6 " pathEditMode="relative" ptsTypes="AA">
                                      <p:cBhvr>
                                        <p:cTn id="163" dur="2000" fill="hold"/>
                                        <p:tgtEl>
                                          <p:spTgt spid="684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6 0.22294 L 0.04982 1.69288E-6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684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" y="-11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6840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684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500" fill="hold"/>
                                        <p:tgtEl>
                                          <p:spTgt spid="6840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6840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12581E-6 L 0.06962 0.22294 " pathEditMode="relative" rAng="0" ptsTypes="AA">
                                      <p:cBhvr>
                                        <p:cTn id="197" dur="2000" fill="hold"/>
                                        <p:tgtEl>
                                          <p:spTgt spid="684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2" y="11147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99537E-6 L 0.07118 0.22664 " pathEditMode="relative" rAng="0" ptsTypes="AA">
                                      <p:cBhvr>
                                        <p:cTn id="199" dur="2000" fill="hold"/>
                                        <p:tgtEl>
                                          <p:spTgt spid="6840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9" y="11332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67808E-7 L 0.06962 0.22502 " pathEditMode="relative" rAng="0" ptsTypes="AA">
                                      <p:cBhvr>
                                        <p:cTn id="201" dur="2000" fill="hold"/>
                                        <p:tgtEl>
                                          <p:spTgt spid="6840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2" y="11240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58834E-6 L 0.06805 0.22086 " pathEditMode="relative" rAng="0" ptsTypes="AA">
                                      <p:cBhvr>
                                        <p:cTn id="203" dur="2000" fill="hold"/>
                                        <p:tgtEl>
                                          <p:spTgt spid="6840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3" y="11031"/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8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68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684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6840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684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6840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68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68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68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68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684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77" grpId="0" animBg="1"/>
      <p:bldP spid="684080" grpId="0" animBg="1"/>
      <p:bldP spid="684081" grpId="0" animBg="1"/>
      <p:bldP spid="684084" grpId="0" animBg="1"/>
      <p:bldP spid="684085" grpId="0" animBg="1"/>
      <p:bldP spid="684110" grpId="0" animBg="1"/>
      <p:bldP spid="684111" grpId="0" animBg="1"/>
      <p:bldP spid="684111" grpId="1" animBg="1"/>
      <p:bldP spid="684112" grpId="0" animBg="1"/>
      <p:bldP spid="684112" grpId="1" animBg="1"/>
      <p:bldP spid="684113" grpId="0" animBg="1"/>
      <p:bldP spid="684113" grpId="1" animBg="1"/>
      <p:bldP spid="684114" grpId="0" animBg="1"/>
      <p:bldP spid="684114" grpId="1" animBg="1"/>
      <p:bldP spid="684115" grpId="0" animBg="1"/>
      <p:bldP spid="684115" grpId="1" animBg="1"/>
      <p:bldP spid="684116" grpId="0" animBg="1"/>
      <p:bldP spid="684116" grpId="1" animBg="1"/>
      <p:bldP spid="684116" grpId="2" animBg="1"/>
      <p:bldP spid="684117" grpId="0" animBg="1"/>
      <p:bldP spid="684117" grpId="1" animBg="1"/>
      <p:bldP spid="684118" grpId="0" animBg="1"/>
      <p:bldP spid="684118" grpId="1" animBg="1"/>
      <p:bldP spid="684119" grpId="0" animBg="1"/>
      <p:bldP spid="684119" grpId="1" animBg="1"/>
      <p:bldP spid="684126" grpId="0" animBg="1"/>
      <p:bldP spid="684126" grpId="1" animBg="1"/>
      <p:bldP spid="684133" grpId="0" animBg="1"/>
      <p:bldP spid="684133" grpId="1" animBg="1"/>
      <p:bldP spid="684135" grpId="0" animBg="1"/>
      <p:bldP spid="684135" grpId="1" animBg="1"/>
      <p:bldP spid="684137" grpId="0" animBg="1"/>
      <p:bldP spid="684137" grpId="1" animBg="1"/>
      <p:bldP spid="68414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360-3722-42AD-AAF5-EB01048B4373}" type="slidenum">
              <a:rPr lang="en-US"/>
              <a:pPr/>
              <a:t>66</a:t>
            </a:fld>
            <a:endParaRPr lang="en-US"/>
          </a:p>
        </p:txBody>
      </p:sp>
      <p:pic>
        <p:nvPicPr>
          <p:cNvPr id="6963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228600"/>
            <a:ext cx="3290887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3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3114675" y="1154113"/>
            <a:ext cx="215900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3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55"/>
          <a:stretch>
            <a:fillRect/>
          </a:stretch>
        </p:blipFill>
        <p:spPr bwMode="auto">
          <a:xfrm>
            <a:off x="2706688" y="671513"/>
            <a:ext cx="33020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32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" t="2338" r="63844"/>
          <a:stretch>
            <a:fillRect/>
          </a:stretch>
        </p:blipFill>
        <p:spPr bwMode="auto">
          <a:xfrm>
            <a:off x="3689350" y="869950"/>
            <a:ext cx="377825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326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0" y="425450"/>
            <a:ext cx="25876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327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"/>
          <a:stretch>
            <a:fillRect/>
          </a:stretch>
        </p:blipFill>
        <p:spPr bwMode="auto">
          <a:xfrm>
            <a:off x="4473575" y="411163"/>
            <a:ext cx="352425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328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363" y="731838"/>
            <a:ext cx="287337" cy="105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329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4891088" y="904875"/>
            <a:ext cx="252412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6330" name="Group 10"/>
          <p:cNvGrpSpPr>
            <a:grpSpLocks/>
          </p:cNvGrpSpPr>
          <p:nvPr/>
        </p:nvGrpSpPr>
        <p:grpSpPr bwMode="auto">
          <a:xfrm>
            <a:off x="5189538" y="661988"/>
            <a:ext cx="387350" cy="1147762"/>
            <a:chOff x="2132" y="346"/>
            <a:chExt cx="253" cy="909"/>
          </a:xfrm>
        </p:grpSpPr>
        <p:pic>
          <p:nvPicPr>
            <p:cNvPr id="696331" name="Picture 11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" y="346"/>
              <a:ext cx="252" cy="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6332" name="Rectangle 12"/>
            <p:cNvSpPr>
              <a:spLocks noChangeArrowheads="1"/>
            </p:cNvSpPr>
            <p:nvPr/>
          </p:nvSpPr>
          <p:spPr bwMode="auto">
            <a:xfrm>
              <a:off x="2132" y="516"/>
              <a:ext cx="215" cy="163"/>
            </a:xfrm>
            <a:prstGeom prst="rect">
              <a:avLst/>
            </a:prstGeom>
            <a:solidFill>
              <a:srgbClr val="9933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6333" name="Text Box 13"/>
          <p:cNvSpPr txBox="1">
            <a:spLocks noChangeArrowheads="1"/>
          </p:cNvSpPr>
          <p:nvPr/>
        </p:nvSpPr>
        <p:spPr bwMode="auto">
          <a:xfrm>
            <a:off x="3614738" y="5329238"/>
            <a:ext cx="4708525" cy="14684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  1.  If array has one element, then return.</a:t>
            </a:r>
          </a:p>
          <a:p>
            <a:r>
              <a:rPr lang="en-US" sz="1800"/>
              <a:t>  2. Split the array in two equal sections</a:t>
            </a:r>
          </a:p>
          <a:p>
            <a:r>
              <a:rPr lang="en-US" sz="1800"/>
              <a:t>  3. Call Mergesort on the left half</a:t>
            </a:r>
          </a:p>
          <a:p>
            <a:r>
              <a:rPr lang="en-US" sz="1800"/>
              <a:t>  4. Call Mergesort on the right half</a:t>
            </a:r>
          </a:p>
          <a:p>
            <a:r>
              <a:rPr lang="en-US" sz="1800"/>
              <a:t>  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two halves back together</a:t>
            </a:r>
          </a:p>
        </p:txBody>
      </p:sp>
      <p:sp>
        <p:nvSpPr>
          <p:cNvPr id="696334" name="Line 14"/>
          <p:cNvSpPr>
            <a:spLocks noChangeShapeType="1"/>
          </p:cNvSpPr>
          <p:nvPr/>
        </p:nvSpPr>
        <p:spPr bwMode="auto">
          <a:xfrm>
            <a:off x="3284538" y="5495925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35" name="Line 15"/>
          <p:cNvSpPr>
            <a:spLocks noChangeShapeType="1"/>
          </p:cNvSpPr>
          <p:nvPr/>
        </p:nvSpPr>
        <p:spPr bwMode="auto">
          <a:xfrm>
            <a:off x="3300413" y="5770563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36" name="Line 16"/>
          <p:cNvSpPr>
            <a:spLocks noChangeShapeType="1"/>
          </p:cNvSpPr>
          <p:nvPr/>
        </p:nvSpPr>
        <p:spPr bwMode="auto">
          <a:xfrm flipH="1">
            <a:off x="4111625" y="187325"/>
            <a:ext cx="7938" cy="176688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37" name="Line 17"/>
          <p:cNvSpPr>
            <a:spLocks noChangeShapeType="1"/>
          </p:cNvSpPr>
          <p:nvPr/>
        </p:nvSpPr>
        <p:spPr bwMode="auto">
          <a:xfrm>
            <a:off x="3278188" y="6045200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38" name="Text Box 18"/>
          <p:cNvSpPr txBox="1">
            <a:spLocks noChangeArrowheads="1"/>
          </p:cNvSpPr>
          <p:nvPr/>
        </p:nvSpPr>
        <p:spPr bwMode="auto">
          <a:xfrm>
            <a:off x="3733800" y="5181600"/>
            <a:ext cx="4708525" cy="14684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  1.  If array has one element, then return.</a:t>
            </a:r>
          </a:p>
          <a:p>
            <a:r>
              <a:rPr lang="en-US" sz="1800"/>
              <a:t>  2. Split the array in two equal sections</a:t>
            </a:r>
          </a:p>
          <a:p>
            <a:r>
              <a:rPr lang="en-US" sz="1800"/>
              <a:t>  3. Call Mergesort on the left half</a:t>
            </a:r>
          </a:p>
          <a:p>
            <a:r>
              <a:rPr lang="en-US" sz="1800"/>
              <a:t>  4. Call Mergesort on the right half</a:t>
            </a:r>
          </a:p>
          <a:p>
            <a:r>
              <a:rPr lang="en-US" sz="1800"/>
              <a:t>  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two halves back together</a:t>
            </a:r>
          </a:p>
        </p:txBody>
      </p:sp>
      <p:sp>
        <p:nvSpPr>
          <p:cNvPr id="696339" name="Rectangle 19"/>
          <p:cNvSpPr>
            <a:spLocks noChangeArrowheads="1"/>
          </p:cNvSpPr>
          <p:nvPr/>
        </p:nvSpPr>
        <p:spPr bwMode="auto">
          <a:xfrm>
            <a:off x="4162425" y="355600"/>
            <a:ext cx="1433513" cy="1446213"/>
          </a:xfrm>
          <a:prstGeom prst="rect">
            <a:avLst/>
          </a:prstGeom>
          <a:solidFill>
            <a:srgbClr val="800000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40" name="Line 20"/>
          <p:cNvSpPr>
            <a:spLocks noChangeShapeType="1"/>
          </p:cNvSpPr>
          <p:nvPr/>
        </p:nvSpPr>
        <p:spPr bwMode="auto">
          <a:xfrm>
            <a:off x="3411538" y="5335588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41" name="Line 21"/>
          <p:cNvSpPr>
            <a:spLocks noChangeShapeType="1"/>
          </p:cNvSpPr>
          <p:nvPr/>
        </p:nvSpPr>
        <p:spPr bwMode="auto">
          <a:xfrm>
            <a:off x="3411538" y="5611813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42" name="Line 22"/>
          <p:cNvSpPr>
            <a:spLocks noChangeShapeType="1"/>
          </p:cNvSpPr>
          <p:nvPr/>
        </p:nvSpPr>
        <p:spPr bwMode="auto">
          <a:xfrm flipH="1">
            <a:off x="3363913" y="190500"/>
            <a:ext cx="7937" cy="176688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43" name="Line 23"/>
          <p:cNvSpPr>
            <a:spLocks noChangeShapeType="1"/>
          </p:cNvSpPr>
          <p:nvPr/>
        </p:nvSpPr>
        <p:spPr bwMode="auto">
          <a:xfrm>
            <a:off x="3443288" y="5883275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44" name="Text Box 24"/>
          <p:cNvSpPr txBox="1">
            <a:spLocks noChangeArrowheads="1"/>
          </p:cNvSpPr>
          <p:nvPr/>
        </p:nvSpPr>
        <p:spPr bwMode="auto">
          <a:xfrm>
            <a:off x="3886200" y="5029200"/>
            <a:ext cx="4708525" cy="14684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  1.  If array has one element, then return.</a:t>
            </a:r>
          </a:p>
          <a:p>
            <a:r>
              <a:rPr lang="en-US" sz="1800"/>
              <a:t>  2. Split the array in two equal sections</a:t>
            </a:r>
          </a:p>
          <a:p>
            <a:r>
              <a:rPr lang="en-US" sz="1800"/>
              <a:t>  3. Call Mergesort on the left half</a:t>
            </a:r>
          </a:p>
          <a:p>
            <a:r>
              <a:rPr lang="en-US" sz="1800"/>
              <a:t>  4. Call Mergesort on the right half</a:t>
            </a:r>
          </a:p>
          <a:p>
            <a:r>
              <a:rPr lang="en-US" sz="1800"/>
              <a:t>  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two halves back together</a:t>
            </a:r>
          </a:p>
        </p:txBody>
      </p:sp>
      <p:sp>
        <p:nvSpPr>
          <p:cNvPr id="696345" name="Rectangle 25"/>
          <p:cNvSpPr>
            <a:spLocks noChangeArrowheads="1"/>
          </p:cNvSpPr>
          <p:nvPr/>
        </p:nvSpPr>
        <p:spPr bwMode="auto">
          <a:xfrm>
            <a:off x="3400425" y="358775"/>
            <a:ext cx="696913" cy="1446213"/>
          </a:xfrm>
          <a:prstGeom prst="rect">
            <a:avLst/>
          </a:prstGeom>
          <a:solidFill>
            <a:srgbClr val="800000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46" name="Line 26"/>
          <p:cNvSpPr>
            <a:spLocks noChangeShapeType="1"/>
          </p:cNvSpPr>
          <p:nvPr/>
        </p:nvSpPr>
        <p:spPr bwMode="auto">
          <a:xfrm>
            <a:off x="3576638" y="5187950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47" name="Line 27"/>
          <p:cNvSpPr>
            <a:spLocks noChangeShapeType="1"/>
          </p:cNvSpPr>
          <p:nvPr/>
        </p:nvSpPr>
        <p:spPr bwMode="auto">
          <a:xfrm>
            <a:off x="3581400" y="5465763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48" name="Line 28"/>
          <p:cNvSpPr>
            <a:spLocks noChangeShapeType="1"/>
          </p:cNvSpPr>
          <p:nvPr/>
        </p:nvSpPr>
        <p:spPr bwMode="auto">
          <a:xfrm flipH="1">
            <a:off x="3062288" y="187325"/>
            <a:ext cx="7937" cy="176688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49" name="Line 29"/>
          <p:cNvSpPr>
            <a:spLocks noChangeShapeType="1"/>
          </p:cNvSpPr>
          <p:nvPr/>
        </p:nvSpPr>
        <p:spPr bwMode="auto">
          <a:xfrm>
            <a:off x="3581400" y="5734050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50" name="Text Box 30"/>
          <p:cNvSpPr txBox="1">
            <a:spLocks noChangeArrowheads="1"/>
          </p:cNvSpPr>
          <p:nvPr/>
        </p:nvSpPr>
        <p:spPr bwMode="auto">
          <a:xfrm>
            <a:off x="4011613" y="4876800"/>
            <a:ext cx="4708525" cy="14684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  1.  If array has one element, then return.</a:t>
            </a:r>
          </a:p>
          <a:p>
            <a:r>
              <a:rPr lang="en-US" sz="1800"/>
              <a:t>  2. Split the array in two equal sections</a:t>
            </a:r>
          </a:p>
          <a:p>
            <a:r>
              <a:rPr lang="en-US" sz="1800"/>
              <a:t>  3. Call Mergesort on the left half</a:t>
            </a:r>
          </a:p>
          <a:p>
            <a:r>
              <a:rPr lang="en-US" sz="1800"/>
              <a:t>  4. Call Mergesort on the right half</a:t>
            </a:r>
          </a:p>
          <a:p>
            <a:r>
              <a:rPr lang="en-US" sz="1800"/>
              <a:t>  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two halves back together</a:t>
            </a:r>
          </a:p>
        </p:txBody>
      </p:sp>
      <p:sp>
        <p:nvSpPr>
          <p:cNvPr id="696351" name="Rectangle 31"/>
          <p:cNvSpPr>
            <a:spLocks noChangeArrowheads="1"/>
          </p:cNvSpPr>
          <p:nvPr/>
        </p:nvSpPr>
        <p:spPr bwMode="auto">
          <a:xfrm>
            <a:off x="3089275" y="358775"/>
            <a:ext cx="233363" cy="1446213"/>
          </a:xfrm>
          <a:prstGeom prst="rect">
            <a:avLst/>
          </a:prstGeom>
          <a:solidFill>
            <a:srgbClr val="800000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52" name="Line 32"/>
          <p:cNvSpPr>
            <a:spLocks noChangeShapeType="1"/>
          </p:cNvSpPr>
          <p:nvPr/>
        </p:nvSpPr>
        <p:spPr bwMode="auto">
          <a:xfrm>
            <a:off x="3687763" y="5040313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53" name="Line 33"/>
          <p:cNvSpPr>
            <a:spLocks noChangeShapeType="1"/>
          </p:cNvSpPr>
          <p:nvPr/>
        </p:nvSpPr>
        <p:spPr bwMode="auto">
          <a:xfrm>
            <a:off x="7704138" y="4633913"/>
            <a:ext cx="381000" cy="2794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9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6963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6963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6963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6963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9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9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9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6963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6963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6963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6963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6963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6963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9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9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69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 tmFilter="0, 0; .2, .5; .8, .5; 1, 0"/>
                                        <p:tgtEl>
                                          <p:spTgt spid="6963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/>
                                        <p:tgtEl>
                                          <p:spTgt spid="6963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6963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6963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6963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6963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69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9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6963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6963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33" grpId="0" animBg="1"/>
      <p:bldP spid="696334" grpId="0" animBg="1"/>
      <p:bldP spid="696334" grpId="1" animBg="1"/>
      <p:bldP spid="696335" grpId="0" animBg="1"/>
      <p:bldP spid="696335" grpId="1" animBg="1"/>
      <p:bldP spid="696336" grpId="0" animBg="1"/>
      <p:bldP spid="696336" grpId="1" animBg="1"/>
      <p:bldP spid="696337" grpId="0" animBg="1"/>
      <p:bldP spid="696338" grpId="0" animBg="1"/>
      <p:bldP spid="696339" grpId="0" animBg="1"/>
      <p:bldP spid="696340" grpId="0" animBg="1"/>
      <p:bldP spid="696340" grpId="1" animBg="1"/>
      <p:bldP spid="696341" grpId="0" animBg="1"/>
      <p:bldP spid="696341" grpId="1" animBg="1"/>
      <p:bldP spid="696342" grpId="0" animBg="1"/>
      <p:bldP spid="696342" grpId="1" animBg="1"/>
      <p:bldP spid="696343" grpId="0" animBg="1"/>
      <p:bldP spid="696344" grpId="0" animBg="1"/>
      <p:bldP spid="696345" grpId="0" animBg="1"/>
      <p:bldP spid="696346" grpId="0" animBg="1"/>
      <p:bldP spid="696346" grpId="1" animBg="1"/>
      <p:bldP spid="696347" grpId="0" animBg="1"/>
      <p:bldP spid="696347" grpId="1" animBg="1"/>
      <p:bldP spid="696348" grpId="0" animBg="1"/>
      <p:bldP spid="696348" grpId="1" animBg="1"/>
      <p:bldP spid="696349" grpId="0" animBg="1"/>
      <p:bldP spid="696350" grpId="0" animBg="1"/>
      <p:bldP spid="696350" grpId="1" animBg="1"/>
      <p:bldP spid="696351" grpId="0" animBg="1"/>
      <p:bldP spid="696352" grpId="0" animBg="1"/>
      <p:bldP spid="696352" grpId="1" animBg="1"/>
      <p:bldP spid="696353" grpId="0" animBg="1"/>
      <p:bldP spid="696353" grpId="1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A5F2-335C-4826-873E-33E737C293BD}" type="slidenum">
              <a:rPr lang="en-US"/>
              <a:pPr/>
              <a:t>67</a:t>
            </a:fld>
            <a:endParaRPr lang="en-US"/>
          </a:p>
        </p:txBody>
      </p:sp>
      <p:pic>
        <p:nvPicPr>
          <p:cNvPr id="6983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228600"/>
            <a:ext cx="3290887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83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3114675" y="1154113"/>
            <a:ext cx="215900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837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55"/>
          <a:stretch>
            <a:fillRect/>
          </a:stretch>
        </p:blipFill>
        <p:spPr bwMode="auto">
          <a:xfrm>
            <a:off x="2706688" y="671513"/>
            <a:ext cx="33020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837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" t="2338" r="63844"/>
          <a:stretch>
            <a:fillRect/>
          </a:stretch>
        </p:blipFill>
        <p:spPr bwMode="auto">
          <a:xfrm>
            <a:off x="3689350" y="869950"/>
            <a:ext cx="377825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8374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0" y="425450"/>
            <a:ext cx="25876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8375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"/>
          <a:stretch>
            <a:fillRect/>
          </a:stretch>
        </p:blipFill>
        <p:spPr bwMode="auto">
          <a:xfrm>
            <a:off x="4473575" y="411163"/>
            <a:ext cx="352425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837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363" y="731838"/>
            <a:ext cx="287337" cy="105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8377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4891088" y="904875"/>
            <a:ext cx="252412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8378" name="Group 10"/>
          <p:cNvGrpSpPr>
            <a:grpSpLocks/>
          </p:cNvGrpSpPr>
          <p:nvPr/>
        </p:nvGrpSpPr>
        <p:grpSpPr bwMode="auto">
          <a:xfrm>
            <a:off x="5189538" y="661988"/>
            <a:ext cx="387350" cy="1147762"/>
            <a:chOff x="2132" y="346"/>
            <a:chExt cx="253" cy="909"/>
          </a:xfrm>
        </p:grpSpPr>
        <p:pic>
          <p:nvPicPr>
            <p:cNvPr id="698379" name="Picture 11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" y="346"/>
              <a:ext cx="252" cy="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8380" name="Rectangle 12"/>
            <p:cNvSpPr>
              <a:spLocks noChangeArrowheads="1"/>
            </p:cNvSpPr>
            <p:nvPr/>
          </p:nvSpPr>
          <p:spPr bwMode="auto">
            <a:xfrm>
              <a:off x="2132" y="516"/>
              <a:ext cx="215" cy="163"/>
            </a:xfrm>
            <a:prstGeom prst="rect">
              <a:avLst/>
            </a:prstGeom>
            <a:solidFill>
              <a:srgbClr val="9933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8381" name="Text Box 13"/>
          <p:cNvSpPr txBox="1">
            <a:spLocks noChangeArrowheads="1"/>
          </p:cNvSpPr>
          <p:nvPr/>
        </p:nvSpPr>
        <p:spPr bwMode="auto">
          <a:xfrm>
            <a:off x="3614738" y="5329238"/>
            <a:ext cx="4708525" cy="14684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  1.  If array has one element, then return.</a:t>
            </a:r>
          </a:p>
          <a:p>
            <a:r>
              <a:rPr lang="en-US" sz="1800"/>
              <a:t>  2. Split the array in two equal sections</a:t>
            </a:r>
          </a:p>
          <a:p>
            <a:r>
              <a:rPr lang="en-US" sz="1800"/>
              <a:t>  3. Call Mergesort on the left half</a:t>
            </a:r>
          </a:p>
          <a:p>
            <a:r>
              <a:rPr lang="en-US" sz="1800"/>
              <a:t>  4. Call Mergesort on the right half</a:t>
            </a:r>
          </a:p>
          <a:p>
            <a:r>
              <a:rPr lang="en-US" sz="1800"/>
              <a:t>  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two halves back together</a:t>
            </a:r>
          </a:p>
        </p:txBody>
      </p:sp>
      <p:sp>
        <p:nvSpPr>
          <p:cNvPr id="698382" name="Line 14"/>
          <p:cNvSpPr>
            <a:spLocks noChangeShapeType="1"/>
          </p:cNvSpPr>
          <p:nvPr/>
        </p:nvSpPr>
        <p:spPr bwMode="auto">
          <a:xfrm flipH="1">
            <a:off x="4111625" y="187325"/>
            <a:ext cx="7938" cy="1766888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383" name="Line 15"/>
          <p:cNvSpPr>
            <a:spLocks noChangeShapeType="1"/>
          </p:cNvSpPr>
          <p:nvPr/>
        </p:nvSpPr>
        <p:spPr bwMode="auto">
          <a:xfrm>
            <a:off x="3278188" y="6045200"/>
            <a:ext cx="573087" cy="635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384" name="Text Box 16"/>
          <p:cNvSpPr txBox="1">
            <a:spLocks noChangeArrowheads="1"/>
          </p:cNvSpPr>
          <p:nvPr/>
        </p:nvSpPr>
        <p:spPr bwMode="auto">
          <a:xfrm>
            <a:off x="3733800" y="5181600"/>
            <a:ext cx="4708525" cy="14684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  1.  If array has one element, then return.</a:t>
            </a:r>
          </a:p>
          <a:p>
            <a:r>
              <a:rPr lang="en-US" sz="1800"/>
              <a:t>  2. Split the array in two equal sections</a:t>
            </a:r>
          </a:p>
          <a:p>
            <a:r>
              <a:rPr lang="en-US" sz="1800"/>
              <a:t>  3. Call Mergesort on the left half</a:t>
            </a:r>
          </a:p>
          <a:p>
            <a:r>
              <a:rPr lang="en-US" sz="1800"/>
              <a:t>  4. Call Mergesort on the right half</a:t>
            </a:r>
          </a:p>
          <a:p>
            <a:r>
              <a:rPr lang="en-US" sz="1800"/>
              <a:t>  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two halves back together</a:t>
            </a:r>
          </a:p>
        </p:txBody>
      </p:sp>
      <p:sp>
        <p:nvSpPr>
          <p:cNvPr id="698385" name="Rectangle 17"/>
          <p:cNvSpPr>
            <a:spLocks noChangeArrowheads="1"/>
          </p:cNvSpPr>
          <p:nvPr/>
        </p:nvSpPr>
        <p:spPr bwMode="auto">
          <a:xfrm>
            <a:off x="4162425" y="355600"/>
            <a:ext cx="1433513" cy="1446213"/>
          </a:xfrm>
          <a:prstGeom prst="rect">
            <a:avLst/>
          </a:prstGeom>
          <a:solidFill>
            <a:srgbClr val="800000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386" name="Line 18"/>
          <p:cNvSpPr>
            <a:spLocks noChangeShapeType="1"/>
          </p:cNvSpPr>
          <p:nvPr/>
        </p:nvSpPr>
        <p:spPr bwMode="auto">
          <a:xfrm flipH="1">
            <a:off x="3363913" y="190500"/>
            <a:ext cx="7937" cy="1766888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387" name="Line 19"/>
          <p:cNvSpPr>
            <a:spLocks noChangeShapeType="1"/>
          </p:cNvSpPr>
          <p:nvPr/>
        </p:nvSpPr>
        <p:spPr bwMode="auto">
          <a:xfrm>
            <a:off x="3443288" y="5883275"/>
            <a:ext cx="573087" cy="635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388" name="Text Box 20"/>
          <p:cNvSpPr txBox="1">
            <a:spLocks noChangeArrowheads="1"/>
          </p:cNvSpPr>
          <p:nvPr/>
        </p:nvSpPr>
        <p:spPr bwMode="auto">
          <a:xfrm>
            <a:off x="3886200" y="5029200"/>
            <a:ext cx="4708525" cy="14684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  1.  If array has one element, then return.</a:t>
            </a:r>
          </a:p>
          <a:p>
            <a:r>
              <a:rPr lang="en-US" sz="1800"/>
              <a:t>  2. Split the array in two equal sections</a:t>
            </a:r>
          </a:p>
          <a:p>
            <a:r>
              <a:rPr lang="en-US" sz="1800"/>
              <a:t>  3. Call Mergesort on the left half</a:t>
            </a:r>
          </a:p>
          <a:p>
            <a:r>
              <a:rPr lang="en-US" sz="1800"/>
              <a:t>  4. Call Mergesort on the right half</a:t>
            </a:r>
          </a:p>
          <a:p>
            <a:r>
              <a:rPr lang="en-US" sz="1800"/>
              <a:t>  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two halves back together</a:t>
            </a:r>
          </a:p>
        </p:txBody>
      </p:sp>
      <p:sp>
        <p:nvSpPr>
          <p:cNvPr id="698389" name="Rectangle 21"/>
          <p:cNvSpPr>
            <a:spLocks noChangeArrowheads="1"/>
          </p:cNvSpPr>
          <p:nvPr/>
        </p:nvSpPr>
        <p:spPr bwMode="auto">
          <a:xfrm>
            <a:off x="3400425" y="358775"/>
            <a:ext cx="696913" cy="1446213"/>
          </a:xfrm>
          <a:prstGeom prst="rect">
            <a:avLst/>
          </a:prstGeom>
          <a:solidFill>
            <a:srgbClr val="800000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390" name="Line 22"/>
          <p:cNvSpPr>
            <a:spLocks noChangeShapeType="1"/>
          </p:cNvSpPr>
          <p:nvPr/>
        </p:nvSpPr>
        <p:spPr bwMode="auto">
          <a:xfrm flipH="1">
            <a:off x="3062288" y="187325"/>
            <a:ext cx="7937" cy="176688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391" name="Line 23"/>
          <p:cNvSpPr>
            <a:spLocks noChangeShapeType="1"/>
          </p:cNvSpPr>
          <p:nvPr/>
        </p:nvSpPr>
        <p:spPr bwMode="auto">
          <a:xfrm>
            <a:off x="3581400" y="5734050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392" name="Rectangle 24"/>
          <p:cNvSpPr>
            <a:spLocks noChangeArrowheads="1"/>
          </p:cNvSpPr>
          <p:nvPr/>
        </p:nvSpPr>
        <p:spPr bwMode="auto">
          <a:xfrm>
            <a:off x="3089275" y="358775"/>
            <a:ext cx="233363" cy="1446213"/>
          </a:xfrm>
          <a:prstGeom prst="rect">
            <a:avLst/>
          </a:prstGeom>
          <a:solidFill>
            <a:srgbClr val="800000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393" name="Line 25"/>
          <p:cNvSpPr>
            <a:spLocks noChangeShapeType="1"/>
          </p:cNvSpPr>
          <p:nvPr/>
        </p:nvSpPr>
        <p:spPr bwMode="auto">
          <a:xfrm>
            <a:off x="3581400" y="6019800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394" name="Rectangle 26"/>
          <p:cNvSpPr>
            <a:spLocks noChangeArrowheads="1"/>
          </p:cNvSpPr>
          <p:nvPr/>
        </p:nvSpPr>
        <p:spPr bwMode="auto">
          <a:xfrm>
            <a:off x="2682875" y="401638"/>
            <a:ext cx="342900" cy="1446212"/>
          </a:xfrm>
          <a:prstGeom prst="rect">
            <a:avLst/>
          </a:prstGeom>
          <a:solidFill>
            <a:srgbClr val="800000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395" name="Text Box 27"/>
          <p:cNvSpPr txBox="1">
            <a:spLocks noChangeArrowheads="1"/>
          </p:cNvSpPr>
          <p:nvPr/>
        </p:nvSpPr>
        <p:spPr bwMode="auto">
          <a:xfrm>
            <a:off x="4011613" y="4876800"/>
            <a:ext cx="4708525" cy="14684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  1.  If array has one element, then return.</a:t>
            </a:r>
          </a:p>
          <a:p>
            <a:r>
              <a:rPr lang="en-US" sz="1800"/>
              <a:t>  2. Split the array in two equal sections</a:t>
            </a:r>
          </a:p>
          <a:p>
            <a:r>
              <a:rPr lang="en-US" sz="1800"/>
              <a:t>  3. Call Mergesort on the left half</a:t>
            </a:r>
          </a:p>
          <a:p>
            <a:r>
              <a:rPr lang="en-US" sz="1800"/>
              <a:t>  4. Call Mergesort on the right half</a:t>
            </a:r>
          </a:p>
          <a:p>
            <a:r>
              <a:rPr lang="en-US" sz="1800"/>
              <a:t>  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two halves back together</a:t>
            </a:r>
          </a:p>
        </p:txBody>
      </p:sp>
      <p:sp>
        <p:nvSpPr>
          <p:cNvPr id="698396" name="Line 28"/>
          <p:cNvSpPr>
            <a:spLocks noChangeShapeType="1"/>
          </p:cNvSpPr>
          <p:nvPr/>
        </p:nvSpPr>
        <p:spPr bwMode="auto">
          <a:xfrm>
            <a:off x="3687763" y="5040313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397" name="Line 29"/>
          <p:cNvSpPr>
            <a:spLocks noChangeShapeType="1"/>
          </p:cNvSpPr>
          <p:nvPr/>
        </p:nvSpPr>
        <p:spPr bwMode="auto">
          <a:xfrm>
            <a:off x="7729538" y="4605338"/>
            <a:ext cx="285750" cy="3619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983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983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98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6983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6983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9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6983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6983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91" grpId="0" animBg="1"/>
      <p:bldP spid="698392" grpId="0" animBg="1"/>
      <p:bldP spid="698393" grpId="0" animBg="1"/>
      <p:bldP spid="698394" grpId="0" animBg="1"/>
      <p:bldP spid="698395" grpId="0" animBg="1"/>
      <p:bldP spid="698395" grpId="1" animBg="1"/>
      <p:bldP spid="698396" grpId="0" animBg="1"/>
      <p:bldP spid="698396" grpId="1" animBg="1"/>
      <p:bldP spid="698397" grpId="0" animBg="1"/>
      <p:bldP spid="698397" grpId="1" animBg="1"/>
      <p:bldP spid="698397" grpId="2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9C33-6915-4B73-B2E4-E0ADCFDF281E}" type="slidenum">
              <a:rPr lang="en-US"/>
              <a:pPr/>
              <a:t>68</a:t>
            </a:fld>
            <a:endParaRPr lang="en-US"/>
          </a:p>
        </p:txBody>
      </p:sp>
      <p:pic>
        <p:nvPicPr>
          <p:cNvPr id="7004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2265363"/>
            <a:ext cx="1425575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04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15888"/>
            <a:ext cx="1425575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04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228600"/>
            <a:ext cx="3290887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042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3114675" y="1154113"/>
            <a:ext cx="215900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042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55"/>
          <a:stretch>
            <a:fillRect/>
          </a:stretch>
        </p:blipFill>
        <p:spPr bwMode="auto">
          <a:xfrm>
            <a:off x="2706688" y="671513"/>
            <a:ext cx="33020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0423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" t="2338" r="63844"/>
          <a:stretch>
            <a:fillRect/>
          </a:stretch>
        </p:blipFill>
        <p:spPr bwMode="auto">
          <a:xfrm>
            <a:off x="3689350" y="869950"/>
            <a:ext cx="377825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0424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0" y="425450"/>
            <a:ext cx="25876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0425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"/>
          <a:stretch>
            <a:fillRect/>
          </a:stretch>
        </p:blipFill>
        <p:spPr bwMode="auto">
          <a:xfrm>
            <a:off x="4473575" y="411163"/>
            <a:ext cx="352425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042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363" y="731838"/>
            <a:ext cx="287337" cy="105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0427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4891088" y="904875"/>
            <a:ext cx="252412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0428" name="Group 12"/>
          <p:cNvGrpSpPr>
            <a:grpSpLocks/>
          </p:cNvGrpSpPr>
          <p:nvPr/>
        </p:nvGrpSpPr>
        <p:grpSpPr bwMode="auto">
          <a:xfrm>
            <a:off x="5189538" y="661988"/>
            <a:ext cx="387350" cy="1147762"/>
            <a:chOff x="2132" y="346"/>
            <a:chExt cx="253" cy="909"/>
          </a:xfrm>
        </p:grpSpPr>
        <p:pic>
          <p:nvPicPr>
            <p:cNvPr id="700429" name="Picture 1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" y="346"/>
              <a:ext cx="252" cy="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0430" name="Rectangle 14"/>
            <p:cNvSpPr>
              <a:spLocks noChangeArrowheads="1"/>
            </p:cNvSpPr>
            <p:nvPr/>
          </p:nvSpPr>
          <p:spPr bwMode="auto">
            <a:xfrm>
              <a:off x="2132" y="516"/>
              <a:ext cx="215" cy="163"/>
            </a:xfrm>
            <a:prstGeom prst="rect">
              <a:avLst/>
            </a:prstGeom>
            <a:solidFill>
              <a:srgbClr val="9933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0431" name="Text Box 15"/>
          <p:cNvSpPr txBox="1">
            <a:spLocks noChangeArrowheads="1"/>
          </p:cNvSpPr>
          <p:nvPr/>
        </p:nvSpPr>
        <p:spPr bwMode="auto">
          <a:xfrm>
            <a:off x="3614738" y="5329238"/>
            <a:ext cx="4708525" cy="14684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  1.  If array has one element, then return.</a:t>
            </a:r>
          </a:p>
          <a:p>
            <a:r>
              <a:rPr lang="en-US" sz="1800"/>
              <a:t>  2. Split the array in two equal sections</a:t>
            </a:r>
          </a:p>
          <a:p>
            <a:r>
              <a:rPr lang="en-US" sz="1800"/>
              <a:t>  3. Call Mergesort on the left half</a:t>
            </a:r>
          </a:p>
          <a:p>
            <a:r>
              <a:rPr lang="en-US" sz="1800"/>
              <a:t>  4. Call Mergesort on the right half</a:t>
            </a:r>
          </a:p>
          <a:p>
            <a:r>
              <a:rPr lang="en-US" sz="1800"/>
              <a:t>  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two halves back together</a:t>
            </a:r>
          </a:p>
        </p:txBody>
      </p:sp>
      <p:sp>
        <p:nvSpPr>
          <p:cNvPr id="700432" name="Line 16"/>
          <p:cNvSpPr>
            <a:spLocks noChangeShapeType="1"/>
          </p:cNvSpPr>
          <p:nvPr/>
        </p:nvSpPr>
        <p:spPr bwMode="auto">
          <a:xfrm flipH="1">
            <a:off x="4111625" y="187325"/>
            <a:ext cx="7938" cy="1766888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0433" name="Line 17"/>
          <p:cNvSpPr>
            <a:spLocks noChangeShapeType="1"/>
          </p:cNvSpPr>
          <p:nvPr/>
        </p:nvSpPr>
        <p:spPr bwMode="auto">
          <a:xfrm>
            <a:off x="3278188" y="6045200"/>
            <a:ext cx="573087" cy="635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0434" name="Text Box 18"/>
          <p:cNvSpPr txBox="1">
            <a:spLocks noChangeArrowheads="1"/>
          </p:cNvSpPr>
          <p:nvPr/>
        </p:nvSpPr>
        <p:spPr bwMode="auto">
          <a:xfrm>
            <a:off x="3733800" y="5181600"/>
            <a:ext cx="4708525" cy="14684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  1.  If array has one element, then return.</a:t>
            </a:r>
          </a:p>
          <a:p>
            <a:r>
              <a:rPr lang="en-US" sz="1800"/>
              <a:t>  2. Split the array in two equal sections</a:t>
            </a:r>
          </a:p>
          <a:p>
            <a:r>
              <a:rPr lang="en-US" sz="1800"/>
              <a:t>  3. Call Mergesort on the left half</a:t>
            </a:r>
          </a:p>
          <a:p>
            <a:r>
              <a:rPr lang="en-US" sz="1800"/>
              <a:t>  4. Call Mergesort on the right half</a:t>
            </a:r>
          </a:p>
          <a:p>
            <a:r>
              <a:rPr lang="en-US" sz="1800"/>
              <a:t>  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two halves back together</a:t>
            </a:r>
          </a:p>
        </p:txBody>
      </p:sp>
      <p:sp>
        <p:nvSpPr>
          <p:cNvPr id="700435" name="Rectangle 19"/>
          <p:cNvSpPr>
            <a:spLocks noChangeArrowheads="1"/>
          </p:cNvSpPr>
          <p:nvPr/>
        </p:nvSpPr>
        <p:spPr bwMode="auto">
          <a:xfrm>
            <a:off x="4162425" y="355600"/>
            <a:ext cx="1433513" cy="1446213"/>
          </a:xfrm>
          <a:prstGeom prst="rect">
            <a:avLst/>
          </a:prstGeom>
          <a:solidFill>
            <a:srgbClr val="800000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0436" name="Line 20"/>
          <p:cNvSpPr>
            <a:spLocks noChangeShapeType="1"/>
          </p:cNvSpPr>
          <p:nvPr/>
        </p:nvSpPr>
        <p:spPr bwMode="auto">
          <a:xfrm flipH="1">
            <a:off x="3363913" y="190500"/>
            <a:ext cx="7937" cy="1766888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0437" name="Line 21"/>
          <p:cNvSpPr>
            <a:spLocks noChangeShapeType="1"/>
          </p:cNvSpPr>
          <p:nvPr/>
        </p:nvSpPr>
        <p:spPr bwMode="auto">
          <a:xfrm>
            <a:off x="3443288" y="5883275"/>
            <a:ext cx="573087" cy="635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0438" name="Text Box 22"/>
          <p:cNvSpPr txBox="1">
            <a:spLocks noChangeArrowheads="1"/>
          </p:cNvSpPr>
          <p:nvPr/>
        </p:nvSpPr>
        <p:spPr bwMode="auto">
          <a:xfrm>
            <a:off x="3886200" y="5029200"/>
            <a:ext cx="4708525" cy="14684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  1.  If array has one element, then return.</a:t>
            </a:r>
          </a:p>
          <a:p>
            <a:r>
              <a:rPr lang="en-US" sz="1800"/>
              <a:t>  2. Split the array in two equal sections</a:t>
            </a:r>
          </a:p>
          <a:p>
            <a:r>
              <a:rPr lang="en-US" sz="1800"/>
              <a:t>  3. Call Mergesort on the left half</a:t>
            </a:r>
          </a:p>
          <a:p>
            <a:r>
              <a:rPr lang="en-US" sz="1800"/>
              <a:t>  4. Call Mergesort on the right half</a:t>
            </a:r>
          </a:p>
          <a:p>
            <a:r>
              <a:rPr lang="en-US" sz="1800"/>
              <a:t>  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two halves back together</a:t>
            </a:r>
          </a:p>
        </p:txBody>
      </p:sp>
      <p:sp>
        <p:nvSpPr>
          <p:cNvPr id="700439" name="Rectangle 23"/>
          <p:cNvSpPr>
            <a:spLocks noChangeArrowheads="1"/>
          </p:cNvSpPr>
          <p:nvPr/>
        </p:nvSpPr>
        <p:spPr bwMode="auto">
          <a:xfrm>
            <a:off x="3400425" y="358775"/>
            <a:ext cx="696913" cy="1446213"/>
          </a:xfrm>
          <a:prstGeom prst="rect">
            <a:avLst/>
          </a:prstGeom>
          <a:solidFill>
            <a:srgbClr val="800000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0440" name="Line 24"/>
          <p:cNvSpPr>
            <a:spLocks noChangeShapeType="1"/>
          </p:cNvSpPr>
          <p:nvPr/>
        </p:nvSpPr>
        <p:spPr bwMode="auto">
          <a:xfrm flipH="1">
            <a:off x="3062288" y="187325"/>
            <a:ext cx="7937" cy="176688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0441" name="Line 25"/>
          <p:cNvSpPr>
            <a:spLocks noChangeShapeType="1"/>
          </p:cNvSpPr>
          <p:nvPr/>
        </p:nvSpPr>
        <p:spPr bwMode="auto">
          <a:xfrm>
            <a:off x="3581400" y="6019800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0442" name="Rectangle 26"/>
          <p:cNvSpPr>
            <a:spLocks noChangeArrowheads="1"/>
          </p:cNvSpPr>
          <p:nvPr/>
        </p:nvSpPr>
        <p:spPr bwMode="auto">
          <a:xfrm>
            <a:off x="2682875" y="401638"/>
            <a:ext cx="342900" cy="1446212"/>
          </a:xfrm>
          <a:prstGeom prst="rect">
            <a:avLst/>
          </a:prstGeom>
          <a:solidFill>
            <a:srgbClr val="800000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0443" name="Line 27"/>
          <p:cNvSpPr>
            <a:spLocks noChangeShapeType="1"/>
          </p:cNvSpPr>
          <p:nvPr/>
        </p:nvSpPr>
        <p:spPr bwMode="auto">
          <a:xfrm>
            <a:off x="3579813" y="6311900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00444" name="Group 28"/>
          <p:cNvGrpSpPr>
            <a:grpSpLocks/>
          </p:cNvGrpSpPr>
          <p:nvPr/>
        </p:nvGrpSpPr>
        <p:grpSpPr bwMode="auto">
          <a:xfrm>
            <a:off x="700088" y="3752850"/>
            <a:ext cx="455612" cy="666750"/>
            <a:chOff x="1223" y="3324"/>
            <a:chExt cx="287" cy="420"/>
          </a:xfrm>
        </p:grpSpPr>
        <p:sp>
          <p:nvSpPr>
            <p:cNvPr id="700445" name="Line 29"/>
            <p:cNvSpPr>
              <a:spLocks noChangeShapeType="1"/>
            </p:cNvSpPr>
            <p:nvPr/>
          </p:nvSpPr>
          <p:spPr bwMode="auto">
            <a:xfrm flipH="1" flipV="1">
              <a:off x="1339" y="3324"/>
              <a:ext cx="5" cy="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446" name="Text Box 30"/>
            <p:cNvSpPr txBox="1">
              <a:spLocks noChangeArrowheads="1"/>
            </p:cNvSpPr>
            <p:nvPr/>
          </p:nvSpPr>
          <p:spPr bwMode="auto">
            <a:xfrm>
              <a:off x="1223" y="3456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i2</a:t>
              </a:r>
            </a:p>
          </p:txBody>
        </p:sp>
      </p:grpSp>
      <p:grpSp>
        <p:nvGrpSpPr>
          <p:cNvPr id="700447" name="Group 31"/>
          <p:cNvGrpSpPr>
            <a:grpSpLocks/>
          </p:cNvGrpSpPr>
          <p:nvPr/>
        </p:nvGrpSpPr>
        <p:grpSpPr bwMode="auto">
          <a:xfrm>
            <a:off x="741363" y="1566863"/>
            <a:ext cx="406400" cy="666750"/>
            <a:chOff x="1223" y="3324"/>
            <a:chExt cx="256" cy="420"/>
          </a:xfrm>
        </p:grpSpPr>
        <p:sp>
          <p:nvSpPr>
            <p:cNvPr id="700448" name="Line 32"/>
            <p:cNvSpPr>
              <a:spLocks noChangeShapeType="1"/>
            </p:cNvSpPr>
            <p:nvPr/>
          </p:nvSpPr>
          <p:spPr bwMode="auto">
            <a:xfrm flipH="1" flipV="1">
              <a:off x="1339" y="3324"/>
              <a:ext cx="5" cy="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449" name="Text Box 33"/>
            <p:cNvSpPr txBox="1">
              <a:spLocks noChangeArrowheads="1"/>
            </p:cNvSpPr>
            <p:nvPr/>
          </p:nvSpPr>
          <p:spPr bwMode="auto">
            <a:xfrm>
              <a:off x="1223" y="3456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i1</a:t>
              </a:r>
            </a:p>
          </p:txBody>
        </p:sp>
      </p:grpSp>
      <p:sp>
        <p:nvSpPr>
          <p:cNvPr id="700450" name="Text Box 34"/>
          <p:cNvSpPr txBox="1">
            <a:spLocks noChangeArrowheads="1"/>
          </p:cNvSpPr>
          <p:nvPr/>
        </p:nvSpPr>
        <p:spPr bwMode="auto">
          <a:xfrm>
            <a:off x="257175" y="152400"/>
            <a:ext cx="542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5EB"/>
                </a:solidFill>
              </a:rPr>
              <a:t>A1</a:t>
            </a:r>
          </a:p>
        </p:txBody>
      </p:sp>
      <p:sp>
        <p:nvSpPr>
          <p:cNvPr id="700451" name="Text Box 35"/>
          <p:cNvSpPr txBox="1">
            <a:spLocks noChangeArrowheads="1"/>
          </p:cNvSpPr>
          <p:nvPr/>
        </p:nvSpPr>
        <p:spPr bwMode="auto">
          <a:xfrm>
            <a:off x="271463" y="2300288"/>
            <a:ext cx="59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5EB"/>
                </a:solidFill>
              </a:rPr>
              <a:t>A2</a:t>
            </a:r>
          </a:p>
        </p:txBody>
      </p:sp>
      <p:sp>
        <p:nvSpPr>
          <p:cNvPr id="700452" name="Text Box 36"/>
          <p:cNvSpPr txBox="1">
            <a:spLocks noChangeArrowheads="1"/>
          </p:cNvSpPr>
          <p:nvPr/>
        </p:nvSpPr>
        <p:spPr bwMode="auto">
          <a:xfrm>
            <a:off x="2547938" y="257175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5EB"/>
                </a:solidFill>
              </a:rPr>
              <a:t>B</a:t>
            </a:r>
          </a:p>
        </p:txBody>
      </p:sp>
      <p:sp>
        <p:nvSpPr>
          <p:cNvPr id="700453" name="Text Box 37"/>
          <p:cNvSpPr txBox="1">
            <a:spLocks noChangeArrowheads="1"/>
          </p:cNvSpPr>
          <p:nvPr/>
        </p:nvSpPr>
        <p:spPr bwMode="auto">
          <a:xfrm>
            <a:off x="3886200" y="2286000"/>
            <a:ext cx="5032375" cy="2165350"/>
          </a:xfrm>
          <a:prstGeom prst="rect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>
                <a:solidFill>
                  <a:srgbClr val="0000CC"/>
                </a:solidFill>
              </a:rPr>
              <a:t>1. Initialize counter variables i1, i2 to zero</a:t>
            </a:r>
          </a:p>
          <a:p>
            <a:r>
              <a:rPr lang="en-US" sz="1700">
                <a:solidFill>
                  <a:srgbClr val="0000CC"/>
                </a:solidFill>
              </a:rPr>
              <a:t>2. While there are more items to copy…</a:t>
            </a:r>
          </a:p>
          <a:p>
            <a:r>
              <a:rPr lang="en-US" sz="1700">
                <a:solidFill>
                  <a:srgbClr val="0000CC"/>
                </a:solidFill>
              </a:rPr>
              <a:t>    If A1[i1] is less than A2[i2]</a:t>
            </a:r>
          </a:p>
          <a:p>
            <a:r>
              <a:rPr lang="en-US" sz="1700">
                <a:solidFill>
                  <a:srgbClr val="0000CC"/>
                </a:solidFill>
              </a:rPr>
              <a:t>         Copy A1[i1] to output array B and i1++</a:t>
            </a:r>
          </a:p>
          <a:p>
            <a:r>
              <a:rPr lang="en-US" sz="1700">
                <a:solidFill>
                  <a:srgbClr val="0000CC"/>
                </a:solidFill>
              </a:rPr>
              <a:t>    Else </a:t>
            </a:r>
          </a:p>
          <a:p>
            <a:r>
              <a:rPr lang="en-US" sz="1700">
                <a:solidFill>
                  <a:srgbClr val="0000CC"/>
                </a:solidFill>
              </a:rPr>
              <a:t>         Copy A2[i2] to output array B and i2++</a:t>
            </a:r>
          </a:p>
          <a:p>
            <a:r>
              <a:rPr lang="en-US" sz="1700">
                <a:solidFill>
                  <a:srgbClr val="0000CC"/>
                </a:solidFill>
              </a:rPr>
              <a:t>3. If either array runs out, copy the entire </a:t>
            </a:r>
            <a:br>
              <a:rPr lang="en-US" sz="1700">
                <a:solidFill>
                  <a:srgbClr val="0000CC"/>
                </a:solidFill>
              </a:rPr>
            </a:br>
            <a:r>
              <a:rPr lang="en-US" sz="1700">
                <a:solidFill>
                  <a:srgbClr val="0000CC"/>
                </a:solidFill>
              </a:rPr>
              <a:t>    contents of the other array over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00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7004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004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0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0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42276E-7 L -0.20833 -0.0286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004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17" y="-143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04255E-6 L -0.25451 0.2902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00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26" y="14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0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0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0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0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451 0.29024 L -0.03889 0.00393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700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81" y="-14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81221E-6 L 0.04167 -2.81221E-6 " pathEditMode="relative" ptsTypes="AA">
                                      <p:cBhvr>
                                        <p:cTn id="65" dur="2000" fill="hold"/>
                                        <p:tgtEl>
                                          <p:spTgt spid="7004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833 -0.02868 L 0.02952 3.42276E-7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7004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92" y="14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700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700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70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70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700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00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700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700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700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700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700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700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700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700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7004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7004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700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7004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7004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7004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7004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38" grpId="0" animBg="1"/>
      <p:bldP spid="700440" grpId="0" animBg="1"/>
      <p:bldP spid="700441" grpId="0" animBg="1"/>
      <p:bldP spid="700442" grpId="0" animBg="1"/>
      <p:bldP spid="700443" grpId="0" animBg="1"/>
      <p:bldP spid="700443" grpId="1" animBg="1"/>
      <p:bldP spid="700450" grpId="0"/>
      <p:bldP spid="700450" grpId="1"/>
      <p:bldP spid="700451" grpId="0"/>
      <p:bldP spid="700451" grpId="1"/>
      <p:bldP spid="700452" grpId="0"/>
      <p:bldP spid="700452" grpId="1"/>
      <p:bldP spid="70045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FC71-BAD5-45B7-9C01-20F97E0C1B98}" type="slidenum">
              <a:rPr lang="en-US"/>
              <a:pPr/>
              <a:t>69</a:t>
            </a:fld>
            <a:endParaRPr lang="en-US"/>
          </a:p>
        </p:txBody>
      </p:sp>
      <p:pic>
        <p:nvPicPr>
          <p:cNvPr id="7024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2265363"/>
            <a:ext cx="1425575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24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15888"/>
            <a:ext cx="1425575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24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228600"/>
            <a:ext cx="3290887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246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2751138" y="1177925"/>
            <a:ext cx="215900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247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55"/>
          <a:stretch>
            <a:fillRect/>
          </a:stretch>
        </p:blipFill>
        <p:spPr bwMode="auto">
          <a:xfrm>
            <a:off x="2979738" y="671513"/>
            <a:ext cx="33020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247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"/>
          <a:stretch>
            <a:fillRect/>
          </a:stretch>
        </p:blipFill>
        <p:spPr bwMode="auto">
          <a:xfrm>
            <a:off x="4473575" y="411163"/>
            <a:ext cx="352425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247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363" y="731838"/>
            <a:ext cx="287337" cy="105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247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4891088" y="904875"/>
            <a:ext cx="252412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2474" name="Group 10"/>
          <p:cNvGrpSpPr>
            <a:grpSpLocks/>
          </p:cNvGrpSpPr>
          <p:nvPr/>
        </p:nvGrpSpPr>
        <p:grpSpPr bwMode="auto">
          <a:xfrm>
            <a:off x="5189538" y="661988"/>
            <a:ext cx="387350" cy="1147762"/>
            <a:chOff x="2132" y="346"/>
            <a:chExt cx="253" cy="909"/>
          </a:xfrm>
        </p:grpSpPr>
        <p:pic>
          <p:nvPicPr>
            <p:cNvPr id="702475" name="Picture 11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" y="346"/>
              <a:ext cx="252" cy="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2476" name="Rectangle 12"/>
            <p:cNvSpPr>
              <a:spLocks noChangeArrowheads="1"/>
            </p:cNvSpPr>
            <p:nvPr/>
          </p:nvSpPr>
          <p:spPr bwMode="auto">
            <a:xfrm>
              <a:off x="2132" y="516"/>
              <a:ext cx="215" cy="163"/>
            </a:xfrm>
            <a:prstGeom prst="rect">
              <a:avLst/>
            </a:prstGeom>
            <a:solidFill>
              <a:srgbClr val="9933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2477" name="Text Box 13"/>
          <p:cNvSpPr txBox="1">
            <a:spLocks noChangeArrowheads="1"/>
          </p:cNvSpPr>
          <p:nvPr/>
        </p:nvSpPr>
        <p:spPr bwMode="auto">
          <a:xfrm>
            <a:off x="3614738" y="5329238"/>
            <a:ext cx="4708525" cy="14684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  1.  If array has one element, then return.</a:t>
            </a:r>
          </a:p>
          <a:p>
            <a:r>
              <a:rPr lang="en-US" sz="1800"/>
              <a:t>  2. Split the array in two equal sections</a:t>
            </a:r>
          </a:p>
          <a:p>
            <a:r>
              <a:rPr lang="en-US" sz="1800"/>
              <a:t>  3. Call Mergesort on the left half</a:t>
            </a:r>
          </a:p>
          <a:p>
            <a:r>
              <a:rPr lang="en-US" sz="1800"/>
              <a:t>  4. Call Mergesort on the right half</a:t>
            </a:r>
          </a:p>
          <a:p>
            <a:r>
              <a:rPr lang="en-US" sz="1800"/>
              <a:t>  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two halves back together</a:t>
            </a:r>
          </a:p>
        </p:txBody>
      </p:sp>
      <p:sp>
        <p:nvSpPr>
          <p:cNvPr id="702478" name="Line 14"/>
          <p:cNvSpPr>
            <a:spLocks noChangeShapeType="1"/>
          </p:cNvSpPr>
          <p:nvPr/>
        </p:nvSpPr>
        <p:spPr bwMode="auto">
          <a:xfrm flipH="1">
            <a:off x="4111625" y="187325"/>
            <a:ext cx="7938" cy="1766888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2479" name="Line 15"/>
          <p:cNvSpPr>
            <a:spLocks noChangeShapeType="1"/>
          </p:cNvSpPr>
          <p:nvPr/>
        </p:nvSpPr>
        <p:spPr bwMode="auto">
          <a:xfrm>
            <a:off x="3278188" y="6045200"/>
            <a:ext cx="573087" cy="635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2480" name="Text Box 16"/>
          <p:cNvSpPr txBox="1">
            <a:spLocks noChangeArrowheads="1"/>
          </p:cNvSpPr>
          <p:nvPr/>
        </p:nvSpPr>
        <p:spPr bwMode="auto">
          <a:xfrm>
            <a:off x="3733800" y="5181600"/>
            <a:ext cx="4708525" cy="14684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  1.  If array has one element, then return.</a:t>
            </a:r>
          </a:p>
          <a:p>
            <a:r>
              <a:rPr lang="en-US" sz="1800"/>
              <a:t>  2. Split the array in two equal sections</a:t>
            </a:r>
          </a:p>
          <a:p>
            <a:r>
              <a:rPr lang="en-US" sz="1800"/>
              <a:t>  3. Call Mergesort on the left half</a:t>
            </a:r>
          </a:p>
          <a:p>
            <a:r>
              <a:rPr lang="en-US" sz="1800"/>
              <a:t>  4. Call Mergesort on the right half</a:t>
            </a:r>
          </a:p>
          <a:p>
            <a:r>
              <a:rPr lang="en-US" sz="1800"/>
              <a:t>  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two halves back together</a:t>
            </a:r>
          </a:p>
        </p:txBody>
      </p:sp>
      <p:sp>
        <p:nvSpPr>
          <p:cNvPr id="702481" name="Rectangle 17"/>
          <p:cNvSpPr>
            <a:spLocks noChangeArrowheads="1"/>
          </p:cNvSpPr>
          <p:nvPr/>
        </p:nvSpPr>
        <p:spPr bwMode="auto">
          <a:xfrm>
            <a:off x="4162425" y="355600"/>
            <a:ext cx="1433513" cy="1446213"/>
          </a:xfrm>
          <a:prstGeom prst="rect">
            <a:avLst/>
          </a:prstGeom>
          <a:solidFill>
            <a:srgbClr val="800000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2482" name="Line 18"/>
          <p:cNvSpPr>
            <a:spLocks noChangeShapeType="1"/>
          </p:cNvSpPr>
          <p:nvPr/>
        </p:nvSpPr>
        <p:spPr bwMode="auto">
          <a:xfrm flipH="1">
            <a:off x="3363913" y="190500"/>
            <a:ext cx="7937" cy="1766888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2483" name="Line 19"/>
          <p:cNvSpPr>
            <a:spLocks noChangeShapeType="1"/>
          </p:cNvSpPr>
          <p:nvPr/>
        </p:nvSpPr>
        <p:spPr bwMode="auto">
          <a:xfrm>
            <a:off x="3416300" y="5876925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02484" name="Group 20"/>
          <p:cNvGrpSpPr>
            <a:grpSpLocks/>
          </p:cNvGrpSpPr>
          <p:nvPr/>
        </p:nvGrpSpPr>
        <p:grpSpPr bwMode="auto">
          <a:xfrm>
            <a:off x="700088" y="3752850"/>
            <a:ext cx="455612" cy="666750"/>
            <a:chOff x="1223" y="3324"/>
            <a:chExt cx="287" cy="420"/>
          </a:xfrm>
        </p:grpSpPr>
        <p:sp>
          <p:nvSpPr>
            <p:cNvPr id="702485" name="Line 21"/>
            <p:cNvSpPr>
              <a:spLocks noChangeShapeType="1"/>
            </p:cNvSpPr>
            <p:nvPr/>
          </p:nvSpPr>
          <p:spPr bwMode="auto">
            <a:xfrm flipH="1" flipV="1">
              <a:off x="1339" y="3324"/>
              <a:ext cx="5" cy="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486" name="Text Box 22"/>
            <p:cNvSpPr txBox="1">
              <a:spLocks noChangeArrowheads="1"/>
            </p:cNvSpPr>
            <p:nvPr/>
          </p:nvSpPr>
          <p:spPr bwMode="auto">
            <a:xfrm>
              <a:off x="1223" y="3456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i2</a:t>
              </a:r>
            </a:p>
          </p:txBody>
        </p:sp>
      </p:grpSp>
      <p:sp>
        <p:nvSpPr>
          <p:cNvPr id="702487" name="Text Box 23"/>
          <p:cNvSpPr txBox="1">
            <a:spLocks noChangeArrowheads="1"/>
          </p:cNvSpPr>
          <p:nvPr/>
        </p:nvSpPr>
        <p:spPr bwMode="auto">
          <a:xfrm>
            <a:off x="257175" y="152400"/>
            <a:ext cx="542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5EB"/>
                </a:solidFill>
              </a:rPr>
              <a:t>A1</a:t>
            </a:r>
          </a:p>
        </p:txBody>
      </p:sp>
      <p:sp>
        <p:nvSpPr>
          <p:cNvPr id="702488" name="Text Box 24"/>
          <p:cNvSpPr txBox="1">
            <a:spLocks noChangeArrowheads="1"/>
          </p:cNvSpPr>
          <p:nvPr/>
        </p:nvSpPr>
        <p:spPr bwMode="auto">
          <a:xfrm>
            <a:off x="271463" y="2300288"/>
            <a:ext cx="59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5EB"/>
                </a:solidFill>
              </a:rPr>
              <a:t>A2</a:t>
            </a:r>
          </a:p>
        </p:txBody>
      </p:sp>
      <p:sp>
        <p:nvSpPr>
          <p:cNvPr id="702489" name="Line 25"/>
          <p:cNvSpPr>
            <a:spLocks noChangeShapeType="1"/>
          </p:cNvSpPr>
          <p:nvPr/>
        </p:nvSpPr>
        <p:spPr bwMode="auto">
          <a:xfrm>
            <a:off x="3424238" y="6157913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2490" name="Rectangle 26"/>
          <p:cNvSpPr>
            <a:spLocks noChangeArrowheads="1"/>
          </p:cNvSpPr>
          <p:nvPr/>
        </p:nvSpPr>
        <p:spPr bwMode="auto">
          <a:xfrm>
            <a:off x="2665413" y="347663"/>
            <a:ext cx="671512" cy="1446212"/>
          </a:xfrm>
          <a:prstGeom prst="rect">
            <a:avLst/>
          </a:prstGeom>
          <a:solidFill>
            <a:srgbClr val="800000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2491" name="Text Box 27"/>
          <p:cNvSpPr txBox="1">
            <a:spLocks noChangeArrowheads="1"/>
          </p:cNvSpPr>
          <p:nvPr/>
        </p:nvSpPr>
        <p:spPr bwMode="auto">
          <a:xfrm>
            <a:off x="3886200" y="5008563"/>
            <a:ext cx="4708525" cy="14684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  1.  If array has one element, then return.</a:t>
            </a:r>
          </a:p>
          <a:p>
            <a:r>
              <a:rPr lang="en-US" sz="1800"/>
              <a:t>  2. Split the array in two equal sections</a:t>
            </a:r>
          </a:p>
          <a:p>
            <a:r>
              <a:rPr lang="en-US" sz="1800"/>
              <a:t>  3. Call Mergesort on the left half</a:t>
            </a:r>
          </a:p>
          <a:p>
            <a:r>
              <a:rPr lang="en-US" sz="1800"/>
              <a:t>  4. Call Mergesort on the right half</a:t>
            </a:r>
          </a:p>
          <a:p>
            <a:r>
              <a:rPr lang="en-US" sz="1800"/>
              <a:t>  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two halves back together</a:t>
            </a:r>
          </a:p>
        </p:txBody>
      </p:sp>
      <p:sp>
        <p:nvSpPr>
          <p:cNvPr id="702492" name="Line 28"/>
          <p:cNvSpPr>
            <a:spLocks noChangeShapeType="1"/>
          </p:cNvSpPr>
          <p:nvPr/>
        </p:nvSpPr>
        <p:spPr bwMode="auto">
          <a:xfrm>
            <a:off x="3568700" y="5168900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2493" name="Line 29"/>
          <p:cNvSpPr>
            <a:spLocks noChangeShapeType="1"/>
          </p:cNvSpPr>
          <p:nvPr/>
        </p:nvSpPr>
        <p:spPr bwMode="auto">
          <a:xfrm>
            <a:off x="3567113" y="5465763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2494" name="Line 30"/>
          <p:cNvSpPr>
            <a:spLocks noChangeShapeType="1"/>
          </p:cNvSpPr>
          <p:nvPr/>
        </p:nvSpPr>
        <p:spPr bwMode="auto">
          <a:xfrm>
            <a:off x="3567113" y="5741988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2495" name="Line 31"/>
          <p:cNvSpPr>
            <a:spLocks noChangeShapeType="1"/>
          </p:cNvSpPr>
          <p:nvPr/>
        </p:nvSpPr>
        <p:spPr bwMode="auto">
          <a:xfrm>
            <a:off x="3538538" y="6013450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2496" name="Line 32"/>
          <p:cNvSpPr>
            <a:spLocks noChangeShapeType="1"/>
          </p:cNvSpPr>
          <p:nvPr/>
        </p:nvSpPr>
        <p:spPr bwMode="auto">
          <a:xfrm>
            <a:off x="3538538" y="6303963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02497" name="Picture 3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" t="2338" r="63844"/>
          <a:stretch>
            <a:fillRect/>
          </a:stretch>
        </p:blipFill>
        <p:spPr bwMode="auto">
          <a:xfrm>
            <a:off x="3689350" y="869950"/>
            <a:ext cx="377825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2498" name="Picture 3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0" y="425450"/>
            <a:ext cx="25876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2499" name="Rectangle 35"/>
          <p:cNvSpPr>
            <a:spLocks noChangeArrowheads="1"/>
          </p:cNvSpPr>
          <p:nvPr/>
        </p:nvSpPr>
        <p:spPr bwMode="auto">
          <a:xfrm>
            <a:off x="3400425" y="358775"/>
            <a:ext cx="696913" cy="1446213"/>
          </a:xfrm>
          <a:prstGeom prst="rect">
            <a:avLst/>
          </a:prstGeom>
          <a:solidFill>
            <a:srgbClr val="800000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2500" name="Line 36"/>
          <p:cNvSpPr>
            <a:spLocks noChangeShapeType="1"/>
          </p:cNvSpPr>
          <p:nvPr/>
        </p:nvSpPr>
        <p:spPr bwMode="auto">
          <a:xfrm flipH="1">
            <a:off x="3686175" y="187325"/>
            <a:ext cx="7938" cy="176688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02501" name="Group 37"/>
          <p:cNvGrpSpPr>
            <a:grpSpLocks/>
          </p:cNvGrpSpPr>
          <p:nvPr/>
        </p:nvGrpSpPr>
        <p:grpSpPr bwMode="auto">
          <a:xfrm>
            <a:off x="741363" y="1566863"/>
            <a:ext cx="406400" cy="666750"/>
            <a:chOff x="1223" y="3324"/>
            <a:chExt cx="256" cy="420"/>
          </a:xfrm>
        </p:grpSpPr>
        <p:sp>
          <p:nvSpPr>
            <p:cNvPr id="702502" name="Line 38"/>
            <p:cNvSpPr>
              <a:spLocks noChangeShapeType="1"/>
            </p:cNvSpPr>
            <p:nvPr/>
          </p:nvSpPr>
          <p:spPr bwMode="auto">
            <a:xfrm flipH="1" flipV="1">
              <a:off x="1339" y="3324"/>
              <a:ext cx="5" cy="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503" name="Text Box 39"/>
            <p:cNvSpPr txBox="1">
              <a:spLocks noChangeArrowheads="1"/>
            </p:cNvSpPr>
            <p:nvPr/>
          </p:nvSpPr>
          <p:spPr bwMode="auto">
            <a:xfrm>
              <a:off x="1223" y="3456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i1</a:t>
              </a:r>
            </a:p>
          </p:txBody>
        </p:sp>
      </p:grpSp>
      <p:sp>
        <p:nvSpPr>
          <p:cNvPr id="702504" name="Rectangle 40"/>
          <p:cNvSpPr>
            <a:spLocks noChangeArrowheads="1"/>
          </p:cNvSpPr>
          <p:nvPr/>
        </p:nvSpPr>
        <p:spPr bwMode="auto">
          <a:xfrm>
            <a:off x="3402013" y="390525"/>
            <a:ext cx="260350" cy="1446213"/>
          </a:xfrm>
          <a:prstGeom prst="rect">
            <a:avLst/>
          </a:prstGeom>
          <a:solidFill>
            <a:srgbClr val="800000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2505" name="Rectangle 41"/>
          <p:cNvSpPr>
            <a:spLocks noChangeArrowheads="1"/>
          </p:cNvSpPr>
          <p:nvPr/>
        </p:nvSpPr>
        <p:spPr bwMode="auto">
          <a:xfrm>
            <a:off x="3717925" y="390525"/>
            <a:ext cx="368300" cy="1446213"/>
          </a:xfrm>
          <a:prstGeom prst="rect">
            <a:avLst/>
          </a:prstGeom>
          <a:solidFill>
            <a:srgbClr val="800000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2506" name="Text Box 42"/>
          <p:cNvSpPr txBox="1">
            <a:spLocks noChangeArrowheads="1"/>
          </p:cNvSpPr>
          <p:nvPr/>
        </p:nvSpPr>
        <p:spPr bwMode="auto">
          <a:xfrm>
            <a:off x="3514725" y="228600"/>
            <a:ext cx="376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5EB"/>
                </a:solidFill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02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7024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024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0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7024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7024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7025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7025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0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02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02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02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7024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7024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0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0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0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0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85846E-6 L -0.28333 -0.02382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7024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67" y="-1203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44126E-6 L -0.321 0.28215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7024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59" y="141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70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0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1 0.28215 L -0.02934 0.00347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7024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3" y="-139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97965E-6 L 0.05 -1.97965E-6 " pathEditMode="relative" ptsTypes="AA">
                                      <p:cBhvr>
                                        <p:cTn id="139" dur="2000" fill="hold"/>
                                        <p:tgtEl>
                                          <p:spTgt spid="7024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333 -0.02382 L 0.0441 0.01064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7024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72" y="17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70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70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70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70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702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702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702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702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702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702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702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702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702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702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2000" fill="hold"/>
                                        <p:tgtEl>
                                          <p:spTgt spid="7024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77" dur="2000" fill="hold"/>
                                        <p:tgtEl>
                                          <p:spTgt spid="7024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702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83" grpId="0" animBg="1"/>
      <p:bldP spid="702487" grpId="0"/>
      <p:bldP spid="702487" grpId="1"/>
      <p:bldP spid="702488" grpId="0"/>
      <p:bldP spid="702488" grpId="1"/>
      <p:bldP spid="702489" grpId="0" animBg="1"/>
      <p:bldP spid="702490" grpId="0" animBg="1"/>
      <p:bldP spid="702491" grpId="0" animBg="1"/>
      <p:bldP spid="702491" grpId="1" animBg="1"/>
      <p:bldP spid="702492" grpId="0" animBg="1"/>
      <p:bldP spid="702492" grpId="1" animBg="1"/>
      <p:bldP spid="702493" grpId="0" animBg="1"/>
      <p:bldP spid="702493" grpId="1" animBg="1"/>
      <p:bldP spid="702494" grpId="0" animBg="1"/>
      <p:bldP spid="702494" grpId="1" animBg="1"/>
      <p:bldP spid="702495" grpId="0" animBg="1"/>
      <p:bldP spid="702495" grpId="1" animBg="1"/>
      <p:bldP spid="702496" grpId="0" animBg="1"/>
      <p:bldP spid="702496" grpId="1" animBg="1"/>
      <p:bldP spid="702499" grpId="0" animBg="1"/>
      <p:bldP spid="702500" grpId="0" animBg="1"/>
      <p:bldP spid="702500" grpId="1" animBg="1"/>
      <p:bldP spid="702500" grpId="2" animBg="1"/>
      <p:bldP spid="702504" grpId="0" animBg="1"/>
      <p:bldP spid="702504" grpId="1" animBg="1"/>
      <p:bldP spid="702505" grpId="0" animBg="1"/>
      <p:bldP spid="702505" grpId="1" animBg="1"/>
      <p:bldP spid="702506" grpId="0"/>
      <p:bldP spid="70250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E59A-896A-4A34-889D-69C84FA56800}" type="slidenum">
              <a:rPr lang="en-US"/>
              <a:pPr/>
              <a:t>7</a:t>
            </a:fld>
            <a:endParaRPr lang="en-US"/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5557838" y="-198438"/>
            <a:ext cx="4114800" cy="1143001"/>
          </a:xfrm>
        </p:spPr>
        <p:txBody>
          <a:bodyPr/>
          <a:lstStyle/>
          <a:p>
            <a:r>
              <a:rPr lang="en-US"/>
              <a:t>QuickSort</a:t>
            </a:r>
          </a:p>
        </p:txBody>
      </p:sp>
      <p:grpSp>
        <p:nvGrpSpPr>
          <p:cNvPr id="629763" name="Group 3"/>
          <p:cNvGrpSpPr>
            <a:grpSpLocks/>
          </p:cNvGrpSpPr>
          <p:nvPr/>
        </p:nvGrpSpPr>
        <p:grpSpPr bwMode="auto">
          <a:xfrm>
            <a:off x="1219200" y="3367088"/>
            <a:ext cx="1079500" cy="1095375"/>
            <a:chOff x="0" y="3746"/>
            <a:chExt cx="680" cy="690"/>
          </a:xfrm>
        </p:grpSpPr>
        <p:pic>
          <p:nvPicPr>
            <p:cNvPr id="629764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0" y="3746"/>
              <a:ext cx="680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9765" name="Text Box 5"/>
            <p:cNvSpPr txBox="1">
              <a:spLocks noChangeArrowheads="1"/>
            </p:cNvSpPr>
            <p:nvPr/>
          </p:nvSpPr>
          <p:spPr bwMode="auto">
            <a:xfrm>
              <a:off x="86" y="4032"/>
              <a:ext cx="44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USC</a:t>
              </a:r>
            </a:p>
            <a:p>
              <a:pPr algn="ctr"/>
              <a:r>
                <a:rPr lang="en-US" sz="1800"/>
                <a:t>Grad</a:t>
              </a:r>
            </a:p>
          </p:txBody>
        </p:sp>
      </p:grpSp>
      <p:grpSp>
        <p:nvGrpSpPr>
          <p:cNvPr id="629766" name="Group 6"/>
          <p:cNvGrpSpPr>
            <a:grpSpLocks/>
          </p:cNvGrpSpPr>
          <p:nvPr/>
        </p:nvGrpSpPr>
        <p:grpSpPr bwMode="auto">
          <a:xfrm>
            <a:off x="2271713" y="3146425"/>
            <a:ext cx="1085850" cy="1406525"/>
            <a:chOff x="1248" y="3550"/>
            <a:chExt cx="684" cy="886"/>
          </a:xfrm>
        </p:grpSpPr>
        <p:grpSp>
          <p:nvGrpSpPr>
            <p:cNvPr id="629767" name="Group 7"/>
            <p:cNvGrpSpPr>
              <a:grpSpLocks/>
            </p:cNvGrpSpPr>
            <p:nvPr/>
          </p:nvGrpSpPr>
          <p:grpSpPr bwMode="auto">
            <a:xfrm>
              <a:off x="1248" y="3550"/>
              <a:ext cx="684" cy="503"/>
              <a:chOff x="1248" y="3465"/>
              <a:chExt cx="684" cy="503"/>
            </a:xfrm>
          </p:grpSpPr>
          <p:pic>
            <p:nvPicPr>
              <p:cNvPr id="629768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1252" y="3661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769" name="Picture 9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1251" y="3625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770" name="Picture 10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1252" y="3588"/>
                <a:ext cx="68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771" name="Picture 1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1251" y="3548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772" name="Picture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1250" y="3510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773" name="Picture 1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1248" y="3465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29774" name="Text Box 14"/>
            <p:cNvSpPr txBox="1">
              <a:spLocks noChangeArrowheads="1"/>
            </p:cNvSpPr>
            <p:nvPr/>
          </p:nvSpPr>
          <p:spPr bwMode="auto">
            <a:xfrm>
              <a:off x="1265" y="4032"/>
              <a:ext cx="62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History</a:t>
              </a:r>
            </a:p>
            <a:p>
              <a:pPr algn="ctr"/>
              <a:r>
                <a:rPr lang="en-US" sz="1800"/>
                <a:t>Major</a:t>
              </a:r>
            </a:p>
          </p:txBody>
        </p:sp>
      </p:grpSp>
      <p:grpSp>
        <p:nvGrpSpPr>
          <p:cNvPr id="629775" name="Group 15"/>
          <p:cNvGrpSpPr>
            <a:grpSpLocks/>
          </p:cNvGrpSpPr>
          <p:nvPr/>
        </p:nvGrpSpPr>
        <p:grpSpPr bwMode="auto">
          <a:xfrm>
            <a:off x="3324225" y="2967038"/>
            <a:ext cx="1085850" cy="1604962"/>
            <a:chOff x="1920" y="3425"/>
            <a:chExt cx="684" cy="1011"/>
          </a:xfrm>
        </p:grpSpPr>
        <p:grpSp>
          <p:nvGrpSpPr>
            <p:cNvPr id="629776" name="Group 16"/>
            <p:cNvGrpSpPr>
              <a:grpSpLocks/>
            </p:cNvGrpSpPr>
            <p:nvPr/>
          </p:nvGrpSpPr>
          <p:grpSpPr bwMode="auto">
            <a:xfrm>
              <a:off x="1920" y="3425"/>
              <a:ext cx="684" cy="628"/>
              <a:chOff x="1920" y="3321"/>
              <a:chExt cx="684" cy="628"/>
            </a:xfrm>
          </p:grpSpPr>
          <p:pic>
            <p:nvPicPr>
              <p:cNvPr id="629777" name="Picture 1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1924" y="3642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778" name="Picture 1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1923" y="3597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779" name="Picture 19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1924" y="3560"/>
                <a:ext cx="68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780" name="Picture 20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1923" y="3520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781" name="Picture 21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1922" y="3482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782" name="Picture 2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1920" y="3437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783" name="Picture 23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1922" y="3400"/>
                <a:ext cx="679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784" name="Picture 24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1920" y="3360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785" name="Picture 25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1920" y="3321"/>
                <a:ext cx="679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29786" name="Text Box 26"/>
            <p:cNvSpPr txBox="1">
              <a:spLocks noChangeArrowheads="1"/>
            </p:cNvSpPr>
            <p:nvPr/>
          </p:nvSpPr>
          <p:spPr bwMode="auto">
            <a:xfrm>
              <a:off x="1997" y="4032"/>
              <a:ext cx="52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Bio</a:t>
              </a:r>
            </a:p>
            <a:p>
              <a:pPr algn="ctr"/>
              <a:r>
                <a:rPr lang="en-US" sz="1800"/>
                <a:t>Major</a:t>
              </a:r>
            </a:p>
          </p:txBody>
        </p:sp>
      </p:grpSp>
      <p:grpSp>
        <p:nvGrpSpPr>
          <p:cNvPr id="629787" name="Group 27"/>
          <p:cNvGrpSpPr>
            <a:grpSpLocks/>
          </p:cNvGrpSpPr>
          <p:nvPr/>
        </p:nvGrpSpPr>
        <p:grpSpPr bwMode="auto">
          <a:xfrm>
            <a:off x="4557713" y="2638425"/>
            <a:ext cx="1085850" cy="1914525"/>
            <a:chOff x="2736" y="3230"/>
            <a:chExt cx="684" cy="1206"/>
          </a:xfrm>
        </p:grpSpPr>
        <p:grpSp>
          <p:nvGrpSpPr>
            <p:cNvPr id="629788" name="Group 28"/>
            <p:cNvGrpSpPr>
              <a:grpSpLocks/>
            </p:cNvGrpSpPr>
            <p:nvPr/>
          </p:nvGrpSpPr>
          <p:grpSpPr bwMode="auto">
            <a:xfrm>
              <a:off x="2736" y="3230"/>
              <a:ext cx="684" cy="823"/>
              <a:chOff x="2736" y="3177"/>
              <a:chExt cx="684" cy="823"/>
            </a:xfrm>
          </p:grpSpPr>
          <p:pic>
            <p:nvPicPr>
              <p:cNvPr id="629789" name="Picture 29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2740" y="3693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790" name="Picture 30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2739" y="3648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791" name="Picture 31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2740" y="3611"/>
                <a:ext cx="68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792" name="Picture 3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2739" y="3571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793" name="Picture 3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2738" y="3533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794" name="Picture 34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2736" y="3488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795" name="Picture 3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2738" y="3451"/>
                <a:ext cx="679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796" name="Picture 3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2736" y="3411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797" name="Picture 3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2740" y="3373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798" name="Picture 38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2739" y="3328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799" name="Picture 39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2740" y="3291"/>
                <a:ext cx="68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00" name="Picture 40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2739" y="3251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01" name="Picture 4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2738" y="3213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02" name="Picture 4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2736" y="3177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29803" name="Text Box 43"/>
            <p:cNvSpPr txBox="1">
              <a:spLocks noChangeArrowheads="1"/>
            </p:cNvSpPr>
            <p:nvPr/>
          </p:nvSpPr>
          <p:spPr bwMode="auto">
            <a:xfrm>
              <a:off x="2814" y="4032"/>
              <a:ext cx="52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EE</a:t>
              </a:r>
            </a:p>
            <a:p>
              <a:pPr algn="ctr"/>
              <a:r>
                <a:rPr lang="en-US" sz="1800"/>
                <a:t>Major</a:t>
              </a:r>
            </a:p>
          </p:txBody>
        </p:sp>
      </p:grpSp>
      <p:grpSp>
        <p:nvGrpSpPr>
          <p:cNvPr id="629829" name="Group 69"/>
          <p:cNvGrpSpPr>
            <a:grpSpLocks/>
          </p:cNvGrpSpPr>
          <p:nvPr/>
        </p:nvGrpSpPr>
        <p:grpSpPr bwMode="auto">
          <a:xfrm>
            <a:off x="5715000" y="1814513"/>
            <a:ext cx="1085850" cy="2459037"/>
            <a:chOff x="4172" y="2714"/>
            <a:chExt cx="684" cy="1549"/>
          </a:xfrm>
        </p:grpSpPr>
        <p:grpSp>
          <p:nvGrpSpPr>
            <p:cNvPr id="629830" name="Group 70"/>
            <p:cNvGrpSpPr>
              <a:grpSpLocks/>
            </p:cNvGrpSpPr>
            <p:nvPr/>
          </p:nvGrpSpPr>
          <p:grpSpPr bwMode="auto">
            <a:xfrm>
              <a:off x="4172" y="2714"/>
              <a:ext cx="684" cy="1339"/>
              <a:chOff x="4172" y="2658"/>
              <a:chExt cx="684" cy="1339"/>
            </a:xfrm>
          </p:grpSpPr>
          <p:pic>
            <p:nvPicPr>
              <p:cNvPr id="629831" name="Picture 7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6" y="3690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32" name="Picture 7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5" y="3645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33" name="Picture 7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6" y="3608"/>
                <a:ext cx="68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34" name="Picture 7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5" y="3568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35" name="Picture 7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4" y="3530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36" name="Picture 7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2" y="3485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37" name="Picture 77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4" y="3448"/>
                <a:ext cx="679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38" name="Picture 78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2" y="3408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39" name="Picture 79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6" y="3370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40" name="Picture 80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5" y="3325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41" name="Picture 81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6" y="3288"/>
                <a:ext cx="68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42" name="Picture 82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5" y="3248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43" name="Picture 83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4" y="3210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44" name="Picture 84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2" y="3165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45" name="Picture 85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4" y="3128"/>
                <a:ext cx="679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46" name="Picture 86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2" y="3088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47" name="Picture 87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6" y="3042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48" name="Picture 88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5" y="3006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49" name="Picture 89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6" y="2969"/>
                <a:ext cx="68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50" name="Picture 90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5" y="2929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51" name="Picture 91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4" y="2891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52" name="Picture 9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2" y="2846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53" name="Picture 93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4" y="2809"/>
                <a:ext cx="679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54" name="Picture 94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2" y="2769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55" name="Picture 95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6" y="2731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56" name="Picture 96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5" y="2695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57" name="Picture 97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176" y="2658"/>
                <a:ext cx="68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29858" name="Text Box 98"/>
            <p:cNvSpPr txBox="1">
              <a:spLocks noChangeArrowheads="1"/>
            </p:cNvSpPr>
            <p:nvPr/>
          </p:nvSpPr>
          <p:spPr bwMode="auto">
            <a:xfrm>
              <a:off x="4276" y="4032"/>
              <a:ext cx="4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MBA</a:t>
              </a:r>
            </a:p>
          </p:txBody>
        </p:sp>
      </p:grpSp>
      <p:sp>
        <p:nvSpPr>
          <p:cNvPr id="629894" name="Text Box 134"/>
          <p:cNvSpPr txBox="1">
            <a:spLocks noChangeArrowheads="1"/>
          </p:cNvSpPr>
          <p:nvPr/>
        </p:nvSpPr>
        <p:spPr bwMode="auto">
          <a:xfrm>
            <a:off x="4819650" y="3048000"/>
            <a:ext cx="581025" cy="854075"/>
          </a:xfrm>
          <a:prstGeom prst="rect">
            <a:avLst/>
          </a:prstGeom>
          <a:solidFill>
            <a:srgbClr val="FFFFFF">
              <a:alpha val="50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5000">
                <a:solidFill>
                  <a:srgbClr val="FF3300"/>
                </a:solidFill>
              </a:rPr>
              <a:t>P</a:t>
            </a:r>
          </a:p>
        </p:txBody>
      </p:sp>
      <p:sp>
        <p:nvSpPr>
          <p:cNvPr id="629896" name="Text Box 136"/>
          <p:cNvSpPr txBox="1">
            <a:spLocks noChangeArrowheads="1"/>
          </p:cNvSpPr>
          <p:nvPr/>
        </p:nvSpPr>
        <p:spPr bwMode="auto">
          <a:xfrm>
            <a:off x="2514600" y="3105150"/>
            <a:ext cx="827088" cy="854075"/>
          </a:xfrm>
          <a:prstGeom prst="rect">
            <a:avLst/>
          </a:prstGeom>
          <a:solidFill>
            <a:srgbClr val="FFFFFF">
              <a:alpha val="50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5000">
                <a:solidFill>
                  <a:srgbClr val="FF3300"/>
                </a:solidFill>
              </a:rPr>
              <a:t>P</a:t>
            </a:r>
            <a:r>
              <a:rPr lang="en-US" sz="200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629899" name="Rectangle 139"/>
          <p:cNvSpPr>
            <a:spLocks noChangeArrowheads="1"/>
          </p:cNvSpPr>
          <p:nvPr/>
        </p:nvSpPr>
        <p:spPr bwMode="auto">
          <a:xfrm>
            <a:off x="304800" y="0"/>
            <a:ext cx="5918200" cy="17192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901" name="Text Box 141"/>
          <p:cNvSpPr txBox="1">
            <a:spLocks noChangeArrowheads="1"/>
          </p:cNvSpPr>
          <p:nvPr/>
        </p:nvSpPr>
        <p:spPr bwMode="auto">
          <a:xfrm>
            <a:off x="298450" y="76200"/>
            <a:ext cx="609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Select an arbitrary item </a:t>
            </a:r>
            <a:r>
              <a:rPr lang="en-US" sz="1800">
                <a:solidFill>
                  <a:srgbClr val="FF3300"/>
                </a:solidFill>
                <a:latin typeface="Comic Sans MS" pitchFamily="66" charset="0"/>
              </a:rPr>
              <a:t>P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from the array.</a:t>
            </a:r>
          </a:p>
        </p:txBody>
      </p:sp>
      <p:sp>
        <p:nvSpPr>
          <p:cNvPr id="629902" name="Rectangle 142"/>
          <p:cNvSpPr>
            <a:spLocks noChangeArrowheads="1"/>
          </p:cNvSpPr>
          <p:nvPr/>
        </p:nvSpPr>
        <p:spPr bwMode="auto">
          <a:xfrm>
            <a:off x="298450" y="423863"/>
            <a:ext cx="6483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/>
              <a:t>Move items </a:t>
            </a:r>
            <a:r>
              <a:rPr lang="en-US" sz="1800">
                <a:solidFill>
                  <a:srgbClr val="6600CC"/>
                </a:solidFill>
              </a:rPr>
              <a:t>smaller than or equal to </a:t>
            </a:r>
            <a:r>
              <a:rPr lang="en-US" sz="1800">
                <a:solidFill>
                  <a:srgbClr val="FF3300"/>
                </a:solidFill>
              </a:rPr>
              <a:t>P</a:t>
            </a:r>
            <a:r>
              <a:rPr lang="en-US" sz="1800"/>
              <a:t> to the </a:t>
            </a:r>
            <a:r>
              <a:rPr lang="en-US" sz="1800">
                <a:solidFill>
                  <a:schemeClr val="accent2"/>
                </a:solidFill>
              </a:rPr>
              <a:t>left </a:t>
            </a:r>
            <a:r>
              <a:rPr lang="en-US" sz="1800"/>
              <a:t>and </a:t>
            </a:r>
            <a:r>
              <a:rPr lang="en-US" sz="1800">
                <a:solidFill>
                  <a:srgbClr val="6600CC"/>
                </a:solidFill>
              </a:rPr>
              <a:t>larger items </a:t>
            </a:r>
            <a:r>
              <a:rPr lang="en-US" sz="1800"/>
              <a:t>to the </a:t>
            </a:r>
            <a:r>
              <a:rPr lang="en-US" sz="1800">
                <a:solidFill>
                  <a:schemeClr val="accent2"/>
                </a:solidFill>
              </a:rPr>
              <a:t>right</a:t>
            </a:r>
            <a:r>
              <a:rPr lang="en-US" sz="1800"/>
              <a:t>; </a:t>
            </a:r>
            <a:r>
              <a:rPr lang="en-US" sz="1800">
                <a:solidFill>
                  <a:srgbClr val="FF3300"/>
                </a:solidFill>
              </a:rPr>
              <a:t>P</a:t>
            </a:r>
            <a:r>
              <a:rPr lang="en-US" sz="1800"/>
              <a:t> goes in-between.</a:t>
            </a:r>
          </a:p>
        </p:txBody>
      </p:sp>
      <p:sp>
        <p:nvSpPr>
          <p:cNvPr id="629903" name="Rectangle 143"/>
          <p:cNvSpPr>
            <a:spLocks noChangeArrowheads="1"/>
          </p:cNvSpPr>
          <p:nvPr/>
        </p:nvSpPr>
        <p:spPr bwMode="auto">
          <a:xfrm>
            <a:off x="298450" y="1019175"/>
            <a:ext cx="6167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/>
              <a:t>Recursively repeat this process on the </a:t>
            </a:r>
            <a:r>
              <a:rPr lang="en-US" sz="1800">
                <a:solidFill>
                  <a:srgbClr val="CC00CC"/>
                </a:solidFill>
              </a:rPr>
              <a:t>left items</a:t>
            </a:r>
          </a:p>
        </p:txBody>
      </p:sp>
      <p:sp>
        <p:nvSpPr>
          <p:cNvPr id="629904" name="Rectangle 144"/>
          <p:cNvSpPr>
            <a:spLocks noChangeArrowheads="1"/>
          </p:cNvSpPr>
          <p:nvPr/>
        </p:nvSpPr>
        <p:spPr bwMode="auto">
          <a:xfrm>
            <a:off x="304800" y="1371600"/>
            <a:ext cx="6167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/>
              <a:t>Recursively repeat this process on the </a:t>
            </a:r>
            <a:r>
              <a:rPr lang="en-US" sz="1800">
                <a:solidFill>
                  <a:srgbClr val="CC00CC"/>
                </a:solidFill>
              </a:rPr>
              <a:t>right items</a:t>
            </a:r>
          </a:p>
        </p:txBody>
      </p:sp>
      <p:sp>
        <p:nvSpPr>
          <p:cNvPr id="629919" name="Rectangle 159"/>
          <p:cNvSpPr>
            <a:spLocks noChangeArrowheads="1"/>
          </p:cNvSpPr>
          <p:nvPr/>
        </p:nvSpPr>
        <p:spPr bwMode="auto">
          <a:xfrm>
            <a:off x="277813" y="1944688"/>
            <a:ext cx="5472112" cy="3276600"/>
          </a:xfrm>
          <a:prstGeom prst="rect">
            <a:avLst/>
          </a:prstGeom>
          <a:solidFill>
            <a:schemeClr val="bg1">
              <a:alpha val="86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920" name="Line 160"/>
          <p:cNvSpPr>
            <a:spLocks noChangeShapeType="1"/>
          </p:cNvSpPr>
          <p:nvPr/>
        </p:nvSpPr>
        <p:spPr bwMode="auto">
          <a:xfrm>
            <a:off x="-185738" y="1538288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9922" name="Group 162"/>
          <p:cNvGrpSpPr>
            <a:grpSpLocks/>
          </p:cNvGrpSpPr>
          <p:nvPr/>
        </p:nvGrpSpPr>
        <p:grpSpPr bwMode="auto">
          <a:xfrm>
            <a:off x="174625" y="171450"/>
            <a:ext cx="6483350" cy="1738313"/>
            <a:chOff x="1676" y="-1584"/>
            <a:chExt cx="4084" cy="1095"/>
          </a:xfrm>
        </p:grpSpPr>
        <p:sp>
          <p:nvSpPr>
            <p:cNvPr id="629923" name="Rectangle 163"/>
            <p:cNvSpPr>
              <a:spLocks noChangeArrowheads="1"/>
            </p:cNvSpPr>
            <p:nvPr/>
          </p:nvSpPr>
          <p:spPr bwMode="auto">
            <a:xfrm>
              <a:off x="1680" y="-1584"/>
              <a:ext cx="3728" cy="1083"/>
            </a:xfrm>
            <a:prstGeom prst="rect">
              <a:avLst/>
            </a:prstGeom>
            <a:solidFill>
              <a:srgbClr val="00CC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924" name="Text Box 164"/>
            <p:cNvSpPr txBox="1">
              <a:spLocks noChangeArrowheads="1"/>
            </p:cNvSpPr>
            <p:nvPr/>
          </p:nvSpPr>
          <p:spPr bwMode="auto">
            <a:xfrm>
              <a:off x="1676" y="-1536"/>
              <a:ext cx="38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chemeClr val="tx2"/>
                  </a:solidFill>
                  <a:latin typeface="Comic Sans MS" pitchFamily="66" charset="0"/>
                </a:rPr>
                <a:t>Select an arbitrary item </a:t>
              </a:r>
              <a:r>
                <a:rPr lang="en-US" sz="1800">
                  <a:solidFill>
                    <a:srgbClr val="FF3300"/>
                  </a:solidFill>
                  <a:latin typeface="Comic Sans MS" pitchFamily="66" charset="0"/>
                </a:rPr>
                <a:t>P</a:t>
              </a:r>
              <a:r>
                <a:rPr lang="en-US" sz="1800">
                  <a:solidFill>
                    <a:schemeClr val="tx2"/>
                  </a:solidFill>
                  <a:latin typeface="Comic Sans MS" pitchFamily="66" charset="0"/>
                </a:rPr>
                <a:t> from the array.</a:t>
              </a:r>
            </a:p>
          </p:txBody>
        </p:sp>
        <p:sp>
          <p:nvSpPr>
            <p:cNvPr id="629925" name="Rectangle 165"/>
            <p:cNvSpPr>
              <a:spLocks noChangeArrowheads="1"/>
            </p:cNvSpPr>
            <p:nvPr/>
          </p:nvSpPr>
          <p:spPr bwMode="auto">
            <a:xfrm>
              <a:off x="1676" y="-1317"/>
              <a:ext cx="40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/>
                <a:t>Move items </a:t>
              </a:r>
              <a:r>
                <a:rPr lang="en-US" sz="1800">
                  <a:solidFill>
                    <a:srgbClr val="6600CC"/>
                  </a:solidFill>
                </a:rPr>
                <a:t>smaller than or equal to </a:t>
              </a:r>
              <a:r>
                <a:rPr lang="en-US" sz="1800">
                  <a:solidFill>
                    <a:srgbClr val="FF3300"/>
                  </a:solidFill>
                </a:rPr>
                <a:t>P</a:t>
              </a:r>
              <a:r>
                <a:rPr lang="en-US" sz="1800"/>
                <a:t> to the </a:t>
              </a:r>
              <a:r>
                <a:rPr lang="en-US" sz="1800">
                  <a:solidFill>
                    <a:schemeClr val="accent2"/>
                  </a:solidFill>
                </a:rPr>
                <a:t>left </a:t>
              </a:r>
              <a:r>
                <a:rPr lang="en-US" sz="1800"/>
                <a:t>and </a:t>
              </a:r>
              <a:r>
                <a:rPr lang="en-US" sz="1800">
                  <a:solidFill>
                    <a:srgbClr val="6600CC"/>
                  </a:solidFill>
                </a:rPr>
                <a:t>larger items </a:t>
              </a:r>
              <a:r>
                <a:rPr lang="en-US" sz="1800"/>
                <a:t>to the </a:t>
              </a:r>
              <a:r>
                <a:rPr lang="en-US" sz="1800">
                  <a:solidFill>
                    <a:schemeClr val="accent2"/>
                  </a:solidFill>
                </a:rPr>
                <a:t>right</a:t>
              </a:r>
              <a:r>
                <a:rPr lang="en-US" sz="1800"/>
                <a:t>; </a:t>
              </a:r>
              <a:r>
                <a:rPr lang="en-US" sz="1800">
                  <a:solidFill>
                    <a:srgbClr val="FF3300"/>
                  </a:solidFill>
                </a:rPr>
                <a:t>P</a:t>
              </a:r>
              <a:r>
                <a:rPr lang="en-US" sz="1800"/>
                <a:t> goes in-between.</a:t>
              </a:r>
            </a:p>
          </p:txBody>
        </p:sp>
        <p:sp>
          <p:nvSpPr>
            <p:cNvPr id="629926" name="Rectangle 166"/>
            <p:cNvSpPr>
              <a:spLocks noChangeArrowheads="1"/>
            </p:cNvSpPr>
            <p:nvPr/>
          </p:nvSpPr>
          <p:spPr bwMode="auto">
            <a:xfrm>
              <a:off x="1676" y="-942"/>
              <a:ext cx="38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/>
                <a:t>Recursively repeat this process on the </a:t>
              </a:r>
              <a:r>
                <a:rPr lang="en-US" sz="1800">
                  <a:solidFill>
                    <a:srgbClr val="CC00CC"/>
                  </a:solidFill>
                </a:rPr>
                <a:t>left items</a:t>
              </a:r>
            </a:p>
          </p:txBody>
        </p:sp>
        <p:sp>
          <p:nvSpPr>
            <p:cNvPr id="629927" name="Rectangle 167"/>
            <p:cNvSpPr>
              <a:spLocks noChangeArrowheads="1"/>
            </p:cNvSpPr>
            <p:nvPr/>
          </p:nvSpPr>
          <p:spPr bwMode="auto">
            <a:xfrm>
              <a:off x="1680" y="-720"/>
              <a:ext cx="38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/>
                <a:t>Recursively repeat this process on the </a:t>
              </a:r>
              <a:r>
                <a:rPr lang="en-US" sz="1800">
                  <a:solidFill>
                    <a:srgbClr val="CC00CC"/>
                  </a:solidFill>
                </a:rPr>
                <a:t>right items</a:t>
              </a:r>
            </a:p>
          </p:txBody>
        </p:sp>
      </p:grpSp>
      <p:sp>
        <p:nvSpPr>
          <p:cNvPr id="629928" name="Line 168"/>
          <p:cNvSpPr>
            <a:spLocks noChangeShapeType="1"/>
          </p:cNvSpPr>
          <p:nvPr/>
        </p:nvSpPr>
        <p:spPr bwMode="auto">
          <a:xfrm>
            <a:off x="-274638" y="407988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929" name="Text Box 169"/>
          <p:cNvSpPr txBox="1">
            <a:spLocks noChangeArrowheads="1"/>
          </p:cNvSpPr>
          <p:nvPr/>
        </p:nvSpPr>
        <p:spPr bwMode="auto">
          <a:xfrm>
            <a:off x="6048375" y="2667000"/>
            <a:ext cx="839788" cy="854075"/>
          </a:xfrm>
          <a:prstGeom prst="rect">
            <a:avLst/>
          </a:prstGeom>
          <a:solidFill>
            <a:srgbClr val="FFFFFF">
              <a:alpha val="50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5000">
                <a:solidFill>
                  <a:srgbClr val="FF3300"/>
                </a:solidFill>
              </a:rPr>
              <a:t>P</a:t>
            </a:r>
            <a:r>
              <a:rPr lang="en-US" sz="2000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629961" name="Line 201"/>
          <p:cNvSpPr>
            <a:spLocks noChangeShapeType="1"/>
          </p:cNvSpPr>
          <p:nvPr/>
        </p:nvSpPr>
        <p:spPr bwMode="auto">
          <a:xfrm>
            <a:off x="-285750" y="769938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9804" name="Group 44"/>
          <p:cNvGrpSpPr>
            <a:grpSpLocks/>
          </p:cNvGrpSpPr>
          <p:nvPr/>
        </p:nvGrpSpPr>
        <p:grpSpPr bwMode="auto">
          <a:xfrm>
            <a:off x="7910513" y="2151063"/>
            <a:ext cx="1085850" cy="2406650"/>
            <a:chOff x="3452" y="2920"/>
            <a:chExt cx="684" cy="1516"/>
          </a:xfrm>
        </p:grpSpPr>
        <p:grpSp>
          <p:nvGrpSpPr>
            <p:cNvPr id="629805" name="Group 45"/>
            <p:cNvGrpSpPr>
              <a:grpSpLocks/>
            </p:cNvGrpSpPr>
            <p:nvPr/>
          </p:nvGrpSpPr>
          <p:grpSpPr bwMode="auto">
            <a:xfrm>
              <a:off x="3452" y="2920"/>
              <a:ext cx="684" cy="1133"/>
              <a:chOff x="3452" y="2912"/>
              <a:chExt cx="684" cy="1133"/>
            </a:xfrm>
          </p:grpSpPr>
          <p:pic>
            <p:nvPicPr>
              <p:cNvPr id="629806" name="Picture 46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6" y="3738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07" name="Picture 47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5" y="3702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08" name="Picture 48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6" y="3665"/>
                <a:ext cx="68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09" name="Picture 49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5" y="3625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10" name="Picture 50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4" y="3587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11" name="Picture 51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2" y="3542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12" name="Picture 5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4" y="3505"/>
                <a:ext cx="679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13" name="Picture 53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2" y="3465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14" name="Picture 54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6" y="3427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15" name="Picture 55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5" y="3382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16" name="Picture 56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6" y="3345"/>
                <a:ext cx="68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17" name="Picture 57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5" y="3305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18" name="Picture 58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4" y="3267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19" name="Picture 59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2" y="3222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20" name="Picture 6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4" y="3185"/>
                <a:ext cx="679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21" name="Picture 61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2" y="3145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22" name="Picture 6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6" y="3108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23" name="Picture 63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5" y="3063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24" name="Picture 64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6" y="3026"/>
                <a:ext cx="68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25" name="Picture 65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5" y="2986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26" name="Picture 66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4" y="2948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27" name="Picture 67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3452" y="2912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29828" name="Text Box 68"/>
            <p:cNvSpPr txBox="1">
              <a:spLocks noChangeArrowheads="1"/>
            </p:cNvSpPr>
            <p:nvPr/>
          </p:nvSpPr>
          <p:spPr bwMode="auto">
            <a:xfrm>
              <a:off x="3521" y="4032"/>
              <a:ext cx="52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CS</a:t>
              </a:r>
            </a:p>
            <a:p>
              <a:pPr algn="ctr"/>
              <a:r>
                <a:rPr lang="en-US" sz="1800"/>
                <a:t>Major</a:t>
              </a:r>
            </a:p>
          </p:txBody>
        </p:sp>
      </p:grpSp>
      <p:grpSp>
        <p:nvGrpSpPr>
          <p:cNvPr id="629859" name="Group 99"/>
          <p:cNvGrpSpPr>
            <a:grpSpLocks/>
          </p:cNvGrpSpPr>
          <p:nvPr/>
        </p:nvGrpSpPr>
        <p:grpSpPr bwMode="auto">
          <a:xfrm>
            <a:off x="6829425" y="1500188"/>
            <a:ext cx="1144588" cy="2776537"/>
            <a:chOff x="4895" y="2514"/>
            <a:chExt cx="721" cy="1749"/>
          </a:xfrm>
        </p:grpSpPr>
        <p:grpSp>
          <p:nvGrpSpPr>
            <p:cNvPr id="629860" name="Group 100"/>
            <p:cNvGrpSpPr>
              <a:grpSpLocks/>
            </p:cNvGrpSpPr>
            <p:nvPr/>
          </p:nvGrpSpPr>
          <p:grpSpPr bwMode="auto">
            <a:xfrm>
              <a:off x="4896" y="2514"/>
              <a:ext cx="684" cy="1539"/>
              <a:chOff x="4896" y="2514"/>
              <a:chExt cx="684" cy="1539"/>
            </a:xfrm>
          </p:grpSpPr>
          <p:pic>
            <p:nvPicPr>
              <p:cNvPr id="629861" name="Picture 101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900" y="3746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62" name="Picture 102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9" y="3701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63" name="Picture 103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900" y="3664"/>
                <a:ext cx="68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64" name="Picture 104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9" y="3624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65" name="Picture 105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8" y="3586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66" name="Picture 106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6" y="3541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67" name="Picture 107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8" y="3504"/>
                <a:ext cx="679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68" name="Picture 108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6" y="3464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69" name="Picture 109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900" y="3426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70" name="Picture 110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9" y="3381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71" name="Picture 111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900" y="3344"/>
                <a:ext cx="68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72" name="Picture 112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9" y="3304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73" name="Picture 113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8" y="3266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74" name="Picture 114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6" y="3221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75" name="Picture 115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8" y="3184"/>
                <a:ext cx="679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76" name="Picture 116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6" y="3144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77" name="Picture 117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900" y="3107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78" name="Picture 118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9" y="3062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79" name="Picture 119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900" y="3025"/>
                <a:ext cx="68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80" name="Picture 120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9" y="2985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81" name="Picture 12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8" y="2947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82" name="Picture 12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6" y="2911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83" name="Picture 123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8" y="2874"/>
                <a:ext cx="679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84" name="Picture 124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6" y="2834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85" name="Picture 125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900" y="2796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86" name="Picture 126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9" y="2751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87" name="Picture 127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900" y="2714"/>
                <a:ext cx="68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88" name="Picture 128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9" y="2674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89" name="Picture 129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8" y="2636"/>
                <a:ext cx="6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90" name="Picture 130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6" y="2591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91" name="Picture 131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8" y="2554"/>
                <a:ext cx="679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9892" name="Picture 13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35"/>
              <a:stretch>
                <a:fillRect/>
              </a:stretch>
            </p:blipFill>
            <p:spPr bwMode="auto">
              <a:xfrm>
                <a:off x="4896" y="2514"/>
                <a:ext cx="680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29893" name="Text Box 133"/>
            <p:cNvSpPr txBox="1">
              <a:spLocks noChangeArrowheads="1"/>
            </p:cNvSpPr>
            <p:nvPr/>
          </p:nvSpPr>
          <p:spPr bwMode="auto">
            <a:xfrm>
              <a:off x="4895" y="4032"/>
              <a:ext cx="7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Drop-out</a:t>
              </a:r>
            </a:p>
          </p:txBody>
        </p:sp>
      </p:grpSp>
      <p:sp>
        <p:nvSpPr>
          <p:cNvPr id="629962" name="Line 202"/>
          <p:cNvSpPr>
            <a:spLocks noChangeShapeType="1"/>
          </p:cNvSpPr>
          <p:nvPr/>
        </p:nvSpPr>
        <p:spPr bwMode="auto">
          <a:xfrm>
            <a:off x="-304800" y="1336675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964" name="Rectangle 204"/>
          <p:cNvSpPr>
            <a:spLocks noChangeArrowheads="1"/>
          </p:cNvSpPr>
          <p:nvPr/>
        </p:nvSpPr>
        <p:spPr bwMode="auto">
          <a:xfrm>
            <a:off x="6789738" y="1209675"/>
            <a:ext cx="2195512" cy="3276600"/>
          </a:xfrm>
          <a:prstGeom prst="rect">
            <a:avLst/>
          </a:prstGeom>
          <a:solidFill>
            <a:schemeClr val="bg1">
              <a:alpha val="86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965" name="Line 205"/>
          <p:cNvSpPr>
            <a:spLocks noChangeShapeType="1"/>
          </p:cNvSpPr>
          <p:nvPr/>
        </p:nvSpPr>
        <p:spPr bwMode="auto">
          <a:xfrm>
            <a:off x="-304800" y="1698625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966" name="Rectangle 206"/>
          <p:cNvSpPr>
            <a:spLocks noChangeArrowheads="1"/>
          </p:cNvSpPr>
          <p:nvPr/>
        </p:nvSpPr>
        <p:spPr bwMode="auto">
          <a:xfrm>
            <a:off x="5715000" y="1900238"/>
            <a:ext cx="2195513" cy="3276600"/>
          </a:xfrm>
          <a:prstGeom prst="rect">
            <a:avLst/>
          </a:prstGeom>
          <a:solidFill>
            <a:schemeClr val="bg1">
              <a:alpha val="86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967" name="Text Box 207"/>
          <p:cNvSpPr txBox="1">
            <a:spLocks noChangeArrowheads="1"/>
          </p:cNvSpPr>
          <p:nvPr/>
        </p:nvSpPr>
        <p:spPr bwMode="auto">
          <a:xfrm>
            <a:off x="5886450" y="4983163"/>
            <a:ext cx="28686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Everything right of EE Major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(our first P) is now </a:t>
            </a:r>
            <a:r>
              <a:rPr lang="en-US">
                <a:solidFill>
                  <a:srgbClr val="CC00CC"/>
                </a:solidFill>
              </a:rPr>
              <a:t>sorted</a:t>
            </a:r>
            <a:r>
              <a:rPr lang="en-US">
                <a:solidFill>
                  <a:schemeClr val="accent2"/>
                </a:solidFill>
              </a:rPr>
              <a:t>!</a:t>
            </a:r>
          </a:p>
        </p:txBody>
      </p:sp>
      <p:sp>
        <p:nvSpPr>
          <p:cNvPr id="629968" name="Text Box 208"/>
          <p:cNvSpPr txBox="1">
            <a:spLocks noChangeArrowheads="1"/>
          </p:cNvSpPr>
          <p:nvPr/>
        </p:nvSpPr>
        <p:spPr bwMode="auto">
          <a:xfrm>
            <a:off x="2319338" y="5054600"/>
            <a:ext cx="4683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Finally, all items are sorted!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299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299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2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6299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6299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5.55042E-8 L 0.11736 0.3630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29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8" y="1815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99537E-7 L 0.12466 0.3452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298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33" y="172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2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09991E-6 L -0.22743 0.3469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298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72" y="173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69935E-6 L 0.1224 0.3466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29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1" y="173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36 0.36309 L 0.10903 0.0189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629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17206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96 0.34482 L 0.11563 0.00069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6298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1720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39 0.34667 L 0.11406 0.0025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629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17206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743 0.3469 L -0.23576 0.00278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6298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172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2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2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2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29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2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299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6299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6299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6299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6299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6299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919" grpId="0" animBg="1"/>
      <p:bldP spid="629920" grpId="0" animBg="1"/>
      <p:bldP spid="629928" grpId="0" animBg="1"/>
      <p:bldP spid="629928" grpId="1" animBg="1"/>
      <p:bldP spid="629929" grpId="0" animBg="1"/>
      <p:bldP spid="629929" grpId="1" animBg="1"/>
      <p:bldP spid="629929" grpId="2" animBg="1"/>
      <p:bldP spid="629929" grpId="3" animBg="1"/>
      <p:bldP spid="629961" grpId="0" animBg="1"/>
      <p:bldP spid="629961" grpId="1" animBg="1"/>
      <p:bldP spid="629962" grpId="0" animBg="1"/>
      <p:bldP spid="629962" grpId="1" animBg="1"/>
      <p:bldP spid="629964" grpId="0" animBg="1"/>
      <p:bldP spid="629964" grpId="1" animBg="1"/>
      <p:bldP spid="629965" grpId="0" animBg="1"/>
      <p:bldP spid="629965" grpId="1" animBg="1"/>
      <p:bldP spid="629966" grpId="0" animBg="1"/>
      <p:bldP spid="629966" grpId="1" animBg="1"/>
      <p:bldP spid="629967" grpId="0"/>
      <p:bldP spid="629967" grpId="1"/>
      <p:bldP spid="62996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CA48-FF74-4032-8D61-BF63E63A8637}" type="slidenum">
              <a:rPr lang="en-US"/>
              <a:pPr/>
              <a:t>70</a:t>
            </a:fld>
            <a:endParaRPr lang="en-US"/>
          </a:p>
        </p:txBody>
      </p:sp>
      <p:pic>
        <p:nvPicPr>
          <p:cNvPr id="7045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2265363"/>
            <a:ext cx="1425575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45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15888"/>
            <a:ext cx="1425575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45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228600"/>
            <a:ext cx="3290887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451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2751138" y="1177925"/>
            <a:ext cx="215900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451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55"/>
          <a:stretch>
            <a:fillRect/>
          </a:stretch>
        </p:blipFill>
        <p:spPr bwMode="auto">
          <a:xfrm>
            <a:off x="2979738" y="671513"/>
            <a:ext cx="33020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451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"/>
          <a:stretch>
            <a:fillRect/>
          </a:stretch>
        </p:blipFill>
        <p:spPr bwMode="auto">
          <a:xfrm>
            <a:off x="4473575" y="411163"/>
            <a:ext cx="352425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452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363" y="731838"/>
            <a:ext cx="287337" cy="105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452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4891088" y="904875"/>
            <a:ext cx="252412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4522" name="Group 10"/>
          <p:cNvGrpSpPr>
            <a:grpSpLocks/>
          </p:cNvGrpSpPr>
          <p:nvPr/>
        </p:nvGrpSpPr>
        <p:grpSpPr bwMode="auto">
          <a:xfrm>
            <a:off x="5189538" y="661988"/>
            <a:ext cx="387350" cy="1147762"/>
            <a:chOff x="2132" y="346"/>
            <a:chExt cx="253" cy="909"/>
          </a:xfrm>
        </p:grpSpPr>
        <p:pic>
          <p:nvPicPr>
            <p:cNvPr id="704523" name="Picture 11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" y="346"/>
              <a:ext cx="252" cy="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4524" name="Rectangle 12"/>
            <p:cNvSpPr>
              <a:spLocks noChangeArrowheads="1"/>
            </p:cNvSpPr>
            <p:nvPr/>
          </p:nvSpPr>
          <p:spPr bwMode="auto">
            <a:xfrm>
              <a:off x="2132" y="516"/>
              <a:ext cx="215" cy="163"/>
            </a:xfrm>
            <a:prstGeom prst="rect">
              <a:avLst/>
            </a:prstGeom>
            <a:solidFill>
              <a:srgbClr val="9933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4525" name="Text Box 13"/>
          <p:cNvSpPr txBox="1">
            <a:spLocks noChangeArrowheads="1"/>
          </p:cNvSpPr>
          <p:nvPr/>
        </p:nvSpPr>
        <p:spPr bwMode="auto">
          <a:xfrm>
            <a:off x="3614738" y="5329238"/>
            <a:ext cx="4708525" cy="14684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  1.  If array has one element, then return.</a:t>
            </a:r>
          </a:p>
          <a:p>
            <a:r>
              <a:rPr lang="en-US" sz="1800"/>
              <a:t>  2. Split the array in two equal sections</a:t>
            </a:r>
          </a:p>
          <a:p>
            <a:r>
              <a:rPr lang="en-US" sz="1800"/>
              <a:t>  3. Call Mergesort on the left half</a:t>
            </a:r>
          </a:p>
          <a:p>
            <a:r>
              <a:rPr lang="en-US" sz="1800"/>
              <a:t>  4. Call Mergesort on the right half</a:t>
            </a:r>
          </a:p>
          <a:p>
            <a:r>
              <a:rPr lang="en-US" sz="1800"/>
              <a:t>  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two halves back together</a:t>
            </a:r>
          </a:p>
        </p:txBody>
      </p:sp>
      <p:sp>
        <p:nvSpPr>
          <p:cNvPr id="704526" name="Line 14"/>
          <p:cNvSpPr>
            <a:spLocks noChangeShapeType="1"/>
          </p:cNvSpPr>
          <p:nvPr/>
        </p:nvSpPr>
        <p:spPr bwMode="auto">
          <a:xfrm flipH="1">
            <a:off x="4111625" y="187325"/>
            <a:ext cx="7938" cy="1766888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27" name="Line 15"/>
          <p:cNvSpPr>
            <a:spLocks noChangeShapeType="1"/>
          </p:cNvSpPr>
          <p:nvPr/>
        </p:nvSpPr>
        <p:spPr bwMode="auto">
          <a:xfrm>
            <a:off x="3278188" y="6045200"/>
            <a:ext cx="573087" cy="635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28" name="Text Box 16"/>
          <p:cNvSpPr txBox="1">
            <a:spLocks noChangeArrowheads="1"/>
          </p:cNvSpPr>
          <p:nvPr/>
        </p:nvSpPr>
        <p:spPr bwMode="auto">
          <a:xfrm>
            <a:off x="3733800" y="5181600"/>
            <a:ext cx="4708525" cy="14684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  1.  If array has one element, then return.</a:t>
            </a:r>
          </a:p>
          <a:p>
            <a:r>
              <a:rPr lang="en-US" sz="1800"/>
              <a:t>  2. Split the array in two equal sections</a:t>
            </a:r>
          </a:p>
          <a:p>
            <a:r>
              <a:rPr lang="en-US" sz="1800"/>
              <a:t>  3. Call Mergesort on the left half</a:t>
            </a:r>
          </a:p>
          <a:p>
            <a:r>
              <a:rPr lang="en-US" sz="1800"/>
              <a:t>  4. Call Mergesort on the right half</a:t>
            </a:r>
          </a:p>
          <a:p>
            <a:r>
              <a:rPr lang="en-US" sz="1800"/>
              <a:t>  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two halves back together</a:t>
            </a:r>
          </a:p>
        </p:txBody>
      </p:sp>
      <p:sp>
        <p:nvSpPr>
          <p:cNvPr id="704529" name="Rectangle 17"/>
          <p:cNvSpPr>
            <a:spLocks noChangeArrowheads="1"/>
          </p:cNvSpPr>
          <p:nvPr/>
        </p:nvSpPr>
        <p:spPr bwMode="auto">
          <a:xfrm>
            <a:off x="4162425" y="355600"/>
            <a:ext cx="1433513" cy="1446213"/>
          </a:xfrm>
          <a:prstGeom prst="rect">
            <a:avLst/>
          </a:prstGeom>
          <a:solidFill>
            <a:srgbClr val="800000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30" name="Line 18"/>
          <p:cNvSpPr>
            <a:spLocks noChangeShapeType="1"/>
          </p:cNvSpPr>
          <p:nvPr/>
        </p:nvSpPr>
        <p:spPr bwMode="auto">
          <a:xfrm flipH="1">
            <a:off x="3363913" y="190500"/>
            <a:ext cx="7937" cy="1766888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31" name="Line 19"/>
          <p:cNvSpPr>
            <a:spLocks noChangeShapeType="1"/>
          </p:cNvSpPr>
          <p:nvPr/>
        </p:nvSpPr>
        <p:spPr bwMode="auto">
          <a:xfrm>
            <a:off x="3424238" y="6157913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04532" name="Picture 2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" t="2338" r="63844"/>
          <a:stretch>
            <a:fillRect/>
          </a:stretch>
        </p:blipFill>
        <p:spPr bwMode="auto">
          <a:xfrm>
            <a:off x="3414713" y="884238"/>
            <a:ext cx="377825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4533" name="Picture 2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300" y="485775"/>
            <a:ext cx="25876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4534" name="Group 22"/>
          <p:cNvGrpSpPr>
            <a:grpSpLocks/>
          </p:cNvGrpSpPr>
          <p:nvPr/>
        </p:nvGrpSpPr>
        <p:grpSpPr bwMode="auto">
          <a:xfrm>
            <a:off x="741363" y="1566863"/>
            <a:ext cx="406400" cy="666750"/>
            <a:chOff x="1223" y="3324"/>
            <a:chExt cx="256" cy="420"/>
          </a:xfrm>
        </p:grpSpPr>
        <p:sp>
          <p:nvSpPr>
            <p:cNvPr id="704535" name="Line 23"/>
            <p:cNvSpPr>
              <a:spLocks noChangeShapeType="1"/>
            </p:cNvSpPr>
            <p:nvPr/>
          </p:nvSpPr>
          <p:spPr bwMode="auto">
            <a:xfrm flipH="1" flipV="1">
              <a:off x="1339" y="3324"/>
              <a:ext cx="5" cy="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536" name="Text Box 24"/>
            <p:cNvSpPr txBox="1">
              <a:spLocks noChangeArrowheads="1"/>
            </p:cNvSpPr>
            <p:nvPr/>
          </p:nvSpPr>
          <p:spPr bwMode="auto">
            <a:xfrm>
              <a:off x="1223" y="3456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i1</a:t>
              </a:r>
            </a:p>
          </p:txBody>
        </p:sp>
      </p:grpSp>
      <p:sp>
        <p:nvSpPr>
          <p:cNvPr id="704537" name="Rectangle 25"/>
          <p:cNvSpPr>
            <a:spLocks noChangeArrowheads="1"/>
          </p:cNvSpPr>
          <p:nvPr/>
        </p:nvSpPr>
        <p:spPr bwMode="auto">
          <a:xfrm>
            <a:off x="2665413" y="347663"/>
            <a:ext cx="671512" cy="1446212"/>
          </a:xfrm>
          <a:prstGeom prst="rect">
            <a:avLst/>
          </a:prstGeom>
          <a:solidFill>
            <a:srgbClr val="800000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38" name="Line 26"/>
          <p:cNvSpPr>
            <a:spLocks noChangeShapeType="1"/>
          </p:cNvSpPr>
          <p:nvPr/>
        </p:nvSpPr>
        <p:spPr bwMode="auto">
          <a:xfrm>
            <a:off x="3403600" y="6435725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39" name="Text Box 27"/>
          <p:cNvSpPr txBox="1">
            <a:spLocks noChangeArrowheads="1"/>
          </p:cNvSpPr>
          <p:nvPr/>
        </p:nvSpPr>
        <p:spPr bwMode="auto">
          <a:xfrm>
            <a:off x="257175" y="152400"/>
            <a:ext cx="542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5EB"/>
                </a:solidFill>
              </a:rPr>
              <a:t>A1</a:t>
            </a:r>
          </a:p>
        </p:txBody>
      </p:sp>
      <p:sp>
        <p:nvSpPr>
          <p:cNvPr id="704540" name="Text Box 28"/>
          <p:cNvSpPr txBox="1">
            <a:spLocks noChangeArrowheads="1"/>
          </p:cNvSpPr>
          <p:nvPr/>
        </p:nvSpPr>
        <p:spPr bwMode="auto">
          <a:xfrm>
            <a:off x="271463" y="2300288"/>
            <a:ext cx="59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5EB"/>
                </a:solidFill>
              </a:rPr>
              <a:t>A2</a:t>
            </a:r>
          </a:p>
        </p:txBody>
      </p:sp>
      <p:sp>
        <p:nvSpPr>
          <p:cNvPr id="704541" name="Text Box 29"/>
          <p:cNvSpPr txBox="1">
            <a:spLocks noChangeArrowheads="1"/>
          </p:cNvSpPr>
          <p:nvPr/>
        </p:nvSpPr>
        <p:spPr bwMode="auto">
          <a:xfrm>
            <a:off x="3429000" y="228600"/>
            <a:ext cx="376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5EB"/>
                </a:solidFill>
              </a:rPr>
              <a:t>B</a:t>
            </a:r>
          </a:p>
        </p:txBody>
      </p:sp>
      <p:grpSp>
        <p:nvGrpSpPr>
          <p:cNvPr id="704542" name="Group 30"/>
          <p:cNvGrpSpPr>
            <a:grpSpLocks/>
          </p:cNvGrpSpPr>
          <p:nvPr/>
        </p:nvGrpSpPr>
        <p:grpSpPr bwMode="auto">
          <a:xfrm>
            <a:off x="763588" y="3752850"/>
            <a:ext cx="455612" cy="666750"/>
            <a:chOff x="1223" y="3324"/>
            <a:chExt cx="287" cy="420"/>
          </a:xfrm>
        </p:grpSpPr>
        <p:sp>
          <p:nvSpPr>
            <p:cNvPr id="704543" name="Line 31"/>
            <p:cNvSpPr>
              <a:spLocks noChangeShapeType="1"/>
            </p:cNvSpPr>
            <p:nvPr/>
          </p:nvSpPr>
          <p:spPr bwMode="auto">
            <a:xfrm flipH="1" flipV="1">
              <a:off x="1339" y="3324"/>
              <a:ext cx="5" cy="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544" name="Text Box 32"/>
            <p:cNvSpPr txBox="1">
              <a:spLocks noChangeArrowheads="1"/>
            </p:cNvSpPr>
            <p:nvPr/>
          </p:nvSpPr>
          <p:spPr bwMode="auto">
            <a:xfrm>
              <a:off x="1223" y="3456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04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7045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045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7045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7045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0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667 -0.0333 " pathEditMode="relative" ptsTypes="AA">
                                      <p:cBhvr>
                                        <p:cTn id="37" dur="2000" fill="hold"/>
                                        <p:tgtEl>
                                          <p:spTgt spid="7045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667 -0.0333 " pathEditMode="relative" ptsTypes="AA">
                                      <p:cBhvr>
                                        <p:cTn id="39" dur="2000" fill="hold"/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84736E-6 L -0.29115 0.28562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704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66" y="1426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69935E-6 L -0.29271 0.2775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045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35" y="13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0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0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666 -0.0333 L -0.00624 -0.00739 " pathEditMode="relative" ptsTypes="AA">
                                      <p:cBhvr>
                                        <p:cTn id="65" dur="2000" fill="hold"/>
                                        <p:tgtEl>
                                          <p:spTgt spid="7045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2.98797E-6 L 0.0217 2.98797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7045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115 0.28562 L -0.05382 -0.00879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704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8" y="-147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81221E-6 L 0.03333 -2.81221E-6 " pathEditMode="relative" ptsTypes="AA">
                                      <p:cBhvr>
                                        <p:cTn id="77" dur="2000" fill="hold"/>
                                        <p:tgtEl>
                                          <p:spTgt spid="7045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892 -0.03446 L 0.03768 -0.00069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30" y="16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7 2.98797E-6 L 0.05503 2.98797E-6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7045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601 0.27567 L -0.01146 -0.01527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7045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19" y="-145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70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70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70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70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704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704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704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704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704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704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704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704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704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704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7045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7045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28" grpId="0" animBg="1"/>
      <p:bldP spid="704530" grpId="0" animBg="1"/>
      <p:bldP spid="704531" grpId="0" animBg="1"/>
      <p:bldP spid="704537" grpId="0" animBg="1"/>
      <p:bldP spid="704538" grpId="0" animBg="1"/>
      <p:bldP spid="704538" grpId="1" animBg="1"/>
      <p:bldP spid="704539" grpId="0"/>
      <p:bldP spid="704539" grpId="1"/>
      <p:bldP spid="704540" grpId="0"/>
      <p:bldP spid="704540" grpId="1"/>
      <p:bldP spid="704541" grpId="0"/>
      <p:bldP spid="704541" grpId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F282-3C50-4498-931D-369EEB52CA31}" type="slidenum">
              <a:rPr lang="en-US"/>
              <a:pPr/>
              <a:t>71</a:t>
            </a:fld>
            <a:endParaRPr lang="en-US"/>
          </a:p>
        </p:txBody>
      </p:sp>
      <p:pic>
        <p:nvPicPr>
          <p:cNvPr id="7065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2265363"/>
            <a:ext cx="17526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56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15888"/>
            <a:ext cx="1781175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5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228600"/>
            <a:ext cx="3290887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56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2679700" y="1149350"/>
            <a:ext cx="215900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566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55"/>
          <a:stretch>
            <a:fillRect/>
          </a:stretch>
        </p:blipFill>
        <p:spPr bwMode="auto">
          <a:xfrm>
            <a:off x="3340100" y="679450"/>
            <a:ext cx="33020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567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"/>
          <a:stretch>
            <a:fillRect/>
          </a:stretch>
        </p:blipFill>
        <p:spPr bwMode="auto">
          <a:xfrm>
            <a:off x="4473575" y="411163"/>
            <a:ext cx="352425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568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363" y="731838"/>
            <a:ext cx="287337" cy="105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569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4891088" y="904875"/>
            <a:ext cx="252412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6570" name="Group 10"/>
          <p:cNvGrpSpPr>
            <a:grpSpLocks/>
          </p:cNvGrpSpPr>
          <p:nvPr/>
        </p:nvGrpSpPr>
        <p:grpSpPr bwMode="auto">
          <a:xfrm>
            <a:off x="5189538" y="661988"/>
            <a:ext cx="387350" cy="1147762"/>
            <a:chOff x="2132" y="346"/>
            <a:chExt cx="253" cy="909"/>
          </a:xfrm>
        </p:grpSpPr>
        <p:pic>
          <p:nvPicPr>
            <p:cNvPr id="706571" name="Picture 11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" y="346"/>
              <a:ext cx="252" cy="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6572" name="Rectangle 12"/>
            <p:cNvSpPr>
              <a:spLocks noChangeArrowheads="1"/>
            </p:cNvSpPr>
            <p:nvPr/>
          </p:nvSpPr>
          <p:spPr bwMode="auto">
            <a:xfrm>
              <a:off x="2132" y="516"/>
              <a:ext cx="215" cy="163"/>
            </a:xfrm>
            <a:prstGeom prst="rect">
              <a:avLst/>
            </a:prstGeom>
            <a:solidFill>
              <a:srgbClr val="9933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6573" name="Text Box 13"/>
          <p:cNvSpPr txBox="1">
            <a:spLocks noChangeArrowheads="1"/>
          </p:cNvSpPr>
          <p:nvPr/>
        </p:nvSpPr>
        <p:spPr bwMode="auto">
          <a:xfrm>
            <a:off x="3614738" y="5329238"/>
            <a:ext cx="4708525" cy="14684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  1.  If array has one element, then return.</a:t>
            </a:r>
          </a:p>
          <a:p>
            <a:r>
              <a:rPr lang="en-US" sz="1800"/>
              <a:t>  2. Split the array in two equal sections</a:t>
            </a:r>
          </a:p>
          <a:p>
            <a:r>
              <a:rPr lang="en-US" sz="1800"/>
              <a:t>  3. Call Mergesort on the left half</a:t>
            </a:r>
          </a:p>
          <a:p>
            <a:r>
              <a:rPr lang="en-US" sz="1800"/>
              <a:t>  4. Call Mergesort on the right half</a:t>
            </a:r>
          </a:p>
          <a:p>
            <a:r>
              <a:rPr lang="en-US" sz="1800"/>
              <a:t>  5. </a:t>
            </a:r>
            <a:r>
              <a:rPr lang="en-US" sz="1800">
                <a:solidFill>
                  <a:srgbClr val="6600CC"/>
                </a:solidFill>
              </a:rPr>
              <a:t>Merge </a:t>
            </a:r>
            <a:r>
              <a:rPr lang="en-US" sz="1800"/>
              <a:t>the two halves back together</a:t>
            </a:r>
          </a:p>
        </p:txBody>
      </p:sp>
      <p:sp>
        <p:nvSpPr>
          <p:cNvPr id="706574" name="Line 14"/>
          <p:cNvSpPr>
            <a:spLocks noChangeShapeType="1"/>
          </p:cNvSpPr>
          <p:nvPr/>
        </p:nvSpPr>
        <p:spPr bwMode="auto">
          <a:xfrm flipH="1">
            <a:off x="4111625" y="187325"/>
            <a:ext cx="7938" cy="176688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575" name="Line 15"/>
          <p:cNvSpPr>
            <a:spLocks noChangeShapeType="1"/>
          </p:cNvSpPr>
          <p:nvPr/>
        </p:nvSpPr>
        <p:spPr bwMode="auto">
          <a:xfrm>
            <a:off x="3278188" y="6045200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576" name="Rectangle 16"/>
          <p:cNvSpPr>
            <a:spLocks noChangeArrowheads="1"/>
          </p:cNvSpPr>
          <p:nvPr/>
        </p:nvSpPr>
        <p:spPr bwMode="auto">
          <a:xfrm>
            <a:off x="4162425" y="355600"/>
            <a:ext cx="1433513" cy="1446213"/>
          </a:xfrm>
          <a:prstGeom prst="rect">
            <a:avLst/>
          </a:prstGeom>
          <a:solidFill>
            <a:srgbClr val="800000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06577" name="Picture 1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" t="2338" r="63844"/>
          <a:stretch>
            <a:fillRect/>
          </a:stretch>
        </p:blipFill>
        <p:spPr bwMode="auto">
          <a:xfrm>
            <a:off x="2943225" y="866775"/>
            <a:ext cx="377825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578" name="Picture 1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863" y="428625"/>
            <a:ext cx="25876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6579" name="Line 19"/>
          <p:cNvSpPr>
            <a:spLocks noChangeShapeType="1"/>
          </p:cNvSpPr>
          <p:nvPr/>
        </p:nvSpPr>
        <p:spPr bwMode="auto">
          <a:xfrm>
            <a:off x="3265488" y="6318250"/>
            <a:ext cx="573087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580" name="Rectangle 20"/>
          <p:cNvSpPr>
            <a:spLocks noChangeArrowheads="1"/>
          </p:cNvSpPr>
          <p:nvPr/>
        </p:nvSpPr>
        <p:spPr bwMode="auto">
          <a:xfrm>
            <a:off x="2676525" y="317500"/>
            <a:ext cx="1365250" cy="1487488"/>
          </a:xfrm>
          <a:prstGeom prst="rect">
            <a:avLst/>
          </a:prstGeom>
          <a:solidFill>
            <a:srgbClr val="800000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581" name="AutoShape 21"/>
          <p:cNvSpPr>
            <a:spLocks noChangeArrowheads="1"/>
          </p:cNvSpPr>
          <p:nvPr/>
        </p:nvSpPr>
        <p:spPr bwMode="auto">
          <a:xfrm>
            <a:off x="5424488" y="3643313"/>
            <a:ext cx="3355975" cy="2063750"/>
          </a:xfrm>
          <a:prstGeom prst="wedgeRoundRectCallout">
            <a:avLst>
              <a:gd name="adj1" fmla="val -16083"/>
              <a:gd name="adj2" fmla="val 73847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This will sort the right half of the array…</a:t>
            </a:r>
          </a:p>
          <a:p>
            <a:pPr algn="ctr"/>
            <a:endParaRPr lang="en-US" sz="1000"/>
          </a:p>
          <a:p>
            <a:pPr algn="ctr"/>
            <a:r>
              <a:rPr lang="en-US"/>
              <a:t>In the same way we just saw!</a:t>
            </a:r>
          </a:p>
        </p:txBody>
      </p:sp>
      <p:pic>
        <p:nvPicPr>
          <p:cNvPr id="706582" name="Picture 2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"/>
          <a:stretch>
            <a:fillRect/>
          </a:stretch>
        </p:blipFill>
        <p:spPr bwMode="auto">
          <a:xfrm>
            <a:off x="5240338" y="401638"/>
            <a:ext cx="352425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583" name="Picture 2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288" y="763588"/>
            <a:ext cx="287337" cy="105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584" name="Picture 2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1042"/>
          <a:stretch>
            <a:fillRect/>
          </a:stretch>
        </p:blipFill>
        <p:spPr bwMode="auto">
          <a:xfrm>
            <a:off x="4156075" y="922338"/>
            <a:ext cx="252413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6585" name="Group 25"/>
          <p:cNvGrpSpPr>
            <a:grpSpLocks/>
          </p:cNvGrpSpPr>
          <p:nvPr/>
        </p:nvGrpSpPr>
        <p:grpSpPr bwMode="auto">
          <a:xfrm>
            <a:off x="4783138" y="652463"/>
            <a:ext cx="387350" cy="1147762"/>
            <a:chOff x="2132" y="346"/>
            <a:chExt cx="253" cy="909"/>
          </a:xfrm>
        </p:grpSpPr>
        <p:pic>
          <p:nvPicPr>
            <p:cNvPr id="706586" name="Picture 26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" y="346"/>
              <a:ext cx="252" cy="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6587" name="Rectangle 27"/>
            <p:cNvSpPr>
              <a:spLocks noChangeArrowheads="1"/>
            </p:cNvSpPr>
            <p:nvPr/>
          </p:nvSpPr>
          <p:spPr bwMode="auto">
            <a:xfrm>
              <a:off x="2132" y="516"/>
              <a:ext cx="215" cy="163"/>
            </a:xfrm>
            <a:prstGeom prst="rect">
              <a:avLst/>
            </a:prstGeom>
            <a:solidFill>
              <a:srgbClr val="9933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6588" name="Line 28"/>
          <p:cNvSpPr>
            <a:spLocks noChangeShapeType="1"/>
          </p:cNvSpPr>
          <p:nvPr/>
        </p:nvSpPr>
        <p:spPr bwMode="auto">
          <a:xfrm>
            <a:off x="3257550" y="6610350"/>
            <a:ext cx="573088" cy="6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06589" name="Group 29"/>
          <p:cNvGrpSpPr>
            <a:grpSpLocks/>
          </p:cNvGrpSpPr>
          <p:nvPr/>
        </p:nvGrpSpPr>
        <p:grpSpPr bwMode="auto">
          <a:xfrm>
            <a:off x="355600" y="1566863"/>
            <a:ext cx="406400" cy="666750"/>
            <a:chOff x="1223" y="3324"/>
            <a:chExt cx="256" cy="420"/>
          </a:xfrm>
        </p:grpSpPr>
        <p:sp>
          <p:nvSpPr>
            <p:cNvPr id="706590" name="Line 30"/>
            <p:cNvSpPr>
              <a:spLocks noChangeShapeType="1"/>
            </p:cNvSpPr>
            <p:nvPr/>
          </p:nvSpPr>
          <p:spPr bwMode="auto">
            <a:xfrm flipH="1" flipV="1">
              <a:off x="1339" y="3324"/>
              <a:ext cx="5" cy="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591" name="Text Box 31"/>
            <p:cNvSpPr txBox="1">
              <a:spLocks noChangeArrowheads="1"/>
            </p:cNvSpPr>
            <p:nvPr/>
          </p:nvSpPr>
          <p:spPr bwMode="auto">
            <a:xfrm>
              <a:off x="1223" y="3456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i1</a:t>
              </a:r>
            </a:p>
          </p:txBody>
        </p:sp>
      </p:grpSp>
      <p:sp>
        <p:nvSpPr>
          <p:cNvPr id="706592" name="Text Box 32"/>
          <p:cNvSpPr txBox="1">
            <a:spLocks noChangeArrowheads="1"/>
          </p:cNvSpPr>
          <p:nvPr/>
        </p:nvSpPr>
        <p:spPr bwMode="auto">
          <a:xfrm>
            <a:off x="257175" y="152400"/>
            <a:ext cx="542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5EB"/>
                </a:solidFill>
              </a:rPr>
              <a:t>A1</a:t>
            </a:r>
          </a:p>
        </p:txBody>
      </p:sp>
      <p:sp>
        <p:nvSpPr>
          <p:cNvPr id="706593" name="Text Box 33"/>
          <p:cNvSpPr txBox="1">
            <a:spLocks noChangeArrowheads="1"/>
          </p:cNvSpPr>
          <p:nvPr/>
        </p:nvSpPr>
        <p:spPr bwMode="auto">
          <a:xfrm>
            <a:off x="271463" y="2300288"/>
            <a:ext cx="59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5EB"/>
                </a:solidFill>
              </a:rPr>
              <a:t>A2</a:t>
            </a:r>
          </a:p>
        </p:txBody>
      </p:sp>
      <p:sp>
        <p:nvSpPr>
          <p:cNvPr id="706594" name="Text Box 34"/>
          <p:cNvSpPr txBox="1">
            <a:spLocks noChangeArrowheads="1"/>
          </p:cNvSpPr>
          <p:nvPr/>
        </p:nvSpPr>
        <p:spPr bwMode="auto">
          <a:xfrm>
            <a:off x="3919538" y="269875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5EB"/>
                </a:solidFill>
              </a:rPr>
              <a:t>B</a:t>
            </a:r>
          </a:p>
        </p:txBody>
      </p:sp>
      <p:grpSp>
        <p:nvGrpSpPr>
          <p:cNvPr id="706595" name="Group 35"/>
          <p:cNvGrpSpPr>
            <a:grpSpLocks/>
          </p:cNvGrpSpPr>
          <p:nvPr/>
        </p:nvGrpSpPr>
        <p:grpSpPr bwMode="auto">
          <a:xfrm>
            <a:off x="304800" y="3752850"/>
            <a:ext cx="455613" cy="666750"/>
            <a:chOff x="1223" y="3324"/>
            <a:chExt cx="287" cy="420"/>
          </a:xfrm>
        </p:grpSpPr>
        <p:sp>
          <p:nvSpPr>
            <p:cNvPr id="706596" name="Line 36"/>
            <p:cNvSpPr>
              <a:spLocks noChangeShapeType="1"/>
            </p:cNvSpPr>
            <p:nvPr/>
          </p:nvSpPr>
          <p:spPr bwMode="auto">
            <a:xfrm flipH="1" flipV="1">
              <a:off x="1339" y="3324"/>
              <a:ext cx="5" cy="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597" name="Text Box 37"/>
            <p:cNvSpPr txBox="1">
              <a:spLocks noChangeArrowheads="1"/>
            </p:cNvSpPr>
            <p:nvPr/>
          </p:nvSpPr>
          <p:spPr bwMode="auto">
            <a:xfrm>
              <a:off x="1223" y="3456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i2</a:t>
              </a:r>
            </a:p>
          </p:txBody>
        </p:sp>
      </p:grpSp>
      <p:sp>
        <p:nvSpPr>
          <p:cNvPr id="706598" name="Text Box 38"/>
          <p:cNvSpPr txBox="1">
            <a:spLocks noChangeArrowheads="1"/>
          </p:cNvSpPr>
          <p:nvPr/>
        </p:nvSpPr>
        <p:spPr bwMode="auto">
          <a:xfrm>
            <a:off x="288925" y="5227638"/>
            <a:ext cx="176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so on…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065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0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706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706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706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706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7065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06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7065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7065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0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0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0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0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15541E-6 L -0.24809 -0.01619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7065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13" y="-809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0555E-6 L -0.24809 -0.01827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7065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13" y="-925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71785E-6 L -0.24809 -0.0203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7065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13" y="-1018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23774E-7 L -0.24809 -0.01827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706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13" y="-925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72988E-6 L -0.42535 0.29024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7065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67" y="1450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60962E-6 L -0.41927 0.28769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7065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72" y="14385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51526E-7 L -0.41667 0.28839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7065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3" y="14408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1878E-6 L -0.41215 0.284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7065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08" y="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70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0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809 -0.01619 L -0.00052 0.0007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7065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8" y="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7.46531E-6 L 0.03281 -7.46531E-6 " pathEditMode="relative" ptsTypes="AA">
                                      <p:cBhvr>
                                        <p:cTn id="126" dur="2000" fill="hold"/>
                                        <p:tgtEl>
                                          <p:spTgt spid="7065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99 0.28192 L -0.13854 -0.0074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7065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59" y="-14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14616E-6 L 0.03698 -2.14616E-6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7065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809 -0.02035 L 0.02605 -0.0074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7065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98" y="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68 2.98797E-6 L 0.07222 0.00069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7065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667 0.28839 L -0.09427 -0.01087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7065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11" y="-14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98 -2.81221E-6 L 0.07864 -2.81221E-6 " pathEditMode="relative" ptsTypes="AA">
                                      <p:cBhvr>
                                        <p:cTn id="150" dur="2000" fill="hold"/>
                                        <p:tgtEl>
                                          <p:spTgt spid="7065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809 -0.01828 L 0.06858 -0.00718 " pathEditMode="relative" ptsTypes="AA">
                                      <p:cBhvr>
                                        <p:cTn id="154" dur="2000" fill="hold"/>
                                        <p:tgtEl>
                                          <p:spTgt spid="7065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22 0.00069 L 0.11597 0.00069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7065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927 0.28769 L -0.03976 -0.00948 " pathEditMode="relative" ptsTypes="AA">
                                      <p:cBhvr>
                                        <p:cTn id="162" dur="2000" fill="hold"/>
                                        <p:tgtEl>
                                          <p:spTgt spid="7065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64 -2.81221E-6 L 0.12031 -2.81221E-6 " pathEditMode="relative" ptsTypes="AA">
                                      <p:cBhvr>
                                        <p:cTn id="166" dur="2000" fill="hold"/>
                                        <p:tgtEl>
                                          <p:spTgt spid="7065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74" grpId="0" animBg="1"/>
      <p:bldP spid="706575" grpId="0" animBg="1"/>
      <p:bldP spid="706576" grpId="0" animBg="1"/>
      <p:bldP spid="706576" grpId="1" animBg="1"/>
      <p:bldP spid="706579" grpId="0" animBg="1"/>
      <p:bldP spid="706579" grpId="1" animBg="1"/>
      <p:bldP spid="706580" grpId="0" animBg="1"/>
      <p:bldP spid="706580" grpId="1" animBg="1"/>
      <p:bldP spid="706581" grpId="0" animBg="1"/>
      <p:bldP spid="706581" grpId="1" animBg="1"/>
      <p:bldP spid="706588" grpId="0" animBg="1"/>
      <p:bldP spid="706592" grpId="0"/>
      <p:bldP spid="706593" grpId="0"/>
      <p:bldP spid="706594" grpId="0"/>
      <p:bldP spid="7065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E28E-4702-46DB-A257-F86CE4723A7D}" type="slidenum">
              <a:rPr lang="en-US"/>
              <a:pPr/>
              <a:t>8</a:t>
            </a:fld>
            <a:endParaRPr lang="en-US"/>
          </a:p>
        </p:txBody>
      </p:sp>
      <p:sp>
        <p:nvSpPr>
          <p:cNvPr id="490567" name="Text Box 71"/>
          <p:cNvSpPr txBox="1">
            <a:spLocks noChangeArrowheads="1"/>
          </p:cNvSpPr>
          <p:nvPr/>
        </p:nvSpPr>
        <p:spPr bwMode="auto">
          <a:xfrm>
            <a:off x="5892800" y="12192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6600CC"/>
                </a:solidFill>
              </a:rPr>
              <a:t>0</a:t>
            </a:r>
          </a:p>
        </p:txBody>
      </p:sp>
      <p:sp>
        <p:nvSpPr>
          <p:cNvPr id="490568" name="Text Box 72"/>
          <p:cNvSpPr txBox="1">
            <a:spLocks noChangeArrowheads="1"/>
          </p:cNvSpPr>
          <p:nvPr/>
        </p:nvSpPr>
        <p:spPr bwMode="auto">
          <a:xfrm>
            <a:off x="7239000" y="12192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6600CC"/>
                </a:solidFill>
              </a:rPr>
              <a:t>7</a:t>
            </a:r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D&amp;C Sorts: Quicksort</a:t>
            </a:r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1447800" y="762000"/>
            <a:ext cx="649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here’s an actual Quicksort C++ function:</a:t>
            </a:r>
          </a:p>
        </p:txBody>
      </p:sp>
      <p:sp>
        <p:nvSpPr>
          <p:cNvPr id="490500" name="Text Box 4"/>
          <p:cNvSpPr txBox="1">
            <a:spLocks noChangeArrowheads="1"/>
          </p:cNvSpPr>
          <p:nvPr/>
        </p:nvSpPr>
        <p:spPr bwMode="auto">
          <a:xfrm>
            <a:off x="1176338" y="1755775"/>
            <a:ext cx="7265987" cy="34258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 b="1">
                <a:latin typeface="Courier New" pitchFamily="49" charset="0"/>
                <a:cs typeface="Courier New" pitchFamily="49" charset="0"/>
              </a:rPr>
              <a:t>void QuickSort(int Array[],int First,int Last)</a:t>
            </a:r>
          </a:p>
          <a:p>
            <a:r>
              <a:rPr lang="en-US" sz="19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900" b="1">
                <a:latin typeface="Courier New" pitchFamily="49" charset="0"/>
                <a:cs typeface="Courier New" pitchFamily="49" charset="0"/>
              </a:rPr>
              <a:t>  if (Last – First &gt;= 1 )</a:t>
            </a:r>
          </a:p>
          <a:p>
            <a:r>
              <a:rPr lang="en-US" sz="19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900" b="1">
                <a:latin typeface="Courier New" pitchFamily="49" charset="0"/>
                <a:cs typeface="Courier New" pitchFamily="49" charset="0"/>
              </a:rPr>
              <a:t>    int PivotIndex;</a:t>
            </a:r>
          </a:p>
          <a:p>
            <a:endParaRPr lang="en-US" sz="1900" b="1">
              <a:latin typeface="Courier New" pitchFamily="49" charset="0"/>
              <a:cs typeface="Courier New" pitchFamily="49" charset="0"/>
            </a:endParaRPr>
          </a:p>
          <a:p>
            <a:endParaRPr lang="en-US" sz="1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900" b="1">
                <a:latin typeface="Courier New" pitchFamily="49" charset="0"/>
                <a:cs typeface="Courier New" pitchFamily="49" charset="0"/>
              </a:rPr>
              <a:t>    PivotIndex = </a:t>
            </a:r>
            <a:r>
              <a:rPr lang="en-US" sz="19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Partition</a:t>
            </a:r>
            <a:r>
              <a:rPr lang="en-US" sz="1900" b="1">
                <a:latin typeface="Courier New" pitchFamily="49" charset="0"/>
                <a:cs typeface="Courier New" pitchFamily="49" charset="0"/>
              </a:rPr>
              <a:t>(Array,First,Last);  </a:t>
            </a:r>
          </a:p>
          <a:p>
            <a:r>
              <a:rPr lang="en-US" sz="19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QuickSort</a:t>
            </a:r>
            <a:r>
              <a:rPr lang="en-US" sz="1900" b="1">
                <a:latin typeface="Courier New" pitchFamily="49" charset="0"/>
                <a:cs typeface="Courier New" pitchFamily="49" charset="0"/>
              </a:rPr>
              <a:t>(Array,First,PivotIndex-1); // left </a:t>
            </a:r>
          </a:p>
          <a:p>
            <a:r>
              <a:rPr lang="en-US" sz="19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QuickSort</a:t>
            </a:r>
            <a:r>
              <a:rPr lang="en-US" sz="1900" b="1">
                <a:latin typeface="Courier New" pitchFamily="49" charset="0"/>
                <a:cs typeface="Courier New" pitchFamily="49" charset="0"/>
              </a:rPr>
              <a:t>(Array,PivotIndex+1,Last);  // right</a:t>
            </a:r>
          </a:p>
          <a:p>
            <a:r>
              <a:rPr lang="en-US" sz="19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900" b="1">
                <a:latin typeface="Courier New" pitchFamily="49" charset="0"/>
              </a:rPr>
              <a:t>}</a:t>
            </a:r>
          </a:p>
        </p:txBody>
      </p:sp>
      <p:sp>
        <p:nvSpPr>
          <p:cNvPr id="490509" name="AutoShape 13"/>
          <p:cNvSpPr>
            <a:spLocks noChangeArrowheads="1"/>
          </p:cNvSpPr>
          <p:nvPr/>
        </p:nvSpPr>
        <p:spPr bwMode="auto">
          <a:xfrm>
            <a:off x="5846763" y="287338"/>
            <a:ext cx="3275012" cy="1387475"/>
          </a:xfrm>
          <a:prstGeom prst="wedgeRoundRectCallout">
            <a:avLst>
              <a:gd name="adj1" fmla="val -48255"/>
              <a:gd name="adj2" fmla="val 58810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CC00CC"/>
                </a:solidFill>
              </a:rPr>
              <a:t>First</a:t>
            </a:r>
            <a:r>
              <a:rPr lang="en-US"/>
              <a:t> specifies the starting element of the array to sort.</a:t>
            </a:r>
          </a:p>
        </p:txBody>
      </p:sp>
      <p:sp>
        <p:nvSpPr>
          <p:cNvPr id="490510" name="AutoShape 14"/>
          <p:cNvSpPr>
            <a:spLocks noChangeArrowheads="1"/>
          </p:cNvSpPr>
          <p:nvPr/>
        </p:nvSpPr>
        <p:spPr bwMode="auto">
          <a:xfrm>
            <a:off x="4048125" y="317500"/>
            <a:ext cx="3275013" cy="1387475"/>
          </a:xfrm>
          <a:prstGeom prst="wedgeRoundRectCallout">
            <a:avLst>
              <a:gd name="adj1" fmla="val 45056"/>
              <a:gd name="adj2" fmla="val 61671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CC00CC"/>
                </a:solidFill>
              </a:rPr>
              <a:t>Last</a:t>
            </a:r>
            <a:r>
              <a:rPr lang="en-US"/>
              <a:t> specifies the last element of the array to sort.</a:t>
            </a:r>
          </a:p>
        </p:txBody>
      </p:sp>
      <p:sp>
        <p:nvSpPr>
          <p:cNvPr id="490511" name="AutoShape 15"/>
          <p:cNvSpPr>
            <a:spLocks noChangeArrowheads="1"/>
          </p:cNvSpPr>
          <p:nvPr/>
        </p:nvSpPr>
        <p:spPr bwMode="auto">
          <a:xfrm>
            <a:off x="2820988" y="415925"/>
            <a:ext cx="3630612" cy="1387475"/>
          </a:xfrm>
          <a:prstGeom prst="wedgeRoundRectCallout">
            <a:avLst>
              <a:gd name="adj1" fmla="val -35657"/>
              <a:gd name="adj2" fmla="val 90046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Only bother sorting arrays of </a:t>
            </a:r>
            <a:r>
              <a:rPr lang="en-US">
                <a:solidFill>
                  <a:srgbClr val="6600CC"/>
                </a:solidFill>
              </a:rPr>
              <a:t>at least two</a:t>
            </a:r>
            <a:r>
              <a:rPr lang="en-US">
                <a:solidFill>
                  <a:schemeClr val="tx1"/>
                </a:solidFill>
              </a:rPr>
              <a:t> elements!</a:t>
            </a:r>
          </a:p>
        </p:txBody>
      </p:sp>
      <p:sp>
        <p:nvSpPr>
          <p:cNvPr id="490512" name="AutoShape 16"/>
          <p:cNvSpPr>
            <a:spLocks noChangeArrowheads="1"/>
          </p:cNvSpPr>
          <p:nvPr/>
        </p:nvSpPr>
        <p:spPr bwMode="auto">
          <a:xfrm>
            <a:off x="3983038" y="1331913"/>
            <a:ext cx="3630612" cy="1660525"/>
          </a:xfrm>
          <a:prstGeom prst="wedgeRoundRectCallout">
            <a:avLst>
              <a:gd name="adj1" fmla="val -35657"/>
              <a:gd name="adj2" fmla="val 83463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u="sng">
                <a:solidFill>
                  <a:srgbClr val="6600CC"/>
                </a:solidFill>
              </a:rPr>
              <a:t>DIVIDE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Pick an element.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Move &lt;= items left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Move &gt; items right</a:t>
            </a:r>
          </a:p>
        </p:txBody>
      </p:sp>
      <p:sp>
        <p:nvSpPr>
          <p:cNvPr id="490513" name="AutoShape 17"/>
          <p:cNvSpPr>
            <a:spLocks noChangeArrowheads="1"/>
          </p:cNvSpPr>
          <p:nvPr/>
        </p:nvSpPr>
        <p:spPr bwMode="auto">
          <a:xfrm>
            <a:off x="2430463" y="1782763"/>
            <a:ext cx="3630612" cy="1660525"/>
          </a:xfrm>
          <a:prstGeom prst="wedgeRoundRectCallout">
            <a:avLst>
              <a:gd name="adj1" fmla="val -35657"/>
              <a:gd name="adj2" fmla="val 83463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u="sng">
                <a:solidFill>
                  <a:srgbClr val="6600CC"/>
                </a:solidFill>
              </a:rPr>
              <a:t>CONQUER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Apply our QS algorithm to the left half of the array.</a:t>
            </a:r>
          </a:p>
        </p:txBody>
      </p:sp>
      <p:sp>
        <p:nvSpPr>
          <p:cNvPr id="490514" name="AutoShape 18"/>
          <p:cNvSpPr>
            <a:spLocks noChangeArrowheads="1"/>
          </p:cNvSpPr>
          <p:nvPr/>
        </p:nvSpPr>
        <p:spPr bwMode="auto">
          <a:xfrm>
            <a:off x="2389188" y="2114550"/>
            <a:ext cx="3630612" cy="1660525"/>
          </a:xfrm>
          <a:prstGeom prst="wedgeRoundRectCallout">
            <a:avLst>
              <a:gd name="adj1" fmla="val -35657"/>
              <a:gd name="adj2" fmla="val 83463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u="sng">
                <a:solidFill>
                  <a:srgbClr val="6600CC"/>
                </a:solidFill>
              </a:rPr>
              <a:t>CONQUER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Apply our QS algorithm to the right half of the array.</a:t>
            </a:r>
          </a:p>
        </p:txBody>
      </p:sp>
      <p:grpSp>
        <p:nvGrpSpPr>
          <p:cNvPr id="490515" name="Group 19"/>
          <p:cNvGrpSpPr>
            <a:grpSpLocks/>
          </p:cNvGrpSpPr>
          <p:nvPr/>
        </p:nvGrpSpPr>
        <p:grpSpPr bwMode="auto">
          <a:xfrm>
            <a:off x="2655888" y="5435600"/>
            <a:ext cx="3783012" cy="1041400"/>
            <a:chOff x="3264" y="672"/>
            <a:chExt cx="2383" cy="656"/>
          </a:xfrm>
        </p:grpSpPr>
        <p:sp>
          <p:nvSpPr>
            <p:cNvPr id="490516" name="Rectangle 20"/>
            <p:cNvSpPr>
              <a:spLocks noChangeArrowheads="1"/>
            </p:cNvSpPr>
            <p:nvPr/>
          </p:nvSpPr>
          <p:spPr bwMode="auto">
            <a:xfrm flipH="1">
              <a:off x="3264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490517" name="Rectangle 21"/>
            <p:cNvSpPr>
              <a:spLocks noChangeArrowheads="1"/>
            </p:cNvSpPr>
            <p:nvPr/>
          </p:nvSpPr>
          <p:spPr bwMode="auto">
            <a:xfrm flipH="1">
              <a:off x="3552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90518" name="Rectangle 22"/>
            <p:cNvSpPr>
              <a:spLocks noChangeArrowheads="1"/>
            </p:cNvSpPr>
            <p:nvPr/>
          </p:nvSpPr>
          <p:spPr bwMode="auto">
            <a:xfrm flipH="1">
              <a:off x="3840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77</a:t>
              </a:r>
            </a:p>
          </p:txBody>
        </p:sp>
        <p:sp>
          <p:nvSpPr>
            <p:cNvPr id="490519" name="Rectangle 23"/>
            <p:cNvSpPr>
              <a:spLocks noChangeArrowheads="1"/>
            </p:cNvSpPr>
            <p:nvPr/>
          </p:nvSpPr>
          <p:spPr bwMode="auto">
            <a:xfrm flipH="1">
              <a:off x="4128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  <p:sp>
          <p:nvSpPr>
            <p:cNvPr id="490520" name="Rectangle 24"/>
            <p:cNvSpPr>
              <a:spLocks noChangeArrowheads="1"/>
            </p:cNvSpPr>
            <p:nvPr/>
          </p:nvSpPr>
          <p:spPr bwMode="auto">
            <a:xfrm flipH="1">
              <a:off x="4416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69</a:t>
              </a:r>
            </a:p>
          </p:txBody>
        </p:sp>
        <p:sp>
          <p:nvSpPr>
            <p:cNvPr id="490521" name="Rectangle 25"/>
            <p:cNvSpPr>
              <a:spLocks noChangeArrowheads="1"/>
            </p:cNvSpPr>
            <p:nvPr/>
          </p:nvSpPr>
          <p:spPr bwMode="auto">
            <a:xfrm flipH="1">
              <a:off x="4704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490522" name="Rectangle 26"/>
            <p:cNvSpPr>
              <a:spLocks noChangeArrowheads="1"/>
            </p:cNvSpPr>
            <p:nvPr/>
          </p:nvSpPr>
          <p:spPr bwMode="auto">
            <a:xfrm flipH="1">
              <a:off x="4992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21</a:t>
              </a:r>
            </a:p>
          </p:txBody>
        </p:sp>
        <p:sp>
          <p:nvSpPr>
            <p:cNvPr id="490523" name="Text Box 27"/>
            <p:cNvSpPr txBox="1">
              <a:spLocks noChangeArrowheads="1"/>
            </p:cNvSpPr>
            <p:nvPr/>
          </p:nvSpPr>
          <p:spPr bwMode="auto">
            <a:xfrm>
              <a:off x="3340" y="1059"/>
              <a:ext cx="221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/>
                <a:t>0   1    2   3   4    5    6   7</a:t>
              </a:r>
            </a:p>
          </p:txBody>
        </p:sp>
        <p:sp>
          <p:nvSpPr>
            <p:cNvPr id="490524" name="Rectangle 28"/>
            <p:cNvSpPr>
              <a:spLocks noChangeArrowheads="1"/>
            </p:cNvSpPr>
            <p:nvPr/>
          </p:nvSpPr>
          <p:spPr bwMode="auto">
            <a:xfrm flipH="1">
              <a:off x="5321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46</a:t>
              </a:r>
            </a:p>
          </p:txBody>
        </p:sp>
      </p:grpSp>
      <p:grpSp>
        <p:nvGrpSpPr>
          <p:cNvPr id="490525" name="Group 29"/>
          <p:cNvGrpSpPr>
            <a:grpSpLocks/>
          </p:cNvGrpSpPr>
          <p:nvPr/>
        </p:nvGrpSpPr>
        <p:grpSpPr bwMode="auto">
          <a:xfrm>
            <a:off x="2655888" y="5435600"/>
            <a:ext cx="3783012" cy="1041400"/>
            <a:chOff x="3264" y="672"/>
            <a:chExt cx="2383" cy="656"/>
          </a:xfrm>
        </p:grpSpPr>
        <p:sp>
          <p:nvSpPr>
            <p:cNvPr id="490526" name="Rectangle 30"/>
            <p:cNvSpPr>
              <a:spLocks noChangeArrowheads="1"/>
            </p:cNvSpPr>
            <p:nvPr/>
          </p:nvSpPr>
          <p:spPr bwMode="auto">
            <a:xfrm flipH="1">
              <a:off x="3264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3300"/>
                  </a:solidFill>
                </a:rPr>
                <a:t>30</a:t>
              </a:r>
            </a:p>
          </p:txBody>
        </p:sp>
        <p:sp>
          <p:nvSpPr>
            <p:cNvPr id="490527" name="Rectangle 31"/>
            <p:cNvSpPr>
              <a:spLocks noChangeArrowheads="1"/>
            </p:cNvSpPr>
            <p:nvPr/>
          </p:nvSpPr>
          <p:spPr bwMode="auto">
            <a:xfrm flipH="1">
              <a:off x="3552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90528" name="Rectangle 32"/>
            <p:cNvSpPr>
              <a:spLocks noChangeArrowheads="1"/>
            </p:cNvSpPr>
            <p:nvPr/>
          </p:nvSpPr>
          <p:spPr bwMode="auto">
            <a:xfrm flipH="1">
              <a:off x="3840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77</a:t>
              </a:r>
            </a:p>
          </p:txBody>
        </p:sp>
        <p:sp>
          <p:nvSpPr>
            <p:cNvPr id="490529" name="Rectangle 33"/>
            <p:cNvSpPr>
              <a:spLocks noChangeArrowheads="1"/>
            </p:cNvSpPr>
            <p:nvPr/>
          </p:nvSpPr>
          <p:spPr bwMode="auto">
            <a:xfrm flipH="1">
              <a:off x="4128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  <p:sp>
          <p:nvSpPr>
            <p:cNvPr id="490530" name="Rectangle 34"/>
            <p:cNvSpPr>
              <a:spLocks noChangeArrowheads="1"/>
            </p:cNvSpPr>
            <p:nvPr/>
          </p:nvSpPr>
          <p:spPr bwMode="auto">
            <a:xfrm flipH="1">
              <a:off x="4416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69</a:t>
              </a:r>
            </a:p>
          </p:txBody>
        </p:sp>
        <p:sp>
          <p:nvSpPr>
            <p:cNvPr id="490531" name="Rectangle 35"/>
            <p:cNvSpPr>
              <a:spLocks noChangeArrowheads="1"/>
            </p:cNvSpPr>
            <p:nvPr/>
          </p:nvSpPr>
          <p:spPr bwMode="auto">
            <a:xfrm flipH="1">
              <a:off x="4704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490532" name="Rectangle 36"/>
            <p:cNvSpPr>
              <a:spLocks noChangeArrowheads="1"/>
            </p:cNvSpPr>
            <p:nvPr/>
          </p:nvSpPr>
          <p:spPr bwMode="auto">
            <a:xfrm flipH="1">
              <a:off x="4992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21</a:t>
              </a:r>
            </a:p>
          </p:txBody>
        </p:sp>
        <p:sp>
          <p:nvSpPr>
            <p:cNvPr id="490533" name="Text Box 37"/>
            <p:cNvSpPr txBox="1">
              <a:spLocks noChangeArrowheads="1"/>
            </p:cNvSpPr>
            <p:nvPr/>
          </p:nvSpPr>
          <p:spPr bwMode="auto">
            <a:xfrm>
              <a:off x="3340" y="1059"/>
              <a:ext cx="221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/>
                <a:t>0   1    2   3   4    5    6   7</a:t>
              </a:r>
            </a:p>
          </p:txBody>
        </p:sp>
        <p:sp>
          <p:nvSpPr>
            <p:cNvPr id="490534" name="Rectangle 38"/>
            <p:cNvSpPr>
              <a:spLocks noChangeArrowheads="1"/>
            </p:cNvSpPr>
            <p:nvPr/>
          </p:nvSpPr>
          <p:spPr bwMode="auto">
            <a:xfrm flipH="1">
              <a:off x="5321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46</a:t>
              </a:r>
            </a:p>
          </p:txBody>
        </p:sp>
      </p:grpSp>
      <p:grpSp>
        <p:nvGrpSpPr>
          <p:cNvPr id="490535" name="Group 39"/>
          <p:cNvGrpSpPr>
            <a:grpSpLocks/>
          </p:cNvGrpSpPr>
          <p:nvPr/>
        </p:nvGrpSpPr>
        <p:grpSpPr bwMode="auto">
          <a:xfrm>
            <a:off x="2655888" y="5435600"/>
            <a:ext cx="3783012" cy="1041400"/>
            <a:chOff x="3264" y="672"/>
            <a:chExt cx="2383" cy="656"/>
          </a:xfrm>
        </p:grpSpPr>
        <p:sp>
          <p:nvSpPr>
            <p:cNvPr id="490536" name="Rectangle 40"/>
            <p:cNvSpPr>
              <a:spLocks noChangeArrowheads="1"/>
            </p:cNvSpPr>
            <p:nvPr/>
          </p:nvSpPr>
          <p:spPr bwMode="auto">
            <a:xfrm flipH="1">
              <a:off x="3264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490537" name="Rectangle 41"/>
            <p:cNvSpPr>
              <a:spLocks noChangeArrowheads="1"/>
            </p:cNvSpPr>
            <p:nvPr/>
          </p:nvSpPr>
          <p:spPr bwMode="auto">
            <a:xfrm flipH="1">
              <a:off x="3552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90538" name="Rectangle 42"/>
            <p:cNvSpPr>
              <a:spLocks noChangeArrowheads="1"/>
            </p:cNvSpPr>
            <p:nvPr/>
          </p:nvSpPr>
          <p:spPr bwMode="auto">
            <a:xfrm flipH="1">
              <a:off x="3840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21</a:t>
              </a:r>
            </a:p>
          </p:txBody>
        </p:sp>
        <p:sp>
          <p:nvSpPr>
            <p:cNvPr id="490539" name="Rectangle 43"/>
            <p:cNvSpPr>
              <a:spLocks noChangeArrowheads="1"/>
            </p:cNvSpPr>
            <p:nvPr/>
          </p:nvSpPr>
          <p:spPr bwMode="auto">
            <a:xfrm flipH="1">
              <a:off x="4128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3300"/>
                  </a:solidFill>
                </a:rPr>
                <a:t>30</a:t>
              </a:r>
            </a:p>
          </p:txBody>
        </p:sp>
        <p:sp>
          <p:nvSpPr>
            <p:cNvPr id="490540" name="Rectangle 44"/>
            <p:cNvSpPr>
              <a:spLocks noChangeArrowheads="1"/>
            </p:cNvSpPr>
            <p:nvPr/>
          </p:nvSpPr>
          <p:spPr bwMode="auto">
            <a:xfrm flipH="1">
              <a:off x="4416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69</a:t>
              </a:r>
            </a:p>
          </p:txBody>
        </p:sp>
        <p:sp>
          <p:nvSpPr>
            <p:cNvPr id="490541" name="Rectangle 45"/>
            <p:cNvSpPr>
              <a:spLocks noChangeArrowheads="1"/>
            </p:cNvSpPr>
            <p:nvPr/>
          </p:nvSpPr>
          <p:spPr bwMode="auto">
            <a:xfrm flipH="1">
              <a:off x="4704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490542" name="Rectangle 46"/>
            <p:cNvSpPr>
              <a:spLocks noChangeArrowheads="1"/>
            </p:cNvSpPr>
            <p:nvPr/>
          </p:nvSpPr>
          <p:spPr bwMode="auto">
            <a:xfrm flipH="1">
              <a:off x="4992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77</a:t>
              </a:r>
            </a:p>
          </p:txBody>
        </p:sp>
        <p:sp>
          <p:nvSpPr>
            <p:cNvPr id="490543" name="Text Box 47"/>
            <p:cNvSpPr txBox="1">
              <a:spLocks noChangeArrowheads="1"/>
            </p:cNvSpPr>
            <p:nvPr/>
          </p:nvSpPr>
          <p:spPr bwMode="auto">
            <a:xfrm>
              <a:off x="3340" y="1059"/>
              <a:ext cx="221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/>
                <a:t>0   1    2   3   4    5    6   7</a:t>
              </a:r>
            </a:p>
          </p:txBody>
        </p:sp>
        <p:sp>
          <p:nvSpPr>
            <p:cNvPr id="490544" name="Rectangle 48"/>
            <p:cNvSpPr>
              <a:spLocks noChangeArrowheads="1"/>
            </p:cNvSpPr>
            <p:nvPr/>
          </p:nvSpPr>
          <p:spPr bwMode="auto">
            <a:xfrm flipH="1">
              <a:off x="5321" y="672"/>
              <a:ext cx="326" cy="38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46</a:t>
              </a:r>
            </a:p>
          </p:txBody>
        </p:sp>
      </p:grpSp>
      <p:sp>
        <p:nvSpPr>
          <p:cNvPr id="490569" name="Rectangle 73"/>
          <p:cNvSpPr>
            <a:spLocks noChangeArrowheads="1"/>
          </p:cNvSpPr>
          <p:nvPr/>
        </p:nvSpPr>
        <p:spPr bwMode="auto">
          <a:xfrm>
            <a:off x="4025900" y="5310188"/>
            <a:ext cx="3289300" cy="1243012"/>
          </a:xfrm>
          <a:prstGeom prst="rect">
            <a:avLst/>
          </a:prstGeom>
          <a:solidFill>
            <a:schemeClr val="bg1">
              <a:alpha val="85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70" name="Rectangle 74"/>
          <p:cNvSpPr>
            <a:spLocks noChangeArrowheads="1"/>
          </p:cNvSpPr>
          <p:nvPr/>
        </p:nvSpPr>
        <p:spPr bwMode="auto">
          <a:xfrm>
            <a:off x="1190625" y="5297488"/>
            <a:ext cx="3289300" cy="1203325"/>
          </a:xfrm>
          <a:prstGeom prst="rect">
            <a:avLst/>
          </a:prstGeom>
          <a:solidFill>
            <a:schemeClr val="bg1">
              <a:alpha val="85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71" name="Text Box 75"/>
          <p:cNvSpPr txBox="1">
            <a:spLocks noChangeArrowheads="1"/>
          </p:cNvSpPr>
          <p:nvPr/>
        </p:nvSpPr>
        <p:spPr bwMode="auto">
          <a:xfrm>
            <a:off x="2070100" y="3230563"/>
            <a:ext cx="431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6600CC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9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9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9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9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9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9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90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9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9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90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67" grpId="0"/>
      <p:bldP spid="490568" grpId="0"/>
      <p:bldP spid="490509" grpId="0" animBg="1"/>
      <p:bldP spid="490509" grpId="1" animBg="1"/>
      <p:bldP spid="490510" grpId="0" animBg="1"/>
      <p:bldP spid="490510" grpId="1" animBg="1"/>
      <p:bldP spid="490511" grpId="0" animBg="1"/>
      <p:bldP spid="490511" grpId="1" animBg="1"/>
      <p:bldP spid="490512" grpId="0" animBg="1"/>
      <p:bldP spid="490513" grpId="0" animBg="1"/>
      <p:bldP spid="490513" grpId="1" animBg="1"/>
      <p:bldP spid="490514" grpId="0" animBg="1"/>
      <p:bldP spid="490569" grpId="0" animBg="1"/>
      <p:bldP spid="490569" grpId="1" animBg="1"/>
      <p:bldP spid="490570" grpId="0" animBg="1"/>
      <p:bldP spid="490570" grpId="1" animBg="1"/>
      <p:bldP spid="4905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0C61-B556-499A-B06B-426B686A5D66}" type="slidenum">
              <a:rPr lang="en-US"/>
              <a:pPr/>
              <a:t>9</a:t>
            </a:fld>
            <a:endParaRPr lang="en-US"/>
          </a:p>
        </p:txBody>
      </p:sp>
      <p:sp>
        <p:nvSpPr>
          <p:cNvPr id="503810" name="Text Box 2"/>
          <p:cNvSpPr txBox="1">
            <a:spLocks noChangeArrowheads="1"/>
          </p:cNvSpPr>
          <p:nvPr/>
        </p:nvSpPr>
        <p:spPr bwMode="auto">
          <a:xfrm>
            <a:off x="304800" y="2058988"/>
            <a:ext cx="6045200" cy="47529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 b="1">
                <a:latin typeface="Courier New" pitchFamily="49" charset="0"/>
                <a:cs typeface="Courier New" pitchFamily="49" charset="0"/>
              </a:rPr>
              <a:t>int Partition(int a[], int low, int high)</a:t>
            </a:r>
          </a:p>
          <a:p>
            <a:r>
              <a:rPr lang="en-US" sz="17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700" b="1">
                <a:latin typeface="Courier New" pitchFamily="49" charset="0"/>
                <a:cs typeface="Courier New" pitchFamily="49" charset="0"/>
              </a:rPr>
              <a:t>  int pi = low;</a:t>
            </a:r>
          </a:p>
          <a:p>
            <a:r>
              <a:rPr lang="en-US" sz="1700" b="1">
                <a:latin typeface="Courier New" pitchFamily="49" charset="0"/>
                <a:cs typeface="Courier New" pitchFamily="49" charset="0"/>
              </a:rPr>
              <a:t>  int pivot = a[low];  </a:t>
            </a:r>
          </a:p>
          <a:p>
            <a:r>
              <a:rPr lang="en-US" sz="1700" b="1">
                <a:latin typeface="Courier New" pitchFamily="49" charset="0"/>
                <a:cs typeface="Courier New" pitchFamily="49" charset="0"/>
              </a:rPr>
              <a:t>  do</a:t>
            </a:r>
          </a:p>
          <a:p>
            <a:r>
              <a:rPr lang="en-US" sz="17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700" b="1">
                <a:latin typeface="Courier New" pitchFamily="49" charset="0"/>
                <a:cs typeface="Courier New" pitchFamily="49" charset="0"/>
              </a:rPr>
              <a:t>     while ( low &lt;= high &amp;&amp; a[low] &lt;= pivot )</a:t>
            </a:r>
          </a:p>
          <a:p>
            <a:r>
              <a:rPr lang="en-US" sz="1700" b="1">
                <a:latin typeface="Courier New" pitchFamily="49" charset="0"/>
                <a:cs typeface="Courier New" pitchFamily="49" charset="0"/>
              </a:rPr>
              <a:t>        low++;</a:t>
            </a:r>
          </a:p>
          <a:p>
            <a:r>
              <a:rPr lang="en-US" sz="1700" b="1">
                <a:latin typeface="Courier New" pitchFamily="49" charset="0"/>
                <a:cs typeface="Courier New" pitchFamily="49" charset="0"/>
              </a:rPr>
              <a:t>     while ( a[high] &gt; pivot )</a:t>
            </a:r>
          </a:p>
          <a:p>
            <a:r>
              <a:rPr lang="en-US" sz="1700" b="1">
                <a:latin typeface="Courier New" pitchFamily="49" charset="0"/>
                <a:cs typeface="Courier New" pitchFamily="49" charset="0"/>
              </a:rPr>
              <a:t>        high--;</a:t>
            </a:r>
          </a:p>
          <a:p>
            <a:r>
              <a:rPr lang="en-US" sz="1700" b="1">
                <a:latin typeface="Courier New" pitchFamily="49" charset="0"/>
                <a:cs typeface="Courier New" pitchFamily="49" charset="0"/>
              </a:rPr>
              <a:t>     if ( low &lt; high )</a:t>
            </a:r>
          </a:p>
          <a:p>
            <a:r>
              <a:rPr lang="en-US" sz="1700" b="1">
                <a:latin typeface="Courier New" pitchFamily="49" charset="0"/>
                <a:cs typeface="Courier New" pitchFamily="49" charset="0"/>
              </a:rPr>
              <a:t>        swap(a[low], a[high]);</a:t>
            </a:r>
          </a:p>
          <a:p>
            <a:r>
              <a:rPr lang="en-US" sz="17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700" b="1">
                <a:latin typeface="Courier New" pitchFamily="49" charset="0"/>
                <a:cs typeface="Courier New" pitchFamily="49" charset="0"/>
              </a:rPr>
              <a:t>  while ( low &lt; high );</a:t>
            </a:r>
          </a:p>
          <a:p>
            <a:r>
              <a:rPr lang="en-US" sz="1700" b="1">
                <a:latin typeface="Courier New" pitchFamily="49" charset="0"/>
                <a:cs typeface="Courier New" pitchFamily="49" charset="0"/>
              </a:rPr>
              <a:t>  swap(a[pi], a[high]);</a:t>
            </a:r>
          </a:p>
          <a:p>
            <a:r>
              <a:rPr lang="en-US" sz="1700" b="1">
                <a:latin typeface="Courier New" pitchFamily="49" charset="0"/>
                <a:cs typeface="Courier New" pitchFamily="49" charset="0"/>
              </a:rPr>
              <a:t>  pi = high;</a:t>
            </a:r>
          </a:p>
          <a:p>
            <a:r>
              <a:rPr lang="en-US" sz="1700" b="1">
                <a:latin typeface="Courier New" pitchFamily="49" charset="0"/>
                <a:cs typeface="Courier New" pitchFamily="49" charset="0"/>
              </a:rPr>
              <a:t>  return(pi); </a:t>
            </a:r>
          </a:p>
          <a:p>
            <a:r>
              <a:rPr lang="en-US" sz="17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03811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QS Partition Function</a:t>
            </a:r>
          </a:p>
        </p:txBody>
      </p:sp>
      <p:grpSp>
        <p:nvGrpSpPr>
          <p:cNvPr id="503812" name="Group 4"/>
          <p:cNvGrpSpPr>
            <a:grpSpLocks/>
          </p:cNvGrpSpPr>
          <p:nvPr/>
        </p:nvGrpSpPr>
        <p:grpSpPr bwMode="auto">
          <a:xfrm>
            <a:off x="3505200" y="6019800"/>
            <a:ext cx="5486400" cy="533400"/>
            <a:chOff x="1296" y="1296"/>
            <a:chExt cx="3456" cy="336"/>
          </a:xfrm>
        </p:grpSpPr>
        <p:sp>
          <p:nvSpPr>
            <p:cNvPr id="503813" name="Rectangle 5"/>
            <p:cNvSpPr>
              <a:spLocks noChangeArrowheads="1"/>
            </p:cNvSpPr>
            <p:nvPr/>
          </p:nvSpPr>
          <p:spPr bwMode="auto">
            <a:xfrm>
              <a:off x="1296" y="1296"/>
              <a:ext cx="28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03814" name="Rectangle 6"/>
            <p:cNvSpPr>
              <a:spLocks noChangeArrowheads="1"/>
            </p:cNvSpPr>
            <p:nvPr/>
          </p:nvSpPr>
          <p:spPr bwMode="auto">
            <a:xfrm>
              <a:off x="1584" y="1296"/>
              <a:ext cx="28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503815" name="Rectangle 7"/>
            <p:cNvSpPr>
              <a:spLocks noChangeArrowheads="1"/>
            </p:cNvSpPr>
            <p:nvPr/>
          </p:nvSpPr>
          <p:spPr bwMode="auto">
            <a:xfrm>
              <a:off x="1872" y="1296"/>
              <a:ext cx="28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77</a:t>
              </a:r>
            </a:p>
          </p:txBody>
        </p:sp>
        <p:sp>
          <p:nvSpPr>
            <p:cNvPr id="503816" name="Rectangle 8"/>
            <p:cNvSpPr>
              <a:spLocks noChangeArrowheads="1"/>
            </p:cNvSpPr>
            <p:nvPr/>
          </p:nvSpPr>
          <p:spPr bwMode="auto">
            <a:xfrm>
              <a:off x="2160" y="1296"/>
              <a:ext cx="28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  <p:sp>
          <p:nvSpPr>
            <p:cNvPr id="503817" name="Rectangle 9"/>
            <p:cNvSpPr>
              <a:spLocks noChangeArrowheads="1"/>
            </p:cNvSpPr>
            <p:nvPr/>
          </p:nvSpPr>
          <p:spPr bwMode="auto">
            <a:xfrm>
              <a:off x="2448" y="1296"/>
              <a:ext cx="28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99</a:t>
              </a:r>
            </a:p>
          </p:txBody>
        </p:sp>
        <p:sp>
          <p:nvSpPr>
            <p:cNvPr id="503818" name="Rectangle 10"/>
            <p:cNvSpPr>
              <a:spLocks noChangeArrowheads="1"/>
            </p:cNvSpPr>
            <p:nvPr/>
          </p:nvSpPr>
          <p:spPr bwMode="auto">
            <a:xfrm>
              <a:off x="2736" y="1296"/>
              <a:ext cx="28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52</a:t>
              </a:r>
            </a:p>
          </p:txBody>
        </p:sp>
        <p:sp>
          <p:nvSpPr>
            <p:cNvPr id="503819" name="Rectangle 11"/>
            <p:cNvSpPr>
              <a:spLocks noChangeArrowheads="1"/>
            </p:cNvSpPr>
            <p:nvPr/>
          </p:nvSpPr>
          <p:spPr bwMode="auto">
            <a:xfrm>
              <a:off x="3024" y="1296"/>
              <a:ext cx="28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03820" name="Rectangle 12"/>
            <p:cNvSpPr>
              <a:spLocks noChangeArrowheads="1"/>
            </p:cNvSpPr>
            <p:nvPr/>
          </p:nvSpPr>
          <p:spPr bwMode="auto">
            <a:xfrm>
              <a:off x="3312" y="1296"/>
              <a:ext cx="28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503821" name="Rectangle 13"/>
            <p:cNvSpPr>
              <a:spLocks noChangeArrowheads="1"/>
            </p:cNvSpPr>
            <p:nvPr/>
          </p:nvSpPr>
          <p:spPr bwMode="auto">
            <a:xfrm>
              <a:off x="3600" y="1296"/>
              <a:ext cx="28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12</a:t>
              </a:r>
            </a:p>
          </p:txBody>
        </p:sp>
        <p:sp>
          <p:nvSpPr>
            <p:cNvPr id="503822" name="Rectangle 14"/>
            <p:cNvSpPr>
              <a:spLocks noChangeArrowheads="1"/>
            </p:cNvSpPr>
            <p:nvPr/>
          </p:nvSpPr>
          <p:spPr bwMode="auto">
            <a:xfrm>
              <a:off x="3888" y="1296"/>
              <a:ext cx="28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35</a:t>
              </a:r>
            </a:p>
          </p:txBody>
        </p:sp>
        <p:sp>
          <p:nvSpPr>
            <p:cNvPr id="503823" name="Rectangle 15"/>
            <p:cNvSpPr>
              <a:spLocks noChangeArrowheads="1"/>
            </p:cNvSpPr>
            <p:nvPr/>
          </p:nvSpPr>
          <p:spPr bwMode="auto">
            <a:xfrm>
              <a:off x="4176" y="1296"/>
              <a:ext cx="28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47</a:t>
              </a:r>
            </a:p>
          </p:txBody>
        </p:sp>
        <p:sp>
          <p:nvSpPr>
            <p:cNvPr id="503824" name="Rectangle 16"/>
            <p:cNvSpPr>
              <a:spLocks noChangeArrowheads="1"/>
            </p:cNvSpPr>
            <p:nvPr/>
          </p:nvSpPr>
          <p:spPr bwMode="auto">
            <a:xfrm>
              <a:off x="4464" y="1296"/>
              <a:ext cx="28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56</a:t>
              </a:r>
            </a:p>
          </p:txBody>
        </p:sp>
      </p:grpSp>
      <p:sp>
        <p:nvSpPr>
          <p:cNvPr id="503825" name="Text Box 17"/>
          <p:cNvSpPr txBox="1">
            <a:spLocks noChangeArrowheads="1"/>
          </p:cNvSpPr>
          <p:nvPr/>
        </p:nvSpPr>
        <p:spPr bwMode="auto">
          <a:xfrm>
            <a:off x="669925" y="914400"/>
            <a:ext cx="791845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The </a:t>
            </a:r>
            <a:r>
              <a:rPr lang="en-US" sz="2200">
                <a:solidFill>
                  <a:srgbClr val="FF3300"/>
                </a:solidFill>
              </a:rPr>
              <a:t>Partition</a:t>
            </a:r>
            <a:r>
              <a:rPr lang="en-US" sz="2200"/>
              <a:t> function uses the first item as the pivot value and moves smaller items to the left and larger ones to the right. </a:t>
            </a:r>
          </a:p>
        </p:txBody>
      </p:sp>
      <p:sp>
        <p:nvSpPr>
          <p:cNvPr id="503826" name="Text Box 18"/>
          <p:cNvSpPr txBox="1">
            <a:spLocks noChangeArrowheads="1"/>
          </p:cNvSpPr>
          <p:nvPr/>
        </p:nvSpPr>
        <p:spPr bwMode="auto">
          <a:xfrm>
            <a:off x="3300413" y="2682875"/>
            <a:ext cx="5237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A50021"/>
                </a:solidFill>
              </a:rPr>
              <a:t>} – </a:t>
            </a:r>
            <a:r>
              <a:rPr lang="en-US" sz="2000">
                <a:solidFill>
                  <a:srgbClr val="A50021"/>
                </a:solidFill>
              </a:rPr>
              <a:t>Select the first item as our pivot value</a:t>
            </a:r>
          </a:p>
        </p:txBody>
      </p:sp>
      <p:sp>
        <p:nvSpPr>
          <p:cNvPr id="503827" name="Rectangle 19"/>
          <p:cNvSpPr>
            <a:spLocks noChangeArrowheads="1"/>
          </p:cNvSpPr>
          <p:nvPr/>
        </p:nvSpPr>
        <p:spPr bwMode="auto">
          <a:xfrm>
            <a:off x="3505200" y="6019800"/>
            <a:ext cx="4572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3300"/>
                </a:solidFill>
              </a:rPr>
              <a:t>30</a:t>
            </a:r>
          </a:p>
        </p:txBody>
      </p:sp>
      <p:grpSp>
        <p:nvGrpSpPr>
          <p:cNvPr id="503832" name="Group 24"/>
          <p:cNvGrpSpPr>
            <a:grpSpLocks/>
          </p:cNvGrpSpPr>
          <p:nvPr/>
        </p:nvGrpSpPr>
        <p:grpSpPr bwMode="auto">
          <a:xfrm>
            <a:off x="8434388" y="5334000"/>
            <a:ext cx="631825" cy="671513"/>
            <a:chOff x="5307" y="1056"/>
            <a:chExt cx="398" cy="423"/>
          </a:xfrm>
        </p:grpSpPr>
        <p:sp>
          <p:nvSpPr>
            <p:cNvPr id="503833" name="Line 25"/>
            <p:cNvSpPr>
              <a:spLocks noChangeShapeType="1"/>
            </p:cNvSpPr>
            <p:nvPr/>
          </p:nvSpPr>
          <p:spPr bwMode="auto">
            <a:xfrm>
              <a:off x="5492" y="1239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834" name="Text Box 26"/>
            <p:cNvSpPr txBox="1">
              <a:spLocks noChangeArrowheads="1"/>
            </p:cNvSpPr>
            <p:nvPr/>
          </p:nvSpPr>
          <p:spPr bwMode="auto">
            <a:xfrm>
              <a:off x="5307" y="1056"/>
              <a:ext cx="3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high</a:t>
              </a:r>
            </a:p>
          </p:txBody>
        </p:sp>
      </p:grpSp>
      <p:grpSp>
        <p:nvGrpSpPr>
          <p:cNvPr id="503836" name="Group 28"/>
          <p:cNvGrpSpPr>
            <a:grpSpLocks/>
          </p:cNvGrpSpPr>
          <p:nvPr/>
        </p:nvGrpSpPr>
        <p:grpSpPr bwMode="auto">
          <a:xfrm>
            <a:off x="3467100" y="5299075"/>
            <a:ext cx="592138" cy="671513"/>
            <a:chOff x="5307" y="1056"/>
            <a:chExt cx="373" cy="423"/>
          </a:xfrm>
        </p:grpSpPr>
        <p:sp>
          <p:nvSpPr>
            <p:cNvPr id="503837" name="Line 29"/>
            <p:cNvSpPr>
              <a:spLocks noChangeShapeType="1"/>
            </p:cNvSpPr>
            <p:nvPr/>
          </p:nvSpPr>
          <p:spPr bwMode="auto">
            <a:xfrm>
              <a:off x="5492" y="1239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838" name="Text Box 30"/>
            <p:cNvSpPr txBox="1">
              <a:spLocks noChangeArrowheads="1"/>
            </p:cNvSpPr>
            <p:nvPr/>
          </p:nvSpPr>
          <p:spPr bwMode="auto">
            <a:xfrm>
              <a:off x="5307" y="1056"/>
              <a:ext cx="3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 low</a:t>
              </a:r>
            </a:p>
          </p:txBody>
        </p:sp>
      </p:grpSp>
      <p:grpSp>
        <p:nvGrpSpPr>
          <p:cNvPr id="503843" name="Group 35"/>
          <p:cNvGrpSpPr>
            <a:grpSpLocks/>
          </p:cNvGrpSpPr>
          <p:nvPr/>
        </p:nvGrpSpPr>
        <p:grpSpPr bwMode="auto">
          <a:xfrm>
            <a:off x="3581400" y="5313363"/>
            <a:ext cx="885825" cy="671512"/>
            <a:chOff x="2256" y="3347"/>
            <a:chExt cx="558" cy="423"/>
          </a:xfrm>
        </p:grpSpPr>
        <p:grpSp>
          <p:nvGrpSpPr>
            <p:cNvPr id="503839" name="Group 31"/>
            <p:cNvGrpSpPr>
              <a:grpSpLocks/>
            </p:cNvGrpSpPr>
            <p:nvPr/>
          </p:nvGrpSpPr>
          <p:grpSpPr bwMode="auto">
            <a:xfrm>
              <a:off x="2441" y="3347"/>
              <a:ext cx="373" cy="423"/>
              <a:chOff x="5307" y="1056"/>
              <a:chExt cx="373" cy="423"/>
            </a:xfrm>
          </p:grpSpPr>
          <p:sp>
            <p:nvSpPr>
              <p:cNvPr id="503840" name="Line 32"/>
              <p:cNvSpPr>
                <a:spLocks noChangeShapeType="1"/>
              </p:cNvSpPr>
              <p:nvPr/>
            </p:nvSpPr>
            <p:spPr bwMode="auto">
              <a:xfrm>
                <a:off x="5492" y="1239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841" name="Text Box 33"/>
              <p:cNvSpPr txBox="1">
                <a:spLocks noChangeArrowheads="1"/>
              </p:cNvSpPr>
              <p:nvPr/>
            </p:nvSpPr>
            <p:spPr bwMode="auto">
              <a:xfrm>
                <a:off x="5307" y="1056"/>
                <a:ext cx="3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low</a:t>
                </a:r>
              </a:p>
            </p:txBody>
          </p:sp>
        </p:grpSp>
        <p:sp>
          <p:nvSpPr>
            <p:cNvPr id="503842" name="Rectangle 34"/>
            <p:cNvSpPr>
              <a:spLocks noChangeArrowheads="1"/>
            </p:cNvSpPr>
            <p:nvPr/>
          </p:nvSpPr>
          <p:spPr bwMode="auto">
            <a:xfrm>
              <a:off x="2256" y="3360"/>
              <a:ext cx="242" cy="410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3844" name="Group 36"/>
          <p:cNvGrpSpPr>
            <a:grpSpLocks/>
          </p:cNvGrpSpPr>
          <p:nvPr/>
        </p:nvGrpSpPr>
        <p:grpSpPr bwMode="auto">
          <a:xfrm>
            <a:off x="4038600" y="5334000"/>
            <a:ext cx="885825" cy="671513"/>
            <a:chOff x="2256" y="3347"/>
            <a:chExt cx="558" cy="423"/>
          </a:xfrm>
        </p:grpSpPr>
        <p:grpSp>
          <p:nvGrpSpPr>
            <p:cNvPr id="503845" name="Group 37"/>
            <p:cNvGrpSpPr>
              <a:grpSpLocks/>
            </p:cNvGrpSpPr>
            <p:nvPr/>
          </p:nvGrpSpPr>
          <p:grpSpPr bwMode="auto">
            <a:xfrm>
              <a:off x="2441" y="3347"/>
              <a:ext cx="373" cy="423"/>
              <a:chOff x="5307" y="1056"/>
              <a:chExt cx="373" cy="423"/>
            </a:xfrm>
          </p:grpSpPr>
          <p:sp>
            <p:nvSpPr>
              <p:cNvPr id="503846" name="Line 38"/>
              <p:cNvSpPr>
                <a:spLocks noChangeShapeType="1"/>
              </p:cNvSpPr>
              <p:nvPr/>
            </p:nvSpPr>
            <p:spPr bwMode="auto">
              <a:xfrm>
                <a:off x="5492" y="1239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847" name="Text Box 39"/>
              <p:cNvSpPr txBox="1">
                <a:spLocks noChangeArrowheads="1"/>
              </p:cNvSpPr>
              <p:nvPr/>
            </p:nvSpPr>
            <p:spPr bwMode="auto">
              <a:xfrm>
                <a:off x="5307" y="1056"/>
                <a:ext cx="3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low</a:t>
                </a:r>
              </a:p>
            </p:txBody>
          </p:sp>
        </p:grpSp>
        <p:sp>
          <p:nvSpPr>
            <p:cNvPr id="503848" name="Rectangle 40"/>
            <p:cNvSpPr>
              <a:spLocks noChangeArrowheads="1"/>
            </p:cNvSpPr>
            <p:nvPr/>
          </p:nvSpPr>
          <p:spPr bwMode="auto">
            <a:xfrm>
              <a:off x="2256" y="3360"/>
              <a:ext cx="242" cy="410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3853" name="Group 45"/>
          <p:cNvGrpSpPr>
            <a:grpSpLocks/>
          </p:cNvGrpSpPr>
          <p:nvPr/>
        </p:nvGrpSpPr>
        <p:grpSpPr bwMode="auto">
          <a:xfrm>
            <a:off x="3276600" y="2525713"/>
            <a:ext cx="5716588" cy="1758950"/>
            <a:chOff x="2064" y="1680"/>
            <a:chExt cx="3601" cy="1108"/>
          </a:xfrm>
        </p:grpSpPr>
        <p:grpSp>
          <p:nvGrpSpPr>
            <p:cNvPr id="503830" name="Group 22"/>
            <p:cNvGrpSpPr>
              <a:grpSpLocks/>
            </p:cNvGrpSpPr>
            <p:nvPr/>
          </p:nvGrpSpPr>
          <p:grpSpPr bwMode="auto">
            <a:xfrm>
              <a:off x="3950" y="2256"/>
              <a:ext cx="1696" cy="532"/>
              <a:chOff x="3950" y="2256"/>
              <a:chExt cx="1696" cy="532"/>
            </a:xfrm>
          </p:grpSpPr>
          <p:sp>
            <p:nvSpPr>
              <p:cNvPr id="503828" name="Text Box 20"/>
              <p:cNvSpPr txBox="1">
                <a:spLocks noChangeArrowheads="1"/>
              </p:cNvSpPr>
              <p:nvPr/>
            </p:nvSpPr>
            <p:spPr bwMode="auto">
              <a:xfrm>
                <a:off x="4032" y="2256"/>
                <a:ext cx="1614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A50021"/>
                    </a:solidFill>
                  </a:rPr>
                  <a:t>     </a:t>
                </a:r>
                <a:r>
                  <a:rPr lang="en-US" sz="2000">
                    <a:solidFill>
                      <a:srgbClr val="A50021"/>
                    </a:solidFill>
                  </a:rPr>
                  <a:t>Find first value</a:t>
                </a:r>
              </a:p>
              <a:p>
                <a:r>
                  <a:rPr lang="en-US">
                    <a:solidFill>
                      <a:srgbClr val="A50021"/>
                    </a:solidFill>
                  </a:rPr>
                  <a:t> </a:t>
                </a:r>
                <a:r>
                  <a:rPr lang="en-US" sz="2000">
                    <a:solidFill>
                      <a:srgbClr val="A50021"/>
                    </a:solidFill>
                  </a:rPr>
                  <a:t>     &gt; than the pivot.</a:t>
                </a:r>
              </a:p>
            </p:txBody>
          </p:sp>
          <p:sp>
            <p:nvSpPr>
              <p:cNvPr id="503829" name="Text Box 21"/>
              <p:cNvSpPr txBox="1">
                <a:spLocks noChangeArrowheads="1"/>
              </p:cNvSpPr>
              <p:nvPr/>
            </p:nvSpPr>
            <p:spPr bwMode="auto">
              <a:xfrm>
                <a:off x="3950" y="2346"/>
                <a:ext cx="36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solidFill>
                      <a:srgbClr val="A50021"/>
                    </a:solidFill>
                  </a:rPr>
                  <a:t>}-</a:t>
                </a:r>
              </a:p>
            </p:txBody>
          </p:sp>
        </p:grpSp>
        <p:grpSp>
          <p:nvGrpSpPr>
            <p:cNvPr id="503851" name="Group 43"/>
            <p:cNvGrpSpPr>
              <a:grpSpLocks/>
            </p:cNvGrpSpPr>
            <p:nvPr/>
          </p:nvGrpSpPr>
          <p:grpSpPr bwMode="auto">
            <a:xfrm>
              <a:off x="2064" y="1680"/>
              <a:ext cx="3601" cy="392"/>
              <a:chOff x="2064" y="1680"/>
              <a:chExt cx="3601" cy="392"/>
            </a:xfrm>
          </p:grpSpPr>
          <p:sp>
            <p:nvSpPr>
              <p:cNvPr id="503849" name="Rectangle 41"/>
              <p:cNvSpPr>
                <a:spLocks noChangeArrowheads="1"/>
              </p:cNvSpPr>
              <p:nvPr/>
            </p:nvSpPr>
            <p:spPr bwMode="auto">
              <a:xfrm>
                <a:off x="2064" y="1680"/>
                <a:ext cx="1916" cy="392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rgbClr val="CCFF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850" name="Rectangle 42"/>
              <p:cNvSpPr>
                <a:spLocks noChangeArrowheads="1"/>
              </p:cNvSpPr>
              <p:nvPr/>
            </p:nvSpPr>
            <p:spPr bwMode="auto">
              <a:xfrm>
                <a:off x="4026" y="1680"/>
                <a:ext cx="1639" cy="39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03878" name="Group 70"/>
          <p:cNvGrpSpPr>
            <a:grpSpLocks/>
          </p:cNvGrpSpPr>
          <p:nvPr/>
        </p:nvGrpSpPr>
        <p:grpSpPr bwMode="auto">
          <a:xfrm>
            <a:off x="4340225" y="3419475"/>
            <a:ext cx="4637088" cy="1370013"/>
            <a:chOff x="2734" y="2154"/>
            <a:chExt cx="2921" cy="863"/>
          </a:xfrm>
        </p:grpSpPr>
        <p:sp>
          <p:nvSpPr>
            <p:cNvPr id="503861" name="Rectangle 53"/>
            <p:cNvSpPr>
              <a:spLocks noChangeArrowheads="1"/>
            </p:cNvSpPr>
            <p:nvPr/>
          </p:nvSpPr>
          <p:spPr bwMode="auto">
            <a:xfrm>
              <a:off x="4010" y="2154"/>
              <a:ext cx="1645" cy="5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3855" name="Group 47"/>
            <p:cNvGrpSpPr>
              <a:grpSpLocks/>
            </p:cNvGrpSpPr>
            <p:nvPr/>
          </p:nvGrpSpPr>
          <p:grpSpPr bwMode="auto">
            <a:xfrm>
              <a:off x="2734" y="2485"/>
              <a:ext cx="1778" cy="532"/>
              <a:chOff x="3950" y="2256"/>
              <a:chExt cx="1778" cy="532"/>
            </a:xfrm>
          </p:grpSpPr>
          <p:sp>
            <p:nvSpPr>
              <p:cNvPr id="503856" name="Text Box 48"/>
              <p:cNvSpPr txBox="1">
                <a:spLocks noChangeArrowheads="1"/>
              </p:cNvSpPr>
              <p:nvPr/>
            </p:nvSpPr>
            <p:spPr bwMode="auto">
              <a:xfrm>
                <a:off x="4032" y="2256"/>
                <a:ext cx="1696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A50021"/>
                    </a:solidFill>
                  </a:rPr>
                  <a:t>       </a:t>
                </a:r>
                <a:r>
                  <a:rPr lang="en-US" sz="2000">
                    <a:solidFill>
                      <a:srgbClr val="A50021"/>
                    </a:solidFill>
                  </a:rPr>
                  <a:t>Find first value</a:t>
                </a:r>
              </a:p>
              <a:p>
                <a:r>
                  <a:rPr lang="en-US">
                    <a:solidFill>
                      <a:srgbClr val="A50021"/>
                    </a:solidFill>
                  </a:rPr>
                  <a:t> </a:t>
                </a:r>
                <a:r>
                  <a:rPr lang="en-US" sz="2000">
                    <a:solidFill>
                      <a:srgbClr val="A50021"/>
                    </a:solidFill>
                  </a:rPr>
                  <a:t>     &lt;= than the pivot.</a:t>
                </a:r>
              </a:p>
            </p:txBody>
          </p:sp>
          <p:sp>
            <p:nvSpPr>
              <p:cNvPr id="503857" name="Text Box 49"/>
              <p:cNvSpPr txBox="1">
                <a:spLocks noChangeArrowheads="1"/>
              </p:cNvSpPr>
              <p:nvPr/>
            </p:nvSpPr>
            <p:spPr bwMode="auto">
              <a:xfrm>
                <a:off x="3950" y="2346"/>
                <a:ext cx="36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solidFill>
                      <a:srgbClr val="A50021"/>
                    </a:solidFill>
                  </a:rPr>
                  <a:t>}-</a:t>
                </a:r>
              </a:p>
            </p:txBody>
          </p:sp>
        </p:grpSp>
      </p:grpSp>
      <p:grpSp>
        <p:nvGrpSpPr>
          <p:cNvPr id="503867" name="Group 59"/>
          <p:cNvGrpSpPr>
            <a:grpSpLocks/>
          </p:cNvGrpSpPr>
          <p:nvPr/>
        </p:nvGrpSpPr>
        <p:grpSpPr bwMode="auto">
          <a:xfrm>
            <a:off x="7924800" y="5308600"/>
            <a:ext cx="1136650" cy="696913"/>
            <a:chOff x="4992" y="3344"/>
            <a:chExt cx="716" cy="439"/>
          </a:xfrm>
        </p:grpSpPr>
        <p:grpSp>
          <p:nvGrpSpPr>
            <p:cNvPr id="503863" name="Group 55"/>
            <p:cNvGrpSpPr>
              <a:grpSpLocks/>
            </p:cNvGrpSpPr>
            <p:nvPr/>
          </p:nvGrpSpPr>
          <p:grpSpPr bwMode="auto">
            <a:xfrm>
              <a:off x="4992" y="3360"/>
              <a:ext cx="398" cy="423"/>
              <a:chOff x="5307" y="1056"/>
              <a:chExt cx="398" cy="423"/>
            </a:xfrm>
          </p:grpSpPr>
          <p:sp>
            <p:nvSpPr>
              <p:cNvPr id="503864" name="Line 56"/>
              <p:cNvSpPr>
                <a:spLocks noChangeShapeType="1"/>
              </p:cNvSpPr>
              <p:nvPr/>
            </p:nvSpPr>
            <p:spPr bwMode="auto">
              <a:xfrm>
                <a:off x="5492" y="1239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865" name="Text Box 57"/>
              <p:cNvSpPr txBox="1">
                <a:spLocks noChangeArrowheads="1"/>
              </p:cNvSpPr>
              <p:nvPr/>
            </p:nvSpPr>
            <p:spPr bwMode="auto">
              <a:xfrm>
                <a:off x="5307" y="1056"/>
                <a:ext cx="3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high</a:t>
                </a:r>
              </a:p>
            </p:txBody>
          </p:sp>
        </p:grpSp>
        <p:sp>
          <p:nvSpPr>
            <p:cNvPr id="503866" name="Rectangle 58"/>
            <p:cNvSpPr>
              <a:spLocks noChangeArrowheads="1"/>
            </p:cNvSpPr>
            <p:nvPr/>
          </p:nvSpPr>
          <p:spPr bwMode="auto">
            <a:xfrm>
              <a:off x="5326" y="3344"/>
              <a:ext cx="382" cy="4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3868" name="Group 60"/>
          <p:cNvGrpSpPr>
            <a:grpSpLocks/>
          </p:cNvGrpSpPr>
          <p:nvPr/>
        </p:nvGrpSpPr>
        <p:grpSpPr bwMode="auto">
          <a:xfrm>
            <a:off x="7502525" y="5311775"/>
            <a:ext cx="1136650" cy="696913"/>
            <a:chOff x="4992" y="3344"/>
            <a:chExt cx="716" cy="439"/>
          </a:xfrm>
        </p:grpSpPr>
        <p:grpSp>
          <p:nvGrpSpPr>
            <p:cNvPr id="503869" name="Group 61"/>
            <p:cNvGrpSpPr>
              <a:grpSpLocks/>
            </p:cNvGrpSpPr>
            <p:nvPr/>
          </p:nvGrpSpPr>
          <p:grpSpPr bwMode="auto">
            <a:xfrm>
              <a:off x="4992" y="3360"/>
              <a:ext cx="398" cy="423"/>
              <a:chOff x="5307" y="1056"/>
              <a:chExt cx="398" cy="423"/>
            </a:xfrm>
          </p:grpSpPr>
          <p:sp>
            <p:nvSpPr>
              <p:cNvPr id="503870" name="Line 62"/>
              <p:cNvSpPr>
                <a:spLocks noChangeShapeType="1"/>
              </p:cNvSpPr>
              <p:nvPr/>
            </p:nvSpPr>
            <p:spPr bwMode="auto">
              <a:xfrm>
                <a:off x="5492" y="1239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871" name="Text Box 63"/>
              <p:cNvSpPr txBox="1">
                <a:spLocks noChangeArrowheads="1"/>
              </p:cNvSpPr>
              <p:nvPr/>
            </p:nvSpPr>
            <p:spPr bwMode="auto">
              <a:xfrm>
                <a:off x="5307" y="1056"/>
                <a:ext cx="3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high</a:t>
                </a:r>
              </a:p>
            </p:txBody>
          </p:sp>
        </p:grpSp>
        <p:sp>
          <p:nvSpPr>
            <p:cNvPr id="503872" name="Rectangle 64"/>
            <p:cNvSpPr>
              <a:spLocks noChangeArrowheads="1"/>
            </p:cNvSpPr>
            <p:nvPr/>
          </p:nvSpPr>
          <p:spPr bwMode="auto">
            <a:xfrm>
              <a:off x="5326" y="3344"/>
              <a:ext cx="382" cy="4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3873" name="Group 65"/>
          <p:cNvGrpSpPr>
            <a:grpSpLocks/>
          </p:cNvGrpSpPr>
          <p:nvPr/>
        </p:nvGrpSpPr>
        <p:grpSpPr bwMode="auto">
          <a:xfrm>
            <a:off x="7065963" y="5311775"/>
            <a:ext cx="1136650" cy="696913"/>
            <a:chOff x="4992" y="3344"/>
            <a:chExt cx="716" cy="439"/>
          </a:xfrm>
        </p:grpSpPr>
        <p:grpSp>
          <p:nvGrpSpPr>
            <p:cNvPr id="503874" name="Group 66"/>
            <p:cNvGrpSpPr>
              <a:grpSpLocks/>
            </p:cNvGrpSpPr>
            <p:nvPr/>
          </p:nvGrpSpPr>
          <p:grpSpPr bwMode="auto">
            <a:xfrm>
              <a:off x="4992" y="3360"/>
              <a:ext cx="398" cy="423"/>
              <a:chOff x="5307" y="1056"/>
              <a:chExt cx="398" cy="423"/>
            </a:xfrm>
          </p:grpSpPr>
          <p:sp>
            <p:nvSpPr>
              <p:cNvPr id="503875" name="Line 67"/>
              <p:cNvSpPr>
                <a:spLocks noChangeShapeType="1"/>
              </p:cNvSpPr>
              <p:nvPr/>
            </p:nvSpPr>
            <p:spPr bwMode="auto">
              <a:xfrm>
                <a:off x="5492" y="1239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876" name="Text Box 68"/>
              <p:cNvSpPr txBox="1">
                <a:spLocks noChangeArrowheads="1"/>
              </p:cNvSpPr>
              <p:nvPr/>
            </p:nvSpPr>
            <p:spPr bwMode="auto">
              <a:xfrm>
                <a:off x="5307" y="1056"/>
                <a:ext cx="3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high</a:t>
                </a:r>
              </a:p>
            </p:txBody>
          </p:sp>
        </p:grpSp>
        <p:sp>
          <p:nvSpPr>
            <p:cNvPr id="503877" name="Rectangle 69"/>
            <p:cNvSpPr>
              <a:spLocks noChangeArrowheads="1"/>
            </p:cNvSpPr>
            <p:nvPr/>
          </p:nvSpPr>
          <p:spPr bwMode="auto">
            <a:xfrm>
              <a:off x="5326" y="3344"/>
              <a:ext cx="382" cy="4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3890" name="Group 82"/>
          <p:cNvGrpSpPr>
            <a:grpSpLocks/>
          </p:cNvGrpSpPr>
          <p:nvPr/>
        </p:nvGrpSpPr>
        <p:grpSpPr bwMode="auto">
          <a:xfrm>
            <a:off x="4410075" y="3962400"/>
            <a:ext cx="4810125" cy="1338263"/>
            <a:chOff x="2778" y="2496"/>
            <a:chExt cx="3030" cy="843"/>
          </a:xfrm>
        </p:grpSpPr>
        <p:sp>
          <p:nvSpPr>
            <p:cNvPr id="503879" name="Text Box 71"/>
            <p:cNvSpPr txBox="1">
              <a:spLocks noChangeArrowheads="1"/>
            </p:cNvSpPr>
            <p:nvPr/>
          </p:nvSpPr>
          <p:spPr bwMode="auto">
            <a:xfrm>
              <a:off x="2974" y="3051"/>
              <a:ext cx="28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A50021"/>
                  </a:solidFill>
                </a:rPr>
                <a:t>} – </a:t>
              </a:r>
              <a:r>
                <a:rPr lang="en-US" sz="2000">
                  <a:solidFill>
                    <a:srgbClr val="A50021"/>
                  </a:solidFill>
                </a:rPr>
                <a:t>Swap the larger with the smaller</a:t>
              </a:r>
            </a:p>
          </p:txBody>
        </p:sp>
        <p:sp>
          <p:nvSpPr>
            <p:cNvPr id="503881" name="Rectangle 73"/>
            <p:cNvSpPr>
              <a:spLocks noChangeArrowheads="1"/>
            </p:cNvSpPr>
            <p:nvPr/>
          </p:nvSpPr>
          <p:spPr bwMode="auto">
            <a:xfrm>
              <a:off x="2778" y="2496"/>
              <a:ext cx="1203" cy="571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882" name="Rectangle 74"/>
            <p:cNvSpPr>
              <a:spLocks noChangeArrowheads="1"/>
            </p:cNvSpPr>
            <p:nvPr/>
          </p:nvSpPr>
          <p:spPr bwMode="auto">
            <a:xfrm>
              <a:off x="4011" y="2525"/>
              <a:ext cx="1203" cy="5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3889" name="Group 81"/>
          <p:cNvGrpSpPr>
            <a:grpSpLocks/>
          </p:cNvGrpSpPr>
          <p:nvPr/>
        </p:nvGrpSpPr>
        <p:grpSpPr bwMode="auto">
          <a:xfrm>
            <a:off x="4419600" y="6019800"/>
            <a:ext cx="3200400" cy="533400"/>
            <a:chOff x="2784" y="3792"/>
            <a:chExt cx="2016" cy="336"/>
          </a:xfrm>
        </p:grpSpPr>
        <p:sp>
          <p:nvSpPr>
            <p:cNvPr id="503885" name="Rectangle 77"/>
            <p:cNvSpPr>
              <a:spLocks noChangeArrowheads="1"/>
            </p:cNvSpPr>
            <p:nvPr/>
          </p:nvSpPr>
          <p:spPr bwMode="auto">
            <a:xfrm>
              <a:off x="2784" y="3792"/>
              <a:ext cx="28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12</a:t>
              </a:r>
            </a:p>
          </p:txBody>
        </p:sp>
        <p:sp>
          <p:nvSpPr>
            <p:cNvPr id="503886" name="Rectangle 78"/>
            <p:cNvSpPr>
              <a:spLocks noChangeArrowheads="1"/>
            </p:cNvSpPr>
            <p:nvPr/>
          </p:nvSpPr>
          <p:spPr bwMode="auto">
            <a:xfrm>
              <a:off x="4512" y="3792"/>
              <a:ext cx="28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77</a:t>
              </a:r>
            </a:p>
          </p:txBody>
        </p:sp>
      </p:grpSp>
      <p:grpSp>
        <p:nvGrpSpPr>
          <p:cNvPr id="503903" name="Group 95"/>
          <p:cNvGrpSpPr>
            <a:grpSpLocks/>
          </p:cNvGrpSpPr>
          <p:nvPr/>
        </p:nvGrpSpPr>
        <p:grpSpPr bwMode="auto">
          <a:xfrm>
            <a:off x="4648200" y="3440113"/>
            <a:ext cx="4470400" cy="1927225"/>
            <a:chOff x="2928" y="2167"/>
            <a:chExt cx="2816" cy="1214"/>
          </a:xfrm>
        </p:grpSpPr>
        <p:grpSp>
          <p:nvGrpSpPr>
            <p:cNvPr id="503898" name="Group 90"/>
            <p:cNvGrpSpPr>
              <a:grpSpLocks/>
            </p:cNvGrpSpPr>
            <p:nvPr/>
          </p:nvGrpSpPr>
          <p:grpSpPr bwMode="auto">
            <a:xfrm>
              <a:off x="3968" y="2167"/>
              <a:ext cx="1696" cy="532"/>
              <a:chOff x="3950" y="2256"/>
              <a:chExt cx="1696" cy="532"/>
            </a:xfrm>
          </p:grpSpPr>
          <p:sp>
            <p:nvSpPr>
              <p:cNvPr id="503899" name="Text Box 91"/>
              <p:cNvSpPr txBox="1">
                <a:spLocks noChangeArrowheads="1"/>
              </p:cNvSpPr>
              <p:nvPr/>
            </p:nvSpPr>
            <p:spPr bwMode="auto">
              <a:xfrm>
                <a:off x="4032" y="2256"/>
                <a:ext cx="1614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A50021"/>
                    </a:solidFill>
                  </a:rPr>
                  <a:t>     </a:t>
                </a:r>
                <a:r>
                  <a:rPr lang="en-US" sz="2000">
                    <a:solidFill>
                      <a:srgbClr val="A50021"/>
                    </a:solidFill>
                  </a:rPr>
                  <a:t>Find next value</a:t>
                </a:r>
              </a:p>
              <a:p>
                <a:r>
                  <a:rPr lang="en-US">
                    <a:solidFill>
                      <a:srgbClr val="A50021"/>
                    </a:solidFill>
                  </a:rPr>
                  <a:t> </a:t>
                </a:r>
                <a:r>
                  <a:rPr lang="en-US" sz="2000">
                    <a:solidFill>
                      <a:srgbClr val="A50021"/>
                    </a:solidFill>
                  </a:rPr>
                  <a:t>     &gt; than the pivot.</a:t>
                </a:r>
              </a:p>
            </p:txBody>
          </p:sp>
          <p:sp>
            <p:nvSpPr>
              <p:cNvPr id="503900" name="Text Box 92"/>
              <p:cNvSpPr txBox="1">
                <a:spLocks noChangeArrowheads="1"/>
              </p:cNvSpPr>
              <p:nvPr/>
            </p:nvSpPr>
            <p:spPr bwMode="auto">
              <a:xfrm>
                <a:off x="3950" y="2346"/>
                <a:ext cx="36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solidFill>
                      <a:srgbClr val="A50021"/>
                    </a:solidFill>
                  </a:rPr>
                  <a:t>}-</a:t>
                </a:r>
              </a:p>
            </p:txBody>
          </p:sp>
        </p:grpSp>
        <p:sp>
          <p:nvSpPr>
            <p:cNvPr id="503901" name="Rectangle 93"/>
            <p:cNvSpPr>
              <a:spLocks noChangeArrowheads="1"/>
            </p:cNvSpPr>
            <p:nvPr/>
          </p:nvSpPr>
          <p:spPr bwMode="auto">
            <a:xfrm>
              <a:off x="2928" y="3024"/>
              <a:ext cx="1044" cy="320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902" name="Rectangle 94"/>
            <p:cNvSpPr>
              <a:spLocks noChangeArrowheads="1"/>
            </p:cNvSpPr>
            <p:nvPr/>
          </p:nvSpPr>
          <p:spPr bwMode="auto">
            <a:xfrm>
              <a:off x="4034" y="3061"/>
              <a:ext cx="1710" cy="32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3904" name="Group 96"/>
          <p:cNvGrpSpPr>
            <a:grpSpLocks/>
          </p:cNvGrpSpPr>
          <p:nvPr/>
        </p:nvGrpSpPr>
        <p:grpSpPr bwMode="auto">
          <a:xfrm>
            <a:off x="4503738" y="5334000"/>
            <a:ext cx="885825" cy="671513"/>
            <a:chOff x="2256" y="3347"/>
            <a:chExt cx="558" cy="423"/>
          </a:xfrm>
        </p:grpSpPr>
        <p:grpSp>
          <p:nvGrpSpPr>
            <p:cNvPr id="503905" name="Group 97"/>
            <p:cNvGrpSpPr>
              <a:grpSpLocks/>
            </p:cNvGrpSpPr>
            <p:nvPr/>
          </p:nvGrpSpPr>
          <p:grpSpPr bwMode="auto">
            <a:xfrm>
              <a:off x="2441" y="3347"/>
              <a:ext cx="373" cy="423"/>
              <a:chOff x="5307" y="1056"/>
              <a:chExt cx="373" cy="423"/>
            </a:xfrm>
          </p:grpSpPr>
          <p:sp>
            <p:nvSpPr>
              <p:cNvPr id="503906" name="Line 98"/>
              <p:cNvSpPr>
                <a:spLocks noChangeShapeType="1"/>
              </p:cNvSpPr>
              <p:nvPr/>
            </p:nvSpPr>
            <p:spPr bwMode="auto">
              <a:xfrm>
                <a:off x="5492" y="1239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907" name="Text Box 99"/>
              <p:cNvSpPr txBox="1">
                <a:spLocks noChangeArrowheads="1"/>
              </p:cNvSpPr>
              <p:nvPr/>
            </p:nvSpPr>
            <p:spPr bwMode="auto">
              <a:xfrm>
                <a:off x="5307" y="1056"/>
                <a:ext cx="3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low</a:t>
                </a:r>
              </a:p>
            </p:txBody>
          </p:sp>
        </p:grpSp>
        <p:sp>
          <p:nvSpPr>
            <p:cNvPr id="503908" name="Rectangle 100"/>
            <p:cNvSpPr>
              <a:spLocks noChangeArrowheads="1"/>
            </p:cNvSpPr>
            <p:nvPr/>
          </p:nvSpPr>
          <p:spPr bwMode="auto">
            <a:xfrm>
              <a:off x="2256" y="3360"/>
              <a:ext cx="242" cy="410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3909" name="Group 101"/>
          <p:cNvGrpSpPr>
            <a:grpSpLocks/>
          </p:cNvGrpSpPr>
          <p:nvPr/>
        </p:nvGrpSpPr>
        <p:grpSpPr bwMode="auto">
          <a:xfrm>
            <a:off x="4953000" y="5322888"/>
            <a:ext cx="885825" cy="671512"/>
            <a:chOff x="2256" y="3347"/>
            <a:chExt cx="558" cy="423"/>
          </a:xfrm>
        </p:grpSpPr>
        <p:grpSp>
          <p:nvGrpSpPr>
            <p:cNvPr id="503910" name="Group 102"/>
            <p:cNvGrpSpPr>
              <a:grpSpLocks/>
            </p:cNvGrpSpPr>
            <p:nvPr/>
          </p:nvGrpSpPr>
          <p:grpSpPr bwMode="auto">
            <a:xfrm>
              <a:off x="2441" y="3347"/>
              <a:ext cx="373" cy="423"/>
              <a:chOff x="5307" y="1056"/>
              <a:chExt cx="373" cy="423"/>
            </a:xfrm>
          </p:grpSpPr>
          <p:sp>
            <p:nvSpPr>
              <p:cNvPr id="503911" name="Line 103"/>
              <p:cNvSpPr>
                <a:spLocks noChangeShapeType="1"/>
              </p:cNvSpPr>
              <p:nvPr/>
            </p:nvSpPr>
            <p:spPr bwMode="auto">
              <a:xfrm>
                <a:off x="5492" y="1239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912" name="Text Box 104"/>
              <p:cNvSpPr txBox="1">
                <a:spLocks noChangeArrowheads="1"/>
              </p:cNvSpPr>
              <p:nvPr/>
            </p:nvSpPr>
            <p:spPr bwMode="auto">
              <a:xfrm>
                <a:off x="5307" y="1056"/>
                <a:ext cx="3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low</a:t>
                </a:r>
              </a:p>
            </p:txBody>
          </p:sp>
        </p:grpSp>
        <p:sp>
          <p:nvSpPr>
            <p:cNvPr id="503913" name="Rectangle 105"/>
            <p:cNvSpPr>
              <a:spLocks noChangeArrowheads="1"/>
            </p:cNvSpPr>
            <p:nvPr/>
          </p:nvSpPr>
          <p:spPr bwMode="auto">
            <a:xfrm>
              <a:off x="2256" y="3360"/>
              <a:ext cx="242" cy="410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3914" name="Group 106"/>
          <p:cNvGrpSpPr>
            <a:grpSpLocks/>
          </p:cNvGrpSpPr>
          <p:nvPr/>
        </p:nvGrpSpPr>
        <p:grpSpPr bwMode="auto">
          <a:xfrm>
            <a:off x="4343400" y="3419475"/>
            <a:ext cx="4637088" cy="1370013"/>
            <a:chOff x="2734" y="2154"/>
            <a:chExt cx="2921" cy="863"/>
          </a:xfrm>
        </p:grpSpPr>
        <p:sp>
          <p:nvSpPr>
            <p:cNvPr id="503915" name="Rectangle 107"/>
            <p:cNvSpPr>
              <a:spLocks noChangeArrowheads="1"/>
            </p:cNvSpPr>
            <p:nvPr/>
          </p:nvSpPr>
          <p:spPr bwMode="auto">
            <a:xfrm>
              <a:off x="4010" y="2154"/>
              <a:ext cx="1645" cy="5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3916" name="Group 108"/>
            <p:cNvGrpSpPr>
              <a:grpSpLocks/>
            </p:cNvGrpSpPr>
            <p:nvPr/>
          </p:nvGrpSpPr>
          <p:grpSpPr bwMode="auto">
            <a:xfrm>
              <a:off x="2734" y="2485"/>
              <a:ext cx="1778" cy="532"/>
              <a:chOff x="3950" y="2256"/>
              <a:chExt cx="1778" cy="532"/>
            </a:xfrm>
          </p:grpSpPr>
          <p:sp>
            <p:nvSpPr>
              <p:cNvPr id="503917" name="Text Box 109"/>
              <p:cNvSpPr txBox="1">
                <a:spLocks noChangeArrowheads="1"/>
              </p:cNvSpPr>
              <p:nvPr/>
            </p:nvSpPr>
            <p:spPr bwMode="auto">
              <a:xfrm>
                <a:off x="4032" y="2256"/>
                <a:ext cx="1696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A50021"/>
                    </a:solidFill>
                  </a:rPr>
                  <a:t>       </a:t>
                </a:r>
                <a:r>
                  <a:rPr lang="en-US" sz="2000">
                    <a:solidFill>
                      <a:srgbClr val="A50021"/>
                    </a:solidFill>
                  </a:rPr>
                  <a:t>Find next value</a:t>
                </a:r>
              </a:p>
              <a:p>
                <a:r>
                  <a:rPr lang="en-US">
                    <a:solidFill>
                      <a:srgbClr val="A50021"/>
                    </a:solidFill>
                  </a:rPr>
                  <a:t> </a:t>
                </a:r>
                <a:r>
                  <a:rPr lang="en-US" sz="2000">
                    <a:solidFill>
                      <a:srgbClr val="A50021"/>
                    </a:solidFill>
                  </a:rPr>
                  <a:t>     &lt;= than the pivot.</a:t>
                </a:r>
              </a:p>
            </p:txBody>
          </p:sp>
          <p:sp>
            <p:nvSpPr>
              <p:cNvPr id="503918" name="Text Box 110"/>
              <p:cNvSpPr txBox="1">
                <a:spLocks noChangeArrowheads="1"/>
              </p:cNvSpPr>
              <p:nvPr/>
            </p:nvSpPr>
            <p:spPr bwMode="auto">
              <a:xfrm>
                <a:off x="3950" y="2346"/>
                <a:ext cx="36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solidFill>
                      <a:srgbClr val="A50021"/>
                    </a:solidFill>
                  </a:rPr>
                  <a:t>}-</a:t>
                </a:r>
              </a:p>
            </p:txBody>
          </p:sp>
        </p:grpSp>
      </p:grpSp>
      <p:grpSp>
        <p:nvGrpSpPr>
          <p:cNvPr id="503919" name="Group 111"/>
          <p:cNvGrpSpPr>
            <a:grpSpLocks/>
          </p:cNvGrpSpPr>
          <p:nvPr/>
        </p:nvGrpSpPr>
        <p:grpSpPr bwMode="auto">
          <a:xfrm>
            <a:off x="6627813" y="5322888"/>
            <a:ext cx="1136650" cy="696912"/>
            <a:chOff x="4992" y="3344"/>
            <a:chExt cx="716" cy="439"/>
          </a:xfrm>
        </p:grpSpPr>
        <p:grpSp>
          <p:nvGrpSpPr>
            <p:cNvPr id="503920" name="Group 112"/>
            <p:cNvGrpSpPr>
              <a:grpSpLocks/>
            </p:cNvGrpSpPr>
            <p:nvPr/>
          </p:nvGrpSpPr>
          <p:grpSpPr bwMode="auto">
            <a:xfrm>
              <a:off x="4992" y="3360"/>
              <a:ext cx="398" cy="423"/>
              <a:chOff x="5307" y="1056"/>
              <a:chExt cx="398" cy="423"/>
            </a:xfrm>
          </p:grpSpPr>
          <p:sp>
            <p:nvSpPr>
              <p:cNvPr id="503921" name="Line 113"/>
              <p:cNvSpPr>
                <a:spLocks noChangeShapeType="1"/>
              </p:cNvSpPr>
              <p:nvPr/>
            </p:nvSpPr>
            <p:spPr bwMode="auto">
              <a:xfrm>
                <a:off x="5492" y="1239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922" name="Text Box 114"/>
              <p:cNvSpPr txBox="1">
                <a:spLocks noChangeArrowheads="1"/>
              </p:cNvSpPr>
              <p:nvPr/>
            </p:nvSpPr>
            <p:spPr bwMode="auto">
              <a:xfrm>
                <a:off x="5307" y="1056"/>
                <a:ext cx="3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high</a:t>
                </a:r>
              </a:p>
            </p:txBody>
          </p:sp>
        </p:grpSp>
        <p:sp>
          <p:nvSpPr>
            <p:cNvPr id="503923" name="Rectangle 115"/>
            <p:cNvSpPr>
              <a:spLocks noChangeArrowheads="1"/>
            </p:cNvSpPr>
            <p:nvPr/>
          </p:nvSpPr>
          <p:spPr bwMode="auto">
            <a:xfrm>
              <a:off x="5326" y="3344"/>
              <a:ext cx="382" cy="4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3924" name="Group 116"/>
          <p:cNvGrpSpPr>
            <a:grpSpLocks/>
          </p:cNvGrpSpPr>
          <p:nvPr/>
        </p:nvGrpSpPr>
        <p:grpSpPr bwMode="auto">
          <a:xfrm>
            <a:off x="4433888" y="3962400"/>
            <a:ext cx="4810125" cy="1338263"/>
            <a:chOff x="2778" y="2496"/>
            <a:chExt cx="3030" cy="843"/>
          </a:xfrm>
        </p:grpSpPr>
        <p:sp>
          <p:nvSpPr>
            <p:cNvPr id="503925" name="Text Box 117"/>
            <p:cNvSpPr txBox="1">
              <a:spLocks noChangeArrowheads="1"/>
            </p:cNvSpPr>
            <p:nvPr/>
          </p:nvSpPr>
          <p:spPr bwMode="auto">
            <a:xfrm>
              <a:off x="2974" y="3051"/>
              <a:ext cx="28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A50021"/>
                  </a:solidFill>
                </a:rPr>
                <a:t>} – </a:t>
              </a:r>
              <a:r>
                <a:rPr lang="en-US" sz="2000">
                  <a:solidFill>
                    <a:srgbClr val="A50021"/>
                  </a:solidFill>
                </a:rPr>
                <a:t>Swap the larger with the smaller</a:t>
              </a:r>
            </a:p>
          </p:txBody>
        </p:sp>
        <p:sp>
          <p:nvSpPr>
            <p:cNvPr id="503926" name="Rectangle 118"/>
            <p:cNvSpPr>
              <a:spLocks noChangeArrowheads="1"/>
            </p:cNvSpPr>
            <p:nvPr/>
          </p:nvSpPr>
          <p:spPr bwMode="auto">
            <a:xfrm>
              <a:off x="2778" y="2496"/>
              <a:ext cx="1203" cy="571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927" name="Rectangle 119"/>
            <p:cNvSpPr>
              <a:spLocks noChangeArrowheads="1"/>
            </p:cNvSpPr>
            <p:nvPr/>
          </p:nvSpPr>
          <p:spPr bwMode="auto">
            <a:xfrm>
              <a:off x="4011" y="2525"/>
              <a:ext cx="1203" cy="5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3930" name="Group 122"/>
          <p:cNvGrpSpPr>
            <a:grpSpLocks/>
          </p:cNvGrpSpPr>
          <p:nvPr/>
        </p:nvGrpSpPr>
        <p:grpSpPr bwMode="auto">
          <a:xfrm>
            <a:off x="5334000" y="6019800"/>
            <a:ext cx="1828800" cy="533400"/>
            <a:chOff x="3360" y="3792"/>
            <a:chExt cx="1152" cy="336"/>
          </a:xfrm>
        </p:grpSpPr>
        <p:sp>
          <p:nvSpPr>
            <p:cNvPr id="503928" name="Rectangle 120"/>
            <p:cNvSpPr>
              <a:spLocks noChangeArrowheads="1"/>
            </p:cNvSpPr>
            <p:nvPr/>
          </p:nvSpPr>
          <p:spPr bwMode="auto">
            <a:xfrm>
              <a:off x="3360" y="3792"/>
              <a:ext cx="28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503929" name="Rectangle 121"/>
            <p:cNvSpPr>
              <a:spLocks noChangeArrowheads="1"/>
            </p:cNvSpPr>
            <p:nvPr/>
          </p:nvSpPr>
          <p:spPr bwMode="auto">
            <a:xfrm>
              <a:off x="4224" y="3792"/>
              <a:ext cx="28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99</a:t>
              </a:r>
            </a:p>
          </p:txBody>
        </p:sp>
      </p:grpSp>
      <p:grpSp>
        <p:nvGrpSpPr>
          <p:cNvPr id="503931" name="Group 123"/>
          <p:cNvGrpSpPr>
            <a:grpSpLocks/>
          </p:cNvGrpSpPr>
          <p:nvPr/>
        </p:nvGrpSpPr>
        <p:grpSpPr bwMode="auto">
          <a:xfrm>
            <a:off x="4670425" y="3429000"/>
            <a:ext cx="4470400" cy="1927225"/>
            <a:chOff x="2928" y="2167"/>
            <a:chExt cx="2816" cy="1214"/>
          </a:xfrm>
        </p:grpSpPr>
        <p:grpSp>
          <p:nvGrpSpPr>
            <p:cNvPr id="503932" name="Group 124"/>
            <p:cNvGrpSpPr>
              <a:grpSpLocks/>
            </p:cNvGrpSpPr>
            <p:nvPr/>
          </p:nvGrpSpPr>
          <p:grpSpPr bwMode="auto">
            <a:xfrm>
              <a:off x="3968" y="2167"/>
              <a:ext cx="1696" cy="532"/>
              <a:chOff x="3950" y="2256"/>
              <a:chExt cx="1696" cy="532"/>
            </a:xfrm>
          </p:grpSpPr>
          <p:sp>
            <p:nvSpPr>
              <p:cNvPr id="503933" name="Text Box 125"/>
              <p:cNvSpPr txBox="1">
                <a:spLocks noChangeArrowheads="1"/>
              </p:cNvSpPr>
              <p:nvPr/>
            </p:nvSpPr>
            <p:spPr bwMode="auto">
              <a:xfrm>
                <a:off x="4032" y="2256"/>
                <a:ext cx="1614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A50021"/>
                    </a:solidFill>
                  </a:rPr>
                  <a:t>     </a:t>
                </a:r>
                <a:r>
                  <a:rPr lang="en-US" sz="2000">
                    <a:solidFill>
                      <a:srgbClr val="A50021"/>
                    </a:solidFill>
                  </a:rPr>
                  <a:t>Find next value</a:t>
                </a:r>
              </a:p>
              <a:p>
                <a:r>
                  <a:rPr lang="en-US">
                    <a:solidFill>
                      <a:srgbClr val="A50021"/>
                    </a:solidFill>
                  </a:rPr>
                  <a:t> </a:t>
                </a:r>
                <a:r>
                  <a:rPr lang="en-US" sz="2000">
                    <a:solidFill>
                      <a:srgbClr val="A50021"/>
                    </a:solidFill>
                  </a:rPr>
                  <a:t>     &gt; than the pivot.</a:t>
                </a:r>
              </a:p>
            </p:txBody>
          </p:sp>
          <p:sp>
            <p:nvSpPr>
              <p:cNvPr id="503934" name="Text Box 126"/>
              <p:cNvSpPr txBox="1">
                <a:spLocks noChangeArrowheads="1"/>
              </p:cNvSpPr>
              <p:nvPr/>
            </p:nvSpPr>
            <p:spPr bwMode="auto">
              <a:xfrm>
                <a:off x="3950" y="2346"/>
                <a:ext cx="36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solidFill>
                      <a:srgbClr val="A50021"/>
                    </a:solidFill>
                  </a:rPr>
                  <a:t>}-</a:t>
                </a:r>
              </a:p>
            </p:txBody>
          </p:sp>
        </p:grpSp>
        <p:sp>
          <p:nvSpPr>
            <p:cNvPr id="503935" name="Rectangle 127"/>
            <p:cNvSpPr>
              <a:spLocks noChangeArrowheads="1"/>
            </p:cNvSpPr>
            <p:nvPr/>
          </p:nvSpPr>
          <p:spPr bwMode="auto">
            <a:xfrm>
              <a:off x="2928" y="3024"/>
              <a:ext cx="1044" cy="320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936" name="Rectangle 128"/>
            <p:cNvSpPr>
              <a:spLocks noChangeArrowheads="1"/>
            </p:cNvSpPr>
            <p:nvPr/>
          </p:nvSpPr>
          <p:spPr bwMode="auto">
            <a:xfrm>
              <a:off x="4034" y="3061"/>
              <a:ext cx="1710" cy="32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3937" name="Group 129"/>
          <p:cNvGrpSpPr>
            <a:grpSpLocks/>
          </p:cNvGrpSpPr>
          <p:nvPr/>
        </p:nvGrpSpPr>
        <p:grpSpPr bwMode="auto">
          <a:xfrm>
            <a:off x="5384800" y="5334000"/>
            <a:ext cx="885825" cy="671513"/>
            <a:chOff x="2256" y="3347"/>
            <a:chExt cx="558" cy="423"/>
          </a:xfrm>
        </p:grpSpPr>
        <p:grpSp>
          <p:nvGrpSpPr>
            <p:cNvPr id="503938" name="Group 130"/>
            <p:cNvGrpSpPr>
              <a:grpSpLocks/>
            </p:cNvGrpSpPr>
            <p:nvPr/>
          </p:nvGrpSpPr>
          <p:grpSpPr bwMode="auto">
            <a:xfrm>
              <a:off x="2441" y="3347"/>
              <a:ext cx="373" cy="423"/>
              <a:chOff x="5307" y="1056"/>
              <a:chExt cx="373" cy="423"/>
            </a:xfrm>
          </p:grpSpPr>
          <p:sp>
            <p:nvSpPr>
              <p:cNvPr id="503939" name="Line 131"/>
              <p:cNvSpPr>
                <a:spLocks noChangeShapeType="1"/>
              </p:cNvSpPr>
              <p:nvPr/>
            </p:nvSpPr>
            <p:spPr bwMode="auto">
              <a:xfrm>
                <a:off x="5492" y="1239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940" name="Text Box 132"/>
              <p:cNvSpPr txBox="1">
                <a:spLocks noChangeArrowheads="1"/>
              </p:cNvSpPr>
              <p:nvPr/>
            </p:nvSpPr>
            <p:spPr bwMode="auto">
              <a:xfrm>
                <a:off x="5307" y="1056"/>
                <a:ext cx="3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low</a:t>
                </a:r>
              </a:p>
            </p:txBody>
          </p:sp>
        </p:grpSp>
        <p:sp>
          <p:nvSpPr>
            <p:cNvPr id="503941" name="Rectangle 133"/>
            <p:cNvSpPr>
              <a:spLocks noChangeArrowheads="1"/>
            </p:cNvSpPr>
            <p:nvPr/>
          </p:nvSpPr>
          <p:spPr bwMode="auto">
            <a:xfrm>
              <a:off x="2256" y="3360"/>
              <a:ext cx="242" cy="410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3942" name="Group 134"/>
          <p:cNvGrpSpPr>
            <a:grpSpLocks/>
          </p:cNvGrpSpPr>
          <p:nvPr/>
        </p:nvGrpSpPr>
        <p:grpSpPr bwMode="auto">
          <a:xfrm>
            <a:off x="4375150" y="3419475"/>
            <a:ext cx="4637088" cy="1370013"/>
            <a:chOff x="2734" y="2154"/>
            <a:chExt cx="2921" cy="863"/>
          </a:xfrm>
        </p:grpSpPr>
        <p:sp>
          <p:nvSpPr>
            <p:cNvPr id="503943" name="Rectangle 135"/>
            <p:cNvSpPr>
              <a:spLocks noChangeArrowheads="1"/>
            </p:cNvSpPr>
            <p:nvPr/>
          </p:nvSpPr>
          <p:spPr bwMode="auto">
            <a:xfrm>
              <a:off x="4010" y="2154"/>
              <a:ext cx="1645" cy="5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3944" name="Group 136"/>
            <p:cNvGrpSpPr>
              <a:grpSpLocks/>
            </p:cNvGrpSpPr>
            <p:nvPr/>
          </p:nvGrpSpPr>
          <p:grpSpPr bwMode="auto">
            <a:xfrm>
              <a:off x="2734" y="2485"/>
              <a:ext cx="1778" cy="532"/>
              <a:chOff x="3950" y="2256"/>
              <a:chExt cx="1778" cy="532"/>
            </a:xfrm>
          </p:grpSpPr>
          <p:sp>
            <p:nvSpPr>
              <p:cNvPr id="503945" name="Text Box 137"/>
              <p:cNvSpPr txBox="1">
                <a:spLocks noChangeArrowheads="1"/>
              </p:cNvSpPr>
              <p:nvPr/>
            </p:nvSpPr>
            <p:spPr bwMode="auto">
              <a:xfrm>
                <a:off x="4032" y="2256"/>
                <a:ext cx="1696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A50021"/>
                    </a:solidFill>
                  </a:rPr>
                  <a:t>       </a:t>
                </a:r>
                <a:r>
                  <a:rPr lang="en-US" sz="2000">
                    <a:solidFill>
                      <a:srgbClr val="A50021"/>
                    </a:solidFill>
                  </a:rPr>
                  <a:t>Find next value</a:t>
                </a:r>
              </a:p>
              <a:p>
                <a:r>
                  <a:rPr lang="en-US">
                    <a:solidFill>
                      <a:srgbClr val="A50021"/>
                    </a:solidFill>
                  </a:rPr>
                  <a:t> </a:t>
                </a:r>
                <a:r>
                  <a:rPr lang="en-US" sz="2000">
                    <a:solidFill>
                      <a:srgbClr val="A50021"/>
                    </a:solidFill>
                  </a:rPr>
                  <a:t>     &lt;= than the pivot.</a:t>
                </a:r>
              </a:p>
            </p:txBody>
          </p:sp>
          <p:sp>
            <p:nvSpPr>
              <p:cNvPr id="503946" name="Text Box 138"/>
              <p:cNvSpPr txBox="1">
                <a:spLocks noChangeArrowheads="1"/>
              </p:cNvSpPr>
              <p:nvPr/>
            </p:nvSpPr>
            <p:spPr bwMode="auto">
              <a:xfrm>
                <a:off x="3950" y="2346"/>
                <a:ext cx="36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solidFill>
                      <a:srgbClr val="A50021"/>
                    </a:solidFill>
                  </a:rPr>
                  <a:t>}-</a:t>
                </a:r>
              </a:p>
            </p:txBody>
          </p:sp>
        </p:grpSp>
      </p:grpSp>
      <p:grpSp>
        <p:nvGrpSpPr>
          <p:cNvPr id="503947" name="Group 139"/>
          <p:cNvGrpSpPr>
            <a:grpSpLocks/>
          </p:cNvGrpSpPr>
          <p:nvPr/>
        </p:nvGrpSpPr>
        <p:grpSpPr bwMode="auto">
          <a:xfrm>
            <a:off x="6157913" y="5332413"/>
            <a:ext cx="1136650" cy="696912"/>
            <a:chOff x="4992" y="3344"/>
            <a:chExt cx="716" cy="439"/>
          </a:xfrm>
        </p:grpSpPr>
        <p:grpSp>
          <p:nvGrpSpPr>
            <p:cNvPr id="503948" name="Group 140"/>
            <p:cNvGrpSpPr>
              <a:grpSpLocks/>
            </p:cNvGrpSpPr>
            <p:nvPr/>
          </p:nvGrpSpPr>
          <p:grpSpPr bwMode="auto">
            <a:xfrm>
              <a:off x="4992" y="3360"/>
              <a:ext cx="398" cy="423"/>
              <a:chOff x="5307" y="1056"/>
              <a:chExt cx="398" cy="423"/>
            </a:xfrm>
          </p:grpSpPr>
          <p:sp>
            <p:nvSpPr>
              <p:cNvPr id="503949" name="Line 141"/>
              <p:cNvSpPr>
                <a:spLocks noChangeShapeType="1"/>
              </p:cNvSpPr>
              <p:nvPr/>
            </p:nvSpPr>
            <p:spPr bwMode="auto">
              <a:xfrm>
                <a:off x="5492" y="1239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950" name="Text Box 142"/>
              <p:cNvSpPr txBox="1">
                <a:spLocks noChangeArrowheads="1"/>
              </p:cNvSpPr>
              <p:nvPr/>
            </p:nvSpPr>
            <p:spPr bwMode="auto">
              <a:xfrm>
                <a:off x="5307" y="1056"/>
                <a:ext cx="3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high</a:t>
                </a:r>
              </a:p>
            </p:txBody>
          </p:sp>
        </p:grpSp>
        <p:sp>
          <p:nvSpPr>
            <p:cNvPr id="503951" name="Rectangle 143"/>
            <p:cNvSpPr>
              <a:spLocks noChangeArrowheads="1"/>
            </p:cNvSpPr>
            <p:nvPr/>
          </p:nvSpPr>
          <p:spPr bwMode="auto">
            <a:xfrm>
              <a:off x="5326" y="3344"/>
              <a:ext cx="382" cy="4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3962" name="Group 154"/>
          <p:cNvGrpSpPr>
            <a:grpSpLocks/>
          </p:cNvGrpSpPr>
          <p:nvPr/>
        </p:nvGrpSpPr>
        <p:grpSpPr bwMode="auto">
          <a:xfrm>
            <a:off x="5681663" y="4762500"/>
            <a:ext cx="1063625" cy="1246188"/>
            <a:chOff x="3579" y="3000"/>
            <a:chExt cx="670" cy="785"/>
          </a:xfrm>
        </p:grpSpPr>
        <p:grpSp>
          <p:nvGrpSpPr>
            <p:cNvPr id="503957" name="Group 149"/>
            <p:cNvGrpSpPr>
              <a:grpSpLocks/>
            </p:cNvGrpSpPr>
            <p:nvPr/>
          </p:nvGrpSpPr>
          <p:grpSpPr bwMode="auto">
            <a:xfrm>
              <a:off x="3579" y="3000"/>
              <a:ext cx="398" cy="423"/>
              <a:chOff x="5307" y="1056"/>
              <a:chExt cx="398" cy="423"/>
            </a:xfrm>
          </p:grpSpPr>
          <p:sp>
            <p:nvSpPr>
              <p:cNvPr id="503958" name="Line 150"/>
              <p:cNvSpPr>
                <a:spLocks noChangeShapeType="1"/>
              </p:cNvSpPr>
              <p:nvPr/>
            </p:nvSpPr>
            <p:spPr bwMode="auto">
              <a:xfrm>
                <a:off x="5492" y="1239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959" name="Text Box 151"/>
              <p:cNvSpPr txBox="1">
                <a:spLocks noChangeArrowheads="1"/>
              </p:cNvSpPr>
              <p:nvPr/>
            </p:nvSpPr>
            <p:spPr bwMode="auto">
              <a:xfrm>
                <a:off x="5307" y="1056"/>
                <a:ext cx="3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high</a:t>
                </a:r>
              </a:p>
            </p:txBody>
          </p:sp>
        </p:grpSp>
        <p:sp>
          <p:nvSpPr>
            <p:cNvPr id="503960" name="Rectangle 152"/>
            <p:cNvSpPr>
              <a:spLocks noChangeArrowheads="1"/>
            </p:cNvSpPr>
            <p:nvPr/>
          </p:nvSpPr>
          <p:spPr bwMode="auto">
            <a:xfrm>
              <a:off x="4010" y="3374"/>
              <a:ext cx="239" cy="41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961" name="Rectangle 153"/>
            <p:cNvSpPr>
              <a:spLocks noChangeArrowheads="1"/>
            </p:cNvSpPr>
            <p:nvPr/>
          </p:nvSpPr>
          <p:spPr bwMode="auto">
            <a:xfrm>
              <a:off x="3889" y="3313"/>
              <a:ext cx="105" cy="411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3968" name="Group 160"/>
          <p:cNvGrpSpPr>
            <a:grpSpLocks/>
          </p:cNvGrpSpPr>
          <p:nvPr/>
        </p:nvGrpSpPr>
        <p:grpSpPr bwMode="auto">
          <a:xfrm>
            <a:off x="5270500" y="4746625"/>
            <a:ext cx="998538" cy="1282700"/>
            <a:chOff x="3320" y="2990"/>
            <a:chExt cx="629" cy="808"/>
          </a:xfrm>
        </p:grpSpPr>
        <p:sp>
          <p:nvSpPr>
            <p:cNvPr id="503967" name="Rectangle 159"/>
            <p:cNvSpPr>
              <a:spLocks noChangeArrowheads="1"/>
            </p:cNvSpPr>
            <p:nvPr/>
          </p:nvSpPr>
          <p:spPr bwMode="auto">
            <a:xfrm>
              <a:off x="3634" y="2990"/>
              <a:ext cx="315" cy="426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3964" name="Group 156"/>
            <p:cNvGrpSpPr>
              <a:grpSpLocks/>
            </p:cNvGrpSpPr>
            <p:nvPr/>
          </p:nvGrpSpPr>
          <p:grpSpPr bwMode="auto">
            <a:xfrm>
              <a:off x="3320" y="3375"/>
              <a:ext cx="398" cy="423"/>
              <a:chOff x="5307" y="1056"/>
              <a:chExt cx="398" cy="423"/>
            </a:xfrm>
          </p:grpSpPr>
          <p:sp>
            <p:nvSpPr>
              <p:cNvPr id="503965" name="Line 157"/>
              <p:cNvSpPr>
                <a:spLocks noChangeShapeType="1"/>
              </p:cNvSpPr>
              <p:nvPr/>
            </p:nvSpPr>
            <p:spPr bwMode="auto">
              <a:xfrm>
                <a:off x="5492" y="1239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966" name="Text Box 158"/>
              <p:cNvSpPr txBox="1">
                <a:spLocks noChangeArrowheads="1"/>
              </p:cNvSpPr>
              <p:nvPr/>
            </p:nvSpPr>
            <p:spPr bwMode="auto">
              <a:xfrm>
                <a:off x="5307" y="1056"/>
                <a:ext cx="3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high</a:t>
                </a:r>
              </a:p>
            </p:txBody>
          </p:sp>
        </p:grpSp>
      </p:grpSp>
      <p:grpSp>
        <p:nvGrpSpPr>
          <p:cNvPr id="503973" name="Group 165"/>
          <p:cNvGrpSpPr>
            <a:grpSpLocks/>
          </p:cNvGrpSpPr>
          <p:nvPr/>
        </p:nvGrpSpPr>
        <p:grpSpPr bwMode="auto">
          <a:xfrm>
            <a:off x="3687763" y="3962400"/>
            <a:ext cx="4635500" cy="1851025"/>
            <a:chOff x="2323" y="2496"/>
            <a:chExt cx="2920" cy="1166"/>
          </a:xfrm>
        </p:grpSpPr>
        <p:sp>
          <p:nvSpPr>
            <p:cNvPr id="503969" name="Text Box 161"/>
            <p:cNvSpPr txBox="1">
              <a:spLocks noChangeArrowheads="1"/>
            </p:cNvSpPr>
            <p:nvPr/>
          </p:nvSpPr>
          <p:spPr bwMode="auto">
            <a:xfrm>
              <a:off x="2323" y="3374"/>
              <a:ext cx="7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A50021"/>
                  </a:solidFill>
                </a:rPr>
                <a:t>} – </a:t>
              </a:r>
              <a:r>
                <a:rPr lang="en-US" sz="2000">
                  <a:solidFill>
                    <a:srgbClr val="A50021"/>
                  </a:solidFill>
                </a:rPr>
                <a:t>done</a:t>
              </a:r>
            </a:p>
          </p:txBody>
        </p:sp>
        <p:sp>
          <p:nvSpPr>
            <p:cNvPr id="503971" name="Rectangle 163"/>
            <p:cNvSpPr>
              <a:spLocks noChangeArrowheads="1"/>
            </p:cNvSpPr>
            <p:nvPr/>
          </p:nvSpPr>
          <p:spPr bwMode="auto">
            <a:xfrm>
              <a:off x="2784" y="2496"/>
              <a:ext cx="1211" cy="616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972" name="Rectangle 164"/>
            <p:cNvSpPr>
              <a:spLocks noChangeArrowheads="1"/>
            </p:cNvSpPr>
            <p:nvPr/>
          </p:nvSpPr>
          <p:spPr bwMode="auto">
            <a:xfrm>
              <a:off x="4032" y="2525"/>
              <a:ext cx="1211" cy="6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3980" name="Group 172"/>
          <p:cNvGrpSpPr>
            <a:grpSpLocks/>
          </p:cNvGrpSpPr>
          <p:nvPr/>
        </p:nvGrpSpPr>
        <p:grpSpPr bwMode="auto">
          <a:xfrm>
            <a:off x="3411538" y="4725988"/>
            <a:ext cx="5581650" cy="1370012"/>
            <a:chOff x="2149" y="2977"/>
            <a:chExt cx="3516" cy="863"/>
          </a:xfrm>
        </p:grpSpPr>
        <p:sp>
          <p:nvSpPr>
            <p:cNvPr id="503979" name="Rectangle 171"/>
            <p:cNvSpPr>
              <a:spLocks noChangeArrowheads="1"/>
            </p:cNvSpPr>
            <p:nvPr/>
          </p:nvSpPr>
          <p:spPr bwMode="auto">
            <a:xfrm>
              <a:off x="2304" y="3312"/>
              <a:ext cx="768" cy="384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3978" name="Group 170"/>
            <p:cNvGrpSpPr>
              <a:grpSpLocks/>
            </p:cNvGrpSpPr>
            <p:nvPr/>
          </p:nvGrpSpPr>
          <p:grpSpPr bwMode="auto">
            <a:xfrm>
              <a:off x="2149" y="2977"/>
              <a:ext cx="3516" cy="863"/>
              <a:chOff x="2149" y="2977"/>
              <a:chExt cx="3516" cy="863"/>
            </a:xfrm>
          </p:grpSpPr>
          <p:sp>
            <p:nvSpPr>
              <p:cNvPr id="503970" name="Text Box 162"/>
              <p:cNvSpPr txBox="1">
                <a:spLocks noChangeArrowheads="1"/>
              </p:cNvSpPr>
              <p:nvPr/>
            </p:nvSpPr>
            <p:spPr bwMode="auto">
              <a:xfrm>
                <a:off x="2149" y="3552"/>
                <a:ext cx="38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A50021"/>
                    </a:solidFill>
                  </a:rPr>
                  <a:t>} – </a:t>
                </a:r>
                <a:endParaRPr lang="en-US" sz="2000">
                  <a:solidFill>
                    <a:srgbClr val="A50021"/>
                  </a:solidFill>
                </a:endParaRPr>
              </a:p>
            </p:txBody>
          </p:sp>
          <p:sp>
            <p:nvSpPr>
              <p:cNvPr id="503974" name="Line 166"/>
              <p:cNvSpPr>
                <a:spLocks noChangeShapeType="1"/>
              </p:cNvSpPr>
              <p:nvPr/>
            </p:nvSpPr>
            <p:spPr bwMode="auto">
              <a:xfrm>
                <a:off x="2400" y="3703"/>
                <a:ext cx="480" cy="0"/>
              </a:xfrm>
              <a:prstGeom prst="line">
                <a:avLst/>
              </a:prstGeom>
              <a:noFill/>
              <a:ln w="4445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975" name="Line 167"/>
              <p:cNvSpPr>
                <a:spLocks noChangeShapeType="1"/>
              </p:cNvSpPr>
              <p:nvPr/>
            </p:nvSpPr>
            <p:spPr bwMode="auto">
              <a:xfrm flipV="1">
                <a:off x="2870" y="3102"/>
                <a:ext cx="690" cy="599"/>
              </a:xfrm>
              <a:prstGeom prst="line">
                <a:avLst/>
              </a:prstGeom>
              <a:noFill/>
              <a:ln w="4445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976" name="Line 168"/>
              <p:cNvSpPr>
                <a:spLocks noChangeShapeType="1"/>
              </p:cNvSpPr>
              <p:nvPr/>
            </p:nvSpPr>
            <p:spPr bwMode="auto">
              <a:xfrm flipV="1">
                <a:off x="3551" y="3108"/>
                <a:ext cx="292" cy="1"/>
              </a:xfrm>
              <a:prstGeom prst="line">
                <a:avLst/>
              </a:prstGeom>
              <a:noFill/>
              <a:ln w="4445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977" name="Rectangle 169"/>
              <p:cNvSpPr>
                <a:spLocks noChangeArrowheads="1"/>
              </p:cNvSpPr>
              <p:nvPr/>
            </p:nvSpPr>
            <p:spPr bwMode="auto">
              <a:xfrm>
                <a:off x="3896" y="2977"/>
                <a:ext cx="1769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A50021"/>
                    </a:solidFill>
                  </a:rPr>
                  <a:t>  Swap pivot to proper</a:t>
                </a:r>
              </a:p>
              <a:p>
                <a:r>
                  <a:rPr lang="en-US" sz="2000">
                    <a:solidFill>
                      <a:srgbClr val="A50021"/>
                    </a:solidFill>
                  </a:rPr>
                  <a:t>   position in array</a:t>
                </a:r>
              </a:p>
            </p:txBody>
          </p:sp>
        </p:grpSp>
      </p:grpSp>
      <p:grpSp>
        <p:nvGrpSpPr>
          <p:cNvPr id="503983" name="Group 175"/>
          <p:cNvGrpSpPr>
            <a:grpSpLocks/>
          </p:cNvGrpSpPr>
          <p:nvPr/>
        </p:nvGrpSpPr>
        <p:grpSpPr bwMode="auto">
          <a:xfrm>
            <a:off x="3505200" y="6019800"/>
            <a:ext cx="2286000" cy="533400"/>
            <a:chOff x="2208" y="3792"/>
            <a:chExt cx="1440" cy="336"/>
          </a:xfrm>
        </p:grpSpPr>
        <p:sp>
          <p:nvSpPr>
            <p:cNvPr id="503981" name="Rectangle 173"/>
            <p:cNvSpPr>
              <a:spLocks noChangeArrowheads="1"/>
            </p:cNvSpPr>
            <p:nvPr/>
          </p:nvSpPr>
          <p:spPr bwMode="auto">
            <a:xfrm>
              <a:off x="3360" y="3792"/>
              <a:ext cx="28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3300"/>
                  </a:solidFill>
                </a:rPr>
                <a:t>30</a:t>
              </a:r>
            </a:p>
          </p:txBody>
        </p:sp>
        <p:sp>
          <p:nvSpPr>
            <p:cNvPr id="503982" name="Rectangle 174"/>
            <p:cNvSpPr>
              <a:spLocks noChangeArrowheads="1"/>
            </p:cNvSpPr>
            <p:nvPr/>
          </p:nvSpPr>
          <p:spPr bwMode="auto">
            <a:xfrm>
              <a:off x="2208" y="3792"/>
              <a:ext cx="28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</p:grpSp>
      <p:sp>
        <p:nvSpPr>
          <p:cNvPr id="503985" name="Text Box 177"/>
          <p:cNvSpPr txBox="1">
            <a:spLocks noChangeArrowheads="1"/>
          </p:cNvSpPr>
          <p:nvPr/>
        </p:nvSpPr>
        <p:spPr bwMode="auto">
          <a:xfrm>
            <a:off x="3598863" y="6543675"/>
            <a:ext cx="5407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0    1     2     3     </a:t>
            </a:r>
            <a:r>
              <a:rPr lang="en-US" sz="1800">
                <a:solidFill>
                  <a:srgbClr val="FF3300"/>
                </a:solidFill>
              </a:rPr>
              <a:t>4 </a:t>
            </a:r>
            <a:r>
              <a:rPr lang="en-US" sz="1800"/>
              <a:t>    5    6    7     8     9    10   11 </a:t>
            </a:r>
          </a:p>
        </p:txBody>
      </p:sp>
      <p:grpSp>
        <p:nvGrpSpPr>
          <p:cNvPr id="503992" name="Group 184"/>
          <p:cNvGrpSpPr>
            <a:grpSpLocks/>
          </p:cNvGrpSpPr>
          <p:nvPr/>
        </p:nvGrpSpPr>
        <p:grpSpPr bwMode="auto">
          <a:xfrm>
            <a:off x="3429000" y="2001838"/>
            <a:ext cx="5653088" cy="4006850"/>
            <a:chOff x="2160" y="1261"/>
            <a:chExt cx="3561" cy="2524"/>
          </a:xfrm>
        </p:grpSpPr>
        <p:sp>
          <p:nvSpPr>
            <p:cNvPr id="503984" name="Text Box 176"/>
            <p:cNvSpPr txBox="1">
              <a:spLocks noChangeArrowheads="1"/>
            </p:cNvSpPr>
            <p:nvPr/>
          </p:nvSpPr>
          <p:spPr bwMode="auto">
            <a:xfrm>
              <a:off x="4025" y="1261"/>
              <a:ext cx="1696" cy="1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200"/>
                <a:t>And finally, return the pivot’s index in the array (</a:t>
              </a:r>
              <a:r>
                <a:rPr lang="en-US" sz="2200">
                  <a:solidFill>
                    <a:srgbClr val="FF3300"/>
                  </a:solidFill>
                </a:rPr>
                <a:t>4</a:t>
              </a:r>
              <a:r>
                <a:rPr lang="en-US" sz="2200"/>
                <a:t>) to the QuickSort function.</a:t>
              </a:r>
            </a:p>
          </p:txBody>
        </p:sp>
        <p:grpSp>
          <p:nvGrpSpPr>
            <p:cNvPr id="503991" name="Group 183"/>
            <p:cNvGrpSpPr>
              <a:grpSpLocks/>
            </p:cNvGrpSpPr>
            <p:nvPr/>
          </p:nvGrpSpPr>
          <p:grpSpPr bwMode="auto">
            <a:xfrm>
              <a:off x="2160" y="2814"/>
              <a:ext cx="3456" cy="971"/>
              <a:chOff x="2160" y="2814"/>
              <a:chExt cx="3456" cy="971"/>
            </a:xfrm>
          </p:grpSpPr>
          <p:sp>
            <p:nvSpPr>
              <p:cNvPr id="503986" name="Rectangle 178"/>
              <p:cNvSpPr>
                <a:spLocks noChangeArrowheads="1"/>
              </p:cNvSpPr>
              <p:nvPr/>
            </p:nvSpPr>
            <p:spPr bwMode="auto">
              <a:xfrm>
                <a:off x="4032" y="2976"/>
                <a:ext cx="1584" cy="48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987" name="Rectangle 179"/>
              <p:cNvSpPr>
                <a:spLocks noChangeArrowheads="1"/>
              </p:cNvSpPr>
              <p:nvPr/>
            </p:nvSpPr>
            <p:spPr bwMode="auto">
              <a:xfrm>
                <a:off x="2160" y="3559"/>
                <a:ext cx="1027" cy="2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rgbClr val="CCFF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988" name="Rectangle 180"/>
              <p:cNvSpPr>
                <a:spLocks noChangeArrowheads="1"/>
              </p:cNvSpPr>
              <p:nvPr/>
            </p:nvSpPr>
            <p:spPr bwMode="auto">
              <a:xfrm>
                <a:off x="2907" y="3004"/>
                <a:ext cx="1027" cy="2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rgbClr val="CCFF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989" name="Rectangle 181"/>
              <p:cNvSpPr>
                <a:spLocks noChangeArrowheads="1"/>
              </p:cNvSpPr>
              <p:nvPr/>
            </p:nvSpPr>
            <p:spPr bwMode="auto">
              <a:xfrm>
                <a:off x="3003" y="3100"/>
                <a:ext cx="369" cy="585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rgbClr val="CCFF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990" name="Rectangle 182"/>
              <p:cNvSpPr>
                <a:spLocks noChangeArrowheads="1"/>
              </p:cNvSpPr>
              <p:nvPr/>
            </p:nvSpPr>
            <p:spPr bwMode="auto">
              <a:xfrm>
                <a:off x="3271" y="2814"/>
                <a:ext cx="369" cy="585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rgbClr val="CCFF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0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0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26" grpId="0" autoUpdateAnimBg="0"/>
      <p:bldP spid="503827" grpId="0" animBg="1" autoUpdateAnimBg="0"/>
      <p:bldP spid="503985" grpId="0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15014</TotalTime>
  <Words>9610</Words>
  <Application>Microsoft Office PowerPoint</Application>
  <PresentationFormat>On-screen Show (4:3)</PresentationFormat>
  <Paragraphs>2646</Paragraphs>
  <Slides>71</Slides>
  <Notes>71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Default Design</vt:lpstr>
      <vt:lpstr>Lecture #11</vt:lpstr>
      <vt:lpstr>But first… STL Challenge</vt:lpstr>
      <vt:lpstr>Divide and Conquer Sorting</vt:lpstr>
      <vt:lpstr>The Quicksort Algorithm</vt:lpstr>
      <vt:lpstr>QuickSort</vt:lpstr>
      <vt:lpstr>QuickSort</vt:lpstr>
      <vt:lpstr>QuickSort</vt:lpstr>
      <vt:lpstr>D&amp;C Sorts: Quicksort</vt:lpstr>
      <vt:lpstr>PowerPoint Presentation</vt:lpstr>
      <vt:lpstr>Big-oh of Quicksort</vt:lpstr>
      <vt:lpstr>Quicksort – Is It Always Fast?</vt:lpstr>
      <vt:lpstr>Worst-case Big-oh of Quicksort</vt:lpstr>
      <vt:lpstr>Worst-case Big-oh of Quicksort</vt:lpstr>
      <vt:lpstr>Worst-case Big-oh of Quicksort</vt:lpstr>
      <vt:lpstr>Other Quicksort Worst Cases?</vt:lpstr>
      <vt:lpstr>Mergesort</vt:lpstr>
      <vt:lpstr>Mergesort</vt:lpstr>
      <vt:lpstr>Merge Algorithm in C++</vt:lpstr>
      <vt:lpstr>Mergesort</vt:lpstr>
      <vt:lpstr>PowerPoint Presentation</vt:lpstr>
      <vt:lpstr>PowerPoint Presentation</vt:lpstr>
      <vt:lpstr>PowerPoint Presentation</vt:lpstr>
      <vt:lpstr>PowerPoint Presentation</vt:lpstr>
      <vt:lpstr>Big-oh of  Mergesort</vt:lpstr>
      <vt:lpstr>Big-oh of  Mergesort</vt:lpstr>
      <vt:lpstr>Big-oh of  Mergesort</vt:lpstr>
      <vt:lpstr>Mergesort – Any Problem Cases</vt:lpstr>
      <vt:lpstr>Challenge Problems</vt:lpstr>
      <vt:lpstr>Trees</vt:lpstr>
      <vt:lpstr>Trees</vt:lpstr>
      <vt:lpstr>Trees</vt:lpstr>
      <vt:lpstr>Binary Trees</vt:lpstr>
      <vt:lpstr>Binary Tree Definitions</vt:lpstr>
      <vt:lpstr>Binary Tree Definitions</vt:lpstr>
      <vt:lpstr>PowerPoint Presentation</vt:lpstr>
      <vt:lpstr>Operations on Binary Trees</vt:lpstr>
      <vt:lpstr>A Simple Tree Example</vt:lpstr>
      <vt:lpstr>We’ve created a binary tree… now what?</vt:lpstr>
      <vt:lpstr>Binary Tree Traversals </vt:lpstr>
      <vt:lpstr>The Preorder Traversal</vt:lpstr>
      <vt:lpstr>The Pre-order Traversal</vt:lpstr>
      <vt:lpstr>The Pre-order Traversal</vt:lpstr>
      <vt:lpstr>The Pre-order Traversal</vt:lpstr>
      <vt:lpstr>The Pre-order Traversal</vt:lpstr>
      <vt:lpstr>The Pre-order Traversal</vt:lpstr>
      <vt:lpstr>The Pre-order Traversal</vt:lpstr>
      <vt:lpstr>Appendix</vt:lpstr>
      <vt:lpstr>QuickSort in Action</vt:lpstr>
      <vt:lpstr>QuickSort in Action</vt:lpstr>
      <vt:lpstr>QuickSort in Action</vt:lpstr>
      <vt:lpstr>QuickSort in Action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Windows User</cp:lastModifiedBy>
  <cp:revision>4408</cp:revision>
  <dcterms:created xsi:type="dcterms:W3CDTF">2002-10-09T05:27:34Z</dcterms:created>
  <dcterms:modified xsi:type="dcterms:W3CDTF">2012-12-28T18:59:43Z</dcterms:modified>
</cp:coreProperties>
</file>