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03" r:id="rId2"/>
    <p:sldId id="330" r:id="rId3"/>
    <p:sldId id="376" r:id="rId4"/>
    <p:sldId id="370" r:id="rId5"/>
    <p:sldId id="371" r:id="rId6"/>
    <p:sldId id="372" r:id="rId7"/>
    <p:sldId id="373" r:id="rId8"/>
    <p:sldId id="374" r:id="rId9"/>
    <p:sldId id="375" r:id="rId10"/>
    <p:sldId id="338" r:id="rId11"/>
    <p:sldId id="377" r:id="rId12"/>
    <p:sldId id="339" r:id="rId13"/>
    <p:sldId id="378" r:id="rId14"/>
    <p:sldId id="343" r:id="rId15"/>
    <p:sldId id="379" r:id="rId16"/>
    <p:sldId id="380" r:id="rId17"/>
    <p:sldId id="365" r:id="rId18"/>
    <p:sldId id="341" r:id="rId19"/>
    <p:sldId id="304" r:id="rId20"/>
    <p:sldId id="306" r:id="rId21"/>
    <p:sldId id="307" r:id="rId22"/>
    <p:sldId id="308" r:id="rId23"/>
    <p:sldId id="309" r:id="rId24"/>
    <p:sldId id="310" r:id="rId25"/>
    <p:sldId id="323" r:id="rId26"/>
    <p:sldId id="324" r:id="rId27"/>
    <p:sldId id="344" r:id="rId28"/>
    <p:sldId id="345" r:id="rId29"/>
    <p:sldId id="328" r:id="rId30"/>
    <p:sldId id="326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66" r:id="rId40"/>
    <p:sldId id="367" r:id="rId41"/>
    <p:sldId id="368" r:id="rId42"/>
    <p:sldId id="355" r:id="rId43"/>
    <p:sldId id="364" r:id="rId44"/>
    <p:sldId id="329" r:id="rId45"/>
    <p:sldId id="356" r:id="rId46"/>
    <p:sldId id="363" r:id="rId47"/>
    <p:sldId id="357" r:id="rId48"/>
    <p:sldId id="358" r:id="rId49"/>
    <p:sldId id="359" r:id="rId50"/>
    <p:sldId id="360" r:id="rId51"/>
    <p:sldId id="361" r:id="rId52"/>
    <p:sldId id="369" r:id="rId53"/>
    <p:sldId id="354" r:id="rId54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6600"/>
    <a:srgbClr val="C5C2FE"/>
    <a:srgbClr val="FF3300"/>
    <a:srgbClr val="6600CC"/>
    <a:srgbClr val="CCFFFF"/>
    <a:srgbClr val="FBF5FD"/>
    <a:srgbClr val="FFFFFF"/>
    <a:srgbClr val="F9F3FF"/>
    <a:srgbClr val="FF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1854" autoAdjust="0"/>
  </p:normalViewPr>
  <p:slideViewPr>
    <p:cSldViewPr snapToGrid="0">
      <p:cViewPr>
        <p:scale>
          <a:sx n="78" d="100"/>
          <a:sy n="78" d="100"/>
        </p:scale>
        <p:origin x="-1133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10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11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12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13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14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17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18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19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20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21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2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22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23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24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25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26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27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29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31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B0119-553C-4C20-953E-66C1D7FB0393}" type="slidenum">
              <a:rPr lang="en-US"/>
              <a:pPr/>
              <a:t>3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33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34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35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36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37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38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39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40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41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42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43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44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45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46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47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48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49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50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51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EB020-9D89-4CB9-A7FA-17BA3CEDB215}" type="slidenum">
              <a:rPr lang="en-US"/>
              <a:pPr/>
              <a:t>52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9D966-9685-43A6-867B-A21140F24ABB}" type="slidenum">
              <a:rPr lang="en-US"/>
              <a:pPr/>
              <a:t>53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6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7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8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9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#12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/>
              <a:t>Using Binary Trees to Evaluate Expressions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Binary Search Trees</a:t>
            </a:r>
          </a:p>
          <a:p>
            <a:pPr>
              <a:lnSpc>
                <a:spcPct val="80000"/>
              </a:lnSpc>
            </a:pPr>
            <a:r>
              <a:rPr lang="en-US" sz="2400"/>
              <a:t>Binary Search Tree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Searching for an item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Deleting the whole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10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-86140" y="42175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218660" y="4770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05" name="Straight Arrow Connector 104"/>
          <p:cNvCxnSpPr>
            <a:endCxn id="587798" idx="1"/>
          </p:cNvCxnSpPr>
          <p:nvPr/>
        </p:nvCxnSpPr>
        <p:spPr bwMode="auto">
          <a:xfrm flipH="1">
            <a:off x="6846087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7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H="1">
            <a:off x="6085233" y="285128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6808086" y="2873375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180284" y="61821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7606880" y="2371450"/>
            <a:ext cx="1502196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1" grpId="0"/>
      <p:bldP spid="123" grpId="0" animBg="1"/>
      <p:bldP spid="123" grpId="1" animBg="1"/>
      <p:bldP spid="125" grpId="0" animBg="1"/>
      <p:bldP spid="125" grpId="1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11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5408" y="59071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92156" y="62980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805979" y="1846263"/>
            <a:ext cx="539509" cy="525187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824731" y="2827405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547584" y="2849494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019800" y="2371450"/>
            <a:ext cx="1101325" cy="1112387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5" grpId="0" animBg="1"/>
      <p:bldP spid="55" grpId="1" animBg="1"/>
      <p:bldP spid="56" grpId="0"/>
      <p:bldP spid="57" grpId="0" animBg="1"/>
      <p:bldP spid="59" grpId="0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12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>
            <a:off x="-22225" y="4214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54056" y="4757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6852222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795412" y="2372204"/>
            <a:ext cx="1225521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8" name="Line 4"/>
          <p:cNvSpPr>
            <a:spLocks noChangeShapeType="1"/>
          </p:cNvSpPr>
          <p:nvPr/>
        </p:nvSpPr>
        <p:spPr bwMode="auto">
          <a:xfrm>
            <a:off x="419100" y="4356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400879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>
            <a:off x="6071510" y="285413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6794363" y="2876221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Line 4"/>
          <p:cNvSpPr>
            <a:spLocks noChangeShapeType="1"/>
          </p:cNvSpPr>
          <p:nvPr/>
        </p:nvSpPr>
        <p:spPr bwMode="auto">
          <a:xfrm>
            <a:off x="405848" y="54963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3" name="Line 4"/>
          <p:cNvSpPr>
            <a:spLocks noChangeShapeType="1"/>
          </p:cNvSpPr>
          <p:nvPr/>
        </p:nvSpPr>
        <p:spPr bwMode="auto">
          <a:xfrm>
            <a:off x="434007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167308" y="61953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8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13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54056" y="5880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7" name="Straight Arrow Connector 56"/>
          <p:cNvCxnSpPr>
            <a:endCxn id="116" idx="1"/>
          </p:cNvCxnSpPr>
          <p:nvPr/>
        </p:nvCxnSpPr>
        <p:spPr bwMode="auto">
          <a:xfrm>
            <a:off x="7800975" y="1838185"/>
            <a:ext cx="541338" cy="539891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6236044" y="879022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00791" y="2369685"/>
            <a:ext cx="1225521" cy="112557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191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419100" y="50686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392596" y="547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7754145" y="2867161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476998" y="2889250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432352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7308" y="62020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5652" y="63378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-38101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6" grpId="0" animBg="1"/>
      <p:bldP spid="56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1" grpId="0" animBg="1"/>
      <p:bldP spid="71" grpId="1" animBg="1"/>
      <p:bldP spid="72" grpId="0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14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3" name="Line 97"/>
          <p:cNvSpPr>
            <a:spLocks noChangeShapeType="1"/>
          </p:cNvSpPr>
          <p:nvPr/>
        </p:nvSpPr>
        <p:spPr bwMode="auto">
          <a:xfrm>
            <a:off x="150744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4" name="Line 98"/>
          <p:cNvSpPr>
            <a:spLocks noChangeShapeType="1"/>
          </p:cNvSpPr>
          <p:nvPr/>
        </p:nvSpPr>
        <p:spPr bwMode="auto">
          <a:xfrm>
            <a:off x="176144" y="3543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grpSp>
        <p:nvGrpSpPr>
          <p:cNvPr id="593009" name="Group 113"/>
          <p:cNvGrpSpPr>
            <a:grpSpLocks/>
          </p:cNvGrpSpPr>
          <p:nvPr/>
        </p:nvGrpSpPr>
        <p:grpSpPr bwMode="auto">
          <a:xfrm>
            <a:off x="6569075" y="4000500"/>
            <a:ext cx="555625" cy="336550"/>
            <a:chOff x="4586" y="1296"/>
            <a:chExt cx="350" cy="212"/>
          </a:xfrm>
        </p:grpSpPr>
        <p:sp>
          <p:nvSpPr>
            <p:cNvPr id="593010" name="Rectangle 11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1" name="Text Box 11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760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597376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593014" name="Line 118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15" name="Line 119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0" name="Rectangle 124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cxnSp>
        <p:nvCxnSpPr>
          <p:cNvPr id="593021" name="AutoShape 125"/>
          <p:cNvCxnSpPr>
            <a:cxnSpLocks noChangeShapeType="1"/>
          </p:cNvCxnSpPr>
          <p:nvPr/>
        </p:nvCxnSpPr>
        <p:spPr bwMode="auto">
          <a:xfrm rot="16200000" flipH="1">
            <a:off x="6330156" y="2262982"/>
            <a:ext cx="784225" cy="881062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22" name="Line 126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24" name="Line 128"/>
          <p:cNvSpPr>
            <a:spLocks noChangeShapeType="1"/>
          </p:cNvSpPr>
          <p:nvPr/>
        </p:nvSpPr>
        <p:spPr bwMode="auto">
          <a:xfrm>
            <a:off x="5825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5" name="Oval 129"/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6" name="Rectangle 130"/>
          <p:cNvSpPr>
            <a:spLocks noChangeArrowheads="1"/>
          </p:cNvSpPr>
          <p:nvPr/>
        </p:nvSpPr>
        <p:spPr bwMode="auto">
          <a:xfrm>
            <a:off x="59944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27" name="Oval 131"/>
          <p:cNvSpPr>
            <a:spLocks noChangeArrowheads="1"/>
          </p:cNvSpPr>
          <p:nvPr/>
        </p:nvSpPr>
        <p:spPr bwMode="auto">
          <a:xfrm>
            <a:off x="75057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8" name="Rectangle 132"/>
          <p:cNvSpPr>
            <a:spLocks noChangeArrowheads="1"/>
          </p:cNvSpPr>
          <p:nvPr/>
        </p:nvSpPr>
        <p:spPr bwMode="auto">
          <a:xfrm>
            <a:off x="6488113" y="59372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29" name="Line 133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0" name="Line 134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1" name="Rectangle 135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32" name="Rectangle 136"/>
          <p:cNvSpPr>
            <a:spLocks noChangeArrowheads="1"/>
          </p:cNvSpPr>
          <p:nvPr/>
        </p:nvSpPr>
        <p:spPr bwMode="auto">
          <a:xfrm>
            <a:off x="59801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cxnSp>
        <p:nvCxnSpPr>
          <p:cNvPr id="593033" name="AutoShape 137"/>
          <p:cNvCxnSpPr>
            <a:cxnSpLocks noChangeShapeType="1"/>
          </p:cNvCxnSpPr>
          <p:nvPr/>
        </p:nvCxnSpPr>
        <p:spPr bwMode="auto">
          <a:xfrm rot="5400000">
            <a:off x="5356225" y="2733675"/>
            <a:ext cx="1436688" cy="541338"/>
          </a:xfrm>
          <a:prstGeom prst="curvedConnector4">
            <a:avLst>
              <a:gd name="adj1" fmla="val 43537"/>
              <a:gd name="adj2" fmla="val 142227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34" name="Line 138"/>
          <p:cNvSpPr>
            <a:spLocks noChangeShapeType="1"/>
          </p:cNvSpPr>
          <p:nvPr/>
        </p:nvSpPr>
        <p:spPr bwMode="auto">
          <a:xfrm>
            <a:off x="569844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36" name="Line 140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7" name="Oval 141"/>
          <p:cNvSpPr>
            <a:spLocks noChangeArrowheads="1"/>
          </p:cNvSpPr>
          <p:nvPr/>
        </p:nvSpPr>
        <p:spPr bwMode="auto">
          <a:xfrm>
            <a:off x="6172200" y="39243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8" name="Rectangle 142"/>
          <p:cNvSpPr>
            <a:spLocks noChangeArrowheads="1"/>
          </p:cNvSpPr>
          <p:nvPr/>
        </p:nvSpPr>
        <p:spPr bwMode="auto">
          <a:xfrm>
            <a:off x="64897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39" name="Oval 143"/>
          <p:cNvSpPr>
            <a:spLocks noChangeArrowheads="1"/>
          </p:cNvSpPr>
          <p:nvPr/>
        </p:nvSpPr>
        <p:spPr bwMode="auto">
          <a:xfrm>
            <a:off x="6553200" y="3937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0" name="Rectangle 144"/>
          <p:cNvSpPr>
            <a:spLocks noChangeArrowheads="1"/>
          </p:cNvSpPr>
          <p:nvPr/>
        </p:nvSpPr>
        <p:spPr bwMode="auto">
          <a:xfrm>
            <a:off x="69834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41" name="Line 145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2" name="Line 146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3" name="Rectangle 147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44" name="Rectangle 148"/>
          <p:cNvSpPr>
            <a:spLocks noChangeArrowheads="1"/>
          </p:cNvSpPr>
          <p:nvPr/>
        </p:nvSpPr>
        <p:spPr bwMode="auto">
          <a:xfrm>
            <a:off x="5981700" y="594995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45" name="Rectangle 149"/>
          <p:cNvSpPr>
            <a:spLocks noChangeArrowheads="1"/>
          </p:cNvSpPr>
          <p:nvPr/>
        </p:nvSpPr>
        <p:spPr bwMode="auto">
          <a:xfrm>
            <a:off x="6475413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cxnSp>
        <p:nvCxnSpPr>
          <p:cNvPr id="593047" name="AutoShape 151"/>
          <p:cNvCxnSpPr>
            <a:cxnSpLocks noChangeShapeType="1"/>
            <a:stCxn id="593043" idx="2"/>
            <a:endCxn id="592923" idx="1"/>
          </p:cNvCxnSpPr>
          <p:nvPr/>
        </p:nvCxnSpPr>
        <p:spPr bwMode="auto">
          <a:xfrm rot="16200000" flipH="1">
            <a:off x="6320632" y="2355056"/>
            <a:ext cx="1531938" cy="1609725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48" name="Line 152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593050" name="Line 154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64" name="Oval 168"/>
          <p:cNvSpPr>
            <a:spLocks noChangeArrowheads="1"/>
          </p:cNvSpPr>
          <p:nvPr/>
        </p:nvSpPr>
        <p:spPr bwMode="auto">
          <a:xfrm>
            <a:off x="7870825" y="39560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5" name="Oval 169"/>
          <p:cNvSpPr>
            <a:spLocks noChangeArrowheads="1"/>
          </p:cNvSpPr>
          <p:nvPr/>
        </p:nvSpPr>
        <p:spPr bwMode="auto">
          <a:xfrm>
            <a:off x="8280400" y="39624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6" name="Rectangle 170"/>
          <p:cNvSpPr>
            <a:spLocks noChangeArrowheads="1"/>
          </p:cNvSpPr>
          <p:nvPr/>
        </p:nvSpPr>
        <p:spPr bwMode="auto">
          <a:xfrm>
            <a:off x="69850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67" name="Line 171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8" name="Line 172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9" name="Rectangle 173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70" name="Rectangle 174"/>
          <p:cNvSpPr>
            <a:spLocks noChangeArrowheads="1"/>
          </p:cNvSpPr>
          <p:nvPr/>
        </p:nvSpPr>
        <p:spPr bwMode="auto">
          <a:xfrm>
            <a:off x="5970588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71" name="Rectangle 175"/>
          <p:cNvSpPr>
            <a:spLocks noChangeArrowheads="1"/>
          </p:cNvSpPr>
          <p:nvPr/>
        </p:nvSpPr>
        <p:spPr bwMode="auto">
          <a:xfrm>
            <a:off x="6480175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93074" name="AutoShape 178"/>
          <p:cNvCxnSpPr>
            <a:cxnSpLocks noChangeShapeType="1"/>
            <a:stCxn id="593069" idx="2"/>
            <a:endCxn id="593073" idx="1"/>
          </p:cNvCxnSpPr>
          <p:nvPr/>
        </p:nvCxnSpPr>
        <p:spPr bwMode="auto">
          <a:xfrm rot="5400000">
            <a:off x="4778375" y="3222625"/>
            <a:ext cx="2332038" cy="674688"/>
          </a:xfrm>
          <a:prstGeom prst="curvedConnector4">
            <a:avLst>
              <a:gd name="adj1" fmla="val 45065"/>
              <a:gd name="adj2" fmla="val 133884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75" name="Line 179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77" name="Line 181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8" name="Oval 182"/>
          <p:cNvSpPr>
            <a:spLocks noChangeArrowheads="1"/>
          </p:cNvSpPr>
          <p:nvPr/>
        </p:nvSpPr>
        <p:spPr bwMode="auto">
          <a:xfrm>
            <a:off x="5534025" y="4953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9" name="Oval 183"/>
          <p:cNvSpPr>
            <a:spLocks noChangeArrowheads="1"/>
          </p:cNvSpPr>
          <p:nvPr/>
        </p:nvSpPr>
        <p:spPr bwMode="auto">
          <a:xfrm>
            <a:off x="5943600" y="49593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0" name="Line 184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2993" grpId="0" animBg="1"/>
      <p:bldP spid="592993" grpId="1" animBg="1"/>
      <p:bldP spid="592994" grpId="0" animBg="1"/>
      <p:bldP spid="592994" grpId="1" animBg="1"/>
      <p:bldP spid="593013" grpId="0"/>
      <p:bldP spid="593013" grpId="1"/>
      <p:bldP spid="593014" grpId="0" animBg="1"/>
      <p:bldP spid="593014" grpId="1" animBg="1"/>
      <p:bldP spid="593015" grpId="0" animBg="1"/>
      <p:bldP spid="593015" grpId="1" animBg="1"/>
      <p:bldP spid="593020" grpId="0"/>
      <p:bldP spid="593020" grpId="1"/>
      <p:bldP spid="593022" grpId="0" animBg="1"/>
      <p:bldP spid="593022" grpId="1" animBg="1"/>
      <p:bldP spid="593023" grpId="0"/>
      <p:bldP spid="593024" grpId="0" animBg="1"/>
      <p:bldP spid="593024" grpId="1" animBg="1"/>
      <p:bldP spid="593025" grpId="0" animBg="1"/>
      <p:bldP spid="593025" grpId="1" animBg="1"/>
      <p:bldP spid="593026" grpId="0"/>
      <p:bldP spid="593026" grpId="1"/>
      <p:bldP spid="593027" grpId="0" animBg="1"/>
      <p:bldP spid="593027" grpId="1" animBg="1"/>
      <p:bldP spid="593028" grpId="0"/>
      <p:bldP spid="593028" grpId="1"/>
      <p:bldP spid="593029" grpId="0" animBg="1"/>
      <p:bldP spid="593029" grpId="1" animBg="1"/>
      <p:bldP spid="593030" grpId="0" animBg="1"/>
      <p:bldP spid="593030" grpId="1" animBg="1"/>
      <p:bldP spid="593031" grpId="0"/>
      <p:bldP spid="593031" grpId="1"/>
      <p:bldP spid="593032" grpId="0"/>
      <p:bldP spid="593032" grpId="1"/>
      <p:bldP spid="593034" grpId="0" animBg="1"/>
      <p:bldP spid="593034" grpId="1" animBg="1"/>
      <p:bldP spid="593035" grpId="0"/>
      <p:bldP spid="593036" grpId="0" animBg="1"/>
      <p:bldP spid="593036" grpId="1" animBg="1"/>
      <p:bldP spid="593037" grpId="0" animBg="1"/>
      <p:bldP spid="593037" grpId="1" animBg="1"/>
      <p:bldP spid="593038" grpId="0"/>
      <p:bldP spid="593038" grpId="1"/>
      <p:bldP spid="593039" grpId="0" animBg="1"/>
      <p:bldP spid="593039" grpId="1" animBg="1"/>
      <p:bldP spid="593040" grpId="0"/>
      <p:bldP spid="593040" grpId="1"/>
      <p:bldP spid="593041" grpId="0" animBg="1"/>
      <p:bldP spid="593041" grpId="1" animBg="1"/>
      <p:bldP spid="593042" grpId="0" animBg="1"/>
      <p:bldP spid="593042" grpId="1" animBg="1"/>
      <p:bldP spid="593043" grpId="0"/>
      <p:bldP spid="593043" grpId="1"/>
      <p:bldP spid="593044" grpId="0"/>
      <p:bldP spid="593044" grpId="1"/>
      <p:bldP spid="593045" grpId="0"/>
      <p:bldP spid="593045" grpId="1"/>
      <p:bldP spid="593048" grpId="0" animBg="1"/>
      <p:bldP spid="593048" grpId="1" animBg="1"/>
      <p:bldP spid="593049" grpId="0"/>
      <p:bldP spid="593050" grpId="0" animBg="1"/>
      <p:bldP spid="593050" grpId="1" animBg="1"/>
      <p:bldP spid="593064" grpId="0" animBg="1"/>
      <p:bldP spid="593064" grpId="1" animBg="1"/>
      <p:bldP spid="593065" grpId="0" animBg="1"/>
      <p:bldP spid="593065" grpId="1" animBg="1"/>
      <p:bldP spid="593066" grpId="0"/>
      <p:bldP spid="593067" grpId="0" animBg="1"/>
      <p:bldP spid="593067" grpId="1" animBg="1"/>
      <p:bldP spid="593068" grpId="0" animBg="1"/>
      <p:bldP spid="593068" grpId="1" animBg="1"/>
      <p:bldP spid="593069" grpId="0"/>
      <p:bldP spid="593075" grpId="0" animBg="1"/>
      <p:bldP spid="593075" grpId="1" animBg="1"/>
      <p:bldP spid="593076" grpId="0"/>
      <p:bldP spid="593077" grpId="0" animBg="1"/>
      <p:bldP spid="593077" grpId="1" animBg="1"/>
      <p:bldP spid="593078" grpId="0" animBg="1"/>
      <p:bldP spid="593078" grpId="1" animBg="1"/>
      <p:bldP spid="593079" grpId="0" animBg="1"/>
      <p:bldP spid="593079" grpId="1" animBg="1"/>
      <p:bldP spid="593080" grpId="0" animBg="1"/>
      <p:bldP spid="593080" grpId="1" animBg="1"/>
      <p:bldP spid="5930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Traversal Overview, Part 1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7589" y="1479777"/>
            <a:ext cx="4478951" cy="4006623"/>
            <a:chOff x="3552" y="509"/>
            <a:chExt cx="2218" cy="182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702696" y="1008384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Pre-order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647895" y="2495458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2244440" y="1764870"/>
            <a:ext cx="436557" cy="325639"/>
            <a:chOff x="208002" y="1141223"/>
            <a:chExt cx="450765" cy="338554"/>
          </a:xfrm>
        </p:grpSpPr>
        <p:sp>
          <p:nvSpPr>
            <p:cNvPr id="73" name="Oval 7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0987" y="117975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04036" y="2353517"/>
            <a:ext cx="436557" cy="325639"/>
            <a:chOff x="208002" y="1141223"/>
            <a:chExt cx="450765" cy="338554"/>
          </a:xfrm>
        </p:grpSpPr>
        <p:sp>
          <p:nvSpPr>
            <p:cNvPr id="76" name="Oval 7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00525" y="3018929"/>
            <a:ext cx="436557" cy="325639"/>
            <a:chOff x="208002" y="1141223"/>
            <a:chExt cx="450765" cy="338554"/>
          </a:xfrm>
        </p:grpSpPr>
        <p:sp>
          <p:nvSpPr>
            <p:cNvPr id="79" name="Oval 7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508011" y="4011887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439915" y="3920959"/>
            <a:ext cx="436557" cy="325639"/>
            <a:chOff x="208002" y="1141223"/>
            <a:chExt cx="450765" cy="338554"/>
          </a:xfrm>
        </p:grpSpPr>
        <p:sp>
          <p:nvSpPr>
            <p:cNvPr id="83" name="Oval 8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901" y="4551074"/>
            <a:ext cx="436557" cy="325639"/>
            <a:chOff x="208002" y="1141223"/>
            <a:chExt cx="450765" cy="338554"/>
          </a:xfrm>
        </p:grpSpPr>
        <p:sp>
          <p:nvSpPr>
            <p:cNvPr id="86" name="Oval 8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 flipV="1">
            <a:off x="949941" y="4107613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1191555" y="4298743"/>
            <a:ext cx="436557" cy="325639"/>
            <a:chOff x="208002" y="1141223"/>
            <a:chExt cx="450765" cy="338554"/>
          </a:xfrm>
        </p:grpSpPr>
        <p:sp>
          <p:nvSpPr>
            <p:cNvPr id="92" name="Oval 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87056" y="4115253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Group 94"/>
          <p:cNvGrpSpPr/>
          <p:nvPr/>
        </p:nvGrpSpPr>
        <p:grpSpPr>
          <a:xfrm>
            <a:off x="1710617" y="4306421"/>
            <a:ext cx="436557" cy="325639"/>
            <a:chOff x="208002" y="1141223"/>
            <a:chExt cx="450765" cy="338554"/>
          </a:xfrm>
        </p:grpSpPr>
        <p:sp>
          <p:nvSpPr>
            <p:cNvPr id="96" name="Oval 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83872" y="4497178"/>
            <a:ext cx="478016" cy="325639"/>
            <a:chOff x="175921" y="1141223"/>
            <a:chExt cx="493573" cy="338554"/>
          </a:xfrm>
        </p:grpSpPr>
        <p:sp>
          <p:nvSpPr>
            <p:cNvPr id="104" name="Oval 10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flipH="1" flipV="1">
            <a:off x="2209301" y="3907500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/>
          <p:cNvGrpSpPr/>
          <p:nvPr/>
        </p:nvGrpSpPr>
        <p:grpSpPr>
          <a:xfrm>
            <a:off x="2350742" y="3789614"/>
            <a:ext cx="478016" cy="325639"/>
            <a:chOff x="175920" y="1141223"/>
            <a:chExt cx="493573" cy="338554"/>
          </a:xfrm>
        </p:grpSpPr>
        <p:sp>
          <p:nvSpPr>
            <p:cNvPr id="109" name="Oval 10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 flipV="1">
            <a:off x="2118107" y="2741328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2202981" y="2972941"/>
            <a:ext cx="478016" cy="325639"/>
            <a:chOff x="175920" y="1141223"/>
            <a:chExt cx="493573" cy="338554"/>
          </a:xfrm>
        </p:grpSpPr>
        <p:sp>
          <p:nvSpPr>
            <p:cNvPr id="113" name="Oval 11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3107002" y="2734182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/>
          <p:cNvGrpSpPr/>
          <p:nvPr/>
        </p:nvGrpSpPr>
        <p:grpSpPr>
          <a:xfrm>
            <a:off x="2871221" y="2906760"/>
            <a:ext cx="478016" cy="325639"/>
            <a:chOff x="175920" y="1141223"/>
            <a:chExt cx="493573" cy="338554"/>
          </a:xfrm>
        </p:grpSpPr>
        <p:sp>
          <p:nvSpPr>
            <p:cNvPr id="118" name="Oval 1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04189" y="3122556"/>
            <a:ext cx="478016" cy="325639"/>
            <a:chOff x="175921" y="1141223"/>
            <a:chExt cx="493572" cy="338554"/>
          </a:xfrm>
        </p:grpSpPr>
        <p:sp>
          <p:nvSpPr>
            <p:cNvPr id="121" name="Oval 1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921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cxnSp>
        <p:nvCxnSpPr>
          <p:cNvPr id="123" name="Straight Arrow Connector 122"/>
          <p:cNvCxnSpPr/>
          <p:nvPr/>
        </p:nvCxnSpPr>
        <p:spPr bwMode="auto">
          <a:xfrm flipH="1" flipV="1">
            <a:off x="3459387" y="2617705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Group 123"/>
          <p:cNvGrpSpPr/>
          <p:nvPr/>
        </p:nvGrpSpPr>
        <p:grpSpPr>
          <a:xfrm>
            <a:off x="3616629" y="2491515"/>
            <a:ext cx="478016" cy="325639"/>
            <a:chOff x="175920" y="1141223"/>
            <a:chExt cx="493573" cy="338554"/>
          </a:xfrm>
        </p:grpSpPr>
        <p:sp>
          <p:nvSpPr>
            <p:cNvPr id="125" name="Oval 1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651394" y="1545800"/>
            <a:ext cx="4478951" cy="4006623"/>
            <a:chOff x="3552" y="509"/>
            <a:chExt cx="2218" cy="1822"/>
          </a:xfrm>
        </p:grpSpPr>
        <p:grpSp>
          <p:nvGrpSpPr>
            <p:cNvPr id="128" name="Group 12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3" name="Group 13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38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14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2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15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4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6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47" name="Group 146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50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15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6139437" y="107440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In-order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 bwMode="auto">
          <a:xfrm flipH="1">
            <a:off x="6011700" y="2561481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4" name="Group 173"/>
          <p:cNvGrpSpPr/>
          <p:nvPr/>
        </p:nvGrpSpPr>
        <p:grpSpPr>
          <a:xfrm>
            <a:off x="6577174" y="1830893"/>
            <a:ext cx="478016" cy="325639"/>
            <a:chOff x="175920" y="1141223"/>
            <a:chExt cx="493573" cy="338554"/>
          </a:xfrm>
        </p:grpSpPr>
        <p:sp>
          <p:nvSpPr>
            <p:cNvPr id="175" name="Oval 17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67841" y="2419540"/>
            <a:ext cx="436557" cy="325639"/>
            <a:chOff x="208002" y="1141223"/>
            <a:chExt cx="450765" cy="338554"/>
          </a:xfrm>
        </p:grpSpPr>
        <p:sp>
          <p:nvSpPr>
            <p:cNvPr id="178" name="Oval 17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24749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64330" y="3084952"/>
            <a:ext cx="436557" cy="325639"/>
            <a:chOff x="208002" y="1141223"/>
            <a:chExt cx="450765" cy="338554"/>
          </a:xfrm>
        </p:grpSpPr>
        <p:sp>
          <p:nvSpPr>
            <p:cNvPr id="181" name="Oval 18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cxnSp>
        <p:nvCxnSpPr>
          <p:cNvPr id="183" name="Straight Arrow Connector 182"/>
          <p:cNvCxnSpPr/>
          <p:nvPr/>
        </p:nvCxnSpPr>
        <p:spPr bwMode="auto">
          <a:xfrm flipH="1">
            <a:off x="4871816" y="4077910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" name="Group 183"/>
          <p:cNvGrpSpPr/>
          <p:nvPr/>
        </p:nvGrpSpPr>
        <p:grpSpPr>
          <a:xfrm>
            <a:off x="4803720" y="3986982"/>
            <a:ext cx="436557" cy="325639"/>
            <a:chOff x="208002" y="1141223"/>
            <a:chExt cx="450765" cy="338554"/>
          </a:xfrm>
        </p:grpSpPr>
        <p:sp>
          <p:nvSpPr>
            <p:cNvPr id="185" name="Oval 18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491706" y="4617097"/>
            <a:ext cx="436557" cy="325639"/>
            <a:chOff x="208002" y="1141223"/>
            <a:chExt cx="450765" cy="338554"/>
          </a:xfrm>
        </p:grpSpPr>
        <p:sp>
          <p:nvSpPr>
            <p:cNvPr id="188" name="Oval 18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1508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cxnSp>
        <p:nvCxnSpPr>
          <p:cNvPr id="190" name="Straight Arrow Connector 189"/>
          <p:cNvCxnSpPr/>
          <p:nvPr/>
        </p:nvCxnSpPr>
        <p:spPr bwMode="auto">
          <a:xfrm flipV="1">
            <a:off x="5313746" y="4173636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190"/>
          <p:cNvGrpSpPr/>
          <p:nvPr/>
        </p:nvGrpSpPr>
        <p:grpSpPr>
          <a:xfrm>
            <a:off x="5555360" y="4364766"/>
            <a:ext cx="436557" cy="325639"/>
            <a:chOff x="208002" y="1141223"/>
            <a:chExt cx="450765" cy="338554"/>
          </a:xfrm>
        </p:grpSpPr>
        <p:sp>
          <p:nvSpPr>
            <p:cNvPr id="192" name="Oval 1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cxnSp>
        <p:nvCxnSpPr>
          <p:cNvPr id="194" name="Straight Arrow Connector 193"/>
          <p:cNvCxnSpPr/>
          <p:nvPr/>
        </p:nvCxnSpPr>
        <p:spPr bwMode="auto">
          <a:xfrm>
            <a:off x="6250861" y="4181276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" name="Group 194"/>
          <p:cNvGrpSpPr/>
          <p:nvPr/>
        </p:nvGrpSpPr>
        <p:grpSpPr>
          <a:xfrm>
            <a:off x="6074422" y="4372444"/>
            <a:ext cx="436557" cy="325639"/>
            <a:chOff x="208002" y="1141223"/>
            <a:chExt cx="450765" cy="338554"/>
          </a:xfrm>
        </p:grpSpPr>
        <p:sp>
          <p:nvSpPr>
            <p:cNvPr id="196" name="Oval 1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247677" y="4563201"/>
            <a:ext cx="478016" cy="325639"/>
            <a:chOff x="175921" y="1141223"/>
            <a:chExt cx="493573" cy="338554"/>
          </a:xfrm>
        </p:grpSpPr>
        <p:sp>
          <p:nvSpPr>
            <p:cNvPr id="199" name="Oval 19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201" name="Straight Arrow Connector 200"/>
          <p:cNvCxnSpPr/>
          <p:nvPr/>
        </p:nvCxnSpPr>
        <p:spPr bwMode="auto">
          <a:xfrm flipH="1" flipV="1">
            <a:off x="6573106" y="3973523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2" name="Group 201"/>
          <p:cNvGrpSpPr/>
          <p:nvPr/>
        </p:nvGrpSpPr>
        <p:grpSpPr>
          <a:xfrm>
            <a:off x="6714547" y="3855637"/>
            <a:ext cx="478016" cy="325639"/>
            <a:chOff x="175920" y="1141223"/>
            <a:chExt cx="493573" cy="338554"/>
          </a:xfrm>
        </p:grpSpPr>
        <p:sp>
          <p:nvSpPr>
            <p:cNvPr id="203" name="Oval 20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cxnSp>
        <p:nvCxnSpPr>
          <p:cNvPr id="205" name="Straight Arrow Connector 204"/>
          <p:cNvCxnSpPr/>
          <p:nvPr/>
        </p:nvCxnSpPr>
        <p:spPr bwMode="auto">
          <a:xfrm flipV="1">
            <a:off x="6481912" y="2807351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6" name="Group 205"/>
          <p:cNvGrpSpPr/>
          <p:nvPr/>
        </p:nvGrpSpPr>
        <p:grpSpPr>
          <a:xfrm>
            <a:off x="6566787" y="3038964"/>
            <a:ext cx="478016" cy="325639"/>
            <a:chOff x="175921" y="1141223"/>
            <a:chExt cx="493573" cy="338554"/>
          </a:xfrm>
        </p:grpSpPr>
        <p:sp>
          <p:nvSpPr>
            <p:cNvPr id="207" name="Oval 20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209" name="Straight Arrow Connector 208"/>
          <p:cNvCxnSpPr/>
          <p:nvPr/>
        </p:nvCxnSpPr>
        <p:spPr bwMode="auto">
          <a:xfrm>
            <a:off x="7470807" y="2800205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0" name="Group 209"/>
          <p:cNvGrpSpPr/>
          <p:nvPr/>
        </p:nvGrpSpPr>
        <p:grpSpPr>
          <a:xfrm>
            <a:off x="7235026" y="2972783"/>
            <a:ext cx="478016" cy="325639"/>
            <a:chOff x="175920" y="1141223"/>
            <a:chExt cx="493573" cy="338554"/>
          </a:xfrm>
        </p:grpSpPr>
        <p:sp>
          <p:nvSpPr>
            <p:cNvPr id="211" name="Oval 21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467993" y="3188579"/>
            <a:ext cx="478016" cy="325639"/>
            <a:chOff x="175920" y="1141223"/>
            <a:chExt cx="493573" cy="338554"/>
          </a:xfrm>
        </p:grpSpPr>
        <p:sp>
          <p:nvSpPr>
            <p:cNvPr id="214" name="Oval 21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cxnSp>
        <p:nvCxnSpPr>
          <p:cNvPr id="216" name="Straight Arrow Connector 215"/>
          <p:cNvCxnSpPr/>
          <p:nvPr/>
        </p:nvCxnSpPr>
        <p:spPr bwMode="auto">
          <a:xfrm flipH="1" flipV="1">
            <a:off x="7823192" y="2683728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7" name="Group 216"/>
          <p:cNvGrpSpPr/>
          <p:nvPr/>
        </p:nvGrpSpPr>
        <p:grpSpPr>
          <a:xfrm>
            <a:off x="7980434" y="2557538"/>
            <a:ext cx="478016" cy="325639"/>
            <a:chOff x="175920" y="1141223"/>
            <a:chExt cx="493573" cy="338554"/>
          </a:xfrm>
        </p:grpSpPr>
        <p:sp>
          <p:nvSpPr>
            <p:cNvPr id="218" name="Oval 2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92159" y="5482599"/>
            <a:ext cx="436557" cy="325639"/>
            <a:chOff x="208002" y="1141223"/>
            <a:chExt cx="450765" cy="338554"/>
          </a:xfrm>
        </p:grpSpPr>
        <p:sp>
          <p:nvSpPr>
            <p:cNvPr id="225" name="Oval 2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870759" y="5480526"/>
            <a:ext cx="436557" cy="325639"/>
            <a:chOff x="208002" y="1141223"/>
            <a:chExt cx="450765" cy="338554"/>
          </a:xfrm>
        </p:grpSpPr>
        <p:sp>
          <p:nvSpPr>
            <p:cNvPr id="228" name="Oval 22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109533" y="5469742"/>
            <a:ext cx="454803" cy="325639"/>
            <a:chOff x="189162" y="1141223"/>
            <a:chExt cx="469605" cy="338554"/>
          </a:xfrm>
        </p:grpSpPr>
        <p:sp>
          <p:nvSpPr>
            <p:cNvPr id="231" name="Oval 23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89162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675309" y="5467669"/>
            <a:ext cx="478016" cy="325639"/>
            <a:chOff x="175921" y="1141223"/>
            <a:chExt cx="493573" cy="338554"/>
          </a:xfrm>
        </p:grpSpPr>
        <p:sp>
          <p:nvSpPr>
            <p:cNvPr id="234" name="Oval 23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321754" y="4094937"/>
            <a:ext cx="478016" cy="325639"/>
            <a:chOff x="175919" y="1141223"/>
            <a:chExt cx="493573" cy="338554"/>
          </a:xfrm>
        </p:grpSpPr>
        <p:sp>
          <p:nvSpPr>
            <p:cNvPr id="237" name="Oval 23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75919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900355" y="4092864"/>
            <a:ext cx="478016" cy="325639"/>
            <a:chOff x="175921" y="1141223"/>
            <a:chExt cx="493572" cy="338554"/>
          </a:xfrm>
        </p:grpSpPr>
        <p:sp>
          <p:nvSpPr>
            <p:cNvPr id="240" name="Oval 239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75921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4652934" y="5558930"/>
            <a:ext cx="436557" cy="325639"/>
            <a:chOff x="208002" y="1141223"/>
            <a:chExt cx="450765" cy="338554"/>
          </a:xfrm>
        </p:grpSpPr>
        <p:sp>
          <p:nvSpPr>
            <p:cNvPr id="243" name="Oval 24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5231534" y="5556857"/>
            <a:ext cx="436557" cy="325639"/>
            <a:chOff x="208002" y="1141223"/>
            <a:chExt cx="450765" cy="338554"/>
          </a:xfrm>
        </p:grpSpPr>
        <p:sp>
          <p:nvSpPr>
            <p:cNvPr id="246" name="Oval 24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490812" y="5533688"/>
            <a:ext cx="436557" cy="325639"/>
            <a:chOff x="208002" y="1141223"/>
            <a:chExt cx="450765" cy="338554"/>
          </a:xfrm>
        </p:grpSpPr>
        <p:sp>
          <p:nvSpPr>
            <p:cNvPr id="249" name="Oval 24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051166" y="5531615"/>
            <a:ext cx="454803" cy="325639"/>
            <a:chOff x="189162" y="1141223"/>
            <a:chExt cx="469605" cy="338554"/>
          </a:xfrm>
        </p:grpSpPr>
        <p:sp>
          <p:nvSpPr>
            <p:cNvPr id="252" name="Oval 25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89162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7681456" y="4198165"/>
            <a:ext cx="478016" cy="325639"/>
            <a:chOff x="175920" y="1141223"/>
            <a:chExt cx="493572" cy="338554"/>
          </a:xfrm>
        </p:grpSpPr>
        <p:sp>
          <p:nvSpPr>
            <p:cNvPr id="255" name="Oval 25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5920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8260056" y="4196092"/>
            <a:ext cx="478016" cy="325639"/>
            <a:chOff x="175920" y="1141223"/>
            <a:chExt cx="493572" cy="338554"/>
          </a:xfrm>
        </p:grpSpPr>
        <p:sp>
          <p:nvSpPr>
            <p:cNvPr id="258" name="Oval 25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75920" y="1179750"/>
              <a:ext cx="493572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31040" y="5923480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1. Process current node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2. Traverse left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3. Traverse right</a:t>
            </a:r>
            <a:endParaRPr lang="en-US" sz="1600" dirty="0">
              <a:solidFill>
                <a:srgbClr val="9933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114512" y="5929301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1. Traverse left</a:t>
            </a:r>
            <a:endParaRPr lang="en-US" sz="1600" dirty="0">
              <a:solidFill>
                <a:srgbClr val="993300"/>
              </a:solidFill>
            </a:endParaRPr>
          </a:p>
          <a:p>
            <a:pPr algn="l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. Process current node</a:t>
            </a:r>
          </a:p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3. Traverse right</a:t>
            </a:r>
            <a:endParaRPr lang="en-US" sz="16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Traversal Overview, Part 2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60A2-44D9-428E-87B2-AB775A44949E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7589" y="1479777"/>
            <a:ext cx="4478951" cy="4006623"/>
            <a:chOff x="3552" y="509"/>
            <a:chExt cx="2218" cy="1822"/>
          </a:xfrm>
        </p:grpSpPr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5" name="Rectangle 6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Rectangle 6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32965" y="1008384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Post-order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647895" y="2495458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73"/>
          <p:cNvGrpSpPr/>
          <p:nvPr/>
        </p:nvGrpSpPr>
        <p:grpSpPr>
          <a:xfrm>
            <a:off x="2213369" y="1764870"/>
            <a:ext cx="478016" cy="325639"/>
            <a:chOff x="175920" y="1141223"/>
            <a:chExt cx="493573" cy="338554"/>
          </a:xfrm>
        </p:grpSpPr>
        <p:sp>
          <p:nvSpPr>
            <p:cNvPr id="73" name="Oval 7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#19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04036" y="2353517"/>
            <a:ext cx="436557" cy="325639"/>
            <a:chOff x="208002" y="1141223"/>
            <a:chExt cx="450765" cy="338554"/>
          </a:xfrm>
        </p:grpSpPr>
        <p:sp>
          <p:nvSpPr>
            <p:cNvPr id="76" name="Oval 7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749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69454" y="3018929"/>
            <a:ext cx="478016" cy="325639"/>
            <a:chOff x="175920" y="1141223"/>
            <a:chExt cx="493573" cy="338554"/>
          </a:xfrm>
        </p:grpSpPr>
        <p:sp>
          <p:nvSpPr>
            <p:cNvPr id="79" name="Oval 7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#12</a:t>
              </a:r>
              <a:endParaRPr lang="en-US" sz="1200" dirty="0"/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508011" y="4011887"/>
            <a:ext cx="584200" cy="4917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/>
          <p:cNvGrpSpPr/>
          <p:nvPr/>
        </p:nvGrpSpPr>
        <p:grpSpPr>
          <a:xfrm>
            <a:off x="439915" y="3920959"/>
            <a:ext cx="436557" cy="325639"/>
            <a:chOff x="208002" y="1141223"/>
            <a:chExt cx="450765" cy="338554"/>
          </a:xfrm>
        </p:grpSpPr>
        <p:sp>
          <p:nvSpPr>
            <p:cNvPr id="83" name="Oval 8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1507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7901" y="4551074"/>
            <a:ext cx="436557" cy="325639"/>
            <a:chOff x="208002" y="1141223"/>
            <a:chExt cx="450765" cy="338554"/>
          </a:xfrm>
        </p:grpSpPr>
        <p:sp>
          <p:nvSpPr>
            <p:cNvPr id="86" name="Oval 8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cxnSp>
        <p:nvCxnSpPr>
          <p:cNvPr id="88" name="Straight Arrow Connector 87"/>
          <p:cNvCxnSpPr/>
          <p:nvPr/>
        </p:nvCxnSpPr>
        <p:spPr bwMode="auto">
          <a:xfrm flipV="1">
            <a:off x="949941" y="4107613"/>
            <a:ext cx="511217" cy="45495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1191555" y="4298743"/>
            <a:ext cx="436557" cy="325639"/>
            <a:chOff x="208002" y="1141223"/>
            <a:chExt cx="450765" cy="338554"/>
          </a:xfrm>
        </p:grpSpPr>
        <p:sp>
          <p:nvSpPr>
            <p:cNvPr id="92" name="Oval 91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#6</a:t>
              </a:r>
              <a:endParaRPr lang="en-US" sz="1200" dirty="0"/>
            </a:p>
          </p:txBody>
        </p:sp>
      </p:grpSp>
      <p:cxnSp>
        <p:nvCxnSpPr>
          <p:cNvPr id="94" name="Straight Arrow Connector 93"/>
          <p:cNvCxnSpPr/>
          <p:nvPr/>
        </p:nvCxnSpPr>
        <p:spPr bwMode="auto">
          <a:xfrm>
            <a:off x="1887056" y="4115253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Group 94"/>
          <p:cNvGrpSpPr/>
          <p:nvPr/>
        </p:nvGrpSpPr>
        <p:grpSpPr>
          <a:xfrm>
            <a:off x="1710617" y="4306421"/>
            <a:ext cx="436557" cy="325639"/>
            <a:chOff x="208002" y="1141223"/>
            <a:chExt cx="450765" cy="338554"/>
          </a:xfrm>
        </p:grpSpPr>
        <p:sp>
          <p:nvSpPr>
            <p:cNvPr id="96" name="Oval 9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#7</a:t>
              </a:r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83871" y="4497178"/>
            <a:ext cx="478016" cy="325639"/>
            <a:chOff x="175920" y="1141223"/>
            <a:chExt cx="493573" cy="338554"/>
          </a:xfrm>
        </p:grpSpPr>
        <p:sp>
          <p:nvSpPr>
            <p:cNvPr id="104" name="Oval 10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#10</a:t>
              </a:r>
              <a:endParaRPr lang="en-US" sz="1200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flipH="1" flipV="1">
            <a:off x="2209301" y="3907500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8" name="Group 107"/>
          <p:cNvGrpSpPr/>
          <p:nvPr/>
        </p:nvGrpSpPr>
        <p:grpSpPr>
          <a:xfrm>
            <a:off x="2363566" y="3789614"/>
            <a:ext cx="454804" cy="325639"/>
            <a:chOff x="189161" y="1141223"/>
            <a:chExt cx="469606" cy="338554"/>
          </a:xfrm>
        </p:grpSpPr>
        <p:sp>
          <p:nvSpPr>
            <p:cNvPr id="109" name="Oval 10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9161" y="1179750"/>
              <a:ext cx="46709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#11</a:t>
              </a:r>
              <a:endParaRPr lang="en-US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 flipV="1">
            <a:off x="2118107" y="2741328"/>
            <a:ext cx="445306" cy="42364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/>
          <p:cNvGrpSpPr/>
          <p:nvPr/>
        </p:nvGrpSpPr>
        <p:grpSpPr>
          <a:xfrm>
            <a:off x="2202982" y="2972941"/>
            <a:ext cx="478016" cy="325639"/>
            <a:chOff x="175921" y="1141223"/>
            <a:chExt cx="493573" cy="338554"/>
          </a:xfrm>
        </p:grpSpPr>
        <p:sp>
          <p:nvSpPr>
            <p:cNvPr id="113" name="Oval 11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5921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#13</a:t>
              </a:r>
              <a:endParaRPr lang="en-US" sz="1200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3107002" y="2734182"/>
            <a:ext cx="379645" cy="38837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7" name="Group 116"/>
          <p:cNvGrpSpPr/>
          <p:nvPr/>
        </p:nvGrpSpPr>
        <p:grpSpPr>
          <a:xfrm>
            <a:off x="2871221" y="2906760"/>
            <a:ext cx="478016" cy="325639"/>
            <a:chOff x="175920" y="1141223"/>
            <a:chExt cx="493573" cy="338554"/>
          </a:xfrm>
        </p:grpSpPr>
        <p:sp>
          <p:nvSpPr>
            <p:cNvPr id="118" name="Oval 11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#14</a:t>
              </a:r>
              <a:endParaRPr lang="en-US" sz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104188" y="3122556"/>
            <a:ext cx="478016" cy="325639"/>
            <a:chOff x="175920" y="1141223"/>
            <a:chExt cx="493573" cy="338554"/>
          </a:xfrm>
        </p:grpSpPr>
        <p:sp>
          <p:nvSpPr>
            <p:cNvPr id="121" name="Oval 1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#17</a:t>
              </a:r>
              <a:endParaRPr lang="en-US" sz="1200" dirty="0"/>
            </a:p>
          </p:txBody>
        </p:sp>
      </p:grpSp>
      <p:cxnSp>
        <p:nvCxnSpPr>
          <p:cNvPr id="123" name="Straight Arrow Connector 122"/>
          <p:cNvCxnSpPr/>
          <p:nvPr/>
        </p:nvCxnSpPr>
        <p:spPr bwMode="auto">
          <a:xfrm flipH="1" flipV="1">
            <a:off x="3459387" y="2617705"/>
            <a:ext cx="428752" cy="459429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4" name="Group 123"/>
          <p:cNvGrpSpPr/>
          <p:nvPr/>
        </p:nvGrpSpPr>
        <p:grpSpPr>
          <a:xfrm>
            <a:off x="3616629" y="2491515"/>
            <a:ext cx="478016" cy="325639"/>
            <a:chOff x="175920" y="1141223"/>
            <a:chExt cx="493573" cy="338554"/>
          </a:xfrm>
        </p:grpSpPr>
        <p:sp>
          <p:nvSpPr>
            <p:cNvPr id="125" name="Oval 12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#18</a:t>
              </a:r>
              <a:endParaRPr lang="en-US" sz="1200" dirty="0"/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651394" y="1545800"/>
            <a:ext cx="4478951" cy="4006623"/>
            <a:chOff x="3552" y="509"/>
            <a:chExt cx="2218" cy="1822"/>
          </a:xfrm>
        </p:grpSpPr>
        <p:grpSp>
          <p:nvGrpSpPr>
            <p:cNvPr id="128" name="Group 12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132" name="Group 131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16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3" name="Group 13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16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4" name="Group 133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16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38" name="Text Box 26"/>
              <p:cNvSpPr txBox="1">
                <a:spLocks noChangeArrowheads="1"/>
              </p:cNvSpPr>
              <p:nvPr/>
            </p:nvSpPr>
            <p:spPr bwMode="auto">
              <a:xfrm>
                <a:off x="4541" y="72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“a”</a:t>
                </a:r>
              </a:p>
            </p:txBody>
          </p:sp>
          <p:sp>
            <p:nvSpPr>
              <p:cNvPr id="139" name="Text Box 27"/>
              <p:cNvSpPr txBox="1">
                <a:spLocks noChangeArrowheads="1"/>
              </p:cNvSpPr>
              <p:nvPr/>
            </p:nvSpPr>
            <p:spPr bwMode="auto">
              <a:xfrm>
                <a:off x="3980" y="1357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“b”</a:t>
                </a:r>
              </a:p>
            </p:txBody>
          </p:sp>
          <p:sp>
            <p:nvSpPr>
              <p:cNvPr id="140" name="Text Box 28"/>
              <p:cNvSpPr txBox="1">
                <a:spLocks noChangeArrowheads="1"/>
              </p:cNvSpPr>
              <p:nvPr/>
            </p:nvSpPr>
            <p:spPr bwMode="auto">
              <a:xfrm>
                <a:off x="5000" y="1367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14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2" name="Line 30"/>
              <p:cNvSpPr>
                <a:spLocks noChangeShapeType="1"/>
              </p:cNvSpPr>
              <p:nvPr/>
            </p:nvSpPr>
            <p:spPr bwMode="auto">
              <a:xfrm flipH="1">
                <a:off x="3644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43" name="Group 142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15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4" name="Text Box 36"/>
              <p:cNvSpPr txBox="1">
                <a:spLocks noChangeArrowheads="1"/>
              </p:cNvSpPr>
              <p:nvPr/>
            </p:nvSpPr>
            <p:spPr bwMode="auto">
              <a:xfrm>
                <a:off x="3556" y="1994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 dirty="0"/>
                  <a:t>   “d”</a:t>
                </a:r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46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147" name="Group 146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152" name="Rectangle 15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Rectangle 15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2"/>
                      </a:solidFill>
                      <a:latin typeface="Comic Sans MS" pitchFamily="66" charset="0"/>
                      <a:ea typeface="+mn-ea"/>
                      <a:cs typeface="Times New Roman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50" name="Text Box 46"/>
              <p:cNvSpPr txBox="1">
                <a:spLocks noChangeArrowheads="1"/>
              </p:cNvSpPr>
              <p:nvPr/>
            </p:nvSpPr>
            <p:spPr bwMode="auto">
              <a:xfrm>
                <a:off x="4402" y="198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151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2"/>
                    </a:solidFill>
                    <a:latin typeface="Comic Sans MS" pitchFamily="66" charset="0"/>
                    <a:ea typeface="+mn-ea"/>
                    <a:cs typeface="Times New Roman" pitchFamily="18" charset="0"/>
                  </a:defRPr>
                </a:lvl9pPr>
              </a:lstStyle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r>
                <a:rPr lang="en-US"/>
                <a:t>root</a:t>
              </a:r>
            </a:p>
          </p:txBody>
        </p:sp>
        <p:sp>
          <p:nvSpPr>
            <p:cNvPr id="131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5934253" y="1074407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Level-order</a:t>
            </a:r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608245" y="1830893"/>
            <a:ext cx="436557" cy="325639"/>
            <a:chOff x="208002" y="1141223"/>
            <a:chExt cx="450765" cy="338554"/>
          </a:xfrm>
        </p:grpSpPr>
        <p:sp>
          <p:nvSpPr>
            <p:cNvPr id="175" name="Oval 174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24748" y="1179750"/>
              <a:ext cx="395917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</a:t>
              </a:r>
              <a:endParaRPr lang="en-US" sz="12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64330" y="3084952"/>
            <a:ext cx="436557" cy="325639"/>
            <a:chOff x="208002" y="1141223"/>
            <a:chExt cx="450765" cy="338554"/>
          </a:xfrm>
        </p:grpSpPr>
        <p:sp>
          <p:nvSpPr>
            <p:cNvPr id="181" name="Oval 18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#2</a:t>
              </a:r>
              <a:endParaRPr 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491706" y="4617097"/>
            <a:ext cx="436557" cy="325639"/>
            <a:chOff x="208002" y="1141223"/>
            <a:chExt cx="450765" cy="338554"/>
          </a:xfrm>
        </p:grpSpPr>
        <p:sp>
          <p:nvSpPr>
            <p:cNvPr id="188" name="Oval 187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278747" y="4563201"/>
            <a:ext cx="436557" cy="325639"/>
            <a:chOff x="208002" y="1141223"/>
            <a:chExt cx="450765" cy="338554"/>
          </a:xfrm>
        </p:grpSpPr>
        <p:sp>
          <p:nvSpPr>
            <p:cNvPr id="199" name="Oval 198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506" y="1179750"/>
              <a:ext cx="422401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#5</a:t>
              </a:r>
              <a:endParaRPr lang="en-US" sz="12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499064" y="3188579"/>
            <a:ext cx="436557" cy="325639"/>
            <a:chOff x="208002" y="1141223"/>
            <a:chExt cx="450765" cy="338554"/>
          </a:xfrm>
        </p:grpSpPr>
        <p:sp>
          <p:nvSpPr>
            <p:cNvPr id="214" name="Oval 21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C5C2FE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92159" y="5482599"/>
            <a:ext cx="436557" cy="325639"/>
            <a:chOff x="208002" y="1141223"/>
            <a:chExt cx="450765" cy="338554"/>
          </a:xfrm>
        </p:grpSpPr>
        <p:sp>
          <p:nvSpPr>
            <p:cNvPr id="221" name="Oval 220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#3</a:t>
              </a:r>
              <a:endParaRPr lang="en-US" sz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70759" y="5480526"/>
            <a:ext cx="436557" cy="325639"/>
            <a:chOff x="208002" y="1141223"/>
            <a:chExt cx="450765" cy="338554"/>
          </a:xfrm>
        </p:grpSpPr>
        <p:sp>
          <p:nvSpPr>
            <p:cNvPr id="224" name="Oval 223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#4</a:t>
              </a:r>
              <a:endParaRPr lang="en-US" sz="12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2118063" y="5499520"/>
            <a:ext cx="436557" cy="325639"/>
            <a:chOff x="208002" y="1141223"/>
            <a:chExt cx="450765" cy="338554"/>
          </a:xfrm>
        </p:grpSpPr>
        <p:sp>
          <p:nvSpPr>
            <p:cNvPr id="227" name="Oval 226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#8</a:t>
              </a:r>
              <a:endParaRPr lang="en-US" sz="1200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2696663" y="5497447"/>
            <a:ext cx="436557" cy="325639"/>
            <a:chOff x="208002" y="1141223"/>
            <a:chExt cx="450765" cy="338554"/>
          </a:xfrm>
        </p:grpSpPr>
        <p:sp>
          <p:nvSpPr>
            <p:cNvPr id="230" name="Oval 229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1507" y="1179750"/>
              <a:ext cx="422400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#9</a:t>
              </a:r>
              <a:endParaRPr lang="en-US" sz="12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266695" y="4054709"/>
            <a:ext cx="478016" cy="325639"/>
            <a:chOff x="175920" y="1141223"/>
            <a:chExt cx="493573" cy="338554"/>
          </a:xfrm>
        </p:grpSpPr>
        <p:sp>
          <p:nvSpPr>
            <p:cNvPr id="233" name="Oval 232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75920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#15</a:t>
              </a:r>
              <a:endParaRPr lang="en-US" sz="1200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845297" y="4052636"/>
            <a:ext cx="478016" cy="325639"/>
            <a:chOff x="175922" y="1141223"/>
            <a:chExt cx="493573" cy="338554"/>
          </a:xfrm>
        </p:grpSpPr>
        <p:sp>
          <p:nvSpPr>
            <p:cNvPr id="236" name="Oval 235"/>
            <p:cNvSpPr/>
            <p:nvPr/>
          </p:nvSpPr>
          <p:spPr bwMode="auto">
            <a:xfrm>
              <a:off x="208002" y="1141223"/>
              <a:ext cx="450765" cy="338554"/>
            </a:xfrm>
            <a:prstGeom prst="ellipse">
              <a:avLst/>
            </a:prstGeom>
            <a:solidFill>
              <a:srgbClr val="FFC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75922" y="1179750"/>
              <a:ext cx="493573" cy="287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#16</a:t>
              </a:r>
              <a:endParaRPr lang="en-US" sz="12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787223" y="5888682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993300"/>
                </a:solidFill>
              </a:rPr>
              <a:t>1. </a:t>
            </a:r>
            <a:r>
              <a:rPr lang="en-US" sz="1600" dirty="0">
                <a:solidFill>
                  <a:srgbClr val="993300"/>
                </a:solidFill>
              </a:rPr>
              <a:t>Traverse left</a:t>
            </a:r>
          </a:p>
          <a:p>
            <a:pPr algn="l"/>
            <a:r>
              <a:rPr lang="en-US" sz="1600" dirty="0">
                <a:solidFill>
                  <a:srgbClr val="993300"/>
                </a:solidFill>
              </a:rPr>
              <a:t>2</a:t>
            </a:r>
            <a:r>
              <a:rPr lang="en-US" sz="1600" dirty="0" smtClean="0">
                <a:solidFill>
                  <a:srgbClr val="993300"/>
                </a:solidFill>
              </a:rPr>
              <a:t>. Traverse right</a:t>
            </a:r>
          </a:p>
          <a:p>
            <a:pPr algn="l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3. Process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current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17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36550" y="1189038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What’re the big-</a:t>
            </a:r>
            <a:r>
              <a:rPr lang="en-US" dirty="0" err="1"/>
              <a:t>ohs</a:t>
            </a:r>
            <a:r>
              <a:rPr lang="en-US" dirty="0"/>
              <a:t>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Well, since a traversal </a:t>
            </a:r>
            <a:r>
              <a:rPr lang="en-US" b="1" i="1">
                <a:solidFill>
                  <a:schemeClr val="tx1"/>
                </a:solidFill>
              </a:rPr>
              <a:t>must</a:t>
            </a:r>
            <a:r>
              <a:rPr lang="en-US">
                <a:solidFill>
                  <a:schemeClr val="tx1"/>
                </a:solidFill>
              </a:rPr>
              <a:t> visit each node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228600" y="321627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and since there are </a:t>
            </a:r>
            <a:r>
              <a:rPr lang="en-US">
                <a:solidFill>
                  <a:srgbClr val="990000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60350" y="38100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12750" y="4800600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O(n)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28600" y="2209800"/>
            <a:ext cx="8382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6635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18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19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0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2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	1. Pre-order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2. In-order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3. Post-order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725290" y="5486400"/>
            <a:ext cx="5450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Let’s see a pre-order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20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60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215900" y="2943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6" name="Line 18"/>
          <p:cNvSpPr>
            <a:spLocks noChangeShapeType="1"/>
          </p:cNvSpPr>
          <p:nvPr/>
        </p:nvSpPr>
        <p:spPr bwMode="auto">
          <a:xfrm>
            <a:off x="2286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3" name="Line 25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4" name="Line 26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588963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5" grpId="0" animBg="1"/>
      <p:bldP spid="555025" grpId="1" animBg="1"/>
      <p:bldP spid="555026" grpId="0" animBg="1"/>
      <p:bldP spid="555028" grpId="0" animBg="1"/>
      <p:bldP spid="555032" grpId="0" animBg="1"/>
      <p:bldP spid="555033" grpId="0" animBg="1"/>
      <p:bldP spid="555033" grpId="1" animBg="1"/>
      <p:bldP spid="555034" grpId="0" animBg="1"/>
      <p:bldP spid="555036" grpId="0" animBg="1"/>
      <p:bldP spid="555035" grpId="0" animBg="1"/>
      <p:bldP spid="555041" grpId="0" animBg="1"/>
      <p:bldP spid="555041" grpId="1" animBg="1"/>
      <p:bldP spid="5550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21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91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49" name="Line 17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6" name="Line 34"/>
          <p:cNvSpPr>
            <a:spLocks noChangeShapeType="1"/>
          </p:cNvSpPr>
          <p:nvPr/>
        </p:nvSpPr>
        <p:spPr bwMode="auto">
          <a:xfrm>
            <a:off x="3683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515938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63" grpId="0" animBg="1"/>
      <p:bldP spid="556064" grpId="0" animBg="1"/>
      <p:bldP spid="556066" grpId="0" animBg="1"/>
      <p:bldP spid="556068" grpId="0" animBg="1"/>
      <p:bldP spid="556067" grpId="0" animBg="1"/>
      <p:bldP spid="556072" grpId="0" animBg="1"/>
      <p:bldP spid="556072" grpId="1" animBg="1"/>
      <p:bldP spid="5560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22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11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2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8" name="Oval 32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0" name="Line 34"/>
          <p:cNvSpPr>
            <a:spLocks noChangeShapeType="1"/>
          </p:cNvSpPr>
          <p:nvPr/>
        </p:nvSpPr>
        <p:spPr bwMode="auto">
          <a:xfrm>
            <a:off x="4064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6308725" y="5913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nimBg="1"/>
      <p:bldP spid="557088" grpId="0" animBg="1"/>
      <p:bldP spid="557089" grpId="0" animBg="1" autoUpdateAnimBg="0"/>
      <p:bldP spid="557090" grpId="0" animBg="1"/>
      <p:bldP spid="557090" grpId="1" animBg="1"/>
      <p:bldP spid="557091" grpId="0" animBg="1"/>
      <p:bldP spid="5570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23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1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0" name="Line 30"/>
          <p:cNvSpPr>
            <a:spLocks noChangeShapeType="1"/>
          </p:cNvSpPr>
          <p:nvPr/>
        </p:nvSpPr>
        <p:spPr bwMode="auto">
          <a:xfrm>
            <a:off x="238125" y="4532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18" name="Line 38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3810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6" grpId="0" animBg="1"/>
      <p:bldP spid="558104" grpId="0" animBg="1"/>
      <p:bldP spid="558108" grpId="0"/>
      <p:bldP spid="558109" grpId="0" animBg="1" autoUpdateAnimBg="0"/>
      <p:bldP spid="558110" grpId="0" animBg="1"/>
      <p:bldP spid="558111" grpId="0" animBg="1"/>
      <p:bldP spid="558112" grpId="0" animBg="1"/>
      <p:bldP spid="558118" grpId="0" animBg="1"/>
      <p:bldP spid="558118" grpId="1" animBg="1"/>
      <p:bldP spid="558119" grpId="0" animBg="1"/>
      <p:bldP spid="558119" grpId="1" animBg="1"/>
      <p:bldP spid="558120" grpId="0" animBg="1"/>
      <p:bldP spid="558121" grpId="0" animBg="1"/>
      <p:bldP spid="558121" grpId="1" animBg="1"/>
      <p:bldP spid="558122" grpId="0" animBg="1"/>
      <p:bldP spid="558123" grpId="0" animBg="1"/>
      <p:bldP spid="55812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58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28600" y="45212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>
            <a:off x="203200" y="5346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6311900" y="59055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22" grpId="0"/>
      <p:bldP spid="559136" grpId="0" animBg="1" autoUpdateAnimBg="0"/>
      <p:bldP spid="559137" grpId="0" animBg="1"/>
      <p:bldP spid="559137" grpId="1" animBg="1"/>
      <p:bldP spid="559138" grpId="0" animBg="1"/>
      <p:bldP spid="5591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25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26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28613" y="3671888"/>
            <a:ext cx="403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Like regular Binary Trees, we store and search for </a:t>
            </a:r>
            <a:r>
              <a:rPr lang="en-US">
                <a:solidFill>
                  <a:srgbClr val="6600CC"/>
                </a:solidFill>
              </a:rPr>
              <a:t>values</a:t>
            </a:r>
            <a:r>
              <a:rPr lang="en-US"/>
              <a:t> in Binary Search Trees… </a:t>
            </a:r>
          </a:p>
          <a:p>
            <a:pPr algn="l"/>
            <a:endParaRPr lang="en-US"/>
          </a:p>
          <a:p>
            <a:pPr algn="l"/>
            <a:r>
              <a:rPr lang="en-US"/>
              <a:t>Here’s an example BST…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27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BST Definition</a:t>
            </a:r>
            <a:r>
              <a:rPr lang="en-US"/>
              <a:t>: A Binary Search Tree is a binary tree with the following two properties: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1000" y="2103438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left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less</a:t>
            </a:r>
            <a:r>
              <a:rPr lang="en-US"/>
              <a:t> than the node’s value.</a:t>
            </a:r>
          </a:p>
        </p:txBody>
      </p:sp>
      <p:sp>
        <p:nvSpPr>
          <p:cNvPr id="593988" name="Text Box 68"/>
          <p:cNvSpPr txBox="1">
            <a:spLocks noChangeArrowheads="1"/>
          </p:cNvSpPr>
          <p:nvPr/>
        </p:nvSpPr>
        <p:spPr bwMode="auto">
          <a:xfrm>
            <a:off x="330200" y="3384550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right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greater</a:t>
            </a:r>
            <a:r>
              <a:rPr lang="en-US"/>
              <a:t> than the node’s value.</a:t>
            </a:r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658813" y="5224463"/>
            <a:ext cx="342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validate that this</a:t>
            </a:r>
            <a:br>
              <a:rPr lang="en-US"/>
            </a:br>
            <a:r>
              <a:rPr lang="en-US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/>
      <p:bldP spid="593988" grpId="0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28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29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</a:t>
            </a:r>
            <a:r>
              <a:rPr lang="en-US" sz="2600" dirty="0" smtClean="0"/>
              <a:t>value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F89-EFC9-480E-8CFB-5CEE5DB98DCF}" type="slidenum">
              <a:rPr lang="en-US"/>
              <a:pPr/>
              <a:t>3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Preorder Traversal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282575" y="1182688"/>
            <a:ext cx="54468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Preorder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1. </a:t>
            </a:r>
            <a:r>
              <a:rPr lang="en-US" dirty="0"/>
              <a:t>Process the current node.</a:t>
            </a:r>
          </a:p>
          <a:p>
            <a:pPr algn="l"/>
            <a:r>
              <a:rPr lang="en-US" dirty="0" smtClean="0"/>
              <a:t>      2</a:t>
            </a:r>
            <a:r>
              <a:rPr lang="en-US" dirty="0"/>
              <a:t>. Process the nodes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left sub-tree</a:t>
            </a:r>
            <a:r>
              <a:rPr lang="en-US" dirty="0"/>
              <a:t>.</a:t>
            </a:r>
          </a:p>
          <a:p>
            <a:pPr algn="l"/>
            <a:r>
              <a:rPr lang="en-US" dirty="0" smtClean="0"/>
              <a:t>      3</a:t>
            </a:r>
            <a:r>
              <a:rPr lang="en-US" dirty="0"/>
              <a:t>. Process the nodes in the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right sub-tree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3978275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By “</a:t>
            </a:r>
            <a:r>
              <a:rPr lang="en-US" dirty="0">
                <a:solidFill>
                  <a:srgbClr val="FF3300"/>
                </a:solidFill>
              </a:rPr>
              <a:t>process the current node</a:t>
            </a:r>
            <a:r>
              <a:rPr lang="en-US" dirty="0"/>
              <a:t>” we typically mean one of the following: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81063" y="4864100"/>
            <a:ext cx="80359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</a:rPr>
              <a:t>Print the current node’s value out.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</a:rPr>
              <a:t>Search the current node to see if its value matches the one you’re searching for.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</a:rPr>
              <a:t>Add the current node’s value to a total for the tree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</a:rPr>
              <a:t>Etc…</a:t>
            </a:r>
          </a:p>
        </p:txBody>
      </p:sp>
      <p:grpSp>
        <p:nvGrpSpPr>
          <p:cNvPr id="596998" name="Group 6"/>
          <p:cNvGrpSpPr>
            <a:grpSpLocks/>
          </p:cNvGrpSpPr>
          <p:nvPr/>
        </p:nvGrpSpPr>
        <p:grpSpPr bwMode="auto">
          <a:xfrm>
            <a:off x="5638800" y="612775"/>
            <a:ext cx="3521075" cy="2892425"/>
            <a:chOff x="3552" y="509"/>
            <a:chExt cx="2218" cy="1822"/>
          </a:xfrm>
        </p:grpSpPr>
        <p:grpSp>
          <p:nvGrpSpPr>
            <p:cNvPr id="596999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7000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7001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2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3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05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7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7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8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10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7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2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3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4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1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18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7019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7020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702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22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7023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7024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5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6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28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702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0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7031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7032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3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4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5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36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7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8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7039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7040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41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7042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7043" name="Oval 51"/>
          <p:cNvSpPr>
            <a:spLocks noChangeArrowheads="1"/>
          </p:cNvSpPr>
          <p:nvPr/>
        </p:nvSpPr>
        <p:spPr bwMode="auto">
          <a:xfrm>
            <a:off x="6934200" y="4572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5" name="Oval 53"/>
          <p:cNvSpPr>
            <a:spLocks noChangeArrowheads="1"/>
          </p:cNvSpPr>
          <p:nvPr/>
        </p:nvSpPr>
        <p:spPr bwMode="auto">
          <a:xfrm>
            <a:off x="5257800" y="1524000"/>
            <a:ext cx="2971800" cy="2514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6" name="Oval 54"/>
          <p:cNvSpPr>
            <a:spLocks noChangeArrowheads="1"/>
          </p:cNvSpPr>
          <p:nvPr/>
        </p:nvSpPr>
        <p:spPr bwMode="auto">
          <a:xfrm>
            <a:off x="7620000" y="16764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304800" y="175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9" name="Line 57"/>
          <p:cNvSpPr>
            <a:spLocks noChangeShapeType="1"/>
          </p:cNvSpPr>
          <p:nvPr/>
        </p:nvSpPr>
        <p:spPr bwMode="auto">
          <a:xfrm>
            <a:off x="304800" y="213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304800" y="28527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autoUpdateAnimBg="0"/>
      <p:bldP spid="596996" grpId="0"/>
      <p:bldP spid="596997" grpId="0" build="p"/>
      <p:bldP spid="597043" grpId="0" animBg="1"/>
      <p:bldP spid="597043" grpId="1" animBg="1"/>
      <p:bldP spid="597045" grpId="0" animBg="1"/>
      <p:bldP spid="597045" grpId="1" animBg="1"/>
      <p:bldP spid="597046" grpId="0" animBg="1"/>
      <p:bldP spid="597046" grpId="1" animBg="1"/>
      <p:bldP spid="597048" grpId="0" animBg="1"/>
      <p:bldP spid="597048" grpId="1" animBg="1"/>
      <p:bldP spid="597049" grpId="0" animBg="1"/>
      <p:bldP spid="597049" grpId="1" animBg="1"/>
      <p:bldP spid="597050" grpId="0" animBg="1"/>
      <p:bldP spid="59705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30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31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32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33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34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35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36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average </a:t>
            </a:r>
            <a:r>
              <a:rPr lang="en-US" sz="2000" dirty="0" smtClean="0"/>
              <a:t>BST with </a:t>
            </a:r>
            <a:r>
              <a:rPr lang="en-US" sz="2000" dirty="0" smtClean="0">
                <a:solidFill>
                  <a:srgbClr val="FF3300"/>
                </a:solidFill>
              </a:rPr>
              <a:t>N values</a:t>
            </a:r>
            <a:r>
              <a:rPr lang="en-US" sz="2000" dirty="0" smtClean="0"/>
              <a:t>, </a:t>
            </a:r>
            <a:r>
              <a:rPr lang="en-US" sz="2000" dirty="0"/>
              <a:t>how many </a:t>
            </a:r>
            <a:r>
              <a:rPr lang="en-US" sz="2000" dirty="0" smtClean="0"/>
              <a:t>steps are required to </a:t>
            </a:r>
            <a:r>
              <a:rPr lang="en-US" sz="2000" dirty="0"/>
              <a:t>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the worst </a:t>
            </a:r>
            <a:r>
              <a:rPr lang="en-US" sz="2000" dirty="0" smtClean="0"/>
              <a:t>case BST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3300"/>
                </a:solidFill>
              </a:rPr>
              <a:t>N values</a:t>
            </a:r>
            <a:r>
              <a:rPr lang="en-US" sz="2000" dirty="0" smtClean="0"/>
              <a:t>, </a:t>
            </a:r>
            <a:r>
              <a:rPr lang="en-US" sz="2000" dirty="0"/>
              <a:t>how many </a:t>
            </a:r>
            <a:r>
              <a:rPr lang="en-US" sz="2000" dirty="0" smtClean="0"/>
              <a:t>steps are required </a:t>
            </a:r>
            <a:r>
              <a:rPr lang="en-US" sz="2000" dirty="0"/>
              <a:t>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</a:t>
            </a:r>
            <a:r>
              <a:rPr lang="en-US" sz="2000" dirty="0"/>
              <a:t>there are 4 billion nodes in </a:t>
            </a:r>
            <a:r>
              <a:rPr lang="en-US" sz="2000" dirty="0" smtClean="0"/>
              <a:t>a BST</a:t>
            </a:r>
            <a:r>
              <a:rPr lang="en-US" sz="2000" dirty="0"/>
              <a:t>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r>
              <a:rPr lang="en-US" dirty="0" smtClean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rgbClr val="F7FFF7">
              <a:alpha val="85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solidFill>
              <a:srgbClr val="F7FFF7">
                <a:alpha val="85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CC"/>
                </a:solidFill>
              </a:rPr>
              <a:t>50% eliminated!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Right! </a:t>
            </a:r>
            <a:r>
              <a:rPr lang="en-US" dirty="0" smtClean="0">
                <a:solidFill>
                  <a:srgbClr val="FF3300"/>
                </a:solidFill>
              </a:rPr>
              <a:t>log</a:t>
            </a:r>
            <a:r>
              <a:rPr lang="en-US" baseline="-25000" dirty="0" smtClean="0">
                <a:solidFill>
                  <a:srgbClr val="FF3300"/>
                </a:solidFill>
              </a:rPr>
              <a:t>2</a:t>
            </a:r>
            <a:r>
              <a:rPr lang="en-US" dirty="0" smtClean="0">
                <a:solidFill>
                  <a:srgbClr val="FF3300"/>
                </a:solidFill>
              </a:rPr>
              <a:t>(N) steps</a:t>
            </a: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Right! </a:t>
            </a:r>
            <a:r>
              <a:rPr lang="en-US" dirty="0" smtClean="0">
                <a:solidFill>
                  <a:srgbClr val="FF3300"/>
                </a:solidFill>
              </a:rPr>
              <a:t>N steps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3300"/>
                </a:solidFill>
              </a:rPr>
              <a:t>Just 32!</a:t>
            </a:r>
            <a:endParaRPr lang="en-US" sz="32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37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38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</a:t>
            </a:r>
            <a:r>
              <a:rPr lang="en-US" sz="2000" dirty="0" smtClean="0">
                <a:solidFill>
                  <a:srgbClr val="990000"/>
                </a:solidFill>
              </a:rPr>
              <a:t>it,</a:t>
            </a:r>
            <a:endParaRPr lang="en-US" sz="2000" dirty="0">
              <a:solidFill>
                <a:srgbClr val="990000"/>
              </a:solidFill>
            </a:endParaRP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</a:t>
            </a:r>
            <a:r>
              <a:rPr lang="en-US" sz="2000" dirty="0" smtClean="0">
                <a:solidFill>
                  <a:srgbClr val="990000"/>
                </a:solidFill>
              </a:rPr>
              <a:t>         set </a:t>
            </a:r>
            <a:r>
              <a:rPr lang="en-US" sz="2000" dirty="0">
                <a:solidFill>
                  <a:srgbClr val="990000"/>
                </a:solidFill>
              </a:rPr>
              <a:t>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</a:t>
            </a:r>
            <a:r>
              <a:rPr lang="en-US" sz="2000" dirty="0" smtClean="0">
                <a:solidFill>
                  <a:srgbClr val="990000"/>
                </a:solidFill>
              </a:rPr>
              <a:t>it, and</a:t>
            </a:r>
            <a:endParaRPr lang="en-US" sz="2000" dirty="0">
              <a:solidFill>
                <a:srgbClr val="990000"/>
              </a:solidFill>
            </a:endParaRPr>
          </a:p>
          <a:p>
            <a:pPr algn="l"/>
            <a:r>
              <a:rPr lang="en-US" sz="2000" dirty="0" smtClean="0">
                <a:solidFill>
                  <a:srgbClr val="990000"/>
                </a:solidFill>
              </a:rPr>
              <a:t>              set </a:t>
            </a:r>
            <a:r>
              <a:rPr lang="en-US" sz="2000" dirty="0">
                <a:solidFill>
                  <a:srgbClr val="990000"/>
                </a:solidFill>
              </a:rPr>
              <a:t>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39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Now let’s see our complete </a:t>
            </a:r>
            <a:r>
              <a:rPr lang="en-US" sz="1900" dirty="0">
                <a:solidFill>
                  <a:srgbClr val="6600CC"/>
                </a:solidFill>
              </a:rPr>
              <a:t>insertion</a:t>
            </a:r>
            <a:r>
              <a:rPr lang="en-US" sz="1900" dirty="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6732588" y="5221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55575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36550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cxnSp>
        <p:nvCxnSpPr>
          <p:cNvPr id="139" name="Straight Arrow Connector 138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14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95" name="Line 4"/>
          <p:cNvSpPr>
            <a:spLocks noChangeShapeType="1"/>
          </p:cNvSpPr>
          <p:nvPr/>
        </p:nvSpPr>
        <p:spPr bwMode="auto">
          <a:xfrm>
            <a:off x="6753454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>
            <a:off x="6783755" y="617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>
            <a:off x="-52042" y="42937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8" name="Line 4"/>
          <p:cNvSpPr>
            <a:spLocks noChangeShapeType="1"/>
          </p:cNvSpPr>
          <p:nvPr/>
        </p:nvSpPr>
        <p:spPr bwMode="auto">
          <a:xfrm>
            <a:off x="178905" y="48469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178905" y="554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76200" y="3985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76200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01435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334618" y="453528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8" name="Line 4"/>
          <p:cNvSpPr>
            <a:spLocks noChangeShapeType="1"/>
          </p:cNvSpPr>
          <p:nvPr/>
        </p:nvSpPr>
        <p:spPr bwMode="auto">
          <a:xfrm>
            <a:off x="334618" y="526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0" name="Rectangle 109"/>
          <p:cNvSpPr/>
          <p:nvPr/>
        </p:nvSpPr>
        <p:spPr bwMode="auto">
          <a:xfrm>
            <a:off x="7772401" y="142129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4" name="Line 4"/>
          <p:cNvSpPr>
            <a:spLocks noChangeShapeType="1"/>
          </p:cNvSpPr>
          <p:nvPr/>
        </p:nvSpPr>
        <p:spPr bwMode="auto">
          <a:xfrm>
            <a:off x="294861" y="37801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15636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1265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06323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509588" y="4303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499856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663575" y="33464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467141" y="354267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2441" y="218814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7" name="Group 53"/>
          <p:cNvGrpSpPr>
            <a:grpSpLocks/>
          </p:cNvGrpSpPr>
          <p:nvPr/>
        </p:nvGrpSpPr>
        <p:grpSpPr bwMode="auto">
          <a:xfrm>
            <a:off x="2084241" y="2139780"/>
            <a:ext cx="927100" cy="457200"/>
            <a:chOff x="1240" y="1132"/>
            <a:chExt cx="584" cy="288"/>
          </a:xfrm>
        </p:grpSpPr>
        <p:sp>
          <p:nvSpPr>
            <p:cNvPr id="12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1" name="Line 4"/>
          <p:cNvSpPr>
            <a:spLocks noChangeShapeType="1"/>
          </p:cNvSpPr>
          <p:nvPr/>
        </p:nvSpPr>
        <p:spPr bwMode="auto">
          <a:xfrm>
            <a:off x="712374" y="40628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2" name="Line 4"/>
          <p:cNvSpPr>
            <a:spLocks noChangeShapeType="1"/>
          </p:cNvSpPr>
          <p:nvPr/>
        </p:nvSpPr>
        <p:spPr bwMode="auto">
          <a:xfrm>
            <a:off x="1060658" y="43569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5536096" y="286375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25700"/>
            <a:ext cx="2327744" cy="9138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/>
      <p:bldP spid="599044" grpId="1" animBg="1"/>
      <p:bldP spid="599099" grpId="0"/>
      <p:bldP spid="599112" grpId="0"/>
      <p:bldP spid="599125" grpId="0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2" grpId="0" animBg="1"/>
      <p:bldP spid="102" grpId="1" animBg="1"/>
      <p:bldP spid="2" grpId="0" animBg="1"/>
      <p:bldP spid="107" grpId="0" animBg="1"/>
      <p:bldP spid="107" grpId="1" animBg="1"/>
      <p:bldP spid="108" grpId="0" animBg="1"/>
      <p:bldP spid="108" grpId="1" animBg="1"/>
      <p:bldP spid="110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6" grpId="0" animBg="1"/>
      <p:bldP spid="120" grpId="0" animBg="1"/>
      <p:bldP spid="120" grpId="1" animBg="1"/>
      <p:bldP spid="121" grpId="0" animBg="1"/>
      <p:bldP spid="121" grpId="1" animBg="1"/>
      <p:bldP spid="123" grpId="0" animBg="1"/>
      <p:bldP spid="124" grpId="0" animBg="1"/>
      <p:bldP spid="125" grpId="0" animBg="1"/>
      <p:bldP spid="125" grpId="1" animBg="1"/>
      <p:bldP spid="3" grpId="0"/>
      <p:bldP spid="131" grpId="0" animBg="1"/>
      <p:bldP spid="131" grpId="1" animBg="1"/>
      <p:bldP spid="132" grpId="0" animBg="1"/>
      <p:bldP spid="132" grpId="1" animBg="1"/>
      <p:bldP spid="1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40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41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42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43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44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45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46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InOrder(Node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InOrder(cur-&gt;left);   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800"/>
              <a:t>    cout &lt;&lt; cur-&gt;value;      // </a:t>
            </a:r>
            <a:r>
              <a:rPr lang="en-US" sz="1800">
                <a:solidFill>
                  <a:schemeClr val="accent2"/>
                </a:solidFill>
              </a:rPr>
              <a:t>Process the </a:t>
            </a:r>
            <a:r>
              <a:rPr lang="en-US" sz="1800">
                <a:solidFill>
                  <a:srgbClr val="FF3300"/>
                </a:solidFill>
              </a:rPr>
              <a:t>current</a:t>
            </a:r>
            <a:r>
              <a:rPr lang="en-US" sz="180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 InOrder(cur-&gt; right);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627813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Right! O(n) since we have to visit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47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532562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  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// </a:t>
            </a:r>
            <a:r>
              <a:rPr lang="en-US" sz="1800">
                <a:solidFill>
                  <a:schemeClr val="accent2"/>
                </a:solidFill>
              </a:rPr>
              <a:t>Free</a:t>
            </a:r>
            <a:r>
              <a:rPr lang="en-US" sz="1800"/>
              <a:t> the current node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48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49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5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142" name="Straight Arrow Connector 141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9" name="Line 4"/>
          <p:cNvSpPr>
            <a:spLocks noChangeShapeType="1"/>
          </p:cNvSpPr>
          <p:nvPr/>
        </p:nvSpPr>
        <p:spPr bwMode="auto">
          <a:xfrm>
            <a:off x="538789" y="5701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63575" y="34226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467141" y="36277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63490" y="1849629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6" name="Group 53"/>
          <p:cNvGrpSpPr>
            <a:grpSpLocks/>
          </p:cNvGrpSpPr>
          <p:nvPr/>
        </p:nvGrpSpPr>
        <p:grpSpPr bwMode="auto">
          <a:xfrm>
            <a:off x="2225290" y="1801262"/>
            <a:ext cx="927100" cy="457200"/>
            <a:chOff x="1240" y="1132"/>
            <a:chExt cx="584" cy="288"/>
          </a:xfrm>
        </p:grpSpPr>
        <p:sp>
          <p:nvSpPr>
            <p:cNvPr id="137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9" name="Line 4"/>
          <p:cNvSpPr>
            <a:spLocks noChangeShapeType="1"/>
          </p:cNvSpPr>
          <p:nvPr/>
        </p:nvSpPr>
        <p:spPr bwMode="auto">
          <a:xfrm>
            <a:off x="715033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0" name="Line 4"/>
          <p:cNvSpPr>
            <a:spLocks noChangeShapeType="1"/>
          </p:cNvSpPr>
          <p:nvPr/>
        </p:nvSpPr>
        <p:spPr bwMode="auto">
          <a:xfrm>
            <a:off x="1057275" y="4455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 bwMode="auto">
          <a:xfrm>
            <a:off x="6248918" y="2901556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9427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09" grpId="0" animBg="1"/>
      <p:bldP spid="122" grpId="0" animBg="1"/>
      <p:bldP spid="134" grpId="0" animBg="1"/>
      <p:bldP spid="134" grpId="1" animBg="1"/>
      <p:bldP spid="135" grpId="0"/>
      <p:bldP spid="139" grpId="0" animBg="1"/>
      <p:bldP spid="139" grpId="1" animBg="1"/>
      <p:bldP spid="140" grpId="0" animBg="1"/>
      <p:bldP spid="140" grpId="1" animBg="1"/>
      <p:bldP spid="130" grpId="0" animBg="1"/>
      <p:bldP spid="13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50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F32F-707F-4AC6-BA8B-3927C3094EF6}" type="slidenum">
              <a:rPr lang="en-US"/>
              <a:pPr/>
              <a:t>52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Slides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C565-3029-4386-AA9A-389C9410A98E}" type="slidenum">
              <a:rPr lang="en-US"/>
              <a:pPr/>
              <a:t>53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grpSp>
        <p:nvGrpSpPr>
          <p:cNvPr id="605190" name="Group 6"/>
          <p:cNvGrpSpPr>
            <a:grpSpLocks/>
          </p:cNvGrpSpPr>
          <p:nvPr/>
        </p:nvGrpSpPr>
        <p:grpSpPr bwMode="auto">
          <a:xfrm>
            <a:off x="6515100" y="2130425"/>
            <a:ext cx="792163" cy="592138"/>
            <a:chOff x="3511" y="3072"/>
            <a:chExt cx="729" cy="624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195" name="Group 11"/>
          <p:cNvGrpSpPr>
            <a:grpSpLocks/>
          </p:cNvGrpSpPr>
          <p:nvPr/>
        </p:nvGrpSpPr>
        <p:grpSpPr bwMode="auto">
          <a:xfrm>
            <a:off x="7464425" y="1123950"/>
            <a:ext cx="792163" cy="592138"/>
            <a:chOff x="3511" y="3072"/>
            <a:chExt cx="729" cy="624"/>
          </a:xfrm>
        </p:grpSpPr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8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9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8237538" y="2130425"/>
            <a:ext cx="790575" cy="592138"/>
            <a:chOff x="3511" y="3072"/>
            <a:chExt cx="729" cy="624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5" name="Line 21"/>
          <p:cNvSpPr>
            <a:spLocks noChangeShapeType="1"/>
          </p:cNvSpPr>
          <p:nvPr/>
        </p:nvSpPr>
        <p:spPr bwMode="auto">
          <a:xfrm flipH="1">
            <a:off x="6989763" y="15986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6" name="Line 22"/>
          <p:cNvSpPr>
            <a:spLocks noChangeShapeType="1"/>
          </p:cNvSpPr>
          <p:nvPr/>
        </p:nvSpPr>
        <p:spPr bwMode="auto">
          <a:xfrm>
            <a:off x="8048625" y="15970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Text Box 23"/>
          <p:cNvSpPr txBox="1">
            <a:spLocks noChangeArrowheads="1"/>
          </p:cNvSpPr>
          <p:nvPr/>
        </p:nvSpPr>
        <p:spPr bwMode="auto">
          <a:xfrm>
            <a:off x="8212138" y="24923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08" name="Text Box 24"/>
          <p:cNvSpPr txBox="1">
            <a:spLocks noChangeArrowheads="1"/>
          </p:cNvSpPr>
          <p:nvPr/>
        </p:nvSpPr>
        <p:spPr bwMode="auto">
          <a:xfrm>
            <a:off x="7240588" y="11430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6338888" y="214630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5210" name="Text Box 26"/>
          <p:cNvSpPr txBox="1">
            <a:spLocks noChangeArrowheads="1"/>
          </p:cNvSpPr>
          <p:nvPr/>
        </p:nvSpPr>
        <p:spPr bwMode="auto">
          <a:xfrm>
            <a:off x="7870825" y="21431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5211" name="Line 27"/>
          <p:cNvSpPr>
            <a:spLocks noChangeShapeType="1"/>
          </p:cNvSpPr>
          <p:nvPr/>
        </p:nvSpPr>
        <p:spPr bwMode="auto">
          <a:xfrm flipH="1">
            <a:off x="6537325" y="261778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12" name="Group 28"/>
          <p:cNvGrpSpPr>
            <a:grpSpLocks/>
          </p:cNvGrpSpPr>
          <p:nvPr/>
        </p:nvGrpSpPr>
        <p:grpSpPr bwMode="auto">
          <a:xfrm>
            <a:off x="5915025" y="3122613"/>
            <a:ext cx="792163" cy="592137"/>
            <a:chOff x="3511" y="3072"/>
            <a:chExt cx="729" cy="624"/>
          </a:xfrm>
        </p:grpSpPr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17" name="Text Box 33"/>
          <p:cNvSpPr txBox="1">
            <a:spLocks noChangeArrowheads="1"/>
          </p:cNvSpPr>
          <p:nvPr/>
        </p:nvSpPr>
        <p:spPr bwMode="auto">
          <a:xfrm>
            <a:off x="5868988" y="34766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18" name="Text Box 34"/>
          <p:cNvSpPr txBox="1">
            <a:spLocks noChangeArrowheads="1"/>
          </p:cNvSpPr>
          <p:nvPr/>
        </p:nvSpPr>
        <p:spPr bwMode="auto">
          <a:xfrm>
            <a:off x="6245225" y="34909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8" name="Text Box 44"/>
          <p:cNvSpPr txBox="1">
            <a:spLocks noChangeArrowheads="1"/>
          </p:cNvSpPr>
          <p:nvPr/>
        </p:nvSpPr>
        <p:spPr bwMode="auto">
          <a:xfrm>
            <a:off x="8569325" y="24780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5600700" y="31480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605233" name="Text Box 49"/>
          <p:cNvSpPr txBox="1">
            <a:spLocks noChangeArrowheads="1"/>
          </p:cNvSpPr>
          <p:nvPr/>
        </p:nvSpPr>
        <p:spPr bwMode="auto">
          <a:xfrm>
            <a:off x="3267075" y="5943600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Lets insert </a:t>
            </a:r>
            <a:r>
              <a:rPr lang="en-US">
                <a:solidFill>
                  <a:srgbClr val="6600CC"/>
                </a:solidFill>
              </a:rPr>
              <a:t>Phil</a:t>
            </a:r>
            <a:r>
              <a:rPr lang="en-US"/>
              <a:t>.</a:t>
            </a:r>
          </a:p>
        </p:txBody>
      </p:sp>
      <p:grpSp>
        <p:nvGrpSpPr>
          <p:cNvPr id="605242" name="Group 58"/>
          <p:cNvGrpSpPr>
            <a:grpSpLocks/>
          </p:cNvGrpSpPr>
          <p:nvPr/>
        </p:nvGrpSpPr>
        <p:grpSpPr bwMode="auto">
          <a:xfrm>
            <a:off x="7210425" y="3090863"/>
            <a:ext cx="1106488" cy="612775"/>
            <a:chOff x="4494" y="3780"/>
            <a:chExt cx="697" cy="386"/>
          </a:xfrm>
        </p:grpSpPr>
        <p:grpSp>
          <p:nvGrpSpPr>
            <p:cNvPr id="605234" name="Group 50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6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8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0" y="129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Rectangle 60"/>
          <p:cNvSpPr>
            <a:spLocks noChangeArrowheads="1"/>
          </p:cNvSpPr>
          <p:nvPr/>
        </p:nvSpPr>
        <p:spPr bwMode="auto">
          <a:xfrm>
            <a:off x="457200" y="1143000"/>
            <a:ext cx="900906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Point the </a:t>
            </a:r>
            <a:r>
              <a:rPr lang="en-US" sz="1800">
                <a:solidFill>
                  <a:srgbClr val="6600CC"/>
                </a:solidFill>
              </a:rPr>
              <a:t>root pointer</a:t>
            </a:r>
            <a:r>
              <a:rPr lang="en-US" sz="1800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Start at the </a:t>
            </a:r>
            <a:r>
              <a:rPr lang="en-US" sz="1800">
                <a:solidFill>
                  <a:srgbClr val="6600CC"/>
                </a:solidFill>
              </a:rPr>
              <a:t>root</a:t>
            </a:r>
            <a:r>
              <a:rPr lang="en-US" sz="1800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While we’re not done…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equal</a:t>
            </a:r>
            <a:r>
              <a:rPr lang="en-US" sz="1800">
                <a:solidFill>
                  <a:srgbClr val="006666"/>
                </a:solidFill>
              </a:rPr>
              <a:t> to current node’s value, DONE! </a:t>
            </a:r>
          </a:p>
          <a:p>
            <a:pPr algn="l"/>
            <a:endParaRPr lang="en-US" sz="1000">
              <a:solidFill>
                <a:srgbClr val="006666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less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left child, then </a:t>
            </a:r>
            <a:r>
              <a:rPr lang="en-US" sz="18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left</a:t>
            </a:r>
            <a:r>
              <a:rPr lang="en-US" sz="1800">
                <a:solidFill>
                  <a:srgbClr val="990000"/>
                </a:solidFill>
              </a:rPr>
              <a:t> pointer to new node. DONE!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greater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right child, then </a:t>
            </a:r>
            <a:r>
              <a:rPr lang="en-US" sz="18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1800"/>
              <a:t>     </a:t>
            </a:r>
            <a:r>
              <a:rPr lang="en-US" sz="18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63500" y="2298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Oval 62"/>
          <p:cNvSpPr>
            <a:spLocks noChangeArrowheads="1"/>
          </p:cNvSpPr>
          <p:nvPr/>
        </p:nvSpPr>
        <p:spPr bwMode="auto">
          <a:xfrm>
            <a:off x="7413625" y="938213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7" name="Line 63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8" name="Line 64"/>
          <p:cNvSpPr>
            <a:spLocks noChangeShapeType="1"/>
          </p:cNvSpPr>
          <p:nvPr/>
        </p:nvSpPr>
        <p:spPr bwMode="auto">
          <a:xfrm>
            <a:off x="203200" y="298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9" name="Text Box 65"/>
          <p:cNvSpPr txBox="1">
            <a:spLocks noChangeArrowheads="1"/>
          </p:cNvSpPr>
          <p:nvPr/>
        </p:nvSpPr>
        <p:spPr bwMode="auto">
          <a:xfrm>
            <a:off x="6478588" y="5668963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05250" name="Line 66"/>
          <p:cNvSpPr>
            <a:spLocks noChangeShapeType="1"/>
          </p:cNvSpPr>
          <p:nvPr/>
        </p:nvSpPr>
        <p:spPr bwMode="auto">
          <a:xfrm>
            <a:off x="215900" y="339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1" name="Text Box 67"/>
          <p:cNvSpPr txBox="1">
            <a:spLocks noChangeArrowheads="1"/>
          </p:cNvSpPr>
          <p:nvPr/>
        </p:nvSpPr>
        <p:spPr bwMode="auto">
          <a:xfrm>
            <a:off x="6565900" y="56769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05252" name="Line 68"/>
          <p:cNvSpPr>
            <a:spLocks noChangeShapeType="1"/>
          </p:cNvSpPr>
          <p:nvPr/>
        </p:nvSpPr>
        <p:spPr bwMode="auto">
          <a:xfrm>
            <a:off x="215900" y="466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6515100" y="56642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05254" name="Line 70"/>
          <p:cNvSpPr>
            <a:spLocks noChangeShapeType="1"/>
          </p:cNvSpPr>
          <p:nvPr/>
        </p:nvSpPr>
        <p:spPr bwMode="auto">
          <a:xfrm>
            <a:off x="381000" y="4927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5" name="Text Box 71"/>
          <p:cNvSpPr txBox="1">
            <a:spLocks noChangeArrowheads="1"/>
          </p:cNvSpPr>
          <p:nvPr/>
        </p:nvSpPr>
        <p:spPr bwMode="auto">
          <a:xfrm>
            <a:off x="8331200" y="1549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56" name="Line 72"/>
          <p:cNvSpPr>
            <a:spLocks noChangeShapeType="1"/>
          </p:cNvSpPr>
          <p:nvPr/>
        </p:nvSpPr>
        <p:spPr bwMode="auto">
          <a:xfrm>
            <a:off x="4152900" y="4519613"/>
            <a:ext cx="258763" cy="357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8" name="Oval 74"/>
          <p:cNvSpPr>
            <a:spLocks noChangeArrowheads="1"/>
          </p:cNvSpPr>
          <p:nvPr/>
        </p:nvSpPr>
        <p:spPr bwMode="auto">
          <a:xfrm>
            <a:off x="8178800" y="20066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9" name="Line 75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0" name="Line 76"/>
          <p:cNvSpPr>
            <a:spLocks noChangeShapeType="1"/>
          </p:cNvSpPr>
          <p:nvPr/>
        </p:nvSpPr>
        <p:spPr bwMode="auto">
          <a:xfrm>
            <a:off x="2032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1" name="Text Box 77"/>
          <p:cNvSpPr txBox="1">
            <a:spLocks noChangeArrowheads="1"/>
          </p:cNvSpPr>
          <p:nvPr/>
        </p:nvSpPr>
        <p:spPr bwMode="auto">
          <a:xfrm>
            <a:off x="6553200" y="57150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05262" name="Line 78"/>
          <p:cNvSpPr>
            <a:spLocks noChangeShapeType="1"/>
          </p:cNvSpPr>
          <p:nvPr/>
        </p:nvSpPr>
        <p:spPr bwMode="auto">
          <a:xfrm>
            <a:off x="215900" y="340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3" name="Text Box 79"/>
          <p:cNvSpPr txBox="1">
            <a:spLocks noChangeArrowheads="1"/>
          </p:cNvSpPr>
          <p:nvPr/>
        </p:nvSpPr>
        <p:spPr bwMode="auto">
          <a:xfrm>
            <a:off x="6553200" y="56896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05264" name="Line 80"/>
          <p:cNvSpPr>
            <a:spLocks noChangeShapeType="1"/>
          </p:cNvSpPr>
          <p:nvPr/>
        </p:nvSpPr>
        <p:spPr bwMode="auto">
          <a:xfrm>
            <a:off x="368300" y="369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7948613" y="26289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66" name="Line 82"/>
          <p:cNvSpPr>
            <a:spLocks noChangeShapeType="1"/>
          </p:cNvSpPr>
          <p:nvPr/>
        </p:nvSpPr>
        <p:spPr bwMode="auto">
          <a:xfrm>
            <a:off x="381000" y="3949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7" name="Text Box 83"/>
          <p:cNvSpPr txBox="1">
            <a:spLocks noChangeArrowheads="1"/>
          </p:cNvSpPr>
          <p:nvPr/>
        </p:nvSpPr>
        <p:spPr bwMode="auto">
          <a:xfrm>
            <a:off x="7516813" y="3071813"/>
            <a:ext cx="865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05268" name="Rectangle 84"/>
          <p:cNvSpPr>
            <a:spLocks noChangeArrowheads="1"/>
          </p:cNvSpPr>
          <p:nvPr/>
        </p:nvSpPr>
        <p:spPr bwMode="auto">
          <a:xfrm>
            <a:off x="7477125" y="3463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69" name="Rectangle 85"/>
          <p:cNvSpPr>
            <a:spLocks noChangeArrowheads="1"/>
          </p:cNvSpPr>
          <p:nvPr/>
        </p:nvSpPr>
        <p:spPr bwMode="auto">
          <a:xfrm>
            <a:off x="7848600" y="3441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70" name="Line 86"/>
          <p:cNvSpPr>
            <a:spLocks noChangeShapeType="1"/>
          </p:cNvSpPr>
          <p:nvPr/>
        </p:nvSpPr>
        <p:spPr bwMode="auto">
          <a:xfrm>
            <a:off x="381000" y="424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73" name="Group 89"/>
          <p:cNvGrpSpPr>
            <a:grpSpLocks/>
          </p:cNvGrpSpPr>
          <p:nvPr/>
        </p:nvGrpSpPr>
        <p:grpSpPr bwMode="auto">
          <a:xfrm>
            <a:off x="8056563" y="2527300"/>
            <a:ext cx="554037" cy="573088"/>
            <a:chOff x="5075" y="1592"/>
            <a:chExt cx="349" cy="361"/>
          </a:xfrm>
        </p:grpSpPr>
        <p:sp>
          <p:nvSpPr>
            <p:cNvPr id="605271" name="Rectangle 87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3" grpId="0"/>
      <p:bldP spid="605243" grpId="0" animBg="1"/>
      <p:bldP spid="605243" grpId="1" animBg="1"/>
      <p:bldP spid="605245" grpId="0" animBg="1"/>
      <p:bldP spid="605245" grpId="1" animBg="1"/>
      <p:bldP spid="605246" grpId="0" animBg="1"/>
      <p:bldP spid="605246" grpId="1" animBg="1"/>
      <p:bldP spid="605247" grpId="0" animBg="1"/>
      <p:bldP spid="605247" grpId="1" animBg="1"/>
      <p:bldP spid="605248" grpId="0" animBg="1"/>
      <p:bldP spid="605248" grpId="1" animBg="1"/>
      <p:bldP spid="605249" grpId="0"/>
      <p:bldP spid="605249" grpId="1"/>
      <p:bldP spid="605250" grpId="0" animBg="1"/>
      <p:bldP spid="605250" grpId="1" animBg="1"/>
      <p:bldP spid="605251" grpId="0"/>
      <p:bldP spid="605251" grpId="1"/>
      <p:bldP spid="605252" grpId="0" animBg="1"/>
      <p:bldP spid="605252" grpId="1" animBg="1"/>
      <p:bldP spid="605253" grpId="0"/>
      <p:bldP spid="605253" grpId="1"/>
      <p:bldP spid="605254" grpId="0" animBg="1"/>
      <p:bldP spid="605254" grpId="1" animBg="1"/>
      <p:bldP spid="605255" grpId="0"/>
      <p:bldP spid="605255" grpId="1"/>
      <p:bldP spid="605256" grpId="0" animBg="1"/>
      <p:bldP spid="605256" grpId="1" animBg="1"/>
      <p:bldP spid="605258" grpId="0" animBg="1"/>
      <p:bldP spid="605259" grpId="0" animBg="1"/>
      <p:bldP spid="605259" grpId="1" animBg="1"/>
      <p:bldP spid="605260" grpId="0" animBg="1"/>
      <p:bldP spid="605260" grpId="1" animBg="1"/>
      <p:bldP spid="605261" grpId="0"/>
      <p:bldP spid="605261" grpId="1"/>
      <p:bldP spid="605262" grpId="0" animBg="1"/>
      <p:bldP spid="605262" grpId="1" animBg="1"/>
      <p:bldP spid="605263" grpId="0"/>
      <p:bldP spid="605263" grpId="1"/>
      <p:bldP spid="605264" grpId="0" animBg="1"/>
      <p:bldP spid="605264" grpId="1" animBg="1"/>
      <p:bldP spid="605265" grpId="0"/>
      <p:bldP spid="605265" grpId="1"/>
      <p:bldP spid="605266" grpId="0" animBg="1"/>
      <p:bldP spid="605266" grpId="1" animBg="1"/>
      <p:bldP spid="605267" grpId="0"/>
      <p:bldP spid="605268" grpId="0"/>
      <p:bldP spid="605269" grpId="0"/>
      <p:bldP spid="605270" grpId="0" animBg="1"/>
      <p:bldP spid="6052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6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7150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606425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301557" y="601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30" grpId="0" animBg="1"/>
      <p:bldP spid="86" grpId="0" animBg="1"/>
      <p:bldP spid="8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7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66530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901401" y="1884307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Line 4"/>
          <p:cNvSpPr>
            <a:spLocks noChangeShapeType="1"/>
          </p:cNvSpPr>
          <p:nvPr/>
        </p:nvSpPr>
        <p:spPr bwMode="auto">
          <a:xfrm>
            <a:off x="344556" y="59302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4723198" y="1425919"/>
            <a:ext cx="2773363" cy="985701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92532" y="2431498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511175" y="35750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304800" y="37636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84" name="Group 53"/>
          <p:cNvGrpSpPr>
            <a:grpSpLocks/>
          </p:cNvGrpSpPr>
          <p:nvPr/>
        </p:nvGrpSpPr>
        <p:grpSpPr bwMode="auto">
          <a:xfrm>
            <a:off x="7983399" y="2502074"/>
            <a:ext cx="1027113" cy="457200"/>
            <a:chOff x="1000" y="1132"/>
            <a:chExt cx="647" cy="288"/>
          </a:xfrm>
        </p:grpSpPr>
        <p:sp>
          <p:nvSpPr>
            <p:cNvPr id="85" name="Line 54"/>
            <p:cNvSpPr>
              <a:spLocks noChangeShapeType="1"/>
            </p:cNvSpPr>
            <p:nvPr/>
          </p:nvSpPr>
          <p:spPr bwMode="auto">
            <a:xfrm flipH="1">
              <a:off x="1000" y="1296"/>
              <a:ext cx="2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536127" y="4316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565944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542167" y="54266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2" name="Line 4"/>
          <p:cNvSpPr>
            <a:spLocks noChangeShapeType="1"/>
          </p:cNvSpPr>
          <p:nvPr/>
        </p:nvSpPr>
        <p:spPr bwMode="auto">
          <a:xfrm>
            <a:off x="564186" y="570823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>
            <a:off x="285892" y="59999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>
            <a:off x="6926263" y="292514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632687" y="2896703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58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8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9436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106988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6" grpId="0" animBg="1"/>
      <p:bldP spid="8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9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162339" y="5960166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8966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58775" y="38798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7824340" y="886115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2339" y="40684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6289261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486400" y="1255260"/>
            <a:ext cx="2455863" cy="1868940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6" name="Group 53"/>
          <p:cNvGrpSpPr>
            <a:grpSpLocks/>
          </p:cNvGrpSpPr>
          <p:nvPr/>
        </p:nvGrpSpPr>
        <p:grpSpPr bwMode="auto">
          <a:xfrm>
            <a:off x="7172739" y="1459880"/>
            <a:ext cx="871538" cy="457200"/>
            <a:chOff x="1240" y="1132"/>
            <a:chExt cx="549" cy="288"/>
          </a:xfrm>
        </p:grpSpPr>
        <p:sp>
          <p:nvSpPr>
            <p:cNvPr id="77" name="Line 54"/>
            <p:cNvSpPr>
              <a:spLocks noChangeShapeType="1"/>
            </p:cNvSpPr>
            <p:nvPr/>
          </p:nvSpPr>
          <p:spPr bwMode="auto">
            <a:xfrm>
              <a:off x="1597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2" name="Line 4"/>
          <p:cNvSpPr>
            <a:spLocks noChangeShapeType="1"/>
          </p:cNvSpPr>
          <p:nvPr/>
        </p:nvSpPr>
        <p:spPr bwMode="auto">
          <a:xfrm>
            <a:off x="421447" y="46018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421447" y="53240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1447800" y="1271057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411508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7" name="Line 4"/>
          <p:cNvSpPr>
            <a:spLocks noChangeShapeType="1"/>
          </p:cNvSpPr>
          <p:nvPr/>
        </p:nvSpPr>
        <p:spPr bwMode="auto">
          <a:xfrm>
            <a:off x="421447" y="60131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168966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-76200" y="655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6555954" y="64869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 bwMode="auto">
          <a:xfrm flipH="1">
            <a:off x="7877764" y="193217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8584188" y="1903737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14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4" grpId="1" animBg="1"/>
      <p:bldP spid="73" grpId="0" animBg="1"/>
      <p:bldP spid="73" grpId="1" animBg="1"/>
      <p:bldP spid="75" grpId="0" animBg="1"/>
      <p:bldP spid="75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5037</Words>
  <Application>Microsoft Office PowerPoint</Application>
  <PresentationFormat>On-screen Show (4:3)</PresentationFormat>
  <Paragraphs>1862</Paragraphs>
  <Slides>53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Default Design</vt:lpstr>
      <vt:lpstr>Bitmap Image</vt:lpstr>
      <vt:lpstr>Lecture #12</vt:lpstr>
      <vt:lpstr>Binary Tree Traversals </vt:lpstr>
      <vt:lpstr>The Preorder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Traversal Overview, Part 1</vt:lpstr>
      <vt:lpstr>Traversal Overview, Part 2</vt:lpstr>
      <vt:lpstr>Big-Oh of Traversals?</vt:lpstr>
      <vt:lpstr>Traversal Challenge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Appendix Slides</vt:lpstr>
      <vt:lpstr>Inserting A New Value Into A BST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4253</cp:revision>
  <dcterms:created xsi:type="dcterms:W3CDTF">2002-10-09T05:27:34Z</dcterms:created>
  <dcterms:modified xsi:type="dcterms:W3CDTF">2012-12-28T21:36:28Z</dcterms:modified>
</cp:coreProperties>
</file>