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03" r:id="rId2"/>
    <p:sldId id="304" r:id="rId3"/>
    <p:sldId id="338" r:id="rId4"/>
    <p:sldId id="325" r:id="rId5"/>
    <p:sldId id="434" r:id="rId6"/>
    <p:sldId id="326" r:id="rId7"/>
    <p:sldId id="327" r:id="rId8"/>
    <p:sldId id="328" r:id="rId9"/>
    <p:sldId id="329" r:id="rId10"/>
    <p:sldId id="330" r:id="rId11"/>
    <p:sldId id="336" r:id="rId12"/>
    <p:sldId id="332" r:id="rId13"/>
    <p:sldId id="335" r:id="rId14"/>
    <p:sldId id="333" r:id="rId15"/>
    <p:sldId id="337" r:id="rId16"/>
    <p:sldId id="339" r:id="rId17"/>
    <p:sldId id="340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412" r:id="rId50"/>
    <p:sldId id="390" r:id="rId51"/>
    <p:sldId id="391" r:id="rId5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99FF"/>
    <a:srgbClr val="FFCCFF"/>
    <a:srgbClr val="6600CC"/>
    <a:srgbClr val="006666"/>
    <a:srgbClr val="FF3300"/>
    <a:srgbClr val="A50021"/>
    <a:srgbClr val="F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7" autoAdjust="0"/>
    <p:restoredTop sz="94660" autoAdjust="0"/>
  </p:normalViewPr>
  <p:slideViewPr>
    <p:cSldViewPr>
      <p:cViewPr varScale="1">
        <p:scale>
          <a:sx n="93" d="100"/>
          <a:sy n="93" d="100"/>
        </p:scale>
        <p:origin x="-97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6" Type="http://schemas.openxmlformats.org/officeDocument/2006/relationships/slide" Target="slides/slide43.xml"/><Relationship Id="rId5" Type="http://schemas.openxmlformats.org/officeDocument/2006/relationships/slide" Target="slides/slide41.xml"/><Relationship Id="rId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1F41D5-1663-41FC-9CA1-A00B273F1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9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9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AD1A60B-8BCA-403F-8B82-9634B8A77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65C8C-2692-4206-9F50-EC3C1E52D165}" type="slidenum">
              <a:rPr lang="en-US"/>
              <a:pPr/>
              <a:t>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0A919-0839-459A-BC01-EB210E7B81FE}" type="slidenum">
              <a:rPr lang="en-US"/>
              <a:pPr/>
              <a:t>11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F157E-FED9-4DDC-BC4A-87BC6F9AA94E}" type="slidenum">
              <a:rPr lang="en-US"/>
              <a:pPr/>
              <a:t>12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13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90E70-6775-47DA-A61E-48122ACFB6DE}" type="slidenum">
              <a:rPr lang="en-US"/>
              <a:pPr/>
              <a:t>14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3281-C7D6-4CD5-A30F-95BA480D97FD}" type="slidenum">
              <a:rPr lang="en-US"/>
              <a:pPr/>
              <a:t>15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148D1-0FBE-4998-91D0-16D29F4ADBEB}" type="slidenum">
              <a:rPr lang="en-US"/>
              <a:pPr/>
              <a:t>16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52F8-611F-4A87-9FAA-87C07A303911}" type="slidenum">
              <a:rPr lang="en-US"/>
              <a:pPr/>
              <a:t>17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9C210-B3BB-4757-8C1F-638FE16F9C65}" type="slidenum">
              <a:rPr lang="en-US"/>
              <a:pPr/>
              <a:t>18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EDDC1-22EE-4ED6-B8C5-F87492DE1EAD}" type="slidenum">
              <a:rPr lang="en-US"/>
              <a:pPr/>
              <a:t>19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CF36F-FC53-4175-B954-4E50917C976C}" type="slidenum">
              <a:rPr lang="en-US"/>
              <a:pPr/>
              <a:t>2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CBFD-3065-4799-86C8-17FC68E2877B}" type="slidenum">
              <a:rPr lang="en-US"/>
              <a:pPr/>
              <a:t>20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61305-B861-4A1B-8A79-E7F9D3029641}" type="slidenum">
              <a:rPr lang="en-US"/>
              <a:pPr/>
              <a:t>21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7CAA7-3076-45A4-9E5B-23DA742F00E6}" type="slidenum">
              <a:rPr lang="en-US"/>
              <a:pPr/>
              <a:t>22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7D68D-880F-4EC8-A743-9D6353915A02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083DA-5977-4F2F-9EA4-41D6756AED99}" type="slidenum">
              <a:rPr lang="en-US"/>
              <a:pPr/>
              <a:t>24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6E2E1-B647-443E-874F-AC745D830EFB}" type="slidenum">
              <a:rPr lang="en-US"/>
              <a:pPr/>
              <a:t>25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0FD11-D5C4-48A2-89E0-14DC022497DF}" type="slidenum">
              <a:rPr lang="en-US"/>
              <a:pPr/>
              <a:t>26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1142B-D217-42FD-BFCB-6EC91CF8DAD0}" type="slidenum">
              <a:rPr lang="en-US"/>
              <a:pPr/>
              <a:t>27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F3D9F-05F5-454E-9BD9-6DCD7FAD032B}" type="slidenum">
              <a:rPr lang="en-US"/>
              <a:pPr/>
              <a:t>28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B223-48F7-438E-9708-00FB2A6ED159}" type="slidenum">
              <a:rPr lang="en-US"/>
              <a:pPr/>
              <a:t>29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F8705-D70F-4D2F-ACCA-E89998A87BAA}" type="slidenum">
              <a:rPr lang="en-US"/>
              <a:pPr/>
              <a:t>3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4B41A-B945-4C53-BF54-7DEB4A9FD688}" type="slidenum">
              <a:rPr lang="en-US"/>
              <a:pPr/>
              <a:t>30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CE500-1E6D-4ADD-80E5-CACA7E0BEFCA}" type="slidenum">
              <a:rPr lang="en-US"/>
              <a:pPr/>
              <a:t>31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12DCB-CF57-4B97-9964-CBD447890407}" type="slidenum">
              <a:rPr lang="en-US"/>
              <a:pPr/>
              <a:t>32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E83F3-8FC4-4CAD-B32B-3E6767A8EA86}" type="slidenum">
              <a:rPr lang="en-US"/>
              <a:pPr/>
              <a:t>33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077AE-EFA1-4571-A29B-3AFE468FBE4D}" type="slidenum">
              <a:rPr lang="en-US"/>
              <a:pPr/>
              <a:t>34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45627-A007-441D-918F-2CCFEB3DBFE6}" type="slidenum">
              <a:rPr lang="en-US"/>
              <a:pPr/>
              <a:t>35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70527-BF44-4161-A09A-154707CB201E}" type="slidenum">
              <a:rPr lang="en-US"/>
              <a:pPr/>
              <a:t>36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21A39-05AA-4173-A6E5-B209279A848B}" type="slidenum">
              <a:rPr lang="en-US"/>
              <a:pPr/>
              <a:t>37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3CB94-797A-4229-9278-3A386EB434B6}" type="slidenum">
              <a:rPr lang="en-US"/>
              <a:pPr/>
              <a:t>38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5C065-61DD-4FDA-82B3-A3E3B74A3FDB}" type="slidenum">
              <a:rPr lang="en-US"/>
              <a:pPr/>
              <a:t>39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15F1-4550-4F8E-9FFB-785A3599C10E}" type="slidenum">
              <a:rPr lang="en-US"/>
              <a:pPr/>
              <a:t>4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2F6F-5484-4A9F-90D5-EDD64CBEFFF1}" type="slidenum">
              <a:rPr lang="en-US"/>
              <a:pPr/>
              <a:t>40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41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3912E-B54B-41B7-BECA-79D3176C70EA}" type="slidenum">
              <a:rPr lang="en-US"/>
              <a:pPr/>
              <a:t>42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0CC5A-4028-4D8B-A7EB-1CD2FFE9B704}" type="slidenum">
              <a:rPr lang="en-US"/>
              <a:pPr/>
              <a:t>43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62377-667B-4B93-99F1-6DA1E76F7DD9}" type="slidenum">
              <a:rPr lang="en-US"/>
              <a:pPr/>
              <a:t>44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67A38-5DFA-4139-8285-DDD7CF861EB5}" type="slidenum">
              <a:rPr lang="en-US"/>
              <a:pPr/>
              <a:t>45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B3894-6A52-4589-9EEF-7432280F01E0}" type="slidenum">
              <a:rPr lang="en-US"/>
              <a:pPr/>
              <a:t>46</a:t>
            </a:fld>
            <a:endParaRPr lang="en-US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39A96-6424-4AE2-8A12-3FB9D9492830}" type="slidenum">
              <a:rPr lang="en-US"/>
              <a:pPr/>
              <a:t>47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1DC57-C987-4B51-8F7B-006BD3D06C2D}" type="slidenum">
              <a:rPr lang="en-US"/>
              <a:pPr/>
              <a:t>48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49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8EB6-8900-4D41-9AB1-8B8D2696CAF2}" type="slidenum">
              <a:rPr lang="en-US"/>
              <a:pPr/>
              <a:t>5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0005A-7F66-43EB-B73B-E53D22EF297F}" type="slidenum">
              <a:rPr lang="en-US"/>
              <a:pPr/>
              <a:t>50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B6693-F865-4452-A0B5-F94F29CB0974}" type="slidenum">
              <a:rPr lang="en-US"/>
              <a:pPr/>
              <a:t>51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3CBE4-7BA1-40E0-AC1A-5B0C1F185183}" type="slidenum">
              <a:rPr lang="en-US"/>
              <a:pPr/>
              <a:t>6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5563-B4C1-4DFE-AE67-BD22AFDF551E}" type="slidenum">
              <a:rPr lang="en-US"/>
              <a:pPr/>
              <a:t>7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BFAE5-1F73-4881-9AF7-15EC553A4452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72326-1561-4C9D-9AE1-E04297F3D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ADF35-7720-4541-876A-C95FE5DB4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72019-A1E2-4871-85B4-E5B6A4DDF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74800" y="-6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3D8790-5478-42E9-93C1-96DFABE37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71C53-4032-4982-93A9-CFE4A80C1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74EF-AF31-4312-9971-0563B3BBE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9987B-3AAD-4F27-A880-86FF34E07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1B4B5-9ADE-4BD1-A6D5-8F582E918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EE479-D7A6-42C8-BF02-7CBE3178A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5FBAF-239B-457F-A413-D3409E016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0789-6B9E-4D75-8429-216F4FC542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67BC4-E0BC-4A0A-B3A1-41CB10723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74800" y="-6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C014792-C87E-471F-8C55-F58D173B49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internet-remotecontrol.net/images/append1.jpg&amp;imgrefurl=http://www.internet-remotecontrol.net/appendix-1.htm&amp;h=162&amp;w=216&amp;prev=/images?q=computer+chassis&amp;svnum=10&amp;hl=en&amp;lr=&amp;ie=UTF-8&amp;oe=UTF-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egtechnology.com/keyboard/keyboard.gif" TargetMode="Externa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2B57-699E-4F17-8A34-3DD14987BD9A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#13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8077200" cy="5314950"/>
          </a:xfrm>
        </p:spPr>
        <p:txBody>
          <a:bodyPr/>
          <a:lstStyle/>
          <a:p>
            <a:r>
              <a:rPr lang="en-US" sz="2800"/>
              <a:t>Binary Tree Review</a:t>
            </a:r>
          </a:p>
          <a:p>
            <a:r>
              <a:rPr lang="en-US" sz="2800"/>
              <a:t>Binary Search Tree </a:t>
            </a:r>
            <a:r>
              <a:rPr lang="en-US" sz="2800" i="1"/>
              <a:t>Node Deletion  </a:t>
            </a:r>
          </a:p>
          <a:p>
            <a:r>
              <a:rPr lang="en-US" sz="2800"/>
              <a:t>Uses for Binary Search Trees</a:t>
            </a:r>
          </a:p>
          <a:p>
            <a:r>
              <a:rPr lang="en-US" sz="2800"/>
              <a:t>Huffman Encoding</a:t>
            </a:r>
          </a:p>
          <a:p>
            <a:r>
              <a:rPr lang="en-US" sz="2800"/>
              <a:t>Balanced Trees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93725" y="6370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10</a:t>
            </a:fld>
            <a:endParaRPr lang="en-US"/>
          </a:p>
        </p:txBody>
      </p:sp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BST Deletion: Step #2 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1112838"/>
            <a:ext cx="732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look at case #2 now… There are </a:t>
            </a:r>
            <a:r>
              <a:rPr lang="en-US">
                <a:solidFill>
                  <a:srgbClr val="6600CC"/>
                </a:solidFill>
              </a:rPr>
              <a:t>3</a:t>
            </a:r>
            <a:r>
              <a:rPr lang="en-US"/>
              <a:t> sub-steps!</a:t>
            </a:r>
          </a:p>
        </p:txBody>
      </p:sp>
      <p:sp>
        <p:nvSpPr>
          <p:cNvPr id="590860" name="Rectangle 12"/>
          <p:cNvSpPr>
            <a:spLocks noChangeArrowheads="1"/>
          </p:cNvSpPr>
          <p:nvPr/>
        </p:nvSpPr>
        <p:spPr bwMode="auto">
          <a:xfrm>
            <a:off x="4433888" y="1905000"/>
            <a:ext cx="5548312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// get a pointer to cur’s only child</a:t>
            </a:r>
          </a:p>
          <a:p>
            <a:r>
              <a:rPr lang="en-US" sz="2200">
                <a:solidFill>
                  <a:schemeClr val="accent2"/>
                </a:solidFill>
              </a:rPr>
              <a:t>Node *grandchild;</a:t>
            </a:r>
          </a:p>
          <a:p>
            <a:r>
              <a:rPr lang="en-US" sz="2200">
                <a:solidFill>
                  <a:schemeClr val="accent2"/>
                </a:solidFill>
              </a:rPr>
              <a:t>if (cur-&gt;left != NULL)</a:t>
            </a:r>
          </a:p>
          <a:p>
            <a:r>
              <a:rPr lang="en-US" sz="2200">
                <a:solidFill>
                  <a:schemeClr val="accent2"/>
                </a:solidFill>
              </a:rPr>
              <a:t>    grandchild = cur-&gt;left;</a:t>
            </a:r>
          </a:p>
          <a:p>
            <a:r>
              <a:rPr lang="en-US" sz="2200">
                <a:solidFill>
                  <a:schemeClr val="accent2"/>
                </a:solidFill>
              </a:rPr>
              <a:t>else</a:t>
            </a:r>
          </a:p>
          <a:p>
            <a:r>
              <a:rPr lang="en-US" sz="2200">
                <a:solidFill>
                  <a:schemeClr val="accent2"/>
                </a:solidFill>
              </a:rPr>
              <a:t>    grandchild = cur-&gt;right;</a:t>
            </a:r>
          </a:p>
        </p:txBody>
      </p:sp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28600" y="1828800"/>
            <a:ext cx="3016250" cy="4649788"/>
            <a:chOff x="1988" y="1200"/>
            <a:chExt cx="1900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26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5" name="Group 27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90876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0877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90879" name="Line 31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Text Box 32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0887" name="Text Box 39"/>
          <p:cNvSpPr txBox="1">
            <a:spLocks noChangeArrowheads="1"/>
          </p:cNvSpPr>
          <p:nvPr/>
        </p:nvSpPr>
        <p:spPr bwMode="auto">
          <a:xfrm>
            <a:off x="2449513" y="3767138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90892" name="Rectangle 44"/>
          <p:cNvSpPr>
            <a:spLocks noChangeArrowheads="1"/>
          </p:cNvSpPr>
          <p:nvPr/>
        </p:nvSpPr>
        <p:spPr bwMode="auto">
          <a:xfrm>
            <a:off x="4433888" y="4100513"/>
            <a:ext cx="5548312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// Link parent to grandchild</a:t>
            </a:r>
          </a:p>
          <a:p>
            <a:r>
              <a:rPr lang="en-US" sz="2200">
                <a:solidFill>
                  <a:srgbClr val="6600CC"/>
                </a:solidFill>
              </a:rPr>
              <a:t>if (parent-&gt;left == cur)</a:t>
            </a:r>
          </a:p>
          <a:p>
            <a:r>
              <a:rPr lang="en-US" sz="2200">
                <a:solidFill>
                  <a:srgbClr val="6600CC"/>
                </a:solidFill>
              </a:rPr>
              <a:t>   parent-&gt;left = grandchild;</a:t>
            </a:r>
          </a:p>
          <a:p>
            <a:r>
              <a:rPr lang="en-US" sz="2200">
                <a:solidFill>
                  <a:srgbClr val="6600CC"/>
                </a:solidFill>
              </a:rPr>
              <a:t>else if (parent-&gt;right == cur)</a:t>
            </a:r>
          </a:p>
          <a:p>
            <a:r>
              <a:rPr lang="en-US" sz="2200">
                <a:solidFill>
                  <a:srgbClr val="6600CC"/>
                </a:solidFill>
              </a:rPr>
              <a:t>   parent-&gt;right = grandchild;</a:t>
            </a:r>
          </a:p>
        </p:txBody>
      </p:sp>
      <p:sp>
        <p:nvSpPr>
          <p:cNvPr id="590893" name="Rectangle 45"/>
          <p:cNvSpPr>
            <a:spLocks noChangeArrowheads="1"/>
          </p:cNvSpPr>
          <p:nvPr/>
        </p:nvSpPr>
        <p:spPr bwMode="auto">
          <a:xfrm>
            <a:off x="4433888" y="594360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// free the memory for cur</a:t>
            </a:r>
          </a:p>
          <a:p>
            <a:r>
              <a:rPr lang="en-US">
                <a:solidFill>
                  <a:srgbClr val="006666"/>
                </a:solidFill>
              </a:rPr>
              <a:t>delete cur;</a:t>
            </a:r>
          </a:p>
        </p:txBody>
      </p:sp>
      <p:sp>
        <p:nvSpPr>
          <p:cNvPr id="590894" name="Line 46"/>
          <p:cNvSpPr>
            <a:spLocks noChangeShapeType="1"/>
          </p:cNvSpPr>
          <p:nvPr/>
        </p:nvSpPr>
        <p:spPr bwMode="auto">
          <a:xfrm>
            <a:off x="4191000" y="24368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8" name="Line 50"/>
          <p:cNvSpPr>
            <a:spLocks noChangeShapeType="1"/>
          </p:cNvSpPr>
          <p:nvPr/>
        </p:nvSpPr>
        <p:spPr bwMode="auto">
          <a:xfrm>
            <a:off x="4191000" y="27749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9" name="Line 51"/>
          <p:cNvSpPr>
            <a:spLocks noChangeShapeType="1"/>
          </p:cNvSpPr>
          <p:nvPr/>
        </p:nvSpPr>
        <p:spPr bwMode="auto">
          <a:xfrm flipH="1">
            <a:off x="2443163" y="4271963"/>
            <a:ext cx="254000" cy="293687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00" name="AutoShape 52"/>
          <p:cNvSpPr>
            <a:spLocks noChangeArrowheads="1"/>
          </p:cNvSpPr>
          <p:nvPr/>
        </p:nvSpPr>
        <p:spPr bwMode="auto">
          <a:xfrm>
            <a:off x="6097588" y="0"/>
            <a:ext cx="3046412" cy="2112963"/>
          </a:xfrm>
          <a:prstGeom prst="wedgeRoundRectCallout">
            <a:avLst>
              <a:gd name="adj1" fmla="val -45778"/>
              <a:gd name="adj2" fmla="val 60819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Since this is case #2, </a:t>
            </a:r>
            <a:r>
              <a:rPr lang="en-US" sz="1800">
                <a:solidFill>
                  <a:srgbClr val="6600CC"/>
                </a:solidFill>
              </a:rPr>
              <a:t>cur</a:t>
            </a:r>
            <a:r>
              <a:rPr lang="en-US" sz="1800"/>
              <a:t> is guaranteed to have only </a:t>
            </a:r>
            <a:r>
              <a:rPr lang="en-US" sz="1800">
                <a:solidFill>
                  <a:srgbClr val="6600CC"/>
                </a:solidFill>
              </a:rPr>
              <a:t>one child</a:t>
            </a:r>
            <a:r>
              <a:rPr lang="en-US" sz="1800"/>
              <a:t>…</a:t>
            </a:r>
            <a:endParaRPr lang="en-US" sz="1000"/>
          </a:p>
          <a:p>
            <a:pPr algn="ctr"/>
            <a:r>
              <a:rPr lang="en-US" sz="1800">
                <a:solidFill>
                  <a:schemeClr val="accent2"/>
                </a:solidFill>
              </a:rPr>
              <a:t> Is it a left child or a right child?</a:t>
            </a:r>
          </a:p>
          <a:p>
            <a:pPr algn="ctr"/>
            <a:endParaRPr lang="en-US" sz="1800">
              <a:solidFill>
                <a:schemeClr val="accent2"/>
              </a:solidFill>
            </a:endParaRPr>
          </a:p>
        </p:txBody>
      </p:sp>
      <p:grpSp>
        <p:nvGrpSpPr>
          <p:cNvPr id="590901" name="Group 53"/>
          <p:cNvGrpSpPr>
            <a:grpSpLocks/>
          </p:cNvGrpSpPr>
          <p:nvPr/>
        </p:nvGrpSpPr>
        <p:grpSpPr bwMode="auto">
          <a:xfrm>
            <a:off x="2514600" y="5029200"/>
            <a:ext cx="1762125" cy="366713"/>
            <a:chOff x="1584" y="3168"/>
            <a:chExt cx="1110" cy="231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1584" y="3168"/>
              <a:ext cx="816" cy="231"/>
            </a:xfrm>
            <a:prstGeom prst="rect">
              <a:avLst/>
            </a:prstGeom>
            <a:solidFill>
              <a:schemeClr val="bg1">
                <a:alpha val="85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grandchild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2354" y="3212"/>
              <a:ext cx="340" cy="1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0902" name="Text Box 54"/>
          <p:cNvSpPr txBox="1">
            <a:spLocks noChangeArrowheads="1"/>
          </p:cNvSpPr>
          <p:nvPr/>
        </p:nvSpPr>
        <p:spPr bwMode="auto">
          <a:xfrm>
            <a:off x="6019800" y="1552575"/>
            <a:ext cx="30083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</a:rPr>
              <a:t>Ahhh. In this case cur </a:t>
            </a:r>
            <a:br>
              <a:rPr lang="en-US" sz="1600">
                <a:solidFill>
                  <a:srgbClr val="6600CC"/>
                </a:solidFill>
              </a:rPr>
            </a:br>
            <a:r>
              <a:rPr lang="en-US" sz="1600">
                <a:solidFill>
                  <a:srgbClr val="6600CC"/>
                </a:solidFill>
              </a:rPr>
              <a:t>has a left child.</a:t>
            </a:r>
          </a:p>
        </p:txBody>
      </p:sp>
      <p:sp>
        <p:nvSpPr>
          <p:cNvPr id="590903" name="Line 55"/>
          <p:cNvSpPr>
            <a:spLocks noChangeShapeType="1"/>
          </p:cNvSpPr>
          <p:nvPr/>
        </p:nvSpPr>
        <p:spPr bwMode="auto">
          <a:xfrm>
            <a:off x="4495800" y="31559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679700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1" name="Line 63"/>
          <p:cNvSpPr>
            <a:spLocks noChangeShapeType="1"/>
          </p:cNvSpPr>
          <p:nvPr/>
        </p:nvSpPr>
        <p:spPr bwMode="auto">
          <a:xfrm>
            <a:off x="2238375" y="3640138"/>
            <a:ext cx="344488" cy="309562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0923" name="Group 75"/>
          <p:cNvGrpSpPr>
            <a:grpSpLocks/>
          </p:cNvGrpSpPr>
          <p:nvPr/>
        </p:nvGrpSpPr>
        <p:grpSpPr bwMode="auto">
          <a:xfrm>
            <a:off x="2133600" y="3194050"/>
            <a:ext cx="1060450" cy="1370013"/>
            <a:chOff x="1344" y="1975"/>
            <a:chExt cx="668" cy="896"/>
          </a:xfrm>
        </p:grpSpPr>
        <p:sp>
          <p:nvSpPr>
            <p:cNvPr id="590921" name="Rectangle 73"/>
            <p:cNvSpPr>
              <a:spLocks noChangeArrowheads="1"/>
            </p:cNvSpPr>
            <p:nvPr/>
          </p:nvSpPr>
          <p:spPr bwMode="auto">
            <a:xfrm>
              <a:off x="1344" y="2256"/>
              <a:ext cx="62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22" name="Rectangle 74"/>
            <p:cNvSpPr>
              <a:spLocks noChangeArrowheads="1"/>
            </p:cNvSpPr>
            <p:nvPr/>
          </p:nvSpPr>
          <p:spPr bwMode="auto">
            <a:xfrm>
              <a:off x="1723" y="1975"/>
              <a:ext cx="28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90907" name="AutoShape 59"/>
          <p:cNvCxnSpPr>
            <a:cxnSpLocks noChangeShapeType="1"/>
            <a:stCxn id="590895" idx="0"/>
            <a:endCxn id="590906" idx="0"/>
          </p:cNvCxnSpPr>
          <p:nvPr/>
        </p:nvCxnSpPr>
        <p:spPr bwMode="auto">
          <a:xfrm rot="5400000" flipH="1">
            <a:off x="3163094" y="4255294"/>
            <a:ext cx="498475" cy="1189037"/>
          </a:xfrm>
          <a:prstGeom prst="curvedConnector3">
            <a:avLst>
              <a:gd name="adj1" fmla="val 14586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0908" name="Line 60"/>
          <p:cNvSpPr>
            <a:spLocks noChangeShapeType="1"/>
          </p:cNvSpPr>
          <p:nvPr/>
        </p:nvSpPr>
        <p:spPr bwMode="auto">
          <a:xfrm>
            <a:off x="4191000" y="4648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09" name="Line 61"/>
          <p:cNvSpPr>
            <a:spLocks noChangeShapeType="1"/>
          </p:cNvSpPr>
          <p:nvPr/>
        </p:nvSpPr>
        <p:spPr bwMode="auto">
          <a:xfrm flipH="1">
            <a:off x="1592263" y="3636963"/>
            <a:ext cx="254000" cy="293687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10" name="Line 62"/>
          <p:cNvSpPr>
            <a:spLocks noChangeShapeType="1"/>
          </p:cNvSpPr>
          <p:nvPr/>
        </p:nvSpPr>
        <p:spPr bwMode="auto">
          <a:xfrm>
            <a:off x="4214813" y="53324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12" name="AutoShape 64"/>
          <p:cNvSpPr>
            <a:spLocks noChangeArrowheads="1"/>
          </p:cNvSpPr>
          <p:nvPr/>
        </p:nvSpPr>
        <p:spPr bwMode="auto">
          <a:xfrm>
            <a:off x="5784850" y="3117850"/>
            <a:ext cx="3219450" cy="1890713"/>
          </a:xfrm>
          <a:prstGeom prst="wedgeRoundRectCallout">
            <a:avLst>
              <a:gd name="adj1" fmla="val -43440"/>
              <a:gd name="adj2" fmla="val 62093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In this case, </a:t>
            </a:r>
            <a:r>
              <a:rPr lang="en-US" sz="1800">
                <a:solidFill>
                  <a:schemeClr val="tx1"/>
                </a:solidFill>
              </a:rPr>
              <a:t>the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chemeClr val="tx1"/>
                </a:solidFill>
              </a:rPr>
              <a:t>side of</a:t>
            </a:r>
            <a:r>
              <a:rPr lang="en-US" sz="1800">
                <a:solidFill>
                  <a:srgbClr val="6600CC"/>
                </a:solidFill>
              </a:rPr>
              <a:t> parent’s family tree </a:t>
            </a:r>
            <a:r>
              <a:rPr lang="en-US" sz="1800">
                <a:solidFill>
                  <a:schemeClr val="tx1"/>
                </a:solidFill>
              </a:rPr>
              <a:t>has the grandchild.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Thus we want to relink </a:t>
            </a:r>
            <a:r>
              <a:rPr lang="en-US" sz="1800">
                <a:solidFill>
                  <a:schemeClr val="accent2"/>
                </a:solidFill>
              </a:rPr>
              <a:t>parent-&gt;right</a:t>
            </a:r>
            <a:r>
              <a:rPr lang="en-US" sz="1800"/>
              <a:t> from </a:t>
            </a:r>
            <a:r>
              <a:rPr lang="en-US" sz="1800">
                <a:solidFill>
                  <a:schemeClr val="accent2"/>
                </a:solidFill>
              </a:rPr>
              <a:t>cur</a:t>
            </a:r>
            <a:r>
              <a:rPr lang="en-US" sz="1800"/>
              <a:t> to the </a:t>
            </a:r>
            <a:r>
              <a:rPr lang="en-US" sz="1800">
                <a:solidFill>
                  <a:schemeClr val="accent2"/>
                </a:solidFill>
              </a:rPr>
              <a:t>grandchild</a:t>
            </a:r>
            <a:r>
              <a:rPr lang="en-US" sz="1800"/>
              <a:t>.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590913" name="AutoShape 65"/>
          <p:cNvSpPr>
            <a:spLocks noChangeArrowheads="1"/>
          </p:cNvSpPr>
          <p:nvPr/>
        </p:nvSpPr>
        <p:spPr bwMode="auto">
          <a:xfrm>
            <a:off x="4876800" y="2043113"/>
            <a:ext cx="4079875" cy="1905000"/>
          </a:xfrm>
          <a:prstGeom prst="wedgeRoundRectCallout">
            <a:avLst>
              <a:gd name="adj1" fmla="val -44824"/>
              <a:gd name="adj2" fmla="val 62000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/>
              <a:t>Now we have to link our </a:t>
            </a:r>
            <a:r>
              <a:rPr lang="en-US" sz="1800">
                <a:solidFill>
                  <a:schemeClr val="accent2"/>
                </a:solidFill>
              </a:rPr>
              <a:t>parent</a:t>
            </a:r>
            <a:r>
              <a:rPr lang="en-US" sz="1800"/>
              <a:t> to its </a:t>
            </a:r>
            <a:r>
              <a:rPr lang="en-US" sz="1800">
                <a:solidFill>
                  <a:schemeClr val="accent2"/>
                </a:solidFill>
              </a:rPr>
              <a:t>grandchild (since cur is dying)</a:t>
            </a:r>
            <a:r>
              <a:rPr lang="en-US" sz="1800"/>
              <a:t>.</a:t>
            </a:r>
          </a:p>
          <a:p>
            <a:pPr algn="ctr"/>
            <a:endParaRPr lang="en-US" sz="1000"/>
          </a:p>
          <a:p>
            <a:pPr algn="ctr"/>
            <a:r>
              <a:rPr lang="en-US" sz="1800"/>
              <a:t>Should we link </a:t>
            </a:r>
            <a:r>
              <a:rPr lang="en-US" sz="1800">
                <a:solidFill>
                  <a:srgbClr val="6600CC"/>
                </a:solidFill>
              </a:rPr>
              <a:t>parent-&gt;left</a:t>
            </a:r>
            <a:r>
              <a:rPr lang="en-US" sz="1800"/>
              <a:t> to the grandchild?</a:t>
            </a:r>
          </a:p>
          <a:p>
            <a:pPr algn="ctr"/>
            <a:r>
              <a:rPr lang="en-US" sz="1800"/>
              <a:t>Or should we link </a:t>
            </a:r>
            <a:r>
              <a:rPr lang="en-US" sz="1800">
                <a:solidFill>
                  <a:srgbClr val="6600CC"/>
                </a:solidFill>
              </a:rPr>
              <a:t>parent-&gt;right</a:t>
            </a:r>
            <a:r>
              <a:rPr lang="en-US" sz="1800"/>
              <a:t> to the grandchild?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590914" name="Line 66"/>
          <p:cNvSpPr>
            <a:spLocks noChangeShapeType="1"/>
          </p:cNvSpPr>
          <p:nvPr/>
        </p:nvSpPr>
        <p:spPr bwMode="auto">
          <a:xfrm>
            <a:off x="4449763" y="56864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1919288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2197100" y="4603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24" name="Rectangle 76"/>
          <p:cNvSpPr>
            <a:spLocks noChangeArrowheads="1"/>
          </p:cNvSpPr>
          <p:nvPr/>
        </p:nvSpPr>
        <p:spPr bwMode="auto">
          <a:xfrm>
            <a:off x="2136775" y="3619500"/>
            <a:ext cx="454025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0919" name="AutoShape 71"/>
          <p:cNvCxnSpPr>
            <a:cxnSpLocks noChangeShapeType="1"/>
            <a:stCxn id="590915" idx="3"/>
            <a:endCxn id="590916" idx="0"/>
          </p:cNvCxnSpPr>
          <p:nvPr/>
        </p:nvCxnSpPr>
        <p:spPr bwMode="auto">
          <a:xfrm>
            <a:off x="2193925" y="3619500"/>
            <a:ext cx="141288" cy="984250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0920" name="Line 72"/>
          <p:cNvSpPr>
            <a:spLocks noChangeShapeType="1"/>
          </p:cNvSpPr>
          <p:nvPr/>
        </p:nvSpPr>
        <p:spPr bwMode="auto">
          <a:xfrm>
            <a:off x="4175125" y="65579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908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908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9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5909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5909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5909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5909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9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9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9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0" grpId="0"/>
      <p:bldP spid="590887" grpId="0"/>
      <p:bldP spid="590892" grpId="0"/>
      <p:bldP spid="590893" grpId="0"/>
      <p:bldP spid="590894" grpId="0" animBg="1"/>
      <p:bldP spid="590894" grpId="1" animBg="1"/>
      <p:bldP spid="590898" grpId="0" animBg="1"/>
      <p:bldP spid="590898" grpId="1" animBg="1"/>
      <p:bldP spid="590899" grpId="0" animBg="1"/>
      <p:bldP spid="590899" grpId="1" animBg="1"/>
      <p:bldP spid="590899" grpId="2" animBg="1"/>
      <p:bldP spid="590900" grpId="0" animBg="1"/>
      <p:bldP spid="590900" grpId="1" animBg="1"/>
      <p:bldP spid="590902" grpId="0"/>
      <p:bldP spid="590902" grpId="1"/>
      <p:bldP spid="590903" grpId="0" animBg="1"/>
      <p:bldP spid="590903" grpId="1" animBg="1"/>
      <p:bldP spid="590911" grpId="0" animBg="1"/>
      <p:bldP spid="590911" grpId="1" animBg="1"/>
      <p:bldP spid="590911" grpId="2" animBg="1"/>
      <p:bldP spid="590908" grpId="0" animBg="1"/>
      <p:bldP spid="590908" grpId="1" animBg="1"/>
      <p:bldP spid="590909" grpId="0" animBg="1"/>
      <p:bldP spid="590909" grpId="1" animBg="1"/>
      <p:bldP spid="590909" grpId="2" animBg="1"/>
      <p:bldP spid="590910" grpId="0" animBg="1"/>
      <p:bldP spid="590910" grpId="1" animBg="1"/>
      <p:bldP spid="590912" grpId="0" animBg="1"/>
      <p:bldP spid="590912" grpId="1" animBg="1"/>
      <p:bldP spid="590913" grpId="0" animBg="1"/>
      <p:bldP spid="590913" grpId="1" animBg="1"/>
      <p:bldP spid="590914" grpId="0" animBg="1"/>
      <p:bldP spid="590914" grpId="1" animBg="1"/>
      <p:bldP spid="590924" grpId="0" animBg="1"/>
      <p:bldP spid="590920" grpId="0" animBg="1"/>
      <p:bldP spid="5909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DFF1-307F-4C46-BE89-76380E532252}" type="slidenum">
              <a:rPr lang="en-US"/>
              <a:pPr/>
              <a:t>11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4316413" y="1066800"/>
            <a:ext cx="45227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how we take care of Case 2 if </a:t>
            </a:r>
            <a:r>
              <a:rPr lang="en-US">
                <a:solidFill>
                  <a:schemeClr val="accent2"/>
                </a:solidFill>
              </a:rPr>
              <a:t>cur </a:t>
            </a:r>
            <a:r>
              <a:rPr lang="en-US"/>
              <a:t>(the node we’re deleting) is the </a:t>
            </a:r>
            <a:r>
              <a:rPr lang="en-US">
                <a:solidFill>
                  <a:schemeClr val="accent2"/>
                </a:solidFill>
              </a:rPr>
              <a:t>root node</a:t>
            </a:r>
            <a:r>
              <a:rPr lang="en-US"/>
              <a:t>.</a:t>
            </a:r>
          </a:p>
        </p:txBody>
      </p:sp>
      <p:sp>
        <p:nvSpPr>
          <p:cNvPr id="598057" name="Text Box 41"/>
          <p:cNvSpPr txBox="1">
            <a:spLocks noChangeArrowheads="1"/>
          </p:cNvSpPr>
          <p:nvPr/>
        </p:nvSpPr>
        <p:spPr bwMode="auto">
          <a:xfrm>
            <a:off x="704850" y="1820863"/>
            <a:ext cx="2952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Case 2: 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Our root node has one child</a:t>
            </a:r>
          </a:p>
        </p:txBody>
      </p:sp>
      <p:sp>
        <p:nvSpPr>
          <p:cNvPr id="598059" name="Rectangle 43"/>
          <p:cNvSpPr>
            <a:spLocks noChangeArrowheads="1"/>
          </p:cNvSpPr>
          <p:nvPr/>
        </p:nvSpPr>
        <p:spPr bwMode="auto">
          <a:xfrm>
            <a:off x="346075" y="1698625"/>
            <a:ext cx="3717925" cy="4649788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68" name="Rectangle 52"/>
          <p:cNvSpPr>
            <a:spLocks noChangeArrowheads="1"/>
          </p:cNvSpPr>
          <p:nvPr/>
        </p:nvSpPr>
        <p:spPr bwMode="auto">
          <a:xfrm>
            <a:off x="1733550" y="4097338"/>
            <a:ext cx="688975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69" name="Text Box 53"/>
          <p:cNvSpPr txBox="1">
            <a:spLocks noChangeArrowheads="1"/>
          </p:cNvSpPr>
          <p:nvPr/>
        </p:nvSpPr>
        <p:spPr bwMode="auto">
          <a:xfrm>
            <a:off x="1803400" y="407193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Times New Roman" pitchFamily="18" charset="0"/>
              </a:rPr>
              <a:t>Mel</a:t>
            </a:r>
          </a:p>
        </p:txBody>
      </p:sp>
      <p:grpSp>
        <p:nvGrpSpPr>
          <p:cNvPr id="598070" name="Group 54"/>
          <p:cNvGrpSpPr>
            <a:grpSpLocks/>
          </p:cNvGrpSpPr>
          <p:nvPr/>
        </p:nvGrpSpPr>
        <p:grpSpPr bwMode="auto">
          <a:xfrm>
            <a:off x="1557338" y="4414838"/>
            <a:ext cx="325437" cy="319087"/>
            <a:chOff x="3633" y="2072"/>
            <a:chExt cx="205" cy="201"/>
          </a:xfrm>
        </p:grpSpPr>
        <p:sp>
          <p:nvSpPr>
            <p:cNvPr id="598071" name="Line 55"/>
            <p:cNvSpPr>
              <a:spLocks noChangeShapeType="1"/>
            </p:cNvSpPr>
            <p:nvPr/>
          </p:nvSpPr>
          <p:spPr bwMode="auto">
            <a:xfrm flipH="1">
              <a:off x="3718" y="2072"/>
              <a:ext cx="12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2" name="Line 56"/>
            <p:cNvSpPr>
              <a:spLocks noChangeShapeType="1"/>
            </p:cNvSpPr>
            <p:nvPr/>
          </p:nvSpPr>
          <p:spPr bwMode="auto">
            <a:xfrm rot="5400000" flipH="1">
              <a:off x="3648" y="2138"/>
              <a:ext cx="12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4" name="Line 58"/>
          <p:cNvSpPr>
            <a:spLocks noChangeShapeType="1"/>
          </p:cNvSpPr>
          <p:nvPr/>
        </p:nvSpPr>
        <p:spPr bwMode="auto">
          <a:xfrm>
            <a:off x="2170113" y="4402138"/>
            <a:ext cx="190500" cy="238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Line 65"/>
          <p:cNvSpPr>
            <a:spLocks noChangeShapeType="1"/>
          </p:cNvSpPr>
          <p:nvPr/>
        </p:nvSpPr>
        <p:spPr bwMode="auto">
          <a:xfrm>
            <a:off x="1733550" y="3878263"/>
            <a:ext cx="188913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2" name="Text Box 66"/>
          <p:cNvSpPr txBox="1">
            <a:spLocks noChangeArrowheads="1"/>
          </p:cNvSpPr>
          <p:nvPr/>
        </p:nvSpPr>
        <p:spPr bwMode="auto">
          <a:xfrm>
            <a:off x="1828800" y="3200400"/>
            <a:ext cx="225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parent</a:t>
            </a:r>
            <a:r>
              <a:rPr lang="en-US"/>
              <a:t> = NULL</a:t>
            </a:r>
          </a:p>
        </p:txBody>
      </p:sp>
      <p:sp>
        <p:nvSpPr>
          <p:cNvPr id="598089" name="Text Box 73"/>
          <p:cNvSpPr txBox="1">
            <a:spLocks noChangeArrowheads="1"/>
          </p:cNvSpPr>
          <p:nvPr/>
        </p:nvSpPr>
        <p:spPr bwMode="auto">
          <a:xfrm>
            <a:off x="2190750" y="4586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Times New Roman" pitchFamily="18" charset="0"/>
              </a:rPr>
              <a:t>Phil</a:t>
            </a:r>
          </a:p>
        </p:txBody>
      </p:sp>
      <p:sp>
        <p:nvSpPr>
          <p:cNvPr id="598090" name="Rectangle 74"/>
          <p:cNvSpPr>
            <a:spLocks noChangeArrowheads="1"/>
          </p:cNvSpPr>
          <p:nvPr/>
        </p:nvSpPr>
        <p:spPr bwMode="auto">
          <a:xfrm>
            <a:off x="2097088" y="4632325"/>
            <a:ext cx="688975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Text Box 82"/>
          <p:cNvSpPr txBox="1">
            <a:spLocks noChangeArrowheads="1"/>
          </p:cNvSpPr>
          <p:nvPr/>
        </p:nvSpPr>
        <p:spPr bwMode="auto">
          <a:xfrm>
            <a:off x="1811338" y="391795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598153" name="Group 137"/>
          <p:cNvGrpSpPr>
            <a:grpSpLocks/>
          </p:cNvGrpSpPr>
          <p:nvPr/>
        </p:nvGrpSpPr>
        <p:grpSpPr bwMode="auto">
          <a:xfrm>
            <a:off x="1166813" y="4046538"/>
            <a:ext cx="1320800" cy="879475"/>
            <a:chOff x="735" y="2549"/>
            <a:chExt cx="832" cy="554"/>
          </a:xfrm>
        </p:grpSpPr>
        <p:sp>
          <p:nvSpPr>
            <p:cNvPr id="598151" name="Rectangle 135"/>
            <p:cNvSpPr>
              <a:spLocks noChangeArrowheads="1"/>
            </p:cNvSpPr>
            <p:nvPr/>
          </p:nvSpPr>
          <p:spPr bwMode="auto">
            <a:xfrm>
              <a:off x="960" y="2549"/>
              <a:ext cx="60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52" name="Rectangle 136"/>
            <p:cNvSpPr>
              <a:spLocks noChangeArrowheads="1"/>
            </p:cNvSpPr>
            <p:nvPr/>
          </p:nvSpPr>
          <p:spPr bwMode="auto">
            <a:xfrm>
              <a:off x="735" y="2739"/>
              <a:ext cx="43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22" name="Text Box 106"/>
          <p:cNvSpPr txBox="1">
            <a:spLocks noChangeArrowheads="1"/>
          </p:cNvSpPr>
          <p:nvPr/>
        </p:nvSpPr>
        <p:spPr bwMode="auto">
          <a:xfrm>
            <a:off x="1658938" y="51816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Times New Roman" pitchFamily="18" charset="0"/>
              </a:rPr>
              <a:t>Nate</a:t>
            </a:r>
          </a:p>
        </p:txBody>
      </p:sp>
      <p:sp>
        <p:nvSpPr>
          <p:cNvPr id="598123" name="Rectangle 107"/>
          <p:cNvSpPr>
            <a:spLocks noChangeArrowheads="1"/>
          </p:cNvSpPr>
          <p:nvPr/>
        </p:nvSpPr>
        <p:spPr bwMode="auto">
          <a:xfrm>
            <a:off x="1597025" y="5227638"/>
            <a:ext cx="688975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24" name="Text Box 108"/>
          <p:cNvSpPr txBox="1">
            <a:spLocks noChangeArrowheads="1"/>
          </p:cNvSpPr>
          <p:nvPr/>
        </p:nvSpPr>
        <p:spPr bwMode="auto">
          <a:xfrm>
            <a:off x="2586038" y="51816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Times New Roman" pitchFamily="18" charset="0"/>
              </a:rPr>
              <a:t>Sam</a:t>
            </a:r>
          </a:p>
        </p:txBody>
      </p:sp>
      <p:sp>
        <p:nvSpPr>
          <p:cNvPr id="598125" name="Rectangle 109"/>
          <p:cNvSpPr>
            <a:spLocks noChangeArrowheads="1"/>
          </p:cNvSpPr>
          <p:nvPr/>
        </p:nvSpPr>
        <p:spPr bwMode="auto">
          <a:xfrm>
            <a:off x="2511425" y="5227638"/>
            <a:ext cx="688975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26" name="Line 110"/>
          <p:cNvSpPr>
            <a:spLocks noChangeShapeType="1"/>
          </p:cNvSpPr>
          <p:nvPr/>
        </p:nvSpPr>
        <p:spPr bwMode="auto">
          <a:xfrm flipH="1">
            <a:off x="1938338" y="4954588"/>
            <a:ext cx="395287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27" name="Line 111"/>
          <p:cNvSpPr>
            <a:spLocks noChangeShapeType="1"/>
          </p:cNvSpPr>
          <p:nvPr/>
        </p:nvSpPr>
        <p:spPr bwMode="auto">
          <a:xfrm>
            <a:off x="2514600" y="4941888"/>
            <a:ext cx="395288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28" name="Rectangle 112"/>
          <p:cNvSpPr>
            <a:spLocks noChangeArrowheads="1"/>
          </p:cNvSpPr>
          <p:nvPr/>
        </p:nvSpPr>
        <p:spPr bwMode="auto">
          <a:xfrm>
            <a:off x="4495800" y="2438400"/>
            <a:ext cx="554831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// get a pointer to cur’s only child</a:t>
            </a:r>
          </a:p>
          <a:p>
            <a:r>
              <a:rPr lang="en-US" sz="2200">
                <a:solidFill>
                  <a:schemeClr val="accent2"/>
                </a:solidFill>
              </a:rPr>
              <a:t>Node *grandchild;</a:t>
            </a:r>
          </a:p>
          <a:p>
            <a:r>
              <a:rPr lang="en-US" sz="2200">
                <a:solidFill>
                  <a:schemeClr val="accent2"/>
                </a:solidFill>
              </a:rPr>
              <a:t>if (cur-&gt;left != NULL)</a:t>
            </a:r>
          </a:p>
          <a:p>
            <a:r>
              <a:rPr lang="en-US" sz="2200">
                <a:solidFill>
                  <a:schemeClr val="accent2"/>
                </a:solidFill>
              </a:rPr>
              <a:t>    grandchild = cur-&gt;left;</a:t>
            </a:r>
          </a:p>
          <a:p>
            <a:r>
              <a:rPr lang="en-US" sz="2200">
                <a:solidFill>
                  <a:schemeClr val="accent2"/>
                </a:solidFill>
              </a:rPr>
              <a:t>else</a:t>
            </a:r>
          </a:p>
          <a:p>
            <a:r>
              <a:rPr lang="en-US" sz="2200">
                <a:solidFill>
                  <a:schemeClr val="accent2"/>
                </a:solidFill>
              </a:rPr>
              <a:t>    grandchild = cur-&gt;right;</a:t>
            </a:r>
          </a:p>
        </p:txBody>
      </p:sp>
      <p:sp>
        <p:nvSpPr>
          <p:cNvPr id="598129" name="Line 113"/>
          <p:cNvSpPr>
            <a:spLocks noChangeShapeType="1"/>
          </p:cNvSpPr>
          <p:nvPr/>
        </p:nvSpPr>
        <p:spPr bwMode="auto">
          <a:xfrm>
            <a:off x="4191000" y="29622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30" name="Group 114"/>
          <p:cNvGrpSpPr>
            <a:grpSpLocks/>
          </p:cNvGrpSpPr>
          <p:nvPr/>
        </p:nvGrpSpPr>
        <p:grpSpPr bwMode="auto">
          <a:xfrm>
            <a:off x="2590800" y="5791200"/>
            <a:ext cx="1762125" cy="366713"/>
            <a:chOff x="1584" y="3168"/>
            <a:chExt cx="1110" cy="231"/>
          </a:xfrm>
        </p:grpSpPr>
        <p:sp>
          <p:nvSpPr>
            <p:cNvPr id="598131" name="Text Box 115"/>
            <p:cNvSpPr txBox="1">
              <a:spLocks noChangeArrowheads="1"/>
            </p:cNvSpPr>
            <p:nvPr/>
          </p:nvSpPr>
          <p:spPr bwMode="auto">
            <a:xfrm>
              <a:off x="1584" y="3168"/>
              <a:ext cx="816" cy="231"/>
            </a:xfrm>
            <a:prstGeom prst="rect">
              <a:avLst/>
            </a:prstGeom>
            <a:solidFill>
              <a:schemeClr val="bg1">
                <a:alpha val="85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grandchild</a:t>
              </a:r>
            </a:p>
          </p:txBody>
        </p:sp>
        <p:sp>
          <p:nvSpPr>
            <p:cNvPr id="598132" name="Rectangle 116"/>
            <p:cNvSpPr>
              <a:spLocks noChangeArrowheads="1"/>
            </p:cNvSpPr>
            <p:nvPr/>
          </p:nvSpPr>
          <p:spPr bwMode="auto">
            <a:xfrm>
              <a:off x="2354" y="3212"/>
              <a:ext cx="340" cy="1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33" name="Line 117"/>
          <p:cNvSpPr>
            <a:spLocks noChangeShapeType="1"/>
          </p:cNvSpPr>
          <p:nvPr/>
        </p:nvSpPr>
        <p:spPr bwMode="auto">
          <a:xfrm>
            <a:off x="4267200" y="3298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4" name="Line 118"/>
          <p:cNvSpPr>
            <a:spLocks noChangeShapeType="1"/>
          </p:cNvSpPr>
          <p:nvPr/>
        </p:nvSpPr>
        <p:spPr bwMode="auto">
          <a:xfrm flipH="1">
            <a:off x="1638300" y="4394200"/>
            <a:ext cx="254000" cy="315913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5" name="Line 119"/>
          <p:cNvSpPr>
            <a:spLocks noChangeShapeType="1"/>
          </p:cNvSpPr>
          <p:nvPr/>
        </p:nvSpPr>
        <p:spPr bwMode="auto">
          <a:xfrm>
            <a:off x="4267200" y="39846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6" name="Line 120"/>
          <p:cNvSpPr>
            <a:spLocks noChangeShapeType="1"/>
          </p:cNvSpPr>
          <p:nvPr/>
        </p:nvSpPr>
        <p:spPr bwMode="auto">
          <a:xfrm>
            <a:off x="2185988" y="4441825"/>
            <a:ext cx="203200" cy="24130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7" name="Line 121"/>
          <p:cNvSpPr>
            <a:spLocks noChangeShapeType="1"/>
          </p:cNvSpPr>
          <p:nvPr/>
        </p:nvSpPr>
        <p:spPr bwMode="auto">
          <a:xfrm>
            <a:off x="4572000" y="4340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38" name="Text Box 122"/>
          <p:cNvSpPr txBox="1">
            <a:spLocks noChangeArrowheads="1"/>
          </p:cNvSpPr>
          <p:nvPr/>
        </p:nvSpPr>
        <p:spPr bwMode="auto">
          <a:xfrm>
            <a:off x="3941763" y="589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8139" name="Text Box 123"/>
          <p:cNvSpPr txBox="1">
            <a:spLocks noChangeArrowheads="1"/>
          </p:cNvSpPr>
          <p:nvPr/>
        </p:nvSpPr>
        <p:spPr bwMode="auto">
          <a:xfrm>
            <a:off x="2505075" y="45751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98140" name="AutoShape 124"/>
          <p:cNvCxnSpPr>
            <a:cxnSpLocks noChangeShapeType="1"/>
          </p:cNvCxnSpPr>
          <p:nvPr/>
        </p:nvCxnSpPr>
        <p:spPr bwMode="auto">
          <a:xfrm rot="5400000" flipH="1">
            <a:off x="2902744" y="4768057"/>
            <a:ext cx="1057275" cy="1303337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141" name="Text Box 125"/>
          <p:cNvSpPr txBox="1">
            <a:spLocks noChangeArrowheads="1"/>
          </p:cNvSpPr>
          <p:nvPr/>
        </p:nvSpPr>
        <p:spPr bwMode="auto">
          <a:xfrm>
            <a:off x="966788" y="3613150"/>
            <a:ext cx="642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root</a:t>
            </a:r>
          </a:p>
        </p:txBody>
      </p:sp>
      <p:sp>
        <p:nvSpPr>
          <p:cNvPr id="598143" name="Rectangle 127"/>
          <p:cNvSpPr>
            <a:spLocks noChangeArrowheads="1"/>
          </p:cNvSpPr>
          <p:nvPr/>
        </p:nvSpPr>
        <p:spPr bwMode="auto">
          <a:xfrm>
            <a:off x="1547813" y="3756025"/>
            <a:ext cx="401637" cy="111125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44" name="Rectangle 128"/>
          <p:cNvSpPr>
            <a:spLocks noChangeArrowheads="1"/>
          </p:cNvSpPr>
          <p:nvPr/>
        </p:nvSpPr>
        <p:spPr bwMode="auto">
          <a:xfrm>
            <a:off x="4495800" y="4665663"/>
            <a:ext cx="5548313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// now link the root pointer</a:t>
            </a:r>
          </a:p>
          <a:p>
            <a:r>
              <a:rPr lang="en-US" sz="2200">
                <a:solidFill>
                  <a:srgbClr val="A50021"/>
                </a:solidFill>
              </a:rPr>
              <a:t>// to the grandchild!</a:t>
            </a:r>
          </a:p>
          <a:p>
            <a:r>
              <a:rPr lang="en-US" sz="2200">
                <a:solidFill>
                  <a:srgbClr val="A50021"/>
                </a:solidFill>
              </a:rPr>
              <a:t>root = grandchild;</a:t>
            </a:r>
          </a:p>
        </p:txBody>
      </p:sp>
      <p:sp>
        <p:nvSpPr>
          <p:cNvPr id="598145" name="Line 129"/>
          <p:cNvSpPr>
            <a:spLocks noChangeShapeType="1"/>
          </p:cNvSpPr>
          <p:nvPr/>
        </p:nvSpPr>
        <p:spPr bwMode="auto">
          <a:xfrm>
            <a:off x="4267200" y="5562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46" name="Text Box 130"/>
          <p:cNvSpPr txBox="1">
            <a:spLocks noChangeArrowheads="1"/>
          </p:cNvSpPr>
          <p:nvPr/>
        </p:nvSpPr>
        <p:spPr bwMode="auto">
          <a:xfrm>
            <a:off x="2481263" y="46275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598087" name="Group 71"/>
          <p:cNvGrpSpPr>
            <a:grpSpLocks/>
          </p:cNvGrpSpPr>
          <p:nvPr/>
        </p:nvGrpSpPr>
        <p:grpSpPr bwMode="auto">
          <a:xfrm>
            <a:off x="2436813" y="3981450"/>
            <a:ext cx="925512" cy="457200"/>
            <a:chOff x="4192" y="3342"/>
            <a:chExt cx="583" cy="288"/>
          </a:xfrm>
        </p:grpSpPr>
        <p:sp>
          <p:nvSpPr>
            <p:cNvPr id="598084" name="Line 68"/>
            <p:cNvSpPr>
              <a:spLocks noChangeShapeType="1"/>
            </p:cNvSpPr>
            <p:nvPr/>
          </p:nvSpPr>
          <p:spPr bwMode="auto">
            <a:xfrm flipH="1">
              <a:off x="4192" y="3500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85" name="Text Box 69"/>
            <p:cNvSpPr txBox="1">
              <a:spLocks noChangeArrowheads="1"/>
            </p:cNvSpPr>
            <p:nvPr/>
          </p:nvSpPr>
          <p:spPr bwMode="auto">
            <a:xfrm>
              <a:off x="4368" y="334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598147" name="Text Box 131"/>
          <p:cNvSpPr txBox="1">
            <a:spLocks noChangeArrowheads="1"/>
          </p:cNvSpPr>
          <p:nvPr/>
        </p:nvSpPr>
        <p:spPr bwMode="auto">
          <a:xfrm>
            <a:off x="1646238" y="35655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98148" name="AutoShape 132"/>
          <p:cNvCxnSpPr>
            <a:cxnSpLocks noChangeShapeType="1"/>
            <a:stCxn id="598147" idx="3"/>
            <a:endCxn id="598146" idx="0"/>
          </p:cNvCxnSpPr>
          <p:nvPr/>
        </p:nvCxnSpPr>
        <p:spPr bwMode="auto">
          <a:xfrm>
            <a:off x="1920875" y="3794125"/>
            <a:ext cx="698500" cy="833438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149" name="Rectangle 133"/>
          <p:cNvSpPr>
            <a:spLocks noChangeArrowheads="1"/>
          </p:cNvSpPr>
          <p:nvPr/>
        </p:nvSpPr>
        <p:spPr bwMode="auto">
          <a:xfrm>
            <a:off x="4433888" y="594360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// free the memory for cur</a:t>
            </a:r>
          </a:p>
          <a:p>
            <a:r>
              <a:rPr lang="en-US">
                <a:solidFill>
                  <a:srgbClr val="006666"/>
                </a:solidFill>
              </a:rPr>
              <a:t>delete cur;</a:t>
            </a:r>
          </a:p>
        </p:txBody>
      </p:sp>
      <p:sp>
        <p:nvSpPr>
          <p:cNvPr id="598150" name="Line 134"/>
          <p:cNvSpPr>
            <a:spLocks noChangeShapeType="1"/>
          </p:cNvSpPr>
          <p:nvPr/>
        </p:nvSpPr>
        <p:spPr bwMode="auto">
          <a:xfrm>
            <a:off x="4227513" y="6553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98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98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98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98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598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8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59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598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1" grpId="0" animBg="1"/>
      <p:bldP spid="598098" grpId="0"/>
      <p:bldP spid="598128" grpId="0"/>
      <p:bldP spid="598129" grpId="0" animBg="1"/>
      <p:bldP spid="598129" grpId="1" animBg="1"/>
      <p:bldP spid="598133" grpId="0" animBg="1"/>
      <p:bldP spid="598133" grpId="1" animBg="1"/>
      <p:bldP spid="598134" grpId="0" animBg="1"/>
      <p:bldP spid="598134" grpId="1" animBg="1"/>
      <p:bldP spid="598134" grpId="2" animBg="1"/>
      <p:bldP spid="598135" grpId="0" animBg="1"/>
      <p:bldP spid="598135" grpId="1" animBg="1"/>
      <p:bldP spid="598136" grpId="0" animBg="1"/>
      <p:bldP spid="598136" grpId="1" animBg="1"/>
      <p:bldP spid="598136" grpId="2" animBg="1"/>
      <p:bldP spid="598137" grpId="0" animBg="1"/>
      <p:bldP spid="598137" grpId="1" animBg="1"/>
      <p:bldP spid="598144" grpId="0"/>
      <p:bldP spid="598145" grpId="0" animBg="1"/>
      <p:bldP spid="598145" grpId="1" animBg="1"/>
      <p:bldP spid="598149" grpId="0"/>
      <p:bldP spid="598150" grpId="0" animBg="1"/>
      <p:bldP spid="5981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D5D-3BDA-4A06-9A64-A96997BB3071}" type="slidenum">
              <a:rPr lang="en-US"/>
              <a:pPr/>
              <a:t>12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#2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0" y="9906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Let’s look at case #3 now.  The hard one!</a:t>
            </a:r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28600" y="1600200"/>
            <a:ext cx="2917825" cy="4649788"/>
            <a:chOff x="3902" y="1200"/>
            <a:chExt cx="1838" cy="2929"/>
          </a:xfrm>
        </p:grpSpPr>
        <p:sp>
          <p:nvSpPr>
            <p:cNvPr id="592901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2903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21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2904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290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2906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2907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909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3641725" y="1724025"/>
            <a:ext cx="5114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need to select a replacement for </a:t>
            </a:r>
            <a:r>
              <a:rPr lang="en-US">
                <a:solidFill>
                  <a:srgbClr val="006666"/>
                </a:solidFill>
              </a:rPr>
              <a:t>Darren</a:t>
            </a:r>
            <a:r>
              <a:rPr lang="en-US"/>
              <a:t> that will still leave the BST consistent.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733800" y="3248025"/>
            <a:ext cx="492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if we try moving </a:t>
            </a:r>
            <a:r>
              <a:rPr lang="en-US">
                <a:solidFill>
                  <a:srgbClr val="006666"/>
                </a:solidFill>
              </a:rPr>
              <a:t>Arissa </a:t>
            </a:r>
            <a:r>
              <a:rPr lang="en-US"/>
              <a:t>up?</a:t>
            </a:r>
          </a:p>
        </p:txBody>
      </p:sp>
      <p:grpSp>
        <p:nvGrpSpPr>
          <p:cNvPr id="592916" name="Group 20"/>
          <p:cNvGrpSpPr>
            <a:grpSpLocks/>
          </p:cNvGrpSpPr>
          <p:nvPr/>
        </p:nvGrpSpPr>
        <p:grpSpPr bwMode="auto">
          <a:xfrm>
            <a:off x="306388" y="3752850"/>
            <a:ext cx="1384300" cy="1624013"/>
            <a:chOff x="193" y="2507"/>
            <a:chExt cx="872" cy="1023"/>
          </a:xfrm>
        </p:grpSpPr>
        <p:sp>
          <p:nvSpPr>
            <p:cNvPr id="592913" name="Rectangle 17"/>
            <p:cNvSpPr>
              <a:spLocks noChangeArrowheads="1"/>
            </p:cNvSpPr>
            <p:nvPr/>
          </p:nvSpPr>
          <p:spPr bwMode="auto">
            <a:xfrm>
              <a:off x="645" y="2507"/>
              <a:ext cx="420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Arissa</a:t>
              </a:r>
            </a:p>
          </p:txBody>
        </p:sp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193" y="3118"/>
              <a:ext cx="464" cy="41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3717925" y="4162425"/>
            <a:ext cx="5127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Utoh! If we replace </a:t>
            </a:r>
            <a:r>
              <a:rPr lang="en-US">
                <a:solidFill>
                  <a:srgbClr val="006666"/>
                </a:solidFill>
              </a:rPr>
              <a:t>Darren</a:t>
            </a:r>
            <a:r>
              <a:rPr lang="en-US"/>
              <a:t> with </a:t>
            </a:r>
            <a:r>
              <a:rPr lang="en-US">
                <a:solidFill>
                  <a:srgbClr val="006666"/>
                </a:solidFill>
              </a:rPr>
              <a:t>Arissa</a:t>
            </a:r>
            <a:r>
              <a:rPr lang="en-US"/>
              <a:t>, our BST is no longer consistent!  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3733800" y="5518150"/>
            <a:ext cx="5127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deleting a node with two children, we have to be </a:t>
            </a:r>
            <a:r>
              <a:rPr lang="en-US">
                <a:solidFill>
                  <a:srgbClr val="6600CC"/>
                </a:solidFill>
              </a:rPr>
              <a:t>very careful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11" grpId="0" autoUpdateAnimBg="0"/>
      <p:bldP spid="592918" grpId="0" autoUpdateAnimBg="0"/>
      <p:bldP spid="5929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13</a:t>
            </a:fld>
            <a:endParaRPr lang="en-US"/>
          </a:p>
        </p:txBody>
      </p:sp>
      <p:sp>
        <p:nvSpPr>
          <p:cNvPr id="597054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7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20208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4013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2" name="Line 30"/>
          <p:cNvSpPr>
            <a:spLocks noChangeShapeType="1"/>
          </p:cNvSpPr>
          <p:nvPr/>
        </p:nvSpPr>
        <p:spPr bwMode="auto">
          <a:xfrm flipH="1">
            <a:off x="2144713" y="4784725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83125" y="3924300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8" name="Rectangle 3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Let’s Delete </a:t>
            </a:r>
            <a:r>
              <a:rPr lang="en-US" sz="4400">
                <a:solidFill>
                  <a:srgbClr val="006666"/>
                </a:solidFill>
              </a:rPr>
              <a:t>k</a:t>
            </a:r>
          </a:p>
        </p:txBody>
      </p:sp>
      <p:sp>
        <p:nvSpPr>
          <p:cNvPr id="597029" name="Text Box 37"/>
          <p:cNvSpPr txBox="1">
            <a:spLocks noChangeArrowheads="1"/>
          </p:cNvSpPr>
          <p:nvPr/>
        </p:nvSpPr>
        <p:spPr bwMode="auto">
          <a:xfrm>
            <a:off x="5224463" y="2790825"/>
            <a:ext cx="39766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K’s left subtree’s largest-valued child</a:t>
            </a:r>
          </a:p>
          <a:p>
            <a:pPr>
              <a:buFontTx/>
              <a:buAutoNum type="arabicPeriod"/>
            </a:pP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5375275" y="1169988"/>
            <a:ext cx="369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general, when deleting a node </a:t>
            </a:r>
            <a:r>
              <a:rPr lang="en-US">
                <a:solidFill>
                  <a:srgbClr val="6600CC"/>
                </a:solidFill>
              </a:rPr>
              <a:t>k</a:t>
            </a:r>
            <a:r>
              <a:rPr lang="en-US"/>
              <a:t>….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1" name="Text Box 49"/>
          <p:cNvSpPr txBox="1">
            <a:spLocks noChangeArrowheads="1"/>
          </p:cNvSpPr>
          <p:nvPr/>
        </p:nvSpPr>
        <p:spPr bwMode="auto">
          <a:xfrm>
            <a:off x="5192713" y="3328988"/>
            <a:ext cx="39766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endParaRPr lang="en-US">
              <a:solidFill>
                <a:srgbClr val="6600CC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Or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2.  K’s right subtree’s </a:t>
            </a:r>
            <a:br>
              <a:rPr lang="en-US">
                <a:solidFill>
                  <a:srgbClr val="6600CC"/>
                </a:solidFill>
                <a:latin typeface="Comic Sans MS" pitchFamily="66" charset="0"/>
              </a:rPr>
            </a:b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smallest-valued child</a:t>
            </a:r>
          </a:p>
          <a:p>
            <a:pPr>
              <a:buFontTx/>
              <a:buAutoNum type="arabicPeriod"/>
            </a:pPr>
            <a:endParaRPr lang="en-US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42" name="Rectangle 50"/>
          <p:cNvSpPr>
            <a:spLocks noChangeArrowheads="1"/>
          </p:cNvSpPr>
          <p:nvPr/>
        </p:nvSpPr>
        <p:spPr bwMode="auto">
          <a:xfrm>
            <a:off x="5372100" y="2133600"/>
            <a:ext cx="3695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want to replace </a:t>
            </a:r>
            <a:r>
              <a:rPr lang="en-US">
                <a:solidFill>
                  <a:srgbClr val="6600CC"/>
                </a:solidFill>
              </a:rPr>
              <a:t>k</a:t>
            </a:r>
            <a:r>
              <a:rPr lang="en-US"/>
              <a:t> with either:</a:t>
            </a:r>
          </a:p>
        </p:txBody>
      </p:sp>
      <p:sp>
        <p:nvSpPr>
          <p:cNvPr id="597043" name="Line 51"/>
          <p:cNvSpPr>
            <a:spLocks noChangeShapeType="1"/>
          </p:cNvSpPr>
          <p:nvPr/>
        </p:nvSpPr>
        <p:spPr bwMode="auto">
          <a:xfrm>
            <a:off x="5791200" y="3581400"/>
            <a:ext cx="2438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5715000" y="3962400"/>
            <a:ext cx="2822575" cy="31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1" name="Line 59"/>
          <p:cNvSpPr>
            <a:spLocks noChangeShapeType="1"/>
          </p:cNvSpPr>
          <p:nvPr/>
        </p:nvSpPr>
        <p:spPr bwMode="auto">
          <a:xfrm>
            <a:off x="2195513" y="3821113"/>
            <a:ext cx="347662" cy="619125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2" name="Oval 60"/>
          <p:cNvSpPr>
            <a:spLocks noChangeArrowheads="1"/>
          </p:cNvSpPr>
          <p:nvPr/>
        </p:nvSpPr>
        <p:spPr bwMode="auto">
          <a:xfrm>
            <a:off x="2165350" y="41910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3" name="Line 61"/>
          <p:cNvSpPr>
            <a:spLocks noChangeShapeType="1"/>
          </p:cNvSpPr>
          <p:nvPr/>
        </p:nvSpPr>
        <p:spPr bwMode="auto">
          <a:xfrm>
            <a:off x="5694363" y="5214938"/>
            <a:ext cx="2613025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5" name="Line 63"/>
          <p:cNvSpPr>
            <a:spLocks noChangeShapeType="1"/>
          </p:cNvSpPr>
          <p:nvPr/>
        </p:nvSpPr>
        <p:spPr bwMode="auto">
          <a:xfrm>
            <a:off x="5715000" y="5554663"/>
            <a:ext cx="2932113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6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8" name="Text Box 66"/>
          <p:cNvSpPr txBox="1">
            <a:spLocks noChangeArrowheads="1"/>
          </p:cNvSpPr>
          <p:nvPr/>
        </p:nvSpPr>
        <p:spPr bwMode="auto">
          <a:xfrm>
            <a:off x="3789363" y="5943600"/>
            <a:ext cx="5267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Only</a:t>
            </a:r>
            <a:r>
              <a:rPr lang="en-US"/>
              <a:t> these choices are suitable replacements for our deleted node!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54" grpId="0" animBg="1"/>
      <p:bldP spid="597054" grpId="1" animBg="1"/>
      <p:bldP spid="597047" grpId="0" animBg="1"/>
      <p:bldP spid="597047" grpId="1" animBg="1"/>
      <p:bldP spid="597029" grpId="0"/>
      <p:bldP spid="597037" grpId="0" animBg="1"/>
      <p:bldP spid="597041" grpId="0"/>
      <p:bldP spid="597042" grpId="0"/>
      <p:bldP spid="597043" grpId="0" animBg="1"/>
      <p:bldP spid="597043" grpId="1" animBg="1"/>
      <p:bldP spid="597048" grpId="0" animBg="1"/>
      <p:bldP spid="597048" grpId="1" animBg="1"/>
      <p:bldP spid="597050" grpId="0" animBg="1"/>
      <p:bldP spid="597050" grpId="1" animBg="1"/>
      <p:bldP spid="597050" grpId="2" animBg="1"/>
      <p:bldP spid="597051" grpId="0" animBg="1"/>
      <p:bldP spid="597051" grpId="1" animBg="1"/>
      <p:bldP spid="597051" grpId="2" animBg="1"/>
      <p:bldP spid="597052" grpId="0" animBg="1"/>
      <p:bldP spid="597052" grpId="1" animBg="1"/>
      <p:bldP spid="597052" grpId="2" animBg="1"/>
      <p:bldP spid="597053" grpId="0" animBg="1"/>
      <p:bldP spid="597053" grpId="1" animBg="1"/>
      <p:bldP spid="597055" grpId="0" animBg="1"/>
      <p:bldP spid="597055" grpId="1" animBg="1"/>
      <p:bldP spid="597056" grpId="0" animBg="1"/>
      <p:bldP spid="597056" grpId="1" animBg="1"/>
      <p:bldP spid="597056" grpId="2" animBg="1"/>
      <p:bldP spid="597057" grpId="0" animBg="1"/>
      <p:bldP spid="5970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FAE4-41CF-4D41-B334-82ED6E543E59}" type="slidenum">
              <a:rPr lang="en-US"/>
              <a:pPr/>
              <a:t>14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#2</a:t>
            </a:r>
          </a:p>
        </p:txBody>
      </p:sp>
      <p:grpSp>
        <p:nvGrpSpPr>
          <p:cNvPr id="593924" name="Group 4"/>
          <p:cNvGrpSpPr>
            <a:grpSpLocks/>
          </p:cNvGrpSpPr>
          <p:nvPr/>
        </p:nvGrpSpPr>
        <p:grpSpPr bwMode="auto">
          <a:xfrm>
            <a:off x="358775" y="1598613"/>
            <a:ext cx="2917825" cy="4649787"/>
            <a:chOff x="3902" y="1200"/>
            <a:chExt cx="1838" cy="2929"/>
          </a:xfrm>
        </p:grpSpPr>
        <p:sp>
          <p:nvSpPr>
            <p:cNvPr id="593925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3926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3927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98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3929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3930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1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3932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3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3939" name="Text Box 19"/>
          <p:cNvSpPr txBox="1">
            <a:spLocks noChangeArrowheads="1"/>
          </p:cNvSpPr>
          <p:nvPr/>
        </p:nvSpPr>
        <p:spPr bwMode="auto">
          <a:xfrm>
            <a:off x="3408363" y="1112838"/>
            <a:ext cx="56864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Goal: Replace </a:t>
            </a:r>
            <a:r>
              <a:rPr lang="en-US" sz="2200">
                <a:solidFill>
                  <a:schemeClr val="tx1"/>
                </a:solidFill>
              </a:rPr>
              <a:t>our </a:t>
            </a:r>
            <a:r>
              <a:rPr lang="en-US" sz="2200">
                <a:solidFill>
                  <a:srgbClr val="006666"/>
                </a:solidFill>
              </a:rPr>
              <a:t>target node </a:t>
            </a:r>
            <a:r>
              <a:rPr lang="en-US" sz="2200"/>
              <a:t>with a name that is </a:t>
            </a:r>
            <a:r>
              <a:rPr lang="en-US" sz="2200">
                <a:solidFill>
                  <a:srgbClr val="FF3300"/>
                </a:solidFill>
              </a:rPr>
              <a:t>&gt;</a:t>
            </a:r>
            <a:r>
              <a:rPr lang="en-US" sz="2200"/>
              <a:t> all names in its left subtree, </a:t>
            </a:r>
            <a:r>
              <a:rPr lang="en-US" sz="2200" i="1">
                <a:solidFill>
                  <a:srgbClr val="6600CC"/>
                </a:solidFill>
              </a:rPr>
              <a:t>or</a:t>
            </a:r>
            <a:r>
              <a:rPr lang="en-US" sz="2200"/>
              <a:t> </a:t>
            </a:r>
            <a:r>
              <a:rPr lang="en-US" sz="2200">
                <a:solidFill>
                  <a:srgbClr val="FF3300"/>
                </a:solidFill>
              </a:rPr>
              <a:t>&lt; </a:t>
            </a:r>
            <a:r>
              <a:rPr lang="en-US" sz="2200"/>
              <a:t>all names in its right subtree.</a:t>
            </a:r>
          </a:p>
        </p:txBody>
      </p:sp>
      <p:sp>
        <p:nvSpPr>
          <p:cNvPr id="593940" name="Text Box 20"/>
          <p:cNvSpPr txBox="1">
            <a:spLocks noChangeArrowheads="1"/>
          </p:cNvSpPr>
          <p:nvPr/>
        </p:nvSpPr>
        <p:spPr bwMode="auto">
          <a:xfrm>
            <a:off x="3717925" y="2362200"/>
            <a:ext cx="54260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Algorithm:</a:t>
            </a:r>
          </a:p>
          <a:p>
            <a:r>
              <a:rPr lang="en-US"/>
              <a:t>   1. ptr = cur-&gt;left</a:t>
            </a:r>
          </a:p>
          <a:p>
            <a:r>
              <a:rPr lang="en-US"/>
              <a:t>   2. while (ptr-&gt;right != NULL)</a:t>
            </a:r>
          </a:p>
          <a:p>
            <a:r>
              <a:rPr lang="en-US"/>
              <a:t>           ptr = ptr -&gt;right</a:t>
            </a:r>
          </a:p>
          <a:p>
            <a:r>
              <a:rPr lang="en-US"/>
              <a:t>   3. Copy ptr’s node’s value into temp</a:t>
            </a:r>
          </a:p>
          <a:p>
            <a:r>
              <a:rPr lang="en-US"/>
              <a:t>   4. Remove the node pointed to </a:t>
            </a:r>
            <a:br>
              <a:rPr lang="en-US"/>
            </a:br>
            <a:r>
              <a:rPr lang="en-US"/>
              <a:t>        by ptr from the tree*</a:t>
            </a:r>
          </a:p>
          <a:p>
            <a:r>
              <a:rPr lang="en-US"/>
              <a:t>   5. Copy temp into cur</a:t>
            </a:r>
          </a:p>
        </p:txBody>
      </p:sp>
      <p:sp>
        <p:nvSpPr>
          <p:cNvPr id="593941" name="Line 21"/>
          <p:cNvSpPr>
            <a:spLocks noChangeShapeType="1"/>
          </p:cNvSpPr>
          <p:nvPr/>
        </p:nvSpPr>
        <p:spPr bwMode="auto">
          <a:xfrm flipV="1">
            <a:off x="3733800" y="2925763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44" name="Group 24"/>
          <p:cNvGrpSpPr>
            <a:grpSpLocks/>
          </p:cNvGrpSpPr>
          <p:nvPr/>
        </p:nvGrpSpPr>
        <p:grpSpPr bwMode="auto">
          <a:xfrm>
            <a:off x="-96838" y="4308475"/>
            <a:ext cx="854076" cy="427038"/>
            <a:chOff x="2342" y="3836"/>
            <a:chExt cx="538" cy="269"/>
          </a:xfrm>
        </p:grpSpPr>
        <p:sp>
          <p:nvSpPr>
            <p:cNvPr id="593942" name="Text Box 22"/>
            <p:cNvSpPr txBox="1">
              <a:spLocks noChangeArrowheads="1"/>
            </p:cNvSpPr>
            <p:nvPr/>
          </p:nvSpPr>
          <p:spPr bwMode="auto">
            <a:xfrm>
              <a:off x="2342" y="3836"/>
              <a:ext cx="37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6666"/>
                  </a:solidFill>
                </a:rPr>
                <a:t>ptr</a:t>
              </a:r>
            </a:p>
          </p:txBody>
        </p: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V="1">
              <a:off x="2708" y="3972"/>
              <a:ext cx="172" cy="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45" name="Line 25"/>
          <p:cNvSpPr>
            <a:spLocks noChangeShapeType="1"/>
          </p:cNvSpPr>
          <p:nvPr/>
        </p:nvSpPr>
        <p:spPr bwMode="auto">
          <a:xfrm flipV="1">
            <a:off x="3733800" y="3289300"/>
            <a:ext cx="304800" cy="1111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48" name="Group 28"/>
          <p:cNvGrpSpPr>
            <a:grpSpLocks/>
          </p:cNvGrpSpPr>
          <p:nvPr/>
        </p:nvGrpSpPr>
        <p:grpSpPr bwMode="auto">
          <a:xfrm>
            <a:off x="1274763" y="4667250"/>
            <a:ext cx="452437" cy="339725"/>
            <a:chOff x="803" y="2940"/>
            <a:chExt cx="285" cy="214"/>
          </a:xfrm>
        </p:grpSpPr>
        <p:sp>
          <p:nvSpPr>
            <p:cNvPr id="593946" name="Line 26"/>
            <p:cNvSpPr>
              <a:spLocks noChangeShapeType="1"/>
            </p:cNvSpPr>
            <p:nvPr/>
          </p:nvSpPr>
          <p:spPr bwMode="auto">
            <a:xfrm>
              <a:off x="803" y="2962"/>
              <a:ext cx="192" cy="192"/>
            </a:xfrm>
            <a:prstGeom prst="line">
              <a:avLst/>
            </a:prstGeom>
            <a:noFill/>
            <a:ln w="57150" cap="rnd">
              <a:solidFill>
                <a:srgbClr val="0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905" y="2940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66"/>
                  </a:solidFill>
                </a:rPr>
                <a:t>?</a:t>
              </a:r>
            </a:p>
          </p:txBody>
        </p:sp>
      </p:grpSp>
      <p:sp>
        <p:nvSpPr>
          <p:cNvPr id="593949" name="Line 29"/>
          <p:cNvSpPr>
            <a:spLocks noChangeShapeType="1"/>
          </p:cNvSpPr>
          <p:nvPr/>
        </p:nvSpPr>
        <p:spPr bwMode="auto">
          <a:xfrm flipV="1">
            <a:off x="4419600" y="3722688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55" name="Group 35"/>
          <p:cNvGrpSpPr>
            <a:grpSpLocks/>
          </p:cNvGrpSpPr>
          <p:nvPr/>
        </p:nvGrpSpPr>
        <p:grpSpPr bwMode="auto">
          <a:xfrm>
            <a:off x="0" y="4114800"/>
            <a:ext cx="1447800" cy="1592263"/>
            <a:chOff x="0" y="2592"/>
            <a:chExt cx="912" cy="1003"/>
          </a:xfrm>
        </p:grpSpPr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 rot="20400000">
              <a:off x="374" y="3326"/>
              <a:ext cx="538" cy="269"/>
              <a:chOff x="2342" y="3836"/>
              <a:chExt cx="538" cy="269"/>
            </a:xfrm>
          </p:grpSpPr>
          <p:sp>
            <p:nvSpPr>
              <p:cNvPr id="593951" name="Text Box 31"/>
              <p:cNvSpPr txBox="1">
                <a:spLocks noChangeArrowheads="1"/>
              </p:cNvSpPr>
              <p:nvPr/>
            </p:nvSpPr>
            <p:spPr bwMode="auto">
              <a:xfrm>
                <a:off x="2342" y="3836"/>
                <a:ext cx="37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>
                    <a:solidFill>
                      <a:srgbClr val="006666"/>
                    </a:solidFill>
                  </a:rPr>
                  <a:t>ptr</a:t>
                </a:r>
              </a:p>
            </p:txBody>
          </p:sp>
          <p:sp>
            <p:nvSpPr>
              <p:cNvPr id="593952" name="Line 32"/>
              <p:cNvSpPr>
                <a:spLocks noChangeShapeType="1"/>
              </p:cNvSpPr>
              <p:nvPr/>
            </p:nvSpPr>
            <p:spPr bwMode="auto">
              <a:xfrm flipV="1">
                <a:off x="2708" y="3972"/>
                <a:ext cx="172" cy="8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3" name="Rectangle 33"/>
            <p:cNvSpPr>
              <a:spLocks noChangeArrowheads="1"/>
            </p:cNvSpPr>
            <p:nvPr/>
          </p:nvSpPr>
          <p:spPr bwMode="auto">
            <a:xfrm>
              <a:off x="0" y="2592"/>
              <a:ext cx="239" cy="44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54" name="Rectangle 34"/>
            <p:cNvSpPr>
              <a:spLocks noChangeArrowheads="1"/>
            </p:cNvSpPr>
            <p:nvPr/>
          </p:nvSpPr>
          <p:spPr bwMode="auto">
            <a:xfrm>
              <a:off x="291" y="2747"/>
              <a:ext cx="164" cy="251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56" name="Line 36"/>
          <p:cNvSpPr>
            <a:spLocks noChangeShapeType="1"/>
          </p:cNvSpPr>
          <p:nvPr/>
        </p:nvSpPr>
        <p:spPr bwMode="auto">
          <a:xfrm flipV="1">
            <a:off x="3733800" y="3294063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57" name="Group 37"/>
          <p:cNvGrpSpPr>
            <a:grpSpLocks/>
          </p:cNvGrpSpPr>
          <p:nvPr/>
        </p:nvGrpSpPr>
        <p:grpSpPr bwMode="auto">
          <a:xfrm>
            <a:off x="1746250" y="5311775"/>
            <a:ext cx="452438" cy="339725"/>
            <a:chOff x="803" y="2940"/>
            <a:chExt cx="285" cy="214"/>
          </a:xfrm>
        </p:grpSpPr>
        <p:sp>
          <p:nvSpPr>
            <p:cNvPr id="593958" name="Line 38"/>
            <p:cNvSpPr>
              <a:spLocks noChangeShapeType="1"/>
            </p:cNvSpPr>
            <p:nvPr/>
          </p:nvSpPr>
          <p:spPr bwMode="auto">
            <a:xfrm>
              <a:off x="803" y="2962"/>
              <a:ext cx="192" cy="192"/>
            </a:xfrm>
            <a:prstGeom prst="line">
              <a:avLst/>
            </a:prstGeom>
            <a:noFill/>
            <a:ln w="57150" cap="rnd">
              <a:solidFill>
                <a:srgbClr val="0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59" name="Text Box 39"/>
            <p:cNvSpPr txBox="1">
              <a:spLocks noChangeArrowheads="1"/>
            </p:cNvSpPr>
            <p:nvPr/>
          </p:nvSpPr>
          <p:spPr bwMode="auto">
            <a:xfrm>
              <a:off x="905" y="2940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66"/>
                  </a:solidFill>
                </a:rPr>
                <a:t>?</a:t>
              </a:r>
            </a:p>
          </p:txBody>
        </p:sp>
      </p:grpSp>
      <p:sp>
        <p:nvSpPr>
          <p:cNvPr id="593960" name="Line 40"/>
          <p:cNvSpPr>
            <a:spLocks noChangeShapeType="1"/>
          </p:cNvSpPr>
          <p:nvPr/>
        </p:nvSpPr>
        <p:spPr bwMode="auto">
          <a:xfrm flipV="1">
            <a:off x="4419600" y="3722688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65" name="Group 45"/>
          <p:cNvGrpSpPr>
            <a:grpSpLocks/>
          </p:cNvGrpSpPr>
          <p:nvPr/>
        </p:nvGrpSpPr>
        <p:grpSpPr bwMode="auto">
          <a:xfrm>
            <a:off x="582613" y="5354638"/>
            <a:ext cx="1104900" cy="687387"/>
            <a:chOff x="367" y="3366"/>
            <a:chExt cx="696" cy="433"/>
          </a:xfrm>
        </p:grpSpPr>
        <p:sp>
          <p:nvSpPr>
            <p:cNvPr id="593964" name="Rectangle 44"/>
            <p:cNvSpPr>
              <a:spLocks noChangeArrowheads="1"/>
            </p:cNvSpPr>
            <p:nvPr/>
          </p:nvSpPr>
          <p:spPr bwMode="auto">
            <a:xfrm>
              <a:off x="367" y="3366"/>
              <a:ext cx="665" cy="25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61" name="Group 41"/>
            <p:cNvGrpSpPr>
              <a:grpSpLocks/>
            </p:cNvGrpSpPr>
            <p:nvPr/>
          </p:nvGrpSpPr>
          <p:grpSpPr bwMode="auto">
            <a:xfrm>
              <a:off x="525" y="3530"/>
              <a:ext cx="538" cy="269"/>
              <a:chOff x="2342" y="3836"/>
              <a:chExt cx="538" cy="269"/>
            </a:xfrm>
          </p:grpSpPr>
          <p:sp>
            <p:nvSpPr>
              <p:cNvPr id="593962" name="Text Box 42"/>
              <p:cNvSpPr txBox="1">
                <a:spLocks noChangeArrowheads="1"/>
              </p:cNvSpPr>
              <p:nvPr/>
            </p:nvSpPr>
            <p:spPr bwMode="auto">
              <a:xfrm>
                <a:off x="2342" y="3836"/>
                <a:ext cx="37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>
                    <a:solidFill>
                      <a:srgbClr val="006666"/>
                    </a:solidFill>
                  </a:rPr>
                  <a:t>ptr</a:t>
                </a:r>
              </a:p>
            </p:txBody>
          </p:sp>
          <p:sp>
            <p:nvSpPr>
              <p:cNvPr id="593963" name="Line 43"/>
              <p:cNvSpPr>
                <a:spLocks noChangeShapeType="1"/>
              </p:cNvSpPr>
              <p:nvPr/>
            </p:nvSpPr>
            <p:spPr bwMode="auto">
              <a:xfrm flipV="1">
                <a:off x="2708" y="3972"/>
                <a:ext cx="172" cy="8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93966" name="Line 46"/>
          <p:cNvSpPr>
            <a:spLocks noChangeShapeType="1"/>
          </p:cNvSpPr>
          <p:nvPr/>
        </p:nvSpPr>
        <p:spPr bwMode="auto">
          <a:xfrm flipV="1">
            <a:off x="3743325" y="3284538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70" name="Group 50"/>
          <p:cNvGrpSpPr>
            <a:grpSpLocks/>
          </p:cNvGrpSpPr>
          <p:nvPr/>
        </p:nvGrpSpPr>
        <p:grpSpPr bwMode="auto">
          <a:xfrm>
            <a:off x="2214563" y="5908675"/>
            <a:ext cx="452437" cy="336550"/>
            <a:chOff x="1395" y="3722"/>
            <a:chExt cx="285" cy="212"/>
          </a:xfrm>
        </p:grpSpPr>
        <p:sp>
          <p:nvSpPr>
            <p:cNvPr id="593968" name="Line 48"/>
            <p:cNvSpPr>
              <a:spLocks noChangeShapeType="1"/>
            </p:cNvSpPr>
            <p:nvPr/>
          </p:nvSpPr>
          <p:spPr bwMode="auto">
            <a:xfrm>
              <a:off x="1395" y="3744"/>
              <a:ext cx="110" cy="132"/>
            </a:xfrm>
            <a:prstGeom prst="line">
              <a:avLst/>
            </a:prstGeom>
            <a:noFill/>
            <a:ln w="57150" cap="rnd">
              <a:solidFill>
                <a:srgbClr val="0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9" name="Text Box 49"/>
            <p:cNvSpPr txBox="1">
              <a:spLocks noChangeArrowheads="1"/>
            </p:cNvSpPr>
            <p:nvPr/>
          </p:nvSpPr>
          <p:spPr bwMode="auto">
            <a:xfrm>
              <a:off x="1497" y="3722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66"/>
                  </a:solidFill>
                </a:rPr>
                <a:t>?</a:t>
              </a:r>
            </a:p>
          </p:txBody>
        </p:sp>
      </p:grpSp>
      <p:sp>
        <p:nvSpPr>
          <p:cNvPr id="593971" name="Line 51"/>
          <p:cNvSpPr>
            <a:spLocks noChangeShapeType="1"/>
          </p:cNvSpPr>
          <p:nvPr/>
        </p:nvSpPr>
        <p:spPr bwMode="auto">
          <a:xfrm flipV="1">
            <a:off x="3756025" y="4030663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2" name="Text Box 52"/>
          <p:cNvSpPr txBox="1">
            <a:spLocks noChangeArrowheads="1"/>
          </p:cNvSpPr>
          <p:nvPr/>
        </p:nvSpPr>
        <p:spPr bwMode="auto">
          <a:xfrm>
            <a:off x="606425" y="6315075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593973" name="Rectangle 53"/>
          <p:cNvSpPr>
            <a:spLocks noChangeArrowheads="1"/>
          </p:cNvSpPr>
          <p:nvPr/>
        </p:nvSpPr>
        <p:spPr bwMode="auto">
          <a:xfrm>
            <a:off x="1457325" y="6391275"/>
            <a:ext cx="1317625" cy="355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4" name="Text Box 54"/>
          <p:cNvSpPr txBox="1">
            <a:spLocks noChangeArrowheads="1"/>
          </p:cNvSpPr>
          <p:nvPr/>
        </p:nvSpPr>
        <p:spPr bwMode="auto">
          <a:xfrm>
            <a:off x="1687513" y="6403975"/>
            <a:ext cx="706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Dale</a:t>
            </a:r>
          </a:p>
        </p:txBody>
      </p:sp>
      <p:sp>
        <p:nvSpPr>
          <p:cNvPr id="593975" name="Line 55"/>
          <p:cNvSpPr>
            <a:spLocks noChangeShapeType="1"/>
          </p:cNvSpPr>
          <p:nvPr/>
        </p:nvSpPr>
        <p:spPr bwMode="auto">
          <a:xfrm flipV="1">
            <a:off x="3765550" y="4389438"/>
            <a:ext cx="304800" cy="11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7" name="Text Box 57"/>
          <p:cNvSpPr txBox="1">
            <a:spLocks noChangeArrowheads="1"/>
          </p:cNvSpPr>
          <p:nvPr/>
        </p:nvSpPr>
        <p:spPr bwMode="auto">
          <a:xfrm>
            <a:off x="3390900" y="5561013"/>
            <a:ext cx="5676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*</a:t>
            </a:r>
            <a:r>
              <a:rPr lang="en-US" sz="2200"/>
              <a:t> </a:t>
            </a:r>
            <a:r>
              <a:rPr lang="en-US" sz="2200">
                <a:solidFill>
                  <a:srgbClr val="006666"/>
                </a:solidFill>
              </a:rPr>
              <a:t>ptr</a:t>
            </a:r>
            <a:r>
              <a:rPr lang="en-US" sz="2200"/>
              <a:t> has either </a:t>
            </a:r>
            <a:r>
              <a:rPr lang="en-US" sz="2200">
                <a:solidFill>
                  <a:srgbClr val="A50021"/>
                </a:solidFill>
              </a:rPr>
              <a:t>NO children</a:t>
            </a:r>
            <a:r>
              <a:rPr lang="en-US" sz="2200"/>
              <a:t> or a </a:t>
            </a:r>
            <a:r>
              <a:rPr lang="en-US" sz="2200">
                <a:solidFill>
                  <a:srgbClr val="A50021"/>
                </a:solidFill>
              </a:rPr>
              <a:t>left child</a:t>
            </a:r>
            <a:r>
              <a:rPr lang="en-US" sz="2200"/>
              <a:t>.  So use BST Deletion </a:t>
            </a:r>
            <a:r>
              <a:rPr lang="en-US" sz="2200">
                <a:solidFill>
                  <a:srgbClr val="6600CC"/>
                </a:solidFill>
              </a:rPr>
              <a:t>Alg #1</a:t>
            </a:r>
            <a:r>
              <a:rPr lang="en-US" sz="2200"/>
              <a:t> or </a:t>
            </a:r>
            <a:r>
              <a:rPr lang="en-US" sz="2200">
                <a:solidFill>
                  <a:srgbClr val="6600CC"/>
                </a:solidFill>
              </a:rPr>
              <a:t>#2</a:t>
            </a:r>
            <a:r>
              <a:rPr lang="en-US" sz="2200"/>
              <a:t>.</a:t>
            </a:r>
          </a:p>
        </p:txBody>
      </p:sp>
      <p:sp>
        <p:nvSpPr>
          <p:cNvPr id="593978" name="Text Box 58"/>
          <p:cNvSpPr txBox="1">
            <a:spLocks noChangeArrowheads="1"/>
          </p:cNvSpPr>
          <p:nvPr/>
        </p:nvSpPr>
        <p:spPr bwMode="auto">
          <a:xfrm>
            <a:off x="1751013" y="5427663"/>
            <a:ext cx="6064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6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93979" name="Rectangle 59"/>
          <p:cNvSpPr>
            <a:spLocks noChangeArrowheads="1"/>
          </p:cNvSpPr>
          <p:nvPr/>
        </p:nvSpPr>
        <p:spPr bwMode="auto">
          <a:xfrm>
            <a:off x="1709738" y="5357813"/>
            <a:ext cx="1366837" cy="795337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1" name="Line 71"/>
          <p:cNvSpPr>
            <a:spLocks noChangeShapeType="1"/>
          </p:cNvSpPr>
          <p:nvPr/>
        </p:nvSpPr>
        <p:spPr bwMode="auto">
          <a:xfrm flipH="1">
            <a:off x="1130300" y="4083050"/>
            <a:ext cx="296863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1739900" y="5607050"/>
            <a:ext cx="70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Dale</a:t>
            </a:r>
          </a:p>
        </p:txBody>
      </p:sp>
      <p:sp>
        <p:nvSpPr>
          <p:cNvPr id="593993" name="Line 73"/>
          <p:cNvSpPr>
            <a:spLocks noChangeShapeType="1"/>
          </p:cNvSpPr>
          <p:nvPr/>
        </p:nvSpPr>
        <p:spPr bwMode="auto">
          <a:xfrm flipV="1">
            <a:off x="3802063" y="5130800"/>
            <a:ext cx="304800" cy="1111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Rectangle 75"/>
          <p:cNvSpPr>
            <a:spLocks noChangeArrowheads="1"/>
          </p:cNvSpPr>
          <p:nvPr/>
        </p:nvSpPr>
        <p:spPr bwMode="auto">
          <a:xfrm>
            <a:off x="1214438" y="3822700"/>
            <a:ext cx="539750" cy="209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4" name="Text Box 74"/>
          <p:cNvSpPr txBox="1">
            <a:spLocks noChangeArrowheads="1"/>
          </p:cNvSpPr>
          <p:nvPr/>
        </p:nvSpPr>
        <p:spPr bwMode="auto">
          <a:xfrm>
            <a:off x="1684338" y="6400800"/>
            <a:ext cx="706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Dale</a:t>
            </a:r>
          </a:p>
        </p:txBody>
      </p:sp>
      <p:sp>
        <p:nvSpPr>
          <p:cNvPr id="593996" name="AutoShape 76"/>
          <p:cNvSpPr>
            <a:spLocks noChangeArrowheads="1"/>
          </p:cNvSpPr>
          <p:nvPr/>
        </p:nvSpPr>
        <p:spPr bwMode="auto">
          <a:xfrm>
            <a:off x="2133600" y="3505200"/>
            <a:ext cx="2514600" cy="1600200"/>
          </a:xfrm>
          <a:prstGeom prst="wedgeRoundRectCallout">
            <a:avLst>
              <a:gd name="adj1" fmla="val -44699"/>
              <a:gd name="adj2" fmla="val 67162"/>
              <a:gd name="adj3" fmla="val 16667"/>
            </a:avLst>
          </a:prstGeom>
          <a:solidFill>
            <a:srgbClr val="0066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So now we’ve found the largest value in Cur’s left sub-tree!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93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00434 0.1115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9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9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417 L -0.05886 -0.39005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93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19306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59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0" grpId="0"/>
      <p:bldP spid="593941" grpId="0" animBg="1"/>
      <p:bldP spid="593941" grpId="1" animBg="1"/>
      <p:bldP spid="593945" grpId="0" animBg="1"/>
      <p:bldP spid="593945" grpId="1" animBg="1"/>
      <p:bldP spid="593949" grpId="0" animBg="1"/>
      <p:bldP spid="593949" grpId="1" animBg="1"/>
      <p:bldP spid="593956" grpId="0" animBg="1"/>
      <p:bldP spid="593956" grpId="1" animBg="1"/>
      <p:bldP spid="593960" grpId="0" animBg="1"/>
      <p:bldP spid="593960" grpId="1" animBg="1"/>
      <p:bldP spid="593966" grpId="0" animBg="1"/>
      <p:bldP spid="593966" grpId="1" animBg="1"/>
      <p:bldP spid="593971" grpId="0" animBg="1"/>
      <p:bldP spid="593971" grpId="1" animBg="1"/>
      <p:bldP spid="593974" grpId="0" autoUpdateAnimBg="0"/>
      <p:bldP spid="593975" grpId="0" animBg="1"/>
      <p:bldP spid="593975" grpId="1" animBg="1"/>
      <p:bldP spid="593977" grpId="0" autoUpdateAnimBg="0"/>
      <p:bldP spid="593978" grpId="0" autoUpdateAnimBg="0"/>
      <p:bldP spid="593979" grpId="0" animBg="1"/>
      <p:bldP spid="593991" grpId="0" animBg="1"/>
      <p:bldP spid="593991" grpId="1" animBg="1"/>
      <p:bldP spid="593991" grpId="2" animBg="1"/>
      <p:bldP spid="593992" grpId="0" autoUpdateAnimBg="0"/>
      <p:bldP spid="593992" grpId="1"/>
      <p:bldP spid="593992" grpId="2"/>
      <p:bldP spid="593993" grpId="0" animBg="1"/>
      <p:bldP spid="593993" grpId="1" animBg="1"/>
      <p:bldP spid="593995" grpId="0" animBg="1"/>
      <p:bldP spid="593994" grpId="0" autoUpdateAnimBg="0"/>
      <p:bldP spid="593994" grpId="1"/>
      <p:bldP spid="593994" grpId="2"/>
      <p:bldP spid="593996" grpId="0" animBg="1"/>
      <p:bldP spid="59399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3D96-2341-434A-8286-BBEAF9D70FFD}" type="slidenum">
              <a:rPr lang="en-US"/>
              <a:pPr/>
              <a:t>15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Exercise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390775" y="1371600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435100" y="2198688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739775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151063" y="3086100"/>
            <a:ext cx="325437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4572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102235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1260475" y="4492625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602124" name="Rectangle 12"/>
          <p:cNvSpPr>
            <a:spLocks noChangeArrowheads="1"/>
          </p:cNvSpPr>
          <p:nvPr/>
        </p:nvSpPr>
        <p:spPr bwMode="auto">
          <a:xfrm>
            <a:off x="804863" y="4492625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02125" name="Rectangle 13"/>
          <p:cNvSpPr>
            <a:spLocks noChangeArrowheads="1"/>
          </p:cNvSpPr>
          <p:nvPr/>
        </p:nvSpPr>
        <p:spPr bwMode="auto">
          <a:xfrm>
            <a:off x="19558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2187575" y="4492625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2455863" y="3789363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432175" y="21891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2759075" y="3078163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4127500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3149600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3757613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4410075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 flipH="1">
            <a:off x="1585913" y="1741488"/>
            <a:ext cx="825500" cy="4476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2695575" y="1758950"/>
            <a:ext cx="858838" cy="428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Line 24"/>
          <p:cNvSpPr>
            <a:spLocks noChangeShapeType="1"/>
          </p:cNvSpPr>
          <p:nvPr/>
        </p:nvSpPr>
        <p:spPr bwMode="auto">
          <a:xfrm flipH="1">
            <a:off x="873125" y="257333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1676400" y="259080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Line 26"/>
          <p:cNvSpPr>
            <a:spLocks noChangeShapeType="1"/>
          </p:cNvSpPr>
          <p:nvPr/>
        </p:nvSpPr>
        <p:spPr bwMode="auto">
          <a:xfrm flipH="1">
            <a:off x="603250" y="3482975"/>
            <a:ext cx="250825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9" name="Line 27"/>
          <p:cNvSpPr>
            <a:spLocks noChangeShapeType="1"/>
          </p:cNvSpPr>
          <p:nvPr/>
        </p:nvSpPr>
        <p:spPr bwMode="auto">
          <a:xfrm>
            <a:off x="981075" y="3481388"/>
            <a:ext cx="182563" cy="2905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Line 28"/>
          <p:cNvSpPr>
            <a:spLocks noChangeShapeType="1"/>
          </p:cNvSpPr>
          <p:nvPr/>
        </p:nvSpPr>
        <p:spPr bwMode="auto">
          <a:xfrm flipH="1">
            <a:off x="892175" y="4173538"/>
            <a:ext cx="249238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>
            <a:off x="1230313" y="4175125"/>
            <a:ext cx="182562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2" name="Line 30"/>
          <p:cNvSpPr>
            <a:spLocks noChangeShapeType="1"/>
          </p:cNvSpPr>
          <p:nvPr/>
        </p:nvSpPr>
        <p:spPr bwMode="auto">
          <a:xfrm flipH="1">
            <a:off x="2020888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3" name="Line 31"/>
          <p:cNvSpPr>
            <a:spLocks noChangeShapeType="1"/>
          </p:cNvSpPr>
          <p:nvPr/>
        </p:nvSpPr>
        <p:spPr bwMode="auto">
          <a:xfrm>
            <a:off x="2398713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4" name="Line 32"/>
          <p:cNvSpPr>
            <a:spLocks noChangeShapeType="1"/>
          </p:cNvSpPr>
          <p:nvPr/>
        </p:nvSpPr>
        <p:spPr bwMode="auto">
          <a:xfrm flipH="1">
            <a:off x="2297113" y="4175125"/>
            <a:ext cx="249237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5" name="Line 33"/>
          <p:cNvSpPr>
            <a:spLocks noChangeShapeType="1"/>
          </p:cNvSpPr>
          <p:nvPr/>
        </p:nvSpPr>
        <p:spPr bwMode="auto">
          <a:xfrm flipH="1">
            <a:off x="2846388" y="256698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6" name="Line 34"/>
          <p:cNvSpPr>
            <a:spLocks noChangeShapeType="1"/>
          </p:cNvSpPr>
          <p:nvPr/>
        </p:nvSpPr>
        <p:spPr bwMode="auto">
          <a:xfrm>
            <a:off x="3649663" y="258445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7" name="Line 35"/>
          <p:cNvSpPr>
            <a:spLocks noChangeShapeType="1"/>
          </p:cNvSpPr>
          <p:nvPr/>
        </p:nvSpPr>
        <p:spPr bwMode="auto">
          <a:xfrm>
            <a:off x="3011488" y="3459163"/>
            <a:ext cx="182562" cy="330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8" name="Line 36"/>
          <p:cNvSpPr>
            <a:spLocks noChangeShapeType="1"/>
          </p:cNvSpPr>
          <p:nvPr/>
        </p:nvSpPr>
        <p:spPr bwMode="auto">
          <a:xfrm flipH="1">
            <a:off x="3979863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9" name="Line 37"/>
          <p:cNvSpPr>
            <a:spLocks noChangeShapeType="1"/>
          </p:cNvSpPr>
          <p:nvPr/>
        </p:nvSpPr>
        <p:spPr bwMode="auto">
          <a:xfrm>
            <a:off x="4357688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5318125" y="1417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602153" name="Text Box 41"/>
          <p:cNvSpPr txBox="1">
            <a:spLocks noChangeArrowheads="1"/>
          </p:cNvSpPr>
          <p:nvPr/>
        </p:nvSpPr>
        <p:spPr bwMode="auto">
          <a:xfrm>
            <a:off x="4267200" y="1219200"/>
            <a:ext cx="5032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Explain how you would go about deleting node K.</a:t>
            </a:r>
          </a:p>
        </p:txBody>
      </p:sp>
      <p:sp>
        <p:nvSpPr>
          <p:cNvPr id="602155" name="Text Box 43"/>
          <p:cNvSpPr txBox="1">
            <a:spLocks noChangeArrowheads="1"/>
          </p:cNvSpPr>
          <p:nvPr/>
        </p:nvSpPr>
        <p:spPr bwMode="auto">
          <a:xfrm>
            <a:off x="4419600" y="2209800"/>
            <a:ext cx="5032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Explain how you would go about deleting node e.</a:t>
            </a:r>
          </a:p>
        </p:txBody>
      </p:sp>
      <p:sp>
        <p:nvSpPr>
          <p:cNvPr id="602156" name="Text Box 44"/>
          <p:cNvSpPr txBox="1">
            <a:spLocks noChangeArrowheads="1"/>
          </p:cNvSpPr>
          <p:nvPr/>
        </p:nvSpPr>
        <p:spPr bwMode="auto">
          <a:xfrm>
            <a:off x="4953000" y="3276600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Explain how you would go about deleting node i.</a:t>
            </a:r>
          </a:p>
        </p:txBody>
      </p:sp>
      <p:sp>
        <p:nvSpPr>
          <p:cNvPr id="602159" name="Rectangle 47"/>
          <p:cNvSpPr>
            <a:spLocks noChangeArrowheads="1"/>
          </p:cNvSpPr>
          <p:nvPr/>
        </p:nvSpPr>
        <p:spPr bwMode="auto">
          <a:xfrm>
            <a:off x="2544763" y="5156200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igloo</a:t>
            </a:r>
          </a:p>
        </p:txBody>
      </p:sp>
      <p:sp>
        <p:nvSpPr>
          <p:cNvPr id="602160" name="Line 48"/>
          <p:cNvSpPr>
            <a:spLocks noChangeShapeType="1"/>
          </p:cNvSpPr>
          <p:nvPr/>
        </p:nvSpPr>
        <p:spPr bwMode="auto">
          <a:xfrm>
            <a:off x="2514600" y="4860925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61" name="Rectangle 49"/>
          <p:cNvSpPr>
            <a:spLocks noChangeArrowheads="1"/>
          </p:cNvSpPr>
          <p:nvPr/>
        </p:nvSpPr>
        <p:spPr bwMode="auto">
          <a:xfrm>
            <a:off x="3024188" y="5934075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infer</a:t>
            </a:r>
          </a:p>
        </p:txBody>
      </p:sp>
      <p:sp>
        <p:nvSpPr>
          <p:cNvPr id="602162" name="Line 50"/>
          <p:cNvSpPr>
            <a:spLocks noChangeShapeType="1"/>
          </p:cNvSpPr>
          <p:nvPr/>
        </p:nvSpPr>
        <p:spPr bwMode="auto">
          <a:xfrm>
            <a:off x="2994025" y="5638800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55" grpId="0"/>
      <p:bldP spid="6021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2BA-3C49-4588-9855-CFC8B82B3F53}" type="slidenum">
              <a:rPr lang="en-US"/>
              <a:pPr/>
              <a:t>16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-228600" y="1417638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Remember the STL </a:t>
            </a:r>
            <a:r>
              <a:rPr lang="en-US">
                <a:solidFill>
                  <a:schemeClr val="accent2"/>
                </a:solidFill>
              </a:rPr>
              <a:t>map</a:t>
            </a:r>
            <a:r>
              <a:rPr lang="en-US"/>
              <a:t>?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565150" y="1981200"/>
            <a:ext cx="5454650" cy="3695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map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map&lt;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string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float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  stud2gpa;</a:t>
            </a:r>
          </a:p>
          <a:p>
            <a:endParaRPr lang="en-US" sz="10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000" b="1">
                <a:latin typeface="Courier New" pitchFamily="49" charset="0"/>
                <a:ea typeface="MS Mincho" pitchFamily="49" charset="-128"/>
              </a:rPr>
              <a:t> 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“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Carey”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3.62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3.99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“Dalia”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4.0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cout &lt;&lt; stud2gpa[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544513" y="5886450"/>
            <a:ext cx="556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uses a type of </a:t>
            </a:r>
            <a:r>
              <a:rPr lang="en-US">
                <a:solidFill>
                  <a:srgbClr val="006666"/>
                </a:solidFill>
              </a:rPr>
              <a:t>binary search tree</a:t>
            </a:r>
            <a:r>
              <a:rPr lang="en-US"/>
              <a:t> to store the items! </a:t>
            </a: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463550" y="354012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5867400" y="2028825"/>
            <a:ext cx="1265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stud2gpa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88088" y="2362200"/>
            <a:ext cx="16002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270625" y="2387600"/>
            <a:ext cx="86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pRoot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7083425" y="2446338"/>
            <a:ext cx="754063" cy="2857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7081838" y="2405063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457200" y="410368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189" name="Group 29"/>
          <p:cNvGrpSpPr>
            <a:grpSpLocks/>
          </p:cNvGrpSpPr>
          <p:nvPr/>
        </p:nvGrpSpPr>
        <p:grpSpPr bwMode="auto">
          <a:xfrm>
            <a:off x="6135688" y="2651125"/>
            <a:ext cx="1941512" cy="1595438"/>
            <a:chOff x="4176" y="1670"/>
            <a:chExt cx="1223" cy="1005"/>
          </a:xfrm>
        </p:grpSpPr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8" name="Text Box 18"/>
            <p:cNvSpPr txBox="1">
              <a:spLocks noChangeArrowheads="1"/>
            </p:cNvSpPr>
            <p:nvPr/>
          </p:nvSpPr>
          <p:spPr bwMode="auto">
            <a:xfrm>
              <a:off x="4464" y="2016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“Carey”</a:t>
              </a:r>
            </a:p>
          </p:txBody>
        </p: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2" name="Text Box 22"/>
            <p:cNvSpPr txBox="1">
              <a:spLocks noChangeArrowheads="1"/>
            </p:cNvSpPr>
            <p:nvPr/>
          </p:nvSpPr>
          <p:spPr bwMode="auto">
            <a:xfrm>
              <a:off x="4551" y="2231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3.62</a:t>
              </a:r>
            </a:p>
          </p:txBody>
        </p:sp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184" name="Rectangle 24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5" name="Text Box 25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7" name="Text Box 27"/>
            <p:cNvSpPr txBox="1">
              <a:spLocks noChangeArrowheads="1"/>
            </p:cNvSpPr>
            <p:nvPr/>
          </p:nvSpPr>
          <p:spPr bwMode="auto">
            <a:xfrm>
              <a:off x="4414" y="2483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7502525" y="39195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90" name="Line 30"/>
          <p:cNvSpPr>
            <a:spLocks noChangeShapeType="1"/>
          </p:cNvSpPr>
          <p:nvPr/>
        </p:nvSpPr>
        <p:spPr bwMode="auto">
          <a:xfrm>
            <a:off x="457200" y="43878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6" name="Group 46"/>
          <p:cNvGrpSpPr>
            <a:grpSpLocks/>
          </p:cNvGrpSpPr>
          <p:nvPr/>
        </p:nvGrpSpPr>
        <p:grpSpPr bwMode="auto">
          <a:xfrm>
            <a:off x="7086600" y="4125913"/>
            <a:ext cx="2014538" cy="1576387"/>
            <a:chOff x="4464" y="2599"/>
            <a:chExt cx="1269" cy="993"/>
          </a:xfrm>
        </p:grpSpPr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4504" y="2896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4503" y="291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4792" y="2949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5" name="Text Box 35"/>
            <p:cNvSpPr txBox="1">
              <a:spLocks noChangeArrowheads="1"/>
            </p:cNvSpPr>
            <p:nvPr/>
          </p:nvSpPr>
          <p:spPr bwMode="auto">
            <a:xfrm>
              <a:off x="4758" y="2938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“David”</a:t>
              </a:r>
            </a:p>
          </p:txBody>
        </p:sp>
        <p:sp>
          <p:nvSpPr>
            <p:cNvPr id="604196" name="Line 36"/>
            <p:cNvSpPr>
              <a:spLocks noChangeShapeType="1"/>
            </p:cNvSpPr>
            <p:nvPr/>
          </p:nvSpPr>
          <p:spPr bwMode="auto">
            <a:xfrm>
              <a:off x="4905" y="2599"/>
              <a:ext cx="361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7" name="Text Box 37"/>
            <p:cNvSpPr txBox="1">
              <a:spLocks noChangeArrowheads="1"/>
            </p:cNvSpPr>
            <p:nvPr/>
          </p:nvSpPr>
          <p:spPr bwMode="auto">
            <a:xfrm>
              <a:off x="4491" y="312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98" name="Rectangle 38"/>
            <p:cNvSpPr>
              <a:spLocks noChangeArrowheads="1"/>
            </p:cNvSpPr>
            <p:nvPr/>
          </p:nvSpPr>
          <p:spPr bwMode="auto">
            <a:xfrm>
              <a:off x="4781" y="3164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9" name="Text Box 39"/>
            <p:cNvSpPr txBox="1">
              <a:spLocks noChangeArrowheads="1"/>
            </p:cNvSpPr>
            <p:nvPr/>
          </p:nvSpPr>
          <p:spPr bwMode="auto">
            <a:xfrm>
              <a:off x="4839" y="31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3.99</a:t>
              </a:r>
            </a:p>
          </p:txBody>
        </p:sp>
        <p:sp>
          <p:nvSpPr>
            <p:cNvPr id="604200" name="Text Box 40"/>
            <p:cNvSpPr txBox="1">
              <a:spLocks noChangeArrowheads="1"/>
            </p:cNvSpPr>
            <p:nvPr/>
          </p:nvSpPr>
          <p:spPr bwMode="auto">
            <a:xfrm>
              <a:off x="4464" y="3400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4733" y="3391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2" name="Text Box 42"/>
            <p:cNvSpPr txBox="1">
              <a:spLocks noChangeArrowheads="1"/>
            </p:cNvSpPr>
            <p:nvPr/>
          </p:nvSpPr>
          <p:spPr bwMode="auto">
            <a:xfrm>
              <a:off x="5040" y="3396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5375" y="3387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5" name="Text Box 45"/>
            <p:cNvSpPr txBox="1">
              <a:spLocks noChangeArrowheads="1"/>
            </p:cNvSpPr>
            <p:nvPr/>
          </p:nvSpPr>
          <p:spPr bwMode="auto">
            <a:xfrm>
              <a:off x="5321" y="3395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7464425" y="54054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207" name="Line 47"/>
          <p:cNvSpPr>
            <a:spLocks noChangeShapeType="1"/>
          </p:cNvSpPr>
          <p:nvPr/>
        </p:nvSpPr>
        <p:spPr bwMode="auto">
          <a:xfrm>
            <a:off x="457200" y="465931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8" name="Group 48"/>
          <p:cNvGrpSpPr>
            <a:grpSpLocks/>
          </p:cNvGrpSpPr>
          <p:nvPr/>
        </p:nvGrpSpPr>
        <p:grpSpPr bwMode="auto">
          <a:xfrm>
            <a:off x="6440488" y="5567363"/>
            <a:ext cx="2025650" cy="1595437"/>
            <a:chOff x="4176" y="1670"/>
            <a:chExt cx="1276" cy="1005"/>
          </a:xfrm>
        </p:grpSpPr>
        <p:sp>
          <p:nvSpPr>
            <p:cNvPr id="604209" name="Rectangle 49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0" name="Text Box 50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211" name="Rectangle 51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2" name="Text Box 52"/>
            <p:cNvSpPr txBox="1">
              <a:spLocks noChangeArrowheads="1"/>
            </p:cNvSpPr>
            <p:nvPr/>
          </p:nvSpPr>
          <p:spPr bwMode="auto">
            <a:xfrm>
              <a:off x="4490" y="201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“Dalia”</a:t>
              </a:r>
            </a:p>
          </p:txBody>
        </p:sp>
        <p:sp>
          <p:nvSpPr>
            <p:cNvPr id="604213" name="Line 53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4" name="Text Box 54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215" name="Rectangle 55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6" name="Text Box 56"/>
            <p:cNvSpPr txBox="1">
              <a:spLocks noChangeArrowheads="1"/>
            </p:cNvSpPr>
            <p:nvPr/>
          </p:nvSpPr>
          <p:spPr bwMode="auto">
            <a:xfrm>
              <a:off x="4595" y="2231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4.0</a:t>
              </a:r>
            </a:p>
          </p:txBody>
        </p:sp>
        <p:sp>
          <p:nvSpPr>
            <p:cNvPr id="604217" name="Text Box 57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18" name="Rectangle 58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9" name="Text Box 59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20" name="Rectangle 60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1" name="Text Box 61"/>
            <p:cNvSpPr txBox="1">
              <a:spLocks noChangeArrowheads="1"/>
            </p:cNvSpPr>
            <p:nvPr/>
          </p:nvSpPr>
          <p:spPr bwMode="auto">
            <a:xfrm>
              <a:off x="4414" y="2483"/>
              <a:ext cx="10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3300"/>
                  </a:solidFill>
                </a:rPr>
                <a:t>NULL          NULL</a:t>
              </a:r>
            </a:p>
          </p:txBody>
        </p:sp>
      </p:grpSp>
      <p:sp>
        <p:nvSpPr>
          <p:cNvPr id="604222" name="Text Box 62"/>
          <p:cNvSpPr txBox="1">
            <a:spLocks noChangeArrowheads="1"/>
          </p:cNvSpPr>
          <p:nvPr/>
        </p:nvSpPr>
        <p:spPr bwMode="auto">
          <a:xfrm>
            <a:off x="4343400" y="3946525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insert!</a:t>
            </a:r>
          </a:p>
        </p:txBody>
      </p:sp>
      <p:sp>
        <p:nvSpPr>
          <p:cNvPr id="604223" name="Line 63"/>
          <p:cNvSpPr>
            <a:spLocks noChangeShapeType="1"/>
          </p:cNvSpPr>
          <p:nvPr/>
        </p:nvSpPr>
        <p:spPr bwMode="auto">
          <a:xfrm>
            <a:off x="434975" y="52133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5" name="Text Box 65"/>
          <p:cNvSpPr txBox="1">
            <a:spLocks noChangeArrowheads="1"/>
          </p:cNvSpPr>
          <p:nvPr/>
        </p:nvSpPr>
        <p:spPr bwMode="auto">
          <a:xfrm>
            <a:off x="4430713" y="5018088"/>
            <a:ext cx="178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search!</a:t>
            </a:r>
          </a:p>
        </p:txBody>
      </p:sp>
      <p:sp>
        <p:nvSpPr>
          <p:cNvPr id="604227" name="Rectangle 67"/>
          <p:cNvSpPr>
            <a:spLocks noChangeArrowheads="1"/>
          </p:cNvSpPr>
          <p:nvPr/>
        </p:nvSpPr>
        <p:spPr bwMode="auto">
          <a:xfrm>
            <a:off x="849313" y="47625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stud2gpa[“Carey”] = 2.1;</a:t>
            </a:r>
          </a:p>
        </p:txBody>
      </p:sp>
      <p:grpSp>
        <p:nvGrpSpPr>
          <p:cNvPr id="604231" name="Group 71"/>
          <p:cNvGrpSpPr>
            <a:grpSpLocks/>
          </p:cNvGrpSpPr>
          <p:nvPr/>
        </p:nvGrpSpPr>
        <p:grpSpPr bwMode="auto">
          <a:xfrm>
            <a:off x="6781800" y="3516313"/>
            <a:ext cx="549275" cy="396875"/>
            <a:chOff x="2736" y="4132"/>
            <a:chExt cx="346" cy="250"/>
          </a:xfrm>
        </p:grpSpPr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2736" y="4176"/>
              <a:ext cx="346" cy="1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0" name="Text Box 70"/>
            <p:cNvSpPr txBox="1">
              <a:spLocks noChangeArrowheads="1"/>
            </p:cNvSpPr>
            <p:nvPr/>
          </p:nvSpPr>
          <p:spPr bwMode="auto">
            <a:xfrm>
              <a:off x="2750" y="413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2.1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/>
      <p:bldP spid="604167" grpId="0" animBg="1"/>
      <p:bldP spid="604167" grpId="1" animBg="1"/>
      <p:bldP spid="604168" grpId="0"/>
      <p:bldP spid="604169" grpId="0" animBg="1"/>
      <p:bldP spid="604170" grpId="0"/>
      <p:bldP spid="604171" grpId="0" animBg="1"/>
      <p:bldP spid="604172" grpId="0"/>
      <p:bldP spid="604172" grpId="1"/>
      <p:bldP spid="604173" grpId="0" animBg="1"/>
      <p:bldP spid="604173" grpId="1" animBg="1"/>
      <p:bldP spid="604188" grpId="0"/>
      <p:bldP spid="604190" grpId="0" animBg="1"/>
      <p:bldP spid="604190" grpId="1" animBg="1"/>
      <p:bldP spid="604204" grpId="0"/>
      <p:bldP spid="604204" grpId="1"/>
      <p:bldP spid="604207" grpId="0" animBg="1"/>
      <p:bldP spid="604207" grpId="1" animBg="1"/>
      <p:bldP spid="604222" grpId="0"/>
      <p:bldP spid="604223" grpId="0" animBg="1"/>
      <p:bldP spid="604223" grpId="1" animBg="1"/>
      <p:bldP spid="6042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A5E4-074A-4946-B909-8A3076DE41F7}" type="slidenum">
              <a:rPr lang="en-US"/>
              <a:pPr/>
              <a:t>17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193675" y="1417638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STL </a:t>
            </a:r>
            <a:r>
              <a:rPr lang="en-US">
                <a:solidFill>
                  <a:schemeClr val="accent2"/>
                </a:solidFill>
              </a:rPr>
              <a:t>set </a:t>
            </a:r>
            <a:r>
              <a:rPr lang="en-US"/>
              <a:t>also uses a type of BSTs!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452438" y="2063750"/>
            <a:ext cx="5262562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set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mic Sans MS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/>
          </a:p>
        </p:txBody>
      </p:sp>
      <p:grpSp>
        <p:nvGrpSpPr>
          <p:cNvPr id="605196" name="Group 12"/>
          <p:cNvGrpSpPr>
            <a:grpSpLocks/>
          </p:cNvGrpSpPr>
          <p:nvPr/>
        </p:nvGrpSpPr>
        <p:grpSpPr bwMode="auto">
          <a:xfrm>
            <a:off x="652463" y="3544888"/>
            <a:ext cx="4076700" cy="2452687"/>
            <a:chOff x="411" y="2233"/>
            <a:chExt cx="1427" cy="1545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432" y="2233"/>
              <a:ext cx="1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set&lt;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&gt;     a;</a:t>
              </a:r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438" y="2425"/>
              <a:ext cx="11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(3);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(4);</a:t>
              </a:r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426" y="2946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   </a:t>
              </a:r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420" y="3173"/>
              <a:ext cx="12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int n;</a:t>
              </a:r>
            </a:p>
            <a:p>
              <a:r>
                <a:rPr lang="en-US" sz="1800" b="1">
                  <a:latin typeface="Courier New" pitchFamily="49" charset="0"/>
                </a:rPr>
                <a:t>n = 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size</a:t>
              </a:r>
              <a:r>
                <a:rPr lang="en-US" sz="1800" b="1">
                  <a:latin typeface="Courier New" pitchFamily="49" charset="0"/>
                </a:rPr>
                <a:t>();</a:t>
              </a:r>
            </a:p>
          </p:txBody>
        </p:sp>
        <p:sp>
          <p:nvSpPr>
            <p:cNvPr id="605195" name="Rectangle 11"/>
            <p:cNvSpPr>
              <a:spLocks noChangeArrowheads="1"/>
            </p:cNvSpPr>
            <p:nvPr/>
          </p:nvSpPr>
          <p:spPr bwMode="auto">
            <a:xfrm>
              <a:off x="411" y="3547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erase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2927350" y="3538538"/>
            <a:ext cx="204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construct BST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2898775" y="3878263"/>
            <a:ext cx="2130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insert into BST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2817813" y="5715000"/>
            <a:ext cx="2287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delete from BST</a:t>
            </a:r>
          </a:p>
        </p:txBody>
      </p:sp>
      <p:sp>
        <p:nvSpPr>
          <p:cNvPr id="605200" name="Text Box 16"/>
          <p:cNvSpPr txBox="1">
            <a:spLocks noChangeArrowheads="1"/>
          </p:cNvSpPr>
          <p:nvPr/>
        </p:nvSpPr>
        <p:spPr bwMode="auto">
          <a:xfrm>
            <a:off x="5900738" y="1905000"/>
            <a:ext cx="30876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STL </a:t>
            </a:r>
            <a:r>
              <a:rPr lang="en-US">
                <a:solidFill>
                  <a:schemeClr val="accent2"/>
                </a:solidFill>
              </a:rPr>
              <a:t>set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map</a:t>
            </a:r>
            <a:r>
              <a:rPr lang="en-US"/>
              <a:t> use binary search trees* to enable fast searching.</a:t>
            </a:r>
          </a:p>
        </p:txBody>
      </p:sp>
      <p:sp>
        <p:nvSpPr>
          <p:cNvPr id="605202" name="Text Box 18"/>
          <p:cNvSpPr txBox="1">
            <a:spLocks noChangeArrowheads="1"/>
          </p:cNvSpPr>
          <p:nvPr/>
        </p:nvSpPr>
        <p:spPr bwMode="auto">
          <a:xfrm>
            <a:off x="5751513" y="4419600"/>
            <a:ext cx="3392487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Other STL containers of interest: </a:t>
            </a:r>
            <a:r>
              <a:rPr lang="en-US" sz="2200">
                <a:solidFill>
                  <a:schemeClr val="accent2"/>
                </a:solidFill>
              </a:rPr>
              <a:t>multiset</a:t>
            </a:r>
            <a:r>
              <a:rPr lang="en-US" sz="2200"/>
              <a:t> and </a:t>
            </a:r>
            <a:r>
              <a:rPr lang="en-US" sz="2200">
                <a:solidFill>
                  <a:schemeClr val="accent2"/>
                </a:solidFill>
              </a:rPr>
              <a:t>multimap. </a:t>
            </a:r>
            <a:br>
              <a:rPr lang="en-US" sz="2200">
                <a:solidFill>
                  <a:schemeClr val="accent2"/>
                </a:solidFill>
              </a:rPr>
            </a:br>
            <a:endParaRPr lang="en-US" sz="1200">
              <a:solidFill>
                <a:schemeClr val="accent2"/>
              </a:solidFill>
            </a:endParaRPr>
          </a:p>
          <a:p>
            <a:pPr algn="ctr"/>
            <a:r>
              <a:rPr lang="en-US" sz="2200"/>
              <a:t>These containers can have duplicate mappings. (Unlike </a:t>
            </a:r>
            <a:r>
              <a:rPr lang="en-US" sz="2200">
                <a:solidFill>
                  <a:schemeClr val="accent2"/>
                </a:solidFill>
              </a:rPr>
              <a:t>set</a:t>
            </a:r>
            <a:r>
              <a:rPr lang="en-US" sz="2200"/>
              <a:t> and </a:t>
            </a:r>
            <a:r>
              <a:rPr lang="en-US" sz="2200">
                <a:solidFill>
                  <a:schemeClr val="accent2"/>
                </a:solidFill>
              </a:rPr>
              <a:t>map</a:t>
            </a:r>
            <a:r>
              <a:rPr lang="en-US" sz="2200"/>
              <a:t>)</a:t>
            </a:r>
          </a:p>
        </p:txBody>
      </p:sp>
      <p:sp>
        <p:nvSpPr>
          <p:cNvPr id="605203" name="Rectangle 19"/>
          <p:cNvSpPr>
            <a:spLocks noChangeArrowheads="1"/>
          </p:cNvSpPr>
          <p:nvPr/>
        </p:nvSpPr>
        <p:spPr bwMode="auto">
          <a:xfrm>
            <a:off x="696913" y="46593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a.insert(2);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7" grpId="0"/>
      <p:bldP spid="605198" grpId="0"/>
      <p:bldP spid="605199" grpId="0"/>
      <p:bldP spid="605200" grpId="0"/>
      <p:bldP spid="6052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16C-DEA9-44E7-BC40-7BB708136BE1}" type="slidenum">
              <a:rPr lang="en-US"/>
              <a:pPr/>
              <a:t>18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000"/>
              <a:t>Huffman Encoding:</a:t>
            </a:r>
            <a:br>
              <a:rPr lang="en-US" sz="3000"/>
            </a:br>
            <a:r>
              <a:rPr lang="en-US" sz="3000"/>
              <a:t>Applying Trees to Real-World Problems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7940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Huffman Encoding is a </a:t>
            </a:r>
            <a:r>
              <a:rPr lang="en-US">
                <a:solidFill>
                  <a:srgbClr val="6600CC"/>
                </a:solidFill>
              </a:rPr>
              <a:t>data compression technique</a:t>
            </a:r>
            <a:r>
              <a:rPr lang="en-US">
                <a:solidFill>
                  <a:schemeClr val="tx1"/>
                </a:solidFill>
              </a:rPr>
              <a:t> that can be used to compress and decompress files (e.g. like creating ZIP files).</a:t>
            </a:r>
          </a:p>
        </p:txBody>
      </p:sp>
      <p:pic>
        <p:nvPicPr>
          <p:cNvPr id="77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17764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7222" name="Group 6"/>
          <p:cNvGrpSpPr>
            <a:grpSpLocks/>
          </p:cNvGrpSpPr>
          <p:nvPr/>
        </p:nvGrpSpPr>
        <p:grpSpPr bwMode="auto">
          <a:xfrm>
            <a:off x="4267200" y="4495800"/>
            <a:ext cx="3429000" cy="1444625"/>
            <a:chOff x="2688" y="2832"/>
            <a:chExt cx="2160" cy="910"/>
          </a:xfrm>
        </p:grpSpPr>
        <p:pic>
          <p:nvPicPr>
            <p:cNvPr id="7772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832"/>
              <a:ext cx="96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7224" name="Line 8"/>
            <p:cNvSpPr>
              <a:spLocks noChangeShapeType="1"/>
            </p:cNvSpPr>
            <p:nvPr/>
          </p:nvSpPr>
          <p:spPr bwMode="auto">
            <a:xfrm>
              <a:off x="2688" y="3360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83CC-78A4-4BBC-9E2F-D574B70F48A8}" type="slidenum">
              <a:rPr lang="en-US"/>
              <a:pPr/>
              <a:t>19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593725" y="141763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Before we actually cover </a:t>
            </a:r>
            <a:r>
              <a:rPr lang="en-US">
                <a:solidFill>
                  <a:srgbClr val="6600CC"/>
                </a:solidFill>
              </a:rPr>
              <a:t>Huffman Encoding</a:t>
            </a:r>
            <a:r>
              <a:rPr lang="en-US">
                <a:solidFill>
                  <a:schemeClr val="tx1"/>
                </a:solidFill>
              </a:rPr>
              <a:t>, we need to learn a few things…</a:t>
            </a: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Remember the ASCII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800D-D792-4981-B618-FA07AE83D06A}" type="slidenum">
              <a:rPr lang="en-US"/>
              <a:pPr/>
              <a:t>2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Review</a:t>
            </a:r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300038" y="1250950"/>
            <a:ext cx="3444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 #1</a:t>
            </a:r>
            <a:r>
              <a:rPr lang="en-US">
                <a:cs typeface="Courier New" pitchFamily="49" charset="0"/>
              </a:rPr>
              <a:t>: What’s the post-order traversal for the following tree?</a:t>
            </a:r>
            <a:r>
              <a:rPr lang="en-US"/>
              <a:t> 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30051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3581400" y="2155825"/>
          <a:ext cx="52578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51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55825"/>
                        <a:ext cx="5257800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379413" y="3065463"/>
            <a:ext cx="3154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 #2</a:t>
            </a:r>
            <a:r>
              <a:rPr lang="en-US">
                <a:cs typeface="Courier New" pitchFamily="49" charset="0"/>
              </a:rPr>
              <a:t>: Is the above tree a valid binary search tree?</a:t>
            </a:r>
            <a:endParaRPr lang="en-US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304800" y="4527550"/>
            <a:ext cx="3154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 #3</a:t>
            </a:r>
            <a:r>
              <a:rPr lang="en-US">
                <a:cs typeface="Courier New" pitchFamily="49" charset="0"/>
              </a:rPr>
              <a:t>: How about now?</a:t>
            </a:r>
            <a:endParaRPr lang="en-US"/>
          </a:p>
        </p:txBody>
      </p:sp>
      <p:grpSp>
        <p:nvGrpSpPr>
          <p:cNvPr id="551948" name="Group 12"/>
          <p:cNvGrpSpPr>
            <a:grpSpLocks/>
          </p:cNvGrpSpPr>
          <p:nvPr/>
        </p:nvGrpSpPr>
        <p:grpSpPr bwMode="auto">
          <a:xfrm>
            <a:off x="6629400" y="4060825"/>
            <a:ext cx="1143000" cy="804863"/>
            <a:chOff x="4176" y="2400"/>
            <a:chExt cx="720" cy="507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4293" y="2619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3089275" y="0"/>
            <a:ext cx="6054725" cy="2051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void PostOrder(Node *cur)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if (cur == NULL)   return;</a:t>
            </a:r>
          </a:p>
          <a:p>
            <a:endParaRPr lang="en-US" sz="1600"/>
          </a:p>
          <a:p>
            <a:r>
              <a:rPr lang="en-US" sz="1600"/>
              <a:t>    PostOrder(cur-&gt;left);     // </a:t>
            </a:r>
            <a:r>
              <a:rPr lang="en-US" sz="1600">
                <a:solidFill>
                  <a:schemeClr val="accent2"/>
                </a:solidFill>
              </a:rPr>
              <a:t>Process nodes in </a:t>
            </a:r>
            <a:r>
              <a:rPr lang="en-US" sz="1600">
                <a:solidFill>
                  <a:srgbClr val="FF3300"/>
                </a:solidFill>
              </a:rPr>
              <a:t>left sub-tree</a:t>
            </a:r>
            <a:r>
              <a:rPr lang="en-US" sz="1600">
                <a:solidFill>
                  <a:schemeClr val="accent2"/>
                </a:solidFill>
              </a:rPr>
              <a:t>.</a:t>
            </a:r>
          </a:p>
          <a:p>
            <a:r>
              <a:rPr lang="en-US" sz="1600"/>
              <a:t>    PostOrder(cur-&gt; right);  // </a:t>
            </a:r>
            <a:r>
              <a:rPr lang="en-US" sz="1600">
                <a:solidFill>
                  <a:schemeClr val="accent2"/>
                </a:solidFill>
              </a:rPr>
              <a:t>Process nodes in </a:t>
            </a:r>
            <a:r>
              <a:rPr lang="en-US" sz="1600">
                <a:solidFill>
                  <a:srgbClr val="FF3300"/>
                </a:solidFill>
              </a:rPr>
              <a:t>right sub-tree</a:t>
            </a:r>
            <a:r>
              <a:rPr lang="en-US" sz="1600">
                <a:solidFill>
                  <a:schemeClr val="accent2"/>
                </a:solidFill>
              </a:rPr>
              <a:t>.</a:t>
            </a:r>
          </a:p>
          <a:p>
            <a:r>
              <a:rPr lang="en-US" sz="1600"/>
              <a:t>    cout &lt;&lt; cur-&gt;value;          // </a:t>
            </a:r>
            <a:r>
              <a:rPr lang="en-US" sz="1600">
                <a:solidFill>
                  <a:schemeClr val="accent2"/>
                </a:solidFill>
              </a:rPr>
              <a:t>Process the </a:t>
            </a:r>
            <a:r>
              <a:rPr lang="en-US" sz="1600">
                <a:solidFill>
                  <a:srgbClr val="FF3300"/>
                </a:solidFill>
              </a:rPr>
              <a:t>current</a:t>
            </a:r>
            <a:r>
              <a:rPr lang="en-US" sz="1600">
                <a:solidFill>
                  <a:schemeClr val="accent2"/>
                </a:solidFill>
              </a:rPr>
              <a:t> node.</a:t>
            </a:r>
          </a:p>
          <a:p>
            <a:r>
              <a:rPr lang="en-US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/>
      <p:bldP spid="551944" grpId="0"/>
      <p:bldP spid="551949" grpId="0" animBg="1"/>
      <p:bldP spid="55194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8C5-EB6E-4F65-A580-F2007A151CA5}" type="slidenum">
              <a:rPr lang="en-US"/>
              <a:pPr/>
              <a:t>20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</a:t>
            </a:r>
          </a:p>
        </p:txBody>
      </p:sp>
      <p:pic>
        <p:nvPicPr>
          <p:cNvPr id="781315" name="Picture 3" descr="append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7537450" y="4419600"/>
            <a:ext cx="685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1317" name="Group 5"/>
          <p:cNvGrpSpPr>
            <a:grpSpLocks/>
          </p:cNvGrpSpPr>
          <p:nvPr/>
        </p:nvGrpSpPr>
        <p:grpSpPr bwMode="auto">
          <a:xfrm>
            <a:off x="-228600" y="4191000"/>
            <a:ext cx="5791200" cy="2667000"/>
            <a:chOff x="288" y="2688"/>
            <a:chExt cx="3102" cy="1564"/>
          </a:xfrm>
        </p:grpSpPr>
        <p:pic>
          <p:nvPicPr>
            <p:cNvPr id="781318" name="Picture 6" descr="keyboard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2695"/>
              <a:ext cx="2784" cy="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1319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3102" cy="2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384" y="2784"/>
              <a:ext cx="164" cy="1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0" y="1219200"/>
            <a:ext cx="88185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Computers represent letters, punctuation and digit symbols using the ASCII code, </a:t>
            </a:r>
            <a:r>
              <a:rPr lang="en-US" sz="2800">
                <a:solidFill>
                  <a:schemeClr val="accent2"/>
                </a:solidFill>
              </a:rPr>
              <a:t>storing each character as a number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800">
                <a:solidFill>
                  <a:srgbClr val="6600CC"/>
                </a:solidFill>
              </a:rPr>
              <a:t>When you type a character on the keyboard, it’s converted into a number and stored in the computer’s memory!</a:t>
            </a:r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 flipV="1">
            <a:off x="4700588" y="4427538"/>
            <a:ext cx="106362" cy="192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Line 11"/>
          <p:cNvSpPr>
            <a:spLocks noChangeShapeType="1"/>
          </p:cNvSpPr>
          <p:nvPr/>
        </p:nvSpPr>
        <p:spPr bwMode="auto">
          <a:xfrm flipV="1">
            <a:off x="4819650" y="4419600"/>
            <a:ext cx="27241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4" name="Rectangle 12"/>
          <p:cNvSpPr>
            <a:spLocks noChangeArrowheads="1"/>
          </p:cNvSpPr>
          <p:nvPr/>
        </p:nvSpPr>
        <p:spPr bwMode="auto">
          <a:xfrm>
            <a:off x="736600" y="563880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4729163" y="43830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65</a:t>
            </a:r>
          </a:p>
        </p:txBody>
      </p:sp>
      <p:sp>
        <p:nvSpPr>
          <p:cNvPr id="781326" name="Rectangle 14"/>
          <p:cNvSpPr>
            <a:spLocks noChangeArrowheads="1"/>
          </p:cNvSpPr>
          <p:nvPr/>
        </p:nvSpPr>
        <p:spPr bwMode="auto">
          <a:xfrm>
            <a:off x="809625" y="509905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4745038" y="43576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2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0.32396 0.178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41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26 0.0037 L 0.32014 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build="p"/>
      <p:bldP spid="781324" grpId="0" animBg="1"/>
      <p:bldP spid="781324" grpId="1" animBg="1"/>
      <p:bldP spid="781325" grpId="0"/>
      <p:bldP spid="781325" grpId="1"/>
      <p:bldP spid="781325" grpId="2"/>
      <p:bldP spid="781326" grpId="0" animBg="1"/>
      <p:bldP spid="781327" grpId="0"/>
      <p:bldP spid="781327" grpId="1"/>
      <p:bldP spid="781327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7A0-27CC-4CFF-8763-DCCC2254FB45}" type="slidenum">
              <a:rPr lang="en-US"/>
              <a:pPr/>
              <a:t>21</a:t>
            </a:fld>
            <a:endParaRPr lang="en-US"/>
          </a:p>
        </p:txBody>
      </p:sp>
      <p:pic>
        <p:nvPicPr>
          <p:cNvPr id="783362" name="Picture 2" descr="ascii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09600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363" name="Rectangle 3"/>
          <p:cNvSpPr>
            <a:spLocks noChangeArrowheads="1"/>
          </p:cNvSpPr>
          <p:nvPr/>
        </p:nvSpPr>
        <p:spPr bwMode="auto">
          <a:xfrm>
            <a:off x="1600200" y="2057400"/>
            <a:ext cx="6172200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600200" y="2209800"/>
            <a:ext cx="228600" cy="449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1752600" y="4572000"/>
            <a:ext cx="60198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966788" y="2382838"/>
            <a:ext cx="10080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0-15</a:t>
            </a:r>
          </a:p>
          <a:p>
            <a:pPr algn="ctr"/>
            <a:r>
              <a:rPr lang="en-US" sz="1800"/>
              <a:t>16-31</a:t>
            </a:r>
          </a:p>
          <a:p>
            <a:pPr algn="ctr"/>
            <a:r>
              <a:rPr lang="en-US" sz="1800"/>
              <a:t>32-47</a:t>
            </a:r>
          </a:p>
          <a:p>
            <a:pPr algn="ctr"/>
            <a:r>
              <a:rPr lang="en-US" sz="1800"/>
              <a:t>48-63</a:t>
            </a:r>
          </a:p>
          <a:p>
            <a:pPr algn="ctr"/>
            <a:r>
              <a:rPr lang="en-US" sz="1800"/>
              <a:t>64-79</a:t>
            </a:r>
          </a:p>
          <a:p>
            <a:pPr algn="ctr"/>
            <a:r>
              <a:rPr lang="en-US" sz="1800"/>
              <a:t>80-95</a:t>
            </a:r>
          </a:p>
          <a:p>
            <a:pPr algn="ctr"/>
            <a:r>
              <a:rPr lang="en-US" sz="1800"/>
              <a:t>96-111</a:t>
            </a:r>
          </a:p>
          <a:p>
            <a:pPr algn="ctr"/>
            <a:r>
              <a:rPr lang="en-US" sz="1800"/>
              <a:t>112-127</a:t>
            </a:r>
          </a:p>
        </p:txBody>
      </p:sp>
      <p:sp>
        <p:nvSpPr>
          <p:cNvPr id="783367" name="Line 7"/>
          <p:cNvSpPr>
            <a:spLocks noChangeShapeType="1"/>
          </p:cNvSpPr>
          <p:nvPr/>
        </p:nvSpPr>
        <p:spPr bwMode="auto">
          <a:xfrm>
            <a:off x="457200" y="268922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457200" y="29718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>
            <a:off x="457200" y="32543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457200" y="35052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>
            <a:off x="457200" y="37877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2" name="Line 12"/>
          <p:cNvSpPr>
            <a:spLocks noChangeShapeType="1"/>
          </p:cNvSpPr>
          <p:nvPr/>
        </p:nvSpPr>
        <p:spPr bwMode="auto">
          <a:xfrm>
            <a:off x="457200" y="40259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1143000" y="3657600"/>
            <a:ext cx="1143000" cy="2576513"/>
            <a:chOff x="720" y="2112"/>
            <a:chExt cx="720" cy="1623"/>
          </a:xfrm>
        </p:grpSpPr>
        <p:sp>
          <p:nvSpPr>
            <p:cNvPr id="783374" name="Text Box 14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65</a:t>
              </a:r>
            </a:p>
          </p:txBody>
        </p:sp>
        <p:sp>
          <p:nvSpPr>
            <p:cNvPr id="783375" name="Line 15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3376" name="Group 16"/>
          <p:cNvGrpSpPr>
            <a:grpSpLocks/>
          </p:cNvGrpSpPr>
          <p:nvPr/>
        </p:nvGrpSpPr>
        <p:grpSpPr bwMode="auto">
          <a:xfrm>
            <a:off x="1196975" y="4267200"/>
            <a:ext cx="1143000" cy="2576513"/>
            <a:chOff x="720" y="2112"/>
            <a:chExt cx="720" cy="1623"/>
          </a:xfrm>
        </p:grpSpPr>
        <p:sp>
          <p:nvSpPr>
            <p:cNvPr id="783377" name="Text Box 17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97</a:t>
              </a:r>
            </a:p>
          </p:txBody>
        </p:sp>
        <p:sp>
          <p:nvSpPr>
            <p:cNvPr id="783378" name="Line 18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79" name="Line 19"/>
          <p:cNvSpPr>
            <a:spLocks noChangeShapeType="1"/>
          </p:cNvSpPr>
          <p:nvPr/>
        </p:nvSpPr>
        <p:spPr bwMode="auto">
          <a:xfrm>
            <a:off x="457200" y="43211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80" name="Group 20"/>
          <p:cNvGrpSpPr>
            <a:grpSpLocks/>
          </p:cNvGrpSpPr>
          <p:nvPr/>
        </p:nvGrpSpPr>
        <p:grpSpPr bwMode="auto">
          <a:xfrm>
            <a:off x="1143000" y="1219200"/>
            <a:ext cx="838200" cy="2057400"/>
            <a:chOff x="720" y="576"/>
            <a:chExt cx="528" cy="1296"/>
          </a:xfrm>
        </p:grpSpPr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720" y="5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48</a:t>
              </a:r>
            </a:p>
          </p:txBody>
        </p:sp>
        <p:sp>
          <p:nvSpPr>
            <p:cNvPr id="783382" name="Line 22"/>
            <p:cNvSpPr>
              <a:spLocks noChangeShapeType="1"/>
            </p:cNvSpPr>
            <p:nvPr/>
          </p:nvSpPr>
          <p:spPr bwMode="auto">
            <a:xfrm>
              <a:off x="912" y="816"/>
              <a:ext cx="336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ASCII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CAE7-4C8F-49DA-96F2-F8355C90B299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785410" name="Group 2"/>
          <p:cNvGrpSpPr>
            <a:grpSpLocks/>
          </p:cNvGrpSpPr>
          <p:nvPr/>
        </p:nvGrpSpPr>
        <p:grpSpPr bwMode="auto">
          <a:xfrm>
            <a:off x="4191000" y="4572000"/>
            <a:ext cx="4479925" cy="2530475"/>
            <a:chOff x="2640" y="2928"/>
            <a:chExt cx="2822" cy="1594"/>
          </a:xfrm>
        </p:grpSpPr>
        <p:pic>
          <p:nvPicPr>
            <p:cNvPr id="7854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928"/>
              <a:ext cx="282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5412" name="Rectangle 4"/>
            <p:cNvSpPr>
              <a:spLocks noChangeArrowheads="1"/>
            </p:cNvSpPr>
            <p:nvPr/>
          </p:nvSpPr>
          <p:spPr bwMode="auto">
            <a:xfrm>
              <a:off x="3959" y="4105"/>
              <a:ext cx="107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85413" name="Object 5"/>
          <p:cNvGraphicFramePr>
            <a:graphicFrameLocks noChangeAspect="1"/>
          </p:cNvGraphicFramePr>
          <p:nvPr/>
        </p:nvGraphicFramePr>
        <p:xfrm>
          <a:off x="6315075" y="6454775"/>
          <a:ext cx="1233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50" name="Bitmap Image" r:id="rId5" imgW="1234547" imgH="380872" progId="Paint.Picture">
                  <p:embed/>
                </p:oleObj>
              </mc:Choice>
              <mc:Fallback>
                <p:oleObj name="Bitmap Image" r:id="rId5" imgW="1234547" imgH="38087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6454775"/>
                        <a:ext cx="1233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/>
              <a:t>Computer Memory and Files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746125" y="9906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basically, characters are stored in the computer’s memory as numbers…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838200" y="1911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838200" y="1911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965200" y="266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6411913" y="1530350"/>
            <a:ext cx="1960562" cy="3117850"/>
            <a:chOff x="2653" y="1056"/>
            <a:chExt cx="1235" cy="1964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2" name="Line 14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3" name="Line 15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5" name="Line 17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6" name="Line 18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7" name="Line 19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8" name="Text Box 20"/>
              <p:cNvSpPr txBox="1">
                <a:spLocks noChangeArrowheads="1"/>
              </p:cNvSpPr>
              <p:nvPr/>
            </p:nvSpPr>
            <p:spPr bwMode="auto">
              <a:xfrm>
                <a:off x="3475" y="2693"/>
                <a:ext cx="1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5429" name="Text Box 21"/>
            <p:cNvSpPr txBox="1">
              <a:spLocks noChangeArrowheads="1"/>
            </p:cNvSpPr>
            <p:nvPr/>
          </p:nvSpPr>
          <p:spPr bwMode="auto">
            <a:xfrm>
              <a:off x="2653" y="105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sp>
        <p:nvSpPr>
          <p:cNvPr id="785430" name="Text Box 22"/>
          <p:cNvSpPr txBox="1">
            <a:spLocks noChangeArrowheads="1"/>
          </p:cNvSpPr>
          <p:nvPr/>
        </p:nvSpPr>
        <p:spPr bwMode="auto">
          <a:xfrm>
            <a:off x="7620000" y="1598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785431" name="Text Box 23"/>
          <p:cNvSpPr txBox="1">
            <a:spLocks noChangeArrowheads="1"/>
          </p:cNvSpPr>
          <p:nvPr/>
        </p:nvSpPr>
        <p:spPr bwMode="auto">
          <a:xfrm>
            <a:off x="7608888" y="1979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785432" name="Text Box 24"/>
          <p:cNvSpPr txBox="1">
            <a:spLocks noChangeArrowheads="1"/>
          </p:cNvSpPr>
          <p:nvPr/>
        </p:nvSpPr>
        <p:spPr bwMode="auto">
          <a:xfrm>
            <a:off x="7532688" y="23606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7543800" y="2741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7534275" y="3122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7707313" y="35036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7707313" y="3962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04800" y="4572000"/>
            <a:ext cx="3465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Similarly, when you write data out to a file, it’s stored as  ASCII numbers too!</a:t>
            </a:r>
          </a:p>
        </p:txBody>
      </p:sp>
      <p:sp>
        <p:nvSpPr>
          <p:cNvPr id="785438" name="Line 30"/>
          <p:cNvSpPr>
            <a:spLocks noChangeShapeType="1"/>
          </p:cNvSpPr>
          <p:nvPr/>
        </p:nvSpPr>
        <p:spPr bwMode="auto">
          <a:xfrm>
            <a:off x="9794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5439" name="Line 31"/>
          <p:cNvSpPr>
            <a:spLocks noChangeShapeType="1"/>
          </p:cNvSpPr>
          <p:nvPr/>
        </p:nvSpPr>
        <p:spPr bwMode="auto">
          <a:xfrm>
            <a:off x="968375" y="3471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40" name="Group 32"/>
          <p:cNvGrpSpPr>
            <a:grpSpLocks/>
          </p:cNvGrpSpPr>
          <p:nvPr/>
        </p:nvGrpSpPr>
        <p:grpSpPr bwMode="auto">
          <a:xfrm>
            <a:off x="7532688" y="1600200"/>
            <a:ext cx="752475" cy="2820988"/>
            <a:chOff x="4841" y="1103"/>
            <a:chExt cx="474" cy="1777"/>
          </a:xfrm>
        </p:grpSpPr>
        <p:sp>
          <p:nvSpPr>
            <p:cNvPr id="785441" name="Text Box 33"/>
            <p:cNvSpPr txBox="1">
              <a:spLocks noChangeArrowheads="1"/>
            </p:cNvSpPr>
            <p:nvPr/>
          </p:nvSpPr>
          <p:spPr bwMode="auto">
            <a:xfrm>
              <a:off x="4896" y="110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5442" name="Text Box 34"/>
            <p:cNvSpPr txBox="1">
              <a:spLocks noChangeArrowheads="1"/>
            </p:cNvSpPr>
            <p:nvPr/>
          </p:nvSpPr>
          <p:spPr bwMode="auto">
            <a:xfrm>
              <a:off x="4889" y="134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5443" name="Text Box 35"/>
            <p:cNvSpPr txBox="1">
              <a:spLocks noChangeArrowheads="1"/>
            </p:cNvSpPr>
            <p:nvPr/>
          </p:nvSpPr>
          <p:spPr bwMode="auto">
            <a:xfrm>
              <a:off x="4841" y="158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5444" name="Text Box 36"/>
            <p:cNvSpPr txBox="1">
              <a:spLocks noChangeArrowheads="1"/>
            </p:cNvSpPr>
            <p:nvPr/>
          </p:nvSpPr>
          <p:spPr bwMode="auto">
            <a:xfrm>
              <a:off x="4848" y="182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5445" name="Text Box 37"/>
            <p:cNvSpPr txBox="1">
              <a:spLocks noChangeArrowheads="1"/>
            </p:cNvSpPr>
            <p:nvPr/>
          </p:nvSpPr>
          <p:spPr bwMode="auto">
            <a:xfrm>
              <a:off x="4842" y="206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5446" name="Text Box 38"/>
            <p:cNvSpPr txBox="1">
              <a:spLocks noChangeArrowheads="1"/>
            </p:cNvSpPr>
            <p:nvPr/>
          </p:nvSpPr>
          <p:spPr bwMode="auto">
            <a:xfrm>
              <a:off x="4951" y="23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5447" name="Text Box 39"/>
            <p:cNvSpPr txBox="1">
              <a:spLocks noChangeArrowheads="1"/>
            </p:cNvSpPr>
            <p:nvPr/>
          </p:nvSpPr>
          <p:spPr bwMode="auto">
            <a:xfrm>
              <a:off x="4951" y="25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785448" name="Line 40"/>
          <p:cNvSpPr>
            <a:spLocks noChangeShapeType="1"/>
          </p:cNvSpPr>
          <p:nvPr/>
        </p:nvSpPr>
        <p:spPr bwMode="auto">
          <a:xfrm>
            <a:off x="968375" y="375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2.11307E-6 L 0.04809 0.24166 L 0.03836 0.48981 L -0.15469 0.70621 " pathEditMode="relative" rAng="0" ptsTypes="AAAA">
                                      <p:cBhvr>
                                        <p:cTn id="64" dur="500" fill="hold"/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5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43373E-7 L 0.0408 0.22011 L 0.03108 0.44648 L -0.16198 0.64388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2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981E-6 L 0.0408 0.20435 L 0.03107 0.4145 L -0.16198 0.59777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9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4374E-6 L 0.0408 0.17887 L 0.03108 0.36261 L -0.16198 0.52294 " pathEditMode="relative" rAng="0" ptsTypes="AAAA">
                                      <p:cBhvr>
                                        <p:cTn id="82" dur="1000" fill="hold"/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6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7303E-7 L 0.0408 0.16358 L 0.03108 0.33179 L -0.16198 0.47845 " pathEditMode="relative" rAng="0" ptsTypes="AAAA">
                                      <p:cBhvr>
                                        <p:cTn id="88" dur="1000" fill="hold"/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3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8" grpId="0" animBg="1"/>
      <p:bldP spid="785418" grpId="1" animBg="1"/>
      <p:bldP spid="785430" grpId="0"/>
      <p:bldP spid="785430" grpId="1"/>
      <p:bldP spid="785430" grpId="2"/>
      <p:bldP spid="785431" grpId="0"/>
      <p:bldP spid="785431" grpId="1"/>
      <p:bldP spid="785431" grpId="2"/>
      <p:bldP spid="785432" grpId="0"/>
      <p:bldP spid="785432" grpId="1"/>
      <p:bldP spid="785432" grpId="2"/>
      <p:bldP spid="785433" grpId="0"/>
      <p:bldP spid="785433" grpId="1"/>
      <p:bldP spid="785433" grpId="2"/>
      <p:bldP spid="785434" grpId="0"/>
      <p:bldP spid="785434" grpId="1"/>
      <p:bldP spid="785434" grpId="2"/>
      <p:bldP spid="785435" grpId="0"/>
      <p:bldP spid="785436" grpId="0"/>
      <p:bldP spid="785437" grpId="0"/>
      <p:bldP spid="785438" grpId="0" animBg="1"/>
      <p:bldP spid="785438" grpId="1" animBg="1"/>
      <p:bldP spid="785439" grpId="0" animBg="1"/>
      <p:bldP spid="785439" grpId="1" animBg="1"/>
      <p:bldP spid="785448" grpId="0" animBg="1"/>
      <p:bldP spid="78544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366-BE15-4EE5-9573-B81C79209EF9}" type="slidenum">
              <a:rPr lang="en-US"/>
              <a:pPr/>
              <a:t>23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Bytes and Bits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Now, as you’ve probably heard, the computer actually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stores all numbers as 1’s and 0’s (</a:t>
            </a:r>
            <a:r>
              <a:rPr lang="en-US">
                <a:solidFill>
                  <a:srgbClr val="006666"/>
                </a:solidFill>
              </a:rPr>
              <a:t>in binary)</a:t>
            </a:r>
            <a:r>
              <a:rPr lang="en-US">
                <a:solidFill>
                  <a:schemeClr val="tx1"/>
                </a:solidFill>
              </a:rPr>
              <a:t> instead of decimal…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838200" y="2292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87462" name="Group 6"/>
          <p:cNvGrpSpPr>
            <a:grpSpLocks/>
          </p:cNvGrpSpPr>
          <p:nvPr/>
        </p:nvGrpSpPr>
        <p:grpSpPr bwMode="auto">
          <a:xfrm>
            <a:off x="6232525" y="1911350"/>
            <a:ext cx="2236788" cy="3117850"/>
            <a:chOff x="2691" y="1056"/>
            <a:chExt cx="1197" cy="1964"/>
          </a:xfrm>
        </p:grpSpPr>
        <p:grpSp>
          <p:nvGrpSpPr>
            <p:cNvPr id="787463" name="Group 7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7464" name="Rectangle 8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5" name="Line 9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6" name="Line 10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7" name="Line 1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8" name="Line 12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9" name="Line 13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0" name="Line 14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1" name="Text Box 15"/>
              <p:cNvSpPr txBox="1">
                <a:spLocks noChangeArrowheads="1"/>
              </p:cNvSpPr>
              <p:nvPr/>
            </p:nvSpPr>
            <p:spPr bwMode="auto">
              <a:xfrm>
                <a:off x="3489" y="2693"/>
                <a:ext cx="1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2691" y="105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grpSp>
        <p:nvGrpSpPr>
          <p:cNvPr id="787473" name="Group 17"/>
          <p:cNvGrpSpPr>
            <a:grpSpLocks/>
          </p:cNvGrpSpPr>
          <p:nvPr/>
        </p:nvGrpSpPr>
        <p:grpSpPr bwMode="auto">
          <a:xfrm>
            <a:off x="7532688" y="1981200"/>
            <a:ext cx="755650" cy="2820988"/>
            <a:chOff x="4841" y="1103"/>
            <a:chExt cx="360" cy="1777"/>
          </a:xfrm>
        </p:grpSpPr>
        <p:sp>
          <p:nvSpPr>
            <p:cNvPr id="787474" name="Text Box 18"/>
            <p:cNvSpPr txBox="1">
              <a:spLocks noChangeArrowheads="1"/>
            </p:cNvSpPr>
            <p:nvPr/>
          </p:nvSpPr>
          <p:spPr bwMode="auto">
            <a:xfrm>
              <a:off x="4896" y="110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4889" y="134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7476" name="Text Box 20"/>
            <p:cNvSpPr txBox="1">
              <a:spLocks noChangeArrowheads="1"/>
            </p:cNvSpPr>
            <p:nvPr/>
          </p:nvSpPr>
          <p:spPr bwMode="auto">
            <a:xfrm>
              <a:off x="4841" y="158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7477" name="Text Box 21"/>
            <p:cNvSpPr txBox="1">
              <a:spLocks noChangeArrowheads="1"/>
            </p:cNvSpPr>
            <p:nvPr/>
          </p:nvSpPr>
          <p:spPr bwMode="auto">
            <a:xfrm>
              <a:off x="4848" y="182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7478" name="Text Box 22"/>
            <p:cNvSpPr txBox="1">
              <a:spLocks noChangeArrowheads="1"/>
            </p:cNvSpPr>
            <p:nvPr/>
          </p:nvSpPr>
          <p:spPr bwMode="auto">
            <a:xfrm>
              <a:off x="4842" y="206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7479" name="Text Box 23"/>
            <p:cNvSpPr txBox="1">
              <a:spLocks noChangeArrowheads="1"/>
            </p:cNvSpPr>
            <p:nvPr/>
          </p:nvSpPr>
          <p:spPr bwMode="auto">
            <a:xfrm>
              <a:off x="4951" y="2303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7480" name="Text Box 24"/>
            <p:cNvSpPr txBox="1">
              <a:spLocks noChangeArrowheads="1"/>
            </p:cNvSpPr>
            <p:nvPr/>
          </p:nvSpPr>
          <p:spPr bwMode="auto">
            <a:xfrm>
              <a:off x="4951" y="2592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787481" name="Group 25"/>
          <p:cNvGrpSpPr>
            <a:grpSpLocks/>
          </p:cNvGrpSpPr>
          <p:nvPr/>
        </p:nvGrpSpPr>
        <p:grpSpPr bwMode="auto">
          <a:xfrm>
            <a:off x="7324725" y="1981200"/>
            <a:ext cx="1885950" cy="2700338"/>
            <a:chOff x="4614" y="1248"/>
            <a:chExt cx="1188" cy="1701"/>
          </a:xfrm>
        </p:grpSpPr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4643" y="124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01000011 </a:t>
              </a:r>
            </a:p>
          </p:txBody>
        </p:sp>
        <p:sp>
          <p:nvSpPr>
            <p:cNvPr id="787483" name="Text Box 27"/>
            <p:cNvSpPr txBox="1">
              <a:spLocks noChangeArrowheads="1"/>
            </p:cNvSpPr>
            <p:nvPr/>
          </p:nvSpPr>
          <p:spPr bwMode="auto">
            <a:xfrm>
              <a:off x="4636" y="148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01100001 </a:t>
              </a:r>
            </a:p>
          </p:txBody>
        </p:sp>
        <p:sp>
          <p:nvSpPr>
            <p:cNvPr id="787484" name="Text Box 28"/>
            <p:cNvSpPr txBox="1">
              <a:spLocks noChangeArrowheads="1"/>
            </p:cNvSpPr>
            <p:nvPr/>
          </p:nvSpPr>
          <p:spPr bwMode="auto">
            <a:xfrm>
              <a:off x="4616" y="172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01110010</a:t>
              </a:r>
            </a:p>
          </p:txBody>
        </p:sp>
        <p:sp>
          <p:nvSpPr>
            <p:cNvPr id="787485" name="Text Box 29"/>
            <p:cNvSpPr txBox="1">
              <a:spLocks noChangeArrowheads="1"/>
            </p:cNvSpPr>
            <p:nvPr/>
          </p:nvSpPr>
          <p:spPr bwMode="auto">
            <a:xfrm>
              <a:off x="4623" y="196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01100101</a:t>
              </a:r>
            </a:p>
          </p:txBody>
        </p:sp>
        <p:sp>
          <p:nvSpPr>
            <p:cNvPr id="787486" name="Text Box 30"/>
            <p:cNvSpPr txBox="1">
              <a:spLocks noChangeArrowheads="1"/>
            </p:cNvSpPr>
            <p:nvPr/>
          </p:nvSpPr>
          <p:spPr bwMode="auto">
            <a:xfrm>
              <a:off x="4617" y="220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01111001</a:t>
              </a:r>
            </a:p>
          </p:txBody>
        </p:sp>
        <p:sp>
          <p:nvSpPr>
            <p:cNvPr id="787487" name="Text Box 31"/>
            <p:cNvSpPr txBox="1">
              <a:spLocks noChangeArrowheads="1"/>
            </p:cNvSpPr>
            <p:nvPr/>
          </p:nvSpPr>
          <p:spPr bwMode="auto">
            <a:xfrm>
              <a:off x="4614" y="2448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</a:t>
              </a:r>
            </a:p>
          </p:txBody>
        </p:sp>
        <p:sp>
          <p:nvSpPr>
            <p:cNvPr id="787488" name="Text Box 32"/>
            <p:cNvSpPr txBox="1">
              <a:spLocks noChangeArrowheads="1"/>
            </p:cNvSpPr>
            <p:nvPr/>
          </p:nvSpPr>
          <p:spPr bwMode="auto">
            <a:xfrm>
              <a:off x="4614" y="2737"/>
              <a:ext cx="1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    </a:t>
              </a:r>
            </a:p>
          </p:txBody>
        </p:sp>
      </p:grp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593725" y="4846638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character is represented by 8 bits.</a:t>
            </a:r>
          </a:p>
        </p:txBody>
      </p:sp>
      <p:sp>
        <p:nvSpPr>
          <p:cNvPr id="787490" name="Rectangle 34"/>
          <p:cNvSpPr>
            <a:spLocks noChangeArrowheads="1"/>
          </p:cNvSpPr>
          <p:nvPr/>
        </p:nvSpPr>
        <p:spPr bwMode="auto">
          <a:xfrm>
            <a:off x="7369175" y="198120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01000011</a:t>
            </a:r>
          </a:p>
        </p:txBody>
      </p:sp>
      <p:sp>
        <p:nvSpPr>
          <p:cNvPr id="787491" name="Text Box 35"/>
          <p:cNvSpPr txBox="1">
            <a:spLocks noChangeArrowheads="1"/>
          </p:cNvSpPr>
          <p:nvPr/>
        </p:nvSpPr>
        <p:spPr bwMode="auto">
          <a:xfrm>
            <a:off x="609600" y="5867400"/>
            <a:ext cx="702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bit can have a value of either </a:t>
            </a:r>
            <a:r>
              <a:rPr lang="en-US">
                <a:solidFill>
                  <a:srgbClr val="008080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008080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(i.e. 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high voltage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low voltage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9592E-6 L -0.52847 0.498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9" grpId="0"/>
      <p:bldP spid="787490" grpId="0"/>
      <p:bldP spid="787490" grpId="1"/>
      <p:bldP spid="7874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4417-701F-46C2-A044-D0875DADF593}" type="slidenum">
              <a:rPr lang="en-US"/>
              <a:pPr/>
              <a:t>24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Binary and Decimal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Every decimal number has an equivalent binary representation (they’re just two ways of representing the same thing)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1143000" y="2027238"/>
            <a:ext cx="257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Decimal Number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5257800" y="2057400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Binary Equivalent</a:t>
            </a:r>
          </a:p>
        </p:txBody>
      </p:sp>
      <p:grpSp>
        <p:nvGrpSpPr>
          <p:cNvPr id="789510" name="Group 6"/>
          <p:cNvGrpSpPr>
            <a:grpSpLocks/>
          </p:cNvGrpSpPr>
          <p:nvPr/>
        </p:nvGrpSpPr>
        <p:grpSpPr bwMode="auto">
          <a:xfrm>
            <a:off x="1828800" y="2590800"/>
            <a:ext cx="5473700" cy="2513013"/>
            <a:chOff x="1152" y="1632"/>
            <a:chExt cx="3448" cy="1583"/>
          </a:xfrm>
        </p:grpSpPr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1254" y="16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9512" name="Text Box 8"/>
            <p:cNvSpPr txBox="1">
              <a:spLocks noChangeArrowheads="1"/>
            </p:cNvSpPr>
            <p:nvPr/>
          </p:nvSpPr>
          <p:spPr bwMode="auto">
            <a:xfrm>
              <a:off x="3695" y="1632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00000000</a:t>
              </a:r>
            </a:p>
          </p:txBody>
        </p:sp>
        <p:sp>
          <p:nvSpPr>
            <p:cNvPr id="789513" name="Text Box 9"/>
            <p:cNvSpPr txBox="1">
              <a:spLocks noChangeArrowheads="1"/>
            </p:cNvSpPr>
            <p:nvPr/>
          </p:nvSpPr>
          <p:spPr bwMode="auto">
            <a:xfrm>
              <a:off x="1258" y="18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699" y="185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00000001</a:t>
              </a:r>
            </a:p>
          </p:txBody>
        </p:sp>
        <p:sp>
          <p:nvSpPr>
            <p:cNvPr id="789515" name="Text Box 11"/>
            <p:cNvSpPr txBox="1">
              <a:spLocks noChangeArrowheads="1"/>
            </p:cNvSpPr>
            <p:nvPr/>
          </p:nvSpPr>
          <p:spPr bwMode="auto">
            <a:xfrm>
              <a:off x="1259" y="20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3700" y="208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00000010</a:t>
              </a:r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1253" y="232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9518" name="Text Box 14"/>
            <p:cNvSpPr txBox="1">
              <a:spLocks noChangeArrowheads="1"/>
            </p:cNvSpPr>
            <p:nvPr/>
          </p:nvSpPr>
          <p:spPr bwMode="auto">
            <a:xfrm>
              <a:off x="3694" y="232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00000011</a:t>
              </a:r>
            </a:p>
          </p:txBody>
        </p:sp>
        <p:sp>
          <p:nvSpPr>
            <p:cNvPr id="789519" name="Text Box 15"/>
            <p:cNvSpPr txBox="1">
              <a:spLocks noChangeArrowheads="1"/>
            </p:cNvSpPr>
            <p:nvPr/>
          </p:nvSpPr>
          <p:spPr bwMode="auto">
            <a:xfrm>
              <a:off x="1253" y="255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9520" name="Text Box 16"/>
            <p:cNvSpPr txBox="1">
              <a:spLocks noChangeArrowheads="1"/>
            </p:cNvSpPr>
            <p:nvPr/>
          </p:nvSpPr>
          <p:spPr bwMode="auto">
            <a:xfrm>
              <a:off x="3694" y="2551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00000100</a:t>
              </a:r>
            </a:p>
          </p:txBody>
        </p:sp>
        <p:sp>
          <p:nvSpPr>
            <p:cNvPr id="789521" name="Text Box 17"/>
            <p:cNvSpPr txBox="1">
              <a:spLocks noChangeArrowheads="1"/>
            </p:cNvSpPr>
            <p:nvPr/>
          </p:nvSpPr>
          <p:spPr bwMode="auto">
            <a:xfrm>
              <a:off x="1152" y="296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3700" y="296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11111111</a:t>
              </a:r>
            </a:p>
          </p:txBody>
        </p:sp>
        <p:sp>
          <p:nvSpPr>
            <p:cNvPr id="789523" name="Text Box 19"/>
            <p:cNvSpPr txBox="1">
              <a:spLocks noChangeArrowheads="1"/>
            </p:cNvSpPr>
            <p:nvPr/>
          </p:nvSpPr>
          <p:spPr bwMode="auto">
            <a:xfrm>
              <a:off x="1248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524" name="Text Box 20"/>
            <p:cNvSpPr txBox="1">
              <a:spLocks noChangeArrowheads="1"/>
            </p:cNvSpPr>
            <p:nvPr/>
          </p:nvSpPr>
          <p:spPr bwMode="auto">
            <a:xfrm>
              <a:off x="4080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789525" name="Text Box 21"/>
          <p:cNvSpPr txBox="1">
            <a:spLocks noChangeArrowheads="1"/>
          </p:cNvSpPr>
          <p:nvPr/>
        </p:nvSpPr>
        <p:spPr bwMode="auto">
          <a:xfrm>
            <a:off x="609600" y="5486400"/>
            <a:ext cx="8245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So that’s binary…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42FF-1F19-4511-AB0E-87CDE8AA33CF}" type="slidenum">
              <a:rPr lang="en-US"/>
              <a:pPr/>
              <a:t>25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Consider a Data File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245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Now lets consider a simple data file containing the data: </a:t>
            </a:r>
          </a:p>
          <a:p>
            <a:pPr algn="ctr"/>
            <a:endParaRPr lang="en-US" sz="2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“</a:t>
            </a:r>
            <a:r>
              <a:rPr lang="en-US">
                <a:solidFill>
                  <a:srgbClr val="6600CC"/>
                </a:solidFill>
              </a:rPr>
              <a:t>I AM SAM MAM.</a:t>
            </a:r>
            <a:r>
              <a:rPr lang="en-US" sz="2200">
                <a:solidFill>
                  <a:srgbClr val="6600CC"/>
                </a:solidFill>
              </a:rPr>
              <a:t>”</a:t>
            </a:r>
          </a:p>
        </p:txBody>
      </p:sp>
      <p:grpSp>
        <p:nvGrpSpPr>
          <p:cNvPr id="791556" name="Group 4"/>
          <p:cNvGrpSpPr>
            <a:grpSpLocks/>
          </p:cNvGrpSpPr>
          <p:nvPr/>
        </p:nvGrpSpPr>
        <p:grpSpPr bwMode="auto">
          <a:xfrm>
            <a:off x="762000" y="4572000"/>
            <a:ext cx="7788275" cy="1524000"/>
            <a:chOff x="480" y="2880"/>
            <a:chExt cx="4906" cy="960"/>
          </a:xfrm>
        </p:grpSpPr>
        <p:sp>
          <p:nvSpPr>
            <p:cNvPr id="791557" name="Rectangle 5"/>
            <p:cNvSpPr>
              <a:spLocks noChangeArrowheads="1"/>
            </p:cNvSpPr>
            <p:nvPr/>
          </p:nvSpPr>
          <p:spPr bwMode="auto">
            <a:xfrm>
              <a:off x="480" y="3474"/>
              <a:ext cx="48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01001101 00100000 01001101 01000001 01001101 00101110</a:t>
              </a:r>
            </a:p>
          </p:txBody>
        </p:sp>
        <p:sp>
          <p:nvSpPr>
            <p:cNvPr id="791558" name="Text Box 6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And in reality, its </a:t>
              </a:r>
              <a:r>
                <a:rPr lang="en-US" sz="2200" i="1">
                  <a:solidFill>
                    <a:schemeClr val="tx1"/>
                  </a:solidFill>
                </a:rPr>
                <a:t>really </a:t>
              </a:r>
              <a:r>
                <a:rPr lang="en-US" sz="2200">
                  <a:solidFill>
                    <a:schemeClr val="tx1"/>
                  </a:solidFill>
                </a:rPr>
                <a:t>stored in the computer as a set of 104 binary digits (bits):</a:t>
              </a:r>
            </a:p>
          </p:txBody>
        </p:sp>
      </p:grpSp>
      <p:grpSp>
        <p:nvGrpSpPr>
          <p:cNvPr id="791559" name="Group 7"/>
          <p:cNvGrpSpPr>
            <a:grpSpLocks/>
          </p:cNvGrpSpPr>
          <p:nvPr/>
        </p:nvGrpSpPr>
        <p:grpSpPr bwMode="auto">
          <a:xfrm>
            <a:off x="822325" y="2560638"/>
            <a:ext cx="7712075" cy="1401762"/>
            <a:chOff x="518" y="1613"/>
            <a:chExt cx="4858" cy="883"/>
          </a:xfrm>
        </p:grpSpPr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518" y="1613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As we’ve learned, this is actually stored as 13 numbers in our data file:</a:t>
              </a:r>
            </a:p>
          </p:txBody>
        </p:sp>
        <p:sp>
          <p:nvSpPr>
            <p:cNvPr id="791561" name="Rectangle 9"/>
            <p:cNvSpPr>
              <a:spLocks noChangeArrowheads="1"/>
            </p:cNvSpPr>
            <p:nvPr/>
          </p:nvSpPr>
          <p:spPr bwMode="auto">
            <a:xfrm>
              <a:off x="803" y="2208"/>
              <a:ext cx="4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73 32 65 77 32 83 65 77 32 77 65 77 46</a:t>
              </a:r>
            </a:p>
          </p:txBody>
        </p:sp>
      </p:grp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4064000" y="6472238"/>
            <a:ext cx="500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(13 characters * 8 bits/character = 104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45DC-92F1-4826-BF09-375C5C3BABA7}" type="slidenum">
              <a:rPr lang="en-US"/>
              <a:pPr/>
              <a:t>26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Data Compresion</a:t>
            </a:r>
          </a:p>
        </p:txBody>
      </p:sp>
      <p:grpSp>
        <p:nvGrpSpPr>
          <p:cNvPr id="793603" name="Group 3"/>
          <p:cNvGrpSpPr>
            <a:grpSpLocks/>
          </p:cNvGrpSpPr>
          <p:nvPr/>
        </p:nvGrpSpPr>
        <p:grpSpPr bwMode="auto">
          <a:xfrm>
            <a:off x="609600" y="1219200"/>
            <a:ext cx="7788275" cy="1644650"/>
            <a:chOff x="480" y="2880"/>
            <a:chExt cx="4906" cy="1036"/>
          </a:xfrm>
        </p:grpSpPr>
        <p:sp>
          <p:nvSpPr>
            <p:cNvPr id="793604" name="Rectangle 4"/>
            <p:cNvSpPr>
              <a:spLocks noChangeArrowheads="1"/>
            </p:cNvSpPr>
            <p:nvPr/>
          </p:nvSpPr>
          <p:spPr bwMode="auto">
            <a:xfrm>
              <a:off x="480" y="3474"/>
              <a:ext cx="48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sz="1600" b="1">
                  <a:solidFill>
                    <a:srgbClr val="6600CC"/>
                  </a:solidFill>
                </a:rPr>
                <a:t>00100000 01001101 01000001 01001101 00101110</a:t>
              </a:r>
            </a:p>
          </p:txBody>
        </p:sp>
        <p:sp>
          <p:nvSpPr>
            <p:cNvPr id="793605" name="Text Box 5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So our original string “</a:t>
              </a:r>
              <a:r>
                <a:rPr lang="en-US" sz="2200">
                  <a:solidFill>
                    <a:srgbClr val="006666"/>
                  </a:solidFill>
                </a:rPr>
                <a:t>I AM SAM MAM.</a:t>
              </a:r>
              <a:r>
                <a:rPr lang="en-US" sz="2200">
                  <a:solidFill>
                    <a:schemeClr val="tx1"/>
                  </a:solidFill>
                </a:rPr>
                <a:t>” requires 104 bits to store on our computer… OK.</a:t>
              </a:r>
            </a:p>
          </p:txBody>
        </p:sp>
      </p:grp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457200" y="3200400"/>
            <a:ext cx="824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question is: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rgbClr val="800000"/>
                </a:solidFill>
              </a:rPr>
              <a:t>Can we somehow reduce the number of bits required to store our data?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1981200" y="5486400"/>
            <a:ext cx="499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And of course, the answer is 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/>
      <p:bldP spid="7936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6572-4885-4C8C-BB70-5FE2EC24A692}" type="slidenum">
              <a:rPr lang="en-US"/>
              <a:pPr/>
              <a:t>27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Huffman Encoding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To compress a file “file.dat” with Huffman encoding, we use the following steps: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45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Compute the frequency of each character in file.dat.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these frequencies.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Use this binary tree to convert the original file’s contents to a more compressed form.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Save the converted (compressed) data to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E747-8457-4648-8D7F-6EB24A0F0E54}" type="slidenum">
              <a:rPr lang="en-US"/>
              <a:pPr/>
              <a:t>28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#1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5394325" y="1036638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FILE.DAT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486400" y="1447800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5638800" y="150177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974725" y="3810000"/>
            <a:ext cx="1087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‘A’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‘I’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‘M’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‘S’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2041525" y="3810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2035175" y="41798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5" name="Text Box 9"/>
          <p:cNvSpPr txBox="1">
            <a:spLocks noChangeArrowheads="1"/>
          </p:cNvSpPr>
          <p:nvPr/>
        </p:nvSpPr>
        <p:spPr bwMode="auto">
          <a:xfrm>
            <a:off x="2035175" y="4551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2046288" y="48990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2046288" y="5300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2046288" y="5638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9" name="Rectangle 13"/>
          <p:cNvSpPr>
            <a:spLocks noChangeArrowheads="1"/>
          </p:cNvSpPr>
          <p:nvPr/>
        </p:nvSpPr>
        <p:spPr bwMode="auto">
          <a:xfrm>
            <a:off x="5932488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0" name="Rectangle 14"/>
          <p:cNvSpPr>
            <a:spLocks noChangeArrowheads="1"/>
          </p:cNvSpPr>
          <p:nvPr/>
        </p:nvSpPr>
        <p:spPr bwMode="auto">
          <a:xfrm>
            <a:off x="6756400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1" name="Rectangle 15"/>
          <p:cNvSpPr>
            <a:spLocks noChangeArrowheads="1"/>
          </p:cNvSpPr>
          <p:nvPr/>
        </p:nvSpPr>
        <p:spPr bwMode="auto">
          <a:xfrm>
            <a:off x="7648575" y="1503363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2" name="Rectangle 16"/>
          <p:cNvSpPr>
            <a:spLocks noChangeArrowheads="1"/>
          </p:cNvSpPr>
          <p:nvPr/>
        </p:nvSpPr>
        <p:spPr bwMode="auto">
          <a:xfrm>
            <a:off x="5640388" y="15128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97713" name="Rectangle 17"/>
          <p:cNvSpPr>
            <a:spLocks noChangeArrowheads="1"/>
          </p:cNvSpPr>
          <p:nvPr/>
        </p:nvSpPr>
        <p:spPr bwMode="auto">
          <a:xfrm>
            <a:off x="6146800" y="152400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4" name="Rectangle 18"/>
          <p:cNvSpPr>
            <a:spLocks noChangeArrowheads="1"/>
          </p:cNvSpPr>
          <p:nvPr/>
        </p:nvSpPr>
        <p:spPr bwMode="auto">
          <a:xfrm>
            <a:off x="6978650" y="1512888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5" name="Rectangle 19"/>
          <p:cNvSpPr>
            <a:spLocks noChangeArrowheads="1"/>
          </p:cNvSpPr>
          <p:nvPr/>
        </p:nvSpPr>
        <p:spPr bwMode="auto">
          <a:xfrm>
            <a:off x="7383463" y="14922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6" name="Rectangle 20"/>
          <p:cNvSpPr>
            <a:spLocks noChangeArrowheads="1"/>
          </p:cNvSpPr>
          <p:nvPr/>
        </p:nvSpPr>
        <p:spPr bwMode="auto">
          <a:xfrm>
            <a:off x="7883525" y="1490663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7" name="Rectangle 21"/>
          <p:cNvSpPr>
            <a:spLocks noChangeArrowheads="1"/>
          </p:cNvSpPr>
          <p:nvPr/>
        </p:nvSpPr>
        <p:spPr bwMode="auto">
          <a:xfrm>
            <a:off x="6553200" y="150018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7718" name="Line 22"/>
          <p:cNvSpPr>
            <a:spLocks noChangeShapeType="1"/>
          </p:cNvSpPr>
          <p:nvPr/>
        </p:nvSpPr>
        <p:spPr bwMode="auto">
          <a:xfrm>
            <a:off x="5867400" y="1862138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647700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0" name="Line 24"/>
          <p:cNvSpPr>
            <a:spLocks noChangeShapeType="1"/>
          </p:cNvSpPr>
          <p:nvPr/>
        </p:nvSpPr>
        <p:spPr bwMode="auto">
          <a:xfrm>
            <a:off x="729615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1" name="Rectangle 25"/>
          <p:cNvSpPr>
            <a:spLocks noChangeArrowheads="1"/>
          </p:cNvSpPr>
          <p:nvPr/>
        </p:nvSpPr>
        <p:spPr bwMode="auto">
          <a:xfrm>
            <a:off x="8153400" y="1501775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7722" name="Rectangle 26"/>
          <p:cNvSpPr>
            <a:spLocks noChangeArrowheads="1"/>
          </p:cNvSpPr>
          <p:nvPr/>
        </p:nvSpPr>
        <p:spPr bwMode="auto">
          <a:xfrm>
            <a:off x="457200" y="990600"/>
            <a:ext cx="38100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#1</a:t>
            </a:r>
            <a:r>
              <a:rPr lang="en-US">
                <a:solidFill>
                  <a:schemeClr val="tx1"/>
                </a:solidFill>
              </a:rPr>
              <a:t>: Compute the frequency of each character in file.dat.</a:t>
            </a:r>
          </a:p>
          <a:p>
            <a:r>
              <a:rPr lang="en-US" sz="2200">
                <a:solidFill>
                  <a:schemeClr val="tx1"/>
                </a:solidFill>
              </a:rPr>
              <a:t>(i.e. compute a </a:t>
            </a:r>
            <a:r>
              <a:rPr lang="en-US" sz="2200" i="1">
                <a:solidFill>
                  <a:schemeClr val="tx1"/>
                </a:solidFill>
              </a:rPr>
              <a:t>histogram</a:t>
            </a:r>
            <a:r>
              <a:rPr lang="en-US" sz="22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2178E-7 L -0.62135 0.33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76" y="167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4384E-6 L -0.42934 0.336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6" y="168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34384E-6 L -0.51892 0.333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16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28267E-7 L -0.39462 0.389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19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40037E-6 L -0.45174 0.44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220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28267E-7 L -0.54149 0.436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218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51993E-6 L -0.58715 0.443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2217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21594E-6 L -0.64167 0.4418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220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03985E-6 L -0.49461 0.490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74606E-7 L -0.4059 0.5366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2683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7359E-6 L -0.4724 0.53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28" y="2664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7359E-6 L -0.56267 0.531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2" y="26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4384E-6 L -0.66527 0.6054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64" y="30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/>
      <p:bldP spid="797703" grpId="0"/>
      <p:bldP spid="797704" grpId="0"/>
      <p:bldP spid="797705" grpId="0"/>
      <p:bldP spid="797706" grpId="0"/>
      <p:bldP spid="797707" grpId="0"/>
      <p:bldP spid="797708" grpId="0"/>
      <p:bldP spid="797709" grpId="0"/>
      <p:bldP spid="797709" grpId="1"/>
      <p:bldP spid="797710" grpId="0"/>
      <p:bldP spid="797710" grpId="1"/>
      <p:bldP spid="797711" grpId="0"/>
      <p:bldP spid="797711" grpId="1"/>
      <p:bldP spid="797712" grpId="0"/>
      <p:bldP spid="797712" grpId="1"/>
      <p:bldP spid="797713" grpId="0"/>
      <p:bldP spid="797713" grpId="1"/>
      <p:bldP spid="797714" grpId="0"/>
      <p:bldP spid="797714" grpId="1"/>
      <p:bldP spid="797715" grpId="0"/>
      <p:bldP spid="797715" grpId="1"/>
      <p:bldP spid="797716" grpId="0"/>
      <p:bldP spid="797716" grpId="1"/>
      <p:bldP spid="797717" grpId="0"/>
      <p:bldP spid="797717" grpId="1"/>
      <p:bldP spid="797718" grpId="0" animBg="1"/>
      <p:bldP spid="797718" grpId="1" animBg="1"/>
      <p:bldP spid="797718" grpId="2" animBg="1"/>
      <p:bldP spid="797719" grpId="0" animBg="1"/>
      <p:bldP spid="797719" grpId="1" animBg="1"/>
      <p:bldP spid="797719" grpId="2" animBg="1"/>
      <p:bldP spid="797720" grpId="0" animBg="1"/>
      <p:bldP spid="797720" grpId="1" animBg="1"/>
      <p:bldP spid="797720" grpId="2" animBg="1"/>
      <p:bldP spid="797721" grpId="0"/>
      <p:bldP spid="79772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D9D3-5F9B-4EE5-BA41-F11DB3BE58AC}" type="slidenum">
              <a:rPr lang="en-US"/>
              <a:pPr/>
              <a:t>29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228600" y="3048000"/>
            <a:ext cx="1441450" cy="2286000"/>
            <a:chOff x="614" y="2400"/>
            <a:chExt cx="908" cy="1440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614" y="2400"/>
              <a:ext cx="68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‘A’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‘I’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‘M’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‘S’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Space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Period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1286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1" name="Text Box 7"/>
            <p:cNvSpPr txBox="1">
              <a:spLocks noChangeArrowheads="1"/>
            </p:cNvSpPr>
            <p:nvPr/>
          </p:nvSpPr>
          <p:spPr bwMode="auto">
            <a:xfrm>
              <a:off x="1282" y="263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1282" y="286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9753" name="Text Box 9"/>
            <p:cNvSpPr txBox="1">
              <a:spLocks noChangeArrowheads="1"/>
            </p:cNvSpPr>
            <p:nvPr/>
          </p:nvSpPr>
          <p:spPr bwMode="auto">
            <a:xfrm>
              <a:off x="1289" y="30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1289" y="33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5" name="Text Box 11"/>
            <p:cNvSpPr txBox="1">
              <a:spLocks noChangeArrowheads="1"/>
            </p:cNvSpPr>
            <p:nvPr/>
          </p:nvSpPr>
          <p:spPr bwMode="auto">
            <a:xfrm>
              <a:off x="1289" y="35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99756" name="Rectangle 12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grpSp>
        <p:nvGrpSpPr>
          <p:cNvPr id="799757" name="Group 13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799758" name="Group 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59" name="Rectangle 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0" name="Rectangle 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1" name="Text Box 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62" name="Text Box 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63" name="Rectangle 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4" name="Rectangle 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5" name="Rectangle 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6" name="Text Box 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67" name="Text Box 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68" name="Text Box 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799769" name="Text Box 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770" name="Text Box 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71" name="Text Box 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72" name="Group 28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799773" name="Group 2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74" name="Rectangle 3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5" name="Rectangle 3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6" name="Text Box 3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77" name="Text Box 3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78" name="Rectangle 3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9" name="Rectangle 3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0" name="Rectangle 3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1" name="Text Box 3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82" name="Text Box 3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83" name="Text Box 3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799784" name="Text Box 4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785" name="Text Box 4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86" name="Text Box 4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87" name="Group 43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799788" name="Group 4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89" name="Rectangle 4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0" name="Rectangle 4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1" name="Text Box 4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92" name="Text Box 4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93" name="Rectangle 4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4" name="Rectangle 5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5" name="Rectangle 5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6" name="Text Box 5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97" name="Text Box 5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98" name="Text Box 5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799799" name="Text Box 5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799800" name="Text Box 5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01" name="Text Box 5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02" name="Group 58"/>
          <p:cNvGrpSpPr>
            <a:grpSpLocks/>
          </p:cNvGrpSpPr>
          <p:nvPr/>
        </p:nvGrpSpPr>
        <p:grpSpPr bwMode="auto">
          <a:xfrm>
            <a:off x="1933575" y="5562600"/>
            <a:ext cx="1343025" cy="1171575"/>
            <a:chOff x="2100" y="2628"/>
            <a:chExt cx="846" cy="738"/>
          </a:xfrm>
        </p:grpSpPr>
        <p:grpSp>
          <p:nvGrpSpPr>
            <p:cNvPr id="799803" name="Group 5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04" name="Rectangle 6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5" name="Rectangle 6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6" name="Text Box 6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07" name="Text Box 6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08" name="Rectangle 6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9" name="Rectangle 6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0" name="Rectangle 6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1" name="Text Box 6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12" name="Text Box 6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13" name="Text Box 6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‘S’</a:t>
              </a:r>
            </a:p>
          </p:txBody>
        </p:sp>
        <p:sp>
          <p:nvSpPr>
            <p:cNvPr id="799814" name="Text Box 7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15" name="Text Box 7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16" name="Text Box 7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17" name="Group 73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799818" name="Group 7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19" name="Rectangle 7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0" name="Rectangle 7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1" name="Text Box 7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22" name="Text Box 7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23" name="Rectangle 7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4" name="Rectangle 8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5" name="Rectangle 8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27" name="Text Box 8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28" name="Text Box 8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799829" name="Text Box 8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830" name="Text Box 8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31" name="Text Box 8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32" name="Group 88"/>
          <p:cNvGrpSpPr>
            <a:grpSpLocks/>
          </p:cNvGrpSpPr>
          <p:nvPr/>
        </p:nvGrpSpPr>
        <p:grpSpPr bwMode="auto">
          <a:xfrm>
            <a:off x="581025" y="5562600"/>
            <a:ext cx="1343025" cy="1171575"/>
            <a:chOff x="2100" y="2628"/>
            <a:chExt cx="846" cy="738"/>
          </a:xfrm>
        </p:grpSpPr>
        <p:grpSp>
          <p:nvGrpSpPr>
            <p:cNvPr id="799833" name="Group 8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34" name="Rectangle 9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5" name="Rectangle 9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6" name="Text Box 9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37" name="Text Box 9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38" name="Rectangle 9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9" name="Rectangle 9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0" name="Rectangle 9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1" name="Text Box 9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42" name="Text Box 9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43" name="Text Box 9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‘.’</a:t>
              </a:r>
            </a:p>
          </p:txBody>
        </p:sp>
        <p:sp>
          <p:nvSpPr>
            <p:cNvPr id="799844" name="Text Box 10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45" name="Text Box 10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46" name="Text Box 10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799847" name="Rectangle 103"/>
          <p:cNvSpPr>
            <a:spLocks noChangeArrowheads="1"/>
          </p:cNvSpPr>
          <p:nvPr/>
        </p:nvSpPr>
        <p:spPr bwMode="auto">
          <a:xfrm>
            <a:off x="0" y="2971800"/>
            <a:ext cx="1828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848" name="Rectangle 104"/>
          <p:cNvSpPr>
            <a:spLocks noChangeArrowheads="1"/>
          </p:cNvSpPr>
          <p:nvPr/>
        </p:nvSpPr>
        <p:spPr bwMode="auto">
          <a:xfrm>
            <a:off x="685800" y="2574925"/>
            <a:ext cx="551497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2000" b="1">
                <a:solidFill>
                  <a:schemeClr val="tx1"/>
                </a:solidFill>
              </a:rPr>
              <a:t>   </a:t>
            </a:r>
            <a:r>
              <a:rPr lang="en-US" sz="1900">
                <a:solidFill>
                  <a:schemeClr val="accent2"/>
                </a:solidFill>
              </a:rPr>
              <a:t>5. Place the new parent node in our grouping.</a:t>
            </a:r>
          </a:p>
        </p:txBody>
      </p:sp>
      <p:sp>
        <p:nvSpPr>
          <p:cNvPr id="799849" name="Line 105"/>
          <p:cNvSpPr>
            <a:spLocks noChangeShapeType="1"/>
          </p:cNvSpPr>
          <p:nvPr/>
        </p:nvSpPr>
        <p:spPr bwMode="auto">
          <a:xfrm>
            <a:off x="730250" y="3059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99850" name="Group 106"/>
          <p:cNvGrpSpPr>
            <a:grpSpLocks/>
          </p:cNvGrpSpPr>
          <p:nvPr/>
        </p:nvGrpSpPr>
        <p:grpSpPr bwMode="auto">
          <a:xfrm>
            <a:off x="7315200" y="2286000"/>
            <a:ext cx="1343025" cy="1171575"/>
            <a:chOff x="2100" y="2628"/>
            <a:chExt cx="846" cy="738"/>
          </a:xfrm>
        </p:grpSpPr>
        <p:grpSp>
          <p:nvGrpSpPr>
            <p:cNvPr id="799851" name="Group 10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52" name="Rectangle 10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3" name="Rectangle 10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4" name="Text Box 11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55" name="Text Box 11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56" name="Rectangle 11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7" name="Rectangle 11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8" name="Rectangle 11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9" name="Text Box 11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60" name="Text Box 11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61" name="Text Box 11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</a:t>
              </a:r>
            </a:p>
          </p:txBody>
        </p:sp>
        <p:sp>
          <p:nvSpPr>
            <p:cNvPr id="799862" name="Text Box 11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799863" name="Text Box 11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799864" name="Text Box 12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799865" name="Line 121"/>
          <p:cNvSpPr>
            <a:spLocks noChangeShapeType="1"/>
          </p:cNvSpPr>
          <p:nvPr/>
        </p:nvSpPr>
        <p:spPr bwMode="auto">
          <a:xfrm>
            <a:off x="741363" y="335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6" name="Line 122"/>
          <p:cNvSpPr>
            <a:spLocks noChangeShapeType="1"/>
          </p:cNvSpPr>
          <p:nvPr/>
        </p:nvSpPr>
        <p:spPr bwMode="auto">
          <a:xfrm flipH="1">
            <a:off x="73914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7" name="Line 123"/>
          <p:cNvSpPr>
            <a:spLocks noChangeShapeType="1"/>
          </p:cNvSpPr>
          <p:nvPr/>
        </p:nvSpPr>
        <p:spPr bwMode="auto">
          <a:xfrm>
            <a:off x="739775" y="3636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8" name="Line 124"/>
          <p:cNvSpPr>
            <a:spLocks noChangeShapeType="1"/>
          </p:cNvSpPr>
          <p:nvPr/>
        </p:nvSpPr>
        <p:spPr bwMode="auto">
          <a:xfrm>
            <a:off x="83058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9" name="Line 125"/>
          <p:cNvSpPr>
            <a:spLocks noChangeShapeType="1"/>
          </p:cNvSpPr>
          <p:nvPr/>
        </p:nvSpPr>
        <p:spPr bwMode="auto">
          <a:xfrm>
            <a:off x="739775" y="3940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70" name="Text Box 126"/>
          <p:cNvSpPr txBox="1">
            <a:spLocks noChangeArrowheads="1"/>
          </p:cNvSpPr>
          <p:nvPr/>
        </p:nvSpPr>
        <p:spPr bwMode="auto">
          <a:xfrm>
            <a:off x="8002588" y="2574925"/>
            <a:ext cx="500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1+1</a:t>
            </a:r>
          </a:p>
        </p:txBody>
      </p:sp>
      <p:sp>
        <p:nvSpPr>
          <p:cNvPr id="799871" name="Text Box 127"/>
          <p:cNvSpPr txBox="1">
            <a:spLocks noChangeArrowheads="1"/>
          </p:cNvSpPr>
          <p:nvPr/>
        </p:nvSpPr>
        <p:spPr bwMode="auto">
          <a:xfrm>
            <a:off x="8078788" y="256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799872" name="Line 128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3457E-6 L 0.64115 -0.289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49" y="-14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33457E-6 L 0.64166 -0.291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14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9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6" grpId="0"/>
      <p:bldP spid="799847" grpId="0" animBg="1"/>
      <p:bldP spid="799848" grpId="0"/>
      <p:bldP spid="799849" grpId="0" animBg="1"/>
      <p:bldP spid="799849" grpId="1" animBg="1"/>
      <p:bldP spid="799865" grpId="0" animBg="1"/>
      <p:bldP spid="799865" grpId="1" animBg="1"/>
      <p:bldP spid="799866" grpId="0" animBg="1"/>
      <p:bldP spid="799867" grpId="0" animBg="1"/>
      <p:bldP spid="799867" grpId="1" animBg="1"/>
      <p:bldP spid="799868" grpId="0" animBg="1"/>
      <p:bldP spid="799869" grpId="0" animBg="1"/>
      <p:bldP spid="799869" grpId="1" animBg="1"/>
      <p:bldP spid="799870" grpId="0"/>
      <p:bldP spid="799870" grpId="1"/>
      <p:bldP spid="799871" grpId="0"/>
      <p:bldP spid="7998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F9EF-72F9-41E6-A1C4-EADA4F7C45C5}" type="slidenum">
              <a:rPr lang="en-US"/>
              <a:pPr/>
              <a:t>3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r>
              <a:rPr lang="en-US" sz="3600"/>
              <a:t>Binary Search Tree Insertion Review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95275" y="1265238"/>
            <a:ext cx="5297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 #1</a:t>
            </a:r>
            <a:r>
              <a:rPr lang="en-US"/>
              <a:t>: Show where you would</a:t>
            </a:r>
            <a:br>
              <a:rPr lang="en-US"/>
            </a:br>
            <a:r>
              <a:rPr lang="en-US"/>
              <a:t>insert “Cathy”</a:t>
            </a:r>
          </a:p>
        </p:txBody>
      </p:sp>
      <p:grpSp>
        <p:nvGrpSpPr>
          <p:cNvPr id="603143" name="Group 7"/>
          <p:cNvGrpSpPr>
            <a:grpSpLocks/>
          </p:cNvGrpSpPr>
          <p:nvPr/>
        </p:nvGrpSpPr>
        <p:grpSpPr bwMode="auto">
          <a:xfrm>
            <a:off x="5943600" y="4648200"/>
            <a:ext cx="1143000" cy="804863"/>
            <a:chOff x="4176" y="2400"/>
            <a:chExt cx="720" cy="507"/>
          </a:xfrm>
        </p:grpSpPr>
        <p:sp>
          <p:nvSpPr>
            <p:cNvPr id="603144" name="Rectangle 8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4241" y="2619"/>
              <a:ext cx="5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Cathy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5562600" y="4691063"/>
            <a:ext cx="1752600" cy="1219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265113" y="2225675"/>
            <a:ext cx="4651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 #2</a:t>
            </a:r>
            <a:r>
              <a:rPr lang="en-US"/>
              <a:t>: How would you go</a:t>
            </a:r>
            <a:br>
              <a:rPr lang="en-US"/>
            </a:br>
            <a:r>
              <a:rPr lang="en-US"/>
              <a:t>about inserting “Dan”.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8C9B-9254-4DAB-B0D4-1F04F6D1B8AB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801794" name="Group 2"/>
          <p:cNvGrpSpPr>
            <a:grpSpLocks/>
          </p:cNvGrpSpPr>
          <p:nvPr/>
        </p:nvGrpSpPr>
        <p:grpSpPr bwMode="auto">
          <a:xfrm>
            <a:off x="6418263" y="2297113"/>
            <a:ext cx="2695575" cy="2455862"/>
            <a:chOff x="4043" y="1447"/>
            <a:chExt cx="1698" cy="1547"/>
          </a:xfrm>
        </p:grpSpPr>
        <p:grpSp>
          <p:nvGrpSpPr>
            <p:cNvPr id="801795" name="Group 3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796" name="Group 4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8" name="Rectangle 6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01" name="Rectangle 9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06" name="Text Box 14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807" name="Text Box 15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08" name="Text Box 16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09" name="Text Box 17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10" name="Group 18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811" name="Group 19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2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25" name="Group 33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826" name="Group 34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827" name="Group 35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8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83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8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8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8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84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841" name="Line 49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2" name="Line 50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3" name="Text Box 51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844" name="Rectangle 52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1845" name="Rectangle 53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1846" name="Rectangle 54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1847" name="Line 55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848" name="Group 56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801849" name="Group 5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50" name="Rectangle 5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1" name="Rectangle 5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2" name="Text Box 6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53" name="Text Box 6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54" name="Rectangle 6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5" name="Rectangle 6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6" name="Rectangle 6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7" name="Text Box 6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58" name="Text Box 6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59" name="Text Box 6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861" name="Text Box 6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62" name="Text Box 7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63" name="Group 71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801864" name="Group 7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65" name="Rectangle 7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6" name="Rectangle 7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7" name="Text Box 7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68" name="Text Box 7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69" name="Rectangle 7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0" name="Rectangle 7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1" name="Rectangle 7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2" name="Text Box 8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73" name="Text Box 8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74" name="Text Box 8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1875" name="Text Box 8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1876" name="Text Box 8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77" name="Text Box 8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78" name="Group 86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801879" name="Group 8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80" name="Rectangle 8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1" name="Rectangle 8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2" name="Text Box 9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83" name="Text Box 9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84" name="Rectangle 9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5" name="Rectangle 9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6" name="Rectangle 9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7" name="Text Box 9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88" name="Text Box 9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89" name="Text Box 9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1890" name="Text Box 9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1891" name="Text Box 9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92" name="Text Box 10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93" name="Group 101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801894" name="Group 10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95" name="Rectangle 10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6" name="Rectangle 10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7" name="Text Box 10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98" name="Text Box 10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99" name="Rectangle 10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0" name="Rectangle 10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1" name="Rectangle 10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2" name="Text Box 11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03" name="Text Box 11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04" name="Text Box 11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1905" name="Text Box 11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906" name="Text Box 11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907" name="Text Box 11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01908" name="Rectangle 116"/>
          <p:cNvSpPr>
            <a:spLocks noChangeArrowheads="1"/>
          </p:cNvSpPr>
          <p:nvPr/>
        </p:nvSpPr>
        <p:spPr bwMode="auto">
          <a:xfrm>
            <a:off x="304800" y="990600"/>
            <a:ext cx="8712200" cy="162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909" name="Rectangle 117"/>
          <p:cNvSpPr>
            <a:spLocks noChangeArrowheads="1"/>
          </p:cNvSpPr>
          <p:nvPr/>
        </p:nvSpPr>
        <p:spPr bwMode="auto">
          <a:xfrm>
            <a:off x="685800" y="2574925"/>
            <a:ext cx="554355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1900">
                <a:solidFill>
                  <a:schemeClr val="accent2"/>
                </a:solidFill>
              </a:rPr>
              <a:t>     5. Place the new parent node in our grouping.</a:t>
            </a:r>
          </a:p>
        </p:txBody>
      </p:sp>
      <p:grpSp>
        <p:nvGrpSpPr>
          <p:cNvPr id="801910" name="Group 118"/>
          <p:cNvGrpSpPr>
            <a:grpSpLocks/>
          </p:cNvGrpSpPr>
          <p:nvPr/>
        </p:nvGrpSpPr>
        <p:grpSpPr bwMode="auto">
          <a:xfrm>
            <a:off x="527050" y="5551488"/>
            <a:ext cx="2695575" cy="2455862"/>
            <a:chOff x="4043" y="1447"/>
            <a:chExt cx="1698" cy="1547"/>
          </a:xfrm>
        </p:grpSpPr>
        <p:grpSp>
          <p:nvGrpSpPr>
            <p:cNvPr id="801911" name="Group 119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912" name="Group 12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1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1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2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22" name="Text Box 13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923" name="Text Box 13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24" name="Text Box 13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25" name="Text Box 13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26" name="Group 134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927" name="Group 1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9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3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3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3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37" name="Text Box 1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938" name="Text Box 1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39" name="Text Box 1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40" name="Text Box 1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41" name="Group 149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942" name="Group 150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943" name="Group 151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94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6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947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94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0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95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95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95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95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9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957" name="Line 165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8" name="Line 166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9" name="Text Box 167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960" name="Line 168"/>
          <p:cNvSpPr>
            <a:spLocks noChangeShapeType="1"/>
          </p:cNvSpPr>
          <p:nvPr/>
        </p:nvSpPr>
        <p:spPr bwMode="auto">
          <a:xfrm>
            <a:off x="479425" y="1066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61" name="Line 169"/>
          <p:cNvSpPr>
            <a:spLocks noChangeShapeType="1"/>
          </p:cNvSpPr>
          <p:nvPr/>
        </p:nvSpPr>
        <p:spPr bwMode="auto">
          <a:xfrm>
            <a:off x="676275" y="13382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962" name="Group 170"/>
          <p:cNvGrpSpPr>
            <a:grpSpLocks/>
          </p:cNvGrpSpPr>
          <p:nvPr/>
        </p:nvGrpSpPr>
        <p:grpSpPr bwMode="auto">
          <a:xfrm>
            <a:off x="2232025" y="3197225"/>
            <a:ext cx="1343025" cy="1171575"/>
            <a:chOff x="2100" y="2628"/>
            <a:chExt cx="846" cy="738"/>
          </a:xfrm>
        </p:grpSpPr>
        <p:grpSp>
          <p:nvGrpSpPr>
            <p:cNvPr id="801963" name="Group 17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964" name="Rectangle 17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5" name="Rectangle 17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6" name="Text Box 17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967" name="Text Box 17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968" name="Rectangle 17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9" name="Rectangle 17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0" name="Rectangle 17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1" name="Text Box 17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72" name="Text Box 18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73" name="Text Box 18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1974" name="Text Box 18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1975" name="Text Box 18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1976" name="Text Box 18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1977" name="Line 185"/>
          <p:cNvSpPr>
            <a:spLocks noChangeShapeType="1"/>
          </p:cNvSpPr>
          <p:nvPr/>
        </p:nvSpPr>
        <p:spPr bwMode="auto">
          <a:xfrm>
            <a:off x="674688" y="1638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8" name="Line 186"/>
          <p:cNvSpPr>
            <a:spLocks noChangeShapeType="1"/>
          </p:cNvSpPr>
          <p:nvPr/>
        </p:nvSpPr>
        <p:spPr bwMode="auto">
          <a:xfrm>
            <a:off x="674688" y="1908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9" name="Line 187"/>
          <p:cNvSpPr>
            <a:spLocks noChangeShapeType="1"/>
          </p:cNvSpPr>
          <p:nvPr/>
        </p:nvSpPr>
        <p:spPr bwMode="auto">
          <a:xfrm flipH="1">
            <a:off x="23622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0" name="Line 188"/>
          <p:cNvSpPr>
            <a:spLocks noChangeShapeType="1"/>
          </p:cNvSpPr>
          <p:nvPr/>
        </p:nvSpPr>
        <p:spPr bwMode="auto">
          <a:xfrm>
            <a:off x="32766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1" name="Line 189"/>
          <p:cNvSpPr>
            <a:spLocks noChangeShapeType="1"/>
          </p:cNvSpPr>
          <p:nvPr/>
        </p:nvSpPr>
        <p:spPr bwMode="auto">
          <a:xfrm>
            <a:off x="663575" y="2190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2" name="Rectangle 190"/>
          <p:cNvSpPr>
            <a:spLocks noChangeArrowheads="1"/>
          </p:cNvSpPr>
          <p:nvPr/>
        </p:nvSpPr>
        <p:spPr bwMode="auto">
          <a:xfrm>
            <a:off x="3003550" y="34877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801983" name="Line 191"/>
          <p:cNvSpPr>
            <a:spLocks noChangeShapeType="1"/>
          </p:cNvSpPr>
          <p:nvPr/>
        </p:nvSpPr>
        <p:spPr bwMode="auto">
          <a:xfrm>
            <a:off x="663575" y="2805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4708E-6 L -0.64358 0.4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237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29935E-6 L 4.72222E-6 -0.247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01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8" dur="2000" fill="hold"/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0" dur="2000" fill="hold"/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2" dur="2000" fill="hold"/>
                                        <p:tgtEl>
                                          <p:spTgt spid="801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4" dur="2000" fill="hold"/>
                                        <p:tgtEl>
                                          <p:spTgt spid="801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6" dur="2000" fill="hold"/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47" grpId="0" animBg="1"/>
      <p:bldP spid="801908" grpId="0" animBg="1"/>
      <p:bldP spid="801909" grpId="0"/>
      <p:bldP spid="801960" grpId="0" animBg="1"/>
      <p:bldP spid="801960" grpId="1" animBg="1"/>
      <p:bldP spid="801961" grpId="0" animBg="1"/>
      <p:bldP spid="801961" grpId="1" animBg="1"/>
      <p:bldP spid="801977" grpId="0" animBg="1"/>
      <p:bldP spid="801977" grpId="1" animBg="1"/>
      <p:bldP spid="801978" grpId="0" animBg="1"/>
      <p:bldP spid="801978" grpId="1" animBg="1"/>
      <p:bldP spid="801979" grpId="0" animBg="1"/>
      <p:bldP spid="801980" grpId="0" animBg="1"/>
      <p:bldP spid="801981" grpId="0" animBg="1"/>
      <p:bldP spid="801981" grpId="1" animBg="1"/>
      <p:bldP spid="801982" grpId="0"/>
      <p:bldP spid="8019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B24-E87A-4F5E-9DF2-2AC18DED2935}" type="slidenum">
              <a:rPr lang="en-US"/>
              <a:pPr/>
              <a:t>31</a:t>
            </a:fld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3843" name="Group 3"/>
          <p:cNvGrpSpPr>
            <a:grpSpLocks/>
          </p:cNvGrpSpPr>
          <p:nvPr/>
        </p:nvGrpSpPr>
        <p:grpSpPr bwMode="auto">
          <a:xfrm>
            <a:off x="4610100" y="4491038"/>
            <a:ext cx="1343025" cy="1171575"/>
            <a:chOff x="2100" y="2628"/>
            <a:chExt cx="846" cy="738"/>
          </a:xfrm>
        </p:grpSpPr>
        <p:grpSp>
          <p:nvGrpSpPr>
            <p:cNvPr id="803844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45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6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7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48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49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0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1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2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53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3855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57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58" name="Group 18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3859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60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1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2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63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64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5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6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7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68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69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3870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3871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72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73" name="Group 33"/>
          <p:cNvGrpSpPr>
            <a:grpSpLocks/>
          </p:cNvGrpSpPr>
          <p:nvPr/>
        </p:nvGrpSpPr>
        <p:grpSpPr bwMode="auto">
          <a:xfrm>
            <a:off x="7258050" y="4491038"/>
            <a:ext cx="1343025" cy="1171575"/>
            <a:chOff x="2100" y="2628"/>
            <a:chExt cx="846" cy="738"/>
          </a:xfrm>
        </p:grpSpPr>
        <p:grpSp>
          <p:nvGrpSpPr>
            <p:cNvPr id="803874" name="Group 3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75" name="Rectangle 3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6" name="Rectangle 3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7" name="Text Box 3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78" name="Text Box 3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79" name="Rectangle 3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0" name="Rectangle 4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1" name="Rectangle 4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2" name="Text Box 4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83" name="Text Box 4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84" name="Text Box 4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3885" name="Text Box 4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3886" name="Text Box 4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87" name="Text Box 4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88" name="Group 48"/>
          <p:cNvGrpSpPr>
            <a:grpSpLocks/>
          </p:cNvGrpSpPr>
          <p:nvPr/>
        </p:nvGrpSpPr>
        <p:grpSpPr bwMode="auto">
          <a:xfrm>
            <a:off x="5924550" y="4491038"/>
            <a:ext cx="1343025" cy="1171575"/>
            <a:chOff x="2100" y="2628"/>
            <a:chExt cx="846" cy="738"/>
          </a:xfrm>
        </p:grpSpPr>
        <p:grpSp>
          <p:nvGrpSpPr>
            <p:cNvPr id="803889" name="Group 4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90" name="Rectangle 5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1" name="Rectangle 5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2" name="Text Box 5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93" name="Text Box 5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94" name="Rectangle 5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5" name="Rectangle 5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6" name="Rectangle 5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7" name="Text Box 5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98" name="Text Box 5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99" name="Text Box 5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3900" name="Text Box 6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901" name="Text Box 6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902" name="Text Box 6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903" name="Group 6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3904" name="Group 6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3905" name="Group 6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06" name="Rectangle 6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1" name="Rectangle 7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2" name="Rectangle 7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15" name="Text Box 7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3916" name="Text Box 7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17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18" name="Text Box 7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19" name="Group 7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3920" name="Group 8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21" name="Rectangle 8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7" name="Rectangle 8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30" name="Text Box 9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3931" name="Text Box 9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32" name="Text Box 9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33" name="Text Box 9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34" name="Group 9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3935" name="Group 9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3936" name="Group 9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39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394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39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394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394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394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39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394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3950" name="Line 11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1" name="Line 11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2" name="Text Box 11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3953" name="Group 11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3954" name="Group 1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55" name="Rectangle 1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6" name="Rectangle 1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7" name="Text Box 1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58" name="Text Box 1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59" name="Rectangle 1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0" name="Rectangle 1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1" name="Rectangle 1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2" name="Text Box 1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63" name="Text Box 1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64" name="Text Box 1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65" name="Text Box 1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66" name="Text Box 1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67" name="Text Box 1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68" name="Line 12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69" name="Line 12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70" name="Rectangle 13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3971" name="Group 131"/>
          <p:cNvGrpSpPr>
            <a:grpSpLocks/>
          </p:cNvGrpSpPr>
          <p:nvPr/>
        </p:nvGrpSpPr>
        <p:grpSpPr bwMode="auto">
          <a:xfrm>
            <a:off x="5286375" y="1890713"/>
            <a:ext cx="1343025" cy="1171575"/>
            <a:chOff x="2100" y="2628"/>
            <a:chExt cx="846" cy="738"/>
          </a:xfrm>
        </p:grpSpPr>
        <p:grpSp>
          <p:nvGrpSpPr>
            <p:cNvPr id="803972" name="Group 13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73" name="Rectangle 13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4" name="Rectangle 13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5" name="Text Box 13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76" name="Text Box 13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77" name="Rectangle 13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8" name="Rectangle 13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9" name="Rectangle 13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80" name="Text Box 14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81" name="Text Box 14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82" name="Text Box 14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83" name="Text Box 14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84" name="Text Box 14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85" name="Text Box 14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86" name="Line 146"/>
          <p:cNvSpPr>
            <a:spLocks noChangeShapeType="1"/>
          </p:cNvSpPr>
          <p:nvPr/>
        </p:nvSpPr>
        <p:spPr bwMode="auto">
          <a:xfrm flipH="1">
            <a:off x="54165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7" name="Line 147"/>
          <p:cNvSpPr>
            <a:spLocks noChangeShapeType="1"/>
          </p:cNvSpPr>
          <p:nvPr/>
        </p:nvSpPr>
        <p:spPr bwMode="auto">
          <a:xfrm>
            <a:off x="63309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8" name="Rectangle 148"/>
          <p:cNvSpPr>
            <a:spLocks noChangeArrowheads="1"/>
          </p:cNvSpPr>
          <p:nvPr/>
        </p:nvSpPr>
        <p:spPr bwMode="auto">
          <a:xfrm>
            <a:off x="6057900" y="21812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5542E-6 L 2.5E-6 -0.186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9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3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86" grpId="0" animBg="1"/>
      <p:bldP spid="803987" grpId="0" animBg="1"/>
      <p:bldP spid="8039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45C9-3E8A-40DC-A5AF-D9192A21DE47}" type="slidenum">
              <a:rPr lang="en-US"/>
              <a:pPr/>
              <a:t>32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5891" name="Group 3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5892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893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4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5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896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897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8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9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0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01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02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5903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5904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05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06" name="Group 18"/>
          <p:cNvGrpSpPr>
            <a:grpSpLocks/>
          </p:cNvGrpSpPr>
          <p:nvPr/>
        </p:nvGrpSpPr>
        <p:grpSpPr bwMode="auto">
          <a:xfrm>
            <a:off x="7258050" y="3189288"/>
            <a:ext cx="1343025" cy="1171575"/>
            <a:chOff x="2100" y="2628"/>
            <a:chExt cx="846" cy="738"/>
          </a:xfrm>
        </p:grpSpPr>
        <p:grpSp>
          <p:nvGrpSpPr>
            <p:cNvPr id="805907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08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9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0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11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12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3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4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5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16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17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5918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5919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20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21" name="Group 3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5922" name="Group 3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5923" name="Group 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28" name="Rectangle 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0" name="Rectangle 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33" name="Text Box 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5934" name="Text Box 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35" name="Text Box 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36" name="Text Box 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37" name="Group 4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5938" name="Group 5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3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0" name="Rectangle 5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5" name="Rectangle 5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48" name="Text Box 6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5949" name="Text Box 6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50" name="Text Box 6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51" name="Text Box 6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52" name="Group 6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5953" name="Group 6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5954" name="Group 6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59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5958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59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2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596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59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596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59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59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5968" name="Line 8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69" name="Line 8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70" name="Text Box 8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5971" name="Group 8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5972" name="Group 8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73" name="Rectangle 8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4" name="Rectangle 8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5" name="Text Box 8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76" name="Text Box 8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77" name="Rectangle 8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8" name="Rectangle 9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9" name="Rectangle 9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80" name="Text Box 9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81" name="Text Box 9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82" name="Text Box 9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5983" name="Text Box 9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5984" name="Text Box 9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5985" name="Text Box 9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5986" name="Line 9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7" name="Line 9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8" name="Rectangle 10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5989" name="Group 101"/>
          <p:cNvGrpSpPr>
            <a:grpSpLocks/>
          </p:cNvGrpSpPr>
          <p:nvPr/>
        </p:nvGrpSpPr>
        <p:grpSpPr bwMode="auto">
          <a:xfrm>
            <a:off x="4610100" y="1890713"/>
            <a:ext cx="2657475" cy="2470150"/>
            <a:chOff x="2904" y="1191"/>
            <a:chExt cx="1674" cy="1556"/>
          </a:xfrm>
        </p:grpSpPr>
        <p:grpSp>
          <p:nvGrpSpPr>
            <p:cNvPr id="805990" name="Group 102"/>
            <p:cNvGrpSpPr>
              <a:grpSpLocks/>
            </p:cNvGrpSpPr>
            <p:nvPr/>
          </p:nvGrpSpPr>
          <p:grpSpPr bwMode="auto">
            <a:xfrm>
              <a:off x="2904" y="2009"/>
              <a:ext cx="846" cy="738"/>
              <a:chOff x="2100" y="2628"/>
              <a:chExt cx="846" cy="738"/>
            </a:xfrm>
          </p:grpSpPr>
          <p:grpSp>
            <p:nvGrpSpPr>
              <p:cNvPr id="805991" name="Group 10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9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0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01" name="Text Box 11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‘A’</a:t>
                </a:r>
              </a:p>
            </p:txBody>
          </p:sp>
          <p:sp>
            <p:nvSpPr>
              <p:cNvPr id="806002" name="Text Box 11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03" name="Text Box 11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04" name="Text Box 11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05" name="Group 117"/>
            <p:cNvGrpSpPr>
              <a:grpSpLocks/>
            </p:cNvGrpSpPr>
            <p:nvPr/>
          </p:nvGrpSpPr>
          <p:grpSpPr bwMode="auto">
            <a:xfrm>
              <a:off x="3732" y="2009"/>
              <a:ext cx="846" cy="738"/>
              <a:chOff x="2100" y="2628"/>
              <a:chExt cx="846" cy="738"/>
            </a:xfrm>
          </p:grpSpPr>
          <p:grpSp>
            <p:nvGrpSpPr>
              <p:cNvPr id="806006" name="Group 118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1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16" name="Text Box 128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 ’</a:t>
                </a:r>
              </a:p>
            </p:txBody>
          </p:sp>
          <p:sp>
            <p:nvSpPr>
              <p:cNvPr id="806017" name="Text Box 129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18" name="Text Box 130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19" name="Text Box 131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20" name="Group 132"/>
            <p:cNvGrpSpPr>
              <a:grpSpLocks/>
            </p:cNvGrpSpPr>
            <p:nvPr/>
          </p:nvGrpSpPr>
          <p:grpSpPr bwMode="auto">
            <a:xfrm>
              <a:off x="3330" y="1191"/>
              <a:ext cx="846" cy="738"/>
              <a:chOff x="2100" y="2628"/>
              <a:chExt cx="846" cy="738"/>
            </a:xfrm>
          </p:grpSpPr>
          <p:grpSp>
            <p:nvGrpSpPr>
              <p:cNvPr id="806021" name="Group 13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2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3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31" name="Text Box 14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6032" name="Text Box 14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6033" name="Text Box 14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6034" name="Text Box 14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6035" name="Line 147"/>
            <p:cNvSpPr>
              <a:spLocks noChangeShapeType="1"/>
            </p:cNvSpPr>
            <p:nvPr/>
          </p:nvSpPr>
          <p:spPr bwMode="auto">
            <a:xfrm flipH="1">
              <a:off x="3412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6" name="Line 148"/>
            <p:cNvSpPr>
              <a:spLocks noChangeShapeType="1"/>
            </p:cNvSpPr>
            <p:nvPr/>
          </p:nvSpPr>
          <p:spPr bwMode="auto">
            <a:xfrm>
              <a:off x="3988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7" name="Rectangle 149"/>
            <p:cNvSpPr>
              <a:spLocks noChangeArrowheads="1"/>
            </p:cNvSpPr>
            <p:nvPr/>
          </p:nvSpPr>
          <p:spPr bwMode="auto">
            <a:xfrm>
              <a:off x="3816" y="137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6</a:t>
              </a:r>
            </a:p>
          </p:txBody>
        </p:sp>
      </p:grpSp>
      <p:grpSp>
        <p:nvGrpSpPr>
          <p:cNvPr id="806038" name="Group 150"/>
          <p:cNvGrpSpPr>
            <a:grpSpLocks/>
          </p:cNvGrpSpPr>
          <p:nvPr/>
        </p:nvGrpSpPr>
        <p:grpSpPr bwMode="auto">
          <a:xfrm>
            <a:off x="3124200" y="1905000"/>
            <a:ext cx="1343025" cy="1171575"/>
            <a:chOff x="2100" y="2628"/>
            <a:chExt cx="846" cy="738"/>
          </a:xfrm>
        </p:grpSpPr>
        <p:grpSp>
          <p:nvGrpSpPr>
            <p:cNvPr id="806039" name="Group 15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40" name="Rectangle 15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1" name="Rectangle 15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2" name="Text Box 15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43" name="Text Box 15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44" name="Rectangle 15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5" name="Rectangle 15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6" name="Rectangle 15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7" name="Text Box 15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48" name="Text Box 16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49" name="Text Box 16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50" name="Text Box 16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51" name="Text Box 16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52" name="Text Box 16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53" name="Line 165"/>
          <p:cNvSpPr>
            <a:spLocks noChangeShapeType="1"/>
          </p:cNvSpPr>
          <p:nvPr/>
        </p:nvSpPr>
        <p:spPr bwMode="auto">
          <a:xfrm flipH="1">
            <a:off x="32543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4" name="Line 166"/>
          <p:cNvSpPr>
            <a:spLocks noChangeShapeType="1"/>
          </p:cNvSpPr>
          <p:nvPr/>
        </p:nvSpPr>
        <p:spPr bwMode="auto">
          <a:xfrm>
            <a:off x="41687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5" name="Rectangle 167"/>
          <p:cNvSpPr>
            <a:spLocks noChangeArrowheads="1"/>
          </p:cNvSpPr>
          <p:nvPr/>
        </p:nvSpPr>
        <p:spPr bwMode="auto">
          <a:xfrm>
            <a:off x="3895725" y="2195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806056" name="Group 168"/>
          <p:cNvGrpSpPr>
            <a:grpSpLocks/>
          </p:cNvGrpSpPr>
          <p:nvPr/>
        </p:nvGrpSpPr>
        <p:grpSpPr bwMode="auto">
          <a:xfrm>
            <a:off x="4575175" y="479425"/>
            <a:ext cx="1343025" cy="1171575"/>
            <a:chOff x="2100" y="2628"/>
            <a:chExt cx="846" cy="738"/>
          </a:xfrm>
        </p:grpSpPr>
        <p:grpSp>
          <p:nvGrpSpPr>
            <p:cNvPr id="806057" name="Group 16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58" name="Rectangle 17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59" name="Rectangle 17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0" name="Text Box 17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61" name="Text Box 17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62" name="Rectangle 17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3" name="Rectangle 17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4" name="Rectangle 17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5" name="Text Box 17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66" name="Text Box 17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67" name="Text Box 17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68" name="Text Box 18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69" name="Text Box 18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70" name="Text Box 18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71" name="Line 183"/>
          <p:cNvSpPr>
            <a:spLocks noChangeShapeType="1"/>
          </p:cNvSpPr>
          <p:nvPr/>
        </p:nvSpPr>
        <p:spPr bwMode="auto">
          <a:xfrm flipH="1">
            <a:off x="4287838" y="1473200"/>
            <a:ext cx="646112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2" name="Line 184"/>
          <p:cNvSpPr>
            <a:spLocks noChangeShapeType="1"/>
          </p:cNvSpPr>
          <p:nvPr/>
        </p:nvSpPr>
        <p:spPr bwMode="auto">
          <a:xfrm>
            <a:off x="5619750" y="1473200"/>
            <a:ext cx="727075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3" name="Rectangle 185"/>
          <p:cNvSpPr>
            <a:spLocks noChangeArrowheads="1"/>
          </p:cNvSpPr>
          <p:nvPr/>
        </p:nvSpPr>
        <p:spPr bwMode="auto">
          <a:xfrm>
            <a:off x="5346700" y="7699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806074" name="Text Box 186"/>
          <p:cNvSpPr txBox="1">
            <a:spLocks noChangeArrowheads="1"/>
          </p:cNvSpPr>
          <p:nvPr/>
        </p:nvSpPr>
        <p:spPr bwMode="auto">
          <a:xfrm>
            <a:off x="4953000" y="45720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Ok. Now we have a single binary tree.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46803E-7 L 0.14305 0.189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9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12326E-6 L -0.36771 -3.1232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0.18999 L 0.08246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053" grpId="0" animBg="1"/>
      <p:bldP spid="806054" grpId="0" animBg="1"/>
      <p:bldP spid="806055" grpId="0"/>
      <p:bldP spid="806071" grpId="0" animBg="1"/>
      <p:bldP spid="806072" grpId="0" animBg="1"/>
      <p:bldP spid="806073" grpId="0"/>
      <p:bldP spid="8060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6C98-9B29-43E9-BFED-1AEA1111F7C8}" type="slidenum">
              <a:rPr lang="en-US"/>
              <a:pPr/>
              <a:t>33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685800" y="2574925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Build a binary tree from the leaves.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685800" y="2935288"/>
            <a:ext cx="524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C. Now label each </a:t>
            </a:r>
            <a:r>
              <a:rPr lang="en-US" sz="2000">
                <a:solidFill>
                  <a:srgbClr val="006666"/>
                </a:solidFill>
              </a:rPr>
              <a:t>left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“0”</a:t>
            </a:r>
            <a:r>
              <a:rPr lang="en-US" sz="2000">
                <a:solidFill>
                  <a:srgbClr val="800000"/>
                </a:solidFill>
              </a:rPr>
              <a:t> and</a:t>
            </a:r>
          </a:p>
          <a:p>
            <a:r>
              <a:rPr lang="en-US" sz="2000">
                <a:solidFill>
                  <a:srgbClr val="800000"/>
                </a:solidFill>
              </a:rPr>
              <a:t>     each </a:t>
            </a:r>
            <a:r>
              <a:rPr lang="en-US" sz="2000">
                <a:solidFill>
                  <a:srgbClr val="006666"/>
                </a:solidFill>
              </a:rPr>
              <a:t>right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“1”</a:t>
            </a:r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4989513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4994275" y="29448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5" name="Rectangle 9"/>
          <p:cNvSpPr>
            <a:spLocks noChangeArrowheads="1"/>
          </p:cNvSpPr>
          <p:nvPr/>
        </p:nvSpPr>
        <p:spPr bwMode="auto">
          <a:xfrm>
            <a:off x="5006975" y="294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4995863" y="29337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4984750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3876675" y="32385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49" name="Rectangle 13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0" name="Rectangle 14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1" name="Rectangle 15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 flipH="1">
            <a:off x="6319838" y="304482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>
            <a:off x="7178675" y="3059113"/>
            <a:ext cx="373063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6432550" y="2395538"/>
            <a:ext cx="1014413" cy="922337"/>
            <a:chOff x="4052" y="1509"/>
            <a:chExt cx="639" cy="581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58" name="Rectangle 2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59" name="Text Box 2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60" name="Text Box 2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61" name="Rectangle 2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2" name="Rectangle 2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3" name="Rectangle 2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4" name="Text Box 2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65" name="Text Box 2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66" name="Text Box 3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67" name="Text Box 3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68" name="Text Box 3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69" name="Text Box 3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70" name="Text Box 34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07971" name="Group 35"/>
          <p:cNvGrpSpPr>
            <a:grpSpLocks/>
          </p:cNvGrpSpPr>
          <p:nvPr/>
        </p:nvGrpSpPr>
        <p:grpSpPr bwMode="auto">
          <a:xfrm>
            <a:off x="7259638" y="3378200"/>
            <a:ext cx="1014412" cy="922338"/>
            <a:chOff x="4052" y="1509"/>
            <a:chExt cx="639" cy="581"/>
          </a:xfrm>
        </p:grpSpPr>
        <p:grpSp>
          <p:nvGrpSpPr>
            <p:cNvPr id="807972" name="Group 3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73" name="Rectangle 3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4" name="Rectangle 3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75" name="Text Box 3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76" name="Text Box 4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77" name="Rectangle 4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8" name="Rectangle 4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9" name="Rectangle 4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80" name="Text Box 4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81" name="Text Box 4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82" name="Text Box 4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83" name="Text Box 4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84" name="Text Box 4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85" name="Text Box 4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86" name="Text Box 50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07987" name="Line 51"/>
          <p:cNvSpPr>
            <a:spLocks noChangeShapeType="1"/>
          </p:cNvSpPr>
          <p:nvPr/>
        </p:nvSpPr>
        <p:spPr bwMode="auto">
          <a:xfrm flipH="1">
            <a:off x="7312025" y="40719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88" name="Line 52"/>
          <p:cNvSpPr>
            <a:spLocks noChangeShapeType="1"/>
          </p:cNvSpPr>
          <p:nvPr/>
        </p:nvSpPr>
        <p:spPr bwMode="auto">
          <a:xfrm>
            <a:off x="8008938" y="4075113"/>
            <a:ext cx="268287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89" name="Group 53"/>
          <p:cNvGrpSpPr>
            <a:grpSpLocks/>
          </p:cNvGrpSpPr>
          <p:nvPr/>
        </p:nvGrpSpPr>
        <p:grpSpPr bwMode="auto">
          <a:xfrm>
            <a:off x="6856413" y="4397375"/>
            <a:ext cx="1014412" cy="922338"/>
            <a:chOff x="4052" y="1509"/>
            <a:chExt cx="639" cy="581"/>
          </a:xfrm>
        </p:grpSpPr>
        <p:grpSp>
          <p:nvGrpSpPr>
            <p:cNvPr id="807990" name="Group 5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91" name="Rectangle 5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2" name="Rectangle 5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93" name="Text Box 5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94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95" name="Rectangle 5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6" name="Rectangle 6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7" name="Rectangle 6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8" name="Text Box 6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99" name="Text Box 6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00" name="Text Box 6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01" name="Text Box 6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02" name="Text Box 6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03" name="Text Box 6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04" name="Text Box 6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05" name="Text Box 69"/>
          <p:cNvSpPr txBox="1">
            <a:spLocks noChangeArrowheads="1"/>
          </p:cNvSpPr>
          <p:nvPr/>
        </p:nvSpPr>
        <p:spPr bwMode="auto">
          <a:xfrm>
            <a:off x="7346950" y="439896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08006" name="Group 70"/>
          <p:cNvGrpSpPr>
            <a:grpSpLocks/>
          </p:cNvGrpSpPr>
          <p:nvPr/>
        </p:nvGrpSpPr>
        <p:grpSpPr bwMode="auto">
          <a:xfrm>
            <a:off x="7848600" y="4397375"/>
            <a:ext cx="1014413" cy="922338"/>
            <a:chOff x="4052" y="1509"/>
            <a:chExt cx="639" cy="581"/>
          </a:xfrm>
        </p:grpSpPr>
        <p:grpSp>
          <p:nvGrpSpPr>
            <p:cNvPr id="808007" name="Group 7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08" name="Rectangle 7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09" name="Rectangle 7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10" name="Text Box 7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11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12" name="Rectangle 7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3" name="Rectangle 7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4" name="Rectangle 7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5" name="Text Box 7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16" name="Text Box 8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17" name="Text Box 8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18" name="Text Box 8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19" name="Text Box 8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20" name="Text Box 8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21" name="Text Box 8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22" name="Text Box 86"/>
          <p:cNvSpPr txBox="1">
            <a:spLocks noChangeArrowheads="1"/>
          </p:cNvSpPr>
          <p:nvPr/>
        </p:nvSpPr>
        <p:spPr bwMode="auto">
          <a:xfrm>
            <a:off x="8339138" y="43989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08023" name="Group 87"/>
          <p:cNvGrpSpPr>
            <a:grpSpLocks/>
          </p:cNvGrpSpPr>
          <p:nvPr/>
        </p:nvGrpSpPr>
        <p:grpSpPr bwMode="auto">
          <a:xfrm>
            <a:off x="5410200" y="3343275"/>
            <a:ext cx="1014413" cy="922338"/>
            <a:chOff x="4052" y="1509"/>
            <a:chExt cx="639" cy="581"/>
          </a:xfrm>
        </p:grpSpPr>
        <p:grpSp>
          <p:nvGrpSpPr>
            <p:cNvPr id="808024" name="Group 8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25" name="Rectangle 8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26" name="Rectangle 9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27" name="Text Box 9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28" name="Text Box 9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29" name="Rectangle 9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0" name="Rectangle 9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1" name="Rectangle 9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2" name="Text Box 9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33" name="Text Box 9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34" name="Text Box 9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35" name="Text Box 9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36" name="Text Box 10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37" name="Text Box 10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38" name="Text Box 102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08039" name="Line 103"/>
          <p:cNvSpPr>
            <a:spLocks noChangeShapeType="1"/>
          </p:cNvSpPr>
          <p:nvPr/>
        </p:nvSpPr>
        <p:spPr bwMode="auto">
          <a:xfrm>
            <a:off x="6078538" y="401478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40" name="Group 104"/>
          <p:cNvGrpSpPr>
            <a:grpSpLocks/>
          </p:cNvGrpSpPr>
          <p:nvPr/>
        </p:nvGrpSpPr>
        <p:grpSpPr bwMode="auto">
          <a:xfrm>
            <a:off x="5942013" y="4394200"/>
            <a:ext cx="1014412" cy="922338"/>
            <a:chOff x="4052" y="1509"/>
            <a:chExt cx="639" cy="581"/>
          </a:xfrm>
        </p:grpSpPr>
        <p:grpSp>
          <p:nvGrpSpPr>
            <p:cNvPr id="808041" name="Group 10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42" name="Rectangle 10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3" name="Rectangle 10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44" name="Text Box 10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45" name="Text Box 10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46" name="Rectangle 1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7" name="Rectangle 1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8" name="Rectangle 1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9" name="Text Box 1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50" name="Text Box 1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51" name="Text Box 1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52" name="Text Box 1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53" name="Text Box 1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54" name="Text Box 1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55" name="Text Box 1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08056" name="Text Box 120"/>
          <p:cNvSpPr txBox="1">
            <a:spLocks noChangeArrowheads="1"/>
          </p:cNvSpPr>
          <p:nvPr/>
        </p:nvSpPr>
        <p:spPr bwMode="auto">
          <a:xfrm>
            <a:off x="6432550" y="4395788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08057" name="Group 121"/>
          <p:cNvGrpSpPr>
            <a:grpSpLocks/>
          </p:cNvGrpSpPr>
          <p:nvPr/>
        </p:nvGrpSpPr>
        <p:grpSpPr bwMode="auto">
          <a:xfrm>
            <a:off x="4689475" y="4400550"/>
            <a:ext cx="1014413" cy="922338"/>
            <a:chOff x="4052" y="1509"/>
            <a:chExt cx="639" cy="581"/>
          </a:xfrm>
        </p:grpSpPr>
        <p:grpSp>
          <p:nvGrpSpPr>
            <p:cNvPr id="808058" name="Group 12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59" name="Rectangle 12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0" name="Rectangle 12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61" name="Text Box 12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62" name="Text Box 12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63" name="Rectangle 12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4" name="Rectangle 12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5" name="Rectangle 12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6" name="Text Box 13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67" name="Text Box 13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68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69" name="Text Box 13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70" name="Text Box 13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71" name="Text Box 13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72" name="Text Box 136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73" name="Line 137"/>
          <p:cNvSpPr>
            <a:spLocks noChangeShapeType="1"/>
          </p:cNvSpPr>
          <p:nvPr/>
        </p:nvSpPr>
        <p:spPr bwMode="auto">
          <a:xfrm flipH="1">
            <a:off x="5461000" y="401637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074" name="Line 138"/>
          <p:cNvSpPr>
            <a:spLocks noChangeShapeType="1"/>
          </p:cNvSpPr>
          <p:nvPr/>
        </p:nvSpPr>
        <p:spPr bwMode="auto">
          <a:xfrm>
            <a:off x="5546725" y="502920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75" name="Group 139"/>
          <p:cNvGrpSpPr>
            <a:grpSpLocks/>
          </p:cNvGrpSpPr>
          <p:nvPr/>
        </p:nvGrpSpPr>
        <p:grpSpPr bwMode="auto">
          <a:xfrm>
            <a:off x="5410200" y="5408613"/>
            <a:ext cx="1014413" cy="922337"/>
            <a:chOff x="4052" y="1509"/>
            <a:chExt cx="639" cy="581"/>
          </a:xfrm>
        </p:grpSpPr>
        <p:grpSp>
          <p:nvGrpSpPr>
            <p:cNvPr id="808076" name="Group 14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77" name="Rectangle 14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78" name="Rectangle 14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79" name="Text Box 14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80" name="Text Box 14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81" name="Rectangle 14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2" name="Rectangle 14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3" name="Rectangle 14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4" name="Text Box 14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85" name="Text Box 14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86" name="Text Box 15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87" name="Text Box 15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88" name="Text Box 15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89" name="Text Box 15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90" name="Text Box 15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091" name="Text Box 155"/>
          <p:cNvSpPr txBox="1">
            <a:spLocks noChangeArrowheads="1"/>
          </p:cNvSpPr>
          <p:nvPr/>
        </p:nvSpPr>
        <p:spPr bwMode="auto">
          <a:xfrm>
            <a:off x="5900738" y="5410200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08092" name="Group 156"/>
          <p:cNvGrpSpPr>
            <a:grpSpLocks/>
          </p:cNvGrpSpPr>
          <p:nvPr/>
        </p:nvGrpSpPr>
        <p:grpSpPr bwMode="auto">
          <a:xfrm>
            <a:off x="3962400" y="5403850"/>
            <a:ext cx="1014413" cy="922338"/>
            <a:chOff x="4052" y="1509"/>
            <a:chExt cx="639" cy="581"/>
          </a:xfrm>
        </p:grpSpPr>
        <p:grpSp>
          <p:nvGrpSpPr>
            <p:cNvPr id="808093" name="Group 15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94" name="Rectangle 15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5" name="Rectangle 15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96" name="Text Box 16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97" name="Text Box 16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98" name="Rectangle 16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9" name="Rectangle 16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0" name="Rectangle 16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1" name="Text Box 16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02" name="Text Box 16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03" name="Text Box 16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04" name="Text Box 16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05" name="Text Box 16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06" name="Text Box 17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07" name="Text Box 17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08108" name="Text Box 172"/>
          <p:cNvSpPr txBox="1">
            <a:spLocks noChangeArrowheads="1"/>
          </p:cNvSpPr>
          <p:nvPr/>
        </p:nvSpPr>
        <p:spPr bwMode="auto">
          <a:xfrm>
            <a:off x="4452938" y="54054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08109" name="Line 173"/>
          <p:cNvSpPr>
            <a:spLocks noChangeShapeType="1"/>
          </p:cNvSpPr>
          <p:nvPr/>
        </p:nvSpPr>
        <p:spPr bwMode="auto">
          <a:xfrm flipH="1">
            <a:off x="4681538" y="506095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0" name="Line 174"/>
          <p:cNvSpPr>
            <a:spLocks noChangeShapeType="1"/>
          </p:cNvSpPr>
          <p:nvPr/>
        </p:nvSpPr>
        <p:spPr bwMode="auto">
          <a:xfrm flipH="1">
            <a:off x="4003675" y="607377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1" name="Line 175"/>
          <p:cNvSpPr>
            <a:spLocks noChangeShapeType="1"/>
          </p:cNvSpPr>
          <p:nvPr/>
        </p:nvSpPr>
        <p:spPr bwMode="auto">
          <a:xfrm>
            <a:off x="4700588" y="6076950"/>
            <a:ext cx="268287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112" name="Group 176"/>
          <p:cNvGrpSpPr>
            <a:grpSpLocks/>
          </p:cNvGrpSpPr>
          <p:nvPr/>
        </p:nvGrpSpPr>
        <p:grpSpPr bwMode="auto">
          <a:xfrm>
            <a:off x="3548063" y="6399213"/>
            <a:ext cx="1014412" cy="922337"/>
            <a:chOff x="4052" y="1509"/>
            <a:chExt cx="639" cy="581"/>
          </a:xfrm>
        </p:grpSpPr>
        <p:grpSp>
          <p:nvGrpSpPr>
            <p:cNvPr id="808113" name="Group 17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14" name="Rectangle 17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5" name="Rectangle 17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16" name="Text Box 18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17" name="Text Box 18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18" name="Rectangle 18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9" name="Rectangle 18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0" name="Rectangle 18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1" name="Text Box 18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22" name="Text Box 18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23" name="Text Box 18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24" name="Text Box 18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25" name="Text Box 18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26" name="Text Box 19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27" name="Text Box 19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28" name="Text Box 192"/>
          <p:cNvSpPr txBox="1">
            <a:spLocks noChangeArrowheads="1"/>
          </p:cNvSpPr>
          <p:nvPr/>
        </p:nvSpPr>
        <p:spPr bwMode="auto">
          <a:xfrm>
            <a:off x="4038600" y="64008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08129" name="Group 193"/>
          <p:cNvGrpSpPr>
            <a:grpSpLocks/>
          </p:cNvGrpSpPr>
          <p:nvPr/>
        </p:nvGrpSpPr>
        <p:grpSpPr bwMode="auto">
          <a:xfrm>
            <a:off x="4540250" y="6399213"/>
            <a:ext cx="1014413" cy="922337"/>
            <a:chOff x="4052" y="1509"/>
            <a:chExt cx="639" cy="581"/>
          </a:xfrm>
        </p:grpSpPr>
        <p:grpSp>
          <p:nvGrpSpPr>
            <p:cNvPr id="808130" name="Group 19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31" name="Rectangle 19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2" name="Rectangle 19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33" name="Text Box 19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34" name="Text Box 19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35" name="Rectangle 19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6" name="Rectangle 20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7" name="Rectangle 20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8" name="Text Box 20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39" name="Text Box 20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40" name="Text Box 20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41" name="Text Box 20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42" name="Text Box 20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43" name="Text Box 20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44" name="Text Box 20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45" name="Text Box 209"/>
          <p:cNvSpPr txBox="1">
            <a:spLocks noChangeArrowheads="1"/>
          </p:cNvSpPr>
          <p:nvPr/>
        </p:nvSpPr>
        <p:spPr bwMode="auto">
          <a:xfrm>
            <a:off x="5030788" y="64008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08146" name="Rectangle 210"/>
          <p:cNvSpPr>
            <a:spLocks noChangeArrowheads="1"/>
          </p:cNvSpPr>
          <p:nvPr/>
        </p:nvSpPr>
        <p:spPr bwMode="auto">
          <a:xfrm>
            <a:off x="8262938" y="4922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7" name="Rectangle 211"/>
          <p:cNvSpPr>
            <a:spLocks noChangeArrowheads="1"/>
          </p:cNvSpPr>
          <p:nvPr/>
        </p:nvSpPr>
        <p:spPr bwMode="auto">
          <a:xfrm>
            <a:off x="784701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8" name="Rectangle 212"/>
          <p:cNvSpPr>
            <a:spLocks noChangeArrowheads="1"/>
          </p:cNvSpPr>
          <p:nvPr/>
        </p:nvSpPr>
        <p:spPr bwMode="auto">
          <a:xfrm>
            <a:off x="729456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9" name="Rectangle 213"/>
          <p:cNvSpPr>
            <a:spLocks noChangeArrowheads="1"/>
          </p:cNvSpPr>
          <p:nvPr/>
        </p:nvSpPr>
        <p:spPr bwMode="auto">
          <a:xfrm>
            <a:off x="6878638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0" name="Rectangle 214"/>
          <p:cNvSpPr>
            <a:spLocks noChangeArrowheads="1"/>
          </p:cNvSpPr>
          <p:nvPr/>
        </p:nvSpPr>
        <p:spPr bwMode="auto">
          <a:xfrm>
            <a:off x="6367463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1" name="Rectangle 215"/>
          <p:cNvSpPr>
            <a:spLocks noChangeArrowheads="1"/>
          </p:cNvSpPr>
          <p:nvPr/>
        </p:nvSpPr>
        <p:spPr bwMode="auto">
          <a:xfrm>
            <a:off x="5953125" y="49101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2" name="Rectangle 216"/>
          <p:cNvSpPr>
            <a:spLocks noChangeArrowheads="1"/>
          </p:cNvSpPr>
          <p:nvPr/>
        </p:nvSpPr>
        <p:spPr bwMode="auto">
          <a:xfrm>
            <a:off x="5824538" y="59182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3" name="Rectangle 217"/>
          <p:cNvSpPr>
            <a:spLocks noChangeArrowheads="1"/>
          </p:cNvSpPr>
          <p:nvPr/>
        </p:nvSpPr>
        <p:spPr bwMode="auto">
          <a:xfrm>
            <a:off x="5419725" y="59182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4" name="Rectangle 218"/>
          <p:cNvSpPr>
            <a:spLocks noChangeArrowheads="1"/>
          </p:cNvSpPr>
          <p:nvPr/>
        </p:nvSpPr>
        <p:spPr bwMode="auto">
          <a:xfrm>
            <a:off x="4956175" y="69103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5" name="Rectangle 219"/>
          <p:cNvSpPr>
            <a:spLocks noChangeArrowheads="1"/>
          </p:cNvSpPr>
          <p:nvPr/>
        </p:nvSpPr>
        <p:spPr bwMode="auto">
          <a:xfrm>
            <a:off x="4551363" y="69103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6" name="Rectangle 220"/>
          <p:cNvSpPr>
            <a:spLocks noChangeArrowheads="1"/>
          </p:cNvSpPr>
          <p:nvPr/>
        </p:nvSpPr>
        <p:spPr bwMode="auto">
          <a:xfrm>
            <a:off x="3983038" y="691197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7" name="Rectangle 221"/>
          <p:cNvSpPr>
            <a:spLocks noChangeArrowheads="1"/>
          </p:cNvSpPr>
          <p:nvPr/>
        </p:nvSpPr>
        <p:spPr bwMode="auto">
          <a:xfrm>
            <a:off x="3578225" y="691197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2132E-6 L 0.12725 0.008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9064E-6 L 0.03125 0.153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6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9741E-6 L -0.05487 0.305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52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6274E-6 L -0.1316 0.453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226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2132E-6 L 0.23003 0.157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7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116 L 0.38576 -0.035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-17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46389 0.114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57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26285 0.111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55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20157 0.265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32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1099 0.408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0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2" grpId="0"/>
      <p:bldP spid="807943" grpId="0"/>
      <p:bldP spid="807943" grpId="1"/>
      <p:bldP spid="807944" grpId="0"/>
      <p:bldP spid="807944" grpId="1"/>
      <p:bldP spid="807945" grpId="0"/>
      <p:bldP spid="807945" grpId="1"/>
      <p:bldP spid="807946" grpId="0"/>
      <p:bldP spid="807946" grpId="1"/>
      <p:bldP spid="807947" grpId="0"/>
      <p:bldP spid="807947" grpId="1"/>
      <p:bldP spid="807948" grpId="0"/>
      <p:bldP spid="807948" grpId="1"/>
      <p:bldP spid="807949" grpId="0"/>
      <p:bldP spid="807949" grpId="1"/>
      <p:bldP spid="807950" grpId="0"/>
      <p:bldP spid="807950" grpId="1"/>
      <p:bldP spid="807951" grpId="0"/>
      <p:bldP spid="807951" grpId="1"/>
      <p:bldP spid="807952" grpId="0"/>
      <p:bldP spid="807952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18E1-A6D5-4453-A05D-66F1B65737E0}" type="slidenum">
              <a:rPr lang="en-US"/>
              <a:pPr/>
              <a:t>34</a:t>
            </a:fld>
            <a:endParaRPr lang="en-US"/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 flipH="1">
            <a:off x="6524625" y="181927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7383463" y="1833563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988" name="Group 4"/>
          <p:cNvGrpSpPr>
            <a:grpSpLocks/>
          </p:cNvGrpSpPr>
          <p:nvPr/>
        </p:nvGrpSpPr>
        <p:grpSpPr bwMode="auto">
          <a:xfrm>
            <a:off x="6637338" y="1169988"/>
            <a:ext cx="1014412" cy="922337"/>
            <a:chOff x="4052" y="1509"/>
            <a:chExt cx="639" cy="581"/>
          </a:xfrm>
        </p:grpSpPr>
        <p:grpSp>
          <p:nvGrpSpPr>
            <p:cNvPr id="809989" name="Group 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9990" name="Rectangle 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1" name="Rectangle 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9992" name="Text Box 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99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9994" name="Rectangle 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5" name="Rectangle 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6" name="Rectangle 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7" name="Text Box 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9998" name="Text Box 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9999" name="Text Box 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00" name="Text Box 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01" name="Text Box 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02" name="Text Box 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03" name="Text Box 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0004" name="Group 20"/>
          <p:cNvGrpSpPr>
            <a:grpSpLocks/>
          </p:cNvGrpSpPr>
          <p:nvPr/>
        </p:nvGrpSpPr>
        <p:grpSpPr bwMode="auto">
          <a:xfrm>
            <a:off x="7464425" y="2152650"/>
            <a:ext cx="1014413" cy="922338"/>
            <a:chOff x="4052" y="1509"/>
            <a:chExt cx="639" cy="581"/>
          </a:xfrm>
        </p:grpSpPr>
        <p:grpSp>
          <p:nvGrpSpPr>
            <p:cNvPr id="810005" name="Group 2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06" name="Rectangle 2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07" name="Rectangle 2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08" name="Text Box 2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09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10" name="Rectangle 2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1" name="Rectangle 2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2" name="Rectangle 2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3" name="Text Box 2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14" name="Text Box 3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15" name="Text Box 3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16" name="Text Box 3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17" name="Text Box 3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18" name="Text Box 3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19" name="Text Box 35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0020" name="Line 36"/>
          <p:cNvSpPr>
            <a:spLocks noChangeShapeType="1"/>
          </p:cNvSpPr>
          <p:nvPr/>
        </p:nvSpPr>
        <p:spPr bwMode="auto">
          <a:xfrm flipH="1">
            <a:off x="7516813" y="284638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21" name="Line 37"/>
          <p:cNvSpPr>
            <a:spLocks noChangeShapeType="1"/>
          </p:cNvSpPr>
          <p:nvPr/>
        </p:nvSpPr>
        <p:spPr bwMode="auto">
          <a:xfrm>
            <a:off x="8213725" y="284956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22" name="Group 38"/>
          <p:cNvGrpSpPr>
            <a:grpSpLocks/>
          </p:cNvGrpSpPr>
          <p:nvPr/>
        </p:nvGrpSpPr>
        <p:grpSpPr bwMode="auto">
          <a:xfrm>
            <a:off x="7061200" y="3171825"/>
            <a:ext cx="1014413" cy="922338"/>
            <a:chOff x="4052" y="1509"/>
            <a:chExt cx="639" cy="581"/>
          </a:xfrm>
        </p:grpSpPr>
        <p:grpSp>
          <p:nvGrpSpPr>
            <p:cNvPr id="810023" name="Group 3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24" name="Rectangle 4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5" name="Rectangle 4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26" name="Text Box 4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27" name="Text Box 4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28" name="Rectangle 4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9" name="Rectangle 4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1" name="Text Box 4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32" name="Text Box 4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33" name="Text Box 4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34" name="Text Box 5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35" name="Text Box 5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36" name="Text Box 5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37" name="Text Box 5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7551738" y="317341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0039" name="Group 55"/>
          <p:cNvGrpSpPr>
            <a:grpSpLocks/>
          </p:cNvGrpSpPr>
          <p:nvPr/>
        </p:nvGrpSpPr>
        <p:grpSpPr bwMode="auto">
          <a:xfrm>
            <a:off x="8053388" y="3171825"/>
            <a:ext cx="1014412" cy="922338"/>
            <a:chOff x="4052" y="1509"/>
            <a:chExt cx="639" cy="581"/>
          </a:xfrm>
        </p:grpSpPr>
        <p:grpSp>
          <p:nvGrpSpPr>
            <p:cNvPr id="810040" name="Group 5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41" name="Rectangle 5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2" name="Rectangle 5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43" name="Text Box 5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44" name="Text Box 6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45" name="Rectangle 6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6" name="Rectangle 6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7" name="Rectangle 6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8" name="Text Box 6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49" name="Text Box 6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50" name="Text Box 6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51" name="Text Box 6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52" name="Text Box 6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53" name="Text Box 6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54" name="Text Box 70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55" name="Text Box 71"/>
          <p:cNvSpPr txBox="1">
            <a:spLocks noChangeArrowheads="1"/>
          </p:cNvSpPr>
          <p:nvPr/>
        </p:nvSpPr>
        <p:spPr bwMode="auto">
          <a:xfrm>
            <a:off x="8543925" y="3173413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0056" name="Group 72"/>
          <p:cNvGrpSpPr>
            <a:grpSpLocks/>
          </p:cNvGrpSpPr>
          <p:nvPr/>
        </p:nvGrpSpPr>
        <p:grpSpPr bwMode="auto">
          <a:xfrm>
            <a:off x="5614988" y="2117725"/>
            <a:ext cx="1014412" cy="922338"/>
            <a:chOff x="4052" y="1509"/>
            <a:chExt cx="639" cy="581"/>
          </a:xfrm>
        </p:grpSpPr>
        <p:grpSp>
          <p:nvGrpSpPr>
            <p:cNvPr id="810057" name="Group 7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58" name="Rectangle 7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59" name="Rectangle 7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60" name="Text Box 7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61" name="Text Box 7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62" name="Rectangle 7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3" name="Rectangle 7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4" name="Rectangle 8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5" name="Text Box 8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66" name="Text Box 8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67" name="Text Box 8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68" name="Text Box 8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69" name="Text Box 8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70" name="Text Box 8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71" name="Text Box 8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0072" name="Line 88"/>
          <p:cNvSpPr>
            <a:spLocks noChangeShapeType="1"/>
          </p:cNvSpPr>
          <p:nvPr/>
        </p:nvSpPr>
        <p:spPr bwMode="auto">
          <a:xfrm>
            <a:off x="6283325" y="278923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73" name="Group 89"/>
          <p:cNvGrpSpPr>
            <a:grpSpLocks/>
          </p:cNvGrpSpPr>
          <p:nvPr/>
        </p:nvGrpSpPr>
        <p:grpSpPr bwMode="auto">
          <a:xfrm>
            <a:off x="6146800" y="3168650"/>
            <a:ext cx="1014413" cy="922338"/>
            <a:chOff x="4052" y="1509"/>
            <a:chExt cx="639" cy="581"/>
          </a:xfrm>
        </p:grpSpPr>
        <p:grpSp>
          <p:nvGrpSpPr>
            <p:cNvPr id="810074" name="Group 9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75" name="Rectangle 9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76" name="Rectangle 9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77" name="Text Box 9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78" name="Text Box 9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79" name="Rectangle 9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0" name="Rectangle 9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1" name="Rectangle 9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2" name="Text Box 9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83" name="Text Box 9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84" name="Text Box 10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85" name="Text Box 10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86" name="Text Box 10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87" name="Text Box 10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88" name="Text Box 10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0089" name="Text Box 105"/>
          <p:cNvSpPr txBox="1">
            <a:spLocks noChangeArrowheads="1"/>
          </p:cNvSpPr>
          <p:nvPr/>
        </p:nvSpPr>
        <p:spPr bwMode="auto">
          <a:xfrm>
            <a:off x="6637338" y="3170238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0090" name="Group 106"/>
          <p:cNvGrpSpPr>
            <a:grpSpLocks/>
          </p:cNvGrpSpPr>
          <p:nvPr/>
        </p:nvGrpSpPr>
        <p:grpSpPr bwMode="auto">
          <a:xfrm>
            <a:off x="4894263" y="3175000"/>
            <a:ext cx="1014412" cy="922338"/>
            <a:chOff x="4052" y="1509"/>
            <a:chExt cx="639" cy="581"/>
          </a:xfrm>
        </p:grpSpPr>
        <p:grpSp>
          <p:nvGrpSpPr>
            <p:cNvPr id="810091" name="Group 10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92" name="Rectangle 10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3" name="Rectangle 10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94" name="Text Box 1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9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96" name="Rectangle 1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7" name="Rectangle 1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8" name="Rectangle 1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9" name="Text Box 1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00" name="Text Box 1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01" name="Text Box 1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02" name="Text Box 1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03" name="Text Box 1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04" name="Text Box 1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05" name="Text Box 121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106" name="Line 122"/>
          <p:cNvSpPr>
            <a:spLocks noChangeShapeType="1"/>
          </p:cNvSpPr>
          <p:nvPr/>
        </p:nvSpPr>
        <p:spPr bwMode="auto">
          <a:xfrm flipH="1">
            <a:off x="5665788" y="279082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07" name="Line 123"/>
          <p:cNvSpPr>
            <a:spLocks noChangeShapeType="1"/>
          </p:cNvSpPr>
          <p:nvPr/>
        </p:nvSpPr>
        <p:spPr bwMode="auto">
          <a:xfrm>
            <a:off x="5751513" y="38036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08" name="Group 124"/>
          <p:cNvGrpSpPr>
            <a:grpSpLocks/>
          </p:cNvGrpSpPr>
          <p:nvPr/>
        </p:nvGrpSpPr>
        <p:grpSpPr bwMode="auto">
          <a:xfrm>
            <a:off x="5614988" y="4183063"/>
            <a:ext cx="1014412" cy="922337"/>
            <a:chOff x="4052" y="1509"/>
            <a:chExt cx="639" cy="581"/>
          </a:xfrm>
        </p:grpSpPr>
        <p:grpSp>
          <p:nvGrpSpPr>
            <p:cNvPr id="810109" name="Group 12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10" name="Rectangle 12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1" name="Rectangle 12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12" name="Text Box 12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1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14" name="Rectangle 13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5" name="Rectangle 13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6" name="Rectangle 13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7" name="Text Box 13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18" name="Text Box 13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19" name="Text Box 13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20" name="Text Box 13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21" name="Text Box 13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22" name="Text Box 13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23" name="Text Box 13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24" name="Text Box 140"/>
          <p:cNvSpPr txBox="1">
            <a:spLocks noChangeArrowheads="1"/>
          </p:cNvSpPr>
          <p:nvPr/>
        </p:nvSpPr>
        <p:spPr bwMode="auto">
          <a:xfrm>
            <a:off x="6105525" y="418465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0125" name="Group 141"/>
          <p:cNvGrpSpPr>
            <a:grpSpLocks/>
          </p:cNvGrpSpPr>
          <p:nvPr/>
        </p:nvGrpSpPr>
        <p:grpSpPr bwMode="auto">
          <a:xfrm>
            <a:off x="4167188" y="4178300"/>
            <a:ext cx="1014412" cy="922338"/>
            <a:chOff x="4052" y="1509"/>
            <a:chExt cx="639" cy="581"/>
          </a:xfrm>
        </p:grpSpPr>
        <p:grpSp>
          <p:nvGrpSpPr>
            <p:cNvPr id="810126" name="Group 14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27" name="Rectangle 14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28" name="Rectangle 14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29" name="Text Box 14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30" name="Text Box 14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31" name="Rectangle 14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2" name="Rectangle 14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3" name="Rectangle 14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4" name="Text Box 15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35" name="Text Box 15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36" name="Text Box 15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37" name="Text Box 15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38" name="Text Box 15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39" name="Text Box 15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40" name="Text Box 15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0141" name="Text Box 157"/>
          <p:cNvSpPr txBox="1">
            <a:spLocks noChangeArrowheads="1"/>
          </p:cNvSpPr>
          <p:nvPr/>
        </p:nvSpPr>
        <p:spPr bwMode="auto">
          <a:xfrm>
            <a:off x="4657725" y="41798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0142" name="Line 158"/>
          <p:cNvSpPr>
            <a:spLocks noChangeShapeType="1"/>
          </p:cNvSpPr>
          <p:nvPr/>
        </p:nvSpPr>
        <p:spPr bwMode="auto">
          <a:xfrm flipH="1">
            <a:off x="4886325" y="383540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3" name="Line 159"/>
          <p:cNvSpPr>
            <a:spLocks noChangeShapeType="1"/>
          </p:cNvSpPr>
          <p:nvPr/>
        </p:nvSpPr>
        <p:spPr bwMode="auto">
          <a:xfrm flipH="1">
            <a:off x="4208463" y="484822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4" name="Line 160"/>
          <p:cNvSpPr>
            <a:spLocks noChangeShapeType="1"/>
          </p:cNvSpPr>
          <p:nvPr/>
        </p:nvSpPr>
        <p:spPr bwMode="auto">
          <a:xfrm>
            <a:off x="4905375" y="4851400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45" name="Group 161"/>
          <p:cNvGrpSpPr>
            <a:grpSpLocks/>
          </p:cNvGrpSpPr>
          <p:nvPr/>
        </p:nvGrpSpPr>
        <p:grpSpPr bwMode="auto">
          <a:xfrm>
            <a:off x="3752850" y="5173663"/>
            <a:ext cx="1014413" cy="922337"/>
            <a:chOff x="4052" y="1509"/>
            <a:chExt cx="639" cy="581"/>
          </a:xfrm>
        </p:grpSpPr>
        <p:grpSp>
          <p:nvGrpSpPr>
            <p:cNvPr id="810146" name="Group 16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47" name="Rectangle 16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48" name="Rectangle 16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49" name="Text Box 16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50" name="Text Box 16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51" name="Rectangle 16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2" name="Rectangle 16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3" name="Rectangle 16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4" name="Text Box 17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55" name="Text Box 17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56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57" name="Text Box 17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58" name="Text Box 17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59" name="Text Box 17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60" name="Text Box 17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61" name="Text Box 177"/>
          <p:cNvSpPr txBox="1">
            <a:spLocks noChangeArrowheads="1"/>
          </p:cNvSpPr>
          <p:nvPr/>
        </p:nvSpPr>
        <p:spPr bwMode="auto">
          <a:xfrm>
            <a:off x="4243388" y="517525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0162" name="Group 178"/>
          <p:cNvGrpSpPr>
            <a:grpSpLocks/>
          </p:cNvGrpSpPr>
          <p:nvPr/>
        </p:nvGrpSpPr>
        <p:grpSpPr bwMode="auto">
          <a:xfrm>
            <a:off x="4745038" y="5173663"/>
            <a:ext cx="1014412" cy="922337"/>
            <a:chOff x="4052" y="1509"/>
            <a:chExt cx="639" cy="581"/>
          </a:xfrm>
        </p:grpSpPr>
        <p:grpSp>
          <p:nvGrpSpPr>
            <p:cNvPr id="810163" name="Group 17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64" name="Rectangle 18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5" name="Rectangle 18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66" name="Text Box 18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67" name="Text Box 18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68" name="Rectangle 18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9" name="Rectangle 18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0" name="Rectangle 18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1" name="Text Box 18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72" name="Text Box 18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73" name="Text Box 18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74" name="Text Box 19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75" name="Text Box 19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76" name="Text Box 19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77" name="Text Box 19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78" name="Text Box 194"/>
          <p:cNvSpPr txBox="1">
            <a:spLocks noChangeArrowheads="1"/>
          </p:cNvSpPr>
          <p:nvPr/>
        </p:nvSpPr>
        <p:spPr bwMode="auto">
          <a:xfrm>
            <a:off x="5235575" y="5175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0179" name="Rectangle 195"/>
          <p:cNvSpPr>
            <a:spLocks noChangeArrowheads="1"/>
          </p:cNvSpPr>
          <p:nvPr/>
        </p:nvSpPr>
        <p:spPr bwMode="auto">
          <a:xfrm>
            <a:off x="8467725" y="36972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0" name="Rectangle 196"/>
          <p:cNvSpPr>
            <a:spLocks noChangeArrowheads="1"/>
          </p:cNvSpPr>
          <p:nvPr/>
        </p:nvSpPr>
        <p:spPr bwMode="auto">
          <a:xfrm>
            <a:off x="805180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1" name="Rectangle 197"/>
          <p:cNvSpPr>
            <a:spLocks noChangeArrowheads="1"/>
          </p:cNvSpPr>
          <p:nvPr/>
        </p:nvSpPr>
        <p:spPr bwMode="auto">
          <a:xfrm>
            <a:off x="749935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2" name="Rectangle 198"/>
          <p:cNvSpPr>
            <a:spLocks noChangeArrowheads="1"/>
          </p:cNvSpPr>
          <p:nvPr/>
        </p:nvSpPr>
        <p:spPr bwMode="auto">
          <a:xfrm>
            <a:off x="7083425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3" name="Rectangle 199"/>
          <p:cNvSpPr>
            <a:spLocks noChangeArrowheads="1"/>
          </p:cNvSpPr>
          <p:nvPr/>
        </p:nvSpPr>
        <p:spPr bwMode="auto">
          <a:xfrm>
            <a:off x="6572250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4" name="Rectangle 200"/>
          <p:cNvSpPr>
            <a:spLocks noChangeArrowheads="1"/>
          </p:cNvSpPr>
          <p:nvPr/>
        </p:nvSpPr>
        <p:spPr bwMode="auto">
          <a:xfrm>
            <a:off x="6157913" y="36845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5" name="Rectangle 201"/>
          <p:cNvSpPr>
            <a:spLocks noChangeArrowheads="1"/>
          </p:cNvSpPr>
          <p:nvPr/>
        </p:nvSpPr>
        <p:spPr bwMode="auto">
          <a:xfrm>
            <a:off x="6029325" y="46926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6" name="Rectangle 202"/>
          <p:cNvSpPr>
            <a:spLocks noChangeArrowheads="1"/>
          </p:cNvSpPr>
          <p:nvPr/>
        </p:nvSpPr>
        <p:spPr bwMode="auto">
          <a:xfrm>
            <a:off x="5624513" y="46926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7" name="Rectangle 203"/>
          <p:cNvSpPr>
            <a:spLocks noChangeArrowheads="1"/>
          </p:cNvSpPr>
          <p:nvPr/>
        </p:nvSpPr>
        <p:spPr bwMode="auto">
          <a:xfrm>
            <a:off x="5160963" y="5684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8" name="Rectangle 204"/>
          <p:cNvSpPr>
            <a:spLocks noChangeArrowheads="1"/>
          </p:cNvSpPr>
          <p:nvPr/>
        </p:nvSpPr>
        <p:spPr bwMode="auto">
          <a:xfrm>
            <a:off x="4756150" y="56848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9" name="Rectangle 205"/>
          <p:cNvSpPr>
            <a:spLocks noChangeArrowheads="1"/>
          </p:cNvSpPr>
          <p:nvPr/>
        </p:nvSpPr>
        <p:spPr bwMode="auto">
          <a:xfrm>
            <a:off x="4187825" y="568642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0" name="Rectangle 206"/>
          <p:cNvSpPr>
            <a:spLocks noChangeArrowheads="1"/>
          </p:cNvSpPr>
          <p:nvPr/>
        </p:nvSpPr>
        <p:spPr bwMode="auto">
          <a:xfrm>
            <a:off x="3783013" y="568642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1" name="Text Box 207"/>
          <p:cNvSpPr txBox="1">
            <a:spLocks noChangeArrowheads="1"/>
          </p:cNvSpPr>
          <p:nvPr/>
        </p:nvSpPr>
        <p:spPr bwMode="auto">
          <a:xfrm>
            <a:off x="6300788" y="17335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2" name="Text Box 208"/>
          <p:cNvSpPr txBox="1">
            <a:spLocks noChangeArrowheads="1"/>
          </p:cNvSpPr>
          <p:nvPr/>
        </p:nvSpPr>
        <p:spPr bwMode="auto">
          <a:xfrm>
            <a:off x="7258050" y="281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3" name="Text Box 209"/>
          <p:cNvSpPr txBox="1">
            <a:spLocks noChangeArrowheads="1"/>
          </p:cNvSpPr>
          <p:nvPr/>
        </p:nvSpPr>
        <p:spPr bwMode="auto">
          <a:xfrm>
            <a:off x="5418138" y="282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4" name="Text Box 210"/>
          <p:cNvSpPr txBox="1">
            <a:spLocks noChangeArrowheads="1"/>
          </p:cNvSpPr>
          <p:nvPr/>
        </p:nvSpPr>
        <p:spPr bwMode="auto">
          <a:xfrm>
            <a:off x="4654550" y="3852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5" name="Text Box 211"/>
          <p:cNvSpPr txBox="1">
            <a:spLocks noChangeArrowheads="1"/>
          </p:cNvSpPr>
          <p:nvPr/>
        </p:nvSpPr>
        <p:spPr bwMode="auto">
          <a:xfrm>
            <a:off x="3959225" y="4827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6" name="Text Box 212"/>
          <p:cNvSpPr txBox="1">
            <a:spLocks noChangeArrowheads="1"/>
          </p:cNvSpPr>
          <p:nvPr/>
        </p:nvSpPr>
        <p:spPr bwMode="auto">
          <a:xfrm>
            <a:off x="7616825" y="1735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7" name="Text Box 213"/>
          <p:cNvSpPr txBox="1">
            <a:spLocks noChangeArrowheads="1"/>
          </p:cNvSpPr>
          <p:nvPr/>
        </p:nvSpPr>
        <p:spPr bwMode="auto">
          <a:xfrm>
            <a:off x="8324850" y="2770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8" name="Text Box 214"/>
          <p:cNvSpPr txBox="1">
            <a:spLocks noChangeArrowheads="1"/>
          </p:cNvSpPr>
          <p:nvPr/>
        </p:nvSpPr>
        <p:spPr bwMode="auto">
          <a:xfrm>
            <a:off x="6453188" y="2781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9" name="Text Box 215"/>
          <p:cNvSpPr txBox="1">
            <a:spLocks noChangeArrowheads="1"/>
          </p:cNvSpPr>
          <p:nvPr/>
        </p:nvSpPr>
        <p:spPr bwMode="auto">
          <a:xfrm>
            <a:off x="5862638" y="3767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0" name="Text Box 216"/>
          <p:cNvSpPr txBox="1">
            <a:spLocks noChangeArrowheads="1"/>
          </p:cNvSpPr>
          <p:nvPr/>
        </p:nvSpPr>
        <p:spPr bwMode="auto">
          <a:xfrm>
            <a:off x="5081588" y="4811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1" name="Rectangle 217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10202" name="Text Box 218"/>
          <p:cNvSpPr txBox="1">
            <a:spLocks noChangeArrowheads="1"/>
          </p:cNvSpPr>
          <p:nvPr/>
        </p:nvSpPr>
        <p:spPr bwMode="auto">
          <a:xfrm>
            <a:off x="168275" y="990600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we can determine the new bit-encoding for each character.</a:t>
            </a:r>
          </a:p>
        </p:txBody>
      </p:sp>
      <p:sp>
        <p:nvSpPr>
          <p:cNvPr id="810203" name="Text Box 219"/>
          <p:cNvSpPr txBox="1">
            <a:spLocks noChangeArrowheads="1"/>
          </p:cNvSpPr>
          <p:nvPr/>
        </p:nvSpPr>
        <p:spPr bwMode="auto">
          <a:xfrm>
            <a:off x="152400" y="2044700"/>
            <a:ext cx="5273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bit encoding for a character is the path of 0’s and 1’s that you take from the root of the tree to the character of interest.</a:t>
            </a:r>
          </a:p>
        </p:txBody>
      </p:sp>
      <p:sp>
        <p:nvSpPr>
          <p:cNvPr id="810204" name="Text Box 220"/>
          <p:cNvSpPr txBox="1">
            <a:spLocks noChangeArrowheads="1"/>
          </p:cNvSpPr>
          <p:nvPr/>
        </p:nvSpPr>
        <p:spPr bwMode="auto">
          <a:xfrm>
            <a:off x="136525" y="38100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810205" name="Text Box 221"/>
          <p:cNvSpPr txBox="1">
            <a:spLocks noChangeArrowheads="1"/>
          </p:cNvSpPr>
          <p:nvPr/>
        </p:nvSpPr>
        <p:spPr bwMode="auto">
          <a:xfrm>
            <a:off x="381000" y="4379913"/>
            <a:ext cx="291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S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0001</a:t>
            </a:r>
          </a:p>
        </p:txBody>
      </p:sp>
      <p:sp>
        <p:nvSpPr>
          <p:cNvPr id="810206" name="Text Box 222"/>
          <p:cNvSpPr txBox="1">
            <a:spLocks noChangeArrowheads="1"/>
          </p:cNvSpPr>
          <p:nvPr/>
        </p:nvSpPr>
        <p:spPr bwMode="auto">
          <a:xfrm>
            <a:off x="381000" y="4767263"/>
            <a:ext cx="2582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A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10</a:t>
            </a:r>
          </a:p>
        </p:txBody>
      </p:sp>
      <p:sp>
        <p:nvSpPr>
          <p:cNvPr id="810207" name="Text Box 223"/>
          <p:cNvSpPr txBox="1">
            <a:spLocks noChangeArrowheads="1"/>
          </p:cNvSpPr>
          <p:nvPr/>
        </p:nvSpPr>
        <p:spPr bwMode="auto">
          <a:xfrm>
            <a:off x="381000" y="5129213"/>
            <a:ext cx="2624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M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01</a:t>
            </a:r>
          </a:p>
        </p:txBody>
      </p:sp>
      <p:sp>
        <p:nvSpPr>
          <p:cNvPr id="810208" name="Text Box 224"/>
          <p:cNvSpPr txBox="1">
            <a:spLocks noChangeArrowheads="1"/>
          </p:cNvSpPr>
          <p:nvPr/>
        </p:nvSpPr>
        <p:spPr bwMode="auto">
          <a:xfrm>
            <a:off x="381000" y="5529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Etc…</a:t>
            </a:r>
          </a:p>
        </p:txBody>
      </p:sp>
      <p:sp>
        <p:nvSpPr>
          <p:cNvPr id="810209" name="Text Box 225"/>
          <p:cNvSpPr txBox="1">
            <a:spLocks noChangeArrowheads="1"/>
          </p:cNvSpPr>
          <p:nvPr/>
        </p:nvSpPr>
        <p:spPr bwMode="auto">
          <a:xfrm>
            <a:off x="5867400" y="5241925"/>
            <a:ext cx="3390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Notice that characters that occurred more often in our message have shorter bit-encodings!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03" grpId="0"/>
      <p:bldP spid="810204" grpId="0"/>
      <p:bldP spid="810205" grpId="0"/>
      <p:bldP spid="810206" grpId="0"/>
      <p:bldP spid="810207" grpId="0"/>
      <p:bldP spid="810208" grpId="0"/>
      <p:bldP spid="81020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B1-9746-471F-BAE9-0A4CF4E37E53}" type="slidenum">
              <a:rPr lang="en-US"/>
              <a:pPr/>
              <a:t>35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#3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#3</a:t>
            </a:r>
            <a:r>
              <a:rPr lang="en-US">
                <a:solidFill>
                  <a:schemeClr val="tx1"/>
                </a:solidFill>
              </a:rPr>
              <a:t>: Use this binary tree to convert the original file’s contents to a more compressed form..</a:t>
            </a:r>
          </a:p>
        </p:txBody>
      </p:sp>
      <p:sp>
        <p:nvSpPr>
          <p:cNvPr id="812036" name="Line 4"/>
          <p:cNvSpPr>
            <a:spLocks noChangeShapeType="1"/>
          </p:cNvSpPr>
          <p:nvPr/>
        </p:nvSpPr>
        <p:spPr bwMode="auto">
          <a:xfrm flipH="1">
            <a:off x="6600825" y="2554288"/>
            <a:ext cx="3587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7459663" y="2568575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38" name="Group 6"/>
          <p:cNvGrpSpPr>
            <a:grpSpLocks/>
          </p:cNvGrpSpPr>
          <p:nvPr/>
        </p:nvGrpSpPr>
        <p:grpSpPr bwMode="auto">
          <a:xfrm>
            <a:off x="6713538" y="1905000"/>
            <a:ext cx="1014412" cy="922338"/>
            <a:chOff x="4052" y="1509"/>
            <a:chExt cx="639" cy="581"/>
          </a:xfrm>
        </p:grpSpPr>
        <p:grpSp>
          <p:nvGrpSpPr>
            <p:cNvPr id="812039" name="Group 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40" name="Rectangle 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1" name="Rectangle 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42" name="Text Box 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43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44" name="Rectangle 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5" name="Rectangle 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6" name="Rectangle 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7" name="Text Box 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48" name="Text Box 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49" name="Text Box 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50" name="Text Box 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51" name="Text Box 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52" name="Text Box 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53" name="Text Box 21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2054" name="Group 22"/>
          <p:cNvGrpSpPr>
            <a:grpSpLocks/>
          </p:cNvGrpSpPr>
          <p:nvPr/>
        </p:nvGrpSpPr>
        <p:grpSpPr bwMode="auto">
          <a:xfrm>
            <a:off x="7540625" y="2887663"/>
            <a:ext cx="1014413" cy="922337"/>
            <a:chOff x="4052" y="1509"/>
            <a:chExt cx="639" cy="581"/>
          </a:xfrm>
        </p:grpSpPr>
        <p:grpSp>
          <p:nvGrpSpPr>
            <p:cNvPr id="812055" name="Group 2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56" name="Rectangle 2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57" name="Rectangle 2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58" name="Text Box 2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60" name="Rectangle 2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1" name="Rectangle 2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2" name="Rectangle 3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3" name="Text Box 3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64" name="Text Box 3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65" name="Text Box 3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66" name="Text Box 3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67" name="Text Box 3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68" name="Text Box 3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69" name="Text Box 3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2070" name="Line 38"/>
          <p:cNvSpPr>
            <a:spLocks noChangeShapeType="1"/>
          </p:cNvSpPr>
          <p:nvPr/>
        </p:nvSpPr>
        <p:spPr bwMode="auto">
          <a:xfrm flipH="1">
            <a:off x="7593013" y="3581400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71" name="Line 39"/>
          <p:cNvSpPr>
            <a:spLocks noChangeShapeType="1"/>
          </p:cNvSpPr>
          <p:nvPr/>
        </p:nvSpPr>
        <p:spPr bwMode="auto">
          <a:xfrm>
            <a:off x="8289925" y="3584575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72" name="Group 40"/>
          <p:cNvGrpSpPr>
            <a:grpSpLocks/>
          </p:cNvGrpSpPr>
          <p:nvPr/>
        </p:nvGrpSpPr>
        <p:grpSpPr bwMode="auto">
          <a:xfrm>
            <a:off x="7137400" y="3906838"/>
            <a:ext cx="1014413" cy="922337"/>
            <a:chOff x="4052" y="1509"/>
            <a:chExt cx="639" cy="581"/>
          </a:xfrm>
        </p:grpSpPr>
        <p:grpSp>
          <p:nvGrpSpPr>
            <p:cNvPr id="812073" name="Group 4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74" name="Rectangle 4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5" name="Rectangle 4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76" name="Text Box 4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77" name="Text Box 4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78" name="Rectangle 4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9" name="Rectangle 4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0" name="Rectangle 4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1" name="Text Box 4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82" name="Text Box 5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83" name="Text Box 5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84" name="Text Box 5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85" name="Text Box 5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86" name="Text Box 5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87" name="Text Box 5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088" name="Text Box 56"/>
          <p:cNvSpPr txBox="1">
            <a:spLocks noChangeArrowheads="1"/>
          </p:cNvSpPr>
          <p:nvPr/>
        </p:nvSpPr>
        <p:spPr bwMode="auto">
          <a:xfrm>
            <a:off x="7627938" y="3908425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2089" name="Group 57"/>
          <p:cNvGrpSpPr>
            <a:grpSpLocks/>
          </p:cNvGrpSpPr>
          <p:nvPr/>
        </p:nvGrpSpPr>
        <p:grpSpPr bwMode="auto">
          <a:xfrm>
            <a:off x="8129588" y="3906838"/>
            <a:ext cx="1014412" cy="922337"/>
            <a:chOff x="4052" y="1509"/>
            <a:chExt cx="639" cy="581"/>
          </a:xfrm>
        </p:grpSpPr>
        <p:grpSp>
          <p:nvGrpSpPr>
            <p:cNvPr id="812090" name="Group 5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91" name="Rectangle 5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2" name="Rectangle 6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93" name="Text Box 6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94" name="Text Box 6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95" name="Rectangle 6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6" name="Rectangle 6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7" name="Rectangle 6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8" name="Text Box 6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99" name="Text Box 6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00" name="Text Box 6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01" name="Text Box 6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02" name="Text Box 7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03" name="Text Box 7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04" name="Text Box 72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05" name="Text Box 73"/>
          <p:cNvSpPr txBox="1">
            <a:spLocks noChangeArrowheads="1"/>
          </p:cNvSpPr>
          <p:nvPr/>
        </p:nvSpPr>
        <p:spPr bwMode="auto">
          <a:xfrm>
            <a:off x="8620125" y="3908425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2106" name="Group 74"/>
          <p:cNvGrpSpPr>
            <a:grpSpLocks/>
          </p:cNvGrpSpPr>
          <p:nvPr/>
        </p:nvGrpSpPr>
        <p:grpSpPr bwMode="auto">
          <a:xfrm>
            <a:off x="5691188" y="2852738"/>
            <a:ext cx="1014412" cy="922337"/>
            <a:chOff x="4052" y="1509"/>
            <a:chExt cx="639" cy="581"/>
          </a:xfrm>
        </p:grpSpPr>
        <p:grpSp>
          <p:nvGrpSpPr>
            <p:cNvPr id="812107" name="Group 7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08" name="Rectangle 7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09" name="Rectangle 7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10" name="Text Box 7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11" name="Text Box 7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12" name="Rectangle 8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3" name="Rectangle 8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4" name="Rectangle 8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5" name="Text Box 8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16" name="Text Box 8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17" name="Text Box 8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18" name="Text Box 8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19" name="Text Box 8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20" name="Text Box 8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21" name="Text Box 89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2122" name="Line 90"/>
          <p:cNvSpPr>
            <a:spLocks noChangeShapeType="1"/>
          </p:cNvSpPr>
          <p:nvPr/>
        </p:nvSpPr>
        <p:spPr bwMode="auto">
          <a:xfrm>
            <a:off x="6359525" y="35242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23" name="Group 91"/>
          <p:cNvGrpSpPr>
            <a:grpSpLocks/>
          </p:cNvGrpSpPr>
          <p:nvPr/>
        </p:nvGrpSpPr>
        <p:grpSpPr bwMode="auto">
          <a:xfrm>
            <a:off x="6223000" y="3903663"/>
            <a:ext cx="1014413" cy="922337"/>
            <a:chOff x="4052" y="1509"/>
            <a:chExt cx="639" cy="581"/>
          </a:xfrm>
        </p:grpSpPr>
        <p:grpSp>
          <p:nvGrpSpPr>
            <p:cNvPr id="812124" name="Group 9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25" name="Rectangle 9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26" name="Rectangle 9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27" name="Text Box 9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28" name="Text Box 9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29" name="Rectangle 9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0" name="Rectangle 9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1" name="Rectangle 9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2" name="Text Box 10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33" name="Text Box 10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34" name="Text Box 10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35" name="Text Box 10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36" name="Text Box 10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37" name="Text Box 10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38" name="Text Box 10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2139" name="Text Box 107"/>
          <p:cNvSpPr txBox="1">
            <a:spLocks noChangeArrowheads="1"/>
          </p:cNvSpPr>
          <p:nvPr/>
        </p:nvSpPr>
        <p:spPr bwMode="auto">
          <a:xfrm>
            <a:off x="6713538" y="3905250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2140" name="Group 108"/>
          <p:cNvGrpSpPr>
            <a:grpSpLocks/>
          </p:cNvGrpSpPr>
          <p:nvPr/>
        </p:nvGrpSpPr>
        <p:grpSpPr bwMode="auto">
          <a:xfrm>
            <a:off x="4970463" y="3910013"/>
            <a:ext cx="1014412" cy="922337"/>
            <a:chOff x="4052" y="1509"/>
            <a:chExt cx="639" cy="581"/>
          </a:xfrm>
        </p:grpSpPr>
        <p:grpSp>
          <p:nvGrpSpPr>
            <p:cNvPr id="812141" name="Group 10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42" name="Rectangle 11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3" name="Rectangle 11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44" name="Text Box 11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45" name="Text Box 11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46" name="Rectangle 11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7" name="Rectangle 11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8" name="Rectangle 11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9" name="Text Box 11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50" name="Text Box 11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51" name="Text Box 11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52" name="Text Box 12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53" name="Text Box 12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54" name="Text Box 12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55" name="Text Box 123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56" name="Line 124"/>
          <p:cNvSpPr>
            <a:spLocks noChangeShapeType="1"/>
          </p:cNvSpPr>
          <p:nvPr/>
        </p:nvSpPr>
        <p:spPr bwMode="auto">
          <a:xfrm flipH="1">
            <a:off x="5741988" y="3525838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57" name="Line 125"/>
          <p:cNvSpPr>
            <a:spLocks noChangeShapeType="1"/>
          </p:cNvSpPr>
          <p:nvPr/>
        </p:nvSpPr>
        <p:spPr bwMode="auto">
          <a:xfrm>
            <a:off x="5827713" y="4538663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58" name="Group 126"/>
          <p:cNvGrpSpPr>
            <a:grpSpLocks/>
          </p:cNvGrpSpPr>
          <p:nvPr/>
        </p:nvGrpSpPr>
        <p:grpSpPr bwMode="auto">
          <a:xfrm>
            <a:off x="5691188" y="4918075"/>
            <a:ext cx="1014412" cy="922338"/>
            <a:chOff x="4052" y="1509"/>
            <a:chExt cx="639" cy="581"/>
          </a:xfrm>
        </p:grpSpPr>
        <p:grpSp>
          <p:nvGrpSpPr>
            <p:cNvPr id="812159" name="Group 12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60" name="Rectangle 12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1" name="Rectangle 12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62" name="Text Box 13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63" name="Text Box 13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64" name="Rectangle 13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5" name="Rectangle 13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6" name="Rectangle 13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7" name="Text Box 13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68" name="Text Box 13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69" name="Text Box 13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70" name="Text Box 13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71" name="Text Box 13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72" name="Text Box 14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73" name="Text Box 14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174" name="Text Box 142"/>
          <p:cNvSpPr txBox="1">
            <a:spLocks noChangeArrowheads="1"/>
          </p:cNvSpPr>
          <p:nvPr/>
        </p:nvSpPr>
        <p:spPr bwMode="auto">
          <a:xfrm>
            <a:off x="6181725" y="4919663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2175" name="Group 143"/>
          <p:cNvGrpSpPr>
            <a:grpSpLocks/>
          </p:cNvGrpSpPr>
          <p:nvPr/>
        </p:nvGrpSpPr>
        <p:grpSpPr bwMode="auto">
          <a:xfrm>
            <a:off x="4243388" y="4913313"/>
            <a:ext cx="1014412" cy="922337"/>
            <a:chOff x="4052" y="1509"/>
            <a:chExt cx="639" cy="581"/>
          </a:xfrm>
        </p:grpSpPr>
        <p:grpSp>
          <p:nvGrpSpPr>
            <p:cNvPr id="812176" name="Group 14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77" name="Rectangle 14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78" name="Rectangle 14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79" name="Text Box 14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80" name="Text Box 14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81" name="Rectangle 14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2" name="Rectangle 15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3" name="Rectangle 15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4" name="Text Box 15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85" name="Text Box 15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86" name="Text Box 15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87" name="Text Box 15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88" name="Text Box 15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89" name="Text Box 15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90" name="Text Box 15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4733925" y="49149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2192" name="Line 160"/>
          <p:cNvSpPr>
            <a:spLocks noChangeShapeType="1"/>
          </p:cNvSpPr>
          <p:nvPr/>
        </p:nvSpPr>
        <p:spPr bwMode="auto">
          <a:xfrm flipH="1">
            <a:off x="4962525" y="4570413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3" name="Line 161"/>
          <p:cNvSpPr>
            <a:spLocks noChangeShapeType="1"/>
          </p:cNvSpPr>
          <p:nvPr/>
        </p:nvSpPr>
        <p:spPr bwMode="auto">
          <a:xfrm flipH="1">
            <a:off x="4284663" y="55832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4" name="Line 162"/>
          <p:cNvSpPr>
            <a:spLocks noChangeShapeType="1"/>
          </p:cNvSpPr>
          <p:nvPr/>
        </p:nvSpPr>
        <p:spPr bwMode="auto">
          <a:xfrm>
            <a:off x="4981575" y="558641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95" name="Group 163"/>
          <p:cNvGrpSpPr>
            <a:grpSpLocks/>
          </p:cNvGrpSpPr>
          <p:nvPr/>
        </p:nvGrpSpPr>
        <p:grpSpPr bwMode="auto">
          <a:xfrm>
            <a:off x="3829050" y="5908675"/>
            <a:ext cx="1014413" cy="922338"/>
            <a:chOff x="4052" y="1509"/>
            <a:chExt cx="639" cy="581"/>
          </a:xfrm>
        </p:grpSpPr>
        <p:grpSp>
          <p:nvGrpSpPr>
            <p:cNvPr id="812196" name="Group 16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97" name="Rectangle 16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98" name="Rectangle 16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99" name="Text Box 16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00" name="Text Box 16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01" name="Rectangle 16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2" name="Rectangle 17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3" name="Rectangle 17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4" name="Text Box 17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05" name="Text Box 17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06" name="Text Box 17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07" name="Text Box 17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08" name="Text Box 17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09" name="Text Box 17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10" name="Text Box 17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11" name="Text Box 179"/>
          <p:cNvSpPr txBox="1">
            <a:spLocks noChangeArrowheads="1"/>
          </p:cNvSpPr>
          <p:nvPr/>
        </p:nvSpPr>
        <p:spPr bwMode="auto">
          <a:xfrm>
            <a:off x="4319588" y="59102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2212" name="Group 180"/>
          <p:cNvGrpSpPr>
            <a:grpSpLocks/>
          </p:cNvGrpSpPr>
          <p:nvPr/>
        </p:nvGrpSpPr>
        <p:grpSpPr bwMode="auto">
          <a:xfrm>
            <a:off x="4821238" y="5908675"/>
            <a:ext cx="1014412" cy="922338"/>
            <a:chOff x="4052" y="1509"/>
            <a:chExt cx="639" cy="581"/>
          </a:xfrm>
        </p:grpSpPr>
        <p:grpSp>
          <p:nvGrpSpPr>
            <p:cNvPr id="812213" name="Group 18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214" name="Rectangle 18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5" name="Rectangle 18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216" name="Text Box 18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17" name="Text Box 18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18" name="Rectangle 18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9" name="Rectangle 18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0" name="Rectangle 18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1" name="Text Box 18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22" name="Text Box 19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23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24" name="Text Box 19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25" name="Text Box 19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26" name="Text Box 19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27" name="Text Box 19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28" name="Text Box 196"/>
          <p:cNvSpPr txBox="1">
            <a:spLocks noChangeArrowheads="1"/>
          </p:cNvSpPr>
          <p:nvPr/>
        </p:nvSpPr>
        <p:spPr bwMode="auto">
          <a:xfrm>
            <a:off x="5311775" y="5910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2229" name="Rectangle 197"/>
          <p:cNvSpPr>
            <a:spLocks noChangeArrowheads="1"/>
          </p:cNvSpPr>
          <p:nvPr/>
        </p:nvSpPr>
        <p:spPr bwMode="auto">
          <a:xfrm>
            <a:off x="8543925" y="44323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0" name="Rectangle 198"/>
          <p:cNvSpPr>
            <a:spLocks noChangeArrowheads="1"/>
          </p:cNvSpPr>
          <p:nvPr/>
        </p:nvSpPr>
        <p:spPr bwMode="auto">
          <a:xfrm>
            <a:off x="812800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1" name="Rectangle 199"/>
          <p:cNvSpPr>
            <a:spLocks noChangeArrowheads="1"/>
          </p:cNvSpPr>
          <p:nvPr/>
        </p:nvSpPr>
        <p:spPr bwMode="auto">
          <a:xfrm>
            <a:off x="757555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2" name="Rectangle 200"/>
          <p:cNvSpPr>
            <a:spLocks noChangeArrowheads="1"/>
          </p:cNvSpPr>
          <p:nvPr/>
        </p:nvSpPr>
        <p:spPr bwMode="auto">
          <a:xfrm>
            <a:off x="7159625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3" name="Rectangle 201"/>
          <p:cNvSpPr>
            <a:spLocks noChangeArrowheads="1"/>
          </p:cNvSpPr>
          <p:nvPr/>
        </p:nvSpPr>
        <p:spPr bwMode="auto">
          <a:xfrm>
            <a:off x="6648450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4" name="Rectangle 202"/>
          <p:cNvSpPr>
            <a:spLocks noChangeArrowheads="1"/>
          </p:cNvSpPr>
          <p:nvPr/>
        </p:nvSpPr>
        <p:spPr bwMode="auto">
          <a:xfrm>
            <a:off x="6234113" y="44196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5" name="Rectangle 203"/>
          <p:cNvSpPr>
            <a:spLocks noChangeArrowheads="1"/>
          </p:cNvSpPr>
          <p:nvPr/>
        </p:nvSpPr>
        <p:spPr bwMode="auto">
          <a:xfrm>
            <a:off x="6105525" y="542766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6" name="Rectangle 204"/>
          <p:cNvSpPr>
            <a:spLocks noChangeArrowheads="1"/>
          </p:cNvSpPr>
          <p:nvPr/>
        </p:nvSpPr>
        <p:spPr bwMode="auto">
          <a:xfrm>
            <a:off x="5700713" y="5427663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7" name="Rectangle 205"/>
          <p:cNvSpPr>
            <a:spLocks noChangeArrowheads="1"/>
          </p:cNvSpPr>
          <p:nvPr/>
        </p:nvSpPr>
        <p:spPr bwMode="auto">
          <a:xfrm>
            <a:off x="5237163" y="64198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8" name="Rectangle 206"/>
          <p:cNvSpPr>
            <a:spLocks noChangeArrowheads="1"/>
          </p:cNvSpPr>
          <p:nvPr/>
        </p:nvSpPr>
        <p:spPr bwMode="auto">
          <a:xfrm>
            <a:off x="4832350" y="64198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9" name="Rectangle 207"/>
          <p:cNvSpPr>
            <a:spLocks noChangeArrowheads="1"/>
          </p:cNvSpPr>
          <p:nvPr/>
        </p:nvSpPr>
        <p:spPr bwMode="auto">
          <a:xfrm>
            <a:off x="4264025" y="64214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0" name="Rectangle 208"/>
          <p:cNvSpPr>
            <a:spLocks noChangeArrowheads="1"/>
          </p:cNvSpPr>
          <p:nvPr/>
        </p:nvSpPr>
        <p:spPr bwMode="auto">
          <a:xfrm>
            <a:off x="3859213" y="64214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1" name="Text Box 209"/>
          <p:cNvSpPr txBox="1">
            <a:spLocks noChangeArrowheads="1"/>
          </p:cNvSpPr>
          <p:nvPr/>
        </p:nvSpPr>
        <p:spPr bwMode="auto">
          <a:xfrm>
            <a:off x="6376988" y="2468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2" name="Text Box 210"/>
          <p:cNvSpPr txBox="1">
            <a:spLocks noChangeArrowheads="1"/>
          </p:cNvSpPr>
          <p:nvPr/>
        </p:nvSpPr>
        <p:spPr bwMode="auto">
          <a:xfrm>
            <a:off x="7334250" y="35544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3" name="Text Box 211"/>
          <p:cNvSpPr txBox="1">
            <a:spLocks noChangeArrowheads="1"/>
          </p:cNvSpPr>
          <p:nvPr/>
        </p:nvSpPr>
        <p:spPr bwMode="auto">
          <a:xfrm>
            <a:off x="5494338" y="3559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4" name="Text Box 212"/>
          <p:cNvSpPr txBox="1">
            <a:spLocks noChangeArrowheads="1"/>
          </p:cNvSpPr>
          <p:nvPr/>
        </p:nvSpPr>
        <p:spPr bwMode="auto">
          <a:xfrm>
            <a:off x="4730750" y="45878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5" name="Text Box 213"/>
          <p:cNvSpPr txBox="1">
            <a:spLocks noChangeArrowheads="1"/>
          </p:cNvSpPr>
          <p:nvPr/>
        </p:nvSpPr>
        <p:spPr bwMode="auto">
          <a:xfrm>
            <a:off x="4035425" y="55626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6" name="Text Box 214"/>
          <p:cNvSpPr txBox="1">
            <a:spLocks noChangeArrowheads="1"/>
          </p:cNvSpPr>
          <p:nvPr/>
        </p:nvSpPr>
        <p:spPr bwMode="auto">
          <a:xfrm>
            <a:off x="7693025" y="2470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7" name="Text Box 215"/>
          <p:cNvSpPr txBox="1">
            <a:spLocks noChangeArrowheads="1"/>
          </p:cNvSpPr>
          <p:nvPr/>
        </p:nvSpPr>
        <p:spPr bwMode="auto">
          <a:xfrm>
            <a:off x="840105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8" name="Text Box 216"/>
          <p:cNvSpPr txBox="1">
            <a:spLocks noChangeArrowheads="1"/>
          </p:cNvSpPr>
          <p:nvPr/>
        </p:nvSpPr>
        <p:spPr bwMode="auto">
          <a:xfrm>
            <a:off x="6529388" y="35163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9" name="Text Box 217"/>
          <p:cNvSpPr txBox="1">
            <a:spLocks noChangeArrowheads="1"/>
          </p:cNvSpPr>
          <p:nvPr/>
        </p:nvSpPr>
        <p:spPr bwMode="auto">
          <a:xfrm>
            <a:off x="5938838" y="4502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0" name="Text Box 218"/>
          <p:cNvSpPr txBox="1">
            <a:spLocks noChangeArrowheads="1"/>
          </p:cNvSpPr>
          <p:nvPr/>
        </p:nvSpPr>
        <p:spPr bwMode="auto">
          <a:xfrm>
            <a:off x="5157788" y="55467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1" name="Text Box 219"/>
          <p:cNvSpPr txBox="1">
            <a:spLocks noChangeArrowheads="1"/>
          </p:cNvSpPr>
          <p:nvPr/>
        </p:nvSpPr>
        <p:spPr bwMode="auto">
          <a:xfrm>
            <a:off x="746125" y="3116263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812252" name="Text Box 220"/>
          <p:cNvSpPr txBox="1">
            <a:spLocks noChangeArrowheads="1"/>
          </p:cNvSpPr>
          <p:nvPr/>
        </p:nvSpPr>
        <p:spPr bwMode="auto">
          <a:xfrm>
            <a:off x="649288" y="364648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812253" name="Text Box 221"/>
          <p:cNvSpPr txBox="1">
            <a:spLocks noChangeArrowheads="1"/>
          </p:cNvSpPr>
          <p:nvPr/>
        </p:nvSpPr>
        <p:spPr bwMode="auto">
          <a:xfrm>
            <a:off x="117951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812254" name="Text Box 222"/>
          <p:cNvSpPr txBox="1">
            <a:spLocks noChangeArrowheads="1"/>
          </p:cNvSpPr>
          <p:nvPr/>
        </p:nvSpPr>
        <p:spPr bwMode="auto">
          <a:xfrm>
            <a:off x="15414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55" name="Text Box 223"/>
          <p:cNvSpPr txBox="1">
            <a:spLocks noChangeArrowheads="1"/>
          </p:cNvSpPr>
          <p:nvPr/>
        </p:nvSpPr>
        <p:spPr bwMode="auto">
          <a:xfrm>
            <a:off x="1944688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56" name="Text Box 224"/>
          <p:cNvSpPr txBox="1">
            <a:spLocks noChangeArrowheads="1"/>
          </p:cNvSpPr>
          <p:nvPr/>
        </p:nvSpPr>
        <p:spPr bwMode="auto">
          <a:xfrm>
            <a:off x="2305050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57" name="Text Box 225"/>
          <p:cNvSpPr txBox="1">
            <a:spLocks noChangeArrowheads="1"/>
          </p:cNvSpPr>
          <p:nvPr/>
        </p:nvSpPr>
        <p:spPr bwMode="auto">
          <a:xfrm>
            <a:off x="595313" y="1924050"/>
            <a:ext cx="543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i.e. find the sequence of bits (1s and 0s) for each char in the message.</a:t>
            </a:r>
          </a:p>
        </p:txBody>
      </p:sp>
      <p:sp>
        <p:nvSpPr>
          <p:cNvPr id="812258" name="Text Box 226"/>
          <p:cNvSpPr txBox="1">
            <a:spLocks noChangeArrowheads="1"/>
          </p:cNvSpPr>
          <p:nvPr/>
        </p:nvSpPr>
        <p:spPr bwMode="auto">
          <a:xfrm>
            <a:off x="2660650" y="36464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0001</a:t>
            </a:r>
          </a:p>
        </p:txBody>
      </p:sp>
      <p:sp>
        <p:nvSpPr>
          <p:cNvPr id="812259" name="Text Box 227"/>
          <p:cNvSpPr txBox="1">
            <a:spLocks noChangeArrowheads="1"/>
          </p:cNvSpPr>
          <p:nvPr/>
        </p:nvSpPr>
        <p:spPr bwMode="auto">
          <a:xfrm>
            <a:off x="3370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0" name="Text Box 228"/>
          <p:cNvSpPr txBox="1">
            <a:spLocks noChangeArrowheads="1"/>
          </p:cNvSpPr>
          <p:nvPr/>
        </p:nvSpPr>
        <p:spPr bwMode="auto">
          <a:xfrm>
            <a:off x="3751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1" name="Text Box 229"/>
          <p:cNvSpPr txBox="1">
            <a:spLocks noChangeArrowheads="1"/>
          </p:cNvSpPr>
          <p:nvPr/>
        </p:nvSpPr>
        <p:spPr bwMode="auto">
          <a:xfrm>
            <a:off x="620713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62" name="Text Box 230"/>
          <p:cNvSpPr txBox="1">
            <a:spLocks noChangeArrowheads="1"/>
          </p:cNvSpPr>
          <p:nvPr/>
        </p:nvSpPr>
        <p:spPr bwMode="auto">
          <a:xfrm>
            <a:off x="1011238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3" name="Text Box 231"/>
          <p:cNvSpPr txBox="1">
            <a:spLocks noChangeArrowheads="1"/>
          </p:cNvSpPr>
          <p:nvPr/>
        </p:nvSpPr>
        <p:spPr bwMode="auto">
          <a:xfrm>
            <a:off x="1349375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4" name="Text Box 232"/>
          <p:cNvSpPr txBox="1">
            <a:spLocks noChangeArrowheads="1"/>
          </p:cNvSpPr>
          <p:nvPr/>
        </p:nvSpPr>
        <p:spPr bwMode="auto">
          <a:xfrm>
            <a:off x="1762125" y="40703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5" name="Text Box 233"/>
          <p:cNvSpPr txBox="1">
            <a:spLocks noChangeArrowheads="1"/>
          </p:cNvSpPr>
          <p:nvPr/>
        </p:nvSpPr>
        <p:spPr bwMode="auto">
          <a:xfrm>
            <a:off x="2132013" y="407035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812266" name="Rectangle 234"/>
          <p:cNvSpPr>
            <a:spLocks noChangeArrowheads="1"/>
          </p:cNvSpPr>
          <p:nvPr/>
        </p:nvSpPr>
        <p:spPr bwMode="auto">
          <a:xfrm>
            <a:off x="762000" y="3135313"/>
            <a:ext cx="279400" cy="395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7" name="Rectangle 235"/>
          <p:cNvSpPr>
            <a:spLocks noChangeArrowheads="1"/>
          </p:cNvSpPr>
          <p:nvPr/>
        </p:nvSpPr>
        <p:spPr bwMode="auto">
          <a:xfrm>
            <a:off x="93662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8" name="Rectangle 236"/>
          <p:cNvSpPr>
            <a:spLocks noChangeArrowheads="1"/>
          </p:cNvSpPr>
          <p:nvPr/>
        </p:nvSpPr>
        <p:spPr bwMode="auto">
          <a:xfrm>
            <a:off x="110013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9" name="Rectangle 237"/>
          <p:cNvSpPr>
            <a:spLocks noChangeArrowheads="1"/>
          </p:cNvSpPr>
          <p:nvPr/>
        </p:nvSpPr>
        <p:spPr bwMode="auto">
          <a:xfrm>
            <a:off x="133350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0" name="Rectangle 238"/>
          <p:cNvSpPr>
            <a:spLocks noChangeArrowheads="1"/>
          </p:cNvSpPr>
          <p:nvPr/>
        </p:nvSpPr>
        <p:spPr bwMode="auto">
          <a:xfrm>
            <a:off x="15525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1" name="Rectangle 239"/>
          <p:cNvSpPr>
            <a:spLocks noChangeArrowheads="1"/>
          </p:cNvSpPr>
          <p:nvPr/>
        </p:nvSpPr>
        <p:spPr bwMode="auto">
          <a:xfrm>
            <a:off x="1716088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2" name="Rectangle 240"/>
          <p:cNvSpPr>
            <a:spLocks noChangeArrowheads="1"/>
          </p:cNvSpPr>
          <p:nvPr/>
        </p:nvSpPr>
        <p:spPr bwMode="auto">
          <a:xfrm>
            <a:off x="19208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3" name="Rectangle 241"/>
          <p:cNvSpPr>
            <a:spLocks noChangeArrowheads="1"/>
          </p:cNvSpPr>
          <p:nvPr/>
        </p:nvSpPr>
        <p:spPr bwMode="auto">
          <a:xfrm>
            <a:off x="2173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4" name="Rectangle 242"/>
          <p:cNvSpPr>
            <a:spLocks noChangeArrowheads="1"/>
          </p:cNvSpPr>
          <p:nvPr/>
        </p:nvSpPr>
        <p:spPr bwMode="auto">
          <a:xfrm>
            <a:off x="238125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5" name="Rectangle 243"/>
          <p:cNvSpPr>
            <a:spLocks noChangeArrowheads="1"/>
          </p:cNvSpPr>
          <p:nvPr/>
        </p:nvSpPr>
        <p:spPr bwMode="auto">
          <a:xfrm>
            <a:off x="25669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6" name="Rectangle 244"/>
          <p:cNvSpPr>
            <a:spLocks noChangeArrowheads="1"/>
          </p:cNvSpPr>
          <p:nvPr/>
        </p:nvSpPr>
        <p:spPr bwMode="auto">
          <a:xfrm>
            <a:off x="27971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7" name="Rectangle 245"/>
          <p:cNvSpPr>
            <a:spLocks noChangeArrowheads="1"/>
          </p:cNvSpPr>
          <p:nvPr/>
        </p:nvSpPr>
        <p:spPr bwMode="auto">
          <a:xfrm>
            <a:off x="3062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8" name="Rectangle 246"/>
          <p:cNvSpPr>
            <a:spLocks noChangeArrowheads="1"/>
          </p:cNvSpPr>
          <p:nvPr/>
        </p:nvSpPr>
        <p:spPr bwMode="auto">
          <a:xfrm>
            <a:off x="3281363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1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1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252" grpId="0"/>
      <p:bldP spid="812254" grpId="0"/>
      <p:bldP spid="812255" grpId="0"/>
      <p:bldP spid="812256" grpId="0"/>
      <p:bldP spid="812258" grpId="0"/>
      <p:bldP spid="812259" grpId="0"/>
      <p:bldP spid="812260" grpId="0"/>
      <p:bldP spid="812261" grpId="0"/>
      <p:bldP spid="812262" grpId="0"/>
      <p:bldP spid="812263" grpId="0"/>
      <p:bldP spid="812264" grpId="0"/>
      <p:bldP spid="812265" grpId="0"/>
      <p:bldP spid="812266" grpId="0" animBg="1"/>
      <p:bldP spid="812266" grpId="1" animBg="1"/>
      <p:bldP spid="812267" grpId="0" animBg="1"/>
      <p:bldP spid="812267" grpId="1" animBg="1"/>
      <p:bldP spid="812268" grpId="0" animBg="1"/>
      <p:bldP spid="812268" grpId="1" animBg="1"/>
      <p:bldP spid="812269" grpId="0" animBg="1"/>
      <p:bldP spid="812269" grpId="1" animBg="1"/>
      <p:bldP spid="812270" grpId="0" animBg="1"/>
      <p:bldP spid="812270" grpId="1" animBg="1"/>
      <p:bldP spid="812271" grpId="0" animBg="1"/>
      <p:bldP spid="812271" grpId="1" animBg="1"/>
      <p:bldP spid="812272" grpId="0" animBg="1"/>
      <p:bldP spid="812272" grpId="1" animBg="1"/>
      <p:bldP spid="812273" grpId="0" animBg="1"/>
      <p:bldP spid="812273" grpId="1" animBg="1"/>
      <p:bldP spid="812274" grpId="0" animBg="1"/>
      <p:bldP spid="812274" grpId="1" animBg="1"/>
      <p:bldP spid="812275" grpId="0" animBg="1"/>
      <p:bldP spid="812275" grpId="1" animBg="1"/>
      <p:bldP spid="812276" grpId="0" animBg="1"/>
      <p:bldP spid="812276" grpId="1" animBg="1"/>
      <p:bldP spid="812277" grpId="0" animBg="1"/>
      <p:bldP spid="812277" grpId="1" animBg="1"/>
      <p:bldP spid="812278" grpId="0" animBg="1"/>
      <p:bldP spid="81227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DA8-EBBE-403E-B8C9-202322A2E1BF}" type="slidenum">
              <a:rPr lang="en-US"/>
              <a:pPr/>
              <a:t>36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#4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04800" y="990600"/>
            <a:ext cx="836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6600CC"/>
                </a:solidFill>
              </a:rPr>
              <a:t>Step #4</a:t>
            </a:r>
            <a:r>
              <a:rPr lang="en-US">
                <a:solidFill>
                  <a:schemeClr val="tx1"/>
                </a:solidFill>
              </a:rPr>
              <a:t>: Save the converted (compressed) data to a file.</a:t>
            </a:r>
          </a:p>
        </p:txBody>
      </p:sp>
      <p:grpSp>
        <p:nvGrpSpPr>
          <p:cNvPr id="814084" name="Group 4"/>
          <p:cNvGrpSpPr>
            <a:grpSpLocks/>
          </p:cNvGrpSpPr>
          <p:nvPr/>
        </p:nvGrpSpPr>
        <p:grpSpPr bwMode="auto">
          <a:xfrm>
            <a:off x="1458913" y="1674813"/>
            <a:ext cx="6084887" cy="458787"/>
            <a:chOff x="919" y="1055"/>
            <a:chExt cx="3833" cy="289"/>
          </a:xfrm>
        </p:grpSpPr>
        <p:sp>
          <p:nvSpPr>
            <p:cNvPr id="814085" name="Text Box 5"/>
            <p:cNvSpPr txBox="1">
              <a:spLocks noChangeArrowheads="1"/>
            </p:cNvSpPr>
            <p:nvPr/>
          </p:nvSpPr>
          <p:spPr bwMode="auto">
            <a:xfrm>
              <a:off x="919" y="105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086" name="Text Box 6"/>
            <p:cNvSpPr txBox="1">
              <a:spLocks noChangeArrowheads="1"/>
            </p:cNvSpPr>
            <p:nvPr/>
          </p:nvSpPr>
          <p:spPr bwMode="auto">
            <a:xfrm>
              <a:off x="137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087" name="Text Box 7"/>
            <p:cNvSpPr txBox="1">
              <a:spLocks noChangeArrowheads="1"/>
            </p:cNvSpPr>
            <p:nvPr/>
          </p:nvSpPr>
          <p:spPr bwMode="auto">
            <a:xfrm>
              <a:off x="160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88" name="Text Box 8"/>
            <p:cNvSpPr txBox="1">
              <a:spLocks noChangeArrowheads="1"/>
            </p:cNvSpPr>
            <p:nvPr/>
          </p:nvSpPr>
          <p:spPr bwMode="auto">
            <a:xfrm>
              <a:off x="1859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89" name="Text Box 9"/>
            <p:cNvSpPr txBox="1">
              <a:spLocks noChangeArrowheads="1"/>
            </p:cNvSpPr>
            <p:nvPr/>
          </p:nvSpPr>
          <p:spPr bwMode="auto">
            <a:xfrm>
              <a:off x="2086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0" name="Text Box 10"/>
            <p:cNvSpPr txBox="1">
              <a:spLocks noChangeArrowheads="1"/>
            </p:cNvSpPr>
            <p:nvPr/>
          </p:nvSpPr>
          <p:spPr bwMode="auto">
            <a:xfrm>
              <a:off x="2310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  <p:sp>
          <p:nvSpPr>
            <p:cNvPr id="814091" name="Text Box 11"/>
            <p:cNvSpPr txBox="1">
              <a:spLocks noChangeArrowheads="1"/>
            </p:cNvSpPr>
            <p:nvPr/>
          </p:nvSpPr>
          <p:spPr bwMode="auto">
            <a:xfrm>
              <a:off x="275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2" name="Text Box 12"/>
            <p:cNvSpPr txBox="1">
              <a:spLocks noChangeArrowheads="1"/>
            </p:cNvSpPr>
            <p:nvPr/>
          </p:nvSpPr>
          <p:spPr bwMode="auto">
            <a:xfrm>
              <a:off x="299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3" name="Text Box 13"/>
            <p:cNvSpPr txBox="1">
              <a:spLocks noChangeArrowheads="1"/>
            </p:cNvSpPr>
            <p:nvPr/>
          </p:nvSpPr>
          <p:spPr bwMode="auto">
            <a:xfrm>
              <a:off x="321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4" name="Text Box 14"/>
            <p:cNvSpPr txBox="1">
              <a:spLocks noChangeArrowheads="1"/>
            </p:cNvSpPr>
            <p:nvPr/>
          </p:nvSpPr>
          <p:spPr bwMode="auto">
            <a:xfrm>
              <a:off x="3462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5" name="Text Box 15"/>
            <p:cNvSpPr txBox="1">
              <a:spLocks noChangeArrowheads="1"/>
            </p:cNvSpPr>
            <p:nvPr/>
          </p:nvSpPr>
          <p:spPr bwMode="auto">
            <a:xfrm>
              <a:off x="367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6" name="Text Box 16"/>
            <p:cNvSpPr txBox="1">
              <a:spLocks noChangeArrowheads="1"/>
            </p:cNvSpPr>
            <p:nvPr/>
          </p:nvSpPr>
          <p:spPr bwMode="auto">
            <a:xfrm>
              <a:off x="393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7" name="Text Box 17"/>
            <p:cNvSpPr txBox="1">
              <a:spLocks noChangeArrowheads="1"/>
            </p:cNvSpPr>
            <p:nvPr/>
          </p:nvSpPr>
          <p:spPr bwMode="auto">
            <a:xfrm>
              <a:off x="4168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grpSp>
        <p:nvGrpSpPr>
          <p:cNvPr id="814098" name="Group 18"/>
          <p:cNvGrpSpPr>
            <a:grpSpLocks/>
          </p:cNvGrpSpPr>
          <p:nvPr/>
        </p:nvGrpSpPr>
        <p:grpSpPr bwMode="auto">
          <a:xfrm>
            <a:off x="457200" y="2486025"/>
            <a:ext cx="2041525" cy="1735138"/>
            <a:chOff x="288" y="1566"/>
            <a:chExt cx="1819" cy="1093"/>
          </a:xfrm>
        </p:grpSpPr>
        <p:sp>
          <p:nvSpPr>
            <p:cNvPr id="814099" name="Text Box 19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4100" name="Rectangle 20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4101" name="Group 21"/>
          <p:cNvGrpSpPr>
            <a:grpSpLocks/>
          </p:cNvGrpSpPr>
          <p:nvPr/>
        </p:nvGrpSpPr>
        <p:grpSpPr bwMode="auto">
          <a:xfrm>
            <a:off x="1458913" y="1676400"/>
            <a:ext cx="1644650" cy="457200"/>
            <a:chOff x="919" y="1056"/>
            <a:chExt cx="1036" cy="288"/>
          </a:xfrm>
        </p:grpSpPr>
        <p:sp>
          <p:nvSpPr>
            <p:cNvPr id="814102" name="Text Box 22"/>
            <p:cNvSpPr txBox="1">
              <a:spLocks noChangeArrowheads="1"/>
            </p:cNvSpPr>
            <p:nvPr/>
          </p:nvSpPr>
          <p:spPr bwMode="auto">
            <a:xfrm>
              <a:off x="919" y="1056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103" name="Text Box 23"/>
            <p:cNvSpPr txBox="1">
              <a:spLocks noChangeArrowheads="1"/>
            </p:cNvSpPr>
            <p:nvPr/>
          </p:nvSpPr>
          <p:spPr bwMode="auto">
            <a:xfrm>
              <a:off x="137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104" name="Text Box 24"/>
            <p:cNvSpPr txBox="1">
              <a:spLocks noChangeArrowheads="1"/>
            </p:cNvSpPr>
            <p:nvPr/>
          </p:nvSpPr>
          <p:spPr bwMode="auto">
            <a:xfrm>
              <a:off x="160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814105" name="Group 25"/>
          <p:cNvGrpSpPr>
            <a:grpSpLocks/>
          </p:cNvGrpSpPr>
          <p:nvPr/>
        </p:nvGrpSpPr>
        <p:grpSpPr bwMode="auto">
          <a:xfrm>
            <a:off x="2951163" y="1676400"/>
            <a:ext cx="1643062" cy="457200"/>
            <a:chOff x="1859" y="1056"/>
            <a:chExt cx="1035" cy="288"/>
          </a:xfrm>
        </p:grpSpPr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1859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208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2310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</p:grpSp>
      <p:grpSp>
        <p:nvGrpSpPr>
          <p:cNvPr id="814109" name="Group 29"/>
          <p:cNvGrpSpPr>
            <a:grpSpLocks/>
          </p:cNvGrpSpPr>
          <p:nvPr/>
        </p:nvGrpSpPr>
        <p:grpSpPr bwMode="auto">
          <a:xfrm>
            <a:off x="4376738" y="1674813"/>
            <a:ext cx="1674812" cy="458787"/>
            <a:chOff x="2757" y="1056"/>
            <a:chExt cx="1055" cy="289"/>
          </a:xfrm>
        </p:grpSpPr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275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299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3216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3462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</p:grpSp>
      <p:grpSp>
        <p:nvGrpSpPr>
          <p:cNvPr id="814114" name="Group 34"/>
          <p:cNvGrpSpPr>
            <a:grpSpLocks/>
          </p:cNvGrpSpPr>
          <p:nvPr/>
        </p:nvGrpSpPr>
        <p:grpSpPr bwMode="auto">
          <a:xfrm>
            <a:off x="5834063" y="1676400"/>
            <a:ext cx="1709737" cy="458788"/>
            <a:chOff x="3675" y="1056"/>
            <a:chExt cx="1077" cy="289"/>
          </a:xfrm>
        </p:grpSpPr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675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93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4168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4065588" y="3048000"/>
            <a:ext cx="4973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Notice that our new file less than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four bytes or 31 bits long!</a:t>
            </a:r>
          </a:p>
        </p:txBody>
      </p:sp>
      <p:grpSp>
        <p:nvGrpSpPr>
          <p:cNvPr id="814119" name="Group 39"/>
          <p:cNvGrpSpPr>
            <a:grpSpLocks/>
          </p:cNvGrpSpPr>
          <p:nvPr/>
        </p:nvGrpSpPr>
        <p:grpSpPr bwMode="auto">
          <a:xfrm>
            <a:off x="396875" y="4267200"/>
            <a:ext cx="7924800" cy="2816225"/>
            <a:chOff x="250" y="2688"/>
            <a:chExt cx="4992" cy="1774"/>
          </a:xfrm>
        </p:grpSpPr>
        <p:grpSp>
          <p:nvGrpSpPr>
            <p:cNvPr id="814120" name="Group 40"/>
            <p:cNvGrpSpPr>
              <a:grpSpLocks/>
            </p:cNvGrpSpPr>
            <p:nvPr/>
          </p:nvGrpSpPr>
          <p:grpSpPr bwMode="auto">
            <a:xfrm>
              <a:off x="250" y="3024"/>
              <a:ext cx="2655" cy="1232"/>
              <a:chOff x="288" y="1566"/>
              <a:chExt cx="1690" cy="1093"/>
            </a:xfrm>
          </p:grpSpPr>
          <p:sp>
            <p:nvSpPr>
              <p:cNvPr id="814121" name="Text Box 41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7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originalfile.dat</a:t>
                </a:r>
              </a:p>
            </p:txBody>
          </p:sp>
          <p:sp>
            <p:nvSpPr>
              <p:cNvPr id="814122" name="Rectangle 42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4123" name="Group 43"/>
            <p:cNvGrpSpPr>
              <a:grpSpLocks/>
            </p:cNvGrpSpPr>
            <p:nvPr/>
          </p:nvGrpSpPr>
          <p:grpSpPr bwMode="auto">
            <a:xfrm>
              <a:off x="336" y="2688"/>
              <a:ext cx="4906" cy="1774"/>
              <a:chOff x="480" y="2880"/>
              <a:chExt cx="4906" cy="1774"/>
            </a:xfrm>
          </p:grpSpPr>
          <p:sp>
            <p:nvSpPr>
              <p:cNvPr id="814124" name="Rectangle 44"/>
              <p:cNvSpPr>
                <a:spLocks noChangeArrowheads="1"/>
              </p:cNvSpPr>
              <p:nvPr/>
            </p:nvSpPr>
            <p:spPr bwMode="auto">
              <a:xfrm>
                <a:off x="480" y="3444"/>
                <a:ext cx="2675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6600CC"/>
                    </a:solidFill>
                  </a:rPr>
                  <a:t>01001001 00100000 01000001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01001101 00100000 01010011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01000001 01001101 00100000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01001101 01000001 01001101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00101110</a:t>
                </a:r>
              </a:p>
              <a:p>
                <a:endParaRPr lang="en-US" sz="2000" b="1">
                  <a:solidFill>
                    <a:srgbClr val="6600CC"/>
                  </a:solidFill>
                </a:endParaRPr>
              </a:p>
            </p:txBody>
          </p:sp>
          <p:sp>
            <p:nvSpPr>
              <p:cNvPr id="814125" name="Text Box 45"/>
              <p:cNvSpPr txBox="1">
                <a:spLocks noChangeArrowheads="1"/>
              </p:cNvSpPr>
              <p:nvPr/>
            </p:nvSpPr>
            <p:spPr bwMode="auto">
              <a:xfrm>
                <a:off x="528" y="2880"/>
                <a:ext cx="485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sz="2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4126" name="Text Box 46"/>
          <p:cNvSpPr txBox="1">
            <a:spLocks noChangeArrowheads="1"/>
          </p:cNvSpPr>
          <p:nvPr/>
        </p:nvSpPr>
        <p:spPr bwMode="auto">
          <a:xfrm>
            <a:off x="4911725" y="4149725"/>
            <a:ext cx="364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Our original file is 13 bytes or 104 bits long!</a:t>
            </a:r>
          </a:p>
        </p:txBody>
      </p:sp>
      <p:sp>
        <p:nvSpPr>
          <p:cNvPr id="814127" name="Text Box 47"/>
          <p:cNvSpPr txBox="1">
            <a:spLocks noChangeArrowheads="1"/>
          </p:cNvSpPr>
          <p:nvPr/>
        </p:nvSpPr>
        <p:spPr bwMode="auto">
          <a:xfrm>
            <a:off x="5641975" y="5203825"/>
            <a:ext cx="364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We saved over 69%!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8221E-6 L -0.10625 0.16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8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78221E-6 L -0.27083 0.20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0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78221E-6 L -0.42795 0.249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2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8221E-6 L -0.58993 0.294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14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18" grpId="0"/>
      <p:bldP spid="814126" grpId="0"/>
      <p:bldP spid="814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437B-7546-481C-9D5B-C79D55D3CF66}" type="slidenum">
              <a:rPr lang="en-US"/>
              <a:pPr/>
              <a:t>37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Ok… So I cheated a bit…</a:t>
            </a:r>
          </a:p>
        </p:txBody>
      </p:sp>
      <p:grpSp>
        <p:nvGrpSpPr>
          <p:cNvPr id="816131" name="Group 3"/>
          <p:cNvGrpSpPr>
            <a:grpSpLocks/>
          </p:cNvGrpSpPr>
          <p:nvPr/>
        </p:nvGrpSpPr>
        <p:grpSpPr bwMode="auto">
          <a:xfrm>
            <a:off x="457200" y="1312863"/>
            <a:ext cx="2041525" cy="1735137"/>
            <a:chOff x="288" y="1566"/>
            <a:chExt cx="1819" cy="1093"/>
          </a:xfrm>
        </p:grpSpPr>
        <p:sp>
          <p:nvSpPr>
            <p:cNvPr id="816132" name="Text Box 4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6133" name="Rectangle 5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522288" y="1676400"/>
            <a:ext cx="1831975" cy="3813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6135" name="Group 7"/>
          <p:cNvGrpSpPr>
            <a:grpSpLocks/>
          </p:cNvGrpSpPr>
          <p:nvPr/>
        </p:nvGrpSpPr>
        <p:grpSpPr bwMode="auto">
          <a:xfrm>
            <a:off x="581025" y="1697038"/>
            <a:ext cx="1709738" cy="1363662"/>
            <a:chOff x="366" y="1069"/>
            <a:chExt cx="1077" cy="859"/>
          </a:xfrm>
        </p:grpSpPr>
        <p:grpSp>
          <p:nvGrpSpPr>
            <p:cNvPr id="816136" name="Group 8"/>
            <p:cNvGrpSpPr>
              <a:grpSpLocks/>
            </p:cNvGrpSpPr>
            <p:nvPr/>
          </p:nvGrpSpPr>
          <p:grpSpPr bwMode="auto">
            <a:xfrm>
              <a:off x="391" y="1069"/>
              <a:ext cx="1036" cy="288"/>
              <a:chOff x="919" y="1056"/>
              <a:chExt cx="1036" cy="288"/>
            </a:xfrm>
          </p:grpSpPr>
          <p:sp>
            <p:nvSpPr>
              <p:cNvPr id="816137" name="Text Box 9"/>
              <p:cNvSpPr txBox="1">
                <a:spLocks noChangeArrowheads="1"/>
              </p:cNvSpPr>
              <p:nvPr/>
            </p:nvSpPr>
            <p:spPr bwMode="auto">
              <a:xfrm>
                <a:off x="919" y="1056"/>
                <a:ext cx="5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 001</a:t>
                </a:r>
              </a:p>
            </p:txBody>
          </p:sp>
          <p:sp>
            <p:nvSpPr>
              <p:cNvPr id="816138" name="Text Box 10"/>
              <p:cNvSpPr txBox="1">
                <a:spLocks noChangeArrowheads="1"/>
              </p:cNvSpPr>
              <p:nvPr/>
            </p:nvSpPr>
            <p:spPr bwMode="auto">
              <a:xfrm>
                <a:off x="137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11</a:t>
                </a:r>
              </a:p>
            </p:txBody>
          </p:sp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160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</p:grpSp>
        <p:grpSp>
          <p:nvGrpSpPr>
            <p:cNvPr id="816140" name="Group 12"/>
            <p:cNvGrpSpPr>
              <a:grpSpLocks/>
            </p:cNvGrpSpPr>
            <p:nvPr/>
          </p:nvGrpSpPr>
          <p:grpSpPr bwMode="auto">
            <a:xfrm>
              <a:off x="394" y="1261"/>
              <a:ext cx="1035" cy="288"/>
              <a:chOff x="1859" y="1056"/>
              <a:chExt cx="1035" cy="288"/>
            </a:xfrm>
          </p:grpSpPr>
          <p:sp>
            <p:nvSpPr>
              <p:cNvPr id="816141" name="Text Box 13"/>
              <p:cNvSpPr txBox="1">
                <a:spLocks noChangeArrowheads="1"/>
              </p:cNvSpPr>
              <p:nvPr/>
            </p:nvSpPr>
            <p:spPr bwMode="auto">
              <a:xfrm>
                <a:off x="1859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2" name="Text Box 14"/>
              <p:cNvSpPr txBox="1">
                <a:spLocks noChangeArrowheads="1"/>
              </p:cNvSpPr>
              <p:nvPr/>
            </p:nvSpPr>
            <p:spPr bwMode="auto">
              <a:xfrm>
                <a:off x="2086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3" name="Text Box 15"/>
              <p:cNvSpPr txBox="1">
                <a:spLocks noChangeArrowheads="1"/>
              </p:cNvSpPr>
              <p:nvPr/>
            </p:nvSpPr>
            <p:spPr bwMode="auto">
              <a:xfrm>
                <a:off x="2310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0001</a:t>
                </a:r>
              </a:p>
            </p:txBody>
          </p:sp>
        </p:grpSp>
        <p:grpSp>
          <p:nvGrpSpPr>
            <p:cNvPr id="816144" name="Group 16"/>
            <p:cNvGrpSpPr>
              <a:grpSpLocks/>
            </p:cNvGrpSpPr>
            <p:nvPr/>
          </p:nvGrpSpPr>
          <p:grpSpPr bwMode="auto">
            <a:xfrm>
              <a:off x="378" y="1453"/>
              <a:ext cx="1055" cy="289"/>
              <a:chOff x="2757" y="1056"/>
              <a:chExt cx="1055" cy="289"/>
            </a:xfrm>
          </p:grpSpPr>
          <p:sp>
            <p:nvSpPr>
              <p:cNvPr id="816145" name="Text Box 17"/>
              <p:cNvSpPr txBox="1">
                <a:spLocks noChangeArrowheads="1"/>
              </p:cNvSpPr>
              <p:nvPr/>
            </p:nvSpPr>
            <p:spPr bwMode="auto">
              <a:xfrm>
                <a:off x="275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46" name="Text Box 18"/>
              <p:cNvSpPr txBox="1">
                <a:spLocks noChangeArrowheads="1"/>
              </p:cNvSpPr>
              <p:nvPr/>
            </p:nvSpPr>
            <p:spPr bwMode="auto">
              <a:xfrm>
                <a:off x="299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7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8" name="Text Box 20"/>
              <p:cNvSpPr txBox="1">
                <a:spLocks noChangeArrowheads="1"/>
              </p:cNvSpPr>
              <p:nvPr/>
            </p:nvSpPr>
            <p:spPr bwMode="auto">
              <a:xfrm>
                <a:off x="3462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</p:grpSp>
        <p:grpSp>
          <p:nvGrpSpPr>
            <p:cNvPr id="816149" name="Group 21"/>
            <p:cNvGrpSpPr>
              <a:grpSpLocks/>
            </p:cNvGrpSpPr>
            <p:nvPr/>
          </p:nvGrpSpPr>
          <p:grpSpPr bwMode="auto">
            <a:xfrm>
              <a:off x="366" y="1639"/>
              <a:ext cx="1077" cy="289"/>
              <a:chOff x="3675" y="1056"/>
              <a:chExt cx="1077" cy="289"/>
            </a:xfrm>
          </p:grpSpPr>
          <p:sp>
            <p:nvSpPr>
              <p:cNvPr id="816150" name="Text Box 22"/>
              <p:cNvSpPr txBox="1">
                <a:spLocks noChangeArrowheads="1"/>
              </p:cNvSpPr>
              <p:nvPr/>
            </p:nvSpPr>
            <p:spPr bwMode="auto">
              <a:xfrm>
                <a:off x="3675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51" name="Text Box 23"/>
              <p:cNvSpPr txBox="1">
                <a:spLocks noChangeArrowheads="1"/>
              </p:cNvSpPr>
              <p:nvPr/>
            </p:nvSpPr>
            <p:spPr bwMode="auto">
              <a:xfrm>
                <a:off x="393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52" name="Text Box 24"/>
              <p:cNvSpPr txBox="1">
                <a:spLocks noChangeArrowheads="1"/>
              </p:cNvSpPr>
              <p:nvPr/>
            </p:nvSpPr>
            <p:spPr bwMode="auto">
              <a:xfrm>
                <a:off x="4168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0000</a:t>
                </a:r>
              </a:p>
            </p:txBody>
          </p:sp>
        </p:grpSp>
      </p:grpSp>
      <p:sp>
        <p:nvSpPr>
          <p:cNvPr id="816153" name="Text Box 25"/>
          <p:cNvSpPr txBox="1">
            <a:spLocks noChangeArrowheads="1"/>
          </p:cNvSpPr>
          <p:nvPr/>
        </p:nvSpPr>
        <p:spPr bwMode="auto">
          <a:xfrm>
            <a:off x="3032125" y="1417638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If all we have is our </a:t>
            </a:r>
            <a:r>
              <a:rPr lang="en-US">
                <a:solidFill>
                  <a:srgbClr val="6600CC"/>
                </a:solidFill>
              </a:rPr>
              <a:t>31 bits</a:t>
            </a:r>
            <a:r>
              <a:rPr lang="en-US">
                <a:solidFill>
                  <a:srgbClr val="008080"/>
                </a:solidFill>
              </a:rPr>
              <a:t> of data… its </a:t>
            </a:r>
            <a:r>
              <a:rPr lang="en-US">
                <a:solidFill>
                  <a:srgbClr val="FF3300"/>
                </a:solidFill>
              </a:rPr>
              <a:t>impossible</a:t>
            </a:r>
            <a:r>
              <a:rPr lang="en-US">
                <a:solidFill>
                  <a:srgbClr val="008080"/>
                </a:solidFill>
              </a:rPr>
              <a:t> to interpret the file!</a:t>
            </a:r>
          </a:p>
        </p:txBody>
      </p:sp>
      <p:sp>
        <p:nvSpPr>
          <p:cNvPr id="816154" name="Text Box 26"/>
          <p:cNvSpPr txBox="1">
            <a:spLocks noChangeArrowheads="1"/>
          </p:cNvSpPr>
          <p:nvPr/>
        </p:nvSpPr>
        <p:spPr bwMode="auto">
          <a:xfrm>
            <a:off x="3048000" y="25908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“I”</a:t>
            </a:r>
            <a:r>
              <a:rPr lang="en-US">
                <a:solidFill>
                  <a:srgbClr val="800000"/>
                </a:solidFill>
              </a:rPr>
              <a:t> or 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“Q”</a:t>
            </a:r>
            <a:r>
              <a:rPr lang="en-US">
                <a:solidFill>
                  <a:srgbClr val="800000"/>
                </a:solidFill>
              </a:rPr>
              <a:t>? Or was it </a:t>
            </a:r>
            <a:r>
              <a:rPr lang="en-US">
                <a:solidFill>
                  <a:srgbClr val="006666"/>
                </a:solidFill>
              </a:rPr>
              <a:t>00</a:t>
            </a:r>
            <a:r>
              <a:rPr lang="en-US">
                <a:solidFill>
                  <a:srgbClr val="800000"/>
                </a:solidFill>
              </a:rPr>
              <a:t> equals </a:t>
            </a:r>
            <a:r>
              <a:rPr lang="en-US">
                <a:solidFill>
                  <a:srgbClr val="006666"/>
                </a:solidFill>
              </a:rPr>
              <a:t>“A”</a:t>
            </a:r>
            <a:r>
              <a:rPr lang="en-US">
                <a:solidFill>
                  <a:srgbClr val="800000"/>
                </a:solidFill>
              </a:rPr>
              <a:t>?</a:t>
            </a:r>
          </a:p>
        </p:txBody>
      </p:sp>
      <p:sp>
        <p:nvSpPr>
          <p:cNvPr id="816155" name="Text Box 27"/>
          <p:cNvSpPr txBox="1">
            <a:spLocks noChangeArrowheads="1"/>
          </p:cNvSpPr>
          <p:nvPr/>
        </p:nvSpPr>
        <p:spPr bwMode="auto">
          <a:xfrm>
            <a:off x="3036888" y="3597275"/>
            <a:ext cx="5807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So, we must add some additional data to the top of our compressed file to specify the encoding we used…</a:t>
            </a:r>
          </a:p>
        </p:txBody>
      </p:sp>
      <p:sp>
        <p:nvSpPr>
          <p:cNvPr id="816156" name="Text Box 28"/>
          <p:cNvSpPr txBox="1">
            <a:spLocks noChangeArrowheads="1"/>
          </p:cNvSpPr>
          <p:nvPr/>
        </p:nvSpPr>
        <p:spPr bwMode="auto">
          <a:xfrm>
            <a:off x="457200" y="1682750"/>
            <a:ext cx="1982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Encoding:</a:t>
            </a:r>
          </a:p>
          <a:p>
            <a:r>
              <a:rPr lang="en-US" sz="2000" b="1">
                <a:solidFill>
                  <a:srgbClr val="006666"/>
                </a:solidFill>
              </a:rPr>
              <a:t> ‘A’ = “10”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 ‘ </a:t>
            </a:r>
            <a:r>
              <a:rPr lang="en-US" sz="1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“11”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‘M’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‘I’ </a:t>
            </a:r>
            <a:r>
              <a:rPr lang="en-US" sz="10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‘.’ 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‘S’ </a:t>
            </a:r>
            <a:r>
              <a:rPr lang="en-US" sz="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“0001”</a:t>
            </a:r>
          </a:p>
          <a:p>
            <a:r>
              <a:rPr lang="en-US" sz="2000" b="1">
                <a:solidFill>
                  <a:schemeClr val="tx1"/>
                </a:solidFill>
              </a:rPr>
              <a:t>Encoded Data:</a:t>
            </a:r>
          </a:p>
        </p:txBody>
      </p: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3048000" y="498475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clearly this adds some overhead to our file…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048000" y="5883275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But usually there’s a pretty big savings anyway!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0213E-7 L 0.00226 0.352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3" grpId="0"/>
      <p:bldP spid="816154" grpId="0"/>
      <p:bldP spid="816155" grpId="0"/>
      <p:bldP spid="816156" grpId="0"/>
      <p:bldP spid="816157" grpId="0"/>
      <p:bldP spid="8161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354F-5651-4C6C-B060-2CC88ADFE714}" type="slidenum">
              <a:rPr lang="en-US"/>
              <a:pPr/>
              <a:t>38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Decoding…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381000" y="917575"/>
            <a:ext cx="8245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Extract the encoding scheme from the compressed file.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 encodings.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Use this binary tree to convert the compressed file’s contents back to the original characters. 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Save the converted (uncompressed) data to a file.</a:t>
            </a:r>
          </a:p>
        </p:txBody>
      </p:sp>
      <p:grpSp>
        <p:nvGrpSpPr>
          <p:cNvPr id="818180" name="Group 4"/>
          <p:cNvGrpSpPr>
            <a:grpSpLocks/>
          </p:cNvGrpSpPr>
          <p:nvPr/>
        </p:nvGrpSpPr>
        <p:grpSpPr bwMode="auto">
          <a:xfrm>
            <a:off x="468313" y="2609850"/>
            <a:ext cx="2041525" cy="4176713"/>
            <a:chOff x="295" y="1644"/>
            <a:chExt cx="1286" cy="2631"/>
          </a:xfrm>
        </p:grpSpPr>
        <p:grpSp>
          <p:nvGrpSpPr>
            <p:cNvPr id="818181" name="Group 5"/>
            <p:cNvGrpSpPr>
              <a:grpSpLocks/>
            </p:cNvGrpSpPr>
            <p:nvPr/>
          </p:nvGrpSpPr>
          <p:grpSpPr bwMode="auto">
            <a:xfrm>
              <a:off x="295" y="1644"/>
              <a:ext cx="1286" cy="1093"/>
              <a:chOff x="288" y="1566"/>
              <a:chExt cx="1819" cy="1093"/>
            </a:xfrm>
          </p:grpSpPr>
          <p:sp>
            <p:nvSpPr>
              <p:cNvPr id="818182" name="Text Box 6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18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compressed.dat</a:t>
                </a:r>
              </a:p>
            </p:txBody>
          </p:sp>
          <p:sp>
            <p:nvSpPr>
              <p:cNvPr id="818183" name="Rectangle 7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8184" name="Rectangle 8"/>
            <p:cNvSpPr>
              <a:spLocks noChangeArrowheads="1"/>
            </p:cNvSpPr>
            <p:nvPr/>
          </p:nvSpPr>
          <p:spPr bwMode="auto">
            <a:xfrm>
              <a:off x="336" y="1873"/>
              <a:ext cx="1154" cy="240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8185" name="Group 9"/>
            <p:cNvGrpSpPr>
              <a:grpSpLocks/>
            </p:cNvGrpSpPr>
            <p:nvPr/>
          </p:nvGrpSpPr>
          <p:grpSpPr bwMode="auto">
            <a:xfrm>
              <a:off x="373" y="3414"/>
              <a:ext cx="1077" cy="859"/>
              <a:chOff x="366" y="1069"/>
              <a:chExt cx="1077" cy="859"/>
            </a:xfrm>
          </p:grpSpPr>
          <p:grpSp>
            <p:nvGrpSpPr>
              <p:cNvPr id="818186" name="Group 10"/>
              <p:cNvGrpSpPr>
                <a:grpSpLocks/>
              </p:cNvGrpSpPr>
              <p:nvPr/>
            </p:nvGrpSpPr>
            <p:grpSpPr bwMode="auto">
              <a:xfrm>
                <a:off x="391" y="1069"/>
                <a:ext cx="1036" cy="288"/>
                <a:chOff x="919" y="1056"/>
                <a:chExt cx="1036" cy="288"/>
              </a:xfrm>
            </p:grpSpPr>
            <p:sp>
              <p:nvSpPr>
                <p:cNvPr id="8181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19" y="1056"/>
                  <a:ext cx="5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 001</a:t>
                  </a:r>
                </a:p>
              </p:txBody>
            </p:sp>
            <p:sp>
              <p:nvSpPr>
                <p:cNvPr id="8181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7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11</a:t>
                  </a:r>
                </a:p>
              </p:txBody>
            </p:sp>
            <p:sp>
              <p:nvSpPr>
                <p:cNvPr id="818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0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818190" name="Group 14"/>
              <p:cNvGrpSpPr>
                <a:grpSpLocks/>
              </p:cNvGrpSpPr>
              <p:nvPr/>
            </p:nvGrpSpPr>
            <p:grpSpPr bwMode="auto">
              <a:xfrm>
                <a:off x="394" y="1261"/>
                <a:ext cx="1035" cy="288"/>
                <a:chOff x="1859" y="1056"/>
                <a:chExt cx="1035" cy="288"/>
              </a:xfrm>
            </p:grpSpPr>
            <p:sp>
              <p:nvSpPr>
                <p:cNvPr id="8181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59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86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10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0001</a:t>
                  </a:r>
                </a:p>
              </p:txBody>
            </p:sp>
          </p:grpSp>
          <p:grpSp>
            <p:nvGrpSpPr>
              <p:cNvPr id="818194" name="Group 18"/>
              <p:cNvGrpSpPr>
                <a:grpSpLocks/>
              </p:cNvGrpSpPr>
              <p:nvPr/>
            </p:nvGrpSpPr>
            <p:grpSpPr bwMode="auto">
              <a:xfrm>
                <a:off x="378" y="1453"/>
                <a:ext cx="1055" cy="289"/>
                <a:chOff x="2757" y="1056"/>
                <a:chExt cx="1055" cy="289"/>
              </a:xfrm>
            </p:grpSpPr>
            <p:sp>
              <p:nvSpPr>
                <p:cNvPr id="8181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5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16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2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818199" name="Group 23"/>
              <p:cNvGrpSpPr>
                <a:grpSpLocks/>
              </p:cNvGrpSpPr>
              <p:nvPr/>
            </p:nvGrpSpPr>
            <p:grpSpPr bwMode="auto">
              <a:xfrm>
                <a:off x="366" y="1639"/>
                <a:ext cx="1077" cy="289"/>
                <a:chOff x="3675" y="1056"/>
                <a:chExt cx="1077" cy="289"/>
              </a:xfrm>
            </p:grpSpPr>
            <p:sp>
              <p:nvSpPr>
                <p:cNvPr id="8182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75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2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3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2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68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0000</a:t>
                  </a:r>
                </a:p>
              </p:txBody>
            </p:sp>
          </p:grpSp>
        </p:grpSp>
        <p:sp>
          <p:nvSpPr>
            <p:cNvPr id="818203" name="Text Box 27"/>
            <p:cNvSpPr txBox="1">
              <a:spLocks noChangeArrowheads="1"/>
            </p:cNvSpPr>
            <p:nvPr/>
          </p:nvSpPr>
          <p:spPr bwMode="auto">
            <a:xfrm>
              <a:off x="308" y="1877"/>
              <a:ext cx="1249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Encoding: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‘A’ = “10”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 ‘ </a:t>
              </a:r>
              <a:r>
                <a:rPr lang="en-US" sz="1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“11”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‘M’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‘I’ </a:t>
              </a:r>
              <a:r>
                <a:rPr lang="en-US" sz="10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‘.’ 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‘S’ </a:t>
              </a:r>
              <a:r>
                <a:rPr lang="en-US" sz="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“0001”</a:t>
              </a:r>
            </a:p>
            <a:p>
              <a:r>
                <a:rPr lang="en-US" sz="2000" b="1">
                  <a:solidFill>
                    <a:schemeClr val="tx1"/>
                  </a:solidFill>
                </a:rPr>
                <a:t>Encoded Data:</a:t>
              </a:r>
            </a:p>
          </p:txBody>
        </p:sp>
      </p:grp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2863" y="11096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8205" name="Group 29"/>
          <p:cNvGrpSpPr>
            <a:grpSpLocks/>
          </p:cNvGrpSpPr>
          <p:nvPr/>
        </p:nvGrpSpPr>
        <p:grpSpPr bwMode="auto">
          <a:xfrm>
            <a:off x="7566025" y="3268663"/>
            <a:ext cx="461963" cy="430212"/>
            <a:chOff x="4766" y="2059"/>
            <a:chExt cx="291" cy="271"/>
          </a:xfrm>
        </p:grpSpPr>
        <p:sp>
          <p:nvSpPr>
            <p:cNvPr id="818206" name="Line 30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07" name="Text Box 31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08" name="Group 32"/>
          <p:cNvGrpSpPr>
            <a:grpSpLocks/>
          </p:cNvGrpSpPr>
          <p:nvPr/>
        </p:nvGrpSpPr>
        <p:grpSpPr bwMode="auto">
          <a:xfrm>
            <a:off x="6781800" y="2667000"/>
            <a:ext cx="1014413" cy="922338"/>
            <a:chOff x="4272" y="1680"/>
            <a:chExt cx="639" cy="581"/>
          </a:xfrm>
        </p:grpSpPr>
        <p:grpSp>
          <p:nvGrpSpPr>
            <p:cNvPr id="818209" name="Group 33"/>
            <p:cNvGrpSpPr>
              <a:grpSpLocks/>
            </p:cNvGrpSpPr>
            <p:nvPr/>
          </p:nvGrpSpPr>
          <p:grpSpPr bwMode="auto">
            <a:xfrm>
              <a:off x="4272" y="1680"/>
              <a:ext cx="639" cy="581"/>
              <a:chOff x="4052" y="1509"/>
              <a:chExt cx="639" cy="581"/>
            </a:xfrm>
          </p:grpSpPr>
          <p:grpSp>
            <p:nvGrpSpPr>
              <p:cNvPr id="818210" name="Group 3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1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1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7" name="Rectangle 4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24" name="Text Box 4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25" name="Rectangle 49"/>
            <p:cNvSpPr>
              <a:spLocks noChangeArrowheads="1"/>
            </p:cNvSpPr>
            <p:nvPr/>
          </p:nvSpPr>
          <p:spPr bwMode="auto">
            <a:xfrm>
              <a:off x="4286" y="200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26" name="Group 50"/>
          <p:cNvGrpSpPr>
            <a:grpSpLocks/>
          </p:cNvGrpSpPr>
          <p:nvPr/>
        </p:nvGrpSpPr>
        <p:grpSpPr bwMode="auto">
          <a:xfrm>
            <a:off x="7696200" y="3668713"/>
            <a:ext cx="1014413" cy="922337"/>
            <a:chOff x="4848" y="2311"/>
            <a:chExt cx="639" cy="581"/>
          </a:xfrm>
        </p:grpSpPr>
        <p:grpSp>
          <p:nvGrpSpPr>
            <p:cNvPr id="818227" name="Group 51"/>
            <p:cNvGrpSpPr>
              <a:grpSpLocks/>
            </p:cNvGrpSpPr>
            <p:nvPr/>
          </p:nvGrpSpPr>
          <p:grpSpPr bwMode="auto">
            <a:xfrm>
              <a:off x="4848" y="2311"/>
              <a:ext cx="639" cy="581"/>
              <a:chOff x="4052" y="1509"/>
              <a:chExt cx="639" cy="581"/>
            </a:xfrm>
          </p:grpSpPr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0" name="Rectangle 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4" name="Rectangle 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5" name="Rectangle 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4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42" name="Text Box 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43" name="Rectangle 67"/>
            <p:cNvSpPr>
              <a:spLocks noChangeArrowheads="1"/>
            </p:cNvSpPr>
            <p:nvPr/>
          </p:nvSpPr>
          <p:spPr bwMode="auto">
            <a:xfrm>
              <a:off x="5127" y="263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44" name="Group 68"/>
          <p:cNvGrpSpPr>
            <a:grpSpLocks/>
          </p:cNvGrpSpPr>
          <p:nvPr/>
        </p:nvGrpSpPr>
        <p:grpSpPr bwMode="auto">
          <a:xfrm>
            <a:off x="7475538" y="4300538"/>
            <a:ext cx="488950" cy="414337"/>
            <a:chOff x="4709" y="2709"/>
            <a:chExt cx="308" cy="261"/>
          </a:xfrm>
        </p:grpSpPr>
        <p:sp>
          <p:nvSpPr>
            <p:cNvPr id="818245" name="Line 69"/>
            <p:cNvSpPr>
              <a:spLocks noChangeShapeType="1"/>
            </p:cNvSpPr>
            <p:nvPr/>
          </p:nvSpPr>
          <p:spPr bwMode="auto">
            <a:xfrm flipH="1">
              <a:off x="4827" y="274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46" name="Text Box 70"/>
            <p:cNvSpPr txBox="1">
              <a:spLocks noChangeArrowheads="1"/>
            </p:cNvSpPr>
            <p:nvPr/>
          </p:nvSpPr>
          <p:spPr bwMode="auto">
            <a:xfrm>
              <a:off x="4709" y="270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818247" name="Group 71"/>
          <p:cNvGrpSpPr>
            <a:grpSpLocks/>
          </p:cNvGrpSpPr>
          <p:nvPr/>
        </p:nvGrpSpPr>
        <p:grpSpPr bwMode="auto">
          <a:xfrm>
            <a:off x="6865938" y="4684713"/>
            <a:ext cx="1058862" cy="922337"/>
            <a:chOff x="4325" y="2951"/>
            <a:chExt cx="667" cy="581"/>
          </a:xfrm>
        </p:grpSpPr>
        <p:grpSp>
          <p:nvGrpSpPr>
            <p:cNvPr id="818248" name="Group 7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49" name="Group 7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50" name="Rectangle 7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1" name="Rectangle 7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300" b="1">
                      <a:solidFill>
                        <a:schemeClr val="tx1"/>
                      </a:solidFill>
                    </a:rPr>
                    <a:t>‘A</a:t>
                  </a:r>
                  <a:r>
                    <a:rPr lang="en-US" sz="1200" b="1">
                      <a:solidFill>
                        <a:schemeClr val="tx1"/>
                      </a:solidFill>
                    </a:rPr>
                    <a:t>’</a:t>
                  </a:r>
                </a:p>
              </p:txBody>
            </p:sp>
            <p:sp>
              <p:nvSpPr>
                <p:cNvPr id="81825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6" name="Rectangle 8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5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26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6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63" name="Text Box 8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64" name="Rectangle 8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65" name="Rectangle 89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66" name="Line 90"/>
          <p:cNvSpPr>
            <a:spLocks noChangeShapeType="1"/>
          </p:cNvSpPr>
          <p:nvPr/>
        </p:nvSpPr>
        <p:spPr bwMode="auto">
          <a:xfrm>
            <a:off x="74613" y="1425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67" name="Rectangle 91"/>
          <p:cNvSpPr>
            <a:spLocks noChangeArrowheads="1"/>
          </p:cNvSpPr>
          <p:nvPr/>
        </p:nvSpPr>
        <p:spPr bwMode="auto">
          <a:xfrm>
            <a:off x="8110538" y="41910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8268" name="Rectangle 92"/>
          <p:cNvSpPr>
            <a:spLocks noChangeArrowheads="1"/>
          </p:cNvSpPr>
          <p:nvPr/>
        </p:nvSpPr>
        <p:spPr bwMode="auto">
          <a:xfrm>
            <a:off x="611188" y="3344863"/>
            <a:ext cx="1643062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69" name="Rectangle 93"/>
          <p:cNvSpPr>
            <a:spLocks noChangeArrowheads="1"/>
          </p:cNvSpPr>
          <p:nvPr/>
        </p:nvSpPr>
        <p:spPr bwMode="auto">
          <a:xfrm>
            <a:off x="609600" y="3627438"/>
            <a:ext cx="1643063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270" name="Group 94"/>
          <p:cNvGrpSpPr>
            <a:grpSpLocks/>
          </p:cNvGrpSpPr>
          <p:nvPr/>
        </p:nvGrpSpPr>
        <p:grpSpPr bwMode="auto">
          <a:xfrm>
            <a:off x="8326438" y="4322763"/>
            <a:ext cx="461962" cy="430212"/>
            <a:chOff x="4766" y="2059"/>
            <a:chExt cx="291" cy="271"/>
          </a:xfrm>
        </p:grpSpPr>
        <p:sp>
          <p:nvSpPr>
            <p:cNvPr id="818271" name="Line 95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72" name="Text Box 96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73" name="Group 97"/>
          <p:cNvGrpSpPr>
            <a:grpSpLocks/>
          </p:cNvGrpSpPr>
          <p:nvPr/>
        </p:nvGrpSpPr>
        <p:grpSpPr bwMode="auto">
          <a:xfrm>
            <a:off x="8042275" y="4692650"/>
            <a:ext cx="1058863" cy="922338"/>
            <a:chOff x="4325" y="2951"/>
            <a:chExt cx="667" cy="581"/>
          </a:xfrm>
        </p:grpSpPr>
        <p:grpSp>
          <p:nvGrpSpPr>
            <p:cNvPr id="818274" name="Group 98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75" name="Group 9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7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 ‘</a:t>
                  </a:r>
                </a:p>
              </p:txBody>
            </p:sp>
            <p:sp>
              <p:nvSpPr>
                <p:cNvPr id="81827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7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8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8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8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8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8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8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89" name="Text Box 11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90" name="Rectangle 114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91" name="Rectangle 115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92" name="Rectangle 116"/>
          <p:cNvSpPr>
            <a:spLocks noChangeArrowheads="1"/>
          </p:cNvSpPr>
          <p:nvPr/>
        </p:nvSpPr>
        <p:spPr bwMode="auto">
          <a:xfrm>
            <a:off x="609600" y="3943350"/>
            <a:ext cx="1643063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93" name="Rectangle 117"/>
          <p:cNvSpPr>
            <a:spLocks noChangeArrowheads="1"/>
          </p:cNvSpPr>
          <p:nvPr/>
        </p:nvSpPr>
        <p:spPr bwMode="auto">
          <a:xfrm>
            <a:off x="6792913" y="31670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NULL</a:t>
            </a:r>
          </a:p>
        </p:txBody>
      </p:sp>
      <p:grpSp>
        <p:nvGrpSpPr>
          <p:cNvPr id="818294" name="Group 118"/>
          <p:cNvGrpSpPr>
            <a:grpSpLocks/>
          </p:cNvGrpSpPr>
          <p:nvPr/>
        </p:nvGrpSpPr>
        <p:grpSpPr bwMode="auto">
          <a:xfrm>
            <a:off x="5383213" y="3200400"/>
            <a:ext cx="1582737" cy="444500"/>
            <a:chOff x="3391" y="2016"/>
            <a:chExt cx="997" cy="280"/>
          </a:xfrm>
        </p:grpSpPr>
        <p:sp>
          <p:nvSpPr>
            <p:cNvPr id="818295" name="Line 119"/>
            <p:cNvSpPr>
              <a:spLocks noChangeShapeType="1"/>
            </p:cNvSpPr>
            <p:nvPr/>
          </p:nvSpPr>
          <p:spPr bwMode="auto">
            <a:xfrm flipH="1">
              <a:off x="3773" y="2131"/>
              <a:ext cx="61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96" name="Text Box 120"/>
            <p:cNvSpPr txBox="1">
              <a:spLocks noChangeArrowheads="1"/>
            </p:cNvSpPr>
            <p:nvPr/>
          </p:nvSpPr>
          <p:spPr bwMode="auto">
            <a:xfrm>
              <a:off x="3391" y="2016"/>
              <a:ext cx="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       0</a:t>
              </a:r>
            </a:p>
          </p:txBody>
        </p:sp>
      </p:grpSp>
      <p:grpSp>
        <p:nvGrpSpPr>
          <p:cNvPr id="818297" name="Group 121"/>
          <p:cNvGrpSpPr>
            <a:grpSpLocks/>
          </p:cNvGrpSpPr>
          <p:nvPr/>
        </p:nvGrpSpPr>
        <p:grpSpPr bwMode="auto">
          <a:xfrm>
            <a:off x="5399088" y="3624263"/>
            <a:ext cx="1025525" cy="922337"/>
            <a:chOff x="4325" y="2951"/>
            <a:chExt cx="646" cy="581"/>
          </a:xfrm>
        </p:grpSpPr>
        <p:grpSp>
          <p:nvGrpSpPr>
            <p:cNvPr id="818298" name="Group 12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99" name="Group 12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0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0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0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0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1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13" name="Text Box 13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14" name="Rectangle 13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15" name="Rectangle 139"/>
            <p:cNvSpPr>
              <a:spLocks noChangeArrowheads="1"/>
            </p:cNvSpPr>
            <p:nvPr/>
          </p:nvSpPr>
          <p:spPr bwMode="auto">
            <a:xfrm>
              <a:off x="4621" y="3279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316" name="Group 140"/>
          <p:cNvGrpSpPr>
            <a:grpSpLocks/>
          </p:cNvGrpSpPr>
          <p:nvPr/>
        </p:nvGrpSpPr>
        <p:grpSpPr bwMode="auto">
          <a:xfrm>
            <a:off x="6138863" y="4289425"/>
            <a:ext cx="461962" cy="430213"/>
            <a:chOff x="4766" y="2059"/>
            <a:chExt cx="291" cy="271"/>
          </a:xfrm>
        </p:grpSpPr>
        <p:sp>
          <p:nvSpPr>
            <p:cNvPr id="818317" name="Line 141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18" name="Text Box 142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319" name="Group 143"/>
          <p:cNvGrpSpPr>
            <a:grpSpLocks/>
          </p:cNvGrpSpPr>
          <p:nvPr/>
        </p:nvGrpSpPr>
        <p:grpSpPr bwMode="auto">
          <a:xfrm>
            <a:off x="5854700" y="4659313"/>
            <a:ext cx="1058863" cy="922337"/>
            <a:chOff x="4325" y="2951"/>
            <a:chExt cx="667" cy="581"/>
          </a:xfrm>
        </p:grpSpPr>
        <p:grpSp>
          <p:nvGrpSpPr>
            <p:cNvPr id="818320" name="Group 144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321" name="Group 14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‘M’</a:t>
                  </a:r>
                </a:p>
              </p:txBody>
            </p:sp>
            <p:sp>
              <p:nvSpPr>
                <p:cNvPr id="81832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2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2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9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3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3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3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3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3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35" name="Text Box 15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36" name="Rectangle 160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37" name="Rectangle 161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338" name="Rectangle 162"/>
          <p:cNvSpPr>
            <a:spLocks noChangeArrowheads="1"/>
          </p:cNvSpPr>
          <p:nvPr/>
        </p:nvSpPr>
        <p:spPr bwMode="auto">
          <a:xfrm>
            <a:off x="4876800" y="2590800"/>
            <a:ext cx="4267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339" name="Group 163"/>
          <p:cNvGrpSpPr>
            <a:grpSpLocks/>
          </p:cNvGrpSpPr>
          <p:nvPr/>
        </p:nvGrpSpPr>
        <p:grpSpPr bwMode="auto">
          <a:xfrm>
            <a:off x="3838575" y="2465388"/>
            <a:ext cx="5314950" cy="4926012"/>
            <a:chOff x="2412" y="1200"/>
            <a:chExt cx="3348" cy="3103"/>
          </a:xfrm>
        </p:grpSpPr>
        <p:sp>
          <p:nvSpPr>
            <p:cNvPr id="818340" name="Line 164"/>
            <p:cNvSpPr>
              <a:spLocks noChangeShapeType="1"/>
            </p:cNvSpPr>
            <p:nvPr/>
          </p:nvSpPr>
          <p:spPr bwMode="auto">
            <a:xfrm flipH="1">
              <a:off x="4158" y="1609"/>
              <a:ext cx="226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41" name="Line 165"/>
            <p:cNvSpPr>
              <a:spLocks noChangeShapeType="1"/>
            </p:cNvSpPr>
            <p:nvPr/>
          </p:nvSpPr>
          <p:spPr bwMode="auto">
            <a:xfrm>
              <a:off x="4699" y="1618"/>
              <a:ext cx="235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42" name="Group 166"/>
            <p:cNvGrpSpPr>
              <a:grpSpLocks/>
            </p:cNvGrpSpPr>
            <p:nvPr/>
          </p:nvGrpSpPr>
          <p:grpSpPr bwMode="auto">
            <a:xfrm>
              <a:off x="4229" y="1200"/>
              <a:ext cx="639" cy="581"/>
              <a:chOff x="4052" y="1509"/>
              <a:chExt cx="639" cy="581"/>
            </a:xfrm>
          </p:grpSpPr>
          <p:grpSp>
            <p:nvGrpSpPr>
              <p:cNvPr id="818343" name="Group 16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4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4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4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5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5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5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5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5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57" name="Text Box 18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grpSp>
          <p:nvGrpSpPr>
            <p:cNvPr id="818358" name="Group 182"/>
            <p:cNvGrpSpPr>
              <a:grpSpLocks/>
            </p:cNvGrpSpPr>
            <p:nvPr/>
          </p:nvGrpSpPr>
          <p:grpSpPr bwMode="auto">
            <a:xfrm>
              <a:off x="4750" y="1819"/>
              <a:ext cx="639" cy="581"/>
              <a:chOff x="4052" y="1509"/>
              <a:chExt cx="639" cy="581"/>
            </a:xfrm>
          </p:grpSpPr>
          <p:grpSp>
            <p:nvGrpSpPr>
              <p:cNvPr id="818359" name="Group 18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6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6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6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6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6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70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7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72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73" name="Text Box 19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74" name="Line 198"/>
            <p:cNvSpPr>
              <a:spLocks noChangeShapeType="1"/>
            </p:cNvSpPr>
            <p:nvPr/>
          </p:nvSpPr>
          <p:spPr bwMode="auto">
            <a:xfrm flipH="1">
              <a:off x="4783" y="2256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75" name="Line 199"/>
            <p:cNvSpPr>
              <a:spLocks noChangeShapeType="1"/>
            </p:cNvSpPr>
            <p:nvPr/>
          </p:nvSpPr>
          <p:spPr bwMode="auto">
            <a:xfrm>
              <a:off x="5222" y="2258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76" name="Group 200"/>
            <p:cNvGrpSpPr>
              <a:grpSpLocks/>
            </p:cNvGrpSpPr>
            <p:nvPr/>
          </p:nvGrpSpPr>
          <p:grpSpPr bwMode="auto">
            <a:xfrm>
              <a:off x="4496" y="2461"/>
              <a:ext cx="639" cy="581"/>
              <a:chOff x="4052" y="1509"/>
              <a:chExt cx="639" cy="581"/>
            </a:xfrm>
          </p:grpSpPr>
          <p:grpSp>
            <p:nvGrpSpPr>
              <p:cNvPr id="818377" name="Group 20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78" name="Rectangle 20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7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8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8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8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4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5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86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87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8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8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9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91" name="Text Box 215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92" name="Text Box 216"/>
            <p:cNvSpPr txBox="1">
              <a:spLocks noChangeArrowheads="1"/>
            </p:cNvSpPr>
            <p:nvPr/>
          </p:nvSpPr>
          <p:spPr bwMode="auto">
            <a:xfrm>
              <a:off x="4805" y="2462"/>
              <a:ext cx="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‘A’</a:t>
              </a:r>
            </a:p>
          </p:txBody>
        </p:sp>
        <p:grpSp>
          <p:nvGrpSpPr>
            <p:cNvPr id="818393" name="Group 217"/>
            <p:cNvGrpSpPr>
              <a:grpSpLocks/>
            </p:cNvGrpSpPr>
            <p:nvPr/>
          </p:nvGrpSpPr>
          <p:grpSpPr bwMode="auto">
            <a:xfrm>
              <a:off x="5121" y="2461"/>
              <a:ext cx="639" cy="581"/>
              <a:chOff x="4052" y="1509"/>
              <a:chExt cx="639" cy="581"/>
            </a:xfrm>
          </p:grpSpPr>
          <p:grpSp>
            <p:nvGrpSpPr>
              <p:cNvPr id="818394" name="Group 218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95" name="Rectangle 219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96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9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98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9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1" name="Rectangle 225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2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03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0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05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06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0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08" name="Text Box 232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09" name="Text Box 233"/>
            <p:cNvSpPr txBox="1">
              <a:spLocks noChangeArrowheads="1"/>
            </p:cNvSpPr>
            <p:nvPr/>
          </p:nvSpPr>
          <p:spPr bwMode="auto">
            <a:xfrm>
              <a:off x="5430" y="246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 ’</a:t>
              </a:r>
            </a:p>
          </p:txBody>
        </p:sp>
        <p:grpSp>
          <p:nvGrpSpPr>
            <p:cNvPr id="818410" name="Group 234"/>
            <p:cNvGrpSpPr>
              <a:grpSpLocks/>
            </p:cNvGrpSpPr>
            <p:nvPr/>
          </p:nvGrpSpPr>
          <p:grpSpPr bwMode="auto">
            <a:xfrm>
              <a:off x="3585" y="1797"/>
              <a:ext cx="639" cy="581"/>
              <a:chOff x="4052" y="1509"/>
              <a:chExt cx="639" cy="581"/>
            </a:xfrm>
          </p:grpSpPr>
          <p:grpSp>
            <p:nvGrpSpPr>
              <p:cNvPr id="818411" name="Group 23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3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14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15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16" name="Rectangle 24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7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9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20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21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22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23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2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25" name="Text Box 24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26" name="Line 250"/>
            <p:cNvSpPr>
              <a:spLocks noChangeShapeType="1"/>
            </p:cNvSpPr>
            <p:nvPr/>
          </p:nvSpPr>
          <p:spPr bwMode="auto">
            <a:xfrm>
              <a:off x="4006" y="2220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27" name="Group 251"/>
            <p:cNvGrpSpPr>
              <a:grpSpLocks/>
            </p:cNvGrpSpPr>
            <p:nvPr/>
          </p:nvGrpSpPr>
          <p:grpSpPr bwMode="auto">
            <a:xfrm>
              <a:off x="3920" y="2459"/>
              <a:ext cx="639" cy="581"/>
              <a:chOff x="4052" y="1509"/>
              <a:chExt cx="639" cy="581"/>
            </a:xfrm>
          </p:grpSpPr>
          <p:grpSp>
            <p:nvGrpSpPr>
              <p:cNvPr id="818428" name="Group 2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2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31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32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3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4" name="Rectangle 2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5" name="Rectangle 2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6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37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38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39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0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42" name="Text Box 2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43" name="Text Box 267"/>
            <p:cNvSpPr txBox="1">
              <a:spLocks noChangeArrowheads="1"/>
            </p:cNvSpPr>
            <p:nvPr/>
          </p:nvSpPr>
          <p:spPr bwMode="auto">
            <a:xfrm>
              <a:off x="4229" y="2460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‘M’</a:t>
              </a:r>
            </a:p>
          </p:txBody>
        </p:sp>
        <p:grpSp>
          <p:nvGrpSpPr>
            <p:cNvPr id="818444" name="Group 268"/>
            <p:cNvGrpSpPr>
              <a:grpSpLocks/>
            </p:cNvGrpSpPr>
            <p:nvPr/>
          </p:nvGrpSpPr>
          <p:grpSpPr bwMode="auto">
            <a:xfrm>
              <a:off x="3131" y="2463"/>
              <a:ext cx="639" cy="581"/>
              <a:chOff x="4052" y="1509"/>
              <a:chExt cx="639" cy="581"/>
            </a:xfrm>
          </p:grpSpPr>
          <p:grpSp>
            <p:nvGrpSpPr>
              <p:cNvPr id="818445" name="Group 26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46" name="Rectangle 27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47" name="Rectangle 27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4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4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50" name="Rectangle 27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3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54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55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56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5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58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59" name="Text Box 28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60" name="Line 284"/>
            <p:cNvSpPr>
              <a:spLocks noChangeShapeType="1"/>
            </p:cNvSpPr>
            <p:nvPr/>
          </p:nvSpPr>
          <p:spPr bwMode="auto">
            <a:xfrm flipH="1">
              <a:off x="3617" y="2221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61" name="Line 285"/>
            <p:cNvSpPr>
              <a:spLocks noChangeShapeType="1"/>
            </p:cNvSpPr>
            <p:nvPr/>
          </p:nvSpPr>
          <p:spPr bwMode="auto">
            <a:xfrm>
              <a:off x="3671" y="2859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62" name="Group 286"/>
            <p:cNvGrpSpPr>
              <a:grpSpLocks/>
            </p:cNvGrpSpPr>
            <p:nvPr/>
          </p:nvGrpSpPr>
          <p:grpSpPr bwMode="auto">
            <a:xfrm>
              <a:off x="3585" y="3098"/>
              <a:ext cx="639" cy="581"/>
              <a:chOff x="4052" y="1509"/>
              <a:chExt cx="639" cy="581"/>
            </a:xfrm>
          </p:grpSpPr>
          <p:grpSp>
            <p:nvGrpSpPr>
              <p:cNvPr id="818463" name="Group 28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64" name="Rectangle 28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5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66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67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68" name="Rectangle 29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9" name="Rectangle 29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0" name="Rectangle 29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1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72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7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7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7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77" name="Text Box 30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78" name="Text Box 302"/>
            <p:cNvSpPr txBox="1">
              <a:spLocks noChangeArrowheads="1"/>
            </p:cNvSpPr>
            <p:nvPr/>
          </p:nvSpPr>
          <p:spPr bwMode="auto">
            <a:xfrm>
              <a:off x="3894" y="309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‘I’</a:t>
              </a:r>
            </a:p>
          </p:txBody>
        </p:sp>
        <p:grpSp>
          <p:nvGrpSpPr>
            <p:cNvPr id="818479" name="Group 303"/>
            <p:cNvGrpSpPr>
              <a:grpSpLocks/>
            </p:cNvGrpSpPr>
            <p:nvPr/>
          </p:nvGrpSpPr>
          <p:grpSpPr bwMode="auto">
            <a:xfrm>
              <a:off x="2673" y="3095"/>
              <a:ext cx="639" cy="581"/>
              <a:chOff x="4052" y="1509"/>
              <a:chExt cx="639" cy="581"/>
            </a:xfrm>
          </p:grpSpPr>
          <p:grpSp>
            <p:nvGrpSpPr>
              <p:cNvPr id="818480" name="Group 30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81" name="Rectangle 30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2" name="Rectangle 30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83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84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85" name="Rectangle 30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6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7" name="Rectangle 31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89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90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91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92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93" name="Text Box 31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94" name="Text Box 31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95" name="Text Box 319"/>
            <p:cNvSpPr txBox="1">
              <a:spLocks noChangeArrowheads="1"/>
            </p:cNvSpPr>
            <p:nvPr/>
          </p:nvSpPr>
          <p:spPr bwMode="auto">
            <a:xfrm>
              <a:off x="2982" y="309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b="1">
                <a:solidFill>
                  <a:srgbClr val="800000"/>
                </a:solidFill>
              </a:endParaRPr>
            </a:p>
          </p:txBody>
        </p:sp>
        <p:sp>
          <p:nvSpPr>
            <p:cNvPr id="818496" name="Line 320"/>
            <p:cNvSpPr>
              <a:spLocks noChangeShapeType="1"/>
            </p:cNvSpPr>
            <p:nvPr/>
          </p:nvSpPr>
          <p:spPr bwMode="auto">
            <a:xfrm flipH="1">
              <a:off x="3126" y="2879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7" name="Line 321"/>
            <p:cNvSpPr>
              <a:spLocks noChangeShapeType="1"/>
            </p:cNvSpPr>
            <p:nvPr/>
          </p:nvSpPr>
          <p:spPr bwMode="auto">
            <a:xfrm flipH="1">
              <a:off x="2699" y="3517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8" name="Line 322"/>
            <p:cNvSpPr>
              <a:spLocks noChangeShapeType="1"/>
            </p:cNvSpPr>
            <p:nvPr/>
          </p:nvSpPr>
          <p:spPr bwMode="auto">
            <a:xfrm>
              <a:off x="3138" y="3519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99" name="Group 323"/>
            <p:cNvGrpSpPr>
              <a:grpSpLocks/>
            </p:cNvGrpSpPr>
            <p:nvPr/>
          </p:nvGrpSpPr>
          <p:grpSpPr bwMode="auto">
            <a:xfrm>
              <a:off x="2412" y="3722"/>
              <a:ext cx="639" cy="581"/>
              <a:chOff x="4052" y="1509"/>
              <a:chExt cx="639" cy="581"/>
            </a:xfrm>
          </p:grpSpPr>
          <p:grpSp>
            <p:nvGrpSpPr>
              <p:cNvPr id="818500" name="Group 32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01" name="Rectangle 32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2" name="Rectangle 32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03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04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05" name="Rectangle 32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6" name="Rectangle 33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7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8" name="Text Box 33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09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10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11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12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13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14" name="Text Box 33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515" name="Text Box 339"/>
            <p:cNvSpPr txBox="1">
              <a:spLocks noChangeArrowheads="1"/>
            </p:cNvSpPr>
            <p:nvPr/>
          </p:nvSpPr>
          <p:spPr bwMode="auto">
            <a:xfrm>
              <a:off x="2721" y="3723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‘.’</a:t>
              </a:r>
            </a:p>
          </p:txBody>
        </p:sp>
        <p:grpSp>
          <p:nvGrpSpPr>
            <p:cNvPr id="818516" name="Group 340"/>
            <p:cNvGrpSpPr>
              <a:grpSpLocks/>
            </p:cNvGrpSpPr>
            <p:nvPr/>
          </p:nvGrpSpPr>
          <p:grpSpPr bwMode="auto">
            <a:xfrm>
              <a:off x="3037" y="3722"/>
              <a:ext cx="639" cy="581"/>
              <a:chOff x="4052" y="1509"/>
              <a:chExt cx="639" cy="581"/>
            </a:xfrm>
          </p:grpSpPr>
          <p:grpSp>
            <p:nvGrpSpPr>
              <p:cNvPr id="818517" name="Group 34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18" name="Rectangle 34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1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20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21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22" name="Rectangle 34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4" name="Rectangle 34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5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26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27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2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29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30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31" name="Text Box 355"/>
              <p:cNvSpPr txBox="1">
                <a:spLocks noChangeArrowheads="1"/>
              </p:cNvSpPr>
              <p:nvPr/>
            </p:nvSpPr>
            <p:spPr bwMode="auto">
              <a:xfrm>
                <a:off x="4361" y="1655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endParaRPr lang="en-US" sz="14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818532" name="Text Box 356"/>
            <p:cNvSpPr txBox="1">
              <a:spLocks noChangeArrowheads="1"/>
            </p:cNvSpPr>
            <p:nvPr/>
          </p:nvSpPr>
          <p:spPr bwMode="auto">
            <a:xfrm>
              <a:off x="3346" y="372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‘S’</a:t>
              </a:r>
            </a:p>
          </p:txBody>
        </p:sp>
        <p:sp>
          <p:nvSpPr>
            <p:cNvPr id="818533" name="Rectangle 357"/>
            <p:cNvSpPr>
              <a:spLocks noChangeArrowheads="1"/>
            </p:cNvSpPr>
            <p:nvPr/>
          </p:nvSpPr>
          <p:spPr bwMode="auto">
            <a:xfrm>
              <a:off x="5382" y="2792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4" name="Rectangle 358"/>
            <p:cNvSpPr>
              <a:spLocks noChangeArrowheads="1"/>
            </p:cNvSpPr>
            <p:nvPr/>
          </p:nvSpPr>
          <p:spPr bwMode="auto">
            <a:xfrm>
              <a:off x="5120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5" name="Rectangle 359"/>
            <p:cNvSpPr>
              <a:spLocks noChangeArrowheads="1"/>
            </p:cNvSpPr>
            <p:nvPr/>
          </p:nvSpPr>
          <p:spPr bwMode="auto">
            <a:xfrm>
              <a:off x="4772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6" name="Rectangle 360"/>
            <p:cNvSpPr>
              <a:spLocks noChangeArrowheads="1"/>
            </p:cNvSpPr>
            <p:nvPr/>
          </p:nvSpPr>
          <p:spPr bwMode="auto">
            <a:xfrm>
              <a:off x="4510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7" name="Rectangle 361"/>
            <p:cNvSpPr>
              <a:spLocks noChangeArrowheads="1"/>
            </p:cNvSpPr>
            <p:nvPr/>
          </p:nvSpPr>
          <p:spPr bwMode="auto">
            <a:xfrm>
              <a:off x="4188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8" name="Rectangle 362"/>
            <p:cNvSpPr>
              <a:spLocks noChangeArrowheads="1"/>
            </p:cNvSpPr>
            <p:nvPr/>
          </p:nvSpPr>
          <p:spPr bwMode="auto">
            <a:xfrm>
              <a:off x="3927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9" name="Rectangle 363"/>
            <p:cNvSpPr>
              <a:spLocks noChangeArrowheads="1"/>
            </p:cNvSpPr>
            <p:nvPr/>
          </p:nvSpPr>
          <p:spPr bwMode="auto">
            <a:xfrm>
              <a:off x="3846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0" name="Rectangle 364"/>
            <p:cNvSpPr>
              <a:spLocks noChangeArrowheads="1"/>
            </p:cNvSpPr>
            <p:nvPr/>
          </p:nvSpPr>
          <p:spPr bwMode="auto">
            <a:xfrm>
              <a:off x="3591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1" name="Rectangle 365"/>
            <p:cNvSpPr>
              <a:spLocks noChangeArrowheads="1"/>
            </p:cNvSpPr>
            <p:nvPr/>
          </p:nvSpPr>
          <p:spPr bwMode="auto">
            <a:xfrm>
              <a:off x="3299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2" name="Rectangle 366"/>
            <p:cNvSpPr>
              <a:spLocks noChangeArrowheads="1"/>
            </p:cNvSpPr>
            <p:nvPr/>
          </p:nvSpPr>
          <p:spPr bwMode="auto">
            <a:xfrm>
              <a:off x="3044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3" name="Rectangle 367"/>
            <p:cNvSpPr>
              <a:spLocks noChangeArrowheads="1"/>
            </p:cNvSpPr>
            <p:nvPr/>
          </p:nvSpPr>
          <p:spPr bwMode="auto">
            <a:xfrm>
              <a:off x="2686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4" name="Rectangle 368"/>
            <p:cNvSpPr>
              <a:spLocks noChangeArrowheads="1"/>
            </p:cNvSpPr>
            <p:nvPr/>
          </p:nvSpPr>
          <p:spPr bwMode="auto">
            <a:xfrm>
              <a:off x="2431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5" name="Text Box 369"/>
            <p:cNvSpPr txBox="1">
              <a:spLocks noChangeArrowheads="1"/>
            </p:cNvSpPr>
            <p:nvPr/>
          </p:nvSpPr>
          <p:spPr bwMode="auto">
            <a:xfrm>
              <a:off x="4017" y="15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6" name="Text Box 370"/>
            <p:cNvSpPr txBox="1">
              <a:spLocks noChangeArrowheads="1"/>
            </p:cNvSpPr>
            <p:nvPr/>
          </p:nvSpPr>
          <p:spPr bwMode="auto">
            <a:xfrm>
              <a:off x="4620" y="22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7" name="Text Box 371"/>
            <p:cNvSpPr txBox="1">
              <a:spLocks noChangeArrowheads="1"/>
            </p:cNvSpPr>
            <p:nvPr/>
          </p:nvSpPr>
          <p:spPr bwMode="auto">
            <a:xfrm>
              <a:off x="3461" y="224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8" name="Text Box 372"/>
            <p:cNvSpPr txBox="1">
              <a:spLocks noChangeArrowheads="1"/>
            </p:cNvSpPr>
            <p:nvPr/>
          </p:nvSpPr>
          <p:spPr bwMode="auto">
            <a:xfrm>
              <a:off x="2980" y="289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9" name="Text Box 373"/>
            <p:cNvSpPr txBox="1">
              <a:spLocks noChangeArrowheads="1"/>
            </p:cNvSpPr>
            <p:nvPr/>
          </p:nvSpPr>
          <p:spPr bwMode="auto">
            <a:xfrm>
              <a:off x="2542" y="35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50" name="Text Box 374"/>
            <p:cNvSpPr txBox="1">
              <a:spLocks noChangeArrowheads="1"/>
            </p:cNvSpPr>
            <p:nvPr/>
          </p:nvSpPr>
          <p:spPr bwMode="auto">
            <a:xfrm>
              <a:off x="4846" y="155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1" name="Text Box 375"/>
            <p:cNvSpPr txBox="1">
              <a:spLocks noChangeArrowheads="1"/>
            </p:cNvSpPr>
            <p:nvPr/>
          </p:nvSpPr>
          <p:spPr bwMode="auto">
            <a:xfrm>
              <a:off x="5292" y="220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2" name="Text Box 376"/>
            <p:cNvSpPr txBox="1">
              <a:spLocks noChangeArrowheads="1"/>
            </p:cNvSpPr>
            <p:nvPr/>
          </p:nvSpPr>
          <p:spPr bwMode="auto">
            <a:xfrm>
              <a:off x="4113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3" name="Text Box 377"/>
            <p:cNvSpPr txBox="1">
              <a:spLocks noChangeArrowheads="1"/>
            </p:cNvSpPr>
            <p:nvPr/>
          </p:nvSpPr>
          <p:spPr bwMode="auto">
            <a:xfrm>
              <a:off x="3741" y="283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4" name="Text Box 378"/>
            <p:cNvSpPr txBox="1">
              <a:spLocks noChangeArrowheads="1"/>
            </p:cNvSpPr>
            <p:nvPr/>
          </p:nvSpPr>
          <p:spPr bwMode="auto">
            <a:xfrm>
              <a:off x="3249" y="34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18555" name="Line 379"/>
          <p:cNvSpPr>
            <a:spLocks noChangeShapeType="1"/>
          </p:cNvSpPr>
          <p:nvPr/>
        </p:nvSpPr>
        <p:spPr bwMode="auto">
          <a:xfrm>
            <a:off x="76200" y="17097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6" name="Rectangle 380"/>
          <p:cNvSpPr>
            <a:spLocks noChangeArrowheads="1"/>
          </p:cNvSpPr>
          <p:nvPr/>
        </p:nvSpPr>
        <p:spPr bwMode="auto">
          <a:xfrm>
            <a:off x="8382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7" name="Line 381"/>
          <p:cNvSpPr>
            <a:spLocks noChangeShapeType="1"/>
          </p:cNvSpPr>
          <p:nvPr/>
        </p:nvSpPr>
        <p:spPr bwMode="auto">
          <a:xfrm flipH="1">
            <a:off x="6172200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8" name="Rectangle 382"/>
          <p:cNvSpPr>
            <a:spLocks noChangeArrowheads="1"/>
          </p:cNvSpPr>
          <p:nvPr/>
        </p:nvSpPr>
        <p:spPr bwMode="auto">
          <a:xfrm>
            <a:off x="10414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9" name="Line 383"/>
          <p:cNvSpPr>
            <a:spLocks noChangeShapeType="1"/>
          </p:cNvSpPr>
          <p:nvPr/>
        </p:nvSpPr>
        <p:spPr bwMode="auto">
          <a:xfrm flipH="1">
            <a:off x="5257800" y="39624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0" name="Rectangle 384"/>
          <p:cNvSpPr>
            <a:spLocks noChangeArrowheads="1"/>
          </p:cNvSpPr>
          <p:nvPr/>
        </p:nvSpPr>
        <p:spPr bwMode="auto">
          <a:xfrm>
            <a:off x="1225550" y="5507038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1" name="Line 385"/>
          <p:cNvSpPr>
            <a:spLocks noChangeShapeType="1"/>
          </p:cNvSpPr>
          <p:nvPr/>
        </p:nvSpPr>
        <p:spPr bwMode="auto">
          <a:xfrm>
            <a:off x="5964238" y="4897438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2" name="Text Box 386"/>
          <p:cNvSpPr txBox="1">
            <a:spLocks noChangeArrowheads="1"/>
          </p:cNvSpPr>
          <p:nvPr/>
        </p:nvSpPr>
        <p:spPr bwMode="auto">
          <a:xfrm>
            <a:off x="6756400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63" name="Text Box 387"/>
          <p:cNvSpPr txBox="1">
            <a:spLocks noChangeArrowheads="1"/>
          </p:cNvSpPr>
          <p:nvPr/>
        </p:nvSpPr>
        <p:spPr bwMode="auto">
          <a:xfrm>
            <a:off x="2633663" y="2624138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18564" name="Text Box 388"/>
          <p:cNvSpPr txBox="1">
            <a:spLocks noChangeArrowheads="1"/>
          </p:cNvSpPr>
          <p:nvPr/>
        </p:nvSpPr>
        <p:spPr bwMode="auto">
          <a:xfrm>
            <a:off x="2801938" y="307975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8565" name="Rectangle 389"/>
          <p:cNvSpPr>
            <a:spLocks noChangeArrowheads="1"/>
          </p:cNvSpPr>
          <p:nvPr/>
        </p:nvSpPr>
        <p:spPr bwMode="auto">
          <a:xfrm>
            <a:off x="138906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6" name="Line 390"/>
          <p:cNvSpPr>
            <a:spLocks noChangeShapeType="1"/>
          </p:cNvSpPr>
          <p:nvPr/>
        </p:nvSpPr>
        <p:spPr bwMode="auto">
          <a:xfrm>
            <a:off x="7772400" y="281940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7" name="Rectangle 391"/>
          <p:cNvSpPr>
            <a:spLocks noChangeArrowheads="1"/>
          </p:cNvSpPr>
          <p:nvPr/>
        </p:nvSpPr>
        <p:spPr bwMode="auto">
          <a:xfrm>
            <a:off x="15859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8" name="Line 392"/>
          <p:cNvSpPr>
            <a:spLocks noChangeShapeType="1"/>
          </p:cNvSpPr>
          <p:nvPr/>
        </p:nvSpPr>
        <p:spPr bwMode="auto">
          <a:xfrm>
            <a:off x="8585200" y="3851275"/>
            <a:ext cx="449263" cy="555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9" name="Text Box 393"/>
          <p:cNvSpPr txBox="1">
            <a:spLocks noChangeArrowheads="1"/>
          </p:cNvSpPr>
          <p:nvPr/>
        </p:nvSpPr>
        <p:spPr bwMode="auto">
          <a:xfrm>
            <a:off x="6759575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70" name="Text Box 394"/>
          <p:cNvSpPr txBox="1">
            <a:spLocks noChangeArrowheads="1"/>
          </p:cNvSpPr>
          <p:nvPr/>
        </p:nvSpPr>
        <p:spPr bwMode="auto">
          <a:xfrm>
            <a:off x="3011488" y="30670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</a:t>
            </a:r>
          </a:p>
        </p:txBody>
      </p:sp>
      <p:sp>
        <p:nvSpPr>
          <p:cNvPr id="818571" name="Rectangle 395"/>
          <p:cNvSpPr>
            <a:spLocks noChangeArrowheads="1"/>
          </p:cNvSpPr>
          <p:nvPr/>
        </p:nvSpPr>
        <p:spPr bwMode="auto">
          <a:xfrm>
            <a:off x="1757363" y="5505450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2" name="Line 396"/>
          <p:cNvSpPr>
            <a:spLocks noChangeShapeType="1"/>
          </p:cNvSpPr>
          <p:nvPr/>
        </p:nvSpPr>
        <p:spPr bwMode="auto">
          <a:xfrm>
            <a:off x="7762875" y="280035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3" name="Line 397"/>
          <p:cNvSpPr>
            <a:spLocks noChangeShapeType="1"/>
          </p:cNvSpPr>
          <p:nvPr/>
        </p:nvSpPr>
        <p:spPr bwMode="auto">
          <a:xfrm flipH="1">
            <a:off x="7267575" y="3943350"/>
            <a:ext cx="314325" cy="522288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4" name="Rectangle 398"/>
          <p:cNvSpPr>
            <a:spLocks noChangeArrowheads="1"/>
          </p:cNvSpPr>
          <p:nvPr/>
        </p:nvSpPr>
        <p:spPr bwMode="auto">
          <a:xfrm>
            <a:off x="19542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5" name="Text Box 399"/>
          <p:cNvSpPr txBox="1">
            <a:spLocks noChangeArrowheads="1"/>
          </p:cNvSpPr>
          <p:nvPr/>
        </p:nvSpPr>
        <p:spPr bwMode="auto">
          <a:xfrm>
            <a:off x="3246438" y="30797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18576" name="Rectangle 400"/>
          <p:cNvSpPr>
            <a:spLocks noChangeArrowheads="1"/>
          </p:cNvSpPr>
          <p:nvPr/>
        </p:nvSpPr>
        <p:spPr bwMode="auto">
          <a:xfrm>
            <a:off x="685800" y="5815013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7" name="Line 401"/>
          <p:cNvSpPr>
            <a:spLocks noChangeShapeType="1"/>
          </p:cNvSpPr>
          <p:nvPr/>
        </p:nvSpPr>
        <p:spPr bwMode="auto">
          <a:xfrm flipH="1">
            <a:off x="6161088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8" name="Rectangle 402"/>
          <p:cNvSpPr>
            <a:spLocks noChangeArrowheads="1"/>
          </p:cNvSpPr>
          <p:nvPr/>
        </p:nvSpPr>
        <p:spPr bwMode="auto">
          <a:xfrm>
            <a:off x="860425" y="58134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9" name="Line 403"/>
          <p:cNvSpPr>
            <a:spLocks noChangeShapeType="1"/>
          </p:cNvSpPr>
          <p:nvPr/>
        </p:nvSpPr>
        <p:spPr bwMode="auto">
          <a:xfrm>
            <a:off x="6672263" y="3917950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0" name="Rectangle 404"/>
          <p:cNvSpPr>
            <a:spLocks noChangeArrowheads="1"/>
          </p:cNvSpPr>
          <p:nvPr/>
        </p:nvSpPr>
        <p:spPr bwMode="auto">
          <a:xfrm>
            <a:off x="3479800" y="30797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818581" name="Rectangle 405"/>
          <p:cNvSpPr>
            <a:spLocks noChangeArrowheads="1"/>
          </p:cNvSpPr>
          <p:nvPr/>
        </p:nvSpPr>
        <p:spPr bwMode="auto">
          <a:xfrm>
            <a:off x="3794125" y="3057525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_SAM_MAM.</a:t>
            </a:r>
          </a:p>
        </p:txBody>
      </p:sp>
      <p:grpSp>
        <p:nvGrpSpPr>
          <p:cNvPr id="818582" name="Group 406"/>
          <p:cNvGrpSpPr>
            <a:grpSpLocks/>
          </p:cNvGrpSpPr>
          <p:nvPr/>
        </p:nvGrpSpPr>
        <p:grpSpPr bwMode="auto">
          <a:xfrm>
            <a:off x="2514600" y="3733800"/>
            <a:ext cx="1897063" cy="1735138"/>
            <a:chOff x="288" y="1566"/>
            <a:chExt cx="1690" cy="1093"/>
          </a:xfrm>
        </p:grpSpPr>
        <p:sp>
          <p:nvSpPr>
            <p:cNvPr id="818583" name="Text Box 407"/>
            <p:cNvSpPr txBox="1">
              <a:spLocks noChangeArrowheads="1"/>
            </p:cNvSpPr>
            <p:nvPr/>
          </p:nvSpPr>
          <p:spPr bwMode="auto">
            <a:xfrm>
              <a:off x="288" y="1566"/>
              <a:ext cx="1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output.dat</a:t>
              </a:r>
            </a:p>
          </p:txBody>
        </p:sp>
        <p:sp>
          <p:nvSpPr>
            <p:cNvPr id="818584" name="Rectangle 408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8585" name="Line 409"/>
          <p:cNvSpPr>
            <a:spLocks noChangeShapeType="1"/>
          </p:cNvSpPr>
          <p:nvPr/>
        </p:nvSpPr>
        <p:spPr bwMode="auto">
          <a:xfrm>
            <a:off x="76200" y="2308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6" name="Text Box 410"/>
          <p:cNvSpPr txBox="1">
            <a:spLocks noChangeArrowheads="1"/>
          </p:cNvSpPr>
          <p:nvPr/>
        </p:nvSpPr>
        <p:spPr bwMode="auto">
          <a:xfrm>
            <a:off x="2667000" y="4114800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 AM SAM</a:t>
            </a:r>
          </a:p>
          <a:p>
            <a:r>
              <a:rPr lang="en-US">
                <a:solidFill>
                  <a:schemeClr val="tx1"/>
                </a:solidFill>
              </a:rPr>
              <a:t>MAM.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1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8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8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81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204" grpId="0" animBg="1"/>
      <p:bldP spid="818204" grpId="1" animBg="1"/>
      <p:bldP spid="818266" grpId="0" animBg="1"/>
      <p:bldP spid="818266" grpId="1" animBg="1"/>
      <p:bldP spid="818267" grpId="0"/>
      <p:bldP spid="818267" grpId="1"/>
      <p:bldP spid="818268" grpId="0" animBg="1"/>
      <p:bldP spid="818268" grpId="1" animBg="1"/>
      <p:bldP spid="818269" grpId="0" animBg="1"/>
      <p:bldP spid="818269" grpId="1" animBg="1"/>
      <p:bldP spid="818292" grpId="0" animBg="1"/>
      <p:bldP spid="818292" grpId="1" animBg="1"/>
      <p:bldP spid="818293" grpId="0"/>
      <p:bldP spid="818293" grpId="1"/>
      <p:bldP spid="818338" grpId="0" animBg="1"/>
      <p:bldP spid="818555" grpId="0" animBg="1"/>
      <p:bldP spid="818555" grpId="1" animBg="1"/>
      <p:bldP spid="818556" grpId="0" animBg="1"/>
      <p:bldP spid="818556" grpId="1" animBg="1"/>
      <p:bldP spid="818557" grpId="0" animBg="1"/>
      <p:bldP spid="818557" grpId="1" animBg="1"/>
      <p:bldP spid="818558" grpId="0" animBg="1"/>
      <p:bldP spid="818558" grpId="1" animBg="1"/>
      <p:bldP spid="818559" grpId="0" animBg="1"/>
      <p:bldP spid="818559" grpId="1" animBg="1"/>
      <p:bldP spid="818560" grpId="0" animBg="1"/>
      <p:bldP spid="818560" grpId="1" animBg="1"/>
      <p:bldP spid="818561" grpId="0" animBg="1"/>
      <p:bldP spid="818561" grpId="1" animBg="1"/>
      <p:bldP spid="818562" grpId="0"/>
      <p:bldP spid="818562" grpId="1"/>
      <p:bldP spid="818563" grpId="0"/>
      <p:bldP spid="818564" grpId="0"/>
      <p:bldP spid="818565" grpId="0" animBg="1"/>
      <p:bldP spid="818565" grpId="1" animBg="1"/>
      <p:bldP spid="818566" grpId="0" animBg="1"/>
      <p:bldP spid="818566" grpId="1" animBg="1"/>
      <p:bldP spid="818567" grpId="0" animBg="1"/>
      <p:bldP spid="818567" grpId="1" animBg="1"/>
      <p:bldP spid="818568" grpId="0" animBg="1"/>
      <p:bldP spid="818568" grpId="1" animBg="1"/>
      <p:bldP spid="818569" grpId="0"/>
      <p:bldP spid="818569" grpId="1"/>
      <p:bldP spid="818569" grpId="2"/>
      <p:bldP spid="818569" grpId="3"/>
      <p:bldP spid="818569" grpId="4"/>
      <p:bldP spid="818570" grpId="0"/>
      <p:bldP spid="818571" grpId="0" animBg="1"/>
      <p:bldP spid="818571" grpId="1" animBg="1"/>
      <p:bldP spid="818572" grpId="0" animBg="1"/>
      <p:bldP spid="818572" grpId="1" animBg="1"/>
      <p:bldP spid="818573" grpId="0" animBg="1"/>
      <p:bldP spid="818573" grpId="1" animBg="1"/>
      <p:bldP spid="818574" grpId="0" animBg="1"/>
      <p:bldP spid="818574" grpId="1" animBg="1"/>
      <p:bldP spid="818575" grpId="0"/>
      <p:bldP spid="818576" grpId="0" animBg="1"/>
      <p:bldP spid="818576" grpId="1" animBg="1"/>
      <p:bldP spid="818577" grpId="0" animBg="1"/>
      <p:bldP spid="818578" grpId="0" animBg="1"/>
      <p:bldP spid="818578" grpId="1" animBg="1"/>
      <p:bldP spid="818579" grpId="0" animBg="1"/>
      <p:bldP spid="818580" grpId="0"/>
      <p:bldP spid="818581" grpId="0"/>
      <p:bldP spid="818585" grpId="0" animBg="1"/>
      <p:bldP spid="818585" grpId="1" animBg="1"/>
      <p:bldP spid="8185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97F-7947-4FAC-9447-415CF43029DA}" type="slidenum">
              <a:rPr lang="en-US"/>
              <a:pPr/>
              <a:t>39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311150" y="1112838"/>
            <a:ext cx="7845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 happens if we insert the following values into a binary search tree?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600200" y="2408238"/>
            <a:ext cx="641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5, 10, 7, 9, 8, 20, 18, 17, 16, 15, 14, 13, 12, 11</a:t>
            </a: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381000" y="3368675"/>
            <a:ext cx="7845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 is the </a:t>
            </a:r>
            <a:r>
              <a:rPr lang="en-US" i="1">
                <a:solidFill>
                  <a:srgbClr val="006666"/>
                </a:solidFill>
              </a:rPr>
              <a:t>approximate</a:t>
            </a:r>
            <a:r>
              <a:rPr lang="en-US" i="1"/>
              <a:t> </a:t>
            </a:r>
            <a:r>
              <a:rPr lang="en-US"/>
              <a:t>big-oh cost of searching for a value in this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C76-A19D-47AF-9D00-556015BFD8A5}" type="slidenum">
              <a:rPr lang="en-US"/>
              <a:pPr/>
              <a:t>4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365125" y="10366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let’s learn how to </a:t>
            </a:r>
            <a:r>
              <a:rPr lang="en-US">
                <a:solidFill>
                  <a:srgbClr val="A50021"/>
                </a:solidFill>
              </a:rPr>
              <a:t>delete an item</a:t>
            </a:r>
            <a:r>
              <a:rPr lang="en-US"/>
              <a:t> from a BST.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5486400" y="1676400"/>
            <a:ext cx="306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It’s not as easy as you might think!</a:t>
            </a:r>
          </a:p>
        </p:txBody>
      </p:sp>
      <p:pic>
        <p:nvPicPr>
          <p:cNvPr id="5857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533400" y="23622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say we want to delete </a:t>
            </a:r>
            <a:r>
              <a:rPr lang="en-US">
                <a:solidFill>
                  <a:srgbClr val="6600CC"/>
                </a:solidFill>
              </a:rPr>
              <a:t>Darren</a:t>
            </a:r>
            <a:r>
              <a:rPr lang="en-US"/>
              <a:t> from our tree…</a:t>
            </a:r>
          </a:p>
        </p:txBody>
      </p:sp>
      <p:sp>
        <p:nvSpPr>
          <p:cNvPr id="585746" name="Text Box 18"/>
          <p:cNvSpPr txBox="1">
            <a:spLocks noChangeArrowheads="1"/>
          </p:cNvSpPr>
          <p:nvPr/>
        </p:nvSpPr>
        <p:spPr bwMode="auto">
          <a:xfrm>
            <a:off x="5083175" y="3787775"/>
            <a:ext cx="3063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5747" name="Text Box 19"/>
          <p:cNvSpPr txBox="1">
            <a:spLocks noChangeArrowheads="1"/>
          </p:cNvSpPr>
          <p:nvPr/>
        </p:nvSpPr>
        <p:spPr bwMode="auto">
          <a:xfrm>
            <a:off x="457200" y="36734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how do I re-link the nodes back together?</a:t>
            </a:r>
          </a:p>
        </p:txBody>
      </p:sp>
      <p:sp>
        <p:nvSpPr>
          <p:cNvPr id="585748" name="Rectangle 20"/>
          <p:cNvSpPr>
            <a:spLocks noChangeArrowheads="1"/>
          </p:cNvSpPr>
          <p:nvPr/>
        </p:nvSpPr>
        <p:spPr bwMode="auto">
          <a:xfrm>
            <a:off x="5715000" y="4191000"/>
            <a:ext cx="1512888" cy="39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457200" y="47244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Can I just move </a:t>
            </a:r>
            <a:r>
              <a:rPr lang="en-US">
                <a:solidFill>
                  <a:schemeClr val="accent2"/>
                </a:solidFill>
              </a:rPr>
              <a:t>Arissa</a:t>
            </a:r>
            <a:r>
              <a:rPr lang="en-US"/>
              <a:t> into </a:t>
            </a:r>
            <a:r>
              <a:rPr lang="en-US">
                <a:solidFill>
                  <a:schemeClr val="accent2"/>
                </a:solidFill>
              </a:rPr>
              <a:t>Darren’s</a:t>
            </a:r>
            <a:r>
              <a:rPr lang="en-US"/>
              <a:t> old slot?</a:t>
            </a:r>
          </a:p>
        </p:txBody>
      </p:sp>
      <p:grpSp>
        <p:nvGrpSpPr>
          <p:cNvPr id="585752" name="Group 24"/>
          <p:cNvGrpSpPr>
            <a:grpSpLocks/>
          </p:cNvGrpSpPr>
          <p:nvPr/>
        </p:nvGrpSpPr>
        <p:grpSpPr bwMode="auto">
          <a:xfrm>
            <a:off x="5105400" y="5672138"/>
            <a:ext cx="990600" cy="396875"/>
            <a:chOff x="3216" y="3573"/>
            <a:chExt cx="624" cy="250"/>
          </a:xfrm>
        </p:grpSpPr>
        <p:sp>
          <p:nvSpPr>
            <p:cNvPr id="585750" name="Rectangle 22"/>
            <p:cNvSpPr>
              <a:spLocks noChangeArrowheads="1"/>
            </p:cNvSpPr>
            <p:nvPr/>
          </p:nvSpPr>
          <p:spPr bwMode="auto">
            <a:xfrm>
              <a:off x="3216" y="3579"/>
              <a:ext cx="624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751" name="Text Box 23"/>
            <p:cNvSpPr txBox="1">
              <a:spLocks noChangeArrowheads="1"/>
            </p:cNvSpPr>
            <p:nvPr/>
          </p:nvSpPr>
          <p:spPr bwMode="auto">
            <a:xfrm>
              <a:off x="3270" y="3573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Arissa</a:t>
              </a:r>
            </a:p>
          </p:txBody>
        </p:sp>
      </p:grpSp>
      <p:sp>
        <p:nvSpPr>
          <p:cNvPr id="585753" name="Rectangle 25"/>
          <p:cNvSpPr>
            <a:spLocks noChangeArrowheads="1"/>
          </p:cNvSpPr>
          <p:nvPr/>
        </p:nvSpPr>
        <p:spPr bwMode="auto">
          <a:xfrm>
            <a:off x="4648200" y="5334000"/>
            <a:ext cx="14478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54" name="Text Box 26"/>
          <p:cNvSpPr txBox="1">
            <a:spLocks noChangeArrowheads="1"/>
          </p:cNvSpPr>
          <p:nvPr/>
        </p:nvSpPr>
        <p:spPr bwMode="auto">
          <a:xfrm>
            <a:off x="98425" y="5807075"/>
            <a:ext cx="544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Hmm..  It seems OK, but is our tree still a </a:t>
            </a:r>
            <a:r>
              <a:rPr lang="en-US">
                <a:solidFill>
                  <a:srgbClr val="006666"/>
                </a:solidFill>
              </a:rPr>
              <a:t>valid binary search tree</a:t>
            </a:r>
            <a:r>
              <a:rPr lang="en-US"/>
              <a:t>?</a:t>
            </a:r>
          </a:p>
        </p:txBody>
      </p:sp>
      <p:sp>
        <p:nvSpPr>
          <p:cNvPr id="585755" name="Text Box 27"/>
          <p:cNvSpPr txBox="1">
            <a:spLocks noChangeArrowheads="1"/>
          </p:cNvSpPr>
          <p:nvPr/>
        </p:nvSpPr>
        <p:spPr bwMode="auto">
          <a:xfrm rot="-1036834">
            <a:off x="5486400" y="2895600"/>
            <a:ext cx="13477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NO!</a:t>
            </a:r>
          </a:p>
        </p:txBody>
      </p:sp>
      <p:sp>
        <p:nvSpPr>
          <p:cNvPr id="585757" name="Text Box 29"/>
          <p:cNvSpPr txBox="1">
            <a:spLocks noChangeArrowheads="1"/>
          </p:cNvSpPr>
          <p:nvPr/>
        </p:nvSpPr>
        <p:spPr bwMode="auto">
          <a:xfrm>
            <a:off x="152400" y="990600"/>
            <a:ext cx="5029200" cy="2417763"/>
          </a:xfrm>
          <a:prstGeom prst="rect">
            <a:avLst/>
          </a:prstGeom>
          <a:solidFill>
            <a:srgbClr val="FFCC99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By simply moving an arbitrary node into Darren’s slot, we violate our Binary Search Tree </a:t>
            </a:r>
            <a:r>
              <a:rPr lang="en-US" sz="2000">
                <a:solidFill>
                  <a:schemeClr val="accent2"/>
                </a:solidFill>
              </a:rPr>
              <a:t>ordering requirement</a:t>
            </a:r>
            <a:r>
              <a:rPr lang="en-US" sz="2000"/>
              <a:t>!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</a:rPr>
              <a:t>Carey is NOT less than Arissa!</a:t>
            </a:r>
          </a:p>
          <a:p>
            <a:pPr algn="ctr">
              <a:spcBef>
                <a:spcPct val="50000"/>
              </a:spcBef>
            </a:pPr>
            <a:r>
              <a:rPr lang="en-US"/>
              <a:t>Next we’ll see how to do this properly….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1892 -0.214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07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5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/>
      <p:bldP spid="585744" grpId="0"/>
      <p:bldP spid="585746" grpId="0"/>
      <p:bldP spid="585746" grpId="1"/>
      <p:bldP spid="585747" grpId="0"/>
      <p:bldP spid="585748" grpId="0" animBg="1"/>
      <p:bldP spid="585749" grpId="0"/>
      <p:bldP spid="585753" grpId="0" animBg="1"/>
      <p:bldP spid="585754" grpId="0"/>
      <p:bldP spid="585755" grpId="0"/>
      <p:bldP spid="5857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F0E3-5004-4190-9C26-8C3A6A4D1D7B}" type="slidenum">
              <a:rPr lang="en-US"/>
              <a:pPr/>
              <a:t>40</a:t>
            </a:fld>
            <a:endParaRPr lang="en-US"/>
          </a:p>
        </p:txBody>
      </p:sp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187325" y="1155700"/>
            <a:ext cx="3851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real life, trees often end up looking just like our example, especially after repeated insertions and deletions.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138113" y="3352800"/>
            <a:ext cx="41290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 would be nice if we could come up with a tree ADT that </a:t>
            </a:r>
            <a:r>
              <a:rPr lang="en-US" i="1">
                <a:solidFill>
                  <a:srgbClr val="6600CC"/>
                </a:solidFill>
              </a:rPr>
              <a:t>always maintained an even height</a:t>
            </a:r>
            <a:r>
              <a:rPr lang="en-US"/>
              <a:t>.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0" y="5257800"/>
            <a:ext cx="464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This would ensure that all insertions, searches and deletions would be </a:t>
            </a:r>
            <a:r>
              <a:rPr lang="en-US">
                <a:solidFill>
                  <a:schemeClr val="accent2"/>
                </a:solidFill>
              </a:rPr>
              <a:t>O(log n).</a:t>
            </a:r>
          </a:p>
        </p:txBody>
      </p:sp>
      <p:pic>
        <p:nvPicPr>
          <p:cNvPr id="66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838200"/>
            <a:ext cx="4572000" cy="58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/>
      <p:bldP spid="6666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41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17525" y="1112838"/>
            <a:ext cx="8070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binary tree is “</a:t>
            </a:r>
            <a:r>
              <a:rPr lang="en-US">
                <a:solidFill>
                  <a:schemeClr val="accent2"/>
                </a:solidFill>
              </a:rPr>
              <a:t>perfectly balanced</a:t>
            </a:r>
            <a:r>
              <a:rPr lang="en-US"/>
              <a:t>” if for each node, the number of nodes in its </a:t>
            </a:r>
            <a:r>
              <a:rPr lang="en-US">
                <a:solidFill>
                  <a:srgbClr val="006666"/>
                </a:solidFill>
              </a:rPr>
              <a:t>left</a:t>
            </a:r>
            <a:r>
              <a:rPr lang="en-US"/>
              <a:t> and </a:t>
            </a:r>
            <a:r>
              <a:rPr lang="en-US">
                <a:solidFill>
                  <a:srgbClr val="006666"/>
                </a:solidFill>
              </a:rPr>
              <a:t>right</a:t>
            </a:r>
            <a:r>
              <a:rPr lang="en-US"/>
              <a:t> </a:t>
            </a:r>
            <a:r>
              <a:rPr lang="en-US">
                <a:solidFill>
                  <a:srgbClr val="006666"/>
                </a:solidFill>
              </a:rPr>
              <a:t>subtrees</a:t>
            </a:r>
            <a:r>
              <a:rPr lang="en-US"/>
              <a:t> </a:t>
            </a:r>
            <a:r>
              <a:rPr lang="en-US">
                <a:solidFill>
                  <a:srgbClr val="A50021"/>
                </a:solidFill>
              </a:rPr>
              <a:t>differ by at most one</a:t>
            </a:r>
            <a:r>
              <a:rPr lang="en-US"/>
              <a:t>.</a:t>
            </a:r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682625" y="2419350"/>
          <a:ext cx="7794625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0" name="Bitmap Image" r:id="rId4" imgW="5695238" imgH="2352381" progId="Paint.Picture">
                  <p:embed/>
                </p:oleObj>
              </mc:Choice>
              <mc:Fallback>
                <p:oleObj name="Bitmap Image" r:id="rId4" imgW="5695238" imgH="23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419350"/>
                        <a:ext cx="7794625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196850" y="5608638"/>
            <a:ext cx="8923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Perfectly balanced search trees have a maximum height of log(n), but are difficult to maintain during insertion/deletion.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B114-BF0A-4686-A2CD-B2FCB8E3C28C}" type="slidenum">
              <a:rPr lang="en-US"/>
              <a:pPr/>
              <a:t>42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492125" y="1112838"/>
            <a:ext cx="82423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 are 3 popular approaches to building a balanced binary search tree :</a:t>
            </a:r>
          </a:p>
          <a:p>
            <a:endParaRPr lang="en-US"/>
          </a:p>
          <a:p>
            <a:pPr lvl="1"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AVL trees  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2-3 trees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6600CC"/>
                </a:solidFill>
              </a:rPr>
              <a:t> Red-black trees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2382838" y="4171950"/>
            <a:ext cx="417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Let’s learn about AVL trees!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D69-CB1E-4739-8D2F-1F140F3D6523}" type="slidenum">
              <a:rPr lang="en-US"/>
              <a:pPr/>
              <a:t>43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511175" y="1143000"/>
            <a:ext cx="8281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AVL tree</a:t>
            </a:r>
            <a:r>
              <a:rPr lang="en-US">
                <a:solidFill>
                  <a:schemeClr val="tx1"/>
                </a:solidFill>
              </a:rPr>
              <a:t>: a BST in which the </a:t>
            </a:r>
            <a:r>
              <a:rPr lang="en-US">
                <a:solidFill>
                  <a:srgbClr val="006666"/>
                </a:solidFill>
              </a:rPr>
              <a:t>heights</a:t>
            </a:r>
            <a:r>
              <a:rPr lang="en-US">
                <a:solidFill>
                  <a:schemeClr val="tx1"/>
                </a:solidFill>
              </a:rPr>
              <a:t> of the </a:t>
            </a:r>
            <a:r>
              <a:rPr lang="en-US">
                <a:solidFill>
                  <a:srgbClr val="006666"/>
                </a:solidFill>
              </a:rPr>
              <a:t>left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006666"/>
                </a:solidFill>
              </a:rPr>
              <a:t>right </a:t>
            </a:r>
            <a:r>
              <a:rPr lang="en-US" i="1">
                <a:solidFill>
                  <a:srgbClr val="006666"/>
                </a:solidFill>
              </a:rPr>
              <a:t>sub-trees</a:t>
            </a:r>
            <a:r>
              <a:rPr lang="en-US">
                <a:solidFill>
                  <a:schemeClr val="tx1"/>
                </a:solidFill>
              </a:rPr>
              <a:t> of </a:t>
            </a:r>
            <a:r>
              <a:rPr lang="en-US">
                <a:solidFill>
                  <a:srgbClr val="FF3300"/>
                </a:solidFill>
              </a:rPr>
              <a:t>each</a:t>
            </a:r>
            <a:r>
              <a:rPr lang="en-US">
                <a:solidFill>
                  <a:schemeClr val="tx1"/>
                </a:solidFill>
              </a:rPr>
              <a:t> node differ at most by </a:t>
            </a:r>
            <a:r>
              <a:rPr lang="en-US">
                <a:solidFill>
                  <a:srgbClr val="A5002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/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3040063" y="3354388"/>
            <a:ext cx="347662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72773" name="Group 5"/>
          <p:cNvGrpSpPr>
            <a:grpSpLocks/>
          </p:cNvGrpSpPr>
          <p:nvPr/>
        </p:nvGrpSpPr>
        <p:grpSpPr bwMode="auto">
          <a:xfrm>
            <a:off x="4256088" y="3065463"/>
            <a:ext cx="696912" cy="1060450"/>
            <a:chOff x="1305" y="1980"/>
            <a:chExt cx="231" cy="272"/>
          </a:xfrm>
        </p:grpSpPr>
        <p:sp>
          <p:nvSpPr>
            <p:cNvPr id="672774" name="Rectangle 6"/>
            <p:cNvSpPr>
              <a:spLocks noChangeArrowheads="1"/>
            </p:cNvSpPr>
            <p:nvPr/>
          </p:nvSpPr>
          <p:spPr bwMode="auto">
            <a:xfrm>
              <a:off x="1420" y="2136"/>
              <a:ext cx="116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75" name="Line 7"/>
            <p:cNvSpPr>
              <a:spLocks noChangeShapeType="1"/>
            </p:cNvSpPr>
            <p:nvPr/>
          </p:nvSpPr>
          <p:spPr bwMode="auto">
            <a:xfrm>
              <a:off x="1363" y="2021"/>
              <a:ext cx="115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76" name="Rectangle 8"/>
            <p:cNvSpPr>
              <a:spLocks noChangeArrowheads="1"/>
            </p:cNvSpPr>
            <p:nvPr/>
          </p:nvSpPr>
          <p:spPr bwMode="auto">
            <a:xfrm>
              <a:off x="1305" y="1980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2777" name="Group 9"/>
          <p:cNvGrpSpPr>
            <a:grpSpLocks/>
          </p:cNvGrpSpPr>
          <p:nvPr/>
        </p:nvGrpSpPr>
        <p:grpSpPr bwMode="auto">
          <a:xfrm>
            <a:off x="5883275" y="3048000"/>
            <a:ext cx="1736725" cy="1382713"/>
            <a:chOff x="1708" y="1980"/>
            <a:chExt cx="576" cy="355"/>
          </a:xfrm>
        </p:grpSpPr>
        <p:sp>
          <p:nvSpPr>
            <p:cNvPr id="672778" name="Rectangle 10"/>
            <p:cNvSpPr>
              <a:spLocks noChangeArrowheads="1"/>
            </p:cNvSpPr>
            <p:nvPr/>
          </p:nvSpPr>
          <p:spPr bwMode="auto">
            <a:xfrm>
              <a:off x="2169" y="2136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79" name="Line 11"/>
            <p:cNvSpPr>
              <a:spLocks noChangeShapeType="1"/>
            </p:cNvSpPr>
            <p:nvPr/>
          </p:nvSpPr>
          <p:spPr bwMode="auto">
            <a:xfrm flipH="1">
              <a:off x="1766" y="2021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80" name="Line 12"/>
            <p:cNvSpPr>
              <a:spLocks noChangeShapeType="1"/>
            </p:cNvSpPr>
            <p:nvPr/>
          </p:nvSpPr>
          <p:spPr bwMode="auto">
            <a:xfrm>
              <a:off x="1996" y="2021"/>
              <a:ext cx="23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81" name="Line 13"/>
            <p:cNvSpPr>
              <a:spLocks noChangeShapeType="1"/>
            </p:cNvSpPr>
            <p:nvPr/>
          </p:nvSpPr>
          <p:spPr bwMode="auto">
            <a:xfrm>
              <a:off x="1766" y="2178"/>
              <a:ext cx="173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82" name="Rectangle 14"/>
            <p:cNvSpPr>
              <a:spLocks noChangeArrowheads="1"/>
            </p:cNvSpPr>
            <p:nvPr/>
          </p:nvSpPr>
          <p:spPr bwMode="auto">
            <a:xfrm>
              <a:off x="1708" y="2136"/>
              <a:ext cx="116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3" name="Rectangle 15"/>
            <p:cNvSpPr>
              <a:spLocks noChangeArrowheads="1"/>
            </p:cNvSpPr>
            <p:nvPr/>
          </p:nvSpPr>
          <p:spPr bwMode="auto">
            <a:xfrm>
              <a:off x="1939" y="1980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4" name="Rectangle 16"/>
            <p:cNvSpPr>
              <a:spLocks noChangeArrowheads="1"/>
            </p:cNvSpPr>
            <p:nvPr/>
          </p:nvSpPr>
          <p:spPr bwMode="auto">
            <a:xfrm>
              <a:off x="1881" y="2220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304800" y="3355975"/>
            <a:ext cx="18748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solidFill>
                  <a:srgbClr val="006666"/>
                </a:solidFill>
              </a:rPr>
              <a:t>AVL Trees</a:t>
            </a:r>
          </a:p>
        </p:txBody>
      </p:sp>
      <p:grpSp>
        <p:nvGrpSpPr>
          <p:cNvPr id="672786" name="Group 18"/>
          <p:cNvGrpSpPr>
            <a:grpSpLocks/>
          </p:cNvGrpSpPr>
          <p:nvPr/>
        </p:nvGrpSpPr>
        <p:grpSpPr bwMode="auto">
          <a:xfrm>
            <a:off x="2286000" y="4764088"/>
            <a:ext cx="2760663" cy="1560512"/>
            <a:chOff x="787" y="2865"/>
            <a:chExt cx="864" cy="512"/>
          </a:xfrm>
        </p:grpSpPr>
        <p:sp>
          <p:nvSpPr>
            <p:cNvPr id="672787" name="Rectangle 19"/>
            <p:cNvSpPr>
              <a:spLocks noChangeArrowheads="1"/>
            </p:cNvSpPr>
            <p:nvPr/>
          </p:nvSpPr>
          <p:spPr bwMode="auto">
            <a:xfrm>
              <a:off x="902" y="3262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8" name="Rectangle 20"/>
            <p:cNvSpPr>
              <a:spLocks noChangeArrowheads="1"/>
            </p:cNvSpPr>
            <p:nvPr/>
          </p:nvSpPr>
          <p:spPr bwMode="auto">
            <a:xfrm>
              <a:off x="1478" y="3262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89" name="Line 21"/>
            <p:cNvSpPr>
              <a:spLocks noChangeShapeType="1"/>
            </p:cNvSpPr>
            <p:nvPr/>
          </p:nvSpPr>
          <p:spPr bwMode="auto">
            <a:xfrm flipH="1">
              <a:off x="1075" y="2907"/>
              <a:ext cx="288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0" name="Line 22"/>
            <p:cNvSpPr>
              <a:spLocks noChangeShapeType="1"/>
            </p:cNvSpPr>
            <p:nvPr/>
          </p:nvSpPr>
          <p:spPr bwMode="auto">
            <a:xfrm>
              <a:off x="1363" y="2907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1" name="Line 23"/>
            <p:cNvSpPr>
              <a:spLocks noChangeShapeType="1"/>
            </p:cNvSpPr>
            <p:nvPr/>
          </p:nvSpPr>
          <p:spPr bwMode="auto">
            <a:xfrm flipH="1">
              <a:off x="844" y="3064"/>
              <a:ext cx="231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2" name="Line 24"/>
            <p:cNvSpPr>
              <a:spLocks noChangeShapeType="1"/>
            </p:cNvSpPr>
            <p:nvPr/>
          </p:nvSpPr>
          <p:spPr bwMode="auto">
            <a:xfrm>
              <a:off x="1075" y="3064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3" name="Line 25"/>
            <p:cNvSpPr>
              <a:spLocks noChangeShapeType="1"/>
            </p:cNvSpPr>
            <p:nvPr/>
          </p:nvSpPr>
          <p:spPr bwMode="auto">
            <a:xfrm flipH="1">
              <a:off x="960" y="3146"/>
              <a:ext cx="345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4" name="Rectangle 26"/>
            <p:cNvSpPr>
              <a:spLocks noChangeArrowheads="1"/>
            </p:cNvSpPr>
            <p:nvPr/>
          </p:nvSpPr>
          <p:spPr bwMode="auto">
            <a:xfrm>
              <a:off x="1305" y="286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5" name="Rectangle 27"/>
            <p:cNvSpPr>
              <a:spLocks noChangeArrowheads="1"/>
            </p:cNvSpPr>
            <p:nvPr/>
          </p:nvSpPr>
          <p:spPr bwMode="auto">
            <a:xfrm>
              <a:off x="1017" y="2948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6" name="Rectangle 28"/>
            <p:cNvSpPr>
              <a:spLocks noChangeArrowheads="1"/>
            </p:cNvSpPr>
            <p:nvPr/>
          </p:nvSpPr>
          <p:spPr bwMode="auto">
            <a:xfrm>
              <a:off x="1536" y="2948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7" name="Rectangle 29"/>
            <p:cNvSpPr>
              <a:spLocks noChangeArrowheads="1"/>
            </p:cNvSpPr>
            <p:nvPr/>
          </p:nvSpPr>
          <p:spPr bwMode="auto">
            <a:xfrm>
              <a:off x="787" y="310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98" name="Line 30"/>
            <p:cNvSpPr>
              <a:spLocks noChangeShapeType="1"/>
            </p:cNvSpPr>
            <p:nvPr/>
          </p:nvSpPr>
          <p:spPr bwMode="auto">
            <a:xfrm>
              <a:off x="1305" y="3146"/>
              <a:ext cx="231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799" name="Rectangle 31"/>
            <p:cNvSpPr>
              <a:spLocks noChangeArrowheads="1"/>
            </p:cNvSpPr>
            <p:nvPr/>
          </p:nvSpPr>
          <p:spPr bwMode="auto">
            <a:xfrm>
              <a:off x="1248" y="310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2800" name="Text Box 32"/>
          <p:cNvSpPr txBox="1">
            <a:spLocks noChangeArrowheads="1"/>
          </p:cNvSpPr>
          <p:nvPr/>
        </p:nvSpPr>
        <p:spPr bwMode="auto">
          <a:xfrm>
            <a:off x="280988" y="5170488"/>
            <a:ext cx="2000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solidFill>
                  <a:srgbClr val="006666"/>
                </a:solidFill>
              </a:rPr>
              <a:t>Non-Legal AVL Trees</a:t>
            </a:r>
          </a:p>
        </p:txBody>
      </p:sp>
      <p:grpSp>
        <p:nvGrpSpPr>
          <p:cNvPr id="672801" name="Group 33"/>
          <p:cNvGrpSpPr>
            <a:grpSpLocks/>
          </p:cNvGrpSpPr>
          <p:nvPr/>
        </p:nvGrpSpPr>
        <p:grpSpPr bwMode="auto">
          <a:xfrm>
            <a:off x="5926138" y="4764088"/>
            <a:ext cx="2760662" cy="1560512"/>
            <a:chOff x="2630" y="2865"/>
            <a:chExt cx="864" cy="512"/>
          </a:xfrm>
        </p:grpSpPr>
        <p:sp>
          <p:nvSpPr>
            <p:cNvPr id="672802" name="Rectangle 34"/>
            <p:cNvSpPr>
              <a:spLocks noChangeArrowheads="1"/>
            </p:cNvSpPr>
            <p:nvPr/>
          </p:nvSpPr>
          <p:spPr bwMode="auto">
            <a:xfrm>
              <a:off x="2860" y="3262"/>
              <a:ext cx="116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03" name="Rectangle 35"/>
            <p:cNvSpPr>
              <a:spLocks noChangeArrowheads="1"/>
            </p:cNvSpPr>
            <p:nvPr/>
          </p:nvSpPr>
          <p:spPr bwMode="auto">
            <a:xfrm>
              <a:off x="3379" y="3262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04" name="Line 36"/>
            <p:cNvSpPr>
              <a:spLocks noChangeShapeType="1"/>
            </p:cNvSpPr>
            <p:nvPr/>
          </p:nvSpPr>
          <p:spPr bwMode="auto">
            <a:xfrm>
              <a:off x="2688" y="2907"/>
              <a:ext cx="288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5" name="Line 37"/>
            <p:cNvSpPr>
              <a:spLocks noChangeShapeType="1"/>
            </p:cNvSpPr>
            <p:nvPr/>
          </p:nvSpPr>
          <p:spPr bwMode="auto">
            <a:xfrm>
              <a:off x="2976" y="3064"/>
              <a:ext cx="230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6" name="Line 38"/>
            <p:cNvSpPr>
              <a:spLocks noChangeShapeType="1"/>
            </p:cNvSpPr>
            <p:nvPr/>
          </p:nvSpPr>
          <p:spPr bwMode="auto">
            <a:xfrm flipH="1">
              <a:off x="2918" y="3146"/>
              <a:ext cx="288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7" name="Line 39"/>
            <p:cNvSpPr>
              <a:spLocks noChangeShapeType="1"/>
            </p:cNvSpPr>
            <p:nvPr/>
          </p:nvSpPr>
          <p:spPr bwMode="auto">
            <a:xfrm>
              <a:off x="3206" y="3146"/>
              <a:ext cx="23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808" name="Rectangle 40"/>
            <p:cNvSpPr>
              <a:spLocks noChangeArrowheads="1"/>
            </p:cNvSpPr>
            <p:nvPr/>
          </p:nvSpPr>
          <p:spPr bwMode="auto">
            <a:xfrm>
              <a:off x="2630" y="2865"/>
              <a:ext cx="115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09" name="Rectangle 41"/>
            <p:cNvSpPr>
              <a:spLocks noChangeArrowheads="1"/>
            </p:cNvSpPr>
            <p:nvPr/>
          </p:nvSpPr>
          <p:spPr bwMode="auto">
            <a:xfrm>
              <a:off x="2918" y="2948"/>
              <a:ext cx="115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10" name="Rectangle 42"/>
            <p:cNvSpPr>
              <a:spLocks noChangeArrowheads="1"/>
            </p:cNvSpPr>
            <p:nvPr/>
          </p:nvSpPr>
          <p:spPr bwMode="auto">
            <a:xfrm>
              <a:off x="3148" y="3105"/>
              <a:ext cx="116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908C-A87B-4F6E-AB72-DC0748F978FC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674818" name="Group 2"/>
          <p:cNvGrpSpPr>
            <a:grpSpLocks/>
          </p:cNvGrpSpPr>
          <p:nvPr/>
        </p:nvGrpSpPr>
        <p:grpSpPr bwMode="auto">
          <a:xfrm>
            <a:off x="4852988" y="3200400"/>
            <a:ext cx="1166812" cy="927100"/>
            <a:chOff x="3057" y="2586"/>
            <a:chExt cx="735" cy="584"/>
          </a:xfrm>
        </p:grpSpPr>
        <p:sp>
          <p:nvSpPr>
            <p:cNvPr id="674819" name="Rectangle 3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0" name="Rectangle 4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1" name="Text Box 5"/>
            <p:cNvSpPr txBox="1">
              <a:spLocks noChangeArrowheads="1"/>
            </p:cNvSpPr>
            <p:nvPr/>
          </p:nvSpPr>
          <p:spPr bwMode="auto">
            <a:xfrm>
              <a:off x="3504" y="25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</a:p>
          </p:txBody>
        </p:sp>
        <p:sp>
          <p:nvSpPr>
            <p:cNvPr id="674822" name="Text Box 6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23" name="Text Box 7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24" name="Rectangle 8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5" name="Rectangle 9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6" name="Rectangle 10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27" name="Text Box 11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2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AVL Trees</a:t>
            </a:r>
          </a:p>
        </p:txBody>
      </p:sp>
      <p:sp>
        <p:nvSpPr>
          <p:cNvPr id="67482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32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implement an AVL tree, </a:t>
            </a:r>
            <a:r>
              <a:rPr lang="en-US" sz="2800" i="1">
                <a:solidFill>
                  <a:srgbClr val="006666"/>
                </a:solidFill>
              </a:rPr>
              <a:t>each</a:t>
            </a:r>
            <a:r>
              <a:rPr lang="en-US" sz="2800"/>
              <a:t> node has a new </a:t>
            </a:r>
            <a:r>
              <a:rPr lang="en-US" sz="2800">
                <a:solidFill>
                  <a:srgbClr val="A50021"/>
                </a:solidFill>
              </a:rPr>
              <a:t>balance value</a:t>
            </a:r>
            <a:r>
              <a:rPr lang="en-US" sz="2800"/>
              <a:t>:</a:t>
            </a:r>
          </a:p>
        </p:txBody>
      </p:sp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152400" y="3733800"/>
            <a:ext cx="3124200" cy="2027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struct AVLNode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{ 	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    int 	         value;</a:t>
            </a:r>
          </a:p>
          <a:p>
            <a:pPr eaLnBrk="0" hangingPunct="0"/>
            <a:endParaRPr lang="en-US" sz="1800">
              <a:solidFill>
                <a:schemeClr val="tx1"/>
              </a:solidFill>
              <a:latin typeface="Arial" charset="0"/>
            </a:endParaRP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    int 	         </a:t>
            </a:r>
            <a:r>
              <a:rPr lang="en-US" sz="1800">
                <a:solidFill>
                  <a:srgbClr val="A50021"/>
                </a:solidFill>
                <a:latin typeface="Arial" charset="0"/>
              </a:rPr>
              <a:t>balance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;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    AVLNode    *left, *right;</a:t>
            </a:r>
          </a:p>
          <a:p>
            <a:pPr eaLnBrk="0" hangingPunct="0"/>
            <a:r>
              <a:rPr lang="en-US" sz="1800">
                <a:solidFill>
                  <a:schemeClr val="tx1"/>
                </a:solidFill>
                <a:latin typeface="Arial" charset="0"/>
              </a:rPr>
              <a:t>};</a:t>
            </a:r>
          </a:p>
        </p:txBody>
      </p:sp>
      <p:sp>
        <p:nvSpPr>
          <p:cNvPr id="674831" name="Rectangle 15"/>
          <p:cNvSpPr>
            <a:spLocks noChangeArrowheads="1"/>
          </p:cNvSpPr>
          <p:nvPr/>
        </p:nvSpPr>
        <p:spPr bwMode="auto">
          <a:xfrm>
            <a:off x="457200" y="15240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20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A50021"/>
                </a:solidFill>
              </a:rPr>
              <a:t>0 </a:t>
            </a:r>
            <a:r>
              <a:rPr lang="en-US" sz="2200">
                <a:solidFill>
                  <a:srgbClr val="6600CC"/>
                </a:solidFill>
              </a:rPr>
              <a:t>if the node’s left and right subtrees have the same height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A50021"/>
                </a:solidFill>
              </a:rPr>
              <a:t>-1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rgbClr val="6600CC"/>
                </a:solidFill>
              </a:rPr>
              <a:t>if the node’s left subtree is 1 higher than the right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A50021"/>
                </a:solidFill>
              </a:rPr>
              <a:t>1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rgbClr val="6600CC"/>
                </a:solidFill>
              </a:rPr>
              <a:t>if the node’s right subtree is 1 higher than the left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200">
              <a:solidFill>
                <a:srgbClr val="6600CC"/>
              </a:solidFill>
            </a:endParaRPr>
          </a:p>
        </p:txBody>
      </p:sp>
      <p:sp>
        <p:nvSpPr>
          <p:cNvPr id="674832" name="Line 16"/>
          <p:cNvSpPr>
            <a:spLocks noChangeShapeType="1"/>
          </p:cNvSpPr>
          <p:nvPr/>
        </p:nvSpPr>
        <p:spPr bwMode="auto">
          <a:xfrm flipH="1">
            <a:off x="4964113" y="3963988"/>
            <a:ext cx="2286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4833" name="Text Box 17"/>
          <p:cNvSpPr txBox="1">
            <a:spLocks noChangeArrowheads="1"/>
          </p:cNvSpPr>
          <p:nvPr/>
        </p:nvSpPr>
        <p:spPr bwMode="auto">
          <a:xfrm>
            <a:off x="4876800" y="384175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34" name="Text Box 18"/>
          <p:cNvSpPr txBox="1">
            <a:spLocks noChangeArrowheads="1"/>
          </p:cNvSpPr>
          <p:nvPr/>
        </p:nvSpPr>
        <p:spPr bwMode="auto">
          <a:xfrm>
            <a:off x="5381625" y="38354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grpSp>
        <p:nvGrpSpPr>
          <p:cNvPr id="674835" name="Group 19"/>
          <p:cNvGrpSpPr>
            <a:grpSpLocks/>
          </p:cNvGrpSpPr>
          <p:nvPr/>
        </p:nvGrpSpPr>
        <p:grpSpPr bwMode="auto">
          <a:xfrm>
            <a:off x="4343400" y="4321175"/>
            <a:ext cx="1166813" cy="927100"/>
            <a:chOff x="3057" y="2586"/>
            <a:chExt cx="735" cy="584"/>
          </a:xfrm>
        </p:grpSpPr>
        <p:sp>
          <p:nvSpPr>
            <p:cNvPr id="674836" name="Rectangle 20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37" name="Rectangle 21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38" name="Text Box 22"/>
            <p:cNvSpPr txBox="1">
              <a:spLocks noChangeArrowheads="1"/>
            </p:cNvSpPr>
            <p:nvPr/>
          </p:nvSpPr>
          <p:spPr bwMode="auto">
            <a:xfrm>
              <a:off x="3504" y="25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674839" name="Text Box 23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40" name="Text Box 24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41" name="Rectangle 25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2" name="Rectangle 26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3" name="Rectangle 27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4" name="Text Box 28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45" name="Text Box 29"/>
          <p:cNvSpPr txBox="1">
            <a:spLocks noChangeArrowheads="1"/>
          </p:cNvSpPr>
          <p:nvPr/>
        </p:nvSpPr>
        <p:spPr bwMode="auto">
          <a:xfrm>
            <a:off x="4367213" y="4962525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46" name="Text Box 30"/>
          <p:cNvSpPr txBox="1">
            <a:spLocks noChangeArrowheads="1"/>
          </p:cNvSpPr>
          <p:nvPr/>
        </p:nvSpPr>
        <p:spPr bwMode="auto">
          <a:xfrm>
            <a:off x="4872038" y="4956175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47" name="Text Box 31"/>
          <p:cNvSpPr txBox="1">
            <a:spLocks noChangeArrowheads="1"/>
          </p:cNvSpPr>
          <p:nvPr/>
        </p:nvSpPr>
        <p:spPr bwMode="auto">
          <a:xfrm>
            <a:off x="5565775" y="3492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48" name="Group 32"/>
          <p:cNvGrpSpPr>
            <a:grpSpLocks/>
          </p:cNvGrpSpPr>
          <p:nvPr/>
        </p:nvGrpSpPr>
        <p:grpSpPr bwMode="auto">
          <a:xfrm>
            <a:off x="6053138" y="3429000"/>
            <a:ext cx="3132137" cy="427038"/>
            <a:chOff x="3813" y="2730"/>
            <a:chExt cx="1973" cy="269"/>
          </a:xfrm>
        </p:grpSpPr>
        <p:sp>
          <p:nvSpPr>
            <p:cNvPr id="674849" name="Text Box 33"/>
            <p:cNvSpPr txBox="1">
              <a:spLocks noChangeArrowheads="1"/>
            </p:cNvSpPr>
            <p:nvPr/>
          </p:nvSpPr>
          <p:spPr bwMode="auto">
            <a:xfrm>
              <a:off x="4005" y="2730"/>
              <a:ext cx="17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What’s the balance?</a:t>
              </a:r>
            </a:p>
          </p:txBody>
        </p:sp>
        <p:sp>
          <p:nvSpPr>
            <p:cNvPr id="674850" name="Line 34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4851" name="Group 35"/>
          <p:cNvGrpSpPr>
            <a:grpSpLocks/>
          </p:cNvGrpSpPr>
          <p:nvPr/>
        </p:nvGrpSpPr>
        <p:grpSpPr bwMode="auto">
          <a:xfrm>
            <a:off x="5562600" y="4581525"/>
            <a:ext cx="3132138" cy="427038"/>
            <a:chOff x="3813" y="2730"/>
            <a:chExt cx="1973" cy="269"/>
          </a:xfrm>
        </p:grpSpPr>
        <p:sp>
          <p:nvSpPr>
            <p:cNvPr id="674852" name="Text Box 36"/>
            <p:cNvSpPr txBox="1">
              <a:spLocks noChangeArrowheads="1"/>
            </p:cNvSpPr>
            <p:nvPr/>
          </p:nvSpPr>
          <p:spPr bwMode="auto">
            <a:xfrm>
              <a:off x="4005" y="2730"/>
              <a:ext cx="17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What’s the balance?</a:t>
              </a:r>
            </a:p>
          </p:txBody>
        </p:sp>
        <p:sp>
          <p:nvSpPr>
            <p:cNvPr id="674853" name="Line 37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54" name="Text Box 38"/>
          <p:cNvSpPr txBox="1">
            <a:spLocks noChangeArrowheads="1"/>
          </p:cNvSpPr>
          <p:nvPr/>
        </p:nvSpPr>
        <p:spPr bwMode="auto">
          <a:xfrm>
            <a:off x="5057775" y="46148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55" name="Group 39"/>
          <p:cNvGrpSpPr>
            <a:grpSpLocks/>
          </p:cNvGrpSpPr>
          <p:nvPr/>
        </p:nvGrpSpPr>
        <p:grpSpPr bwMode="auto">
          <a:xfrm>
            <a:off x="6062663" y="3427413"/>
            <a:ext cx="3132137" cy="427037"/>
            <a:chOff x="3813" y="2730"/>
            <a:chExt cx="1973" cy="269"/>
          </a:xfrm>
        </p:grpSpPr>
        <p:sp>
          <p:nvSpPr>
            <p:cNvPr id="674856" name="Text Box 40"/>
            <p:cNvSpPr txBox="1">
              <a:spLocks noChangeArrowheads="1"/>
            </p:cNvSpPr>
            <p:nvPr/>
          </p:nvSpPr>
          <p:spPr bwMode="auto">
            <a:xfrm>
              <a:off x="4005" y="2730"/>
              <a:ext cx="17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What’s the balance?</a:t>
              </a:r>
            </a:p>
          </p:txBody>
        </p:sp>
        <p:sp>
          <p:nvSpPr>
            <p:cNvPr id="674857" name="Line 41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58" name="Text Box 42"/>
          <p:cNvSpPr txBox="1">
            <a:spLocks noChangeArrowheads="1"/>
          </p:cNvSpPr>
          <p:nvPr/>
        </p:nvSpPr>
        <p:spPr bwMode="auto">
          <a:xfrm>
            <a:off x="5535613" y="348932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-1</a:t>
            </a:r>
          </a:p>
        </p:txBody>
      </p:sp>
      <p:grpSp>
        <p:nvGrpSpPr>
          <p:cNvPr id="674859" name="Group 43"/>
          <p:cNvGrpSpPr>
            <a:grpSpLocks/>
          </p:cNvGrpSpPr>
          <p:nvPr/>
        </p:nvGrpSpPr>
        <p:grpSpPr bwMode="auto">
          <a:xfrm>
            <a:off x="5867400" y="4298950"/>
            <a:ext cx="1166813" cy="927100"/>
            <a:chOff x="3057" y="2586"/>
            <a:chExt cx="735" cy="584"/>
          </a:xfrm>
        </p:grpSpPr>
        <p:sp>
          <p:nvSpPr>
            <p:cNvPr id="674860" name="Rectangle 44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1" name="Rectangle 45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2" name="Text Box 46"/>
            <p:cNvSpPr txBox="1">
              <a:spLocks noChangeArrowheads="1"/>
            </p:cNvSpPr>
            <p:nvPr/>
          </p:nvSpPr>
          <p:spPr bwMode="auto">
            <a:xfrm>
              <a:off x="3504" y="258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19</a:t>
              </a:r>
            </a:p>
          </p:txBody>
        </p:sp>
        <p:sp>
          <p:nvSpPr>
            <p:cNvPr id="674863" name="Text Box 47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64" name="Text Box 48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65" name="Rectangle 49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6" name="Rectangle 50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7" name="Rectangle 51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8" name="Text Box 52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69" name="Text Box 53"/>
          <p:cNvSpPr txBox="1">
            <a:spLocks noChangeArrowheads="1"/>
          </p:cNvSpPr>
          <p:nvPr/>
        </p:nvSpPr>
        <p:spPr bwMode="auto">
          <a:xfrm>
            <a:off x="5891213" y="49403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70" name="Text Box 54"/>
          <p:cNvSpPr txBox="1">
            <a:spLocks noChangeArrowheads="1"/>
          </p:cNvSpPr>
          <p:nvPr/>
        </p:nvSpPr>
        <p:spPr bwMode="auto">
          <a:xfrm>
            <a:off x="6396038" y="493395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71" name="Line 55"/>
          <p:cNvSpPr>
            <a:spLocks noChangeShapeType="1"/>
          </p:cNvSpPr>
          <p:nvPr/>
        </p:nvSpPr>
        <p:spPr bwMode="auto">
          <a:xfrm>
            <a:off x="5867400" y="3971925"/>
            <a:ext cx="2286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4872" name="Group 56"/>
          <p:cNvGrpSpPr>
            <a:grpSpLocks/>
          </p:cNvGrpSpPr>
          <p:nvPr/>
        </p:nvGrpSpPr>
        <p:grpSpPr bwMode="auto">
          <a:xfrm>
            <a:off x="7072313" y="4586288"/>
            <a:ext cx="1614487" cy="427037"/>
            <a:chOff x="3813" y="2730"/>
            <a:chExt cx="1017" cy="269"/>
          </a:xfrm>
        </p:grpSpPr>
        <p:sp>
          <p:nvSpPr>
            <p:cNvPr id="674873" name="Text Box 57"/>
            <p:cNvSpPr txBox="1">
              <a:spLocks noChangeArrowheads="1"/>
            </p:cNvSpPr>
            <p:nvPr/>
          </p:nvSpPr>
          <p:spPr bwMode="auto">
            <a:xfrm>
              <a:off x="4005" y="2730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74" name="Line 58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75" name="Text Box 59"/>
          <p:cNvSpPr txBox="1">
            <a:spLocks noChangeArrowheads="1"/>
          </p:cNvSpPr>
          <p:nvPr/>
        </p:nvSpPr>
        <p:spPr bwMode="auto">
          <a:xfrm>
            <a:off x="6608763" y="45926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76" name="Group 60"/>
          <p:cNvGrpSpPr>
            <a:grpSpLocks/>
          </p:cNvGrpSpPr>
          <p:nvPr/>
        </p:nvGrpSpPr>
        <p:grpSpPr bwMode="auto">
          <a:xfrm>
            <a:off x="6081713" y="3424238"/>
            <a:ext cx="1614487" cy="427037"/>
            <a:chOff x="3813" y="2730"/>
            <a:chExt cx="1017" cy="269"/>
          </a:xfrm>
        </p:grpSpPr>
        <p:sp>
          <p:nvSpPr>
            <p:cNvPr id="674877" name="Text Box 61"/>
            <p:cNvSpPr txBox="1">
              <a:spLocks noChangeArrowheads="1"/>
            </p:cNvSpPr>
            <p:nvPr/>
          </p:nvSpPr>
          <p:spPr bwMode="auto">
            <a:xfrm>
              <a:off x="4005" y="2730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78" name="Line 62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79" name="Text Box 63"/>
          <p:cNvSpPr txBox="1">
            <a:spLocks noChangeArrowheads="1"/>
          </p:cNvSpPr>
          <p:nvPr/>
        </p:nvSpPr>
        <p:spPr bwMode="auto">
          <a:xfrm>
            <a:off x="5551488" y="34925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80" name="Group 64"/>
          <p:cNvGrpSpPr>
            <a:grpSpLocks/>
          </p:cNvGrpSpPr>
          <p:nvPr/>
        </p:nvGrpSpPr>
        <p:grpSpPr bwMode="auto">
          <a:xfrm>
            <a:off x="5257800" y="5410200"/>
            <a:ext cx="1166813" cy="927100"/>
            <a:chOff x="3057" y="2586"/>
            <a:chExt cx="735" cy="584"/>
          </a:xfrm>
        </p:grpSpPr>
        <p:sp>
          <p:nvSpPr>
            <p:cNvPr id="674881" name="Rectangle 65"/>
            <p:cNvSpPr>
              <a:spLocks noChangeArrowheads="1"/>
            </p:cNvSpPr>
            <p:nvPr/>
          </p:nvSpPr>
          <p:spPr bwMode="auto">
            <a:xfrm>
              <a:off x="3072" y="2592"/>
              <a:ext cx="720" cy="57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2" name="Rectangle 66"/>
            <p:cNvSpPr>
              <a:spLocks noChangeArrowheads="1"/>
            </p:cNvSpPr>
            <p:nvPr/>
          </p:nvSpPr>
          <p:spPr bwMode="auto">
            <a:xfrm>
              <a:off x="3504" y="262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3" name="Text Box 67"/>
            <p:cNvSpPr txBox="1">
              <a:spLocks noChangeArrowheads="1"/>
            </p:cNvSpPr>
            <p:nvPr/>
          </p:nvSpPr>
          <p:spPr bwMode="auto">
            <a:xfrm>
              <a:off x="3504" y="25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674884" name="Text Box 68"/>
            <p:cNvSpPr txBox="1">
              <a:spLocks noChangeArrowheads="1"/>
            </p:cNvSpPr>
            <p:nvPr/>
          </p:nvSpPr>
          <p:spPr bwMode="auto">
            <a:xfrm>
              <a:off x="3057" y="2592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value</a:t>
              </a:r>
            </a:p>
          </p:txBody>
        </p:sp>
        <p:sp>
          <p:nvSpPr>
            <p:cNvPr id="674885" name="Text Box 69"/>
            <p:cNvSpPr txBox="1">
              <a:spLocks noChangeArrowheads="1"/>
            </p:cNvSpPr>
            <p:nvPr/>
          </p:nvSpPr>
          <p:spPr bwMode="auto">
            <a:xfrm>
              <a:off x="3072" y="2745"/>
              <a:ext cx="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bal</a:t>
              </a:r>
            </a:p>
          </p:txBody>
        </p:sp>
        <p:sp>
          <p:nvSpPr>
            <p:cNvPr id="674886" name="Rectangle 70"/>
            <p:cNvSpPr>
              <a:spLocks noChangeArrowheads="1"/>
            </p:cNvSpPr>
            <p:nvPr/>
          </p:nvSpPr>
          <p:spPr bwMode="auto">
            <a:xfrm>
              <a:off x="3504" y="2802"/>
              <a:ext cx="230" cy="14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7" name="Rectangle 71"/>
            <p:cNvSpPr>
              <a:spLocks noChangeArrowheads="1"/>
            </p:cNvSpPr>
            <p:nvPr/>
          </p:nvSpPr>
          <p:spPr bwMode="auto">
            <a:xfrm>
              <a:off x="3136" y="2999"/>
              <a:ext cx="290" cy="1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8" name="Rectangle 72"/>
            <p:cNvSpPr>
              <a:spLocks noChangeArrowheads="1"/>
            </p:cNvSpPr>
            <p:nvPr/>
          </p:nvSpPr>
          <p:spPr bwMode="auto">
            <a:xfrm>
              <a:off x="3452" y="2998"/>
              <a:ext cx="304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89" name="Text Box 73"/>
            <p:cNvSpPr txBox="1">
              <a:spLocks noChangeArrowheads="1"/>
            </p:cNvSpPr>
            <p:nvPr/>
          </p:nvSpPr>
          <p:spPr bwMode="auto">
            <a:xfrm>
              <a:off x="3504" y="2775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6666"/>
                  </a:solidFill>
                </a:rPr>
                <a:t> </a:t>
              </a:r>
            </a:p>
          </p:txBody>
        </p:sp>
      </p:grpSp>
      <p:sp>
        <p:nvSpPr>
          <p:cNvPr id="674890" name="Text Box 74"/>
          <p:cNvSpPr txBox="1">
            <a:spLocks noChangeArrowheads="1"/>
          </p:cNvSpPr>
          <p:nvPr/>
        </p:nvSpPr>
        <p:spPr bwMode="auto">
          <a:xfrm>
            <a:off x="5281613" y="605155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91" name="Text Box 75"/>
          <p:cNvSpPr txBox="1">
            <a:spLocks noChangeArrowheads="1"/>
          </p:cNvSpPr>
          <p:nvPr/>
        </p:nvSpPr>
        <p:spPr bwMode="auto">
          <a:xfrm>
            <a:off x="5786438" y="60452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74892" name="Line 76"/>
          <p:cNvSpPr>
            <a:spLocks noChangeShapeType="1"/>
          </p:cNvSpPr>
          <p:nvPr/>
        </p:nvSpPr>
        <p:spPr bwMode="auto">
          <a:xfrm>
            <a:off x="5257800" y="5083175"/>
            <a:ext cx="2286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4893" name="Group 77"/>
          <p:cNvGrpSpPr>
            <a:grpSpLocks/>
          </p:cNvGrpSpPr>
          <p:nvPr/>
        </p:nvGrpSpPr>
        <p:grpSpPr bwMode="auto">
          <a:xfrm>
            <a:off x="6477000" y="5715000"/>
            <a:ext cx="1614488" cy="427038"/>
            <a:chOff x="3813" y="2730"/>
            <a:chExt cx="1017" cy="269"/>
          </a:xfrm>
        </p:grpSpPr>
        <p:sp>
          <p:nvSpPr>
            <p:cNvPr id="674894" name="Text Box 78"/>
            <p:cNvSpPr txBox="1">
              <a:spLocks noChangeArrowheads="1"/>
            </p:cNvSpPr>
            <p:nvPr/>
          </p:nvSpPr>
          <p:spPr bwMode="auto">
            <a:xfrm>
              <a:off x="4005" y="2730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95" name="Line 79"/>
            <p:cNvSpPr>
              <a:spLocks noChangeShapeType="1"/>
            </p:cNvSpPr>
            <p:nvPr/>
          </p:nvSpPr>
          <p:spPr bwMode="auto">
            <a:xfrm flipH="1">
              <a:off x="3813" y="2846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896" name="Text Box 80"/>
          <p:cNvSpPr txBox="1">
            <a:spLocks noChangeArrowheads="1"/>
          </p:cNvSpPr>
          <p:nvPr/>
        </p:nvSpPr>
        <p:spPr bwMode="auto">
          <a:xfrm>
            <a:off x="6019800" y="57150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0</a:t>
            </a:r>
          </a:p>
        </p:txBody>
      </p:sp>
      <p:grpSp>
        <p:nvGrpSpPr>
          <p:cNvPr id="674897" name="Group 81"/>
          <p:cNvGrpSpPr>
            <a:grpSpLocks/>
          </p:cNvGrpSpPr>
          <p:nvPr/>
        </p:nvGrpSpPr>
        <p:grpSpPr bwMode="auto">
          <a:xfrm>
            <a:off x="2667000" y="4495800"/>
            <a:ext cx="1676400" cy="427038"/>
            <a:chOff x="1536" y="2208"/>
            <a:chExt cx="1056" cy="269"/>
          </a:xfrm>
        </p:grpSpPr>
        <p:sp>
          <p:nvSpPr>
            <p:cNvPr id="674898" name="Text Box 82"/>
            <p:cNvSpPr txBox="1">
              <a:spLocks noChangeArrowheads="1"/>
            </p:cNvSpPr>
            <p:nvPr/>
          </p:nvSpPr>
          <p:spPr bwMode="auto">
            <a:xfrm>
              <a:off x="1536" y="2208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899" name="Line 83"/>
            <p:cNvSpPr>
              <a:spLocks noChangeShapeType="1"/>
            </p:cNvSpPr>
            <p:nvPr/>
          </p:nvSpPr>
          <p:spPr bwMode="auto">
            <a:xfrm>
              <a:off x="2352" y="2352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900" name="Text Box 84"/>
          <p:cNvSpPr txBox="1">
            <a:spLocks noChangeArrowheads="1"/>
          </p:cNvSpPr>
          <p:nvPr/>
        </p:nvSpPr>
        <p:spPr bwMode="auto">
          <a:xfrm>
            <a:off x="5064125" y="4611688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1</a:t>
            </a:r>
          </a:p>
        </p:txBody>
      </p:sp>
      <p:grpSp>
        <p:nvGrpSpPr>
          <p:cNvPr id="674901" name="Group 85"/>
          <p:cNvGrpSpPr>
            <a:grpSpLocks/>
          </p:cNvGrpSpPr>
          <p:nvPr/>
        </p:nvGrpSpPr>
        <p:grpSpPr bwMode="auto">
          <a:xfrm>
            <a:off x="3124200" y="3352800"/>
            <a:ext cx="1676400" cy="427038"/>
            <a:chOff x="1536" y="2208"/>
            <a:chExt cx="1056" cy="269"/>
          </a:xfrm>
        </p:grpSpPr>
        <p:sp>
          <p:nvSpPr>
            <p:cNvPr id="674902" name="Text Box 86"/>
            <p:cNvSpPr txBox="1">
              <a:spLocks noChangeArrowheads="1"/>
            </p:cNvSpPr>
            <p:nvPr/>
          </p:nvSpPr>
          <p:spPr bwMode="auto">
            <a:xfrm>
              <a:off x="1536" y="2208"/>
              <a:ext cx="8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Balance?</a:t>
              </a:r>
            </a:p>
          </p:txBody>
        </p:sp>
        <p:sp>
          <p:nvSpPr>
            <p:cNvPr id="674903" name="Line 87"/>
            <p:cNvSpPr>
              <a:spLocks noChangeShapeType="1"/>
            </p:cNvSpPr>
            <p:nvPr/>
          </p:nvSpPr>
          <p:spPr bwMode="auto">
            <a:xfrm>
              <a:off x="2352" y="2352"/>
              <a:ext cx="240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4904" name="Text Box 88"/>
          <p:cNvSpPr txBox="1">
            <a:spLocks noChangeArrowheads="1"/>
          </p:cNvSpPr>
          <p:nvPr/>
        </p:nvSpPr>
        <p:spPr bwMode="auto">
          <a:xfrm>
            <a:off x="5518150" y="34829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66"/>
                </a:solidFill>
              </a:rPr>
              <a:t>-1</a:t>
            </a:r>
          </a:p>
        </p:txBody>
      </p:sp>
      <p:sp>
        <p:nvSpPr>
          <p:cNvPr id="674905" name="Text Box 89"/>
          <p:cNvSpPr txBox="1">
            <a:spLocks noChangeArrowheads="1"/>
          </p:cNvSpPr>
          <p:nvPr/>
        </p:nvSpPr>
        <p:spPr bwMode="auto">
          <a:xfrm>
            <a:off x="0" y="5851525"/>
            <a:ext cx="5062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When we insert a node we have to update all balance values from the new node to the root of the tree…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7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7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7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30" grpId="0" animBg="1"/>
      <p:bldP spid="674831" grpId="0" build="p" bldLvl="2"/>
      <p:bldP spid="674832" grpId="0" animBg="1"/>
      <p:bldP spid="674833" grpId="0" build="allAtOnce"/>
      <p:bldP spid="674834" grpId="0"/>
      <p:bldP spid="674834" grpId="1"/>
      <p:bldP spid="674845" grpId="0"/>
      <p:bldP spid="674846" grpId="0"/>
      <p:bldP spid="674846" grpId="1"/>
      <p:bldP spid="674847" grpId="0"/>
      <p:bldP spid="674847" grpId="1"/>
      <p:bldP spid="674854" grpId="0"/>
      <p:bldP spid="674854" grpId="1"/>
      <p:bldP spid="674858" grpId="0"/>
      <p:bldP spid="674858" grpId="1"/>
      <p:bldP spid="674869" grpId="0"/>
      <p:bldP spid="674870" grpId="0"/>
      <p:bldP spid="674871" grpId="0" animBg="1"/>
      <p:bldP spid="674875" grpId="0"/>
      <p:bldP spid="674879" grpId="0"/>
      <p:bldP spid="674879" grpId="1"/>
      <p:bldP spid="674890" grpId="0"/>
      <p:bldP spid="674891" grpId="0"/>
      <p:bldP spid="674892" grpId="0" animBg="1"/>
      <p:bldP spid="674896" grpId="0"/>
      <p:bldP spid="674900" grpId="0"/>
      <p:bldP spid="674904" grpId="0"/>
      <p:bldP spid="67490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E6CD-1013-4621-AB7E-365140B27FAB}" type="slidenum">
              <a:rPr lang="en-US"/>
              <a:pPr/>
              <a:t>45</a:t>
            </a:fld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Non-AVL Tree</a:t>
            </a:r>
          </a:p>
        </p:txBody>
      </p:sp>
      <p:grpSp>
        <p:nvGrpSpPr>
          <p:cNvPr id="676867" name="Group 3"/>
          <p:cNvGrpSpPr>
            <a:grpSpLocks/>
          </p:cNvGrpSpPr>
          <p:nvPr/>
        </p:nvGrpSpPr>
        <p:grpSpPr bwMode="auto">
          <a:xfrm>
            <a:off x="2384425" y="1752600"/>
            <a:ext cx="4321175" cy="2938463"/>
            <a:chOff x="1406" y="1296"/>
            <a:chExt cx="2722" cy="1851"/>
          </a:xfrm>
        </p:grpSpPr>
        <p:sp>
          <p:nvSpPr>
            <p:cNvPr id="676868" name="Line 4"/>
            <p:cNvSpPr>
              <a:spLocks noChangeShapeType="1"/>
            </p:cNvSpPr>
            <p:nvPr/>
          </p:nvSpPr>
          <p:spPr bwMode="auto">
            <a:xfrm flipH="1">
              <a:off x="2442" y="1405"/>
              <a:ext cx="323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69" name="Line 5"/>
            <p:cNvSpPr>
              <a:spLocks noChangeShapeType="1"/>
            </p:cNvSpPr>
            <p:nvPr/>
          </p:nvSpPr>
          <p:spPr bwMode="auto">
            <a:xfrm flipH="1">
              <a:off x="2064" y="2009"/>
              <a:ext cx="271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0" name="Line 6"/>
            <p:cNvSpPr>
              <a:spLocks noChangeShapeType="1"/>
            </p:cNvSpPr>
            <p:nvPr/>
          </p:nvSpPr>
          <p:spPr bwMode="auto">
            <a:xfrm flipH="1">
              <a:off x="1473" y="2590"/>
              <a:ext cx="43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1" name="Line 7"/>
            <p:cNvSpPr>
              <a:spLocks noChangeShapeType="1"/>
            </p:cNvSpPr>
            <p:nvPr/>
          </p:nvSpPr>
          <p:spPr bwMode="auto">
            <a:xfrm>
              <a:off x="2765" y="1405"/>
              <a:ext cx="43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2" name="Line 8"/>
            <p:cNvSpPr>
              <a:spLocks noChangeShapeType="1"/>
            </p:cNvSpPr>
            <p:nvPr/>
          </p:nvSpPr>
          <p:spPr bwMode="auto">
            <a:xfrm>
              <a:off x="3303" y="2009"/>
              <a:ext cx="215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3" name="Line 9"/>
            <p:cNvSpPr>
              <a:spLocks noChangeShapeType="1"/>
            </p:cNvSpPr>
            <p:nvPr/>
          </p:nvSpPr>
          <p:spPr bwMode="auto">
            <a:xfrm>
              <a:off x="3518" y="2492"/>
              <a:ext cx="432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4" name="Text Box 10"/>
            <p:cNvSpPr txBox="1">
              <a:spLocks noChangeArrowheads="1"/>
            </p:cNvSpPr>
            <p:nvPr/>
          </p:nvSpPr>
          <p:spPr bwMode="auto">
            <a:xfrm>
              <a:off x="2621" y="1296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0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5" name="Text Box 11"/>
            <p:cNvSpPr txBox="1">
              <a:spLocks noChangeArrowheads="1"/>
            </p:cNvSpPr>
            <p:nvPr/>
          </p:nvSpPr>
          <p:spPr bwMode="auto">
            <a:xfrm>
              <a:off x="2189" y="1768"/>
              <a:ext cx="43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-2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6" name="Text Box 12"/>
            <p:cNvSpPr txBox="1">
              <a:spLocks noChangeArrowheads="1"/>
            </p:cNvSpPr>
            <p:nvPr/>
          </p:nvSpPr>
          <p:spPr bwMode="auto">
            <a:xfrm>
              <a:off x="1885" y="2284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-1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7" name="Text Box 13"/>
            <p:cNvSpPr txBox="1">
              <a:spLocks noChangeArrowheads="1"/>
            </p:cNvSpPr>
            <p:nvPr/>
          </p:nvSpPr>
          <p:spPr bwMode="auto">
            <a:xfrm>
              <a:off x="1406" y="2784"/>
              <a:ext cx="32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0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8" name="Text Box 14"/>
            <p:cNvSpPr txBox="1">
              <a:spLocks noChangeArrowheads="1"/>
            </p:cNvSpPr>
            <p:nvPr/>
          </p:nvSpPr>
          <p:spPr bwMode="auto">
            <a:xfrm>
              <a:off x="3375" y="2269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1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79" name="Text Box 15"/>
            <p:cNvSpPr txBox="1">
              <a:spLocks noChangeArrowheads="1"/>
            </p:cNvSpPr>
            <p:nvPr/>
          </p:nvSpPr>
          <p:spPr bwMode="auto">
            <a:xfrm>
              <a:off x="3805" y="2757"/>
              <a:ext cx="323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0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  <p:sp>
          <p:nvSpPr>
            <p:cNvPr id="676880" name="Text Box 16"/>
            <p:cNvSpPr txBox="1">
              <a:spLocks noChangeArrowheads="1"/>
            </p:cNvSpPr>
            <p:nvPr/>
          </p:nvSpPr>
          <p:spPr bwMode="auto">
            <a:xfrm>
              <a:off x="3051" y="1768"/>
              <a:ext cx="432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chemeClr val="tx1"/>
                  </a:solidFill>
                  <a:latin typeface="Times"/>
                </a:rPr>
                <a:t>-2</a:t>
              </a:r>
              <a:endParaRPr lang="en-US" sz="1000">
                <a:solidFill>
                  <a:schemeClr val="tx1"/>
                </a:solidFill>
                <a:latin typeface="Times"/>
              </a:endParaRPr>
            </a:p>
          </p:txBody>
        </p:sp>
      </p:grpSp>
      <p:sp>
        <p:nvSpPr>
          <p:cNvPr id="676881" name="Text Box 17"/>
          <p:cNvSpPr txBox="1">
            <a:spLocks noChangeArrowheads="1"/>
          </p:cNvSpPr>
          <p:nvPr/>
        </p:nvSpPr>
        <p:spPr bwMode="auto">
          <a:xfrm>
            <a:off x="573088" y="5257800"/>
            <a:ext cx="7961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Notice</a:t>
            </a:r>
            <a:r>
              <a:rPr lang="en-US">
                <a:solidFill>
                  <a:schemeClr val="tx1"/>
                </a:solidFill>
              </a:rPr>
              <a:t>: Even though the root node has a balance of zero, its sub-trees aren’t balanced! </a:t>
            </a:r>
          </a:p>
        </p:txBody>
      </p:sp>
      <p:sp>
        <p:nvSpPr>
          <p:cNvPr id="676882" name="Rectangle 18"/>
          <p:cNvSpPr>
            <a:spLocks noChangeArrowheads="1"/>
          </p:cNvSpPr>
          <p:nvPr/>
        </p:nvSpPr>
        <p:spPr bwMode="auto">
          <a:xfrm>
            <a:off x="5059363" y="2620963"/>
            <a:ext cx="122237" cy="198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3FFE-6F4D-4CC2-BE6B-55BAA30B4CBB}" type="slidenum">
              <a:rPr lang="en-US"/>
              <a:pPr/>
              <a:t>46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Insertion into an AVL Tree </a:t>
            </a:r>
            <a:r>
              <a:rPr lang="en-US" sz="2800"/>
              <a:t>(the simple case)</a:t>
            </a: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304800" y="2546350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0" hangingPunct="0">
              <a:buFontTx/>
              <a:buAutoNum type="arabicPeriod"/>
            </a:pP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Insert the new node normally (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just like in a BST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)</a:t>
            </a:r>
          </a:p>
          <a:p>
            <a:pPr eaLnBrk="0" hangingPunct="0">
              <a:buFontTx/>
              <a:buAutoNum type="arabicPeriod"/>
            </a:pP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Then update the balances of all parent nodes,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from the new leaf to the root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.</a:t>
            </a:r>
          </a:p>
          <a:p>
            <a:pPr eaLnBrk="0" hangingPunct="0">
              <a:buFontTx/>
              <a:buAutoNum type="arabicPeriod"/>
            </a:pP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If all of the balances are still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0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-1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 or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A50021"/>
                </a:solidFill>
                <a:latin typeface="Comic Sans MS" pitchFamily="66" charset="0"/>
              </a:rPr>
              <a:t>, DONE!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6950075" y="5578475"/>
            <a:ext cx="2041525" cy="1203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Balance values:</a:t>
            </a:r>
          </a:p>
          <a:p>
            <a:r>
              <a:rPr lang="en-US" sz="1800"/>
              <a:t>  -1 = left higher</a:t>
            </a:r>
          </a:p>
          <a:p>
            <a:r>
              <a:rPr lang="en-US" sz="1800"/>
              <a:t>   1 = right higher</a:t>
            </a:r>
          </a:p>
          <a:p>
            <a:r>
              <a:rPr lang="en-US" sz="1800"/>
              <a:t>   0 = even height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206375" y="1358900"/>
            <a:ext cx="849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Case 1</a:t>
            </a:r>
            <a:r>
              <a:rPr lang="en-US">
                <a:solidFill>
                  <a:srgbClr val="006666"/>
                </a:solidFill>
              </a:rPr>
              <a:t>: After you insert the new node, all nodes in the tree </a:t>
            </a:r>
            <a:r>
              <a:rPr lang="en-US" i="1">
                <a:solidFill>
                  <a:srgbClr val="6600CC"/>
                </a:solidFill>
              </a:rPr>
              <a:t>still </a:t>
            </a:r>
            <a:r>
              <a:rPr lang="en-US">
                <a:solidFill>
                  <a:srgbClr val="006666"/>
                </a:solidFill>
              </a:rPr>
              <a:t>have balances of </a:t>
            </a:r>
            <a:r>
              <a:rPr lang="en-US">
                <a:solidFill>
                  <a:srgbClr val="6600CC"/>
                </a:solidFill>
              </a:rPr>
              <a:t>0, -1 or 1.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DF65-14F1-4772-9972-F14E4B5903EA}" type="slidenum">
              <a:rPr lang="en-US"/>
              <a:pPr/>
              <a:t>47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Insertion into an AVL Tree </a:t>
            </a:r>
            <a:r>
              <a:rPr lang="en-US" sz="2800"/>
              <a:t>(the simple case)</a:t>
            </a:r>
          </a:p>
        </p:txBody>
      </p:sp>
      <p:grpSp>
        <p:nvGrpSpPr>
          <p:cNvPr id="680963" name="Group 3"/>
          <p:cNvGrpSpPr>
            <a:grpSpLocks/>
          </p:cNvGrpSpPr>
          <p:nvPr/>
        </p:nvGrpSpPr>
        <p:grpSpPr bwMode="auto">
          <a:xfrm>
            <a:off x="3463925" y="2470150"/>
            <a:ext cx="933450" cy="747713"/>
            <a:chOff x="686" y="1104"/>
            <a:chExt cx="795" cy="527"/>
          </a:xfrm>
        </p:grpSpPr>
        <p:sp>
          <p:nvSpPr>
            <p:cNvPr id="680964" name="Rectangle 4"/>
            <p:cNvSpPr>
              <a:spLocks noChangeArrowheads="1"/>
            </p:cNvSpPr>
            <p:nvPr/>
          </p:nvSpPr>
          <p:spPr bwMode="auto">
            <a:xfrm>
              <a:off x="720" y="1104"/>
              <a:ext cx="694" cy="48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65" name="Text Box 5"/>
            <p:cNvSpPr txBox="1">
              <a:spLocks noChangeArrowheads="1"/>
            </p:cNvSpPr>
            <p:nvPr/>
          </p:nvSpPr>
          <p:spPr bwMode="auto">
            <a:xfrm>
              <a:off x="686" y="1136"/>
              <a:ext cx="795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4 </a:t>
              </a:r>
            </a:p>
            <a:p>
              <a:r>
                <a:rPr lang="en-US" sz="2000"/>
                <a:t>Bal: 0</a:t>
              </a:r>
            </a:p>
          </p:txBody>
        </p:sp>
      </p:grp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Insert the following values into an AVL tree, showing the balance factor of each node as you go: </a:t>
            </a:r>
            <a:r>
              <a:rPr lang="en-US">
                <a:solidFill>
                  <a:srgbClr val="006666"/>
                </a:solidFill>
              </a:rPr>
              <a:t>4, 7, 2, 8, 6, 1</a:t>
            </a:r>
          </a:p>
        </p:txBody>
      </p:sp>
      <p:sp>
        <p:nvSpPr>
          <p:cNvPr id="680967" name="Text Box 7"/>
          <p:cNvSpPr txBox="1">
            <a:spLocks noChangeArrowheads="1"/>
          </p:cNvSpPr>
          <p:nvPr/>
        </p:nvSpPr>
        <p:spPr bwMode="auto">
          <a:xfrm>
            <a:off x="6950075" y="5578475"/>
            <a:ext cx="2041525" cy="1203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Balance values:</a:t>
            </a:r>
          </a:p>
          <a:p>
            <a:r>
              <a:rPr lang="en-US" sz="1800"/>
              <a:t>  -1 = left higher</a:t>
            </a:r>
          </a:p>
          <a:p>
            <a:r>
              <a:rPr lang="en-US" sz="1800"/>
              <a:t>   1 = right higher</a:t>
            </a:r>
          </a:p>
          <a:p>
            <a:r>
              <a:rPr lang="en-US" sz="1800"/>
              <a:t>   0 = even height</a:t>
            </a:r>
          </a:p>
        </p:txBody>
      </p:sp>
      <p:grpSp>
        <p:nvGrpSpPr>
          <p:cNvPr id="680968" name="Group 8"/>
          <p:cNvGrpSpPr>
            <a:grpSpLocks/>
          </p:cNvGrpSpPr>
          <p:nvPr/>
        </p:nvGrpSpPr>
        <p:grpSpPr bwMode="auto">
          <a:xfrm>
            <a:off x="3449638" y="2478088"/>
            <a:ext cx="1497012" cy="1768475"/>
            <a:chOff x="1672" y="1584"/>
            <a:chExt cx="1274" cy="1248"/>
          </a:xfrm>
        </p:grpSpPr>
        <p:grpSp>
          <p:nvGrpSpPr>
            <p:cNvPr id="680969" name="Group 9"/>
            <p:cNvGrpSpPr>
              <a:grpSpLocks/>
            </p:cNvGrpSpPr>
            <p:nvPr/>
          </p:nvGrpSpPr>
          <p:grpSpPr bwMode="auto">
            <a:xfrm>
              <a:off x="1672" y="1584"/>
              <a:ext cx="794" cy="528"/>
              <a:chOff x="686" y="1104"/>
              <a:chExt cx="794" cy="528"/>
            </a:xfrm>
          </p:grpSpPr>
          <p:sp>
            <p:nvSpPr>
              <p:cNvPr id="680970" name="Rectangle 10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71" name="Text Box 11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94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4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680972" name="Group 12"/>
            <p:cNvGrpSpPr>
              <a:grpSpLocks/>
            </p:cNvGrpSpPr>
            <p:nvPr/>
          </p:nvGrpSpPr>
          <p:grpSpPr bwMode="auto">
            <a:xfrm>
              <a:off x="2152" y="2304"/>
              <a:ext cx="794" cy="528"/>
              <a:chOff x="686" y="1104"/>
              <a:chExt cx="794" cy="528"/>
            </a:xfrm>
          </p:grpSpPr>
          <p:sp>
            <p:nvSpPr>
              <p:cNvPr id="680973" name="Rectangle 13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74" name="Text Box 14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4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7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>
              <a:off x="2256" y="2064"/>
              <a:ext cx="192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0976" name="Group 16"/>
          <p:cNvGrpSpPr>
            <a:grpSpLocks/>
          </p:cNvGrpSpPr>
          <p:nvPr/>
        </p:nvGrpSpPr>
        <p:grpSpPr bwMode="auto">
          <a:xfrm>
            <a:off x="3968750" y="2816225"/>
            <a:ext cx="298450" cy="396875"/>
            <a:chOff x="2376" y="2165"/>
            <a:chExt cx="188" cy="250"/>
          </a:xfrm>
        </p:grpSpPr>
        <p:sp>
          <p:nvSpPr>
            <p:cNvPr id="680977" name="Rectangle 17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78" name="Text Box 18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0979" name="Group 19"/>
          <p:cNvGrpSpPr>
            <a:grpSpLocks/>
          </p:cNvGrpSpPr>
          <p:nvPr/>
        </p:nvGrpSpPr>
        <p:grpSpPr bwMode="auto">
          <a:xfrm>
            <a:off x="2820988" y="2476500"/>
            <a:ext cx="2132012" cy="1768475"/>
            <a:chOff x="3635" y="1536"/>
            <a:chExt cx="1816" cy="1248"/>
          </a:xfrm>
        </p:grpSpPr>
        <p:grpSp>
          <p:nvGrpSpPr>
            <p:cNvPr id="680980" name="Group 20"/>
            <p:cNvGrpSpPr>
              <a:grpSpLocks/>
            </p:cNvGrpSpPr>
            <p:nvPr/>
          </p:nvGrpSpPr>
          <p:grpSpPr bwMode="auto">
            <a:xfrm>
              <a:off x="4176" y="1536"/>
              <a:ext cx="1275" cy="1248"/>
              <a:chOff x="1672" y="1584"/>
              <a:chExt cx="1275" cy="1248"/>
            </a:xfrm>
          </p:grpSpPr>
          <p:grpSp>
            <p:nvGrpSpPr>
              <p:cNvPr id="680981" name="Group 21"/>
              <p:cNvGrpSpPr>
                <a:grpSpLocks/>
              </p:cNvGrpSpPr>
              <p:nvPr/>
            </p:nvGrpSpPr>
            <p:grpSpPr bwMode="auto">
              <a:xfrm>
                <a:off x="1672" y="1584"/>
                <a:ext cx="795" cy="528"/>
                <a:chOff x="686" y="1104"/>
                <a:chExt cx="795" cy="528"/>
              </a:xfrm>
            </p:grpSpPr>
            <p:sp>
              <p:nvSpPr>
                <p:cNvPr id="680982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09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86" y="1136"/>
                  <a:ext cx="795" cy="4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4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680984" name="Group 24"/>
              <p:cNvGrpSpPr>
                <a:grpSpLocks/>
              </p:cNvGrpSpPr>
              <p:nvPr/>
            </p:nvGrpSpPr>
            <p:grpSpPr bwMode="auto">
              <a:xfrm>
                <a:off x="2152" y="2304"/>
                <a:ext cx="795" cy="528"/>
                <a:chOff x="686" y="1104"/>
                <a:chExt cx="795" cy="528"/>
              </a:xfrm>
            </p:grpSpPr>
            <p:sp>
              <p:nvSpPr>
                <p:cNvPr id="680985" name="Rectangle 25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09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7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680987" name="Line 27"/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192" cy="24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0988" name="Group 28"/>
            <p:cNvGrpSpPr>
              <a:grpSpLocks/>
            </p:cNvGrpSpPr>
            <p:nvPr/>
          </p:nvGrpSpPr>
          <p:grpSpPr bwMode="auto">
            <a:xfrm>
              <a:off x="3635" y="2241"/>
              <a:ext cx="730" cy="527"/>
              <a:chOff x="686" y="1104"/>
              <a:chExt cx="730" cy="527"/>
            </a:xfrm>
          </p:grpSpPr>
          <p:sp>
            <p:nvSpPr>
              <p:cNvPr id="680989" name="Rectangle 29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90" name="Text Box 30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30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2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0991" name="Line 31"/>
            <p:cNvSpPr>
              <a:spLocks noChangeShapeType="1"/>
            </p:cNvSpPr>
            <p:nvPr/>
          </p:nvSpPr>
          <p:spPr bwMode="auto">
            <a:xfrm flipH="1">
              <a:off x="4092" y="2028"/>
              <a:ext cx="239" cy="22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0992" name="Group 32"/>
          <p:cNvGrpSpPr>
            <a:grpSpLocks/>
          </p:cNvGrpSpPr>
          <p:nvPr/>
        </p:nvGrpSpPr>
        <p:grpSpPr bwMode="auto">
          <a:xfrm>
            <a:off x="3927475" y="2814638"/>
            <a:ext cx="339725" cy="396875"/>
            <a:chOff x="2376" y="2165"/>
            <a:chExt cx="214" cy="250"/>
          </a:xfrm>
        </p:grpSpPr>
        <p:sp>
          <p:nvSpPr>
            <p:cNvPr id="680993" name="Rectangle 33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94" name="Text Box 34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  <p:grpSp>
        <p:nvGrpSpPr>
          <p:cNvPr id="680995" name="Group 35"/>
          <p:cNvGrpSpPr>
            <a:grpSpLocks/>
          </p:cNvGrpSpPr>
          <p:nvPr/>
        </p:nvGrpSpPr>
        <p:grpSpPr bwMode="auto">
          <a:xfrm>
            <a:off x="2819400" y="2489200"/>
            <a:ext cx="2846388" cy="2768600"/>
            <a:chOff x="315" y="2453"/>
            <a:chExt cx="2031" cy="1835"/>
          </a:xfrm>
        </p:grpSpPr>
        <p:grpSp>
          <p:nvGrpSpPr>
            <p:cNvPr id="680996" name="Group 36"/>
            <p:cNvGrpSpPr>
              <a:grpSpLocks/>
            </p:cNvGrpSpPr>
            <p:nvPr/>
          </p:nvGrpSpPr>
          <p:grpSpPr bwMode="auto">
            <a:xfrm>
              <a:off x="315" y="2453"/>
              <a:ext cx="1521" cy="1172"/>
              <a:chOff x="3635" y="1536"/>
              <a:chExt cx="1816" cy="1248"/>
            </a:xfrm>
          </p:grpSpPr>
          <p:grpSp>
            <p:nvGrpSpPr>
              <p:cNvPr id="680997" name="Group 37"/>
              <p:cNvGrpSpPr>
                <a:grpSpLocks/>
              </p:cNvGrpSpPr>
              <p:nvPr/>
            </p:nvGrpSpPr>
            <p:grpSpPr bwMode="auto">
              <a:xfrm>
                <a:off x="4176" y="1536"/>
                <a:ext cx="1275" cy="1248"/>
                <a:chOff x="1672" y="1584"/>
                <a:chExt cx="1275" cy="1248"/>
              </a:xfrm>
            </p:grpSpPr>
            <p:grpSp>
              <p:nvGrpSpPr>
                <p:cNvPr id="680998" name="Group 38"/>
                <p:cNvGrpSpPr>
                  <a:grpSpLocks/>
                </p:cNvGrpSpPr>
                <p:nvPr/>
              </p:nvGrpSpPr>
              <p:grpSpPr bwMode="auto">
                <a:xfrm>
                  <a:off x="1672" y="1584"/>
                  <a:ext cx="795" cy="528"/>
                  <a:chOff x="686" y="1104"/>
                  <a:chExt cx="795" cy="528"/>
                </a:xfrm>
              </p:grpSpPr>
              <p:sp>
                <p:nvSpPr>
                  <p:cNvPr id="68099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0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7"/>
                    <a:ext cx="795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4 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grpSp>
              <p:nvGrpSpPr>
                <p:cNvPr id="681001" name="Group 41"/>
                <p:cNvGrpSpPr>
                  <a:grpSpLocks/>
                </p:cNvGrpSpPr>
                <p:nvPr/>
              </p:nvGrpSpPr>
              <p:grpSpPr bwMode="auto">
                <a:xfrm>
                  <a:off x="2152" y="2304"/>
                  <a:ext cx="795" cy="528"/>
                  <a:chOff x="686" y="1104"/>
                  <a:chExt cx="795" cy="528"/>
                </a:xfrm>
              </p:grpSpPr>
              <p:sp>
                <p:nvSpPr>
                  <p:cNvPr id="68100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7"/>
                    <a:ext cx="795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7 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81004" name="Line 44"/>
                <p:cNvSpPr>
                  <a:spLocks noChangeShapeType="1"/>
                </p:cNvSpPr>
                <p:nvPr/>
              </p:nvSpPr>
              <p:spPr bwMode="auto">
                <a:xfrm>
                  <a:off x="2256" y="2064"/>
                  <a:ext cx="192" cy="240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005" name="Group 45"/>
              <p:cNvGrpSpPr>
                <a:grpSpLocks/>
              </p:cNvGrpSpPr>
              <p:nvPr/>
            </p:nvGrpSpPr>
            <p:grpSpPr bwMode="auto">
              <a:xfrm>
                <a:off x="3635" y="2241"/>
                <a:ext cx="731" cy="527"/>
                <a:chOff x="686" y="1104"/>
                <a:chExt cx="731" cy="527"/>
              </a:xfrm>
            </p:grpSpPr>
            <p:sp>
              <p:nvSpPr>
                <p:cNvPr id="681006" name="Rectangle 46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10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86" y="1136"/>
                  <a:ext cx="731" cy="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2</a:t>
                  </a:r>
                </a:p>
                <a:p>
                  <a:r>
                    <a:rPr lang="en-US" sz="2000"/>
                    <a:t>Bal: 0</a:t>
                  </a:r>
                </a:p>
              </p:txBody>
            </p:sp>
          </p:grpSp>
          <p:sp>
            <p:nvSpPr>
              <p:cNvPr id="681008" name="Line 48"/>
              <p:cNvSpPr>
                <a:spLocks noChangeShapeType="1"/>
              </p:cNvSpPr>
              <p:nvPr/>
            </p:nvSpPr>
            <p:spPr bwMode="auto">
              <a:xfrm flipH="1">
                <a:off x="4092" y="2028"/>
                <a:ext cx="239" cy="22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1009" name="Group 49"/>
            <p:cNvGrpSpPr>
              <a:grpSpLocks/>
            </p:cNvGrpSpPr>
            <p:nvPr/>
          </p:nvGrpSpPr>
          <p:grpSpPr bwMode="auto">
            <a:xfrm>
              <a:off x="1680" y="3792"/>
              <a:ext cx="666" cy="496"/>
              <a:chOff x="686" y="1104"/>
              <a:chExt cx="795" cy="527"/>
            </a:xfrm>
          </p:grpSpPr>
          <p:sp>
            <p:nvSpPr>
              <p:cNvPr id="681010" name="Rectangle 50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1011" name="Text Box 51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8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1012" name="Line 52"/>
            <p:cNvSpPr>
              <a:spLocks noChangeShapeType="1"/>
            </p:cNvSpPr>
            <p:nvPr/>
          </p:nvSpPr>
          <p:spPr bwMode="auto">
            <a:xfrm>
              <a:off x="1632" y="3552"/>
              <a:ext cx="246" cy="256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13" name="Group 53"/>
          <p:cNvGrpSpPr>
            <a:grpSpLocks/>
          </p:cNvGrpSpPr>
          <p:nvPr/>
        </p:nvGrpSpPr>
        <p:grpSpPr bwMode="auto">
          <a:xfrm>
            <a:off x="4533900" y="3851275"/>
            <a:ext cx="298450" cy="396875"/>
            <a:chOff x="2376" y="2165"/>
            <a:chExt cx="188" cy="250"/>
          </a:xfrm>
        </p:grpSpPr>
        <p:sp>
          <p:nvSpPr>
            <p:cNvPr id="681014" name="Rectangle 54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15" name="Text Box 55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1016" name="Group 56"/>
          <p:cNvGrpSpPr>
            <a:grpSpLocks/>
          </p:cNvGrpSpPr>
          <p:nvPr/>
        </p:nvGrpSpPr>
        <p:grpSpPr bwMode="auto">
          <a:xfrm>
            <a:off x="3962400" y="2824163"/>
            <a:ext cx="298450" cy="396875"/>
            <a:chOff x="2376" y="2165"/>
            <a:chExt cx="188" cy="250"/>
          </a:xfrm>
        </p:grpSpPr>
        <p:sp>
          <p:nvSpPr>
            <p:cNvPr id="681017" name="Rectangle 57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18" name="Text Box 58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1019" name="Group 59"/>
          <p:cNvGrpSpPr>
            <a:grpSpLocks/>
          </p:cNvGrpSpPr>
          <p:nvPr/>
        </p:nvGrpSpPr>
        <p:grpSpPr bwMode="auto">
          <a:xfrm>
            <a:off x="2819400" y="2478088"/>
            <a:ext cx="2846388" cy="2768600"/>
            <a:chOff x="2323" y="1400"/>
            <a:chExt cx="2031" cy="1835"/>
          </a:xfrm>
        </p:grpSpPr>
        <p:grpSp>
          <p:nvGrpSpPr>
            <p:cNvPr id="681020" name="Group 60"/>
            <p:cNvGrpSpPr>
              <a:grpSpLocks/>
            </p:cNvGrpSpPr>
            <p:nvPr/>
          </p:nvGrpSpPr>
          <p:grpSpPr bwMode="auto">
            <a:xfrm>
              <a:off x="2911" y="2737"/>
              <a:ext cx="666" cy="496"/>
              <a:chOff x="686" y="1104"/>
              <a:chExt cx="795" cy="528"/>
            </a:xfrm>
          </p:grpSpPr>
          <p:sp>
            <p:nvSpPr>
              <p:cNvPr id="681021" name="Rectangle 61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1022" name="Text Box 62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6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grpSp>
          <p:nvGrpSpPr>
            <p:cNvPr id="681023" name="Group 63"/>
            <p:cNvGrpSpPr>
              <a:grpSpLocks/>
            </p:cNvGrpSpPr>
            <p:nvPr/>
          </p:nvGrpSpPr>
          <p:grpSpPr bwMode="auto">
            <a:xfrm>
              <a:off x="2323" y="1400"/>
              <a:ext cx="2031" cy="1835"/>
              <a:chOff x="315" y="2453"/>
              <a:chExt cx="2031" cy="1835"/>
            </a:xfrm>
          </p:grpSpPr>
          <p:grpSp>
            <p:nvGrpSpPr>
              <p:cNvPr id="681024" name="Group 64"/>
              <p:cNvGrpSpPr>
                <a:grpSpLocks/>
              </p:cNvGrpSpPr>
              <p:nvPr/>
            </p:nvGrpSpPr>
            <p:grpSpPr bwMode="auto">
              <a:xfrm>
                <a:off x="315" y="2453"/>
                <a:ext cx="1521" cy="1172"/>
                <a:chOff x="3635" y="1536"/>
                <a:chExt cx="1816" cy="1248"/>
              </a:xfrm>
            </p:grpSpPr>
            <p:grpSp>
              <p:nvGrpSpPr>
                <p:cNvPr id="681025" name="Group 65"/>
                <p:cNvGrpSpPr>
                  <a:grpSpLocks/>
                </p:cNvGrpSpPr>
                <p:nvPr/>
              </p:nvGrpSpPr>
              <p:grpSpPr bwMode="auto">
                <a:xfrm>
                  <a:off x="4176" y="1536"/>
                  <a:ext cx="1275" cy="1248"/>
                  <a:chOff x="1672" y="1584"/>
                  <a:chExt cx="1275" cy="1248"/>
                </a:xfrm>
              </p:grpSpPr>
              <p:grpSp>
                <p:nvGrpSpPr>
                  <p:cNvPr id="68102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672" y="158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1027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028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4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68102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152" y="230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1030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031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7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68103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064"/>
                    <a:ext cx="192" cy="24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1033" name="Group 73"/>
                <p:cNvGrpSpPr>
                  <a:grpSpLocks/>
                </p:cNvGrpSpPr>
                <p:nvPr/>
              </p:nvGrpSpPr>
              <p:grpSpPr bwMode="auto">
                <a:xfrm>
                  <a:off x="3635" y="2241"/>
                  <a:ext cx="731" cy="527"/>
                  <a:chOff x="686" y="1104"/>
                  <a:chExt cx="731" cy="527"/>
                </a:xfrm>
              </p:grpSpPr>
              <p:sp>
                <p:nvSpPr>
                  <p:cNvPr id="681034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35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6"/>
                    <a:ext cx="731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2</a:t>
                    </a:r>
                  </a:p>
                  <a:p>
                    <a:r>
                      <a:rPr lang="en-US" sz="2000"/>
                      <a:t>Bal: 0</a:t>
                    </a:r>
                  </a:p>
                </p:txBody>
              </p:sp>
            </p:grpSp>
            <p:sp>
              <p:nvSpPr>
                <p:cNvPr id="681036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092" y="2028"/>
                  <a:ext cx="239" cy="224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1037" name="Group 77"/>
              <p:cNvGrpSpPr>
                <a:grpSpLocks/>
              </p:cNvGrpSpPr>
              <p:nvPr/>
            </p:nvGrpSpPr>
            <p:grpSpPr bwMode="auto">
              <a:xfrm>
                <a:off x="1680" y="3792"/>
                <a:ext cx="666" cy="496"/>
                <a:chOff x="686" y="1104"/>
                <a:chExt cx="795" cy="527"/>
              </a:xfrm>
            </p:grpSpPr>
            <p:sp>
              <p:nvSpPr>
                <p:cNvPr id="681038" name="Rectangle 78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103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8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681040" name="Line 80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246" cy="25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1041" name="Line 81"/>
            <p:cNvSpPr>
              <a:spLocks noChangeShapeType="1"/>
            </p:cNvSpPr>
            <p:nvPr/>
          </p:nvSpPr>
          <p:spPr bwMode="auto">
            <a:xfrm flipH="1">
              <a:off x="3157" y="2530"/>
              <a:ext cx="207" cy="22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42" name="Group 82"/>
          <p:cNvGrpSpPr>
            <a:grpSpLocks/>
          </p:cNvGrpSpPr>
          <p:nvPr/>
        </p:nvGrpSpPr>
        <p:grpSpPr bwMode="auto">
          <a:xfrm>
            <a:off x="4476750" y="3844925"/>
            <a:ext cx="339725" cy="396875"/>
            <a:chOff x="2376" y="2165"/>
            <a:chExt cx="214" cy="250"/>
          </a:xfrm>
        </p:grpSpPr>
        <p:sp>
          <p:nvSpPr>
            <p:cNvPr id="681043" name="Rectangle 83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44" name="Text Box 84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  <p:grpSp>
        <p:nvGrpSpPr>
          <p:cNvPr id="681045" name="Group 85"/>
          <p:cNvGrpSpPr>
            <a:grpSpLocks/>
          </p:cNvGrpSpPr>
          <p:nvPr/>
        </p:nvGrpSpPr>
        <p:grpSpPr bwMode="auto">
          <a:xfrm>
            <a:off x="1938338" y="2482850"/>
            <a:ext cx="3733800" cy="2768600"/>
            <a:chOff x="2496" y="1392"/>
            <a:chExt cx="2352" cy="1744"/>
          </a:xfrm>
        </p:grpSpPr>
        <p:grpSp>
          <p:nvGrpSpPr>
            <p:cNvPr id="681046" name="Group 86"/>
            <p:cNvGrpSpPr>
              <a:grpSpLocks/>
            </p:cNvGrpSpPr>
            <p:nvPr/>
          </p:nvGrpSpPr>
          <p:grpSpPr bwMode="auto">
            <a:xfrm>
              <a:off x="3055" y="1392"/>
              <a:ext cx="1793" cy="1744"/>
              <a:chOff x="2323" y="1400"/>
              <a:chExt cx="2031" cy="1835"/>
            </a:xfrm>
          </p:grpSpPr>
          <p:grpSp>
            <p:nvGrpSpPr>
              <p:cNvPr id="681047" name="Group 87"/>
              <p:cNvGrpSpPr>
                <a:grpSpLocks/>
              </p:cNvGrpSpPr>
              <p:nvPr/>
            </p:nvGrpSpPr>
            <p:grpSpPr bwMode="auto">
              <a:xfrm>
                <a:off x="2911" y="2737"/>
                <a:ext cx="666" cy="496"/>
                <a:chOff x="686" y="1104"/>
                <a:chExt cx="795" cy="528"/>
              </a:xfrm>
            </p:grpSpPr>
            <p:sp>
              <p:nvSpPr>
                <p:cNvPr id="681048" name="Rectangle 88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104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6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81050" name="Group 90"/>
              <p:cNvGrpSpPr>
                <a:grpSpLocks/>
              </p:cNvGrpSpPr>
              <p:nvPr/>
            </p:nvGrpSpPr>
            <p:grpSpPr bwMode="auto">
              <a:xfrm>
                <a:off x="2323" y="1400"/>
                <a:ext cx="2031" cy="1835"/>
                <a:chOff x="315" y="2453"/>
                <a:chExt cx="2031" cy="1835"/>
              </a:xfrm>
            </p:grpSpPr>
            <p:grpSp>
              <p:nvGrpSpPr>
                <p:cNvPr id="681051" name="Group 91"/>
                <p:cNvGrpSpPr>
                  <a:grpSpLocks/>
                </p:cNvGrpSpPr>
                <p:nvPr/>
              </p:nvGrpSpPr>
              <p:grpSpPr bwMode="auto">
                <a:xfrm>
                  <a:off x="315" y="2453"/>
                  <a:ext cx="1521" cy="1172"/>
                  <a:chOff x="3635" y="1536"/>
                  <a:chExt cx="1816" cy="1248"/>
                </a:xfrm>
              </p:grpSpPr>
              <p:grpSp>
                <p:nvGrpSpPr>
                  <p:cNvPr id="681052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4176" y="1536"/>
                    <a:ext cx="1275" cy="1248"/>
                    <a:chOff x="1672" y="1584"/>
                    <a:chExt cx="1275" cy="1248"/>
                  </a:xfrm>
                </p:grpSpPr>
                <p:grpSp>
                  <p:nvGrpSpPr>
                    <p:cNvPr id="681053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2" y="1584"/>
                      <a:ext cx="795" cy="528"/>
                      <a:chOff x="686" y="1104"/>
                      <a:chExt cx="795" cy="528"/>
                    </a:xfrm>
                  </p:grpSpPr>
                  <p:sp>
                    <p:nvSpPr>
                      <p:cNvPr id="681054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104"/>
                        <a:ext cx="694" cy="4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1055" name="Text Box 9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6" y="1137"/>
                        <a:ext cx="795" cy="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000"/>
                          <a:t>Val: 4 </a:t>
                        </a:r>
                      </a:p>
                      <a:p>
                        <a:r>
                          <a:rPr lang="en-US" sz="2000"/>
                          <a:t>Bal: </a:t>
                        </a:r>
                        <a:r>
                          <a:rPr lang="en-US" sz="200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681056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2" y="2304"/>
                      <a:ext cx="795" cy="528"/>
                      <a:chOff x="686" y="1104"/>
                      <a:chExt cx="795" cy="528"/>
                    </a:xfrm>
                  </p:grpSpPr>
                  <p:sp>
                    <p:nvSpPr>
                      <p:cNvPr id="681057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104"/>
                        <a:ext cx="694" cy="48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1058" name="Text Box 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6" y="1137"/>
                        <a:ext cx="795" cy="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000"/>
                          <a:t>Val: 7 </a:t>
                        </a:r>
                      </a:p>
                      <a:p>
                        <a:r>
                          <a:rPr lang="en-US" sz="2000"/>
                          <a:t>Bal: </a:t>
                        </a:r>
                        <a:r>
                          <a:rPr lang="en-US" sz="200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p:txBody>
                  </p:sp>
                </p:grpSp>
                <p:sp>
                  <p:nvSpPr>
                    <p:cNvPr id="681059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064"/>
                      <a:ext cx="192" cy="240"/>
                    </a:xfrm>
                    <a:prstGeom prst="line">
                      <a:avLst/>
                    </a:prstGeom>
                    <a:noFill/>
                    <a:ln w="41275">
                      <a:solidFill>
                        <a:srgbClr val="8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81060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635" y="2241"/>
                    <a:ext cx="731" cy="527"/>
                    <a:chOff x="686" y="1104"/>
                    <a:chExt cx="731" cy="527"/>
                  </a:xfrm>
                </p:grpSpPr>
                <p:sp>
                  <p:nvSpPr>
                    <p:cNvPr id="68106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062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6"/>
                      <a:ext cx="731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2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81063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92" y="2028"/>
                    <a:ext cx="239" cy="224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1064" name="Group 104"/>
                <p:cNvGrpSpPr>
                  <a:grpSpLocks/>
                </p:cNvGrpSpPr>
                <p:nvPr/>
              </p:nvGrpSpPr>
              <p:grpSpPr bwMode="auto">
                <a:xfrm>
                  <a:off x="1680" y="3792"/>
                  <a:ext cx="666" cy="496"/>
                  <a:chOff x="686" y="1104"/>
                  <a:chExt cx="795" cy="527"/>
                </a:xfrm>
              </p:grpSpPr>
              <p:sp>
                <p:nvSpPr>
                  <p:cNvPr id="68106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106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7"/>
                    <a:ext cx="795" cy="4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8 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81067" name="Line 107"/>
                <p:cNvSpPr>
                  <a:spLocks noChangeShapeType="1"/>
                </p:cNvSpPr>
                <p:nvPr/>
              </p:nvSpPr>
              <p:spPr bwMode="auto">
                <a:xfrm>
                  <a:off x="1632" y="3552"/>
                  <a:ext cx="246" cy="256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1068" name="Line 108"/>
              <p:cNvSpPr>
                <a:spLocks noChangeShapeType="1"/>
              </p:cNvSpPr>
              <p:nvPr/>
            </p:nvSpPr>
            <p:spPr bwMode="auto">
              <a:xfrm flipH="1">
                <a:off x="3157" y="2530"/>
                <a:ext cx="207" cy="222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1069" name="Group 109"/>
            <p:cNvGrpSpPr>
              <a:grpSpLocks/>
            </p:cNvGrpSpPr>
            <p:nvPr/>
          </p:nvGrpSpPr>
          <p:grpSpPr bwMode="auto">
            <a:xfrm>
              <a:off x="2496" y="2649"/>
              <a:ext cx="538" cy="471"/>
              <a:chOff x="686" y="1104"/>
              <a:chExt cx="728" cy="527"/>
            </a:xfrm>
          </p:grpSpPr>
          <p:sp>
            <p:nvSpPr>
              <p:cNvPr id="681070" name="Rectangle 110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1071" name="Text Box 111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26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1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1072" name="Line 112"/>
            <p:cNvSpPr>
              <a:spLocks noChangeShapeType="1"/>
            </p:cNvSpPr>
            <p:nvPr/>
          </p:nvSpPr>
          <p:spPr bwMode="auto">
            <a:xfrm flipH="1">
              <a:off x="2844" y="2448"/>
              <a:ext cx="240" cy="19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1073" name="Group 113"/>
          <p:cNvGrpSpPr>
            <a:grpSpLocks/>
          </p:cNvGrpSpPr>
          <p:nvPr/>
        </p:nvGrpSpPr>
        <p:grpSpPr bwMode="auto">
          <a:xfrm>
            <a:off x="3321050" y="3825875"/>
            <a:ext cx="404813" cy="396875"/>
            <a:chOff x="2376" y="2165"/>
            <a:chExt cx="255" cy="250"/>
          </a:xfrm>
        </p:grpSpPr>
        <p:sp>
          <p:nvSpPr>
            <p:cNvPr id="681074" name="Rectangle 114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75" name="Text Box 115"/>
            <p:cNvSpPr txBox="1">
              <a:spLocks noChangeArrowheads="1"/>
            </p:cNvSpPr>
            <p:nvPr/>
          </p:nvSpPr>
          <p:spPr bwMode="auto">
            <a:xfrm>
              <a:off x="2376" y="2165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-1</a:t>
              </a:r>
            </a:p>
          </p:txBody>
        </p:sp>
      </p:grpSp>
      <p:grpSp>
        <p:nvGrpSpPr>
          <p:cNvPr id="681076" name="Group 116"/>
          <p:cNvGrpSpPr>
            <a:grpSpLocks/>
          </p:cNvGrpSpPr>
          <p:nvPr/>
        </p:nvGrpSpPr>
        <p:grpSpPr bwMode="auto">
          <a:xfrm>
            <a:off x="3981450" y="2835275"/>
            <a:ext cx="339725" cy="396875"/>
            <a:chOff x="2376" y="2165"/>
            <a:chExt cx="214" cy="250"/>
          </a:xfrm>
        </p:grpSpPr>
        <p:sp>
          <p:nvSpPr>
            <p:cNvPr id="681077" name="Rectangle 117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78" name="Text Box 118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8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8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8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8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7A67-2D39-46BA-BC7F-CFB9827C218C}" type="slidenum">
              <a:rPr lang="en-US"/>
              <a:pPr/>
              <a:t>48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Insertion into an AVL Tree </a:t>
            </a:r>
            <a:br>
              <a:rPr lang="en-US"/>
            </a:br>
            <a:r>
              <a:rPr lang="en-US" sz="2800"/>
              <a:t>(more complex case)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r>
              <a:rPr lang="en-US" sz="2400"/>
              <a:t>We must now “rebalance” the tree so all nodes still have a balance of –1, 0 or 1.</a:t>
            </a:r>
          </a:p>
          <a:p>
            <a:endParaRPr lang="en-US" sz="2400"/>
          </a:p>
          <a:p>
            <a:r>
              <a:rPr lang="en-US" sz="2400"/>
              <a:t>Let’s consider the case of inserting into the right subtree (left is similar)</a:t>
            </a:r>
          </a:p>
          <a:p>
            <a:endParaRPr lang="en-US" sz="2400"/>
          </a:p>
          <a:p>
            <a:r>
              <a:rPr lang="en-US" sz="2400"/>
              <a:t>There are two sub-cases to consider:</a:t>
            </a:r>
          </a:p>
          <a:p>
            <a:pPr lvl="1"/>
            <a:r>
              <a:rPr lang="en-US" sz="2000">
                <a:solidFill>
                  <a:srgbClr val="A50021"/>
                </a:solidFill>
              </a:rPr>
              <a:t>Single rotation</a:t>
            </a:r>
          </a:p>
          <a:p>
            <a:pPr lvl="1"/>
            <a:r>
              <a:rPr lang="en-US" sz="2000">
                <a:solidFill>
                  <a:srgbClr val="A50021"/>
                </a:solidFill>
              </a:rPr>
              <a:t>Double rotation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206375" y="1539875"/>
            <a:ext cx="849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Case 2</a:t>
            </a:r>
            <a:r>
              <a:rPr lang="en-US">
                <a:solidFill>
                  <a:srgbClr val="006666"/>
                </a:solidFill>
              </a:rPr>
              <a:t>: When you insert a new node, it causes one or more balances to become </a:t>
            </a:r>
            <a:r>
              <a:rPr lang="en-US">
                <a:solidFill>
                  <a:srgbClr val="6600CC"/>
                </a:solidFill>
              </a:rPr>
              <a:t>less than -1</a:t>
            </a:r>
            <a:r>
              <a:rPr lang="en-US">
                <a:solidFill>
                  <a:srgbClr val="006666"/>
                </a:solidFill>
              </a:rPr>
              <a:t> or </a:t>
            </a:r>
            <a:r>
              <a:rPr lang="en-US">
                <a:solidFill>
                  <a:srgbClr val="6600CC"/>
                </a:solidFill>
              </a:rPr>
              <a:t>greater than 1</a:t>
            </a:r>
            <a:r>
              <a:rPr lang="en-US">
                <a:solidFill>
                  <a:srgbClr val="0066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2956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1670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3972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4099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3256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6193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6193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4069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4196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2860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2432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1305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3291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3418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grpSp>
        <p:nvGrpSpPr>
          <p:cNvPr id="775223" name="Group 55"/>
          <p:cNvGrpSpPr>
            <a:grpSpLocks/>
          </p:cNvGrpSpPr>
          <p:nvPr/>
        </p:nvGrpSpPr>
        <p:grpSpPr bwMode="auto">
          <a:xfrm>
            <a:off x="2917825" y="5591175"/>
            <a:ext cx="311150" cy="657225"/>
            <a:chOff x="1838" y="3072"/>
            <a:chExt cx="196" cy="414"/>
          </a:xfrm>
        </p:grpSpPr>
        <p:sp>
          <p:nvSpPr>
            <p:cNvPr id="775224" name="Rectangle 56"/>
            <p:cNvSpPr>
              <a:spLocks noChangeArrowheads="1"/>
            </p:cNvSpPr>
            <p:nvPr/>
          </p:nvSpPr>
          <p:spPr bwMode="auto">
            <a:xfrm>
              <a:off x="1838" y="3282"/>
              <a:ext cx="143" cy="204"/>
            </a:xfrm>
            <a:prstGeom prst="rect">
              <a:avLst/>
            </a:prstGeom>
            <a:solidFill>
              <a:srgbClr val="66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25" name="Line 57"/>
            <p:cNvSpPr>
              <a:spLocks noChangeShapeType="1"/>
            </p:cNvSpPr>
            <p:nvPr/>
          </p:nvSpPr>
          <p:spPr bwMode="auto">
            <a:xfrm flipH="1">
              <a:off x="1918" y="3072"/>
              <a:ext cx="116" cy="23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26" name="Text Box 58"/>
          <p:cNvSpPr txBox="1">
            <a:spLocks noChangeArrowheads="1"/>
          </p:cNvSpPr>
          <p:nvPr/>
        </p:nvSpPr>
        <p:spPr bwMode="auto">
          <a:xfrm>
            <a:off x="2209800" y="2238375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Bal=1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Case 2.1: Single Rotation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346075" y="1066800"/>
            <a:ext cx="859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add a node to a subtree that causes any node in the AVL tree to go out of balance, then we </a:t>
            </a:r>
            <a:r>
              <a:rPr lang="en-US">
                <a:solidFill>
                  <a:srgbClr val="A50021"/>
                </a:solidFill>
              </a:rPr>
              <a:t>rotate</a:t>
            </a:r>
            <a:r>
              <a:rPr lang="en-US"/>
              <a:t>: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2004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67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75235" name="Group 67"/>
          <p:cNvGrpSpPr>
            <a:grpSpLocks/>
          </p:cNvGrpSpPr>
          <p:nvPr/>
        </p:nvGrpSpPr>
        <p:grpSpPr bwMode="auto">
          <a:xfrm>
            <a:off x="3633788" y="3124200"/>
            <a:ext cx="500062" cy="2514600"/>
            <a:chOff x="2352" y="1968"/>
            <a:chExt cx="315" cy="1584"/>
          </a:xfrm>
        </p:grpSpPr>
        <p:sp>
          <p:nvSpPr>
            <p:cNvPr id="77523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9" name="Text Box 71"/>
            <p:cNvSpPr txBox="1">
              <a:spLocks noChangeArrowheads="1"/>
            </p:cNvSpPr>
            <p:nvPr/>
          </p:nvSpPr>
          <p:spPr bwMode="auto">
            <a:xfrm rot="16200000">
              <a:off x="2265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sp>
        <p:nvSpPr>
          <p:cNvPr id="775240" name="Rectangle 72"/>
          <p:cNvSpPr>
            <a:spLocks noChangeArrowheads="1"/>
          </p:cNvSpPr>
          <p:nvPr/>
        </p:nvSpPr>
        <p:spPr bwMode="auto">
          <a:xfrm rot="16200000">
            <a:off x="3622675" y="4267200"/>
            <a:ext cx="381000" cy="3810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         </a:t>
            </a:r>
          </a:p>
        </p:txBody>
      </p:sp>
      <p:sp>
        <p:nvSpPr>
          <p:cNvPr id="775241" name="Text Box 73"/>
          <p:cNvSpPr txBox="1">
            <a:spLocks noChangeArrowheads="1"/>
          </p:cNvSpPr>
          <p:nvPr/>
        </p:nvSpPr>
        <p:spPr bwMode="auto">
          <a:xfrm>
            <a:off x="2209800" y="2286000"/>
            <a:ext cx="95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Bal=2</a:t>
            </a:r>
          </a:p>
        </p:txBody>
      </p:sp>
      <p:sp>
        <p:nvSpPr>
          <p:cNvPr id="775242" name="Arc 74"/>
          <p:cNvSpPr>
            <a:spLocks/>
          </p:cNvSpPr>
          <p:nvPr/>
        </p:nvSpPr>
        <p:spPr bwMode="auto">
          <a:xfrm flipH="1">
            <a:off x="762000" y="2209800"/>
            <a:ext cx="2438400" cy="457200"/>
          </a:xfrm>
          <a:custGeom>
            <a:avLst/>
            <a:gdLst>
              <a:gd name="G0" fmla="+- 20685 0 0"/>
              <a:gd name="G1" fmla="+- 21600 0 0"/>
              <a:gd name="G2" fmla="+- 21600 0 0"/>
              <a:gd name="T0" fmla="*/ 0 w 42285"/>
              <a:gd name="T1" fmla="*/ 15378 h 21600"/>
              <a:gd name="T2" fmla="*/ 42285 w 42285"/>
              <a:gd name="T3" fmla="*/ 21600 h 21600"/>
              <a:gd name="T4" fmla="*/ 20685 w 42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85" h="21600" fill="none" extrusionOk="0">
                <a:moveTo>
                  <a:pt x="0" y="15378"/>
                </a:moveTo>
                <a:cubicBezTo>
                  <a:pt x="2746" y="6249"/>
                  <a:pt x="11152" y="-1"/>
                  <a:pt x="20685" y="0"/>
                </a:cubicBezTo>
                <a:cubicBezTo>
                  <a:pt x="32614" y="0"/>
                  <a:pt x="42285" y="9670"/>
                  <a:pt x="42285" y="21600"/>
                </a:cubicBezTo>
              </a:path>
              <a:path w="42285" h="21600" stroke="0" extrusionOk="0">
                <a:moveTo>
                  <a:pt x="0" y="15378"/>
                </a:moveTo>
                <a:cubicBezTo>
                  <a:pt x="2746" y="6249"/>
                  <a:pt x="11152" y="-1"/>
                  <a:pt x="20685" y="0"/>
                </a:cubicBezTo>
                <a:cubicBezTo>
                  <a:pt x="32614" y="0"/>
                  <a:pt x="42285" y="9670"/>
                  <a:pt x="42285" y="21600"/>
                </a:cubicBezTo>
                <a:lnTo>
                  <a:pt x="20685" y="21600"/>
                </a:lnTo>
                <a:close/>
              </a:path>
            </a:pathLst>
          </a:custGeom>
          <a:noFill/>
          <a:ln w="41275">
            <a:solidFill>
              <a:srgbClr val="6600CC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3" name="Line 75"/>
          <p:cNvSpPr>
            <a:spLocks noChangeShapeType="1"/>
          </p:cNvSpPr>
          <p:nvPr/>
        </p:nvSpPr>
        <p:spPr bwMode="auto">
          <a:xfrm flipH="1">
            <a:off x="1600200" y="4495800"/>
            <a:ext cx="533400" cy="0"/>
          </a:xfrm>
          <a:prstGeom prst="line">
            <a:avLst/>
          </a:prstGeom>
          <a:noFill/>
          <a:ln w="41275">
            <a:solidFill>
              <a:srgbClr val="66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4" name="Line 76"/>
          <p:cNvSpPr>
            <a:spLocks noChangeShapeType="1"/>
          </p:cNvSpPr>
          <p:nvPr/>
        </p:nvSpPr>
        <p:spPr bwMode="auto">
          <a:xfrm flipH="1">
            <a:off x="6786563" y="35496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5" name="Line 77"/>
          <p:cNvSpPr>
            <a:spLocks noChangeShapeType="1"/>
          </p:cNvSpPr>
          <p:nvPr/>
        </p:nvSpPr>
        <p:spPr bwMode="auto">
          <a:xfrm>
            <a:off x="7283450" y="3629025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6" name="Line 78"/>
          <p:cNvSpPr>
            <a:spLocks noChangeShapeType="1"/>
          </p:cNvSpPr>
          <p:nvPr/>
        </p:nvSpPr>
        <p:spPr bwMode="auto">
          <a:xfrm flipH="1">
            <a:off x="5421313" y="27717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7" name="Line 79"/>
          <p:cNvSpPr>
            <a:spLocks noChangeShapeType="1"/>
          </p:cNvSpPr>
          <p:nvPr/>
        </p:nvSpPr>
        <p:spPr bwMode="auto">
          <a:xfrm>
            <a:off x="6434138" y="27717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248" name="Group 80"/>
          <p:cNvGrpSpPr>
            <a:grpSpLocks/>
          </p:cNvGrpSpPr>
          <p:nvPr/>
        </p:nvGrpSpPr>
        <p:grpSpPr bwMode="auto">
          <a:xfrm>
            <a:off x="6162675" y="2438400"/>
            <a:ext cx="352425" cy="396875"/>
            <a:chOff x="3882" y="1440"/>
            <a:chExt cx="222" cy="250"/>
          </a:xfrm>
        </p:grpSpPr>
        <p:sp>
          <p:nvSpPr>
            <p:cNvPr id="775249" name="Rectangle 81"/>
            <p:cNvSpPr>
              <a:spLocks noChangeArrowheads="1"/>
            </p:cNvSpPr>
            <p:nvPr/>
          </p:nvSpPr>
          <p:spPr bwMode="auto">
            <a:xfrm>
              <a:off x="3935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50" name="Text Box 82"/>
            <p:cNvSpPr txBox="1">
              <a:spLocks noChangeArrowheads="1"/>
            </p:cNvSpPr>
            <p:nvPr/>
          </p:nvSpPr>
          <p:spPr bwMode="auto">
            <a:xfrm>
              <a:off x="3882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</p:grpSp>
      <p:grpSp>
        <p:nvGrpSpPr>
          <p:cNvPr id="775251" name="Group 83"/>
          <p:cNvGrpSpPr>
            <a:grpSpLocks/>
          </p:cNvGrpSpPr>
          <p:nvPr/>
        </p:nvGrpSpPr>
        <p:grpSpPr bwMode="auto">
          <a:xfrm>
            <a:off x="4987925" y="3395663"/>
            <a:ext cx="900113" cy="1223962"/>
            <a:chOff x="3142" y="2043"/>
            <a:chExt cx="567" cy="771"/>
          </a:xfrm>
        </p:grpSpPr>
        <p:grpSp>
          <p:nvGrpSpPr>
            <p:cNvPr id="775252" name="Group 84"/>
            <p:cNvGrpSpPr>
              <a:grpSpLocks/>
            </p:cNvGrpSpPr>
            <p:nvPr/>
          </p:nvGrpSpPr>
          <p:grpSpPr bwMode="auto">
            <a:xfrm>
              <a:off x="3142" y="2076"/>
              <a:ext cx="567" cy="738"/>
              <a:chOff x="2256" y="1392"/>
              <a:chExt cx="912" cy="588"/>
            </a:xfrm>
          </p:grpSpPr>
          <p:sp>
            <p:nvSpPr>
              <p:cNvPr id="775253" name="Rectangle 85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4" name="Rectangle 86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5" name="Rectangle 87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6" name="Line 88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7" name="Line 89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8" name="Rectangle 90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9" name="Line 91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0" name="Line 92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1" name="Rectangle 93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2" name="Rectangle 94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3" name="Rectangle 95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4" name="Line 96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5" name="Line 97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66" name="Text Box 98"/>
            <p:cNvSpPr txBox="1">
              <a:spLocks noChangeArrowheads="1"/>
            </p:cNvSpPr>
            <p:nvPr/>
          </p:nvSpPr>
          <p:spPr bwMode="auto">
            <a:xfrm>
              <a:off x="3302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</p:grpSp>
      <p:grpSp>
        <p:nvGrpSpPr>
          <p:cNvPr id="775267" name="Group 99"/>
          <p:cNvGrpSpPr>
            <a:grpSpLocks/>
          </p:cNvGrpSpPr>
          <p:nvPr/>
        </p:nvGrpSpPr>
        <p:grpSpPr bwMode="auto">
          <a:xfrm>
            <a:off x="7054850" y="3282950"/>
            <a:ext cx="357188" cy="396875"/>
            <a:chOff x="4444" y="1972"/>
            <a:chExt cx="225" cy="250"/>
          </a:xfrm>
        </p:grpSpPr>
        <p:sp>
          <p:nvSpPr>
            <p:cNvPr id="775268" name="Rectangle 100"/>
            <p:cNvSpPr>
              <a:spLocks noChangeArrowheads="1"/>
            </p:cNvSpPr>
            <p:nvPr/>
          </p:nvSpPr>
          <p:spPr bwMode="auto">
            <a:xfrm>
              <a:off x="4484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69" name="Text Box 101"/>
            <p:cNvSpPr txBox="1">
              <a:spLocks noChangeArrowheads="1"/>
            </p:cNvSpPr>
            <p:nvPr/>
          </p:nvSpPr>
          <p:spPr bwMode="auto">
            <a:xfrm>
              <a:off x="4444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</p:grpSp>
      <p:grpSp>
        <p:nvGrpSpPr>
          <p:cNvPr id="775270" name="Group 102"/>
          <p:cNvGrpSpPr>
            <a:grpSpLocks/>
          </p:cNvGrpSpPr>
          <p:nvPr/>
        </p:nvGrpSpPr>
        <p:grpSpPr bwMode="auto">
          <a:xfrm>
            <a:off x="6397625" y="4481513"/>
            <a:ext cx="900113" cy="1249362"/>
            <a:chOff x="4030" y="2727"/>
            <a:chExt cx="567" cy="787"/>
          </a:xfrm>
        </p:grpSpPr>
        <p:grpSp>
          <p:nvGrpSpPr>
            <p:cNvPr id="775271" name="Group 103"/>
            <p:cNvGrpSpPr>
              <a:grpSpLocks/>
            </p:cNvGrpSpPr>
            <p:nvPr/>
          </p:nvGrpSpPr>
          <p:grpSpPr bwMode="auto">
            <a:xfrm>
              <a:off x="4030" y="2776"/>
              <a:ext cx="567" cy="738"/>
              <a:chOff x="2256" y="1392"/>
              <a:chExt cx="912" cy="588"/>
            </a:xfrm>
          </p:grpSpPr>
          <p:sp>
            <p:nvSpPr>
              <p:cNvPr id="775272" name="Rectangle 10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3" name="Rectangle 10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4" name="Rectangle 10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5" name="Line 10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6" name="Line 10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7" name="Rectangle 10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8" name="Line 11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9" name="Line 11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0" name="Rectangle 11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1" name="Rectangle 11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2" name="Rectangle 11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3" name="Line 11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4" name="Line 11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85" name="Text Box 117"/>
            <p:cNvSpPr txBox="1">
              <a:spLocks noChangeArrowheads="1"/>
            </p:cNvSpPr>
            <p:nvPr/>
          </p:nvSpPr>
          <p:spPr bwMode="auto">
            <a:xfrm>
              <a:off x="4176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</p:grpSp>
      <p:grpSp>
        <p:nvGrpSpPr>
          <p:cNvPr id="775286" name="Group 118"/>
          <p:cNvGrpSpPr>
            <a:grpSpLocks/>
          </p:cNvGrpSpPr>
          <p:nvPr/>
        </p:nvGrpSpPr>
        <p:grpSpPr bwMode="auto">
          <a:xfrm>
            <a:off x="7362825" y="4494213"/>
            <a:ext cx="900113" cy="1906587"/>
            <a:chOff x="4638" y="2735"/>
            <a:chExt cx="567" cy="1201"/>
          </a:xfrm>
        </p:grpSpPr>
        <p:grpSp>
          <p:nvGrpSpPr>
            <p:cNvPr id="775287" name="Group 119"/>
            <p:cNvGrpSpPr>
              <a:grpSpLocks/>
            </p:cNvGrpSpPr>
            <p:nvPr/>
          </p:nvGrpSpPr>
          <p:grpSpPr bwMode="auto">
            <a:xfrm>
              <a:off x="4638" y="2784"/>
              <a:ext cx="567" cy="738"/>
              <a:chOff x="2256" y="1392"/>
              <a:chExt cx="912" cy="588"/>
            </a:xfrm>
          </p:grpSpPr>
          <p:sp>
            <p:nvSpPr>
              <p:cNvPr id="775288" name="Rectangle 120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9" name="Rectangle 121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0" name="Rectangle 122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1" name="Line 123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2" name="Line 124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3" name="Rectangle 125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4" name="Line 126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5" name="Line 127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6" name="Rectangle 128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7" name="Rectangle 129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8" name="Rectangle 130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9" name="Line 131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0" name="Line 132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01" name="Text Box 133"/>
            <p:cNvSpPr txBox="1">
              <a:spLocks noChangeArrowheads="1"/>
            </p:cNvSpPr>
            <p:nvPr/>
          </p:nvSpPr>
          <p:spPr bwMode="auto">
            <a:xfrm>
              <a:off x="4777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02" name="Group 134"/>
            <p:cNvGrpSpPr>
              <a:grpSpLocks/>
            </p:cNvGrpSpPr>
            <p:nvPr/>
          </p:nvGrpSpPr>
          <p:grpSpPr bwMode="auto">
            <a:xfrm>
              <a:off x="4643" y="3522"/>
              <a:ext cx="196" cy="414"/>
              <a:chOff x="1838" y="3072"/>
              <a:chExt cx="196" cy="414"/>
            </a:xfrm>
          </p:grpSpPr>
          <p:sp>
            <p:nvSpPr>
              <p:cNvPr id="775303" name="Rectangle 135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4" name="Line 136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5305" name="Rectangle 137"/>
          <p:cNvSpPr>
            <a:spLocks noChangeArrowheads="1"/>
          </p:cNvSpPr>
          <p:nvPr/>
        </p:nvSpPr>
        <p:spPr bwMode="auto">
          <a:xfrm>
            <a:off x="4579938" y="2354263"/>
            <a:ext cx="4191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6" name="Line 138"/>
          <p:cNvSpPr>
            <a:spLocks noChangeShapeType="1"/>
          </p:cNvSpPr>
          <p:nvPr/>
        </p:nvSpPr>
        <p:spPr bwMode="auto">
          <a:xfrm>
            <a:off x="5491163" y="3452813"/>
            <a:ext cx="539750" cy="7254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7" name="Line 139"/>
          <p:cNvSpPr>
            <a:spLocks noChangeShapeType="1"/>
          </p:cNvSpPr>
          <p:nvPr/>
        </p:nvSpPr>
        <p:spPr bwMode="auto">
          <a:xfrm flipH="1">
            <a:off x="4846638" y="3436938"/>
            <a:ext cx="506412" cy="703262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8" name="Line 140"/>
          <p:cNvSpPr>
            <a:spLocks noChangeShapeType="1"/>
          </p:cNvSpPr>
          <p:nvPr/>
        </p:nvSpPr>
        <p:spPr bwMode="auto">
          <a:xfrm flipH="1">
            <a:off x="5384800" y="2670175"/>
            <a:ext cx="849313" cy="4984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9" name="Line 141"/>
          <p:cNvSpPr>
            <a:spLocks noChangeShapeType="1"/>
          </p:cNvSpPr>
          <p:nvPr/>
        </p:nvSpPr>
        <p:spPr bwMode="auto">
          <a:xfrm>
            <a:off x="6440488" y="2682875"/>
            <a:ext cx="858837" cy="5207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310" name="Group 142"/>
          <p:cNvGrpSpPr>
            <a:grpSpLocks/>
          </p:cNvGrpSpPr>
          <p:nvPr/>
        </p:nvGrpSpPr>
        <p:grpSpPr bwMode="auto">
          <a:xfrm>
            <a:off x="533400" y="2286000"/>
            <a:ext cx="3275013" cy="3962400"/>
            <a:chOff x="336" y="1440"/>
            <a:chExt cx="2063" cy="2496"/>
          </a:xfrm>
        </p:grpSpPr>
        <p:grpSp>
          <p:nvGrpSpPr>
            <p:cNvPr id="775311" name="Group 143"/>
            <p:cNvGrpSpPr>
              <a:grpSpLocks/>
            </p:cNvGrpSpPr>
            <p:nvPr/>
          </p:nvGrpSpPr>
          <p:grpSpPr bwMode="auto">
            <a:xfrm>
              <a:off x="336" y="2076"/>
              <a:ext cx="567" cy="738"/>
              <a:chOff x="2256" y="1392"/>
              <a:chExt cx="912" cy="588"/>
            </a:xfrm>
          </p:grpSpPr>
          <p:sp>
            <p:nvSpPr>
              <p:cNvPr id="775312" name="Rectangle 14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3" name="Rectangle 14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4" name="Rectangle 14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5" name="Line 14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6" name="Line 14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7" name="Rectangle 14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8" name="Line 15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9" name="Line 15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0" name="Rectangle 15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1" name="Rectangle 15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2" name="Rectangle 15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3" name="Line 15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4" name="Line 15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25" name="Rectangle 157"/>
            <p:cNvSpPr>
              <a:spLocks noChangeArrowheads="1"/>
            </p:cNvSpPr>
            <p:nvPr/>
          </p:nvSpPr>
          <p:spPr bwMode="auto">
            <a:xfrm>
              <a:off x="1678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6" name="Line 158"/>
            <p:cNvSpPr>
              <a:spLocks noChangeShapeType="1"/>
            </p:cNvSpPr>
            <p:nvPr/>
          </p:nvSpPr>
          <p:spPr bwMode="auto">
            <a:xfrm flipH="1">
              <a:off x="1469" y="2140"/>
              <a:ext cx="266" cy="64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7" name="Line 159"/>
            <p:cNvSpPr>
              <a:spLocks noChangeShapeType="1"/>
            </p:cNvSpPr>
            <p:nvPr/>
          </p:nvSpPr>
          <p:spPr bwMode="auto">
            <a:xfrm>
              <a:off x="1768" y="2148"/>
              <a:ext cx="294" cy="62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8" name="Rectangle 160"/>
            <p:cNvSpPr>
              <a:spLocks noChangeArrowheads="1"/>
            </p:cNvSpPr>
            <p:nvPr/>
          </p:nvSpPr>
          <p:spPr bwMode="auto">
            <a:xfrm>
              <a:off x="1129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9" name="Line 161"/>
            <p:cNvSpPr>
              <a:spLocks noChangeShapeType="1"/>
            </p:cNvSpPr>
            <p:nvPr/>
          </p:nvSpPr>
          <p:spPr bwMode="auto">
            <a:xfrm flipH="1">
              <a:off x="609" y="1650"/>
              <a:ext cx="542" cy="41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30" name="Line 162"/>
            <p:cNvSpPr>
              <a:spLocks noChangeShapeType="1"/>
            </p:cNvSpPr>
            <p:nvPr/>
          </p:nvSpPr>
          <p:spPr bwMode="auto">
            <a:xfrm>
              <a:off x="1247" y="1650"/>
              <a:ext cx="484" cy="35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5331" name="Group 163"/>
            <p:cNvGrpSpPr>
              <a:grpSpLocks/>
            </p:cNvGrpSpPr>
            <p:nvPr/>
          </p:nvGrpSpPr>
          <p:grpSpPr bwMode="auto">
            <a:xfrm>
              <a:off x="1224" y="2776"/>
              <a:ext cx="567" cy="738"/>
              <a:chOff x="2256" y="1392"/>
              <a:chExt cx="912" cy="588"/>
            </a:xfrm>
          </p:grpSpPr>
          <p:sp>
            <p:nvSpPr>
              <p:cNvPr id="775332" name="Rectangle 16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3" name="Rectangle 16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4" name="Rectangle 16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5" name="Line 16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6" name="Line 16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7" name="Rectangle 16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8" name="Line 17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9" name="Line 17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0" name="Rectangle 17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1" name="Rectangle 17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2" name="Rectangle 17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3" name="Line 17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4" name="Line 17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5345" name="Group 177"/>
            <p:cNvGrpSpPr>
              <a:grpSpLocks/>
            </p:cNvGrpSpPr>
            <p:nvPr/>
          </p:nvGrpSpPr>
          <p:grpSpPr bwMode="auto">
            <a:xfrm>
              <a:off x="1832" y="2784"/>
              <a:ext cx="567" cy="738"/>
              <a:chOff x="2256" y="1392"/>
              <a:chExt cx="912" cy="588"/>
            </a:xfrm>
          </p:grpSpPr>
          <p:sp>
            <p:nvSpPr>
              <p:cNvPr id="775346" name="Rectangle 178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7" name="Rectangle 179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8" name="Rectangle 180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9" name="Line 181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0" name="Line 182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1" name="Rectangle 183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2" name="Line 184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3" name="Line 185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4" name="Rectangle 186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5" name="Rectangle 187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6" name="Rectangle 188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7" name="Line 189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8" name="Line 190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59" name="Text Box 191"/>
            <p:cNvSpPr txBox="1">
              <a:spLocks noChangeArrowheads="1"/>
            </p:cNvSpPr>
            <p:nvPr/>
          </p:nvSpPr>
          <p:spPr bwMode="auto">
            <a:xfrm>
              <a:off x="1076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  <p:sp>
          <p:nvSpPr>
            <p:cNvPr id="775360" name="Text Box 192"/>
            <p:cNvSpPr txBox="1">
              <a:spLocks noChangeArrowheads="1"/>
            </p:cNvSpPr>
            <p:nvPr/>
          </p:nvSpPr>
          <p:spPr bwMode="auto">
            <a:xfrm>
              <a:off x="496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775361" name="Text Box 193"/>
            <p:cNvSpPr txBox="1">
              <a:spLocks noChangeArrowheads="1"/>
            </p:cNvSpPr>
            <p:nvPr/>
          </p:nvSpPr>
          <p:spPr bwMode="auto">
            <a:xfrm>
              <a:off x="1638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775362" name="Text Box 194"/>
            <p:cNvSpPr txBox="1">
              <a:spLocks noChangeArrowheads="1"/>
            </p:cNvSpPr>
            <p:nvPr/>
          </p:nvSpPr>
          <p:spPr bwMode="auto">
            <a:xfrm>
              <a:off x="1370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  <p:sp>
          <p:nvSpPr>
            <p:cNvPr id="775363" name="Text Box 195"/>
            <p:cNvSpPr txBox="1">
              <a:spLocks noChangeArrowheads="1"/>
            </p:cNvSpPr>
            <p:nvPr/>
          </p:nvSpPr>
          <p:spPr bwMode="auto">
            <a:xfrm>
              <a:off x="1971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64" name="Group 196"/>
            <p:cNvGrpSpPr>
              <a:grpSpLocks/>
            </p:cNvGrpSpPr>
            <p:nvPr/>
          </p:nvGrpSpPr>
          <p:grpSpPr bwMode="auto">
            <a:xfrm>
              <a:off x="1837" y="3522"/>
              <a:ext cx="196" cy="414"/>
              <a:chOff x="1838" y="3072"/>
              <a:chExt cx="196" cy="414"/>
            </a:xfrm>
          </p:grpSpPr>
          <p:sp>
            <p:nvSpPr>
              <p:cNvPr id="775365" name="Rectangle 197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66" name="Line 198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5367" name="Group 199"/>
          <p:cNvGrpSpPr>
            <a:grpSpLocks/>
          </p:cNvGrpSpPr>
          <p:nvPr/>
        </p:nvGrpSpPr>
        <p:grpSpPr bwMode="auto">
          <a:xfrm>
            <a:off x="4100513" y="3068638"/>
            <a:ext cx="500062" cy="2378075"/>
            <a:chOff x="2352" y="1968"/>
            <a:chExt cx="315" cy="1584"/>
          </a:xfrm>
        </p:grpSpPr>
        <p:sp>
          <p:nvSpPr>
            <p:cNvPr id="775368" name="Line 200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69" name="Line 201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0" name="Line 202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1" name="Text Box 203"/>
            <p:cNvSpPr txBox="1">
              <a:spLocks noChangeArrowheads="1"/>
            </p:cNvSpPr>
            <p:nvPr/>
          </p:nvSpPr>
          <p:spPr bwMode="auto">
            <a:xfrm rot="16200000">
              <a:off x="2252" y="2598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sp>
        <p:nvSpPr>
          <p:cNvPr id="775372" name="Text Box 204"/>
          <p:cNvSpPr txBox="1">
            <a:spLocks noChangeArrowheads="1"/>
          </p:cNvSpPr>
          <p:nvPr/>
        </p:nvSpPr>
        <p:spPr bwMode="auto">
          <a:xfrm>
            <a:off x="6705600" y="2362200"/>
            <a:ext cx="95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Bal=0</a:t>
            </a:r>
          </a:p>
        </p:txBody>
      </p:sp>
      <p:grpSp>
        <p:nvGrpSpPr>
          <p:cNvPr id="775373" name="Group 205"/>
          <p:cNvGrpSpPr>
            <a:grpSpLocks/>
          </p:cNvGrpSpPr>
          <p:nvPr/>
        </p:nvGrpSpPr>
        <p:grpSpPr bwMode="auto">
          <a:xfrm>
            <a:off x="7772400" y="3124200"/>
            <a:ext cx="500063" cy="2389188"/>
            <a:chOff x="2352" y="1968"/>
            <a:chExt cx="315" cy="1584"/>
          </a:xfrm>
        </p:grpSpPr>
        <p:sp>
          <p:nvSpPr>
            <p:cNvPr id="775374" name="Line 206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5" name="Line 207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6" name="Line 208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7" name="Text Box 209"/>
            <p:cNvSpPr txBox="1">
              <a:spLocks noChangeArrowheads="1"/>
            </p:cNvSpPr>
            <p:nvPr/>
          </p:nvSpPr>
          <p:spPr bwMode="auto">
            <a:xfrm rot="16200000">
              <a:off x="2253" y="2600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7523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0035 0.052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7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7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0.48611 0.0201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04879 0.098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75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4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-0.10504 0.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75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50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-0.08385 -0.054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75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-275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7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7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0974 -0.1344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-673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05486 -0.2013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75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1006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7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7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7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26" grpId="0"/>
      <p:bldP spid="775226" grpId="1"/>
      <p:bldP spid="775240" grpId="0" animBg="1"/>
      <p:bldP spid="775241" grpId="0"/>
      <p:bldP spid="775242" grpId="0" animBg="1"/>
      <p:bldP spid="775243" grpId="0" animBg="1"/>
      <p:bldP spid="775244" grpId="0" animBg="1"/>
      <p:bldP spid="775245" grpId="0" animBg="1"/>
      <p:bldP spid="775246" grpId="0" animBg="1"/>
      <p:bldP spid="775247" grpId="0" animBg="1"/>
      <p:bldP spid="775305" grpId="0" animBg="1"/>
      <p:bldP spid="775306" grpId="0" animBg="1"/>
      <p:bldP spid="775307" grpId="0" animBg="1"/>
      <p:bldP spid="775308" grpId="0" animBg="1"/>
      <p:bldP spid="775309" grpId="0" animBg="1"/>
      <p:bldP spid="7753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7E33-991F-49BC-A058-4CFDEE086AA3}" type="slidenum">
              <a:rPr lang="en-US"/>
              <a:pPr/>
              <a:t>5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82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Here’s a high-level algorithm to delete a node from a Binary Search Tree:</a:t>
            </a:r>
          </a:p>
          <a:p>
            <a:endParaRPr lang="en-US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Given a value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to delete from the tree: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Find the value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 in the tree, with a standard BST search.</a:t>
            </a:r>
          </a:p>
          <a:p>
            <a:pPr lvl="1">
              <a:buFontTx/>
              <a:buChar char="-"/>
            </a:pPr>
            <a:r>
              <a:rPr lang="en-US">
                <a:latin typeface="Comic Sans MS" pitchFamily="66" charset="0"/>
              </a:rPr>
              <a:t>Use two pointers: a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cur pointer</a:t>
            </a:r>
            <a:r>
              <a:rPr lang="en-US">
                <a:latin typeface="Comic Sans MS" pitchFamily="66" charset="0"/>
              </a:rPr>
              <a:t> &amp; a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parent pointer</a:t>
            </a:r>
          </a:p>
          <a:p>
            <a:pPr lvl="1">
              <a:buFontTx/>
              <a:buChar char="-"/>
            </a:pPr>
            <a:endParaRPr lang="en-US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 node was found, delete it from the tree, making sure to preserve its ordering!</a:t>
            </a:r>
          </a:p>
          <a:p>
            <a:pPr lvl="1">
              <a:buFontTx/>
              <a:buChar char="-"/>
            </a:pPr>
            <a:r>
              <a:rPr lang="en-US">
                <a:latin typeface="Comic Sans MS" pitchFamily="66" charset="0"/>
              </a:rPr>
              <a:t>There are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three cases</a:t>
            </a:r>
            <a:r>
              <a:rPr lang="en-US">
                <a:latin typeface="Comic Sans MS" pitchFamily="66" charset="0"/>
              </a:rPr>
              <a:t>, so be careful!</a:t>
            </a:r>
          </a:p>
          <a:p>
            <a:pPr>
              <a:buFontTx/>
              <a:buAutoNum type="arabicPeriod"/>
            </a:pPr>
            <a:endParaRPr lang="en-US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5C94-86FD-4714-9318-C6771CF2F891}" type="slidenum">
              <a:rPr lang="en-US"/>
              <a:pPr/>
              <a:t>50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Case 2.1: Single Rotation</a:t>
            </a:r>
          </a:p>
        </p:txBody>
      </p:sp>
      <p:grpSp>
        <p:nvGrpSpPr>
          <p:cNvPr id="687107" name="Group 3"/>
          <p:cNvGrpSpPr>
            <a:grpSpLocks/>
          </p:cNvGrpSpPr>
          <p:nvPr/>
        </p:nvGrpSpPr>
        <p:grpSpPr bwMode="auto">
          <a:xfrm>
            <a:off x="612775" y="1504950"/>
            <a:ext cx="2846388" cy="2768600"/>
            <a:chOff x="2323" y="1400"/>
            <a:chExt cx="2031" cy="1835"/>
          </a:xfrm>
        </p:grpSpPr>
        <p:grpSp>
          <p:nvGrpSpPr>
            <p:cNvPr id="687108" name="Group 4"/>
            <p:cNvGrpSpPr>
              <a:grpSpLocks/>
            </p:cNvGrpSpPr>
            <p:nvPr/>
          </p:nvGrpSpPr>
          <p:grpSpPr bwMode="auto">
            <a:xfrm>
              <a:off x="2911" y="2737"/>
              <a:ext cx="666" cy="496"/>
              <a:chOff x="686" y="1104"/>
              <a:chExt cx="795" cy="528"/>
            </a:xfrm>
          </p:grpSpPr>
          <p:sp>
            <p:nvSpPr>
              <p:cNvPr id="687109" name="Rectangle 5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10" name="Text Box 6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6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687111" name="Group 7"/>
            <p:cNvGrpSpPr>
              <a:grpSpLocks/>
            </p:cNvGrpSpPr>
            <p:nvPr/>
          </p:nvGrpSpPr>
          <p:grpSpPr bwMode="auto">
            <a:xfrm>
              <a:off x="2323" y="1400"/>
              <a:ext cx="2031" cy="1835"/>
              <a:chOff x="315" y="2453"/>
              <a:chExt cx="2031" cy="1835"/>
            </a:xfrm>
          </p:grpSpPr>
          <p:grpSp>
            <p:nvGrpSpPr>
              <p:cNvPr id="687112" name="Group 8"/>
              <p:cNvGrpSpPr>
                <a:grpSpLocks/>
              </p:cNvGrpSpPr>
              <p:nvPr/>
            </p:nvGrpSpPr>
            <p:grpSpPr bwMode="auto">
              <a:xfrm>
                <a:off x="315" y="2453"/>
                <a:ext cx="1521" cy="1172"/>
                <a:chOff x="3635" y="1536"/>
                <a:chExt cx="1816" cy="1248"/>
              </a:xfrm>
            </p:grpSpPr>
            <p:grpSp>
              <p:nvGrpSpPr>
                <p:cNvPr id="687113" name="Group 9"/>
                <p:cNvGrpSpPr>
                  <a:grpSpLocks/>
                </p:cNvGrpSpPr>
                <p:nvPr/>
              </p:nvGrpSpPr>
              <p:grpSpPr bwMode="auto">
                <a:xfrm>
                  <a:off x="4176" y="1536"/>
                  <a:ext cx="1275" cy="1248"/>
                  <a:chOff x="1672" y="1584"/>
                  <a:chExt cx="1275" cy="1248"/>
                </a:xfrm>
              </p:grpSpPr>
              <p:grpSp>
                <p:nvGrpSpPr>
                  <p:cNvPr id="687114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672" y="158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7115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7116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4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68711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152" y="2304"/>
                    <a:ext cx="795" cy="528"/>
                    <a:chOff x="686" y="1104"/>
                    <a:chExt cx="795" cy="528"/>
                  </a:xfrm>
                </p:grpSpPr>
                <p:sp>
                  <p:nvSpPr>
                    <p:cNvPr id="687118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104"/>
                      <a:ext cx="694" cy="48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7119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" y="1137"/>
                      <a:ext cx="795" cy="4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4127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/>
                        <a:t>Val: 7 </a:t>
                      </a:r>
                    </a:p>
                    <a:p>
                      <a:r>
                        <a:rPr lang="en-US" sz="2000"/>
                        <a:t>Bal: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8712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064"/>
                    <a:ext cx="192" cy="24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7121" name="Group 17"/>
                <p:cNvGrpSpPr>
                  <a:grpSpLocks/>
                </p:cNvGrpSpPr>
                <p:nvPr/>
              </p:nvGrpSpPr>
              <p:grpSpPr bwMode="auto">
                <a:xfrm>
                  <a:off x="3635" y="2241"/>
                  <a:ext cx="731" cy="527"/>
                  <a:chOff x="686" y="1104"/>
                  <a:chExt cx="731" cy="527"/>
                </a:xfrm>
              </p:grpSpPr>
              <p:sp>
                <p:nvSpPr>
                  <p:cNvPr id="68712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104"/>
                    <a:ext cx="694" cy="48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712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6" y="1136"/>
                    <a:ext cx="731" cy="4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Val: 2</a:t>
                    </a:r>
                  </a:p>
                  <a:p>
                    <a:r>
                      <a:rPr lang="en-US" sz="2000"/>
                      <a:t>Bal: 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8712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092" y="2028"/>
                  <a:ext cx="239" cy="224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7125" name="Group 21"/>
              <p:cNvGrpSpPr>
                <a:grpSpLocks/>
              </p:cNvGrpSpPr>
              <p:nvPr/>
            </p:nvGrpSpPr>
            <p:grpSpPr bwMode="auto">
              <a:xfrm>
                <a:off x="1680" y="3792"/>
                <a:ext cx="666" cy="496"/>
                <a:chOff x="686" y="1104"/>
                <a:chExt cx="795" cy="527"/>
              </a:xfrm>
            </p:grpSpPr>
            <p:sp>
              <p:nvSpPr>
                <p:cNvPr id="687126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" y="1104"/>
                  <a:ext cx="694" cy="48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71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86" y="1137"/>
                  <a:ext cx="795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Val: 8 </a:t>
                  </a:r>
                </a:p>
                <a:p>
                  <a:r>
                    <a:rPr lang="en-US" sz="2000"/>
                    <a:t>Bal: 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687128" name="Line 24"/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246" cy="25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7129" name="Line 25"/>
            <p:cNvSpPr>
              <a:spLocks noChangeShapeType="1"/>
            </p:cNvSpPr>
            <p:nvPr/>
          </p:nvSpPr>
          <p:spPr bwMode="auto">
            <a:xfrm flipH="1">
              <a:off x="3157" y="2530"/>
              <a:ext cx="207" cy="22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7130" name="Group 26"/>
          <p:cNvGrpSpPr>
            <a:grpSpLocks/>
          </p:cNvGrpSpPr>
          <p:nvPr/>
        </p:nvGrpSpPr>
        <p:grpSpPr bwMode="auto">
          <a:xfrm>
            <a:off x="3105150" y="4191000"/>
            <a:ext cx="857250" cy="1066800"/>
            <a:chOff x="1906" y="2364"/>
            <a:chExt cx="540" cy="672"/>
          </a:xfrm>
        </p:grpSpPr>
        <p:grpSp>
          <p:nvGrpSpPr>
            <p:cNvPr id="687131" name="Group 27"/>
            <p:cNvGrpSpPr>
              <a:grpSpLocks/>
            </p:cNvGrpSpPr>
            <p:nvPr/>
          </p:nvGrpSpPr>
          <p:grpSpPr bwMode="auto">
            <a:xfrm>
              <a:off x="1906" y="2565"/>
              <a:ext cx="540" cy="471"/>
              <a:chOff x="686" y="1104"/>
              <a:chExt cx="730" cy="527"/>
            </a:xfrm>
          </p:grpSpPr>
          <p:sp>
            <p:nvSpPr>
              <p:cNvPr id="687132" name="Rectangle 28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33" name="Text Box 29"/>
              <p:cNvSpPr txBox="1">
                <a:spLocks noChangeArrowheads="1"/>
              </p:cNvSpPr>
              <p:nvPr/>
            </p:nvSpPr>
            <p:spPr bwMode="auto">
              <a:xfrm>
                <a:off x="686" y="1136"/>
                <a:ext cx="730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9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</p:grpSp>
        <p:sp>
          <p:nvSpPr>
            <p:cNvPr id="687134" name="Line 30"/>
            <p:cNvSpPr>
              <a:spLocks noChangeShapeType="1"/>
            </p:cNvSpPr>
            <p:nvPr/>
          </p:nvSpPr>
          <p:spPr bwMode="auto">
            <a:xfrm>
              <a:off x="1945" y="2364"/>
              <a:ext cx="172" cy="209"/>
            </a:xfrm>
            <a:prstGeom prst="line">
              <a:avLst/>
            </a:prstGeom>
            <a:noFill/>
            <a:ln w="41275" cap="rnd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7135" name="Text Box 31"/>
          <p:cNvSpPr txBox="1">
            <a:spLocks noChangeArrowheads="1"/>
          </p:cNvSpPr>
          <p:nvPr/>
        </p:nvSpPr>
        <p:spPr bwMode="auto">
          <a:xfrm>
            <a:off x="4175125" y="1189038"/>
            <a:ext cx="4838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what would our new tree look like if we add a value of </a:t>
            </a:r>
            <a:r>
              <a:rPr lang="en-US">
                <a:solidFill>
                  <a:srgbClr val="A50021"/>
                </a:solidFill>
              </a:rPr>
              <a:t>9</a:t>
            </a:r>
            <a:r>
              <a:rPr lang="en-US"/>
              <a:t>?</a:t>
            </a:r>
          </a:p>
        </p:txBody>
      </p:sp>
      <p:grpSp>
        <p:nvGrpSpPr>
          <p:cNvPr id="687136" name="Group 32"/>
          <p:cNvGrpSpPr>
            <a:grpSpLocks/>
          </p:cNvGrpSpPr>
          <p:nvPr/>
        </p:nvGrpSpPr>
        <p:grpSpPr bwMode="auto">
          <a:xfrm>
            <a:off x="3048000" y="3875088"/>
            <a:ext cx="298450" cy="396875"/>
            <a:chOff x="2376" y="2165"/>
            <a:chExt cx="188" cy="250"/>
          </a:xfrm>
        </p:grpSpPr>
        <p:sp>
          <p:nvSpPr>
            <p:cNvPr id="687137" name="Rectangle 33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38" name="Text Box 34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7139" name="Group 35"/>
          <p:cNvGrpSpPr>
            <a:grpSpLocks/>
          </p:cNvGrpSpPr>
          <p:nvPr/>
        </p:nvGrpSpPr>
        <p:grpSpPr bwMode="auto">
          <a:xfrm>
            <a:off x="2320925" y="2865438"/>
            <a:ext cx="298450" cy="396875"/>
            <a:chOff x="2376" y="2165"/>
            <a:chExt cx="188" cy="250"/>
          </a:xfrm>
        </p:grpSpPr>
        <p:sp>
          <p:nvSpPr>
            <p:cNvPr id="687140" name="Rectangle 36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1" name="Text Box 37"/>
            <p:cNvSpPr txBox="1">
              <a:spLocks noChangeArrowheads="1"/>
            </p:cNvSpPr>
            <p:nvPr/>
          </p:nvSpPr>
          <p:spPr bwMode="auto">
            <a:xfrm>
              <a:off x="2376" y="2165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687142" name="Group 38"/>
          <p:cNvGrpSpPr>
            <a:grpSpLocks/>
          </p:cNvGrpSpPr>
          <p:nvPr/>
        </p:nvGrpSpPr>
        <p:grpSpPr bwMode="auto">
          <a:xfrm>
            <a:off x="1744663" y="1858963"/>
            <a:ext cx="339725" cy="396875"/>
            <a:chOff x="2376" y="2165"/>
            <a:chExt cx="214" cy="250"/>
          </a:xfrm>
        </p:grpSpPr>
        <p:sp>
          <p:nvSpPr>
            <p:cNvPr id="687143" name="Rectangle 39"/>
            <p:cNvSpPr>
              <a:spLocks noChangeArrowheads="1"/>
            </p:cNvSpPr>
            <p:nvPr/>
          </p:nvSpPr>
          <p:spPr bwMode="auto">
            <a:xfrm>
              <a:off x="2395" y="2177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4" name="Text Box 40"/>
            <p:cNvSpPr txBox="1">
              <a:spLocks noChangeArrowheads="1"/>
            </p:cNvSpPr>
            <p:nvPr/>
          </p:nvSpPr>
          <p:spPr bwMode="auto">
            <a:xfrm>
              <a:off x="2376" y="216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687145" name="Freeform 41"/>
          <p:cNvSpPr>
            <a:spLocks/>
          </p:cNvSpPr>
          <p:nvPr/>
        </p:nvSpPr>
        <p:spPr bwMode="auto">
          <a:xfrm>
            <a:off x="920750" y="1250950"/>
            <a:ext cx="1495425" cy="74613"/>
          </a:xfrm>
          <a:custGeom>
            <a:avLst/>
            <a:gdLst>
              <a:gd name="T0" fmla="*/ 336 w 336"/>
              <a:gd name="T1" fmla="*/ 112 h 112"/>
              <a:gd name="T2" fmla="*/ 240 w 336"/>
              <a:gd name="T3" fmla="*/ 16 h 112"/>
              <a:gd name="T4" fmla="*/ 96 w 336"/>
              <a:gd name="T5" fmla="*/ 16 h 112"/>
              <a:gd name="T6" fmla="*/ 0 w 336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112">
                <a:moveTo>
                  <a:pt x="336" y="112"/>
                </a:moveTo>
                <a:cubicBezTo>
                  <a:pt x="308" y="72"/>
                  <a:pt x="280" y="32"/>
                  <a:pt x="240" y="16"/>
                </a:cubicBezTo>
                <a:cubicBezTo>
                  <a:pt x="200" y="0"/>
                  <a:pt x="136" y="0"/>
                  <a:pt x="96" y="16"/>
                </a:cubicBezTo>
                <a:cubicBezTo>
                  <a:pt x="56" y="32"/>
                  <a:pt x="28" y="72"/>
                  <a:pt x="0" y="112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7146" name="Group 42"/>
          <p:cNvGrpSpPr>
            <a:grpSpLocks/>
          </p:cNvGrpSpPr>
          <p:nvPr/>
        </p:nvGrpSpPr>
        <p:grpSpPr bwMode="auto">
          <a:xfrm>
            <a:off x="4662488" y="2982913"/>
            <a:ext cx="3719512" cy="2768600"/>
            <a:chOff x="2937" y="1879"/>
            <a:chExt cx="2343" cy="1744"/>
          </a:xfrm>
        </p:grpSpPr>
        <p:sp>
          <p:nvSpPr>
            <p:cNvPr id="687147" name="Rectangle 43"/>
            <p:cNvSpPr>
              <a:spLocks noChangeArrowheads="1"/>
            </p:cNvSpPr>
            <p:nvPr/>
          </p:nvSpPr>
          <p:spPr bwMode="auto">
            <a:xfrm>
              <a:off x="3915" y="3134"/>
              <a:ext cx="513" cy="42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48" name="Text Box 44"/>
            <p:cNvSpPr txBox="1">
              <a:spLocks noChangeArrowheads="1"/>
            </p:cNvSpPr>
            <p:nvPr/>
          </p:nvSpPr>
          <p:spPr bwMode="auto">
            <a:xfrm>
              <a:off x="3890" y="3133"/>
              <a:ext cx="5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6 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87149" name="Group 45"/>
            <p:cNvGrpSpPr>
              <a:grpSpLocks/>
            </p:cNvGrpSpPr>
            <p:nvPr/>
          </p:nvGrpSpPr>
          <p:grpSpPr bwMode="auto">
            <a:xfrm>
              <a:off x="3337" y="2523"/>
              <a:ext cx="588" cy="471"/>
              <a:chOff x="686" y="1104"/>
              <a:chExt cx="795" cy="528"/>
            </a:xfrm>
          </p:grpSpPr>
          <p:sp>
            <p:nvSpPr>
              <p:cNvPr id="687150" name="Rectangle 46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51" name="Text Box 47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4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687152" name="Group 48"/>
            <p:cNvGrpSpPr>
              <a:grpSpLocks/>
            </p:cNvGrpSpPr>
            <p:nvPr/>
          </p:nvGrpSpPr>
          <p:grpSpPr bwMode="auto">
            <a:xfrm>
              <a:off x="3925" y="1879"/>
              <a:ext cx="588" cy="471"/>
              <a:chOff x="686" y="1104"/>
              <a:chExt cx="795" cy="528"/>
            </a:xfrm>
          </p:grpSpPr>
          <p:sp>
            <p:nvSpPr>
              <p:cNvPr id="687153" name="Rectangle 49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94" cy="4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154" name="Text Box 50"/>
              <p:cNvSpPr txBox="1">
                <a:spLocks noChangeArrowheads="1"/>
              </p:cNvSpPr>
              <p:nvPr/>
            </p:nvSpPr>
            <p:spPr bwMode="auto">
              <a:xfrm>
                <a:off x="686" y="1137"/>
                <a:ext cx="795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Val: 7 </a:t>
                </a:r>
              </a:p>
              <a:p>
                <a:r>
                  <a:rPr lang="en-US" sz="2000"/>
                  <a:t>Bal: </a:t>
                </a:r>
                <a:r>
                  <a:rPr 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687155" name="Line 51"/>
            <p:cNvSpPr>
              <a:spLocks noChangeShapeType="1"/>
            </p:cNvSpPr>
            <p:nvPr/>
          </p:nvSpPr>
          <p:spPr bwMode="auto">
            <a:xfrm>
              <a:off x="3771" y="2951"/>
              <a:ext cx="142" cy="21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6" name="Rectangle 52"/>
            <p:cNvSpPr>
              <a:spLocks noChangeArrowheads="1"/>
            </p:cNvSpPr>
            <p:nvPr/>
          </p:nvSpPr>
          <p:spPr bwMode="auto">
            <a:xfrm>
              <a:off x="2964" y="3152"/>
              <a:ext cx="513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7" name="Text Box 53"/>
            <p:cNvSpPr txBox="1">
              <a:spLocks noChangeArrowheads="1"/>
            </p:cNvSpPr>
            <p:nvPr/>
          </p:nvSpPr>
          <p:spPr bwMode="auto">
            <a:xfrm>
              <a:off x="2937" y="3181"/>
              <a:ext cx="5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2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7158" name="Line 54"/>
            <p:cNvSpPr>
              <a:spLocks noChangeShapeType="1"/>
            </p:cNvSpPr>
            <p:nvPr/>
          </p:nvSpPr>
          <p:spPr bwMode="auto">
            <a:xfrm flipH="1">
              <a:off x="3277" y="2962"/>
              <a:ext cx="177" cy="20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59" name="Rectangle 55"/>
            <p:cNvSpPr>
              <a:spLocks noChangeArrowheads="1"/>
            </p:cNvSpPr>
            <p:nvPr/>
          </p:nvSpPr>
          <p:spPr bwMode="auto">
            <a:xfrm>
              <a:off x="4400" y="2509"/>
              <a:ext cx="513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0" name="Text Box 56"/>
            <p:cNvSpPr txBox="1">
              <a:spLocks noChangeArrowheads="1"/>
            </p:cNvSpPr>
            <p:nvPr/>
          </p:nvSpPr>
          <p:spPr bwMode="auto">
            <a:xfrm>
              <a:off x="4375" y="2538"/>
              <a:ext cx="5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8 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7161" name="Line 57"/>
            <p:cNvSpPr>
              <a:spLocks noChangeShapeType="1"/>
            </p:cNvSpPr>
            <p:nvPr/>
          </p:nvSpPr>
          <p:spPr bwMode="auto">
            <a:xfrm>
              <a:off x="4333" y="2280"/>
              <a:ext cx="217" cy="24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2" name="Line 58"/>
            <p:cNvSpPr>
              <a:spLocks noChangeShapeType="1"/>
            </p:cNvSpPr>
            <p:nvPr/>
          </p:nvSpPr>
          <p:spPr bwMode="auto">
            <a:xfrm flipH="1">
              <a:off x="3793" y="2317"/>
              <a:ext cx="183" cy="21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3" name="Rectangle 59"/>
            <p:cNvSpPr>
              <a:spLocks noChangeArrowheads="1"/>
            </p:cNvSpPr>
            <p:nvPr/>
          </p:nvSpPr>
          <p:spPr bwMode="auto">
            <a:xfrm>
              <a:off x="4765" y="3129"/>
              <a:ext cx="514" cy="42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4" name="Text Box 60"/>
            <p:cNvSpPr txBox="1">
              <a:spLocks noChangeArrowheads="1"/>
            </p:cNvSpPr>
            <p:nvPr/>
          </p:nvSpPr>
          <p:spPr bwMode="auto">
            <a:xfrm>
              <a:off x="4740" y="3158"/>
              <a:ext cx="5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Val: 9</a:t>
              </a:r>
            </a:p>
            <a:p>
              <a:r>
                <a:rPr lang="en-US" sz="2000"/>
                <a:t>Bal: </a:t>
              </a:r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87165" name="Line 61"/>
            <p:cNvSpPr>
              <a:spLocks noChangeShapeType="1"/>
            </p:cNvSpPr>
            <p:nvPr/>
          </p:nvSpPr>
          <p:spPr bwMode="auto">
            <a:xfrm>
              <a:off x="4779" y="2928"/>
              <a:ext cx="172" cy="209"/>
            </a:xfrm>
            <a:prstGeom prst="line">
              <a:avLst/>
            </a:prstGeom>
            <a:noFill/>
            <a:ln w="41275" cap="rnd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6" name="Rectangle 62"/>
            <p:cNvSpPr>
              <a:spLocks noChangeArrowheads="1"/>
            </p:cNvSpPr>
            <p:nvPr/>
          </p:nvSpPr>
          <p:spPr bwMode="auto">
            <a:xfrm>
              <a:off x="4723" y="2741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7" name="Text Box 63"/>
            <p:cNvSpPr txBox="1">
              <a:spLocks noChangeArrowheads="1"/>
            </p:cNvSpPr>
            <p:nvPr/>
          </p:nvSpPr>
          <p:spPr bwMode="auto">
            <a:xfrm>
              <a:off x="4704" y="2729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687168" name="Rectangle 64"/>
            <p:cNvSpPr>
              <a:spLocks noChangeArrowheads="1"/>
            </p:cNvSpPr>
            <p:nvPr/>
          </p:nvSpPr>
          <p:spPr bwMode="auto">
            <a:xfrm>
              <a:off x="4265" y="2105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69" name="Text Box 65"/>
            <p:cNvSpPr txBox="1">
              <a:spLocks noChangeArrowheads="1"/>
            </p:cNvSpPr>
            <p:nvPr/>
          </p:nvSpPr>
          <p:spPr bwMode="auto">
            <a:xfrm>
              <a:off x="4246" y="209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687170" name="Rectangle 66"/>
            <p:cNvSpPr>
              <a:spLocks noChangeArrowheads="1"/>
            </p:cNvSpPr>
            <p:nvPr/>
          </p:nvSpPr>
          <p:spPr bwMode="auto">
            <a:xfrm>
              <a:off x="3671" y="2758"/>
              <a:ext cx="149" cy="179"/>
            </a:xfrm>
            <a:prstGeom prst="rect">
              <a:avLst/>
            </a:prstGeom>
            <a:solidFill>
              <a:srgbClr val="FFFF99"/>
            </a:solidFill>
            <a:ln w="41275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71" name="Text Box 67"/>
            <p:cNvSpPr txBox="1">
              <a:spLocks noChangeArrowheads="1"/>
            </p:cNvSpPr>
            <p:nvPr/>
          </p:nvSpPr>
          <p:spPr bwMode="auto">
            <a:xfrm>
              <a:off x="3650" y="274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687172" name="Text Box 68"/>
          <p:cNvSpPr txBox="1">
            <a:spLocks noChangeArrowheads="1"/>
          </p:cNvSpPr>
          <p:nvPr/>
        </p:nvSpPr>
        <p:spPr bwMode="auto">
          <a:xfrm>
            <a:off x="76200" y="5715000"/>
            <a:ext cx="5410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300">
                <a:solidFill>
                  <a:schemeClr val="tx1"/>
                </a:solidFill>
              </a:rPr>
              <a:t>The nodes 2 4 7 8 9, that comprise the ‘outside edge’ of the tree, have been rotated one node to the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8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35" grpId="0" autoUpdateAnimBg="0"/>
      <p:bldP spid="687145" grpId="0" animBg="1"/>
      <p:bldP spid="68717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7A3-0798-4A52-9A88-5E785E5BEFEA}" type="slidenum">
              <a:rPr lang="en-US"/>
              <a:pPr/>
              <a:t>51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Case 2.1: Double Rotation</a:t>
            </a:r>
          </a:p>
        </p:txBody>
      </p:sp>
      <p:graphicFrame>
        <p:nvGraphicFramePr>
          <p:cNvPr id="689155" name="Object 3"/>
          <p:cNvGraphicFramePr>
            <a:graphicFrameLocks noChangeAspect="1"/>
          </p:cNvGraphicFramePr>
          <p:nvPr/>
        </p:nvGraphicFramePr>
        <p:xfrm>
          <a:off x="457200" y="2228850"/>
          <a:ext cx="2446338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2" name="Bitmap Image" r:id="rId4" imgW="1828571" imgH="3209524" progId="Paint.Picture">
                  <p:embed/>
                </p:oleObj>
              </mc:Choice>
              <mc:Fallback>
                <p:oleObj name="Bitmap Image" r:id="rId4" imgW="1828571" imgH="32095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8850"/>
                        <a:ext cx="2446338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346075" y="1265238"/>
            <a:ext cx="859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some cases, when we add a node, it requires two rebalances.</a:t>
            </a: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1771650" y="5684838"/>
            <a:ext cx="498475" cy="985837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58" name="Rectangle 6"/>
          <p:cNvSpPr>
            <a:spLocks noChangeArrowheads="1"/>
          </p:cNvSpPr>
          <p:nvPr/>
        </p:nvSpPr>
        <p:spPr bwMode="auto">
          <a:xfrm>
            <a:off x="1916113" y="5648325"/>
            <a:ext cx="273050" cy="806450"/>
          </a:xfrm>
          <a:prstGeom prst="rect">
            <a:avLst/>
          </a:prstGeom>
          <a:noFill/>
          <a:ln w="412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59" name="Rectangle 7"/>
          <p:cNvSpPr>
            <a:spLocks noChangeArrowheads="1"/>
          </p:cNvSpPr>
          <p:nvPr/>
        </p:nvSpPr>
        <p:spPr bwMode="auto">
          <a:xfrm>
            <a:off x="2343150" y="2989263"/>
            <a:ext cx="914400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0" name="Rectangle 8"/>
          <p:cNvSpPr>
            <a:spLocks noChangeArrowheads="1"/>
          </p:cNvSpPr>
          <p:nvPr/>
        </p:nvSpPr>
        <p:spPr bwMode="auto">
          <a:xfrm>
            <a:off x="1895475" y="2646363"/>
            <a:ext cx="914400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1" name="Rectangle 9"/>
          <p:cNvSpPr>
            <a:spLocks noChangeArrowheads="1"/>
          </p:cNvSpPr>
          <p:nvPr/>
        </p:nvSpPr>
        <p:spPr bwMode="auto">
          <a:xfrm>
            <a:off x="1489075" y="3130550"/>
            <a:ext cx="368300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2" name="Freeform 10"/>
          <p:cNvSpPr>
            <a:spLocks/>
          </p:cNvSpPr>
          <p:nvPr/>
        </p:nvSpPr>
        <p:spPr bwMode="auto">
          <a:xfrm>
            <a:off x="1524000" y="3124200"/>
            <a:ext cx="1295400" cy="228600"/>
          </a:xfrm>
          <a:custGeom>
            <a:avLst/>
            <a:gdLst>
              <a:gd name="T0" fmla="*/ 0 w 960"/>
              <a:gd name="T1" fmla="*/ 160 h 160"/>
              <a:gd name="T2" fmla="*/ 192 w 960"/>
              <a:gd name="T3" fmla="*/ 64 h 160"/>
              <a:gd name="T4" fmla="*/ 576 w 960"/>
              <a:gd name="T5" fmla="*/ 16 h 160"/>
              <a:gd name="T6" fmla="*/ 960 w 960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60">
                <a:moveTo>
                  <a:pt x="0" y="160"/>
                </a:moveTo>
                <a:cubicBezTo>
                  <a:pt x="48" y="124"/>
                  <a:pt x="96" y="88"/>
                  <a:pt x="192" y="64"/>
                </a:cubicBezTo>
                <a:cubicBezTo>
                  <a:pt x="288" y="40"/>
                  <a:pt x="448" y="0"/>
                  <a:pt x="576" y="16"/>
                </a:cubicBezTo>
                <a:cubicBezTo>
                  <a:pt x="704" y="32"/>
                  <a:pt x="832" y="96"/>
                  <a:pt x="960" y="160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9163" name="Object 11"/>
          <p:cNvGraphicFramePr>
            <a:graphicFrameLocks noChangeAspect="1"/>
          </p:cNvGraphicFramePr>
          <p:nvPr/>
        </p:nvGraphicFramePr>
        <p:xfrm>
          <a:off x="3352800" y="2286000"/>
          <a:ext cx="2782888" cy="405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3" name="Bitmap Image" r:id="rId6" imgW="2172003" imgH="3161905" progId="Paint.Picture">
                  <p:embed/>
                </p:oleObj>
              </mc:Choice>
              <mc:Fallback>
                <p:oleObj name="Bitmap Image" r:id="rId6" imgW="2172003" imgH="3161905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2782888" cy="405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2817813" y="5945188"/>
            <a:ext cx="2897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But now, </a:t>
            </a:r>
            <a:r>
              <a:rPr lang="en-US">
                <a:solidFill>
                  <a:srgbClr val="FF3300"/>
                </a:solidFill>
              </a:rPr>
              <a:t>node 7</a:t>
            </a:r>
            <a:r>
              <a:rPr lang="en-US"/>
              <a:t> </a:t>
            </a:r>
            <a:br>
              <a:rPr lang="en-US"/>
            </a:br>
            <a:r>
              <a:rPr lang="en-US"/>
              <a:t>is still unbalanced!</a:t>
            </a:r>
          </a:p>
        </p:txBody>
      </p:sp>
      <p:sp>
        <p:nvSpPr>
          <p:cNvPr id="689165" name="Freeform 13"/>
          <p:cNvSpPr>
            <a:spLocks/>
          </p:cNvSpPr>
          <p:nvPr/>
        </p:nvSpPr>
        <p:spPr bwMode="auto">
          <a:xfrm>
            <a:off x="3568700" y="2403475"/>
            <a:ext cx="1495425" cy="74613"/>
          </a:xfrm>
          <a:custGeom>
            <a:avLst/>
            <a:gdLst>
              <a:gd name="T0" fmla="*/ 336 w 336"/>
              <a:gd name="T1" fmla="*/ 112 h 112"/>
              <a:gd name="T2" fmla="*/ 240 w 336"/>
              <a:gd name="T3" fmla="*/ 16 h 112"/>
              <a:gd name="T4" fmla="*/ 96 w 336"/>
              <a:gd name="T5" fmla="*/ 16 h 112"/>
              <a:gd name="T6" fmla="*/ 0 w 336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112">
                <a:moveTo>
                  <a:pt x="336" y="112"/>
                </a:moveTo>
                <a:cubicBezTo>
                  <a:pt x="308" y="72"/>
                  <a:pt x="280" y="32"/>
                  <a:pt x="240" y="16"/>
                </a:cubicBezTo>
                <a:cubicBezTo>
                  <a:pt x="200" y="0"/>
                  <a:pt x="136" y="0"/>
                  <a:pt x="96" y="16"/>
                </a:cubicBezTo>
                <a:cubicBezTo>
                  <a:pt x="56" y="32"/>
                  <a:pt x="28" y="72"/>
                  <a:pt x="0" y="112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9166" name="Object 14"/>
          <p:cNvGraphicFramePr>
            <a:graphicFrameLocks noChangeAspect="1"/>
          </p:cNvGraphicFramePr>
          <p:nvPr/>
        </p:nvGraphicFramePr>
        <p:xfrm>
          <a:off x="6259513" y="2362200"/>
          <a:ext cx="2811462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4" name="Bitmap Image" r:id="rId8" imgW="2104762" imgH="3123810" progId="Paint.Picture">
                  <p:embed/>
                </p:oleObj>
              </mc:Choice>
              <mc:Fallback>
                <p:oleObj name="Bitmap Image" r:id="rId8" imgW="2104762" imgH="3123810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2362200"/>
                        <a:ext cx="2811462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7" name="Line 15"/>
          <p:cNvSpPr>
            <a:spLocks noChangeShapeType="1"/>
          </p:cNvSpPr>
          <p:nvPr/>
        </p:nvSpPr>
        <p:spPr bwMode="auto">
          <a:xfrm>
            <a:off x="1981200" y="464820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8" name="Line 16"/>
          <p:cNvSpPr>
            <a:spLocks noChangeShapeType="1"/>
          </p:cNvSpPr>
          <p:nvPr/>
        </p:nvSpPr>
        <p:spPr bwMode="auto">
          <a:xfrm flipH="1">
            <a:off x="4038600" y="4343400"/>
            <a:ext cx="533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8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8" grpId="0" animBg="1"/>
      <p:bldP spid="689162" grpId="0" animBg="1"/>
      <p:bldP spid="689164" grpId="0" autoUpdateAnimBg="0"/>
      <p:bldP spid="689165" grpId="0" animBg="1"/>
      <p:bldP spid="689167" grpId="0" animBg="1"/>
      <p:bldP spid="689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E092-DEF4-4149-A7D4-0846F501EEC2}" type="slidenum">
              <a:rPr lang="en-US"/>
              <a:pPr/>
              <a:t>6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#1 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5089525" y="3473450"/>
          <a:ext cx="3976688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30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473450"/>
                        <a:ext cx="3976688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77825" y="1219200"/>
            <a:ext cx="434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1</a:t>
            </a:r>
            <a:r>
              <a:rPr lang="en-US"/>
              <a:t>: Searching for value </a:t>
            </a:r>
            <a:r>
              <a:rPr lang="en-US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533400" y="1771650"/>
            <a:ext cx="619601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parent = NULL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cur = root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While cur != NULL</a:t>
            </a:r>
          </a:p>
          <a:p>
            <a:pPr lvl="1"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If V == cur-&gt;value, then we’re done.</a:t>
            </a:r>
          </a:p>
          <a:p>
            <a:pPr lvl="1"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If (V &lt; cur-&gt;value)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	      parent = cur; 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          cur = cur-&gt;left;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	C. Else if (V &gt; cur-&gt;value)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          parent = cur; 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          cur = cur-&gt;right;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961063" y="1447800"/>
            <a:ext cx="276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Let’s delete </a:t>
            </a:r>
            <a:r>
              <a:rPr lang="en-US">
                <a:solidFill>
                  <a:srgbClr val="FF3300"/>
                </a:solidFill>
              </a:rPr>
              <a:t>Casey</a:t>
            </a:r>
          </a:p>
        </p:txBody>
      </p:sp>
      <p:sp>
        <p:nvSpPr>
          <p:cNvPr id="586759" name="Line 7"/>
          <p:cNvSpPr>
            <a:spLocks noChangeShapeType="1"/>
          </p:cNvSpPr>
          <p:nvPr/>
        </p:nvSpPr>
        <p:spPr bwMode="auto">
          <a:xfrm>
            <a:off x="304800" y="1981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65" name="Group 13"/>
          <p:cNvGrpSpPr>
            <a:grpSpLocks/>
          </p:cNvGrpSpPr>
          <p:nvPr/>
        </p:nvGrpSpPr>
        <p:grpSpPr bwMode="auto">
          <a:xfrm>
            <a:off x="6057900" y="3375025"/>
            <a:ext cx="904875" cy="457200"/>
            <a:chOff x="966" y="3195"/>
            <a:chExt cx="570" cy="288"/>
          </a:xfrm>
        </p:grpSpPr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19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764" name="Text Box 12"/>
            <p:cNvSpPr txBox="1">
              <a:spLocks noChangeArrowheads="1"/>
            </p:cNvSpPr>
            <p:nvPr/>
          </p:nvSpPr>
          <p:spPr bwMode="auto">
            <a:xfrm>
              <a:off x="966" y="3195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</p:grpSp>
      <p:grpSp>
        <p:nvGrpSpPr>
          <p:cNvPr id="586771" name="Group 19"/>
          <p:cNvGrpSpPr>
            <a:grpSpLocks/>
          </p:cNvGrpSpPr>
          <p:nvPr/>
        </p:nvGrpSpPr>
        <p:grpSpPr bwMode="auto">
          <a:xfrm>
            <a:off x="2717800" y="6135688"/>
            <a:ext cx="2297113" cy="504825"/>
            <a:chOff x="1712" y="3865"/>
            <a:chExt cx="1447" cy="318"/>
          </a:xfrm>
        </p:grpSpPr>
        <p:grpSp>
          <p:nvGrpSpPr>
            <p:cNvPr id="586766" name="Group 14"/>
            <p:cNvGrpSpPr>
              <a:grpSpLocks/>
            </p:cNvGrpSpPr>
            <p:nvPr/>
          </p:nvGrpSpPr>
          <p:grpSpPr bwMode="auto">
            <a:xfrm>
              <a:off x="1712" y="3865"/>
              <a:ext cx="879" cy="288"/>
              <a:chOff x="657" y="3005"/>
              <a:chExt cx="879" cy="288"/>
            </a:xfrm>
          </p:grpSpPr>
          <p:sp>
            <p:nvSpPr>
              <p:cNvPr id="586761" name="Text Box 9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762" name="Line 10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6767" name="Text Box 15"/>
            <p:cNvSpPr txBox="1">
              <a:spLocks noChangeArrowheads="1"/>
            </p:cNvSpPr>
            <p:nvPr/>
          </p:nvSpPr>
          <p:spPr bwMode="auto">
            <a:xfrm>
              <a:off x="2537" y="3895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NULL</a:t>
              </a:r>
            </a:p>
          </p:txBody>
        </p:sp>
      </p:grpSp>
      <p:sp>
        <p:nvSpPr>
          <p:cNvPr id="586772" name="Line 20"/>
          <p:cNvSpPr>
            <a:spLocks noChangeShapeType="1"/>
          </p:cNvSpPr>
          <p:nvPr/>
        </p:nvSpPr>
        <p:spPr bwMode="auto">
          <a:xfrm>
            <a:off x="304800" y="2362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3" name="Line 21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4" name="Line 22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5" name="Line 23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6" name="Text Box 24"/>
          <p:cNvSpPr txBox="1">
            <a:spLocks noChangeArrowheads="1"/>
          </p:cNvSpPr>
          <p:nvPr/>
        </p:nvSpPr>
        <p:spPr bwMode="auto">
          <a:xfrm>
            <a:off x="6154738" y="2179638"/>
            <a:ext cx="197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Casey </a:t>
            </a:r>
            <a:r>
              <a:rPr lang="en-US">
                <a:solidFill>
                  <a:srgbClr val="006666"/>
                </a:solidFill>
              </a:rPr>
              <a:t>&lt;</a:t>
            </a:r>
            <a:r>
              <a:rPr lang="en-US">
                <a:solidFill>
                  <a:srgbClr val="6600CC"/>
                </a:solidFill>
              </a:rPr>
              <a:t> Mel?</a:t>
            </a:r>
          </a:p>
        </p:txBody>
      </p:sp>
      <p:sp>
        <p:nvSpPr>
          <p:cNvPr id="586777" name="Line 25"/>
          <p:cNvSpPr>
            <a:spLocks noChangeShapeType="1"/>
          </p:cNvSpPr>
          <p:nvPr/>
        </p:nvSpPr>
        <p:spPr bwMode="auto">
          <a:xfrm>
            <a:off x="1252538" y="3832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82" name="Group 30"/>
          <p:cNvGrpSpPr>
            <a:grpSpLocks/>
          </p:cNvGrpSpPr>
          <p:nvPr/>
        </p:nvGrpSpPr>
        <p:grpSpPr bwMode="auto">
          <a:xfrm>
            <a:off x="2514600" y="3375025"/>
            <a:ext cx="3579813" cy="3330575"/>
            <a:chOff x="1584" y="2126"/>
            <a:chExt cx="2255" cy="2098"/>
          </a:xfrm>
        </p:grpSpPr>
        <p:grpSp>
          <p:nvGrpSpPr>
            <p:cNvPr id="586768" name="Group 16"/>
            <p:cNvGrpSpPr>
              <a:grpSpLocks/>
            </p:cNvGrpSpPr>
            <p:nvPr/>
          </p:nvGrpSpPr>
          <p:grpSpPr bwMode="auto">
            <a:xfrm>
              <a:off x="2960" y="2126"/>
              <a:ext cx="879" cy="288"/>
              <a:chOff x="657" y="3005"/>
              <a:chExt cx="879" cy="288"/>
            </a:xfrm>
          </p:grpSpPr>
          <p:sp>
            <p:nvSpPr>
              <p:cNvPr id="586769" name="Text Box 1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770" name="Line 1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1584" y="3840"/>
              <a:ext cx="1824" cy="38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783" name="Line 31"/>
          <p:cNvSpPr>
            <a:spLocks noChangeShapeType="1"/>
          </p:cNvSpPr>
          <p:nvPr/>
        </p:nvSpPr>
        <p:spPr bwMode="auto">
          <a:xfrm>
            <a:off x="1295400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91" name="Group 39"/>
          <p:cNvGrpSpPr>
            <a:grpSpLocks/>
          </p:cNvGrpSpPr>
          <p:nvPr/>
        </p:nvGrpSpPr>
        <p:grpSpPr bwMode="auto">
          <a:xfrm>
            <a:off x="4560888" y="3371850"/>
            <a:ext cx="2422525" cy="1200150"/>
            <a:chOff x="2873" y="2124"/>
            <a:chExt cx="1526" cy="756"/>
          </a:xfrm>
        </p:grpSpPr>
        <p:grpSp>
          <p:nvGrpSpPr>
            <p:cNvPr id="586784" name="Group 32"/>
            <p:cNvGrpSpPr>
              <a:grpSpLocks/>
            </p:cNvGrpSpPr>
            <p:nvPr/>
          </p:nvGrpSpPr>
          <p:grpSpPr bwMode="auto">
            <a:xfrm>
              <a:off x="3222" y="2592"/>
              <a:ext cx="570" cy="288"/>
              <a:chOff x="966" y="3195"/>
              <a:chExt cx="570" cy="288"/>
            </a:xfrm>
          </p:grpSpPr>
          <p:sp>
            <p:nvSpPr>
              <p:cNvPr id="586785" name="Line 33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786" name="Text Box 34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  <p:sp>
          <p:nvSpPr>
            <p:cNvPr id="586787" name="Rectangle 35"/>
            <p:cNvSpPr>
              <a:spLocks noChangeArrowheads="1"/>
            </p:cNvSpPr>
            <p:nvPr/>
          </p:nvSpPr>
          <p:spPr bwMode="auto">
            <a:xfrm>
              <a:off x="2873" y="2124"/>
              <a:ext cx="1526" cy="30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6788" name="Group 36"/>
            <p:cNvGrpSpPr>
              <a:grpSpLocks/>
            </p:cNvGrpSpPr>
            <p:nvPr/>
          </p:nvGrpSpPr>
          <p:grpSpPr bwMode="auto">
            <a:xfrm>
              <a:off x="3487" y="2133"/>
              <a:ext cx="879" cy="288"/>
              <a:chOff x="657" y="3005"/>
              <a:chExt cx="879" cy="288"/>
            </a:xfrm>
          </p:grpSpPr>
          <p:sp>
            <p:nvSpPr>
              <p:cNvPr id="586789" name="Text Box 3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790" name="Line 3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3" name="Line 41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4" name="Line 42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5" name="Text Box 43"/>
          <p:cNvSpPr txBox="1">
            <a:spLocks noChangeArrowheads="1"/>
          </p:cNvSpPr>
          <p:nvPr/>
        </p:nvSpPr>
        <p:spPr bwMode="auto">
          <a:xfrm>
            <a:off x="5937250" y="2209800"/>
            <a:ext cx="244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Casey </a:t>
            </a:r>
            <a:r>
              <a:rPr lang="en-US">
                <a:solidFill>
                  <a:srgbClr val="006666"/>
                </a:solidFill>
              </a:rPr>
              <a:t>&lt;</a:t>
            </a:r>
            <a:r>
              <a:rPr lang="en-US">
                <a:solidFill>
                  <a:srgbClr val="6600CC"/>
                </a:solidFill>
              </a:rPr>
              <a:t> Darren?</a:t>
            </a:r>
          </a:p>
        </p:txBody>
      </p:sp>
      <p:sp>
        <p:nvSpPr>
          <p:cNvPr id="586796" name="Line 44"/>
          <p:cNvSpPr>
            <a:spLocks noChangeShapeType="1"/>
          </p:cNvSpPr>
          <p:nvPr/>
        </p:nvSpPr>
        <p:spPr bwMode="auto">
          <a:xfrm>
            <a:off x="1252538" y="38417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01" name="Group 49"/>
          <p:cNvGrpSpPr>
            <a:grpSpLocks/>
          </p:cNvGrpSpPr>
          <p:nvPr/>
        </p:nvGrpSpPr>
        <p:grpSpPr bwMode="auto">
          <a:xfrm>
            <a:off x="4727575" y="3395663"/>
            <a:ext cx="2219325" cy="995362"/>
            <a:chOff x="2978" y="2139"/>
            <a:chExt cx="1398" cy="627"/>
          </a:xfrm>
        </p:grpSpPr>
        <p:grpSp>
          <p:nvGrpSpPr>
            <p:cNvPr id="586797" name="Group 45"/>
            <p:cNvGrpSpPr>
              <a:grpSpLocks/>
            </p:cNvGrpSpPr>
            <p:nvPr/>
          </p:nvGrpSpPr>
          <p:grpSpPr bwMode="auto">
            <a:xfrm>
              <a:off x="2978" y="2478"/>
              <a:ext cx="879" cy="288"/>
              <a:chOff x="657" y="3005"/>
              <a:chExt cx="879" cy="288"/>
            </a:xfrm>
          </p:grpSpPr>
          <p:sp>
            <p:nvSpPr>
              <p:cNvPr id="586798" name="Text Box 4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799" name="Line 4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6800" name="Rectangle 48"/>
            <p:cNvSpPr>
              <a:spLocks noChangeArrowheads="1"/>
            </p:cNvSpPr>
            <p:nvPr/>
          </p:nvSpPr>
          <p:spPr bwMode="auto">
            <a:xfrm>
              <a:off x="3321" y="2139"/>
              <a:ext cx="1055" cy="28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802" name="Line 50"/>
          <p:cNvSpPr>
            <a:spLocks noChangeShapeType="1"/>
          </p:cNvSpPr>
          <p:nvPr/>
        </p:nvSpPr>
        <p:spPr bwMode="auto">
          <a:xfrm>
            <a:off x="1304925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10" name="Group 58"/>
          <p:cNvGrpSpPr>
            <a:grpSpLocks/>
          </p:cNvGrpSpPr>
          <p:nvPr/>
        </p:nvGrpSpPr>
        <p:grpSpPr bwMode="auto">
          <a:xfrm>
            <a:off x="4605338" y="4286250"/>
            <a:ext cx="1439862" cy="1081088"/>
            <a:chOff x="2901" y="2700"/>
            <a:chExt cx="907" cy="681"/>
          </a:xfrm>
        </p:grpSpPr>
        <p:grpSp>
          <p:nvGrpSpPr>
            <p:cNvPr id="586803" name="Group 51"/>
            <p:cNvGrpSpPr>
              <a:grpSpLocks/>
            </p:cNvGrpSpPr>
            <p:nvPr/>
          </p:nvGrpSpPr>
          <p:grpSpPr bwMode="auto">
            <a:xfrm>
              <a:off x="2901" y="3093"/>
              <a:ext cx="570" cy="288"/>
              <a:chOff x="966" y="3195"/>
              <a:chExt cx="570" cy="288"/>
            </a:xfrm>
          </p:grpSpPr>
          <p:sp>
            <p:nvSpPr>
              <p:cNvPr id="586804" name="Line 5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805" name="Text Box 53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  <p:sp>
          <p:nvSpPr>
            <p:cNvPr id="586806" name="Rectangle 54"/>
            <p:cNvSpPr>
              <a:spLocks noChangeArrowheads="1"/>
            </p:cNvSpPr>
            <p:nvPr/>
          </p:nvSpPr>
          <p:spPr bwMode="auto">
            <a:xfrm>
              <a:off x="3247" y="2700"/>
              <a:ext cx="561" cy="143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811" name="Line 59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2" name="Line 60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3" name="Line 61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4" name="Text Box 62"/>
          <p:cNvSpPr txBox="1">
            <a:spLocks noChangeArrowheads="1"/>
          </p:cNvSpPr>
          <p:nvPr/>
        </p:nvSpPr>
        <p:spPr bwMode="auto">
          <a:xfrm>
            <a:off x="6111875" y="2209800"/>
            <a:ext cx="226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Casey </a:t>
            </a:r>
            <a:r>
              <a:rPr lang="en-US">
                <a:solidFill>
                  <a:srgbClr val="006666"/>
                </a:solidFill>
              </a:rPr>
              <a:t>&lt;</a:t>
            </a:r>
            <a:r>
              <a:rPr lang="en-US">
                <a:solidFill>
                  <a:srgbClr val="6600CC"/>
                </a:solidFill>
              </a:rPr>
              <a:t> Carey?</a:t>
            </a:r>
          </a:p>
        </p:txBody>
      </p:sp>
      <p:sp>
        <p:nvSpPr>
          <p:cNvPr id="586815" name="Line 63"/>
          <p:cNvSpPr>
            <a:spLocks noChangeShapeType="1"/>
          </p:cNvSpPr>
          <p:nvPr/>
        </p:nvSpPr>
        <p:spPr bwMode="auto">
          <a:xfrm>
            <a:off x="685800" y="4495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6" name="Line 64"/>
          <p:cNvSpPr>
            <a:spLocks noChangeShapeType="1"/>
          </p:cNvSpPr>
          <p:nvPr/>
        </p:nvSpPr>
        <p:spPr bwMode="auto">
          <a:xfrm>
            <a:off x="1219200" y="4953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1" name="Group 69"/>
          <p:cNvGrpSpPr>
            <a:grpSpLocks/>
          </p:cNvGrpSpPr>
          <p:nvPr/>
        </p:nvGrpSpPr>
        <p:grpSpPr bwMode="auto">
          <a:xfrm>
            <a:off x="4151313" y="3962400"/>
            <a:ext cx="1963737" cy="1184275"/>
            <a:chOff x="2615" y="2496"/>
            <a:chExt cx="1237" cy="746"/>
          </a:xfrm>
        </p:grpSpPr>
        <p:grpSp>
          <p:nvGrpSpPr>
            <p:cNvPr id="586817" name="Group 65"/>
            <p:cNvGrpSpPr>
              <a:grpSpLocks/>
            </p:cNvGrpSpPr>
            <p:nvPr/>
          </p:nvGrpSpPr>
          <p:grpSpPr bwMode="auto">
            <a:xfrm>
              <a:off x="2615" y="2954"/>
              <a:ext cx="879" cy="288"/>
              <a:chOff x="657" y="3005"/>
              <a:chExt cx="879" cy="288"/>
            </a:xfrm>
          </p:grpSpPr>
          <p:sp>
            <p:nvSpPr>
              <p:cNvPr id="586818" name="Text Box 6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6819" name="Line 6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6820" name="Rectangle 68"/>
            <p:cNvSpPr>
              <a:spLocks noChangeArrowheads="1"/>
            </p:cNvSpPr>
            <p:nvPr/>
          </p:nvSpPr>
          <p:spPr bwMode="auto">
            <a:xfrm>
              <a:off x="2976" y="2496"/>
              <a:ext cx="876" cy="279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822" name="Line 70"/>
          <p:cNvSpPr>
            <a:spLocks noChangeShapeType="1"/>
          </p:cNvSpPr>
          <p:nvPr/>
        </p:nvSpPr>
        <p:spPr bwMode="auto">
          <a:xfrm>
            <a:off x="1230313" y="5311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5" name="Group 73"/>
          <p:cNvGrpSpPr>
            <a:grpSpLocks/>
          </p:cNvGrpSpPr>
          <p:nvPr/>
        </p:nvGrpSpPr>
        <p:grpSpPr bwMode="auto">
          <a:xfrm>
            <a:off x="4643438" y="5059363"/>
            <a:ext cx="3598862" cy="1001712"/>
            <a:chOff x="2925" y="3187"/>
            <a:chExt cx="2267" cy="631"/>
          </a:xfrm>
        </p:grpSpPr>
        <p:grpSp>
          <p:nvGrpSpPr>
            <p:cNvPr id="586824" name="Group 72"/>
            <p:cNvGrpSpPr>
              <a:grpSpLocks/>
            </p:cNvGrpSpPr>
            <p:nvPr/>
          </p:nvGrpSpPr>
          <p:grpSpPr bwMode="auto">
            <a:xfrm>
              <a:off x="4609" y="3530"/>
              <a:ext cx="583" cy="288"/>
              <a:chOff x="3158" y="3896"/>
              <a:chExt cx="583" cy="288"/>
            </a:xfrm>
          </p:grpSpPr>
          <p:sp>
            <p:nvSpPr>
              <p:cNvPr id="586808" name="Line 56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809" name="Text Box 57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  <p:sp>
          <p:nvSpPr>
            <p:cNvPr id="586823" name="Rectangle 71"/>
            <p:cNvSpPr>
              <a:spLocks noChangeArrowheads="1"/>
            </p:cNvSpPr>
            <p:nvPr/>
          </p:nvSpPr>
          <p:spPr bwMode="auto">
            <a:xfrm>
              <a:off x="2925" y="3187"/>
              <a:ext cx="538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6826" name="Line 74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27" name="Line 75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28" name="Text Box 76"/>
          <p:cNvSpPr txBox="1">
            <a:spLocks noChangeArrowheads="1"/>
          </p:cNvSpPr>
          <p:nvPr/>
        </p:nvSpPr>
        <p:spPr bwMode="auto">
          <a:xfrm>
            <a:off x="406400" y="5837238"/>
            <a:ext cx="387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And we’ve found our node!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8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8" grpId="0" autoUpdateAnimBg="0"/>
      <p:bldP spid="586759" grpId="0" animBg="1"/>
      <p:bldP spid="586772" grpId="0" animBg="1"/>
      <p:bldP spid="586773" grpId="0" animBg="1"/>
      <p:bldP spid="586774" grpId="0" animBg="1"/>
      <p:bldP spid="586775" grpId="0" animBg="1"/>
      <p:bldP spid="586776" grpId="0" autoUpdateAnimBg="0"/>
      <p:bldP spid="586777" grpId="0" animBg="1"/>
      <p:bldP spid="586783" grpId="0" animBg="1"/>
      <p:bldP spid="586792" grpId="0" animBg="1"/>
      <p:bldP spid="586793" grpId="0" animBg="1"/>
      <p:bldP spid="586794" grpId="0" animBg="1"/>
      <p:bldP spid="586795" grpId="0" autoUpdateAnimBg="0"/>
      <p:bldP spid="586796" grpId="0" animBg="1"/>
      <p:bldP spid="586802" grpId="0" animBg="1"/>
      <p:bldP spid="586811" grpId="0" animBg="1"/>
      <p:bldP spid="586812" grpId="0" animBg="1"/>
      <p:bldP spid="586813" grpId="0" animBg="1"/>
      <p:bldP spid="586814" grpId="0" autoUpdateAnimBg="0"/>
      <p:bldP spid="586815" grpId="0" animBg="1"/>
      <p:bldP spid="586816" grpId="0" animBg="1"/>
      <p:bldP spid="586822" grpId="0" animBg="1"/>
      <p:bldP spid="586826" grpId="0" animBg="1"/>
      <p:bldP spid="586827" grpId="0" animBg="1"/>
      <p:bldP spid="5868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0F3-2DDD-4F9C-B033-658963BEF1D6}" type="slidenum">
              <a:rPr lang="en-US"/>
              <a:pPr/>
              <a:t>7</a:t>
            </a:fld>
            <a:endParaRPr lang="en-US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385763" y="1036638"/>
            <a:ext cx="844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Once we’ve found our node, we have to delete it.  </a:t>
            </a:r>
            <a:br>
              <a:rPr lang="en-US"/>
            </a:br>
            <a:r>
              <a:rPr lang="en-US"/>
              <a:t>There are </a:t>
            </a:r>
            <a:r>
              <a:rPr lang="en-US">
                <a:solidFill>
                  <a:srgbClr val="A50021"/>
                </a:solidFill>
              </a:rPr>
              <a:t>3</a:t>
            </a:r>
            <a:r>
              <a:rPr lang="en-US"/>
              <a:t> cases.</a:t>
            </a:r>
          </a:p>
        </p:txBody>
      </p:sp>
      <p:grpSp>
        <p:nvGrpSpPr>
          <p:cNvPr id="587822" name="Group 46"/>
          <p:cNvGrpSpPr>
            <a:grpSpLocks/>
          </p:cNvGrpSpPr>
          <p:nvPr/>
        </p:nvGrpSpPr>
        <p:grpSpPr bwMode="auto">
          <a:xfrm>
            <a:off x="76200" y="1905000"/>
            <a:ext cx="2994025" cy="4649788"/>
            <a:chOff x="48" y="1200"/>
            <a:chExt cx="1886" cy="2929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7794" name="Group 18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7784" name="Object 8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836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7785" name="Group 9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7786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7793" name="Group 17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779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7803" name="Rectangle 27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23" name="Group 47"/>
          <p:cNvGrpSpPr>
            <a:grpSpLocks/>
          </p:cNvGrpSpPr>
          <p:nvPr/>
        </p:nvGrpSpPr>
        <p:grpSpPr bwMode="auto">
          <a:xfrm>
            <a:off x="3155950" y="1905000"/>
            <a:ext cx="3016250" cy="4649788"/>
            <a:chOff x="1988" y="1200"/>
            <a:chExt cx="1900" cy="2929"/>
          </a:xfrm>
        </p:grpSpPr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87796" name="Object 20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37" r:id="rId6" imgW="4963218" imgH="3296110" progId="Paint.Picture">
                    <p:embed/>
                  </p:oleObj>
                </mc:Choice>
                <mc:Fallback>
                  <p:oleObj r:id="rId6" imgW="4963218" imgH="3296110" progId="Paint.Picture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04" name="Rectangle 28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7807" name="Group 31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87802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05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0" name="Group 34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87811" name="Line 35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12" name="Text Box 36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grpSp>
        <p:nvGrpSpPr>
          <p:cNvPr id="587824" name="Group 48"/>
          <p:cNvGrpSpPr>
            <a:grpSpLocks/>
          </p:cNvGrpSpPr>
          <p:nvPr/>
        </p:nvGrpSpPr>
        <p:grpSpPr bwMode="auto">
          <a:xfrm>
            <a:off x="6194425" y="1905000"/>
            <a:ext cx="2917825" cy="4649788"/>
            <a:chOff x="3902" y="1200"/>
            <a:chExt cx="1838" cy="2929"/>
          </a:xfrm>
        </p:grpSpPr>
        <p:sp>
          <p:nvSpPr>
            <p:cNvPr id="587783" name="Text Box 7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87814" name="Rectangle 38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7815" name="Object 39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38" r:id="rId7" imgW="4963218" imgH="3296110" progId="Paint.Picture">
                    <p:embed/>
                  </p:oleObj>
                </mc:Choice>
                <mc:Fallback>
                  <p:oleObj r:id="rId7" imgW="4963218" imgH="3296110" progId="Paint.Picture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7816" name="Group 40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87817" name="Text Box 41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18" name="Line 42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9" name="Group 43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87820" name="Line 44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21" name="Text Box 45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87826" name="Line 50"/>
          <p:cNvSpPr>
            <a:spLocks noChangeShapeType="1"/>
          </p:cNvSpPr>
          <p:nvPr/>
        </p:nvSpPr>
        <p:spPr bwMode="auto">
          <a:xfrm flipH="1">
            <a:off x="5338763" y="4349750"/>
            <a:ext cx="296862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7828" name="Group 52"/>
          <p:cNvGrpSpPr>
            <a:grpSpLocks/>
          </p:cNvGrpSpPr>
          <p:nvPr/>
        </p:nvGrpSpPr>
        <p:grpSpPr bwMode="auto">
          <a:xfrm>
            <a:off x="1320800" y="6145213"/>
            <a:ext cx="849313" cy="342900"/>
            <a:chOff x="832" y="3871"/>
            <a:chExt cx="535" cy="216"/>
          </a:xfrm>
        </p:grpSpPr>
        <p:sp>
          <p:nvSpPr>
            <p:cNvPr id="587825" name="Line 49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7" name="Line 51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30" name="Group 54"/>
          <p:cNvGrpSpPr>
            <a:grpSpLocks/>
          </p:cNvGrpSpPr>
          <p:nvPr/>
        </p:nvGrpSpPr>
        <p:grpSpPr bwMode="auto">
          <a:xfrm>
            <a:off x="6913563" y="4408488"/>
            <a:ext cx="793750" cy="342900"/>
            <a:chOff x="832" y="3871"/>
            <a:chExt cx="535" cy="216"/>
          </a:xfrm>
        </p:grpSpPr>
        <p:sp>
          <p:nvSpPr>
            <p:cNvPr id="587831" name="Line 55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32" name="Line 56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8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26" grpId="0" animBg="1"/>
      <p:bldP spid="5878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8</a:t>
            </a:fld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BST Deletion: Step #2 </a:t>
            </a: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457200" y="1112838"/>
            <a:ext cx="818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Case 1 and 2 are trivial (if you already know linked lists):</a:t>
            </a:r>
          </a:p>
        </p:txBody>
      </p:sp>
      <p:grpSp>
        <p:nvGrpSpPr>
          <p:cNvPr id="588812" name="Group 12"/>
          <p:cNvGrpSpPr>
            <a:grpSpLocks/>
          </p:cNvGrpSpPr>
          <p:nvPr/>
        </p:nvGrpSpPr>
        <p:grpSpPr bwMode="auto">
          <a:xfrm>
            <a:off x="206375" y="1905000"/>
            <a:ext cx="2994025" cy="4649788"/>
            <a:chOff x="48" y="1200"/>
            <a:chExt cx="1886" cy="2929"/>
          </a:xfrm>
        </p:grpSpPr>
        <p:sp>
          <p:nvSpPr>
            <p:cNvPr id="588813" name="Text Box 13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8814" name="Group 14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8815" name="Object 15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857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8816" name="Group 16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8817" name="Line 17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8819" name="Group 19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88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8822" name="Rectangle 22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1876425"/>
            <a:ext cx="55451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(parent-&gt;left == cur) </a:t>
            </a:r>
          </a:p>
          <a:p>
            <a:r>
              <a:rPr lang="en-US"/>
              <a:t>   parent-&gt;left = NULL;</a:t>
            </a:r>
          </a:p>
          <a:p>
            <a:r>
              <a:rPr lang="en-US"/>
              <a:t>else // </a:t>
            </a:r>
            <a:r>
              <a:rPr lang="en-US">
                <a:solidFill>
                  <a:schemeClr val="bg2"/>
                </a:solidFill>
              </a:rPr>
              <a:t>if (parent-&gt;right == cur)</a:t>
            </a:r>
          </a:p>
          <a:p>
            <a:r>
              <a:rPr lang="en-US"/>
              <a:t>   parent-&gt;right = NULL;</a:t>
            </a:r>
          </a:p>
        </p:txBody>
      </p:sp>
      <p:sp>
        <p:nvSpPr>
          <p:cNvPr id="588824" name="Rectangle 24"/>
          <p:cNvSpPr>
            <a:spLocks noChangeArrowheads="1"/>
          </p:cNvSpPr>
          <p:nvPr/>
        </p:nvSpPr>
        <p:spPr bwMode="auto">
          <a:xfrm>
            <a:off x="3429000" y="3429000"/>
            <a:ext cx="173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delete cur;</a:t>
            </a:r>
          </a:p>
        </p:txBody>
      </p:sp>
      <p:sp>
        <p:nvSpPr>
          <p:cNvPr id="588853" name="Rectangle 53"/>
          <p:cNvSpPr>
            <a:spLocks noChangeArrowheads="1"/>
          </p:cNvSpPr>
          <p:nvPr/>
        </p:nvSpPr>
        <p:spPr bwMode="auto">
          <a:xfrm>
            <a:off x="1462088" y="5600700"/>
            <a:ext cx="920750" cy="217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9" name="Group 29"/>
          <p:cNvGrpSpPr>
            <a:grpSpLocks/>
          </p:cNvGrpSpPr>
          <p:nvPr/>
        </p:nvGrpSpPr>
        <p:grpSpPr bwMode="auto">
          <a:xfrm>
            <a:off x="1574800" y="5465763"/>
            <a:ext cx="246063" cy="257175"/>
            <a:chOff x="997" y="3438"/>
            <a:chExt cx="342" cy="362"/>
          </a:xfrm>
        </p:grpSpPr>
        <p:sp>
          <p:nvSpPr>
            <p:cNvPr id="588827" name="Line 27"/>
            <p:cNvSpPr>
              <a:spLocks noChangeShapeType="1"/>
            </p:cNvSpPr>
            <p:nvPr/>
          </p:nvSpPr>
          <p:spPr bwMode="auto">
            <a:xfrm>
              <a:off x="997" y="3438"/>
              <a:ext cx="240" cy="24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28" name="Line 28"/>
            <p:cNvSpPr>
              <a:spLocks noChangeShapeType="1"/>
            </p:cNvSpPr>
            <p:nvPr/>
          </p:nvSpPr>
          <p:spPr bwMode="auto">
            <a:xfrm flipV="1">
              <a:off x="1130" y="3561"/>
              <a:ext cx="209" cy="239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8843" name="Group 43"/>
          <p:cNvGrpSpPr>
            <a:grpSpLocks/>
          </p:cNvGrpSpPr>
          <p:nvPr/>
        </p:nvGrpSpPr>
        <p:grpSpPr bwMode="auto">
          <a:xfrm>
            <a:off x="557213" y="2817813"/>
            <a:ext cx="1312862" cy="508000"/>
            <a:chOff x="3003" y="2051"/>
            <a:chExt cx="827" cy="320"/>
          </a:xfrm>
        </p:grpSpPr>
        <p:sp>
          <p:nvSpPr>
            <p:cNvPr id="588844" name="Rectangle 44"/>
            <p:cNvSpPr>
              <a:spLocks noChangeArrowheads="1"/>
            </p:cNvSpPr>
            <p:nvPr/>
          </p:nvSpPr>
          <p:spPr bwMode="auto">
            <a:xfrm>
              <a:off x="3303" y="2097"/>
              <a:ext cx="423" cy="162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3003" y="2051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ptr</a:t>
              </a:r>
            </a:p>
          </p:txBody>
        </p:sp>
        <p:sp>
          <p:nvSpPr>
            <p:cNvPr id="588846" name="Line 46"/>
            <p:cNvSpPr>
              <a:spLocks noChangeShapeType="1"/>
            </p:cNvSpPr>
            <p:nvPr/>
          </p:nvSpPr>
          <p:spPr bwMode="auto">
            <a:xfrm>
              <a:off x="3711" y="2238"/>
              <a:ext cx="119" cy="133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221038" y="3657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48" name="Line 48"/>
          <p:cNvSpPr>
            <a:spLocks noChangeShapeType="1"/>
          </p:cNvSpPr>
          <p:nvPr/>
        </p:nvSpPr>
        <p:spPr bwMode="auto">
          <a:xfrm>
            <a:off x="3313113" y="21050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49" name="Line 49"/>
          <p:cNvSpPr>
            <a:spLocks noChangeShapeType="1"/>
          </p:cNvSpPr>
          <p:nvPr/>
        </p:nvSpPr>
        <p:spPr bwMode="auto">
          <a:xfrm flipH="1">
            <a:off x="757238" y="5486400"/>
            <a:ext cx="538162" cy="307975"/>
          </a:xfrm>
          <a:prstGeom prst="line">
            <a:avLst/>
          </a:prstGeom>
          <a:noFill/>
          <a:ln w="41275" cap="rnd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0" name="AutoShape 50"/>
          <p:cNvSpPr>
            <a:spLocks noChangeArrowheads="1"/>
          </p:cNvSpPr>
          <p:nvPr/>
        </p:nvSpPr>
        <p:spPr bwMode="auto">
          <a:xfrm>
            <a:off x="5638800" y="304800"/>
            <a:ext cx="2514600" cy="1371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/>
              <a:t>Hmm. Our target node “cur” isn’t the parent’s left child…</a:t>
            </a:r>
          </a:p>
        </p:txBody>
      </p:sp>
      <p:sp>
        <p:nvSpPr>
          <p:cNvPr id="588851" name="Line 51"/>
          <p:cNvSpPr>
            <a:spLocks noChangeShapeType="1"/>
          </p:cNvSpPr>
          <p:nvPr/>
        </p:nvSpPr>
        <p:spPr bwMode="auto">
          <a:xfrm>
            <a:off x="3300413" y="28495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2" name="Line 52"/>
          <p:cNvSpPr>
            <a:spLocks noChangeShapeType="1"/>
          </p:cNvSpPr>
          <p:nvPr/>
        </p:nvSpPr>
        <p:spPr bwMode="auto">
          <a:xfrm>
            <a:off x="3549650" y="32051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1646238" y="5624513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8854" name="Line 54"/>
          <p:cNvSpPr>
            <a:spLocks noChangeShapeType="1"/>
          </p:cNvSpPr>
          <p:nvPr/>
        </p:nvSpPr>
        <p:spPr bwMode="auto">
          <a:xfrm>
            <a:off x="1585913" y="5481638"/>
            <a:ext cx="339725" cy="322262"/>
          </a:xfrm>
          <a:prstGeom prst="line">
            <a:avLst/>
          </a:prstGeom>
          <a:noFill/>
          <a:ln w="41275" cap="rnd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5" name="Rectangle 55"/>
          <p:cNvSpPr>
            <a:spLocks noChangeArrowheads="1"/>
          </p:cNvSpPr>
          <p:nvPr/>
        </p:nvSpPr>
        <p:spPr bwMode="auto">
          <a:xfrm>
            <a:off x="1506538" y="5754688"/>
            <a:ext cx="1236662" cy="538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888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888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8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888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888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3" grpId="0" autoUpdateAnimBg="0"/>
      <p:bldP spid="588824" grpId="0" autoUpdateAnimBg="0"/>
      <p:bldP spid="588853" grpId="0" animBg="1"/>
      <p:bldP spid="588847" grpId="0" animBg="1"/>
      <p:bldP spid="588847" grpId="1" animBg="1"/>
      <p:bldP spid="588848" grpId="0" animBg="1"/>
      <p:bldP spid="588848" grpId="1" animBg="1"/>
      <p:bldP spid="588849" grpId="0" animBg="1"/>
      <p:bldP spid="588849" grpId="1" animBg="1"/>
      <p:bldP spid="588849" grpId="2" animBg="1"/>
      <p:bldP spid="588850" grpId="0" animBg="1"/>
      <p:bldP spid="588850" grpId="1" animBg="1"/>
      <p:bldP spid="588851" grpId="0" animBg="1"/>
      <p:bldP spid="588851" grpId="1" animBg="1"/>
      <p:bldP spid="588852" grpId="0" animBg="1"/>
      <p:bldP spid="588852" grpId="1" animBg="1"/>
      <p:bldP spid="588825" grpId="0" autoUpdateAnimBg="0"/>
      <p:bldP spid="588854" grpId="0" animBg="1"/>
      <p:bldP spid="588854" grpId="1" animBg="1"/>
      <p:bldP spid="588854" grpId="2" animBg="1"/>
      <p:bldP spid="5888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9A66-EFAC-46C6-8756-F105DB9FD327}" type="slidenum">
              <a:rPr lang="en-US"/>
              <a:pPr/>
              <a:t>9</a:t>
            </a:fld>
            <a:endParaRPr lang="en-US"/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BST Deletion: Step #2 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457200" y="1112838"/>
            <a:ext cx="4887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Case 1 continued… A special case!</a:t>
            </a:r>
          </a:p>
        </p:txBody>
      </p:sp>
      <p:grpSp>
        <p:nvGrpSpPr>
          <p:cNvPr id="589889" name="Group 65"/>
          <p:cNvGrpSpPr>
            <a:grpSpLocks/>
          </p:cNvGrpSpPr>
          <p:nvPr/>
        </p:nvGrpSpPr>
        <p:grpSpPr bwMode="auto">
          <a:xfrm>
            <a:off x="5715000" y="3910013"/>
            <a:ext cx="938213" cy="661987"/>
            <a:chOff x="3633" y="1856"/>
            <a:chExt cx="591" cy="417"/>
          </a:xfrm>
        </p:grpSpPr>
        <p:sp>
          <p:nvSpPr>
            <p:cNvPr id="589881" name="Rectangle 57"/>
            <p:cNvSpPr>
              <a:spLocks noChangeArrowheads="1"/>
            </p:cNvSpPr>
            <p:nvPr/>
          </p:nvSpPr>
          <p:spPr bwMode="auto">
            <a:xfrm>
              <a:off x="3744" y="1872"/>
              <a:ext cx="434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882" name="Text Box 58"/>
            <p:cNvSpPr txBox="1">
              <a:spLocks noChangeArrowheads="1"/>
            </p:cNvSpPr>
            <p:nvPr/>
          </p:nvSpPr>
          <p:spPr bwMode="auto">
            <a:xfrm>
              <a:off x="3788" y="185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Mel</a:t>
              </a:r>
            </a:p>
          </p:txBody>
        </p:sp>
        <p:grpSp>
          <p:nvGrpSpPr>
            <p:cNvPr id="589885" name="Group 61"/>
            <p:cNvGrpSpPr>
              <a:grpSpLocks/>
            </p:cNvGrpSpPr>
            <p:nvPr/>
          </p:nvGrpSpPr>
          <p:grpSpPr bwMode="auto">
            <a:xfrm>
              <a:off x="3633" y="2072"/>
              <a:ext cx="205" cy="201"/>
              <a:chOff x="3633" y="2072"/>
              <a:chExt cx="205" cy="201"/>
            </a:xfrm>
          </p:grpSpPr>
          <p:sp>
            <p:nvSpPr>
              <p:cNvPr id="589883" name="Line 59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884" name="Line 60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9886" name="Group 62"/>
            <p:cNvGrpSpPr>
              <a:grpSpLocks/>
            </p:cNvGrpSpPr>
            <p:nvPr/>
          </p:nvGrpSpPr>
          <p:grpSpPr bwMode="auto">
            <a:xfrm flipH="1">
              <a:off x="4019" y="2064"/>
              <a:ext cx="205" cy="201"/>
              <a:chOff x="3633" y="2072"/>
              <a:chExt cx="205" cy="201"/>
            </a:xfrm>
          </p:grpSpPr>
          <p:sp>
            <p:nvSpPr>
              <p:cNvPr id="589887" name="Line 63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888" name="Line 64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9890" name="Text Box 66"/>
          <p:cNvSpPr txBox="1">
            <a:spLocks noChangeArrowheads="1"/>
          </p:cNvSpPr>
          <p:nvPr/>
        </p:nvSpPr>
        <p:spPr bwMode="auto">
          <a:xfrm>
            <a:off x="4745038" y="2057400"/>
            <a:ext cx="39576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Case 1 (special): 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We’re deleting the root of</a:t>
            </a:r>
            <a:br>
              <a:rPr lang="en-US">
                <a:solidFill>
                  <a:srgbClr val="006666"/>
                </a:solidFill>
              </a:rPr>
            </a:br>
            <a:r>
              <a:rPr lang="en-US">
                <a:solidFill>
                  <a:srgbClr val="006666"/>
                </a:solidFill>
              </a:rPr>
              <a:t>a tree that has 1 child.</a:t>
            </a:r>
          </a:p>
        </p:txBody>
      </p:sp>
      <p:sp>
        <p:nvSpPr>
          <p:cNvPr id="589891" name="Rectangle 67"/>
          <p:cNvSpPr>
            <a:spLocks noChangeArrowheads="1"/>
          </p:cNvSpPr>
          <p:nvPr/>
        </p:nvSpPr>
        <p:spPr bwMode="auto">
          <a:xfrm>
            <a:off x="4702175" y="1903413"/>
            <a:ext cx="3873500" cy="304165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92" name="Rectangle 68"/>
          <p:cNvSpPr>
            <a:spLocks noChangeArrowheads="1"/>
          </p:cNvSpPr>
          <p:nvPr/>
        </p:nvSpPr>
        <p:spPr bwMode="auto">
          <a:xfrm>
            <a:off x="5243513" y="3492500"/>
            <a:ext cx="671512" cy="257175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893" name="Text Box 69"/>
          <p:cNvSpPr txBox="1">
            <a:spLocks noChangeArrowheads="1"/>
          </p:cNvSpPr>
          <p:nvPr/>
        </p:nvSpPr>
        <p:spPr bwMode="auto">
          <a:xfrm>
            <a:off x="4767263" y="3419475"/>
            <a:ext cx="52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ptr</a:t>
            </a:r>
          </a:p>
        </p:txBody>
      </p:sp>
      <p:sp>
        <p:nvSpPr>
          <p:cNvPr id="589894" name="Line 70"/>
          <p:cNvSpPr>
            <a:spLocks noChangeShapeType="1"/>
          </p:cNvSpPr>
          <p:nvPr/>
        </p:nvSpPr>
        <p:spPr bwMode="auto">
          <a:xfrm>
            <a:off x="5891213" y="3716338"/>
            <a:ext cx="188912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904" name="Text Box 80"/>
          <p:cNvSpPr txBox="1">
            <a:spLocks noChangeArrowheads="1"/>
          </p:cNvSpPr>
          <p:nvPr/>
        </p:nvSpPr>
        <p:spPr bwMode="auto">
          <a:xfrm>
            <a:off x="6361113" y="3378200"/>
            <a:ext cx="225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</a:rPr>
              <a:t>parent</a:t>
            </a:r>
            <a:r>
              <a:rPr lang="en-US"/>
              <a:t> = NULL</a:t>
            </a:r>
          </a:p>
        </p:txBody>
      </p:sp>
      <p:grpSp>
        <p:nvGrpSpPr>
          <p:cNvPr id="589908" name="Group 84"/>
          <p:cNvGrpSpPr>
            <a:grpSpLocks/>
          </p:cNvGrpSpPr>
          <p:nvPr/>
        </p:nvGrpSpPr>
        <p:grpSpPr bwMode="auto">
          <a:xfrm>
            <a:off x="6654800" y="3849688"/>
            <a:ext cx="925513" cy="457200"/>
            <a:chOff x="3158" y="3896"/>
            <a:chExt cx="583" cy="288"/>
          </a:xfrm>
        </p:grpSpPr>
        <p:sp>
          <p:nvSpPr>
            <p:cNvPr id="589909" name="Line 85"/>
            <p:cNvSpPr>
              <a:spLocks noChangeShapeType="1"/>
            </p:cNvSpPr>
            <p:nvPr/>
          </p:nvSpPr>
          <p:spPr bwMode="auto">
            <a:xfrm flipH="1">
              <a:off x="3158" y="4054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910" name="Text Box 86"/>
            <p:cNvSpPr txBox="1">
              <a:spLocks noChangeArrowheads="1"/>
            </p:cNvSpPr>
            <p:nvPr/>
          </p:nvSpPr>
          <p:spPr bwMode="auto">
            <a:xfrm>
              <a:off x="3334" y="389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589913" name="Text Box 89"/>
          <p:cNvSpPr txBox="1">
            <a:spLocks noChangeArrowheads="1"/>
          </p:cNvSpPr>
          <p:nvPr/>
        </p:nvSpPr>
        <p:spPr bwMode="auto">
          <a:xfrm>
            <a:off x="457200" y="1981200"/>
            <a:ext cx="3886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the node to delete is:    </a:t>
            </a:r>
            <a:br>
              <a:rPr lang="en-US"/>
            </a:br>
            <a:endParaRPr lang="en-US" sz="1000"/>
          </a:p>
          <a:p>
            <a:r>
              <a:rPr lang="en-US"/>
              <a:t>  a. the </a:t>
            </a:r>
            <a:r>
              <a:rPr lang="en-US">
                <a:solidFill>
                  <a:srgbClr val="6600CC"/>
                </a:solidFill>
              </a:rPr>
              <a:t>root node</a:t>
            </a:r>
            <a:r>
              <a:rPr lang="en-US"/>
              <a:t>, and </a:t>
            </a:r>
          </a:p>
          <a:p>
            <a:r>
              <a:rPr lang="en-US"/>
              <a:t>  b. </a:t>
            </a:r>
            <a:r>
              <a:rPr lang="en-US">
                <a:solidFill>
                  <a:srgbClr val="6600CC"/>
                </a:solidFill>
              </a:rPr>
              <a:t>it’s a leaf</a:t>
            </a:r>
          </a:p>
          <a:p>
            <a:endParaRPr lang="en-US" sz="1000"/>
          </a:p>
          <a:p>
            <a:r>
              <a:rPr lang="en-US"/>
              <a:t>then just </a:t>
            </a:r>
          </a:p>
          <a:p>
            <a:endParaRPr lang="en-US" sz="1000"/>
          </a:p>
          <a:p>
            <a:r>
              <a:rPr lang="en-US"/>
              <a:t>  a. </a:t>
            </a:r>
            <a:r>
              <a:rPr lang="en-US">
                <a:solidFill>
                  <a:srgbClr val="6600CC"/>
                </a:solidFill>
              </a:rPr>
              <a:t>delete cur node,</a:t>
            </a:r>
            <a:r>
              <a:rPr lang="en-US"/>
              <a:t> and</a:t>
            </a:r>
          </a:p>
          <a:p>
            <a:r>
              <a:rPr lang="en-US"/>
              <a:t>  b. </a:t>
            </a:r>
            <a:r>
              <a:rPr lang="en-US">
                <a:solidFill>
                  <a:srgbClr val="6600CC"/>
                </a:solidFill>
              </a:rPr>
              <a:t>set the root pointer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      to NULL</a:t>
            </a:r>
            <a:endParaRPr lang="en-US"/>
          </a:p>
        </p:txBody>
      </p:sp>
      <p:sp>
        <p:nvSpPr>
          <p:cNvPr id="589918" name="Text Box 94"/>
          <p:cNvSpPr txBox="1">
            <a:spLocks noChangeArrowheads="1"/>
          </p:cNvSpPr>
          <p:nvPr/>
        </p:nvSpPr>
        <p:spPr bwMode="auto">
          <a:xfrm>
            <a:off x="5961063" y="3792538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9927" name="Rectangle 103"/>
          <p:cNvSpPr>
            <a:spLocks noChangeArrowheads="1"/>
          </p:cNvSpPr>
          <p:nvPr/>
        </p:nvSpPr>
        <p:spPr bwMode="auto">
          <a:xfrm>
            <a:off x="5562600" y="3925888"/>
            <a:ext cx="1100138" cy="79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9920" name="Group 96"/>
          <p:cNvGrpSpPr>
            <a:grpSpLocks/>
          </p:cNvGrpSpPr>
          <p:nvPr/>
        </p:nvGrpSpPr>
        <p:grpSpPr bwMode="auto">
          <a:xfrm flipH="1">
            <a:off x="5888038" y="3717925"/>
            <a:ext cx="344487" cy="344488"/>
            <a:chOff x="337" y="3082"/>
            <a:chExt cx="217" cy="217"/>
          </a:xfrm>
        </p:grpSpPr>
        <p:sp>
          <p:nvSpPr>
            <p:cNvPr id="589921" name="Line 97"/>
            <p:cNvSpPr>
              <a:spLocks noChangeShapeType="1"/>
            </p:cNvSpPr>
            <p:nvPr/>
          </p:nvSpPr>
          <p:spPr bwMode="auto">
            <a:xfrm flipH="1">
              <a:off x="411" y="3082"/>
              <a:ext cx="143" cy="157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922" name="Line 98"/>
            <p:cNvSpPr>
              <a:spLocks noChangeShapeType="1"/>
            </p:cNvSpPr>
            <p:nvPr/>
          </p:nvSpPr>
          <p:spPr bwMode="auto">
            <a:xfrm>
              <a:off x="337" y="3187"/>
              <a:ext cx="142" cy="112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9924" name="Text Box 100"/>
          <p:cNvSpPr txBox="1">
            <a:spLocks noChangeArrowheads="1"/>
          </p:cNvSpPr>
          <p:nvPr/>
        </p:nvSpPr>
        <p:spPr bwMode="auto">
          <a:xfrm>
            <a:off x="5172075" y="344805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NULL</a:t>
            </a:r>
          </a:p>
        </p:txBody>
      </p:sp>
      <p:sp>
        <p:nvSpPr>
          <p:cNvPr id="589925" name="Line 101"/>
          <p:cNvSpPr>
            <a:spLocks noChangeShapeType="1"/>
          </p:cNvSpPr>
          <p:nvPr/>
        </p:nvSpPr>
        <p:spPr bwMode="auto">
          <a:xfrm>
            <a:off x="425450" y="41751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926" name="Line 102"/>
          <p:cNvSpPr>
            <a:spLocks noChangeShapeType="1"/>
          </p:cNvSpPr>
          <p:nvPr/>
        </p:nvSpPr>
        <p:spPr bwMode="auto">
          <a:xfrm>
            <a:off x="412750" y="4495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89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94" grpId="0" animBg="1"/>
      <p:bldP spid="589904" grpId="0"/>
      <p:bldP spid="589913" grpId="0"/>
      <p:bldP spid="589918" grpId="0" autoUpdateAnimBg="0"/>
      <p:bldP spid="589927" grpId="0" animBg="1"/>
      <p:bldP spid="589924" grpId="0"/>
      <p:bldP spid="589925" grpId="0" animBg="1"/>
      <p:bldP spid="589925" grpId="1" animBg="1"/>
      <p:bldP spid="589926" grpId="0" animBg="1"/>
      <p:bldP spid="589926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7814</TotalTime>
  <Words>5049</Words>
  <Application>Microsoft Office PowerPoint</Application>
  <PresentationFormat>On-screen Show (4:3)</PresentationFormat>
  <Paragraphs>1888</Paragraphs>
  <Slides>51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Default Design</vt:lpstr>
      <vt:lpstr>Bitmap Image</vt:lpstr>
      <vt:lpstr>Lecture #13</vt:lpstr>
      <vt:lpstr>Binary Tree Review</vt:lpstr>
      <vt:lpstr>Binary Search Tree Insertion Review</vt:lpstr>
      <vt:lpstr>Deleting a Node from a Binary Search Tree</vt:lpstr>
      <vt:lpstr>Deleting a Node from a Binary Search Tree</vt:lpstr>
      <vt:lpstr>BST Deletion: Step #1 </vt:lpstr>
      <vt:lpstr>BST Deletion: Step #2 </vt:lpstr>
      <vt:lpstr>PowerPoint Presentation</vt:lpstr>
      <vt:lpstr>PowerPoint Presentation</vt:lpstr>
      <vt:lpstr>PowerPoint Presentation</vt:lpstr>
      <vt:lpstr>BST Deletion: Step #2 </vt:lpstr>
      <vt:lpstr>BST Deletion: Step #2</vt:lpstr>
      <vt:lpstr>PowerPoint Presentation</vt:lpstr>
      <vt:lpstr>BST Deletion: Step #2</vt:lpstr>
      <vt:lpstr>Deletion Exercise</vt:lpstr>
      <vt:lpstr>Where are Binary Search Trees Used?</vt:lpstr>
      <vt:lpstr>Where are Binary Search Trees Used?</vt:lpstr>
      <vt:lpstr>Huffman Encoding: Applying Trees to Real-World Problems</vt:lpstr>
      <vt:lpstr>Background</vt:lpstr>
      <vt:lpstr>ASCII</vt:lpstr>
      <vt:lpstr>PowerPoint Presentation</vt:lpstr>
      <vt:lpstr>Computer Memory and Files</vt:lpstr>
      <vt:lpstr>Bytes and Bits</vt:lpstr>
      <vt:lpstr>Binary and Decimal</vt:lpstr>
      <vt:lpstr>Consider a Data File</vt:lpstr>
      <vt:lpstr>Data Compresion</vt:lpstr>
      <vt:lpstr>Huffman Encoding</vt:lpstr>
      <vt:lpstr>Huffman Encoding: Step #1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#3</vt:lpstr>
      <vt:lpstr>Huffman Encoding: Step #4</vt:lpstr>
      <vt:lpstr>Ok… So I cheated a bit…</vt:lpstr>
      <vt:lpstr>Decoding…</vt:lpstr>
      <vt:lpstr>Balanced Search Trees</vt:lpstr>
      <vt:lpstr>Balanced Search Trees</vt:lpstr>
      <vt:lpstr>PowerPoint Presentation</vt:lpstr>
      <vt:lpstr>Balanced Search Trees</vt:lpstr>
      <vt:lpstr>AVL Trees</vt:lpstr>
      <vt:lpstr>Implementing AVL Trees</vt:lpstr>
      <vt:lpstr>A Non-AVL Tree</vt:lpstr>
      <vt:lpstr>Insertion into an AVL Tree (the simple case)</vt:lpstr>
      <vt:lpstr>Insertion into an AVL Tree (the simple case)</vt:lpstr>
      <vt:lpstr>Insertion into an AVL Tree  (more complex case)</vt:lpstr>
      <vt:lpstr>Case 2.1: Single Rotation</vt:lpstr>
      <vt:lpstr>Case 2.1: Single Rotation</vt:lpstr>
      <vt:lpstr>Case 2.1: Double Rotation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4294</cp:revision>
  <dcterms:created xsi:type="dcterms:W3CDTF">2002-10-09T05:27:34Z</dcterms:created>
  <dcterms:modified xsi:type="dcterms:W3CDTF">2012-12-27T23:34:22Z</dcterms:modified>
</cp:coreProperties>
</file>