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03" r:id="rId2"/>
    <p:sldId id="423" r:id="rId3"/>
    <p:sldId id="507" r:id="rId4"/>
    <p:sldId id="508" r:id="rId5"/>
    <p:sldId id="426" r:id="rId6"/>
    <p:sldId id="427" r:id="rId7"/>
    <p:sldId id="428" r:id="rId8"/>
    <p:sldId id="429" r:id="rId9"/>
    <p:sldId id="430" r:id="rId10"/>
    <p:sldId id="431" r:id="rId11"/>
    <p:sldId id="503" r:id="rId12"/>
    <p:sldId id="434" r:id="rId13"/>
    <p:sldId id="511" r:id="rId14"/>
    <p:sldId id="512" r:id="rId15"/>
    <p:sldId id="436" r:id="rId16"/>
    <p:sldId id="437" r:id="rId17"/>
    <p:sldId id="502" r:id="rId18"/>
    <p:sldId id="509" r:id="rId19"/>
    <p:sldId id="505" r:id="rId20"/>
    <p:sldId id="506" r:id="rId21"/>
    <p:sldId id="485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510" r:id="rId31"/>
    <p:sldId id="443" r:id="rId32"/>
    <p:sldId id="444" r:id="rId33"/>
    <p:sldId id="445" r:id="rId34"/>
    <p:sldId id="446" r:id="rId35"/>
    <p:sldId id="447" r:id="rId36"/>
    <p:sldId id="472" r:id="rId37"/>
    <p:sldId id="473" r:id="rId38"/>
    <p:sldId id="448" r:id="rId39"/>
    <p:sldId id="449" r:id="rId40"/>
    <p:sldId id="450" r:id="rId41"/>
    <p:sldId id="474" r:id="rId42"/>
    <p:sldId id="471" r:id="rId43"/>
    <p:sldId id="451" r:id="rId44"/>
    <p:sldId id="452" r:id="rId45"/>
    <p:sldId id="453" r:id="rId46"/>
    <p:sldId id="475" r:id="rId47"/>
    <p:sldId id="454" r:id="rId48"/>
    <p:sldId id="47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476" r:id="rId61"/>
    <p:sldId id="457" r:id="rId62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6666"/>
    <a:srgbClr val="FDFED2"/>
    <a:srgbClr val="EFFFF8"/>
    <a:srgbClr val="EBEBFF"/>
    <a:srgbClr val="E2FEEF"/>
    <a:srgbClr val="F3F3FF"/>
    <a:srgbClr val="FF9933"/>
    <a:srgbClr val="EAEAFA"/>
    <a:srgbClr val="FCE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3" autoAdjust="0"/>
  </p:normalViewPr>
  <p:slideViewPr>
    <p:cSldViewPr snapToGrid="0">
      <p:cViewPr>
        <p:scale>
          <a:sx n="95" d="100"/>
          <a:sy n="95" d="100"/>
        </p:scale>
        <p:origin x="-1080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21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31</a:t>
            </a:fld>
            <a:endParaRPr lang="en-US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33</a:t>
            </a:fld>
            <a:endParaRPr lang="en-US" sz="12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34</a:t>
            </a:fld>
            <a:endParaRPr lang="en-US" sz="12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35</a:t>
            </a:fld>
            <a:endParaRPr lang="en-US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36</a:t>
            </a:fld>
            <a:endParaRPr lang="en-US" sz="12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37</a:t>
            </a:fld>
            <a:endParaRPr lang="en-US" sz="12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38</a:t>
            </a:fld>
            <a:endParaRPr lang="en-US" sz="12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39</a:t>
            </a:fld>
            <a:endParaRPr lang="en-US" sz="12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40</a:t>
            </a:fld>
            <a:endParaRPr lang="en-US" sz="12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41</a:t>
            </a:fld>
            <a:endParaRPr lang="en-US" sz="12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42</a:t>
            </a:fld>
            <a:endParaRPr lang="en-US" sz="12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43</a:t>
            </a:fld>
            <a:endParaRPr lang="en-US" sz="12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44</a:t>
            </a:fld>
            <a:endParaRPr lang="en-US" sz="12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45</a:t>
            </a:fld>
            <a:endParaRPr lang="en-US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46</a:t>
            </a:fld>
            <a:endParaRPr lang="en-US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F729C3D-0E0E-43E7-8EFD-B9D1DD78A113}" type="slidenum">
              <a:rPr lang="en-US" sz="1200" smtClean="0"/>
              <a:pPr eaLnBrk="1" hangingPunct="1"/>
              <a:t>47</a:t>
            </a:fld>
            <a:endParaRPr lang="en-US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48</a:t>
            </a:fld>
            <a:endParaRPr lang="en-US" sz="12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49</a:t>
            </a:fld>
            <a:endParaRPr 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50</a:t>
            </a:fld>
            <a:endParaRPr 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51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52</a:t>
            </a:fld>
            <a:endParaRPr 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53</a:t>
            </a:fld>
            <a:endParaRPr 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54</a:t>
            </a:fld>
            <a:endParaRPr 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56</a:t>
            </a:fld>
            <a:endParaRPr 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58</a:t>
            </a:fld>
            <a:endParaRPr 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59</a:t>
            </a:fld>
            <a:endParaRPr 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60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61</a:t>
            </a:fld>
            <a:endParaRPr lang="en-US" sz="12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#14</a:t>
            </a:r>
            <a:endParaRPr lang="en-US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 smtClean="0"/>
              <a:t>The Modulus Operator</a:t>
            </a:r>
          </a:p>
          <a:p>
            <a:pPr eaLnBrk="1" hangingPunct="1"/>
            <a:r>
              <a:rPr lang="en-US" dirty="0" smtClean="0"/>
              <a:t>Hash Tables</a:t>
            </a:r>
          </a:p>
          <a:p>
            <a:pPr lvl="1" eaLnBrk="1" hangingPunct="1"/>
            <a:r>
              <a:rPr lang="en-US" dirty="0" smtClean="0"/>
              <a:t>Closed hash tables </a:t>
            </a:r>
          </a:p>
          <a:p>
            <a:pPr lvl="2" eaLnBrk="1" hangingPunct="1"/>
            <a:r>
              <a:rPr lang="en-US" dirty="0" smtClean="0"/>
              <a:t>Inserting, Searching, Deleting </a:t>
            </a:r>
          </a:p>
          <a:p>
            <a:pPr lvl="1" eaLnBrk="1" hangingPunct="1"/>
            <a:r>
              <a:rPr lang="en-US" dirty="0" smtClean="0"/>
              <a:t>Open hash tables</a:t>
            </a:r>
          </a:p>
          <a:p>
            <a:pPr lvl="1" eaLnBrk="1" hangingPunct="1"/>
            <a:r>
              <a:rPr lang="en-US" dirty="0" smtClean="0"/>
              <a:t>Hash table efficiency and “load factor”</a:t>
            </a:r>
          </a:p>
          <a:p>
            <a:pPr lvl="1" eaLnBrk="1" hangingPunct="1"/>
            <a:r>
              <a:rPr lang="en-US" dirty="0" smtClean="0"/>
              <a:t>Hashing non-numeric values</a:t>
            </a:r>
          </a:p>
          <a:p>
            <a:pPr lvl="1" eaLnBrk="1" hangingPunct="1"/>
            <a:r>
              <a:rPr lang="en-US" dirty="0" smtClean="0"/>
              <a:t>Binary search trees vs. hash tables</a:t>
            </a:r>
          </a:p>
          <a:p>
            <a:pPr eaLnBrk="1" hangingPunct="1"/>
            <a:r>
              <a:rPr lang="en-US" dirty="0" smtClean="0"/>
              <a:t>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81469" y="950844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hash function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603103" y="4598157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</a:t>
            </a:r>
            <a:r>
              <a:rPr lang="en-US" dirty="0" smtClean="0"/>
              <a:t>step…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172986" y="944297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612" y="1226268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3608291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And to add a new item in one step, we can </a:t>
            </a:r>
            <a:r>
              <a:rPr lang="en-US" dirty="0"/>
              <a:t>do </a:t>
            </a:r>
            <a:r>
              <a:rPr lang="en-US" dirty="0" smtClean="0"/>
              <a:t>this…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39062" y="2261681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use a (small) </a:t>
            </a:r>
            <a:r>
              <a:rPr lang="en-US" dirty="0" smtClean="0">
                <a:solidFill>
                  <a:srgbClr val="FF0000"/>
                </a:solidFill>
              </a:rPr>
              <a:t>100,000 </a:t>
            </a:r>
            <a:r>
              <a:rPr lang="en-US" dirty="0" smtClean="0"/>
              <a:t>element array to hold our data…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26485" y="3140058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22486" y="79319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4" grpId="0" animBg="1"/>
      <p:bldP spid="14" grpId="1" animBg="1"/>
      <p:bldP spid="14" grpId="2" animBg="1"/>
      <p:bldP spid="6" grpId="0"/>
      <p:bldP spid="6" grpId="1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Hash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How can we write a </a:t>
            </a:r>
            <a:r>
              <a:rPr lang="en-US" sz="2200" dirty="0" err="1" smtClean="0">
                <a:solidFill>
                  <a:srgbClr val="6600CC"/>
                </a:solidFill>
              </a:rPr>
              <a:t>hashFunc</a:t>
            </a:r>
            <a:r>
              <a:rPr lang="en-US" sz="2200" dirty="0" smtClean="0">
                <a:solidFill>
                  <a:srgbClr val="6600CC"/>
                </a:solidFill>
              </a:rPr>
              <a:t> </a:t>
            </a:r>
            <a:r>
              <a:rPr lang="en-US" sz="2200" dirty="0" smtClean="0"/>
              <a:t>that converts our large </a:t>
            </a:r>
            <a:r>
              <a:rPr lang="en-US" sz="2200" dirty="0" smtClean="0">
                <a:solidFill>
                  <a:srgbClr val="FF0000"/>
                </a:solidFill>
              </a:rPr>
              <a:t>ID#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into a </a:t>
            </a:r>
            <a:r>
              <a:rPr lang="en-US" sz="2200" dirty="0" smtClean="0">
                <a:solidFill>
                  <a:srgbClr val="FF0000"/>
                </a:solidFill>
              </a:rPr>
              <a:t>bucket # </a:t>
            </a:r>
            <a:r>
              <a:rPr lang="en-US" sz="2200" dirty="0" smtClean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 smtClean="0"/>
              <a:t>?</a:t>
            </a:r>
            <a:endParaRPr lang="en-US" sz="220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 smtClean="0">
                <a:solidFill>
                  <a:schemeClr val="tx1"/>
                </a:solidFill>
              </a:rPr>
              <a:t>const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ARRAY_SIZE</a:t>
            </a:r>
            <a:r>
              <a:rPr lang="en-US" sz="2000" dirty="0" smtClean="0">
                <a:solidFill>
                  <a:schemeClr val="tx1"/>
                </a:solidFill>
              </a:rPr>
              <a:t> = 100000;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11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ARRAY_SIZE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</a:t>
            </a:r>
            <a:r>
              <a:rPr lang="en-US" sz="2000" dirty="0" smtClean="0">
                <a:solidFill>
                  <a:schemeClr val="tx1"/>
                </a:solidFill>
              </a:rPr>
              <a:t>bucket;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6600CC"/>
                </a:solidFill>
              </a:rPr>
              <a:t>RIGHT! </a:t>
            </a:r>
            <a:r>
              <a:rPr lang="en-US" dirty="0" smtClean="0"/>
              <a:t>The C++ </a:t>
            </a:r>
            <a:r>
              <a:rPr lang="en-US" dirty="0" smtClean="0">
                <a:solidFill>
                  <a:srgbClr val="FF0000"/>
                </a:solidFill>
              </a:rPr>
              <a:t>% operator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(aka the </a:t>
            </a:r>
            <a:r>
              <a:rPr lang="en-US" dirty="0" smtClean="0">
                <a:solidFill>
                  <a:srgbClr val="FF0000"/>
                </a:solidFill>
              </a:rPr>
              <a:t>modulus division operator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 smtClean="0"/>
              <a:t>This line </a:t>
            </a:r>
            <a:r>
              <a:rPr lang="en-US" sz="2000" dirty="0" smtClean="0">
                <a:solidFill>
                  <a:schemeClr val="tx1"/>
                </a:solidFill>
              </a:rPr>
              <a:t>takes an input value </a:t>
            </a:r>
            <a:r>
              <a:rPr lang="en-US" sz="2000" dirty="0" err="1" smtClean="0">
                <a:solidFill>
                  <a:srgbClr val="FF0000"/>
                </a:solidFill>
              </a:rPr>
              <a:t>idNum</a:t>
            </a:r>
            <a:r>
              <a:rPr lang="en-US" sz="2000" dirty="0" smtClean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0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ARRAY_SIZE – 1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So now for each input </a:t>
            </a:r>
            <a:r>
              <a:rPr lang="en-US" dirty="0" smtClean="0">
                <a:solidFill>
                  <a:srgbClr val="FF0000"/>
                </a:solidFill>
              </a:rPr>
              <a:t>ID#</a:t>
            </a:r>
            <a:r>
              <a:rPr lang="en-US" dirty="0" smtClean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285821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 smtClean="0">
                <a:solidFill>
                  <a:srgbClr val="FF0000"/>
                </a:solidFill>
              </a:rPr>
              <a:t>to pick a bucket</a:t>
            </a:r>
            <a:r>
              <a:rPr lang="en-US" dirty="0" smtClean="0">
                <a:solidFill>
                  <a:srgbClr val="6600CC"/>
                </a:solidFill>
              </a:rPr>
              <a:t> in our </a:t>
            </a:r>
            <a:r>
              <a:rPr lang="en-US" dirty="0" smtClean="0">
                <a:solidFill>
                  <a:srgbClr val="FF0000"/>
                </a:solidFill>
              </a:rPr>
              <a:t>100,000 element </a:t>
            </a:r>
            <a:r>
              <a:rPr lang="en-US" dirty="0" smtClean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>
            <a:off x="285750" y="554291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58302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83,948 </a:t>
            </a:r>
            <a:r>
              <a:rPr lang="en-US" sz="2000" dirty="0" smtClean="0">
                <a:solidFill>
                  <a:schemeClr val="tx1"/>
                </a:solidFill>
              </a:rPr>
              <a:t>indicates that the value </a:t>
            </a:r>
            <a:r>
              <a:rPr lang="en-US" sz="2000" dirty="0" smtClean="0">
                <a:solidFill>
                  <a:srgbClr val="FF0000"/>
                </a:solidFill>
              </a:rPr>
              <a:t>400,683,948</a:t>
            </a:r>
            <a:r>
              <a:rPr lang="en-US" sz="2000" dirty="0" smtClean="0">
                <a:solidFill>
                  <a:schemeClr val="tx1"/>
                </a:solidFill>
              </a:rPr>
              <a:t> is held in our ADT.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71798" y="5659750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400,683,948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82890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7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10454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5,224 </a:t>
            </a:r>
            <a:r>
              <a:rPr lang="en-US" sz="2000" dirty="0" smtClean="0">
                <a:solidFill>
                  <a:schemeClr val="tx1"/>
                </a:solidFill>
              </a:rPr>
              <a:t>indicates that the value </a:t>
            </a:r>
            <a:r>
              <a:rPr lang="en-US" sz="2000" dirty="0" smtClean="0">
                <a:solidFill>
                  <a:srgbClr val="FF0000"/>
                </a:solidFill>
              </a:rPr>
              <a:t>111,105,224 </a:t>
            </a:r>
            <a:r>
              <a:rPr lang="en-US" sz="2000" dirty="0" smtClean="0">
                <a:solidFill>
                  <a:schemeClr val="tx1"/>
                </a:solidFill>
              </a:rPr>
              <a:t>is held in our ADT.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80942" y="5915782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111,105,224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>
                <a:solidFill>
                  <a:srgbClr val="6600CC"/>
                </a:solidFill>
              </a:rPr>
              <a:t>111,105,224 </a:t>
            </a:r>
            <a:r>
              <a:rPr lang="en-US" sz="1600" dirty="0" smtClean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5,224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46 L 0.0283 -0.7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55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53510" y="618095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222,205,224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3788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40680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</a:t>
            </a:r>
            <a:r>
              <a:rPr lang="en-US" dirty="0" smtClean="0">
                <a:solidFill>
                  <a:srgbClr val="6600CC"/>
                </a:solidFill>
              </a:rPr>
              <a:t>the last ID#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44752" y="856244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>
                <a:solidFill>
                  <a:srgbClr val="6600CC"/>
                </a:solidFill>
              </a:rPr>
              <a:t>222,205,224 </a:t>
            </a:r>
            <a:r>
              <a:rPr lang="en-US" sz="1600" dirty="0" smtClean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5,224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3920779" y="2079588"/>
            <a:ext cx="4073904" cy="1230832"/>
          </a:xfrm>
          <a:prstGeom prst="wedgeRoundRectCallout">
            <a:avLst>
              <a:gd name="adj1" fmla="val -48477"/>
              <a:gd name="adj2" fmla="val 69583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wait! We already </a:t>
            </a:r>
            <a:r>
              <a:rPr lang="en-US" sz="2000" dirty="0" smtClean="0">
                <a:solidFill>
                  <a:schemeClr val="tx1"/>
                </a:solidFill>
              </a:rPr>
              <a:t>stored a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</a:t>
            </a:r>
            <a:r>
              <a:rPr lang="en-US" sz="2000" dirty="0">
                <a:solidFill>
                  <a:schemeClr val="tx1"/>
                </a:solidFill>
              </a:rPr>
              <a:t>bucket </a:t>
            </a:r>
            <a:r>
              <a:rPr lang="en-US" sz="2000" dirty="0" smtClean="0">
                <a:solidFill>
                  <a:srgbClr val="FF0000"/>
                </a:solidFill>
              </a:rPr>
              <a:t>5,224</a:t>
            </a:r>
            <a:r>
              <a:rPr lang="en-US" sz="2000" dirty="0" smtClean="0">
                <a:solidFill>
                  <a:schemeClr val="tx1"/>
                </a:solidFill>
              </a:rPr>
              <a:t> to represent value </a:t>
            </a:r>
            <a:r>
              <a:rPr lang="en-US" sz="2000" dirty="0" smtClean="0">
                <a:solidFill>
                  <a:srgbClr val="FF0000"/>
                </a:solidFill>
              </a:rPr>
              <a:t>111,105,224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26299" y="160016"/>
            <a:ext cx="3014453" cy="2010187"/>
          </a:xfrm>
          <a:prstGeom prst="wedgeRoundRectCallout">
            <a:avLst>
              <a:gd name="adj1" fmla="val -397"/>
              <a:gd name="adj2" fmla="val 9263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But our hash function wants to also put a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5,224</a:t>
            </a:r>
            <a:r>
              <a:rPr lang="en-US" sz="2000" dirty="0" smtClean="0">
                <a:solidFill>
                  <a:schemeClr val="tx1"/>
                </a:solidFill>
              </a:rPr>
              <a:t> to represent </a:t>
            </a:r>
            <a:r>
              <a:rPr lang="en-US" sz="2000" dirty="0" smtClean="0">
                <a:solidFill>
                  <a:srgbClr val="FF0000"/>
                </a:solidFill>
              </a:rPr>
              <a:t>222,205,224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3002126" cy="1919124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9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2000" dirty="0" smtClean="0">
                <a:solidFill>
                  <a:srgbClr val="FF0000"/>
                </a:solidFill>
              </a:rPr>
              <a:t>222,205,224</a:t>
            </a:r>
            <a:r>
              <a:rPr lang="en-US" sz="2000" dirty="0" smtClean="0">
                <a:solidFill>
                  <a:schemeClr val="tx1"/>
                </a:solidFill>
              </a:rPr>
              <a:t> or </a:t>
            </a:r>
            <a:r>
              <a:rPr lang="en-US" sz="2000" dirty="0" smtClean="0">
                <a:solidFill>
                  <a:srgbClr val="FF0000"/>
                </a:solidFill>
              </a:rPr>
              <a:t>111,105,224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05200" y="2819400"/>
            <a:ext cx="1830629" cy="114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02622 -0.7347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0" grpId="0"/>
      <p:bldP spid="770060" grpId="1"/>
      <p:bldP spid="770060" grpId="3"/>
      <p:bldP spid="74" grpId="0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values </a:t>
            </a:r>
            <a:r>
              <a:rPr lang="en-US" dirty="0" smtClean="0">
                <a:cs typeface="Courier New" pitchFamily="49" charset="0"/>
              </a:rPr>
              <a:t>both </a:t>
            </a:r>
            <a:r>
              <a:rPr lang="en-US" dirty="0">
                <a:cs typeface="Courier New" pitchFamily="49" charset="0"/>
              </a:rPr>
              <a:t>“hash”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This causes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 smtClean="0">
                <a:cs typeface="Courier New" pitchFamily="49" charset="0"/>
              </a:rPr>
              <a:t>,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and we can’t tell what value was actually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chemeClr val="accent6"/>
                </a:solidFill>
              </a:rPr>
              <a:t>true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Let’s see how to fix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 smtClean="0">
                    <a:solidFill>
                      <a:srgbClr val="006666"/>
                    </a:solidFill>
                  </a:rPr>
                  <a:t>111,105,224</a:t>
                </a:r>
                <a:endParaRPr lang="en-US" sz="18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 smtClean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 smtClean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</a:t>
            </a:r>
            <a:r>
              <a:rPr lang="en-US" sz="3600" dirty="0" smtClean="0"/>
              <a:t>(Almost) </a:t>
            </a:r>
            <a:r>
              <a:rPr lang="en-US" sz="3600" dirty="0"/>
              <a:t>Hash </a:t>
            </a:r>
            <a:r>
              <a:rPr lang="en-US" sz="3600" dirty="0" smtClean="0"/>
              <a:t>Table: </a:t>
            </a:r>
            <a:r>
              <a:rPr lang="en-US" sz="3600" dirty="0" smtClean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</a:t>
            </a:r>
            <a:r>
              <a:rPr lang="en-US" dirty="0" smtClean="0">
                <a:cs typeface="Courier New" pitchFamily="49" charset="0"/>
              </a:rPr>
              <a:t>are </a:t>
            </a:r>
            <a:r>
              <a:rPr lang="en-US" dirty="0">
                <a:cs typeface="Courier New" pitchFamily="49" charset="0"/>
              </a:rPr>
              <a:t>many schemes for </a:t>
            </a:r>
            <a:r>
              <a:rPr lang="en-US" dirty="0" smtClean="0">
                <a:cs typeface="Courier New" pitchFamily="49" charset="0"/>
              </a:rPr>
              <a:t>dealing with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 smtClean="0">
                <a:cs typeface="Courier New" pitchFamily="49" charset="0"/>
              </a:rPr>
              <a:t>, and today we’ll learn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 smtClean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 “Linear 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Probing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</a:rPr>
              <a:t>REAL</a:t>
            </a:r>
            <a:r>
              <a:rPr lang="en-US" sz="2800" dirty="0" smtClean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/>
            </a:r>
            <a:b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>
                <a:cs typeface="Courier New" pitchFamily="49" charset="0"/>
              </a:rPr>
              <a:t>As before, we use our hash function to locate the right bucket in our array.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If the target bucket is empty</a:t>
            </a:r>
            <a:r>
              <a:rPr lang="en-US" sz="1800" dirty="0" smtClean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If the bucket is occupied</a:t>
            </a:r>
            <a:r>
              <a:rPr lang="en-US" sz="1800" dirty="0" smtClean="0">
                <a:solidFill>
                  <a:schemeClr val="tx1"/>
                </a:solidFill>
              </a:rPr>
              <a:t>, scan down from that bucket until we hit the first open bucket. </a:t>
            </a:r>
            <a:r>
              <a:rPr lang="en-US" sz="1800" dirty="0">
                <a:solidFill>
                  <a:schemeClr val="tx1"/>
                </a:solidFill>
              </a:rPr>
              <a:t>P</a:t>
            </a:r>
            <a:r>
              <a:rPr lang="en-US" sz="1800" dirty="0" smtClean="0">
                <a:solidFill>
                  <a:schemeClr val="tx1"/>
                </a:solidFill>
              </a:rPr>
              <a:t>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222,205,224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111,105,224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6" name="Rounded Rectangular Callout 145"/>
          <p:cNvSpPr>
            <a:spLocks noChangeArrowheads="1"/>
          </p:cNvSpPr>
          <p:nvPr/>
        </p:nvSpPr>
        <p:spPr bwMode="auto">
          <a:xfrm flipH="1">
            <a:off x="3884039" y="2143877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bucket was already </a:t>
            </a:r>
            <a:r>
              <a:rPr lang="en-US" sz="1800" dirty="0" smtClean="0">
                <a:solidFill>
                  <a:srgbClr val="FF0000"/>
                </a:solidFill>
              </a:rPr>
              <a:t>filled</a:t>
            </a:r>
            <a:r>
              <a:rPr lang="en-US" sz="1800" dirty="0" smtClean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Let’s scan down for an open spot.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However, instead of storing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>
                <a:solidFill>
                  <a:schemeClr val="tx1"/>
                </a:solidFill>
              </a:rPr>
              <a:t> in the bucket,  we store our </a:t>
            </a:r>
            <a:r>
              <a:rPr lang="en-US" sz="1800" dirty="0" smtClean="0">
                <a:solidFill>
                  <a:srgbClr val="FF0000"/>
                </a:solidFill>
              </a:rPr>
              <a:t>full original value </a:t>
            </a:r>
            <a:r>
              <a:rPr lang="en-US" sz="1800" dirty="0" smtClean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58" name="Rounded Rectangular Callout 157"/>
          <p:cNvSpPr>
            <a:spLocks noChangeArrowheads="1"/>
          </p:cNvSpPr>
          <p:nvPr/>
        </p:nvSpPr>
        <p:spPr bwMode="auto">
          <a:xfrm flipH="1">
            <a:off x="3953861" y="4893867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next bucket is </a:t>
            </a:r>
            <a:r>
              <a:rPr lang="en-US" sz="1800" dirty="0" smtClean="0">
                <a:solidFill>
                  <a:srgbClr val="FF0000"/>
                </a:solidFill>
              </a:rPr>
              <a:t>empty</a:t>
            </a:r>
            <a:r>
              <a:rPr lang="en-US" sz="1800" dirty="0" smtClean="0">
                <a:solidFill>
                  <a:schemeClr val="tx1"/>
                </a:solidFill>
              </a:rPr>
              <a:t>, so we can put our new value here!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 flipH="1">
            <a:off x="5024761" y="4498554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bucket is currently </a:t>
            </a:r>
            <a:r>
              <a:rPr lang="en-US" sz="1800" dirty="0" smtClean="0">
                <a:solidFill>
                  <a:srgbClr val="FF0000"/>
                </a:solidFill>
              </a:rPr>
              <a:t>empty</a:t>
            </a:r>
            <a:r>
              <a:rPr lang="en-US" sz="1800" dirty="0" smtClean="0">
                <a:solidFill>
                  <a:schemeClr val="tx1"/>
                </a:solidFill>
              </a:rPr>
              <a:t>, so we can put our new value here.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16708" y="319816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Linear </a:t>
            </a:r>
            <a:r>
              <a:rPr lang="en-US" sz="2800" smtClean="0">
                <a:solidFill>
                  <a:srgbClr val="FF0000"/>
                </a:solidFill>
                <a:cs typeface="Courier New" pitchFamily="49" charset="0"/>
              </a:rPr>
              <a:t>Probing Algorithm: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50" grpId="0"/>
      <p:bldP spid="50" grpId="1"/>
      <p:bldP spid="50" grpId="2"/>
      <p:bldP spid="50" grpId="3"/>
      <p:bldP spid="198" grpId="0"/>
      <p:bldP spid="198" grpId="1"/>
      <p:bldP spid="198" grpId="2"/>
      <p:bldP spid="198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>
                <a:cs typeface="Courier New" pitchFamily="49" charset="0"/>
              </a:rPr>
              <a:t>To search our hash table, we use a similar approach.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We </a:t>
            </a:r>
            <a:r>
              <a:rPr lang="en-US" sz="1800" dirty="0" smtClean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 smtClean="0">
                <a:solidFill>
                  <a:schemeClr val="tx1"/>
                </a:solidFill>
              </a:rPr>
              <a:t>with our hash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 smtClean="0">
                <a:solidFill>
                  <a:srgbClr val="6600CC"/>
                </a:solidFill>
              </a:rPr>
              <a:t>probe linearly</a:t>
            </a:r>
            <a:r>
              <a:rPr lang="en-US" sz="1800" dirty="0" smtClean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539453" y="3026160"/>
            <a:ext cx="3174972" cy="543917"/>
            <a:chOff x="4496700" y="971295"/>
            <a:chExt cx="3174972" cy="543917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222,205,224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111,105,224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 smtClean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 smtClean="0">
                <a:solidFill>
                  <a:srgbClr val="6600CC"/>
                </a:solidFill>
              </a:rPr>
              <a:t>empty bucket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it means: </a:t>
            </a:r>
            <a:r>
              <a:rPr lang="en-US" sz="1800" dirty="0" smtClean="0">
                <a:solidFill>
                  <a:srgbClr val="6600CC"/>
                </a:solidFill>
              </a:rPr>
              <a:t>your value isn’t in the 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2" name="Rounded Rectangular Callout 51"/>
          <p:cNvSpPr>
            <a:spLocks noChangeArrowheads="1"/>
          </p:cNvSpPr>
          <p:nvPr/>
        </p:nvSpPr>
        <p:spPr bwMode="auto">
          <a:xfrm flipH="1">
            <a:off x="3884039" y="1656272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Cool! I found my value right in it’s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ounded Rectangular Callout 53"/>
          <p:cNvSpPr>
            <a:spLocks noChangeArrowheads="1"/>
          </p:cNvSpPr>
          <p:nvPr/>
        </p:nvSpPr>
        <p:spPr bwMode="auto">
          <a:xfrm flipH="1">
            <a:off x="3765985" y="4247072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15347" y="3042358"/>
            <a:ext cx="3048099" cy="512880"/>
            <a:chOff x="4406086" y="971295"/>
            <a:chExt cx="3048099" cy="512880"/>
          </a:xfrm>
        </p:grpSpPr>
        <p:sp>
          <p:nvSpPr>
            <p:cNvPr id="56" name="TextBox 55"/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333,305,224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765985" y="1806291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 flipH="1">
            <a:off x="3657600" y="4267200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Linear </a:t>
            </a:r>
            <a:r>
              <a:rPr lang="en-US" sz="2800" smtClean="0">
                <a:solidFill>
                  <a:srgbClr val="FF0000"/>
                </a:solidFill>
                <a:cs typeface="Courier New" pitchFamily="49" charset="0"/>
              </a:rPr>
              <a:t>Probing Algorithm: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This approach addresses collisions by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Since we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 smtClean="0">
                <a:cs typeface="Courier New" pitchFamily="49" charset="0"/>
              </a:rPr>
              <a:t>in the array, there is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Big-OH Craziness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 while at UCLA.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58775" y="3505200"/>
            <a:ext cx="4132263" cy="3379788"/>
            <a:chOff x="226" y="2208"/>
            <a:chExt cx="2603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0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329" y="329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617" y="330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985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08" y="3709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Sal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85" y="3154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73" y="3161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Math31</a:t>
              </a:r>
            </a:p>
            <a:p>
              <a:pPr algn="l" eaLnBrk="1" hangingPunct="1"/>
              <a:r>
                <a:rPr lang="en-US" sz="1200" b="1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16" y="3600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Math31</a:t>
              </a:r>
            </a:p>
            <a:p>
              <a:pPr algn="l" eaLnBrk="1" hangingPunct="1"/>
              <a:r>
                <a:rPr lang="en-US" sz="1200" b="1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11" y="3730"/>
              <a:ext cx="3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NULL</a:t>
              </a: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19" y="403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EE100</a:t>
              </a:r>
            </a:p>
            <a:p>
              <a:pPr algn="l" eaLnBrk="1" hangingPunct="1"/>
              <a:r>
                <a:rPr lang="en-US" sz="1200" b="1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14" y="4162"/>
              <a:ext cx="3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NULL</a:t>
              </a:r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6" y="3257"/>
              <a:ext cx="3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NULL</a:t>
              </a:r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13" y="3264"/>
              <a:ext cx="3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NULL</a:t>
              </a:r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74" y="3118"/>
              <a:ext cx="3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NULL</a:t>
              </a:r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84" y="3118"/>
              <a:ext cx="3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NULL</a:t>
              </a:r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76" y="2529"/>
              <a:ext cx="3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751681" y="139020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So why do we call this a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 smtClean="0">
                <a:cs typeface="Courier New" pitchFamily="49" charset="0"/>
              </a:rPr>
              <a:t>???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473413" y="2670799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Since our data is stored in a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 smtClean="0">
                <a:cs typeface="Courier New" pitchFamily="49" charset="0"/>
              </a:rPr>
              <a:t>, there are a fixed (closed) number of buckets for us to put values.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45541" y="4443527"/>
            <a:ext cx="60890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Once we run out of empty buckets, we can’t add new values…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 smtClean="0">
                <a:cs typeface="Courier New" pitchFamily="49" charset="0"/>
              </a:rPr>
              <a:t> don’t have this problem!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322149" y="6173649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Ok, let’s see the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 smtClean="0">
                <a:cs typeface="Courier New" pitchFamily="49" charset="0"/>
              </a:rPr>
              <a:t>now!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38" y="4278418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BUCKET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</a:t>
            </a:r>
            <a:endParaRPr lang="en-US" sz="1800" dirty="0">
              <a:solidFill>
                <a:srgbClr val="FF0000"/>
              </a:solidFill>
            </a:endParaRP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13875" y="477952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</a:t>
            </a:r>
            <a:r>
              <a:rPr lang="en-US" sz="1800" dirty="0" smtClean="0">
                <a:solidFill>
                  <a:srgbClr val="006666"/>
                </a:solidFill>
              </a:rPr>
              <a:t>value (e.g. an ID#)</a:t>
            </a:r>
            <a:endParaRPr lang="en-US" sz="1800" dirty="0">
              <a:solidFill>
                <a:srgbClr val="006666"/>
              </a:solidFill>
            </a:endParaRP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err="1" smtClean="0">
                <a:solidFill>
                  <a:srgbClr val="006666"/>
                </a:solidFill>
              </a:rPr>
              <a:t>idNum</a:t>
            </a:r>
            <a:r>
              <a:rPr lang="en-US" sz="1800" dirty="0" smtClean="0">
                <a:solidFill>
                  <a:srgbClr val="006666"/>
                </a:solidFill>
              </a:rPr>
              <a:t>;</a:t>
            </a:r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smtClean="0">
                <a:solidFill>
                  <a:schemeClr val="tx1"/>
                </a:solidFill>
              </a:rPr>
              <a:t>A variable to hold your value (e.g.,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an </a:t>
            </a:r>
            <a:r>
              <a:rPr lang="en-US" dirty="0" smtClean="0">
                <a:solidFill>
                  <a:srgbClr val="FF0000"/>
                </a:solidFill>
              </a:rPr>
              <a:t>ID#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</a:t>
            </a:r>
            <a:r>
              <a:rPr lang="en-US" dirty="0" smtClean="0">
                <a:solidFill>
                  <a:schemeClr val="tx1"/>
                </a:solidFill>
              </a:rPr>
              <a:t>bucket in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hash table </a:t>
            </a:r>
            <a:r>
              <a:rPr lang="en-US" dirty="0">
                <a:solidFill>
                  <a:schemeClr val="tx1"/>
                </a:solidFill>
              </a:rPr>
              <a:t>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2597955" y="5473423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176481" y="1943205"/>
            <a:ext cx="4740603" cy="2625725"/>
          </a:xfrm>
          <a:prstGeom prst="wedgeRoundRectCallout">
            <a:avLst>
              <a:gd name="adj1" fmla="val -19074"/>
              <a:gd name="adj2" fmla="val 8772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this field is </a:t>
            </a:r>
            <a:r>
              <a:rPr lang="en-US" sz="2000" dirty="0">
                <a:solidFill>
                  <a:srgbClr val="6600CC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, it means that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in the array is</a:t>
            </a:r>
            <a:r>
              <a:rPr lang="en-US" sz="2000" dirty="0">
                <a:solidFill>
                  <a:srgbClr val="6600CC"/>
                </a:solidFill>
              </a:rPr>
              <a:t> empty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 field is </a:t>
            </a:r>
            <a:r>
              <a:rPr lang="en-US" sz="2000" dirty="0">
                <a:solidFill>
                  <a:srgbClr val="6600CC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then it means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is already </a:t>
            </a:r>
            <a:r>
              <a:rPr lang="en-US" sz="2000" dirty="0">
                <a:solidFill>
                  <a:srgbClr val="6600CC"/>
                </a:solidFill>
              </a:rPr>
              <a:t>filled </a:t>
            </a:r>
            <a:r>
              <a:rPr lang="en-US" sz="2000" dirty="0">
                <a:solidFill>
                  <a:schemeClr val="tx1"/>
                </a:solidFill>
              </a:rPr>
              <a:t>with valid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animBg="1"/>
      <p:bldP spid="13415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b="1" dirty="0" err="1">
                <a:latin typeface="Courier New" pitchFamily="49" charset="0"/>
              </a:rPr>
              <a:t>const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334000" y="4267200"/>
            <a:ext cx="3581400" cy="1371600"/>
          </a:xfrm>
          <a:prstGeom prst="wedgeRoundRectCallout">
            <a:avLst>
              <a:gd name="adj1" fmla="val -57579"/>
              <a:gd name="adj2" fmla="val 8958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343525" y="2209800"/>
            <a:ext cx="3571875" cy="2771775"/>
          </a:xfrm>
          <a:prstGeom prst="wedgeRoundRectCallout">
            <a:avLst>
              <a:gd name="adj1" fmla="val -57602"/>
              <a:gd name="adj2" fmla="val 6958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6600FF"/>
                </a:solidFill>
              </a:rPr>
              <a:t>Here’s our </a:t>
            </a:r>
            <a:r>
              <a:rPr lang="en-US" sz="2000" dirty="0">
                <a:solidFill>
                  <a:srgbClr val="006666"/>
                </a:solidFill>
              </a:rPr>
              <a:t>hash </a:t>
            </a:r>
            <a:r>
              <a:rPr lang="en-US" sz="2000" dirty="0">
                <a:solidFill>
                  <a:srgbClr val="6600FF"/>
                </a:solidFill>
              </a:rPr>
              <a:t>function.</a:t>
            </a:r>
            <a:br>
              <a:rPr lang="en-US" sz="2000" dirty="0">
                <a:solidFill>
                  <a:srgbClr val="6600FF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2000" dirty="0">
                <a:solidFill>
                  <a:srgbClr val="FF0000"/>
                </a:solidFill>
              </a:rPr>
              <a:t>dividing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ID number </a:t>
            </a:r>
            <a:r>
              <a:rPr lang="en-US" sz="2000" dirty="0">
                <a:solidFill>
                  <a:schemeClr val="tx1"/>
                </a:solidFill>
              </a:rPr>
              <a:t>by the total </a:t>
            </a:r>
            <a:r>
              <a:rPr lang="en-US" sz="2000" dirty="0">
                <a:solidFill>
                  <a:srgbClr val="FF0000"/>
                </a:solidFill>
              </a:rPr>
              <a:t># of buckets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dirty="0">
                <a:solidFill>
                  <a:srgbClr val="FF0000"/>
                </a:solidFill>
              </a:rPr>
              <a:t>taking the remainder </a:t>
            </a:r>
            <a:r>
              <a:rPr lang="en-US" sz="20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334000" y="228600"/>
            <a:ext cx="3571875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we </a:t>
            </a:r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343525" y="257175"/>
            <a:ext cx="3571875" cy="1890713"/>
          </a:xfrm>
          <a:prstGeom prst="wedgeRoundRectCallout">
            <a:avLst>
              <a:gd name="adj1" fmla="val -70579"/>
              <a:gd name="adj2" fmla="val 4916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20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20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5334000" y="914400"/>
            <a:ext cx="3571875" cy="1706563"/>
          </a:xfrm>
          <a:prstGeom prst="wedgeRoundRectCallout">
            <a:avLst>
              <a:gd name="adj1" fmla="val -72000"/>
              <a:gd name="adj2" fmla="val 5437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We’ll </a:t>
            </a:r>
            <a:r>
              <a:rPr lang="en-US" sz="2000" dirty="0">
                <a:solidFill>
                  <a:srgbClr val="FF0000"/>
                </a:solidFill>
              </a:rPr>
              <a:t>store our new item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rgbClr val="FF0000"/>
                </a:solidFill>
              </a:rPr>
              <a:t>first unused bucket </a:t>
            </a:r>
            <a:r>
              <a:rPr lang="en-US" sz="2000" dirty="0">
                <a:solidFill>
                  <a:schemeClr val="tx1"/>
                </a:solidFill>
              </a:rPr>
              <a:t>that we find, starting with the bucket selected by our hash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5572125" y="228600"/>
            <a:ext cx="3571875" cy="2214563"/>
          </a:xfrm>
          <a:prstGeom prst="wedgeRoundRectCallout">
            <a:avLst>
              <a:gd name="adj1" fmla="val -58977"/>
              <a:gd name="adj2" fmla="val 12426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dirty="0">
                <a:solidFill>
                  <a:srgbClr val="FF0000"/>
                </a:solidFill>
              </a:rPr>
              <a:t>current bucket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already occupied </a:t>
            </a:r>
            <a:r>
              <a:rPr lang="en-US" sz="2000" dirty="0">
                <a:solidFill>
                  <a:schemeClr val="tx1"/>
                </a:solidFill>
              </a:rPr>
              <a:t>by an item, </a:t>
            </a:r>
            <a:r>
              <a:rPr lang="en-US" sz="2000" dirty="0">
                <a:solidFill>
                  <a:srgbClr val="FF0000"/>
                </a:solidFill>
              </a:rPr>
              <a:t>advance to the next bucket </a:t>
            </a:r>
            <a:r>
              <a:rPr lang="en-US" sz="20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cxnSp>
        <p:nvCxnSpPr>
          <p:cNvPr id="116759" name="AutoShape 23"/>
          <p:cNvCxnSpPr>
            <a:cxnSpLocks noChangeShapeType="1"/>
            <a:stCxn id="116760" idx="2"/>
            <a:endCxn id="116761" idx="3"/>
          </p:cNvCxnSpPr>
          <p:nvPr/>
        </p:nvCxnSpPr>
        <p:spPr bwMode="auto">
          <a:xfrm rot="5400000">
            <a:off x="5761832" y="1985168"/>
            <a:ext cx="2495550" cy="27416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6497638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478588" y="54149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1700" y="0"/>
            <a:ext cx="3432175" cy="1163638"/>
          </a:xfrm>
          <a:prstGeom prst="wedgeRoundRectCallout">
            <a:avLst>
              <a:gd name="adj1" fmla="val -44079"/>
              <a:gd name="adj2" fmla="val 97338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90" name="AutoShape 206"/>
          <p:cNvSpPr>
            <a:spLocks noChangeArrowheads="1"/>
          </p:cNvSpPr>
          <p:nvPr/>
        </p:nvSpPr>
        <p:spPr bwMode="auto">
          <a:xfrm>
            <a:off x="2432050" y="2057400"/>
            <a:ext cx="3571875" cy="2214563"/>
          </a:xfrm>
          <a:prstGeom prst="wedgeRoundRectCallout">
            <a:avLst>
              <a:gd name="adj1" fmla="val 118713"/>
              <a:gd name="adj2" fmla="val 718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our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hash table, all of our buckets have their </a:t>
            </a:r>
            <a:r>
              <a:rPr lang="en-US" sz="2000" dirty="0">
                <a:solidFill>
                  <a:srgbClr val="FF0000"/>
                </a:solidFill>
              </a:rPr>
              <a:t>“used” field initialized to 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indicates that they’re all empty.</a:t>
            </a:r>
          </a:p>
        </p:txBody>
      </p:sp>
      <p:sp>
        <p:nvSpPr>
          <p:cNvPr id="118991" name="AutoShape 207"/>
          <p:cNvSpPr>
            <a:spLocks noChangeArrowheads="1"/>
          </p:cNvSpPr>
          <p:nvPr/>
        </p:nvSpPr>
        <p:spPr bwMode="auto">
          <a:xfrm>
            <a:off x="3935413" y="885825"/>
            <a:ext cx="2481262" cy="1914525"/>
          </a:xfrm>
          <a:prstGeom prst="wedgeRoundRectCallout">
            <a:avLst>
              <a:gd name="adj1" fmla="val 148912"/>
              <a:gd name="adj2" fmla="val 909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2" grpId="0" animBg="1"/>
      <p:bldP spid="2" grpId="1" animBg="1"/>
      <p:bldP spid="3" grpId="0" animBg="1"/>
      <p:bldP spid="3" grpId="1" animBg="1"/>
      <p:bldP spid="118964" grpId="0"/>
      <p:bldP spid="4" grpId="0" animBg="1"/>
      <p:bldP spid="4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18979" grpId="2"/>
      <p:bldP spid="5" grpId="0" animBg="1"/>
      <p:bldP spid="5" grpId="1" animBg="1"/>
      <p:bldP spid="6" grpId="0" animBg="1"/>
      <p:bldP spid="6" grpId="1" animBg="1"/>
      <p:bldP spid="118983" grpId="0" animBg="1"/>
      <p:bldP spid="118983" grpId="1" animBg="1"/>
      <p:bldP spid="7" grpId="0" animBg="1"/>
      <p:bldP spid="7" grpId="1" animBg="1"/>
      <p:bldP spid="118985" grpId="0"/>
      <p:bldP spid="8" grpId="0" animBg="1"/>
      <p:bldP spid="8" grpId="1" animBg="1"/>
      <p:bldP spid="118987" grpId="0"/>
      <p:bldP spid="9" grpId="0" animBg="1"/>
      <p:bldP spid="9" grpId="1" animBg="1"/>
      <p:bldP spid="10" grpId="0" animBg="1"/>
      <p:bldP spid="118990" grpId="0" animBg="1"/>
      <p:bldP spid="118990" grpId="1" animBg="1"/>
      <p:bldP spid="118991" grpId="0" animBg="1"/>
      <p:bldP spid="118991" grpId="1" animBg="1"/>
      <p:bldP spid="1189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3288" y="0"/>
            <a:ext cx="3417887" cy="1176338"/>
          </a:xfrm>
          <a:prstGeom prst="wedgeRoundRectCallout">
            <a:avLst>
              <a:gd name="adj1" fmla="val -38806"/>
              <a:gd name="adj2" fmla="val 93319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Text Box 121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6" name="AutoShape 124"/>
          <p:cNvSpPr>
            <a:spLocks noChangeArrowheads="1"/>
          </p:cNvSpPr>
          <p:nvPr/>
        </p:nvSpPr>
        <p:spPr bwMode="auto">
          <a:xfrm>
            <a:off x="4057650" y="146050"/>
            <a:ext cx="2481263" cy="1914525"/>
          </a:xfrm>
          <a:prstGeom prst="wedgeRoundRectCallout">
            <a:avLst>
              <a:gd name="adj1" fmla="val 143986"/>
              <a:gd name="adj2" fmla="val 7736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220" grpId="0" animBg="1"/>
      <p:bldP spid="220" grpId="1" animBg="1"/>
      <p:bldP spid="120931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0943" grpId="2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20952" grpId="0" animBg="1"/>
      <p:bldP spid="120952" grpId="1" animBg="1"/>
      <p:bldP spid="120953" grpId="0"/>
      <p:bldP spid="120954" grpId="0"/>
      <p:bldP spid="9" grpId="0" animBg="1"/>
      <p:bldP spid="120956" grpId="0" animBg="1"/>
      <p:bldP spid="120956" grpId="1" animBg="1"/>
      <p:bldP spid="1209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NUM_BUCKETS;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NUM_BUCKETS;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m_buckets[NUM_BUCKETS];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376613" y="428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20763" y="4238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612775" y="23415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022350" y="2822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417638" y="32750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7" name="Text Box 107"/>
          <p:cNvSpPr txBox="1">
            <a:spLocks noChangeArrowheads="1"/>
          </p:cNvSpPr>
          <p:nvPr/>
        </p:nvSpPr>
        <p:spPr bwMode="auto">
          <a:xfrm>
            <a:off x="8710613" y="128111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1412875" y="355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1408113" y="37655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242050" y="64976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2" name="AutoShape 112"/>
          <p:cNvSpPr>
            <a:spLocks noChangeArrowheads="1"/>
          </p:cNvSpPr>
          <p:nvPr/>
        </p:nvSpPr>
        <p:spPr bwMode="auto">
          <a:xfrm>
            <a:off x="4371975" y="584200"/>
            <a:ext cx="2549525" cy="2063750"/>
          </a:xfrm>
          <a:prstGeom prst="wedgeRoundRectCallout">
            <a:avLst>
              <a:gd name="adj1" fmla="val 125903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Ack</a:t>
            </a:r>
            <a:r>
              <a:rPr lang="en-US" sz="2000" dirty="0">
                <a:solidFill>
                  <a:schemeClr val="tx1"/>
                </a:solidFill>
              </a:rPr>
              <a:t>! Bucket #9 </a:t>
            </a:r>
            <a:r>
              <a:rPr lang="en-US" sz="2000" dirty="0">
                <a:solidFill>
                  <a:srgbClr val="FF0000"/>
                </a:solidFill>
              </a:rPr>
              <a:t>already has an item </a:t>
            </a:r>
            <a:r>
              <a:rPr lang="en-US" sz="2000" dirty="0">
                <a:solidFill>
                  <a:schemeClr val="tx1"/>
                </a:solidFill>
              </a:rPr>
              <a:t>stored in it!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need </a:t>
            </a:r>
            <a:r>
              <a:rPr lang="en-US" sz="2000" dirty="0">
                <a:solidFill>
                  <a:srgbClr val="FF0000"/>
                </a:solidFill>
              </a:rPr>
              <a:t>to keep looking</a:t>
            </a:r>
            <a:r>
              <a:rPr lang="en-US" sz="2000" dirty="0">
                <a:solidFill>
                  <a:schemeClr val="tx1"/>
                </a:solidFill>
              </a:rPr>
              <a:t> for an empty slot.</a:t>
            </a:r>
          </a:p>
        </p:txBody>
      </p:sp>
      <p:sp>
        <p:nvSpPr>
          <p:cNvPr id="122993" name="AutoShape 113"/>
          <p:cNvSpPr>
            <a:spLocks noChangeArrowheads="1"/>
          </p:cNvSpPr>
          <p:nvPr/>
        </p:nvSpPr>
        <p:spPr bwMode="auto">
          <a:xfrm>
            <a:off x="1003300" y="1077913"/>
            <a:ext cx="2549525" cy="2063750"/>
          </a:xfrm>
          <a:prstGeom prst="wedgeRoundRectCallout">
            <a:avLst>
              <a:gd name="adj1" fmla="val 54671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000">
              <a:solidFill>
                <a:srgbClr val="6600FF"/>
              </a:solidFill>
            </a:endParaRPr>
          </a:p>
        </p:txBody>
      </p: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1012825" y="950913"/>
            <a:ext cx="2754313" cy="2200275"/>
          </a:xfrm>
          <a:prstGeom prst="wedgeRoundRectCallout">
            <a:avLst>
              <a:gd name="adj1" fmla="val 112708"/>
              <a:gd name="adj2" fmla="val -3095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Advance</a:t>
            </a:r>
            <a:r>
              <a:rPr lang="en-US" sz="2000" dirty="0">
                <a:solidFill>
                  <a:schemeClr val="tx1"/>
                </a:solidFill>
              </a:rPr>
              <a:t> our bucket number (wrapping around the end).</a:t>
            </a:r>
          </a:p>
          <a:p>
            <a:r>
              <a:rPr lang="en-US" sz="1000" dirty="0">
                <a:solidFill>
                  <a:srgbClr val="6600FF"/>
                </a:solidFill>
              </a:rPr>
              <a:t/>
            </a:r>
            <a:br>
              <a:rPr lang="en-US" sz="1000" dirty="0">
                <a:solidFill>
                  <a:srgbClr val="6600FF"/>
                </a:solidFill>
              </a:rPr>
            </a:br>
            <a:r>
              <a:rPr lang="en-US" sz="1900" dirty="0">
                <a:solidFill>
                  <a:srgbClr val="6600FF"/>
                </a:solidFill>
              </a:rPr>
              <a:t>This is the same as:</a:t>
            </a:r>
            <a:br>
              <a:rPr lang="en-US" sz="1900" dirty="0">
                <a:solidFill>
                  <a:srgbClr val="6600FF"/>
                </a:solidFill>
              </a:rPr>
            </a:br>
            <a:endParaRPr lang="en-US" sz="800" dirty="0">
              <a:solidFill>
                <a:srgbClr val="6600FF"/>
              </a:solidFill>
            </a:endParaRP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bucket = bucket + 1;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if (bucket == NUM_BUCK)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     bucket = 0;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5" name="AutoShape 115"/>
          <p:cNvSpPr>
            <a:spLocks noChangeArrowheads="1"/>
          </p:cNvSpPr>
          <p:nvPr/>
        </p:nvSpPr>
        <p:spPr bwMode="auto">
          <a:xfrm>
            <a:off x="2911475" y="146050"/>
            <a:ext cx="3627438" cy="1203325"/>
          </a:xfrm>
          <a:prstGeom prst="wedgeRoundRectCallout">
            <a:avLst>
              <a:gd name="adj1" fmla="val 109736"/>
              <a:gd name="adj2" fmla="val 5963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new bucket is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There’s room here for our new item!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117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220" grpId="0" animBg="1"/>
      <p:bldP spid="220" grpId="1" animBg="1"/>
      <p:bldP spid="122955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2967" grpId="2" build="allAtOnce"/>
      <p:bldP spid="3" grpId="0" animBg="1"/>
      <p:bldP spid="3" grpId="1" animBg="1"/>
      <p:bldP spid="4" grpId="0" animBg="1"/>
      <p:bldP spid="4" grpId="1" animBg="1"/>
      <p:bldP spid="5" grpId="0" animBg="1"/>
      <p:bldP spid="122980" grpId="0" animBg="1"/>
      <p:bldP spid="122980" grpId="1" animBg="1"/>
      <p:bldP spid="6" grpId="0" animBg="1"/>
      <p:bldP spid="6" grpId="1" animBg="1"/>
      <p:bldP spid="12298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2987" grpId="0"/>
      <p:bldP spid="12298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2992" grpId="0" animBg="1"/>
      <p:bldP spid="122992" grpId="1" animBg="1"/>
      <p:bldP spid="122993" grpId="0" animBg="1"/>
      <p:bldP spid="122993" grpId="1" animBg="1"/>
      <p:bldP spid="122994" grpId="0" animBg="1"/>
      <p:bldP spid="122994" grpId="1" animBg="1"/>
      <p:bldP spid="122997" grpId="0" animBg="1"/>
      <p:bldP spid="122997" grpId="1" animBg="1"/>
      <p:bldP spid="122997" grpId="2" animBg="1"/>
      <p:bldP spid="122998" grpId="0" animBg="1"/>
      <p:bldP spid="122998" grpId="1" animBg="1"/>
      <p:bldP spid="122995" grpId="0" animBg="1"/>
      <p:bldP spid="12299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Searching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619875" y="228600"/>
            <a:ext cx="2481263" cy="1914525"/>
          </a:xfrm>
          <a:prstGeom prst="wedgeRoundRectCallout">
            <a:avLst>
              <a:gd name="adj1" fmla="val -115069"/>
              <a:gd name="adj2" fmla="val 3872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600825" y="2170113"/>
            <a:ext cx="2481263" cy="1914525"/>
          </a:xfrm>
          <a:prstGeom prst="wedgeRoundRectCallout">
            <a:avLst>
              <a:gd name="adj1" fmla="val -118907"/>
              <a:gd name="adj2" fmla="val -3540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we may have collisions, </a:t>
            </a:r>
            <a:r>
              <a:rPr lang="en-US" sz="2000" dirty="0">
                <a:solidFill>
                  <a:srgbClr val="FF0000"/>
                </a:solidFill>
              </a:rPr>
              <a:t>in the worst case</a:t>
            </a:r>
            <a:r>
              <a:rPr lang="en-US" sz="2000" dirty="0">
                <a:solidFill>
                  <a:schemeClr val="tx1"/>
                </a:solidFill>
              </a:rPr>
              <a:t>, we may need to </a:t>
            </a:r>
            <a:r>
              <a:rPr lang="en-US" sz="2000" dirty="0">
                <a:solidFill>
                  <a:srgbClr val="FF0000"/>
                </a:solidFill>
              </a:rPr>
              <a:t>check the entire table</a:t>
            </a:r>
            <a:r>
              <a:rPr lang="en-US" sz="20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62738" y="4300538"/>
            <a:ext cx="2481262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Otherwise, the </a:t>
            </a:r>
            <a:r>
              <a:rPr lang="en-US" sz="2000" dirty="0">
                <a:solidFill>
                  <a:srgbClr val="FF0000"/>
                </a:solidFill>
              </a:rPr>
              <a:t>bucket is in-use</a:t>
            </a:r>
            <a:r>
              <a:rPr lang="en-US" sz="2000" dirty="0">
                <a:solidFill>
                  <a:schemeClr val="tx1"/>
                </a:solidFill>
              </a:rPr>
              <a:t>. If it also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holds </a:t>
            </a:r>
            <a:r>
              <a:rPr lang="en-US" sz="2000" dirty="0">
                <a:solidFill>
                  <a:srgbClr val="FF0000"/>
                </a:solidFill>
              </a:rPr>
              <a:t>our </a:t>
            </a:r>
            <a:r>
              <a:rPr lang="en-US" sz="2000" dirty="0" smtClean="0">
                <a:solidFill>
                  <a:srgbClr val="FF0000"/>
                </a:solidFill>
              </a:rPr>
              <a:t>ID# </a:t>
            </a:r>
            <a:r>
              <a:rPr lang="en-US" sz="2000" dirty="0" smtClean="0">
                <a:solidFill>
                  <a:schemeClr val="tx1"/>
                </a:solidFill>
              </a:rPr>
              <a:t>then </a:t>
            </a:r>
            <a:r>
              <a:rPr lang="en-US" sz="2000" dirty="0">
                <a:solidFill>
                  <a:schemeClr val="tx1"/>
                </a:solidFill>
              </a:rPr>
              <a:t>we’ve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found </a:t>
            </a:r>
            <a:r>
              <a:rPr lang="en-US" sz="2000" dirty="0">
                <a:solidFill>
                  <a:srgbClr val="FF0000"/>
                </a:solidFill>
              </a:rPr>
              <a:t>our item </a:t>
            </a:r>
            <a:r>
              <a:rPr lang="en-US" sz="20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3567113"/>
            <a:ext cx="2481263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reach an empty bucket </a:t>
            </a:r>
            <a:r>
              <a:rPr lang="en-US" sz="20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2000" dirty="0">
                <a:solidFill>
                  <a:srgbClr val="FF0000"/>
                </a:solidFill>
              </a:rPr>
              <a:t>our item is not in the table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48338" y="866775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2000" dirty="0">
                <a:solidFill>
                  <a:schemeClr val="tx1"/>
                </a:solidFill>
              </a:rPr>
              <a:t>in search of it.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Wrap around </a:t>
            </a:r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reach the end </a:t>
            </a:r>
            <a:r>
              <a:rPr lang="en-US" sz="20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714875" y="1384300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went through every bucket </a:t>
            </a:r>
            <a:r>
              <a:rPr lang="en-US" sz="2000" dirty="0">
                <a:solidFill>
                  <a:schemeClr val="tx1"/>
                </a:solidFill>
              </a:rPr>
              <a:t>and didn’t find our item, then </a:t>
            </a:r>
            <a:r>
              <a:rPr lang="en-US" sz="2000" dirty="0">
                <a:solidFill>
                  <a:srgbClr val="FF0000"/>
                </a:solidFill>
              </a:rPr>
              <a:t>it’s not in the hash table</a:t>
            </a:r>
            <a:r>
              <a:rPr lang="en-US" sz="2000" dirty="0">
                <a:solidFill>
                  <a:schemeClr val="tx1"/>
                </a:solidFill>
              </a:rPr>
              <a:t>! Tell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8675" y="4870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5903913" y="51657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5899150" y="5432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5908675" y="56991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-100013" y="1457325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23812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29013" y="1952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261938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514350" y="2800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0" name="AutoShape 180"/>
          <p:cNvSpPr>
            <a:spLocks noChangeArrowheads="1"/>
          </p:cNvSpPr>
          <p:nvPr/>
        </p:nvSpPr>
        <p:spPr bwMode="auto">
          <a:xfrm>
            <a:off x="3622675" y="3905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is </a:t>
            </a:r>
            <a:r>
              <a:rPr lang="en-US" sz="2000" dirty="0">
                <a:solidFill>
                  <a:srgbClr val="FF0000"/>
                </a:solidFill>
              </a:rPr>
              <a:t>in use </a:t>
            </a:r>
            <a:r>
              <a:rPr lang="en-US" sz="2000" dirty="0">
                <a:solidFill>
                  <a:schemeClr val="tx1"/>
                </a:solidFill>
              </a:rPr>
              <a:t>and holds a </a:t>
            </a:r>
            <a:r>
              <a:rPr lang="en-US" sz="2000" dirty="0" smtClean="0">
                <a:solidFill>
                  <a:schemeClr val="tx1"/>
                </a:solidFill>
              </a:rPr>
              <a:t>value, </a:t>
            </a:r>
            <a:r>
              <a:rPr lang="en-US" sz="2000" dirty="0">
                <a:solidFill>
                  <a:schemeClr val="tx1"/>
                </a:solidFill>
              </a:rPr>
              <a:t>so let’s check its value!</a:t>
            </a:r>
          </a:p>
        </p:txBody>
      </p:sp>
      <p:sp>
        <p:nvSpPr>
          <p:cNvPr id="128181" name="AutoShape 181"/>
          <p:cNvSpPr>
            <a:spLocks noChangeArrowheads="1"/>
          </p:cNvSpPr>
          <p:nvPr/>
        </p:nvSpPr>
        <p:spPr bwMode="auto">
          <a:xfrm>
            <a:off x="3911600" y="9366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a value of 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chemeClr val="tx1"/>
                </a:solidFill>
              </a:rPr>
              <a:t>, which matches the value we’re searching for.</a:t>
            </a:r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523875" y="3352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90575" y="3605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8162" grpId="0"/>
      <p:bldP spid="6" grpId="0" animBg="1"/>
      <p:bldP spid="6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7" grpId="0" animBg="1"/>
      <p:bldP spid="7" grpId="1" animBg="1"/>
      <p:bldP spid="8" grpId="0" animBg="1"/>
      <p:bldP spid="8" grpId="1" animBg="1"/>
      <p:bldP spid="128179" grpId="0" animBg="1"/>
      <p:bldP spid="128179" grpId="1" animBg="1"/>
      <p:bldP spid="128180" grpId="0" animBg="1"/>
      <p:bldP spid="128180" grpId="1" animBg="1"/>
      <p:bldP spid="128181" grpId="0" animBg="1"/>
      <p:bldP spid="128181" grpId="1" animBg="1"/>
      <p:bldP spid="128182" grpId="0" animBg="1"/>
      <p:bldP spid="128182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81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216" name="Group 168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0217" name="Text Box 1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0218" name="Rectangle 1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219" name="Text Box 171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30230" name="Text Box 182"/>
          <p:cNvSpPr txBox="1">
            <a:spLocks noChangeArrowheads="1"/>
          </p:cNvSpPr>
          <p:nvPr/>
        </p:nvSpPr>
        <p:spPr bwMode="auto">
          <a:xfrm>
            <a:off x="5810250" y="13303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3" name="AutoShape 175"/>
          <p:cNvSpPr>
            <a:spLocks noChangeArrowheads="1"/>
          </p:cNvSpPr>
          <p:nvPr/>
        </p:nvSpPr>
        <p:spPr bwMode="auto">
          <a:xfrm>
            <a:off x="3911600" y="43656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value we’re looking for.</a:t>
            </a:r>
          </a:p>
        </p:txBody>
      </p:sp>
      <p:sp>
        <p:nvSpPr>
          <p:cNvPr id="130224" name="AutoShape 176"/>
          <p:cNvSpPr>
            <a:spLocks noChangeArrowheads="1"/>
          </p:cNvSpPr>
          <p:nvPr/>
        </p:nvSpPr>
        <p:spPr bwMode="auto">
          <a:xfrm>
            <a:off x="4064000" y="87471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65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28" name="AutoShape 180"/>
          <p:cNvSpPr>
            <a:spLocks noChangeArrowheads="1"/>
          </p:cNvSpPr>
          <p:nvPr/>
        </p:nvSpPr>
        <p:spPr bwMode="auto">
          <a:xfrm>
            <a:off x="3070225" y="1866900"/>
            <a:ext cx="3762375" cy="1573213"/>
          </a:xfrm>
          <a:prstGeom prst="wedgeRoundRectCallout">
            <a:avLst>
              <a:gd name="adj1" fmla="val -5046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49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82600" y="4002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55588" y="4252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200025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5" name="AutoShape 187"/>
          <p:cNvSpPr>
            <a:spLocks noChangeArrowheads="1"/>
          </p:cNvSpPr>
          <p:nvPr/>
        </p:nvSpPr>
        <p:spPr bwMode="auto">
          <a:xfrm>
            <a:off x="3921125" y="4460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36" name="AutoShape 188"/>
          <p:cNvSpPr>
            <a:spLocks noChangeArrowheads="1"/>
          </p:cNvSpPr>
          <p:nvPr/>
        </p:nvSpPr>
        <p:spPr bwMode="auto">
          <a:xfrm>
            <a:off x="3944938" y="7127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68313" y="33432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258763" y="4264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9"/>
          <p:cNvSpPr>
            <a:spLocks noChangeShapeType="1"/>
          </p:cNvSpPr>
          <p:nvPr/>
        </p:nvSpPr>
        <p:spPr bwMode="auto">
          <a:xfrm>
            <a:off x="207963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9"/>
          <p:cNvSpPr>
            <a:spLocks noChangeShapeType="1"/>
          </p:cNvSpPr>
          <p:nvPr/>
        </p:nvSpPr>
        <p:spPr bwMode="auto">
          <a:xfrm>
            <a:off x="503238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51" name="Text Box 203"/>
          <p:cNvSpPr txBox="1">
            <a:spLocks noChangeArrowheads="1"/>
          </p:cNvSpPr>
          <p:nvPr/>
        </p:nvSpPr>
        <p:spPr bwMode="auto">
          <a:xfrm>
            <a:off x="5842000" y="13493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130239" name="AutoShape 191"/>
          <p:cNvSpPr>
            <a:spLocks noChangeArrowheads="1"/>
          </p:cNvSpPr>
          <p:nvPr/>
        </p:nvSpPr>
        <p:spPr bwMode="auto">
          <a:xfrm>
            <a:off x="3222625" y="1876425"/>
            <a:ext cx="3762375" cy="1573213"/>
          </a:xfrm>
          <a:prstGeom prst="wedgeRoundRectCallout">
            <a:avLst>
              <a:gd name="adj1" fmla="val -5084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130244" name="AutoShape 196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7" name="AutoShape 199"/>
          <p:cNvSpPr>
            <a:spLocks noChangeArrowheads="1"/>
          </p:cNvSpPr>
          <p:nvPr/>
        </p:nvSpPr>
        <p:spPr bwMode="auto">
          <a:xfrm>
            <a:off x="3997325" y="1073150"/>
            <a:ext cx="3203575" cy="1354138"/>
          </a:xfrm>
          <a:prstGeom prst="wedgeRoundRectCallout">
            <a:avLst>
              <a:gd name="adj1" fmla="val -50991"/>
              <a:gd name="adj2" fmla="val 10861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the value (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) we were looking for!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469900" y="334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482600" y="399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>
            <a:off x="5899150" y="6246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19"/>
          <p:cNvSpPr>
            <a:spLocks noChangeShapeType="1"/>
          </p:cNvSpPr>
          <p:nvPr/>
        </p:nvSpPr>
        <p:spPr bwMode="auto">
          <a:xfrm>
            <a:off x="779463" y="362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13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3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3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3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9" grpId="0" build="allAtOnce"/>
      <p:bldP spid="130219" grpId="1" build="allAtOnce"/>
      <p:bldP spid="220" grpId="0" animBg="1"/>
      <p:bldP spid="2" grpId="0" animBg="1"/>
      <p:bldP spid="2" grpId="1" animBg="1"/>
      <p:bldP spid="13021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0230" grpId="0"/>
      <p:bldP spid="130230" grpId="1"/>
      <p:bldP spid="177" grpId="0"/>
      <p:bldP spid="177" grpId="1"/>
      <p:bldP spid="178" grpId="0"/>
      <p:bldP spid="178" grpId="1"/>
      <p:bldP spid="130223" grpId="0" animBg="1"/>
      <p:bldP spid="130223" grpId="1" animBg="1"/>
      <p:bldP spid="130224" grpId="0" animBg="1"/>
      <p:bldP spid="130224" grpId="1" animBg="1"/>
      <p:bldP spid="130228" grpId="0" animBg="1"/>
      <p:bldP spid="130228" grpId="1" animBg="1"/>
      <p:bldP spid="4" grpId="0" animBg="1"/>
      <p:bldP spid="4" grpId="1" animBg="1"/>
      <p:bldP spid="5" grpId="0" animBg="1"/>
      <p:bldP spid="5" grpId="1" animBg="1"/>
      <p:bldP spid="130222" grpId="0" animBg="1"/>
      <p:bldP spid="130222" grpId="1" animBg="1"/>
      <p:bldP spid="130225" grpId="0" animBg="1"/>
      <p:bldP spid="13022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0234" grpId="0" animBg="1"/>
      <p:bldP spid="130234" grpId="1" animBg="1"/>
      <p:bldP spid="130235" grpId="0" animBg="1"/>
      <p:bldP spid="130235" grpId="1" animBg="1"/>
      <p:bldP spid="130236" grpId="0" animBg="1"/>
      <p:bldP spid="130236" grpId="1" animBg="1"/>
      <p:bldP spid="130237" grpId="0" animBg="1"/>
      <p:bldP spid="13023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30243" grpId="0" animBg="1"/>
      <p:bldP spid="130243" grpId="1" animBg="1"/>
      <p:bldP spid="130251" grpId="0" build="allAtOnce"/>
      <p:bldP spid="130239" grpId="0" animBg="1"/>
      <p:bldP spid="130239" grpId="1" animBg="1"/>
      <p:bldP spid="130244" grpId="0" animBg="1"/>
      <p:bldP spid="130244" grpId="1" animBg="1"/>
      <p:bldP spid="130246" grpId="0" animBg="1"/>
      <p:bldP spid="130246" grpId="1" animBg="1"/>
      <p:bldP spid="130247" grpId="0" animBg="1"/>
      <p:bldP spid="13024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233" name="Group 137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2234" name="Text Box 138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2235" name="Rectangle 139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236" name="Text Box 140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6251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32244" name="Text Box 148"/>
          <p:cNvSpPr txBox="1">
            <a:spLocks noChangeArrowheads="1"/>
          </p:cNvSpPr>
          <p:nvPr/>
        </p:nvSpPr>
        <p:spPr bwMode="auto">
          <a:xfrm>
            <a:off x="5819775" y="1316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353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68313" y="40163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34950" y="425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75" name="AutoShape 179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2276" name="AutoShape 180"/>
          <p:cNvSpPr>
            <a:spLocks noChangeArrowheads="1"/>
          </p:cNvSpPr>
          <p:nvPr/>
        </p:nvSpPr>
        <p:spPr bwMode="auto">
          <a:xfrm>
            <a:off x="4040188" y="92233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Nope. We’re looking for 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, but this bucket has a value of </a:t>
            </a:r>
            <a:r>
              <a:rPr lang="en-US" sz="2000" dirty="0">
                <a:solidFill>
                  <a:srgbClr val="FF0000"/>
                </a:solidFill>
              </a:rPr>
              <a:t>79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277" name="AutoShape 181"/>
          <p:cNvSpPr>
            <a:spLocks noChangeArrowheads="1"/>
          </p:cNvSpPr>
          <p:nvPr/>
        </p:nvSpPr>
        <p:spPr bwMode="auto">
          <a:xfrm>
            <a:off x="3095625" y="1887538"/>
            <a:ext cx="3762375" cy="1573212"/>
          </a:xfrm>
          <a:prstGeom prst="wedgeRoundRectCallout">
            <a:avLst>
              <a:gd name="adj1" fmla="val -50505"/>
              <a:gd name="adj2" fmla="val 7532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71450" y="23002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83" name="AutoShape 187"/>
          <p:cNvSpPr>
            <a:spLocks noChangeArrowheads="1"/>
          </p:cNvSpPr>
          <p:nvPr/>
        </p:nvSpPr>
        <p:spPr bwMode="auto">
          <a:xfrm>
            <a:off x="4138613" y="3944938"/>
            <a:ext cx="5005387" cy="1855787"/>
          </a:xfrm>
          <a:prstGeom prst="wedgeRoundRectCallout">
            <a:avLst>
              <a:gd name="adj1" fmla="val -69852"/>
              <a:gd name="adj2" fmla="val -10132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bucket is empty</a:t>
            </a:r>
            <a:r>
              <a:rPr lang="en-US" sz="2000" dirty="0">
                <a:solidFill>
                  <a:schemeClr val="tx1"/>
                </a:solidFill>
              </a:rPr>
              <a:t>. This means that the value (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) we’re searching for </a:t>
            </a:r>
            <a:r>
              <a:rPr lang="en-US" sz="2000" dirty="0">
                <a:solidFill>
                  <a:srgbClr val="FF0000"/>
                </a:solidFill>
              </a:rPr>
              <a:t>can’t possibly be in the table</a:t>
            </a:r>
            <a:r>
              <a:rPr lang="en-US" sz="2000" dirty="0">
                <a:solidFill>
                  <a:schemeClr val="tx1"/>
                </a:solidFill>
              </a:rPr>
              <a:t>. If it were in the table, we’d have already found it before hitting an empty slot!</a:t>
            </a:r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62000" y="3067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36" grpId="0" build="allAtOnce"/>
      <p:bldP spid="132236" grpId="1" build="allAtOnce"/>
      <p:bldP spid="220" grpId="0" animBg="1"/>
      <p:bldP spid="2" grpId="0" animBg="1"/>
      <p:bldP spid="2" grpId="1" animBg="1"/>
      <p:bldP spid="13224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2244" grpId="0"/>
      <p:bldP spid="177" grpId="0"/>
      <p:bldP spid="177" grpId="1"/>
      <p:bldP spid="178" grpId="0"/>
      <p:bldP spid="178" grpId="1"/>
      <p:bldP spid="4" grpId="0" animBg="1"/>
      <p:bldP spid="4" grpId="1" animBg="1"/>
      <p:bldP spid="5" grpId="0" animBg="1"/>
      <p:bldP spid="5" grpId="1" animBg="1"/>
      <p:bldP spid="132252" grpId="0" animBg="1"/>
      <p:bldP spid="132252" grpId="1" animBg="1"/>
      <p:bldP spid="132253" grpId="0" animBg="1"/>
      <p:bldP spid="13225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2259" grpId="0" animBg="1"/>
      <p:bldP spid="132259" grpId="1" animBg="1"/>
      <p:bldP spid="132275" grpId="0" animBg="1"/>
      <p:bldP spid="132275" grpId="1" animBg="1"/>
      <p:bldP spid="132276" grpId="0" animBg="1"/>
      <p:bldP spid="132276" grpId="1" animBg="1"/>
      <p:bldP spid="132277" grpId="0" animBg="1"/>
      <p:bldP spid="132277" grpId="1" animBg="1"/>
      <p:bldP spid="9" grpId="0" animBg="1"/>
      <p:bldP spid="9" grpId="1" animBg="1"/>
      <p:bldP spid="10" grpId="0" animBg="1"/>
      <p:bldP spid="10" grpId="1" animBg="1"/>
      <p:bldP spid="132283" grpId="0" animBg="1"/>
      <p:bldP spid="132283" grpId="1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For example, if we compute:</a:t>
            </a:r>
          </a:p>
          <a:p>
            <a:pPr eaLnBrk="1" hangingPunct="1"/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 =  </a:t>
            </a:r>
            <a:r>
              <a:rPr lang="en-US" dirty="0" smtClean="0">
                <a:solidFill>
                  <a:srgbClr val="FF0000"/>
                </a:solidFill>
              </a:rPr>
              <a:t>1234</a:t>
            </a:r>
            <a:r>
              <a:rPr lang="en-US" dirty="0" smtClean="0">
                <a:solidFill>
                  <a:srgbClr val="6600CC"/>
                </a:solidFill>
              </a:rPr>
              <a:t> % 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  <a:r>
              <a:rPr lang="en-US" dirty="0" smtClean="0">
                <a:solidFill>
                  <a:srgbClr val="6600CC"/>
                </a:solidFill>
              </a:rPr>
              <a:t>;</a:t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/>
              <a:t>the value of x will be </a:t>
            </a:r>
            <a:r>
              <a:rPr lang="en-US" dirty="0" smtClean="0">
                <a:solidFill>
                  <a:srgbClr val="FF0000"/>
                </a:solidFill>
              </a:rPr>
              <a:t>34</a:t>
            </a:r>
            <a:r>
              <a:rPr lang="en-US" dirty="0" smtClean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1234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481" y="3645032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C++, the </a:t>
            </a:r>
            <a:r>
              <a:rPr lang="en-US" dirty="0" smtClean="0">
                <a:solidFill>
                  <a:srgbClr val="FF0000"/>
                </a:solidFill>
              </a:rPr>
              <a:t>% operator </a:t>
            </a:r>
            <a:r>
              <a:rPr lang="en-US" dirty="0" smtClean="0"/>
              <a:t>is used to divide two numbers and obtain the </a:t>
            </a:r>
            <a:r>
              <a:rPr lang="en-US" dirty="0" smtClean="0">
                <a:solidFill>
                  <a:srgbClr val="FF0000"/>
                </a:solidFill>
              </a:rPr>
              <a:t>remainder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Now, as it turns out, the modulo operator has an interesting </a:t>
            </a:r>
            <a:r>
              <a:rPr lang="en-US" dirty="0" smtClean="0">
                <a:solidFill>
                  <a:srgbClr val="6600CC"/>
                </a:solidFill>
              </a:rPr>
              <a:t>property</a:t>
            </a:r>
            <a:r>
              <a:rPr lang="en-US" dirty="0" smtClean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Let’s see if you can </a:t>
            </a:r>
            <a:br>
              <a:rPr lang="en-US" dirty="0" smtClean="0"/>
            </a:br>
            <a:r>
              <a:rPr lang="en-US" dirty="0" smtClean="0"/>
              <a:t>figure out what </a:t>
            </a:r>
            <a:r>
              <a:rPr lang="en-US" dirty="0" smtClean="0">
                <a:solidFill>
                  <a:srgbClr val="6600CC"/>
                </a:solidFill>
              </a:rPr>
              <a:t>it</a:t>
            </a:r>
            <a:r>
              <a:rPr lang="en-US" dirty="0" smtClean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/>
              <a:t>What Can you </a:t>
            </a:r>
            <a:r>
              <a:rPr lang="en-US" sz="3600" dirty="0" smtClean="0">
                <a:solidFill>
                  <a:srgbClr val="6600CC"/>
                </a:solidFill>
              </a:rPr>
              <a:t>Store</a:t>
            </a:r>
            <a:r>
              <a:rPr lang="en-US" sz="3600" dirty="0" smtClean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Oh, and if you like, you can include additional associated values </a:t>
            </a:r>
            <a:br>
              <a:rPr lang="en-US" sz="2000" dirty="0" smtClean="0"/>
            </a:br>
            <a:r>
              <a:rPr lang="en-US" sz="2000" dirty="0" smtClean="0"/>
              <a:t>(e.g., a </a:t>
            </a:r>
            <a:r>
              <a:rPr lang="en-US" sz="2000" dirty="0" smtClean="0">
                <a:solidFill>
                  <a:srgbClr val="FF0000"/>
                </a:solidFill>
              </a:rPr>
              <a:t>name, GPA</a:t>
            </a:r>
            <a:r>
              <a:rPr lang="en-US" sz="2000" dirty="0" smtClean="0"/>
              <a:t>) in each bucket!</a:t>
            </a:r>
            <a:endParaRPr 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3092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For instance, what if I want to also store the </a:t>
            </a:r>
            <a:r>
              <a:rPr lang="en-US" sz="2000" dirty="0" smtClean="0">
                <a:solidFill>
                  <a:srgbClr val="6600CC"/>
                </a:solidFill>
              </a:rPr>
              <a:t>student’s name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600CC"/>
                </a:solidFill>
              </a:rPr>
              <a:t>GPA </a:t>
            </a:r>
            <a:r>
              <a:rPr lang="en-US" sz="2000" dirty="0" smtClean="0"/>
              <a:t>in each bucket along with their ID#?</a:t>
            </a:r>
            <a:endParaRPr lang="en-US" sz="20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    </a:t>
            </a:r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  <a:endParaRPr lang="en-US" sz="1800" dirty="0" smtClean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endParaRPr lang="en-US" sz="1800" dirty="0" smtClean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186705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</a:t>
            </a:r>
            <a:r>
              <a:rPr lang="en-US" sz="1800" dirty="0" err="1" smtClean="0">
                <a:solidFill>
                  <a:srgbClr val="FF0000"/>
                </a:solidFill>
              </a:rPr>
              <a:t>bool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           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used</a:t>
            </a:r>
            <a:r>
              <a:rPr lang="en-US" sz="1800" dirty="0">
                <a:solidFill>
                  <a:srgbClr val="FF0000"/>
                </a:solidFill>
              </a:rPr>
              <a:t>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6666"/>
                </a:solidFill>
              </a:rPr>
              <a:t>You can do that!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string</a:t>
            </a:r>
            <a:r>
              <a:rPr lang="en-US" sz="1800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006666"/>
                </a:solidFill>
              </a:rPr>
              <a:t>name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float </a:t>
            </a:r>
            <a:r>
              <a:rPr lang="en-US" sz="1800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006666"/>
                </a:solidFill>
              </a:rPr>
              <a:t>GPA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</a:rPr>
              <a:t>id)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</a:rPr>
              <a:t>    </a:t>
            </a:r>
            <a:r>
              <a:rPr lang="en-US" sz="1700" b="1" dirty="0">
                <a:latin typeface="Courier New" pitchFamily="49" charset="0"/>
              </a:rPr>
              <a:t>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700" b="1" dirty="0" smtClean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      </a:t>
            </a:r>
            <a:r>
              <a:rPr lang="en-US" sz="1700" b="1" dirty="0" err="1" smtClean="0">
                <a:latin typeface="Courier New" pitchFamily="49" charset="0"/>
              </a:rPr>
              <a:t>m_buckets</a:t>
            </a:r>
            <a:r>
              <a:rPr lang="en-US" sz="1700" b="1" dirty="0" smtClean="0">
                <a:latin typeface="Courier New" pitchFamily="49" charset="0"/>
              </a:rPr>
              <a:t>[bucket</a:t>
            </a:r>
            <a:r>
              <a:rPr lang="en-US" sz="1700" b="1" dirty="0">
                <a:latin typeface="Courier New" pitchFamily="49" charset="0"/>
              </a:rPr>
              <a:t>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smtClean="0">
                <a:latin typeface="Courier New" pitchFamily="49" charset="0"/>
              </a:rPr>
              <a:t>id;</a:t>
            </a:r>
            <a:endParaRPr lang="en-US" sz="17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        </a:t>
            </a:r>
            <a:r>
              <a:rPr lang="en-US" sz="1700" b="1" dirty="0" err="1" smtClean="0">
                <a:latin typeface="Courier New" pitchFamily="49" charset="0"/>
              </a:rPr>
              <a:t>m_buckets</a:t>
            </a:r>
            <a:r>
              <a:rPr lang="en-US" sz="1700" b="1" dirty="0" smtClean="0">
                <a:latin typeface="Courier New" pitchFamily="49" charset="0"/>
              </a:rPr>
              <a:t>[bucket</a:t>
            </a:r>
            <a:r>
              <a:rPr lang="en-US" sz="1700" b="1" dirty="0">
                <a:latin typeface="Courier New" pitchFamily="49" charset="0"/>
              </a:rPr>
              <a:t>].used = true;</a:t>
            </a: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      return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float GPA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36640" y="4588412"/>
            <a:ext cx="24665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Now when you look up a student by their ID# you can </a:t>
            </a:r>
            <a:r>
              <a:rPr lang="en-US" sz="2000" dirty="0" smtClean="0">
                <a:solidFill>
                  <a:srgbClr val="FF0000"/>
                </a:solidFill>
              </a:rPr>
              <a:t>ALSO </a:t>
            </a:r>
            <a:r>
              <a:rPr lang="en-US" sz="2000" dirty="0" smtClean="0"/>
              <a:t>get their </a:t>
            </a:r>
            <a:r>
              <a:rPr lang="en-US" sz="2000" dirty="0" smtClean="0">
                <a:solidFill>
                  <a:srgbClr val="6600CC"/>
                </a:solidFill>
              </a:rPr>
              <a:t>name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600CC"/>
                </a:solidFill>
              </a:rPr>
              <a:t>GPA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00" b="1" dirty="0" smtClean="0">
                <a:latin typeface="Courier New" pitchFamily="49" charset="0"/>
              </a:rPr>
              <a:t/>
            </a:r>
            <a:br>
              <a:rPr lang="en-US" sz="100" b="1" dirty="0" smtClean="0">
                <a:latin typeface="Courier New" pitchFamily="49" charset="0"/>
              </a:rPr>
            </a:br>
            <a:r>
              <a:rPr lang="en-US" sz="1800" b="1" dirty="0" err="1" smtClean="0">
                <a:latin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  <a:endParaRPr lang="en-US" sz="800" b="1" dirty="0" smtClean="0">
              <a:latin typeface="Courier New" pitchFamily="49" charset="0"/>
            </a:endParaRP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for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tries=0;tries&lt;</a:t>
            </a:r>
            <a:r>
              <a:rPr lang="en-US" sz="1800" b="1" dirty="0" err="1" smtClean="0">
                <a:latin typeface="Courier New" pitchFamily="49" charset="0"/>
              </a:rPr>
              <a:t>NUM_BUCK;tries</a:t>
            </a:r>
            <a:r>
              <a:rPr lang="en-US" sz="1800" b="1" dirty="0" smtClean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 smtClean="0">
                <a:latin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return </a:t>
            </a:r>
            <a:r>
              <a:rPr lang="en-US" sz="1800" b="1" dirty="0" smtClean="0">
                <a:latin typeface="Courier New" pitchFamily="49" charset="0"/>
              </a:rPr>
              <a:t>false;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  if (</a:t>
            </a:r>
            <a:r>
              <a:rPr lang="en-US" sz="1800" b="1" dirty="0" err="1" smtClean="0">
                <a:latin typeface="Courier New" pitchFamily="49" charset="0"/>
              </a:rPr>
              <a:t>m_buckets</a:t>
            </a:r>
            <a:r>
              <a:rPr lang="en-US" sz="1800" b="1" dirty="0" smtClean="0">
                <a:latin typeface="Courier New" pitchFamily="49" charset="0"/>
              </a:rPr>
              <a:t>[bucket].</a:t>
            </a:r>
            <a:r>
              <a:rPr lang="en-US" sz="1800" b="1" dirty="0" err="1" smtClean="0">
                <a:latin typeface="Courier New" pitchFamily="49" charset="0"/>
              </a:rPr>
              <a:t>idNum</a:t>
            </a:r>
            <a:r>
              <a:rPr lang="en-US" sz="1800" b="1" dirty="0" smtClean="0">
                <a:latin typeface="Courier New" pitchFamily="49" charset="0"/>
              </a:rPr>
              <a:t> == </a:t>
            </a:r>
            <a:r>
              <a:rPr lang="en-US" sz="1800" b="1" dirty="0" err="1" smtClean="0">
                <a:latin typeface="Courier New" pitchFamily="49" charset="0"/>
              </a:rPr>
              <a:t>idNum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</a:t>
            </a:r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4867024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9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return </a:t>
            </a:r>
            <a:r>
              <a:rPr lang="en-US" sz="1800" b="1" dirty="0">
                <a:latin typeface="Courier New" pitchFamily="49" charset="0"/>
              </a:rPr>
              <a:t>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8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return </a:t>
            </a:r>
            <a:r>
              <a:rPr lang="en-US" sz="1800" b="1" dirty="0">
                <a:latin typeface="Courier New" pitchFamily="49" charset="0"/>
              </a:rPr>
              <a:t>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float &amp;GPA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263" y="48357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87916" y="1306923"/>
            <a:ext cx="2893101" cy="1605225"/>
          </a:xfrm>
          <a:prstGeom prst="wedgeRoundRectCallout">
            <a:avLst>
              <a:gd name="adj1" fmla="val -45759"/>
              <a:gd name="adj2" fmla="val 7099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Even though we choose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bucket #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based on the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343037" y="4465108"/>
            <a:ext cx="2515113" cy="2262742"/>
          </a:xfrm>
          <a:prstGeom prst="wedgeRoundRectCallout">
            <a:avLst>
              <a:gd name="adj1" fmla="val 98265"/>
              <a:gd name="adj2" fmla="val -2412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store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as many other associated field values in the bucket as we like!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  <p:bldP spid="14" grpId="0" animBg="1"/>
      <p:bldP spid="14" grpId="1" animBg="1"/>
      <p:bldP spid="22" grpId="0" animBg="1"/>
      <p:bldP spid="2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 smtClean="0"/>
              <a:t>Linear Probing: </a:t>
            </a:r>
            <a:r>
              <a:rPr lang="en-US" sz="3800" dirty="0" smtClean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265238"/>
            <a:ext cx="3709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90563" y="28956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</a:t>
            </a:r>
            <a:r>
              <a:rPr lang="en-US" dirty="0" smtClean="0"/>
              <a:t>value </a:t>
            </a:r>
            <a:r>
              <a:rPr lang="en-US" dirty="0"/>
              <a:t>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81038" y="460375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328613" y="5715000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381000" y="2733675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00013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</a:t>
            </a:r>
            <a:r>
              <a:rPr lang="en-US" sz="1900" dirty="0" smtClean="0"/>
              <a:t>value, </a:t>
            </a:r>
            <a:r>
              <a:rPr lang="en-US" sz="1900" dirty="0"/>
              <a:t>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457200" y="1219200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000" y="2819400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</a:t>
            </a:r>
            <a:r>
              <a:rPr lang="en-US" dirty="0" smtClean="0">
                <a:solidFill>
                  <a:schemeClr val="tx1"/>
                </a:solidFill>
              </a:rPr>
              <a:t>value </a:t>
            </a:r>
            <a:r>
              <a:rPr lang="en-US" dirty="0">
                <a:solidFill>
                  <a:schemeClr val="tx1"/>
                </a:solidFill>
              </a:rPr>
              <a:t>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381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</a:t>
            </a:r>
            <a:r>
              <a:rPr lang="en-US" dirty="0" smtClean="0">
                <a:solidFill>
                  <a:schemeClr val="tx1"/>
                </a:solidFill>
              </a:rPr>
              <a:t>value.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304800" y="5518150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57200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>
                <a:latin typeface="Courier New" pitchFamily="49" charset="0"/>
              </a:rPr>
              <a:t> 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if (m_buckets[bucket].idNum ==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...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36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4656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 sz="1800">
                <a:solidFill>
                  <a:schemeClr val="bg1"/>
                </a:solidFill>
              </a:rPr>
              <a:t>bucket = 15  % 10</a:t>
            </a:r>
          </a:p>
          <a:p>
            <a:r>
              <a:rPr lang="en-US" sz="1800">
                <a:solidFill>
                  <a:schemeClr val="bg1"/>
                </a:solidFill>
              </a:rPr>
              <a:t>bucket = 5</a:t>
            </a:r>
            <a:endParaRPr lang="en-US" sz="18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09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135063" y="3578225"/>
            <a:ext cx="5105400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Like if you’re building a </a:t>
            </a:r>
            <a:br>
              <a:rPr lang="en-US"/>
            </a:br>
            <a:r>
              <a:rPr lang="en-US"/>
              <a:t>hash table that holds </a:t>
            </a:r>
            <a:br>
              <a:rPr lang="en-US"/>
            </a:br>
            <a:r>
              <a:rPr lang="en-US"/>
              <a:t>words for </a:t>
            </a:r>
            <a:r>
              <a:rPr lang="en-US">
                <a:solidFill>
                  <a:srgbClr val="6600CC"/>
                </a:solidFill>
              </a:rPr>
              <a:t>a dictionary</a:t>
            </a:r>
            <a:r>
              <a:rPr lang="en-US"/>
              <a:t>…</a:t>
            </a:r>
          </a:p>
          <a:p>
            <a:r>
              <a:rPr lang="en-US" sz="1000"/>
              <a:t/>
            </a:r>
            <a:br>
              <a:rPr lang="en-US" sz="1000"/>
            </a:br>
            <a:r>
              <a:rPr lang="en-US">
                <a:solidFill>
                  <a:schemeClr val="accent2"/>
                </a:solidFill>
              </a:rPr>
              <a:t>You’ll just add words,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1066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1033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3013075" y="34226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1066800" y="838200"/>
            <a:ext cx="5029200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So, in summary, </a:t>
            </a:r>
            <a:r>
              <a:rPr lang="en-US">
                <a:solidFill>
                  <a:schemeClr val="accent2"/>
                </a:solidFill>
              </a:rPr>
              <a:t>only</a:t>
            </a:r>
            <a:r>
              <a:rPr lang="en-US"/>
              <a:t> use </a:t>
            </a:r>
            <a:br>
              <a:rPr lang="en-US"/>
            </a:br>
            <a:r>
              <a:rPr lang="en-US"/>
              <a:t>Closed/Linear Probing hash </a:t>
            </a:r>
            <a:br>
              <a:rPr lang="en-US"/>
            </a:br>
            <a:r>
              <a:rPr lang="en-US"/>
              <a:t>tables when you </a:t>
            </a:r>
            <a:r>
              <a:rPr lang="en-US">
                <a:solidFill>
                  <a:schemeClr val="accent2"/>
                </a:solidFill>
              </a:rPr>
              <a:t>don’t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intend to delete</a:t>
            </a:r>
            <a:r>
              <a:rPr lang="en-US"/>
              <a:t> items </a:t>
            </a:r>
            <a:br>
              <a:rPr lang="en-US"/>
            </a:br>
            <a:r>
              <a:rPr lang="en-US"/>
              <a:t>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1936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</a:t>
            </a:r>
            <a:r>
              <a:rPr lang="en-US" dirty="0" smtClean="0">
                <a:solidFill>
                  <a:schemeClr val="accent2"/>
                </a:solidFill>
              </a:rPr>
              <a:t>Hash Table</a:t>
            </a:r>
            <a:r>
              <a:rPr lang="en-US" dirty="0">
                <a:solidFill>
                  <a:schemeClr val="accent2"/>
                </a:solidFill>
              </a:rPr>
              <a:t>.”</a:t>
            </a:r>
            <a:r>
              <a:rPr lang="en-US" dirty="0"/>
              <a:t> </a:t>
            </a: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It has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</a:t>
            </a:r>
            <a:r>
              <a:rPr lang="en-US" sz="44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82613" y="762000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</a:t>
            </a:r>
            <a:r>
              <a:rPr lang="en-US" sz="2300" dirty="0" smtClean="0"/>
              <a:t>values </a:t>
            </a:r>
            <a:r>
              <a:rPr lang="en-US" sz="2300" dirty="0"/>
              <a:t>directly in the array, each array bucket </a:t>
            </a:r>
            <a:r>
              <a:rPr lang="en-US" sz="2300" dirty="0" smtClean="0"/>
              <a:t>points to a </a:t>
            </a:r>
            <a:r>
              <a:rPr lang="en-US" sz="2300" dirty="0"/>
              <a:t>linked list of </a:t>
            </a:r>
            <a:r>
              <a:rPr lang="en-US" sz="2300" dirty="0" smtClean="0"/>
              <a:t>values</a:t>
            </a:r>
            <a:r>
              <a:rPr lang="en-US" sz="2300" dirty="0"/>
              <a:t>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hash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</a:t>
            </a:r>
            <a:r>
              <a:rPr lang="en-US" dirty="0" smtClean="0"/>
              <a:t>value to </a:t>
            </a:r>
            <a:r>
              <a:rPr lang="en-US" dirty="0"/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785812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: 1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3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11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25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101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92596" name="Rectangle 20"/>
          <p:cNvSpPr>
            <a:spLocks noChangeArrowheads="1"/>
          </p:cNvSpPr>
          <p:nvPr/>
        </p:nvSpPr>
        <p:spPr bwMode="auto">
          <a:xfrm>
            <a:off x="4790827" y="6093767"/>
            <a:ext cx="209414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208463"/>
            <a:chOff x="5056188" y="1847850"/>
            <a:chExt cx="1573212" cy="4208125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78100"/>
              <a:ext cx="928459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>
                  <a:solidFill>
                    <a:srgbClr val="FF3300"/>
                  </a:solidFill>
                </a:rPr>
                <a:t>NULL</a:t>
              </a:r>
            </a:p>
            <a:p>
              <a:pPr algn="l" eaLnBrk="1" hangingPunct="1"/>
              <a:r>
                <a:rPr lang="en-US" sz="2200">
                  <a:solidFill>
                    <a:srgbClr val="FF3300"/>
                  </a:solidFill>
                </a:rPr>
                <a:t>NULL</a:t>
              </a:r>
            </a:p>
            <a:p>
              <a:pPr algn="l" eaLnBrk="1" hangingPunct="1"/>
              <a:r>
                <a:rPr lang="en-US" sz="2200">
                  <a:solidFill>
                    <a:srgbClr val="FF3300"/>
                  </a:solidFill>
                </a:rPr>
                <a:t>NULL</a:t>
              </a:r>
            </a:p>
            <a:p>
              <a:pPr algn="l" eaLnBrk="1" hangingPunct="1"/>
              <a:r>
                <a:rPr lang="en-US" sz="2200">
                  <a:solidFill>
                    <a:srgbClr val="FF3300"/>
                  </a:solidFill>
                </a:rPr>
                <a:t>NULL</a:t>
              </a:r>
            </a:p>
            <a:p>
              <a:pPr algn="l" eaLnBrk="1" hangingPunct="1"/>
              <a:r>
                <a:rPr lang="en-US" sz="2200">
                  <a:solidFill>
                    <a:srgbClr val="FF3300"/>
                  </a:solidFill>
                </a:rPr>
                <a:t>NULL</a:t>
              </a:r>
            </a:p>
            <a:p>
              <a:pPr algn="l" eaLnBrk="1" hangingPunct="1"/>
              <a:r>
                <a:rPr lang="en-US" sz="2200">
                  <a:solidFill>
                    <a:srgbClr val="FF3300"/>
                  </a:solidFill>
                </a:rPr>
                <a:t>NULL</a:t>
              </a:r>
            </a:p>
            <a:p>
              <a:pPr algn="l" eaLnBrk="1" hangingPunct="1"/>
              <a:r>
                <a:rPr lang="en-US" sz="2200">
                  <a:solidFill>
                    <a:srgbClr val="FF3300"/>
                  </a:solidFill>
                </a:rPr>
                <a:t>NULL</a:t>
              </a:r>
            </a:p>
            <a:p>
              <a:pPr algn="l" eaLnBrk="1" hangingPunct="1"/>
              <a:r>
                <a:rPr lang="en-US" sz="2200">
                  <a:solidFill>
                    <a:srgbClr val="FF3300"/>
                  </a:solidFill>
                </a:rPr>
                <a:t>NULL</a:t>
              </a:r>
            </a:p>
            <a:p>
              <a:pPr algn="l" eaLnBrk="1" hangingPunct="1"/>
              <a:r>
                <a:rPr lang="en-US" sz="2200">
                  <a:solidFill>
                    <a:srgbClr val="FF3300"/>
                  </a:solidFill>
                </a:rPr>
                <a:t>NULL</a:t>
              </a:r>
            </a:p>
            <a:p>
              <a:pPr algn="l" eaLnBrk="1" hangingPunct="1"/>
              <a:r>
                <a:rPr lang="en-US" sz="22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5147411" y="6098543"/>
            <a:ext cx="22131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5" y="3459163"/>
            <a:ext cx="2224088" cy="588962"/>
            <a:chOff x="3631" y="2304"/>
            <a:chExt cx="1401" cy="371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304"/>
              <a:ext cx="921" cy="371"/>
              <a:chOff x="4224" y="1872"/>
              <a:chExt cx="921" cy="371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-5400000">
                <a:off x="4874" y="1971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13" name="Rectangle 37"/>
          <p:cNvSpPr>
            <a:spLocks noChangeArrowheads="1"/>
          </p:cNvSpPr>
          <p:nvPr/>
        </p:nvSpPr>
        <p:spPr bwMode="auto">
          <a:xfrm>
            <a:off x="5514881" y="6098530"/>
            <a:ext cx="373442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3" y="4137025"/>
            <a:ext cx="2309812" cy="588963"/>
            <a:chOff x="3642" y="2725"/>
            <a:chExt cx="1455" cy="371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725"/>
              <a:ext cx="921" cy="371"/>
              <a:chOff x="4224" y="1872"/>
              <a:chExt cx="921" cy="371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-5400000">
                <a:off x="4874" y="1971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30" name="Rectangle 54"/>
          <p:cNvSpPr>
            <a:spLocks noChangeArrowheads="1"/>
          </p:cNvSpPr>
          <p:nvPr/>
        </p:nvSpPr>
        <p:spPr bwMode="auto">
          <a:xfrm>
            <a:off x="5973788" y="6098543"/>
            <a:ext cx="43350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31" name="Rectangle 55"/>
          <p:cNvSpPr>
            <a:spLocks noChangeArrowheads="1"/>
          </p:cNvSpPr>
          <p:nvPr/>
        </p:nvSpPr>
        <p:spPr bwMode="auto">
          <a:xfrm>
            <a:off x="6481637" y="6093767"/>
            <a:ext cx="63586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019800" y="609600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8" y="2797175"/>
            <a:ext cx="2309812" cy="587375"/>
            <a:chOff x="3642" y="2726"/>
            <a:chExt cx="1455" cy="370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726"/>
              <a:ext cx="921" cy="370"/>
              <a:chOff x="4224" y="1873"/>
              <a:chExt cx="921" cy="370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-5400000">
                <a:off x="4874" y="1971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8" y="3663950"/>
            <a:ext cx="1157287" cy="588963"/>
            <a:chOff x="4752" y="3216"/>
            <a:chExt cx="729" cy="371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-5400000">
              <a:off x="5210" y="3315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5" y="2771775"/>
            <a:ext cx="1462088" cy="588963"/>
            <a:chOff x="4906" y="1865"/>
            <a:chExt cx="921" cy="371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65"/>
              <a:ext cx="921" cy="371"/>
              <a:chOff x="4224" y="1872"/>
              <a:chExt cx="921" cy="371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-5400000">
                <a:off x="4874" y="1971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6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24825" y="2825750"/>
            <a:ext cx="890588" cy="839788"/>
            <a:chOff x="5069" y="1780"/>
            <a:chExt cx="561" cy="529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50" y="1780"/>
              <a:ext cx="80" cy="27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85812" y="207857"/>
            <a:ext cx="4038600" cy="3048001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</a:t>
            </a:r>
            <a:r>
              <a:rPr lang="en-US" dirty="0" smtClean="0">
                <a:solidFill>
                  <a:srgbClr val="0070C0"/>
                </a:solidFill>
              </a:rPr>
              <a:t>values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596" grpId="0" animBg="1"/>
      <p:bldP spid="792596" grpId="1" animBg="1"/>
      <p:bldP spid="792604" grpId="0" animBg="1"/>
      <p:bldP spid="792604" grpId="1" animBg="1"/>
      <p:bldP spid="792613" grpId="0" animBg="1"/>
      <p:bldP spid="792613" grpId="1" animBg="1"/>
      <p:bldP spid="792630" grpId="0" animBg="1"/>
      <p:bldP spid="792630" grpId="1" animBg="1"/>
      <p:bldP spid="792631" grpId="0" animBg="1"/>
      <p:bldP spid="792631" grpId="1" animBg="1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 </a:t>
            </a:r>
            <a:r>
              <a:rPr lang="en-US" sz="4400" dirty="0"/>
              <a:t>Hash Table: </a:t>
            </a:r>
            <a:r>
              <a:rPr lang="en-US" sz="4400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81638" y="2578100"/>
            <a:ext cx="92075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FF3300"/>
                </a:solidFill>
              </a:rPr>
              <a:t>NULL</a:t>
            </a:r>
          </a:p>
          <a:p>
            <a:pPr eaLnBrk="1" hangingPunct="1"/>
            <a:r>
              <a:rPr lang="en-US" sz="2200">
                <a:solidFill>
                  <a:srgbClr val="FF3300"/>
                </a:solidFill>
              </a:rPr>
              <a:t>NULL</a:t>
            </a:r>
          </a:p>
          <a:p>
            <a:pPr eaLnBrk="1" hangingPunct="1"/>
            <a:r>
              <a:rPr lang="en-US" sz="2200">
                <a:solidFill>
                  <a:srgbClr val="FF3300"/>
                </a:solidFill>
              </a:rPr>
              <a:t>NULL</a:t>
            </a:r>
          </a:p>
          <a:p>
            <a:pPr eaLnBrk="1" hangingPunct="1"/>
            <a:r>
              <a:rPr lang="en-US" sz="2200">
                <a:solidFill>
                  <a:srgbClr val="FF3300"/>
                </a:solidFill>
              </a:rPr>
              <a:t>NULL</a:t>
            </a:r>
          </a:p>
          <a:p>
            <a:pPr eaLnBrk="1" hangingPunct="1"/>
            <a:r>
              <a:rPr lang="en-US" sz="2200">
                <a:solidFill>
                  <a:srgbClr val="FF3300"/>
                </a:solidFill>
              </a:rPr>
              <a:t>NULL</a:t>
            </a:r>
          </a:p>
          <a:p>
            <a:pPr eaLnBrk="1" hangingPunct="1"/>
            <a:r>
              <a:rPr lang="en-US" sz="2200">
                <a:solidFill>
                  <a:srgbClr val="FF3300"/>
                </a:solidFill>
              </a:rPr>
              <a:t>NULL</a:t>
            </a:r>
          </a:p>
          <a:p>
            <a:pPr eaLnBrk="1" hangingPunct="1"/>
            <a:r>
              <a:rPr lang="en-US" sz="2200">
                <a:solidFill>
                  <a:srgbClr val="FF3300"/>
                </a:solidFill>
              </a:rPr>
              <a:t>NULL</a:t>
            </a:r>
          </a:p>
          <a:p>
            <a:pPr eaLnBrk="1" hangingPunct="1"/>
            <a:r>
              <a:rPr lang="en-US" sz="2200">
                <a:solidFill>
                  <a:srgbClr val="FF3300"/>
                </a:solidFill>
              </a:rPr>
              <a:t>NULL</a:t>
            </a:r>
          </a:p>
          <a:p>
            <a:pPr eaLnBrk="1" hangingPunct="1"/>
            <a:r>
              <a:rPr lang="en-US" sz="2200">
                <a:solidFill>
                  <a:srgbClr val="FF3300"/>
                </a:solidFill>
              </a:rPr>
              <a:t>NULL</a:t>
            </a:r>
          </a:p>
          <a:p>
            <a:pPr eaLnBrk="1" hangingPunct="1"/>
            <a:r>
              <a:rPr lang="en-US" sz="2200">
                <a:solidFill>
                  <a:srgbClr val="FF3300"/>
                </a:solidFill>
              </a:rPr>
              <a:t>NULL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5" y="3459163"/>
            <a:ext cx="2224088" cy="588962"/>
            <a:chOff x="3631" y="2304"/>
            <a:chExt cx="1401" cy="371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304"/>
              <a:ext cx="921" cy="371"/>
              <a:chOff x="4224" y="1872"/>
              <a:chExt cx="921" cy="371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-5400000">
                <a:off x="4874" y="1971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3" y="4137025"/>
            <a:ext cx="2309812" cy="588963"/>
            <a:chOff x="3642" y="2725"/>
            <a:chExt cx="1455" cy="371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725"/>
              <a:ext cx="921" cy="371"/>
              <a:chOff x="4224" y="1872"/>
              <a:chExt cx="921" cy="371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-5400000">
                <a:off x="4874" y="1971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88" y="3663950"/>
            <a:ext cx="1157287" cy="588963"/>
            <a:chOff x="4752" y="3216"/>
            <a:chExt cx="729" cy="371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-5400000">
              <a:off x="5210" y="3315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</a:t>
            </a:r>
            <a:r>
              <a:rPr lang="en-US" dirty="0" smtClean="0">
                <a:solidFill>
                  <a:schemeClr val="tx1"/>
                </a:solidFill>
              </a:rPr>
              <a:t>value </a:t>
            </a:r>
            <a:r>
              <a:rPr lang="en-US" dirty="0">
                <a:solidFill>
                  <a:schemeClr val="tx1"/>
                </a:solidFill>
              </a:rPr>
              <a:t>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304800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4186238" y="107950"/>
            <a:ext cx="4806950" cy="175260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Oh – and there’s no reason why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we have to use a linked-list to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651625" y="3009900"/>
            <a:ext cx="2343150" cy="1839913"/>
            <a:chOff x="1649" y="1320"/>
            <a:chExt cx="1476" cy="1159"/>
          </a:xfrm>
        </p:grpSpPr>
        <p:sp>
          <p:nvSpPr>
            <p:cNvPr id="33816" name="Rectangle 64"/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68"/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21" name="Rectangle 69"/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70"/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72"/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73"/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74"/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75"/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Text Box 79"/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32" name="Rectangle 80"/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834" name="Rectangle 82"/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83"/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1650" y="2292"/>
              <a:ext cx="39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300"/>
                <a:t>NULL</a:t>
              </a:r>
            </a:p>
          </p:txBody>
        </p:sp>
        <p:sp>
          <p:nvSpPr>
            <p:cNvPr id="33837" name="Text Box 85"/>
            <p:cNvSpPr txBox="1">
              <a:spLocks noChangeArrowheads="1"/>
            </p:cNvSpPr>
            <p:nvPr/>
          </p:nvSpPr>
          <p:spPr bwMode="auto">
            <a:xfrm>
              <a:off x="1944" y="2292"/>
              <a:ext cx="39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300"/>
                <a:t>NULL</a:t>
              </a:r>
            </a:p>
          </p:txBody>
        </p:sp>
        <p:sp>
          <p:nvSpPr>
            <p:cNvPr id="33838" name="Rectangle 86"/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90"/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43" name="Rectangle 91"/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Text Box 92"/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33845" name="Rectangle 93"/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94"/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95"/>
            <p:cNvSpPr txBox="1">
              <a:spLocks noChangeArrowheads="1"/>
            </p:cNvSpPr>
            <p:nvPr/>
          </p:nvSpPr>
          <p:spPr bwMode="auto">
            <a:xfrm>
              <a:off x="2441" y="2296"/>
              <a:ext cx="39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300"/>
                <a:t>NULL</a:t>
              </a:r>
            </a:p>
          </p:txBody>
        </p:sp>
        <p:sp>
          <p:nvSpPr>
            <p:cNvPr id="33848" name="Text Box 96"/>
            <p:cNvSpPr txBox="1">
              <a:spLocks noChangeArrowheads="1"/>
            </p:cNvSpPr>
            <p:nvPr/>
          </p:nvSpPr>
          <p:spPr bwMode="auto">
            <a:xfrm>
              <a:off x="2735" y="2296"/>
              <a:ext cx="39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300"/>
                <a:t>NULL</a:t>
              </a:r>
            </a:p>
          </p:txBody>
        </p:sp>
      </p:grpSp>
      <p:cxnSp>
        <p:nvCxnSpPr>
          <p:cNvPr id="794721" name="AutoShape 97"/>
          <p:cNvCxnSpPr>
            <a:cxnSpLocks noChangeShapeType="1"/>
            <a:stCxn id="33802" idx="3"/>
            <a:endCxn id="33816" idx="0"/>
          </p:cNvCxnSpPr>
          <p:nvPr/>
        </p:nvCxnSpPr>
        <p:spPr bwMode="auto">
          <a:xfrm flipV="1">
            <a:off x="6313488" y="2995613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 hidden="1"/>
          <p:cNvSpPr>
            <a:spLocks noChangeArrowheads="1"/>
          </p:cNvSpPr>
          <p:nvPr/>
        </p:nvSpPr>
        <p:spPr bwMode="auto">
          <a:xfrm>
            <a:off x="1114425" y="4298950"/>
            <a:ext cx="7918450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If you plan to repeatedly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values into the hash table, then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Open table</a:t>
            </a:r>
            <a:r>
              <a:rPr lang="en-US" dirty="0">
                <a:solidFill>
                  <a:schemeClr val="tx1"/>
                </a:solidFill>
              </a:rPr>
              <a:t> is your best bet!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Also, you </a:t>
            </a:r>
            <a:r>
              <a:rPr lang="en-US" i="1" dirty="0">
                <a:solidFill>
                  <a:srgbClr val="6600CC"/>
                </a:solidFill>
              </a:rPr>
              <a:t>can insert more than N items</a:t>
            </a:r>
            <a:r>
              <a:rPr lang="en-US" i="1" dirty="0">
                <a:solidFill>
                  <a:schemeClr val="tx1"/>
                </a:solidFill>
              </a:rPr>
              <a:t> into your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6666"/>
                </a:solidFill>
              </a:rPr>
              <a:t> (b) </a:t>
            </a:r>
            <a:r>
              <a:rPr lang="en-US" dirty="0">
                <a:solidFill>
                  <a:srgbClr val="006666"/>
                </a:solidFill>
              </a:rPr>
              <a:t>how full your hash table is, and </a:t>
            </a:r>
            <a:r>
              <a:rPr lang="en-US" dirty="0" smtClean="0">
                <a:solidFill>
                  <a:srgbClr val="006666"/>
                </a:solidFill>
              </a:rPr>
              <a:t/>
            </a:r>
            <a:br>
              <a:rPr lang="en-US" dirty="0" smtClean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00CC"/>
                </a:solidFill>
              </a:rPr>
              <a:t>(c) </a:t>
            </a:r>
            <a:r>
              <a:rPr lang="en-US" dirty="0">
                <a:solidFill>
                  <a:srgbClr val="0000CC"/>
                </a:solidFill>
              </a:rPr>
              <a:t>how many collisions you have in the hash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3" name="TextBox 116"/>
          <p:cNvSpPr txBox="1">
            <a:spLocks noChangeArrowheads="1"/>
          </p:cNvSpPr>
          <p:nvPr/>
        </p:nvSpPr>
        <p:spPr bwMode="auto">
          <a:xfrm>
            <a:off x="2209800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</a:t>
            </a:r>
            <a:r>
              <a:rPr lang="en-US" dirty="0" smtClean="0">
                <a:solidFill>
                  <a:srgbClr val="7030A0"/>
                </a:solidFill>
              </a:rPr>
              <a:t>value </a:t>
            </a:r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</a:t>
            </a:r>
            <a:r>
              <a:rPr lang="en-US" dirty="0" smtClean="0">
                <a:solidFill>
                  <a:srgbClr val="0000CC"/>
                </a:solidFill>
              </a:rPr>
              <a:t>value </a:t>
            </a:r>
            <a:r>
              <a:rPr lang="en-US" dirty="0">
                <a:solidFill>
                  <a:srgbClr val="0000CC"/>
                </a:solidFill>
              </a:rPr>
              <a:t>in one step!</a:t>
            </a: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1447800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 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convert(12);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2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3377E-6 L 0.00799 -0.5643 L 0.59288 -0.5606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35" y="-282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3" grpId="1"/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5" grpId="0"/>
      <p:bldP spid="85" grpId="1"/>
      <p:bldP spid="88" grpId="0"/>
      <p:bldP spid="97" grpId="0" build="p" autoUpdateAnimBg="0"/>
      <p:bldP spid="97" grpId="1" build="allAtOnce"/>
      <p:bldP spid="98" grpId="0" animBg="1"/>
      <p:bldP spid="98" grpId="1" animBg="1"/>
      <p:bldP spid="99" grpId="0" animBg="1"/>
      <p:bldP spid="9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85800" y="3505200"/>
            <a:ext cx="37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1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2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3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4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5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6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7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8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</a:t>
            </a:r>
            <a:r>
              <a:rPr lang="en-US" sz="2200" dirty="0" smtClean="0">
                <a:solidFill>
                  <a:schemeClr val="tx1"/>
                </a:solidFill>
              </a:rPr>
              <a:t>value </a:t>
            </a:r>
            <a:r>
              <a:rPr lang="en-US" sz="2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73" name="Rectangle 121"/>
          <p:cNvSpPr>
            <a:spLocks noChangeArrowheads="1"/>
          </p:cNvSpPr>
          <p:nvPr/>
        </p:nvSpPr>
        <p:spPr bwMode="auto">
          <a:xfrm>
            <a:off x="6477000" y="42941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99"/>
          <p:cNvSpPr>
            <a:spLocks noChangeArrowheads="1"/>
          </p:cNvSpPr>
          <p:nvPr/>
        </p:nvSpPr>
        <p:spPr bwMode="auto">
          <a:xfrm flipH="1">
            <a:off x="3505200" y="28194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75" name="AutoShape 99"/>
          <p:cNvSpPr>
            <a:spLocks noChangeArrowheads="1"/>
          </p:cNvSpPr>
          <p:nvPr/>
        </p:nvSpPr>
        <p:spPr bwMode="auto">
          <a:xfrm flipH="1">
            <a:off x="3505200" y="35052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95"/>
          <p:cNvSpPr>
            <a:spLocks noChangeArrowheads="1"/>
          </p:cNvSpPr>
          <p:nvPr/>
        </p:nvSpPr>
        <p:spPr bwMode="auto">
          <a:xfrm>
            <a:off x="6324600" y="0"/>
            <a:ext cx="31242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Hash Table Efficiency</a:t>
            </a:r>
          </a:p>
        </p:txBody>
      </p:sp>
      <p:sp>
        <p:nvSpPr>
          <p:cNvPr id="36901" name="Rectangle 100"/>
          <p:cNvSpPr>
            <a:spLocks noChangeArrowheads="1"/>
          </p:cNvSpPr>
          <p:nvPr/>
        </p:nvSpPr>
        <p:spPr bwMode="auto">
          <a:xfrm>
            <a:off x="533400" y="3886200"/>
            <a:ext cx="5334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1"/>
                </a:solidFill>
              </a:rPr>
              <a:t>And searching can take just as long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chemeClr val="tx1"/>
                </a:solidFill>
              </a:rPr>
              <a:t>So how </a:t>
            </a:r>
            <a:r>
              <a:rPr lang="en-US" sz="2200" dirty="0">
                <a:solidFill>
                  <a:schemeClr val="tx1"/>
                </a:solidFill>
              </a:rPr>
              <a:t>big </a:t>
            </a:r>
            <a:r>
              <a:rPr lang="en-US" sz="2200" dirty="0" smtClean="0">
                <a:solidFill>
                  <a:schemeClr val="tx1"/>
                </a:solidFill>
              </a:rPr>
              <a:t>must we </a:t>
            </a:r>
            <a:r>
              <a:rPr lang="en-US" sz="2200" dirty="0">
                <a:solidFill>
                  <a:schemeClr val="tx1"/>
                </a:solidFill>
              </a:rPr>
              <a:t>make our hash table </a:t>
            </a:r>
            <a:r>
              <a:rPr lang="en-US" sz="2200" dirty="0" smtClean="0">
                <a:solidFill>
                  <a:schemeClr val="tx1"/>
                </a:solidFill>
              </a:rPr>
              <a:t>so it </a:t>
            </a:r>
            <a:r>
              <a:rPr lang="en-US" sz="2200" dirty="0">
                <a:solidFill>
                  <a:schemeClr val="tx1"/>
                </a:solidFill>
              </a:rPr>
              <a:t>runs </a:t>
            </a:r>
            <a:r>
              <a:rPr lang="en-US" sz="2200" dirty="0" smtClean="0">
                <a:solidFill>
                  <a:schemeClr val="tx1"/>
                </a:solidFill>
              </a:rPr>
              <a:t>quickly? To figure this out, we first need to learn about the </a:t>
            </a:r>
            <a:r>
              <a:rPr lang="en-US" sz="2200" dirty="0" smtClean="0">
                <a:solidFill>
                  <a:srgbClr val="FF0000"/>
                </a:solidFill>
              </a:rPr>
              <a:t>“load” concept</a:t>
            </a:r>
            <a:r>
              <a:rPr lang="en-US" sz="2200" dirty="0" smtClean="0">
                <a:solidFill>
                  <a:schemeClr val="tx1"/>
                </a:solidFill>
              </a:rPr>
              <a:t>…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1 " pathEditMode="relative" ptsTypes="AA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551 " pathEditMode="relative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527 L -0.00364 -0.43756 " pathEditMode="relative" rAng="0" ptsTypes="AA">
                                      <p:cBhvr>
                                        <p:cTn id="129" dur="3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91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Hash Table Efficiency: </a:t>
            </a:r>
            <a:r>
              <a:rPr lang="en-US" sz="3600" smtClean="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</a:t>
            </a:r>
            <a:r>
              <a:rPr lang="en-US" dirty="0" smtClean="0">
                <a:solidFill>
                  <a:srgbClr val="C00000"/>
                </a:solidFill>
              </a:rPr>
              <a:t>values </a:t>
            </a:r>
            <a:r>
              <a:rPr lang="en-US" dirty="0">
                <a:solidFill>
                  <a:srgbClr val="C00000"/>
                </a:solidFill>
              </a:rPr>
              <a:t>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</a:t>
              </a:r>
              <a:r>
                <a:rPr lang="en-US" dirty="0" smtClean="0">
                  <a:solidFill>
                    <a:srgbClr val="6600CC"/>
                  </a:solidFill>
                </a:rPr>
                <a:t>values </a:t>
              </a:r>
              <a:r>
                <a:rPr lang="en-US" dirty="0">
                  <a:solidFill>
                    <a:srgbClr val="6600CC"/>
                  </a:solidFill>
                </a:rPr>
                <a:t>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 smtClean="0">
                <a:solidFill>
                  <a:srgbClr val="6600CC"/>
                </a:solidFill>
              </a:rPr>
              <a:t>Closed </a:t>
            </a:r>
            <a:r>
              <a:rPr lang="en-US" dirty="0">
                <a:solidFill>
                  <a:srgbClr val="6600CC"/>
                </a:solidFill>
              </a:rPr>
              <a:t>Hash </a:t>
            </a:r>
            <a:r>
              <a:rPr lang="en-US" dirty="0" smtClean="0">
                <a:solidFill>
                  <a:srgbClr val="6600CC"/>
                </a:solidFill>
              </a:rPr>
              <a:t>Table w LP</a:t>
            </a:r>
            <a:r>
              <a:rPr lang="en-US" dirty="0" smtClean="0"/>
              <a:t>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Let’s modulus-divide </a:t>
            </a:r>
            <a:r>
              <a:rPr lang="en-US" sz="2200" dirty="0" smtClean="0"/>
              <a:t>a bunch of numbers </a:t>
            </a:r>
            <a:br>
              <a:rPr lang="en-US" sz="2200" dirty="0" smtClean="0"/>
            </a:br>
            <a:r>
              <a:rPr lang="en-US" sz="2200" dirty="0" smtClean="0"/>
              <a:t>by </a:t>
            </a:r>
            <a:r>
              <a:rPr lang="en-US" sz="2200" dirty="0" smtClean="0">
                <a:solidFill>
                  <a:srgbClr val="FF0000"/>
                </a:solidFill>
              </a:rPr>
              <a:t>5</a:t>
            </a:r>
            <a:r>
              <a:rPr lang="en-US" sz="2200" dirty="0" smtClean="0"/>
              <a:t> and see what the results are!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When we divide numbers by </a:t>
            </a:r>
            <a:r>
              <a:rPr lang="en-US" sz="2200" dirty="0" smtClean="0">
                <a:solidFill>
                  <a:srgbClr val="FF0000"/>
                </a:solidFill>
              </a:rPr>
              <a:t>5</a:t>
            </a:r>
            <a:r>
              <a:rPr lang="en-US" sz="2200" dirty="0" smtClean="0"/>
              <a:t>, all of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</a:t>
            </a:r>
            <a:r>
              <a:rPr lang="en-US" sz="2200" dirty="0" smtClean="0">
                <a:solidFill>
                  <a:srgbClr val="FF0000"/>
                </a:solidFill>
              </a:rPr>
              <a:t>less than 5 </a:t>
            </a:r>
            <a:r>
              <a:rPr lang="en-US" sz="2200" dirty="0" smtClean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Let’s try again with </a:t>
            </a:r>
            <a:r>
              <a:rPr lang="en-US" sz="2200" dirty="0" smtClean="0">
                <a:solidFill>
                  <a:srgbClr val="FF0000"/>
                </a:solidFill>
              </a:rPr>
              <a:t>3</a:t>
            </a:r>
            <a:r>
              <a:rPr lang="en-US" sz="2200" dirty="0" smtClean="0"/>
              <a:t> for fun!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948" y="1776570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6579" y="216782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0948" y="258938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0948" y="296459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0948" y="335584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0948" y="377740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0948" y="41508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3339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When we divide numbers by </a:t>
            </a:r>
            <a:r>
              <a:rPr lang="en-US" sz="2200" dirty="0" smtClean="0">
                <a:solidFill>
                  <a:srgbClr val="FF0000"/>
                </a:solidFill>
              </a:rPr>
              <a:t>3</a:t>
            </a:r>
            <a:r>
              <a:rPr lang="en-US" sz="2200" dirty="0" smtClean="0"/>
              <a:t>, all of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</a:t>
            </a:r>
            <a:r>
              <a:rPr lang="en-US" sz="2200" dirty="0" smtClean="0">
                <a:solidFill>
                  <a:srgbClr val="FF0000"/>
                </a:solidFill>
              </a:rPr>
              <a:t>less than 3 </a:t>
            </a:r>
            <a:r>
              <a:rPr lang="en-US" sz="2200" dirty="0" smtClean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And as you’d guess, if you divided a bunch of numbers by </a:t>
            </a:r>
            <a:r>
              <a:rPr lang="en-US" sz="2200" dirty="0" smtClean="0">
                <a:solidFill>
                  <a:srgbClr val="FF0000"/>
                </a:solidFill>
              </a:rPr>
              <a:t>100,000</a:t>
            </a:r>
            <a:r>
              <a:rPr lang="en-US" sz="2200" dirty="0" smtClean="0"/>
              <a:t>,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would all be </a:t>
            </a:r>
            <a:r>
              <a:rPr lang="en-US" sz="2200" dirty="0" smtClean="0">
                <a:solidFill>
                  <a:srgbClr val="FF0000"/>
                </a:solidFill>
              </a:rPr>
              <a:t>less than 100,000 </a:t>
            </a:r>
            <a:r>
              <a:rPr lang="en-US" sz="2200" dirty="0" smtClean="0">
                <a:solidFill>
                  <a:schemeClr val="tx1"/>
                </a:solidFill>
              </a:rPr>
              <a:t>(between 0-99,999)</a:t>
            </a:r>
            <a:r>
              <a:rPr lang="en-US" sz="2200" dirty="0" smtClean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/>
                <a:t>                   Let’s just store </a:t>
              </a:r>
              <a:br>
                <a:rPr lang="en-US" dirty="0" smtClean="0"/>
              </a:br>
              <a:r>
                <a:rPr lang="en-US" dirty="0" smtClean="0"/>
                <a:t>                   that interesting </a:t>
              </a:r>
              <a:br>
                <a:rPr lang="en-US" dirty="0" smtClean="0"/>
              </a:br>
              <a:r>
                <a:rPr lang="en-US" dirty="0" smtClean="0"/>
                <a:t>                   fact away in your </a:t>
              </a:r>
              <a:br>
                <a:rPr lang="en-US" dirty="0" smtClean="0"/>
              </a:br>
              <a:r>
                <a:rPr lang="en-US" dirty="0" smtClean="0"/>
                <a:t>                   brain for later…</a:t>
              </a:r>
              <a:br>
                <a:rPr lang="en-US" dirty="0" smtClean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rgbClr val="6600CC"/>
                </a:solidFill>
              </a:rPr>
              <a:t>Rule: </a:t>
            </a:r>
            <a:r>
              <a:rPr lang="en-US" sz="2200" dirty="0" smtClean="0"/>
              <a:t>When you divide by a given value </a:t>
            </a:r>
            <a:r>
              <a:rPr lang="en-US" sz="2200" dirty="0" smtClean="0">
                <a:solidFill>
                  <a:srgbClr val="FF0000"/>
                </a:solidFill>
              </a:rPr>
              <a:t>N</a:t>
            </a:r>
            <a:r>
              <a:rPr lang="en-US" sz="2200" dirty="0" smtClean="0"/>
              <a:t>, all of your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guaranteed to be </a:t>
            </a:r>
            <a:r>
              <a:rPr lang="en-US" sz="2200" dirty="0" smtClean="0">
                <a:solidFill>
                  <a:srgbClr val="FF0000"/>
                </a:solidFill>
              </a:rPr>
              <a:t>between 0 and N-1</a:t>
            </a:r>
            <a:r>
              <a:rPr lang="en-US" sz="2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06450" y="2662238"/>
            <a:ext cx="757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cs typeface="Courier New" pitchFamily="49" charset="0"/>
              </a:rPr>
              <a:t>Remember: Expected # of Checks = </a:t>
            </a:r>
            <a:r>
              <a:rPr lang="en-US" sz="280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882650"/>
            <a:ext cx="8913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800">
              <a:solidFill>
                <a:srgbClr val="0000CC"/>
              </a:solidFill>
            </a:endParaRPr>
          </a:p>
          <a:p>
            <a:pPr eaLnBrk="1" hangingPunct="1"/>
            <a:r>
              <a:rPr lang="en-US" sz="2300"/>
              <a:t>If you want to store up to </a:t>
            </a:r>
            <a:r>
              <a:rPr lang="en-US" sz="2300">
                <a:solidFill>
                  <a:srgbClr val="6600CC"/>
                </a:solidFill>
              </a:rPr>
              <a:t>1000 items </a:t>
            </a:r>
            <a:r>
              <a:rPr lang="en-US" sz="2300"/>
              <a:t>in an Open Hash Table and be able to find any item in roughly </a:t>
            </a:r>
            <a:r>
              <a:rPr lang="en-US" sz="2300">
                <a:solidFill>
                  <a:srgbClr val="6600CC"/>
                </a:solidFill>
              </a:rPr>
              <a:t>1.25 searches</a:t>
            </a:r>
            <a:r>
              <a:rPr lang="en-US" sz="2300"/>
              <a:t>, </a:t>
            </a:r>
            <a:br>
              <a:rPr lang="en-US" sz="2300"/>
            </a:br>
            <a:r>
              <a:rPr lang="en-US" sz="2300">
                <a:solidFill>
                  <a:srgbClr val="6600CC"/>
                </a:solidFill>
              </a:rPr>
              <a:t>how many buckets</a:t>
            </a:r>
            <a:r>
              <a:rPr lang="en-US" sz="2300"/>
              <a:t> must your hash table have?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89138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    Part 1: </a:t>
            </a:r>
            <a:r>
              <a:rPr lang="en-US" sz="230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35451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35451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354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4964113"/>
            <a:ext cx="89138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Part 2: </a:t>
            </a:r>
            <a:r>
              <a:rPr lang="en-US" sz="230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5562600"/>
            <a:ext cx="3352800" cy="827088"/>
            <a:chOff x="1320" y="2098"/>
            <a:chExt cx="2917" cy="521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75285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52938" y="5691188"/>
            <a:ext cx="3379787" cy="641350"/>
            <a:chOff x="4453074" y="5691917"/>
            <a:chExt cx="3379653" cy="63999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495935" y="5691917"/>
              <a:ext cx="3336792" cy="63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800"/>
                <a:t>        </a:t>
              </a:r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453074" y="5759439"/>
              <a:ext cx="78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.5 </a:t>
              </a:r>
              <a:r>
                <a:rPr lang="en-US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65760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57688" y="5715000"/>
            <a:ext cx="3756025" cy="646113"/>
            <a:chOff x="2028963" y="5678269"/>
            <a:chExt cx="3756527" cy="646331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453074" y="5678269"/>
              <a:ext cx="13324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80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028963" y="5759259"/>
              <a:ext cx="3111916" cy="36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  <a:r>
                <a:rPr lang="en-US" sz="1800"/>
                <a:t>  = 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2788" y="26622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 + L/2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020050" y="5692775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062913" y="5486400"/>
            <a:ext cx="1027112" cy="990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609600" y="1143000"/>
            <a:ext cx="6096000" cy="2743200"/>
          </a:xfrm>
          <a:prstGeom prst="wedgeRoundRectCallout">
            <a:avLst>
              <a:gd name="adj1" fmla="val -55264"/>
              <a:gd name="adj2" fmla="val 68866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This result means: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2000" dirty="0">
                <a:solidFill>
                  <a:srgbClr val="FF0000"/>
                </a:solidFill>
              </a:rPr>
              <a:t>average of 1.25 steps</a:t>
            </a:r>
            <a:r>
              <a:rPr lang="en-US" sz="2000" dirty="0">
                <a:solidFill>
                  <a:srgbClr val="0000CC"/>
                </a:solidFill>
              </a:rPr>
              <a:t>, you need a </a:t>
            </a:r>
            <a:r>
              <a:rPr lang="en-US" sz="2000" dirty="0">
                <a:solidFill>
                  <a:srgbClr val="FF0000"/>
                </a:solidFill>
              </a:rPr>
              <a:t>load of .5</a:t>
            </a:r>
            <a:r>
              <a:rPr lang="en-US" sz="2000" dirty="0">
                <a:solidFill>
                  <a:srgbClr val="0000CC"/>
                </a:solidFill>
              </a:rPr>
              <a:t>, or roughly </a:t>
            </a:r>
            <a:r>
              <a:rPr lang="en-US" sz="2000" dirty="0">
                <a:solidFill>
                  <a:srgbClr val="FF0000"/>
                </a:solidFill>
              </a:rPr>
              <a:t>2x more buckets</a:t>
            </a:r>
            <a:r>
              <a:rPr lang="en-US" sz="2000" dirty="0">
                <a:solidFill>
                  <a:srgbClr val="0000CC"/>
                </a:solidFill>
              </a:rPr>
              <a:t> than the maximum number of </a:t>
            </a:r>
            <a:r>
              <a:rPr lang="en-US" sz="2000" dirty="0" smtClean="0">
                <a:solidFill>
                  <a:srgbClr val="0000CC"/>
                </a:solidFill>
              </a:rPr>
              <a:t>values </a:t>
            </a:r>
            <a:r>
              <a:rPr lang="en-US" sz="2000" dirty="0">
                <a:solidFill>
                  <a:srgbClr val="0000CC"/>
                </a:solidFill>
              </a:rPr>
              <a:t>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4114800" y="3276600"/>
            <a:ext cx="3962400" cy="22098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If our hash table has </a:t>
            </a:r>
            <a:r>
              <a:rPr lang="en-US" sz="2000" dirty="0">
                <a:solidFill>
                  <a:srgbClr val="FF0000"/>
                </a:solidFill>
              </a:rPr>
              <a:t>2000 buckets</a:t>
            </a:r>
            <a:r>
              <a:rPr lang="en-US" sz="20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2000" dirty="0">
                <a:solidFill>
                  <a:srgbClr val="FF0000"/>
                </a:solidFill>
              </a:rPr>
              <a:t>1000 </a:t>
            </a:r>
            <a:r>
              <a:rPr lang="en-US" sz="2000" dirty="0" smtClean="0">
                <a:solidFill>
                  <a:srgbClr val="FF0000"/>
                </a:solidFill>
              </a:rPr>
              <a:t>values</a:t>
            </a:r>
            <a:r>
              <a:rPr lang="en-US" sz="20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2000" dirty="0">
                <a:solidFill>
                  <a:srgbClr val="FF0000"/>
                </a:solidFill>
              </a:rPr>
              <a:t>1.25 steps per insert/search</a:t>
            </a:r>
            <a:r>
              <a:rPr lang="en-US" sz="2000" dirty="0">
                <a:solidFill>
                  <a:srgbClr val="0000CC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0046 L -0.57778 0.2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12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9" grpId="0"/>
      <p:bldP spid="10" grpId="0"/>
      <p:bldP spid="13" grpId="0"/>
      <p:bldP spid="15" grpId="0"/>
      <p:bldP spid="16" grpId="0"/>
      <p:bldP spid="37" grpId="0"/>
      <p:bldP spid="37" grpId="1"/>
      <p:bldP spid="39" grpId="0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2021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2624138"/>
            <a:ext cx="837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Well, our original hash function function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495675"/>
            <a:ext cx="8858253" cy="1446213"/>
            <a:chOff x="163" y="2202"/>
            <a:chExt cx="5580" cy="911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62" cy="91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return(ID % 100000)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899" cy="91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2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// what do we do?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441325" y="5380038"/>
            <a:ext cx="8323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we need a hash function that can convert from a </a:t>
            </a:r>
            <a:r>
              <a:rPr lang="en-US">
                <a:solidFill>
                  <a:srgbClr val="006666"/>
                </a:solidFill>
              </a:rPr>
              <a:t>string of letters</a:t>
            </a:r>
            <a:r>
              <a:rPr lang="en-US"/>
              <a:t> to a number between </a:t>
            </a:r>
            <a:r>
              <a:rPr lang="en-US">
                <a:solidFill>
                  <a:srgbClr val="006666"/>
                </a:solidFill>
              </a:rPr>
              <a:t>0 and N-1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34782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 smtClean="0">
                <a:latin typeface="+mn-lt"/>
                <a:cs typeface="Courier New" pitchFamily="49" charset="0"/>
              </a:rPr>
              <a:t>(string </a:t>
            </a:r>
            <a:r>
              <a:rPr lang="en-US" sz="2000" dirty="0">
                <a:latin typeface="+mn-lt"/>
                <a:cs typeface="Courier New" pitchFamily="49" charset="0"/>
              </a:rPr>
              <a:t>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 number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N-1</a:t>
            </a:r>
            <a:r>
              <a:rPr lang="en-US" dirty="0"/>
              <a:t>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34782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 smtClean="0">
                <a:latin typeface="+mn-lt"/>
                <a:cs typeface="Courier New" pitchFamily="49" charset="0"/>
              </a:rPr>
              <a:t>(string </a:t>
            </a:r>
            <a:r>
              <a:rPr lang="en-US" sz="2000" dirty="0">
                <a:latin typeface="+mn-lt"/>
                <a:cs typeface="Courier New" pitchFamily="49" charset="0"/>
              </a:rPr>
              <a:t>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867400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</a:t>
            </a:r>
            <a:r>
              <a:rPr lang="en-US">
                <a:solidFill>
                  <a:srgbClr val="FF0000"/>
                </a:solidFill>
              </a:rPr>
              <a:t>“BAT”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/>
              <a:t> hash to different slots in our </a:t>
            </a:r>
            <a:br>
              <a:rPr lang="en-US"/>
            </a:br>
            <a:r>
              <a:rPr lang="en-US"/>
              <a:t>array since this version takes character position into account.</a:t>
            </a:r>
            <a:endParaRPr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3910E4-9115-4D89-A757-9CB7FF48DC3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Choosing a Hash Function: Tips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286795" y="998975"/>
            <a:ext cx="8393112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1. The </a:t>
            </a:r>
            <a:r>
              <a:rPr lang="en-US" dirty="0">
                <a:solidFill>
                  <a:schemeClr val="accent2"/>
                </a:solidFill>
              </a:rPr>
              <a:t>hash </a:t>
            </a:r>
            <a:r>
              <a:rPr lang="en-US" dirty="0" smtClean="0">
                <a:solidFill>
                  <a:schemeClr val="accent2"/>
                </a:solidFill>
              </a:rPr>
              <a:t>function must always give us the same bucket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# for a given input value: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000" dirty="0" smtClean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</a:rPr>
              <a:t>Today: </a:t>
            </a:r>
            <a:r>
              <a:rPr lang="en-US" dirty="0" err="1" smtClean="0">
                <a:solidFill>
                  <a:schemeClr val="tx1"/>
                </a:solidFill>
              </a:rPr>
              <a:t>hashFunc</a:t>
            </a:r>
            <a:r>
              <a:rPr lang="en-US" dirty="0" smtClean="0">
                <a:solidFill>
                  <a:schemeClr val="tx1"/>
                </a:solidFill>
              </a:rPr>
              <a:t>(400683948)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6600CC"/>
                </a:solidFill>
                <a:sym typeface="Wingdings" pitchFamily="2" charset="2"/>
              </a:rPr>
              <a:t>bucket 83,948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</a:rPr>
              <a:t>Tomorrow: </a:t>
            </a:r>
            <a:r>
              <a:rPr lang="en-US" dirty="0" err="1" smtClean="0">
                <a:solidFill>
                  <a:schemeClr val="tx1"/>
                </a:solidFill>
              </a:rPr>
              <a:t>hashFunc</a:t>
            </a:r>
            <a:r>
              <a:rPr lang="en-US" dirty="0" smtClean="0">
                <a:solidFill>
                  <a:schemeClr val="tx1"/>
                </a:solidFill>
              </a:rPr>
              <a:t>(400683948)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 smtClean="0">
                <a:solidFill>
                  <a:srgbClr val="6600CC"/>
                </a:solidFill>
                <a:sym typeface="Wingdings" pitchFamily="2" charset="2"/>
              </a:rPr>
              <a:t>still</a:t>
            </a:r>
            <a:r>
              <a:rPr lang="en-US" dirty="0" smtClean="0">
                <a:solidFill>
                  <a:srgbClr val="6600CC"/>
                </a:solidFill>
                <a:sym typeface="Wingdings" pitchFamily="2" charset="2"/>
              </a:rPr>
              <a:t> bucket 83,948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2301073" y="3954026"/>
            <a:ext cx="653142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6666"/>
                </a:solidFill>
              </a:rPr>
              <a:t>Hash</a:t>
            </a:r>
            <a:r>
              <a:rPr lang="en-US" dirty="0">
                <a:solidFill>
                  <a:srgbClr val="006666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006666"/>
                </a:solidFill>
              </a:rPr>
              <a:t>”) = </a:t>
            </a:r>
            <a:r>
              <a:rPr lang="en-US" dirty="0" smtClean="0">
                <a:solidFill>
                  <a:srgbClr val="006666"/>
                </a:solidFill>
              </a:rPr>
              <a:t>294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4014788" y="52388"/>
            <a:ext cx="5068887" cy="1573212"/>
          </a:xfrm>
          <a:prstGeom prst="rect">
            <a:avLst/>
          </a:prstGeom>
          <a:solidFill>
            <a:srgbClr val="FFEF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Hint: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 </a:t>
            </a:r>
            <a:r>
              <a:rPr lang="en-US" sz="2000" dirty="0"/>
              <a:t>good function for hashing strings </a:t>
            </a:r>
            <a:br>
              <a:rPr lang="en-US" sz="2000" dirty="0"/>
            </a:br>
            <a:r>
              <a:rPr lang="en-US" sz="2000" dirty="0"/>
              <a:t>is the </a:t>
            </a:r>
            <a:r>
              <a:rPr lang="en-US" sz="2000" dirty="0">
                <a:solidFill>
                  <a:schemeClr val="accent2"/>
                </a:solidFill>
              </a:rPr>
              <a:t>CRC32</a:t>
            </a:r>
            <a:r>
              <a:rPr lang="en-US" sz="2000" dirty="0"/>
              <a:t> function.  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796" y="3041706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2. The hash function </a:t>
            </a:r>
            <a:r>
              <a:rPr lang="en-US" dirty="0">
                <a:solidFill>
                  <a:schemeClr val="accent2"/>
                </a:solidFill>
              </a:rPr>
              <a:t>should disperse items throughout the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 hash </a:t>
            </a:r>
            <a:r>
              <a:rPr lang="en-US" dirty="0">
                <a:solidFill>
                  <a:schemeClr val="accent2"/>
                </a:solidFill>
              </a:rPr>
              <a:t>array as randomly as possible.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5144757" y="3823909"/>
            <a:ext cx="2753248" cy="1034980"/>
          </a:xfrm>
          <a:prstGeom prst="leftArrow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 good!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96" y="5046497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3. When coming up with a new hash function, always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measure how well it disperses items </a:t>
            </a:r>
            <a:r>
              <a:rPr lang="en-US" sz="2000" dirty="0" smtClean="0">
                <a:solidFill>
                  <a:schemeClr val="accent2"/>
                </a:solidFill>
              </a:rPr>
              <a:t>(do some experiments!)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953" y="5935287"/>
            <a:ext cx="8664548" cy="797618"/>
            <a:chOff x="167953" y="5935287"/>
            <a:chExt cx="8664548" cy="797618"/>
          </a:xfrm>
        </p:grpSpPr>
        <p:grpSp>
          <p:nvGrpSpPr>
            <p:cNvPr id="5" name="Group 4"/>
            <p:cNvGrpSpPr/>
            <p:nvPr/>
          </p:nvGrpSpPr>
          <p:grpSpPr>
            <a:xfrm>
              <a:off x="6240026" y="5935287"/>
              <a:ext cx="2592475" cy="797618"/>
              <a:chOff x="6240026" y="5935287"/>
              <a:chExt cx="2592475" cy="79761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6" t="3440" r="4032" b="10495"/>
              <a:stretch/>
            </p:blipFill>
            <p:spPr bwMode="auto">
              <a:xfrm>
                <a:off x="6240026" y="5935287"/>
                <a:ext cx="2592475" cy="797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6706878" y="6148185"/>
                <a:ext cx="692770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80545" y="6241318"/>
                <a:ext cx="999362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7953" y="6070105"/>
              <a:ext cx="4094082" cy="508700"/>
              <a:chOff x="293408" y="6099130"/>
              <a:chExt cx="4094082" cy="5087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3" t="9520" r="3633" b="16494"/>
              <a:stretch/>
            </p:blipFill>
            <p:spPr bwMode="auto">
              <a:xfrm>
                <a:off x="293408" y="6099130"/>
                <a:ext cx="4094082" cy="50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941743" y="6099130"/>
                <a:ext cx="2739103" cy="39348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Left Arrow 18"/>
            <p:cNvSpPr/>
            <p:nvPr/>
          </p:nvSpPr>
          <p:spPr bwMode="auto">
            <a:xfrm>
              <a:off x="4287839" y="6060629"/>
              <a:ext cx="941887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Good!</a:t>
              </a:r>
            </a:p>
          </p:txBody>
        </p:sp>
        <p:sp>
          <p:nvSpPr>
            <p:cNvPr id="20" name="Left Arrow 19"/>
            <p:cNvSpPr/>
            <p:nvPr/>
          </p:nvSpPr>
          <p:spPr bwMode="auto">
            <a:xfrm flipH="1">
              <a:off x="5325264" y="6064916"/>
              <a:ext cx="914762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Bad!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/>
      <p:bldP spid="811013" grpId="0"/>
      <p:bldP spid="811014" grpId="0" animBg="1"/>
      <p:bldP spid="2" grpId="0"/>
      <p:bldP spid="3" grpId="0" animBg="1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 smtClean="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memory is 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 flipH="1">
            <a:off x="1828800" y="76200"/>
            <a:ext cx="5867400" cy="2590800"/>
          </a:xfrm>
          <a:prstGeom prst="wedgeRoundRectCallout">
            <a:avLst>
              <a:gd name="adj1" fmla="val -4883"/>
              <a:gd name="adj2" fmla="val 7756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/>
              <a:t>In fact,  if you want to expand your hash table’s size you basically have to create a whole new one:</a:t>
            </a:r>
          </a:p>
          <a:p>
            <a:pPr>
              <a:defRPr/>
            </a:pPr>
            <a:endParaRPr lang="en-US" sz="1800" dirty="0"/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Allocate a whole new array with more buckets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Rehash every </a:t>
            </a:r>
            <a:r>
              <a:rPr lang="en-US" sz="1800" dirty="0" smtClean="0"/>
              <a:t>value </a:t>
            </a:r>
            <a:r>
              <a:rPr lang="en-US" sz="1800" dirty="0"/>
              <a:t>from the original table into the new table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Free the original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  <p:bldP spid="24" grpId="0" animBg="1"/>
      <p:bldP spid="24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want to write 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</a:t>
            </a:r>
            <a:r>
              <a:rPr lang="en-US" sz="2000" dirty="0" smtClean="0">
                <a:solidFill>
                  <a:srgbClr val="800000"/>
                </a:solidFill>
              </a:rPr>
              <a:t>Johansen</a:t>
            </a:r>
            <a:r>
              <a:rPr lang="en-US" sz="2000" dirty="0" smtClean="0"/>
              <a:t>’ </a:t>
            </a:r>
            <a:r>
              <a:rPr lang="en-US" sz="2000" dirty="0"/>
              <a:t>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 smtClean="0">
                <a:solidFill>
                  <a:srgbClr val="9966FF"/>
                </a:solidFill>
              </a:rPr>
              <a:t>Social Security #: </a:t>
            </a:r>
            <a:r>
              <a:rPr lang="en-US" sz="2000" dirty="0" smtClean="0">
                <a:solidFill>
                  <a:schemeClr val="tx1"/>
                </a:solidFill>
              </a:rPr>
              <a:t>111222333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</a:t>
            </a:r>
            <a:r>
              <a:rPr lang="en-US" dirty="0" smtClean="0">
                <a:solidFill>
                  <a:srgbClr val="006666"/>
                </a:solidFill>
              </a:rPr>
              <a:t>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6600CC"/>
                </a:solidFill>
              </a:rPr>
              <a:t/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we know of to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 smtClean="0">
                <a:solidFill>
                  <a:schemeClr val="tx1"/>
                </a:solidFill>
              </a:rPr>
              <a:t> for data?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200" dirty="0" smtClean="0"/>
              <a:t> </a:t>
            </a:r>
            <a:endParaRPr lang="en-US" dirty="0"/>
          </a:p>
          <a:p>
            <a:pPr eaLnBrk="1" hangingPunct="1"/>
            <a:r>
              <a:rPr lang="en-US" dirty="0" smtClean="0"/>
              <a:t>Build an ADT that holds </a:t>
            </a:r>
            <a:r>
              <a:rPr lang="en-US" dirty="0" smtClean="0">
                <a:solidFill>
                  <a:schemeClr val="tx1"/>
                </a:solidFill>
              </a:rPr>
              <a:t>a bunch of </a:t>
            </a:r>
            <a:r>
              <a:rPr lang="en-US" dirty="0" smtClean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 smtClean="0"/>
              <a:t>such </a:t>
            </a:r>
            <a:r>
              <a:rPr lang="en-US" dirty="0"/>
              <a:t>that the user can </a:t>
            </a:r>
            <a:r>
              <a:rPr lang="en-US" dirty="0" smtClean="0">
                <a:solidFill>
                  <a:srgbClr val="FF0000"/>
                </a:solidFill>
              </a:rPr>
              <a:t>add new </a:t>
            </a:r>
            <a:r>
              <a:rPr lang="en-US" dirty="0" smtClean="0">
                <a:solidFill>
                  <a:schemeClr val="tx1"/>
                </a:solidFill>
              </a:rPr>
              <a:t>ID#s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determine if the ADT holds an existing </a:t>
            </a:r>
            <a:r>
              <a:rPr lang="en-US" dirty="0" smtClean="0"/>
              <a:t>ID# </a:t>
            </a:r>
          </a:p>
          <a:p>
            <a:pPr eaLnBrk="1" hangingPunct="1"/>
            <a:r>
              <a:rPr lang="en-US" dirty="0" smtClean="0"/>
              <a:t>in just </a:t>
            </a:r>
            <a:r>
              <a:rPr lang="en-US" dirty="0" smtClean="0">
                <a:solidFill>
                  <a:srgbClr val="C00000"/>
                </a:solidFill>
              </a:rPr>
              <a:t>1 step – </a:t>
            </a:r>
            <a:r>
              <a:rPr lang="en-US" dirty="0" smtClean="0">
                <a:solidFill>
                  <a:schemeClr val="tx1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O(N)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  <a:r>
              <a:rPr lang="en-US" dirty="0" smtClean="0">
                <a:solidFill>
                  <a:srgbClr val="C00000"/>
                </a:solidFill>
              </a:rPr>
              <a:t> O(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but</a:t>
            </a:r>
            <a:r>
              <a:rPr lang="en-US" dirty="0" smtClean="0">
                <a:solidFill>
                  <a:srgbClr val="C00000"/>
                </a:solidFill>
              </a:rPr>
              <a:t> O(1)</a:t>
            </a:r>
            <a:r>
              <a:rPr lang="en-US" dirty="0" smtClean="0"/>
              <a:t>.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753672" name="Rectangle 8"/>
          <p:cNvSpPr>
            <a:spLocks noChangeArrowheads="1"/>
          </p:cNvSpPr>
          <p:nvPr/>
        </p:nvSpPr>
        <p:spPr bwMode="auto">
          <a:xfrm>
            <a:off x="2262940" y="5624832"/>
            <a:ext cx="5754168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Right! The </a:t>
            </a:r>
            <a:r>
              <a:rPr lang="en-US" dirty="0" smtClean="0">
                <a:solidFill>
                  <a:schemeClr val="accent2"/>
                </a:solidFill>
              </a:rPr>
              <a:t>Binary Search Tree </a:t>
            </a:r>
            <a:r>
              <a:rPr lang="en-US" dirty="0" smtClean="0">
                <a:solidFill>
                  <a:schemeClr val="tx1"/>
                </a:solidFill>
              </a:rPr>
              <a:t>– it gives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us </a:t>
            </a:r>
            <a:r>
              <a:rPr lang="en-US" dirty="0" smtClean="0">
                <a:solidFill>
                  <a:srgbClr val="FF0000"/>
                </a:solidFill>
              </a:rPr>
              <a:t>O(log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N) </a:t>
            </a:r>
            <a:r>
              <a:rPr lang="en-US" dirty="0" smtClean="0">
                <a:solidFill>
                  <a:schemeClr val="tx1"/>
                </a:solidFill>
              </a:rPr>
              <a:t>performance!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59738" y="1789395"/>
            <a:ext cx="5481085" cy="892581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753672" grpId="0" animBg="1"/>
      <p:bldP spid="11" grpId="0" autoUpdateAnimBg="0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080376" y="2803525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 smtClean="0">
                <a:solidFill>
                  <a:srgbClr val="9966FF"/>
                </a:solidFill>
              </a:rPr>
              <a:t>Social Security #: </a:t>
            </a:r>
            <a:r>
              <a:rPr lang="en-US" sz="2000" dirty="0" smtClean="0">
                <a:solidFill>
                  <a:schemeClr val="tx1"/>
                </a:solidFill>
              </a:rPr>
              <a:t>111222333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</a:t>
            </a:r>
            <a:r>
              <a:rPr lang="en-US" sz="2000" dirty="0" smtClean="0"/>
              <a:t>is </a:t>
            </a:r>
            <a:r>
              <a:rPr lang="en-US" sz="2000" dirty="0"/>
              <a:t>called a </a:t>
            </a:r>
            <a:r>
              <a:rPr lang="en-US" sz="2000" dirty="0" smtClean="0">
                <a:solidFill>
                  <a:srgbClr val="6600CC"/>
                </a:solidFill>
              </a:rPr>
              <a:t>“record</a:t>
            </a:r>
            <a:r>
              <a:rPr lang="en-US" sz="2000" dirty="0">
                <a:solidFill>
                  <a:srgbClr val="6600CC"/>
                </a:solidFill>
              </a:rPr>
              <a:t>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If we have a bunch of records, </a:t>
            </a:r>
            <a:br>
              <a:rPr lang="en-US" sz="2000" dirty="0" smtClean="0"/>
            </a:br>
            <a:r>
              <a:rPr lang="en-US" sz="2000" dirty="0" smtClean="0"/>
              <a:t>we call this a “</a:t>
            </a:r>
            <a:r>
              <a:rPr lang="en-US" sz="2000" dirty="0" smtClean="0">
                <a:solidFill>
                  <a:srgbClr val="6600CC"/>
                </a:solidFill>
              </a:rPr>
              <a:t>table.”</a:t>
            </a:r>
            <a:r>
              <a:rPr lang="en-US" sz="2000" dirty="0" smtClean="0"/>
              <a:t> Simple</a:t>
            </a:r>
            <a:r>
              <a:rPr lang="en-US" sz="2000" dirty="0"/>
              <a:t>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Each record has a bunch of “</a:t>
            </a:r>
            <a:r>
              <a:rPr lang="en-US" sz="2000" dirty="0" smtClean="0">
                <a:solidFill>
                  <a:srgbClr val="6600CC"/>
                </a:solidFill>
              </a:rPr>
              <a:t>fields”</a:t>
            </a:r>
            <a:r>
              <a:rPr lang="en-US" sz="2000" dirty="0" smtClean="0"/>
              <a:t>  like Name, Phone #, Birthday, etc. </a:t>
            </a:r>
            <a:br>
              <a:rPr lang="en-US" sz="2000" dirty="0" smtClean="0"/>
            </a:br>
            <a:r>
              <a:rPr lang="en-US" sz="2000" dirty="0" smtClean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371475"/>
            <a:ext cx="2286000" cy="466725"/>
            <a:chOff x="-912" y="4560"/>
            <a:chExt cx="1440" cy="294"/>
          </a:xfrm>
        </p:grpSpPr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Text Box 18"/>
            <p:cNvSpPr txBox="1">
              <a:spLocks noChangeArrowheads="1"/>
            </p:cNvSpPr>
            <p:nvPr/>
          </p:nvSpPr>
          <p:spPr bwMode="auto">
            <a:xfrm>
              <a:off x="-912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Name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0583" y="717376"/>
            <a:ext cx="2300288" cy="466725"/>
            <a:chOff x="-921" y="4560"/>
            <a:chExt cx="1449" cy="294"/>
          </a:xfrm>
        </p:grpSpPr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-921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 smtClean="0"/>
                <a:t>Phone </a:t>
              </a:r>
              <a:r>
                <a:rPr lang="en-US" dirty="0" smtClean="0">
                  <a:solidFill>
                    <a:srgbClr val="6600CC"/>
                  </a:solidFill>
                </a:rPr>
                <a:t>Field</a:t>
              </a:r>
              <a:endParaRPr lang="en-US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4000" y="2971800"/>
            <a:ext cx="3124200" cy="1676400"/>
            <a:chOff x="432" y="3850"/>
            <a:chExt cx="2304" cy="1344"/>
          </a:xfrm>
        </p:grpSpPr>
        <p:sp>
          <p:nvSpPr>
            <p:cNvPr id="5154" name="AutoShape 23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24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Carey Nash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867-5309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July 28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iPhone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58272723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62600" y="3352800"/>
            <a:ext cx="3124200" cy="1676400"/>
            <a:chOff x="432" y="3850"/>
            <a:chExt cx="2304" cy="1344"/>
          </a:xfrm>
        </p:grpSpPr>
        <p:sp>
          <p:nvSpPr>
            <p:cNvPr id="515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David Small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555-1212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Aug 4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Neither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262626263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3810000"/>
            <a:ext cx="3124200" cy="1676400"/>
            <a:chOff x="432" y="3850"/>
            <a:chExt cx="2304" cy="1344"/>
          </a:xfrm>
        </p:grpSpPr>
        <p:sp>
          <p:nvSpPr>
            <p:cNvPr id="5150" name="AutoShape 29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John Rohr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999-9191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Jan 1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Droid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47372727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1519" name="AutoShape 31"/>
          <p:cNvSpPr>
            <a:spLocks noChangeArrowheads="1"/>
          </p:cNvSpPr>
          <p:nvPr/>
        </p:nvSpPr>
        <p:spPr bwMode="auto">
          <a:xfrm>
            <a:off x="5715000" y="2803525"/>
            <a:ext cx="289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Table of BFF Records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While you may have many records with the same </a:t>
            </a:r>
            <a:r>
              <a:rPr lang="en-US" sz="1800" dirty="0" smtClean="0">
                <a:solidFill>
                  <a:srgbClr val="006666"/>
                </a:solidFill>
              </a:rPr>
              <a:t>Name</a:t>
            </a:r>
            <a:r>
              <a:rPr lang="en-US" sz="1800" dirty="0" smtClean="0"/>
              <a:t> field value (e.g., John Smith) or the same </a:t>
            </a:r>
            <a:r>
              <a:rPr lang="en-US" sz="1800" dirty="0" smtClean="0">
                <a:solidFill>
                  <a:srgbClr val="006666"/>
                </a:solidFill>
              </a:rPr>
              <a:t>Birthday</a:t>
            </a:r>
            <a:r>
              <a:rPr lang="en-US" sz="1800" dirty="0" smtClean="0"/>
              <a:t> field value (e.g., Jan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)…</a:t>
            </a:r>
            <a:endParaRPr lang="en-US" sz="1800" dirty="0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Some fields, like </a:t>
            </a:r>
            <a:r>
              <a:rPr lang="en-US" sz="1800" dirty="0" smtClean="0">
                <a:solidFill>
                  <a:srgbClr val="006666"/>
                </a:solidFill>
              </a:rPr>
              <a:t>Social Security Number</a:t>
            </a:r>
            <a:r>
              <a:rPr lang="en-US" sz="1800" dirty="0" smtClean="0"/>
              <a:t>, will have </a:t>
            </a:r>
            <a:r>
              <a:rPr lang="en-US" sz="1800" dirty="0" smtClean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 smtClean="0"/>
              <a:t>- this type of field is useful for searching and finding a unique record!</a:t>
            </a:r>
            <a:endParaRPr lang="en-US" sz="1800" dirty="0"/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093308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A field (like the SSN) that has unique values across all records is called a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“key field.”</a:t>
            </a:r>
            <a:endParaRPr lang="en-US" sz="2000" dirty="0">
              <a:solidFill>
                <a:srgbClr val="6600CC"/>
              </a:solidFill>
            </a:endParaRP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115154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87744" y="2339549"/>
            <a:ext cx="3803372" cy="1648132"/>
            <a:chOff x="1587744" y="2339549"/>
            <a:chExt cx="3803372" cy="1648132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1604307" y="2346173"/>
              <a:ext cx="3786809" cy="1641508"/>
            </a:xfrm>
            <a:prstGeom prst="wedgeRoundRectCallout">
              <a:avLst>
                <a:gd name="adj1" fmla="val 52658"/>
                <a:gd name="adj2" fmla="val 58274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1587744" y="2339549"/>
              <a:ext cx="3786809" cy="1641508"/>
            </a:xfrm>
            <a:prstGeom prst="wedgeRoundRectCallout">
              <a:avLst>
                <a:gd name="adj1" fmla="val 56069"/>
                <a:gd name="adj2" fmla="val 6251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1591059" y="2342864"/>
              <a:ext cx="3786809" cy="1641508"/>
            </a:xfrm>
            <a:prstGeom prst="wedgeRoundRectCallout">
              <a:avLst>
                <a:gd name="adj1" fmla="val 62106"/>
                <a:gd name="adj2" fmla="val 70383"/>
                <a:gd name="adj3" fmla="val 16667"/>
              </a:avLst>
            </a:prstGeom>
            <a:solidFill>
              <a:srgbClr val="EAEAF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6600CC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“key”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field since every record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for this field.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41813E-7 L -0.00833 -0.04441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2.47919E-6 L -0.00312 -0.09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831519" grpId="0" animBg="1"/>
      <p:bldP spid="47" grpId="0"/>
      <p:bldP spid="48" grpId="0"/>
      <p:bldP spid="4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245056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98864" y="856881"/>
            <a:ext cx="160020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76064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r>
              <a:rPr lang="en-US" sz="2000" dirty="0" smtClean="0">
                <a:solidFill>
                  <a:srgbClr val="006666"/>
                </a:solidFill>
              </a:rPr>
              <a:t/>
            </a:r>
            <a:br>
              <a:rPr lang="en-US" sz="2000" dirty="0" smtClean="0">
                <a:solidFill>
                  <a:srgbClr val="006666"/>
                </a:solidFill>
              </a:rPr>
            </a:br>
            <a:r>
              <a:rPr lang="en-US" sz="2000" dirty="0" smtClean="0"/>
              <a:t>to </a:t>
            </a:r>
            <a:r>
              <a:rPr lang="en-US" sz="2000" dirty="0"/>
              <a:t>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73305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</a:t>
            </a:r>
            <a:r>
              <a:rPr lang="en-US" sz="2000" dirty="0" smtClean="0"/>
              <a:t>You can simply create an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6666"/>
                </a:solidFill>
              </a:rPr>
              <a:t>array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006666"/>
                </a:solidFill>
              </a:rPr>
              <a:t>vector</a:t>
            </a:r>
            <a:r>
              <a:rPr lang="en-US" sz="2000" dirty="0" smtClean="0"/>
              <a:t> of your </a:t>
            </a:r>
            <a:r>
              <a:rPr lang="en-US" sz="2000" dirty="0" err="1" smtClean="0"/>
              <a:t>struct</a:t>
            </a:r>
            <a:r>
              <a:rPr lang="en-US" sz="2000" dirty="0" smtClean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</a:t>
            </a:r>
            <a:r>
              <a:rPr lang="en-US" sz="2000" dirty="0" smtClean="0"/>
              <a:t>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smtClean="0"/>
              <a:t>vector&lt;</a:t>
            </a:r>
            <a:r>
              <a:rPr lang="en-US" sz="2000" dirty="0" smtClean="0">
                <a:solidFill>
                  <a:srgbClr val="6600CC"/>
                </a:solidFill>
              </a:rPr>
              <a:t>Student</a:t>
            </a:r>
            <a:r>
              <a:rPr lang="en-US" sz="2000" dirty="0" smtClean="0"/>
              <a:t>&gt; table;</a:t>
            </a:r>
            <a:endParaRPr lang="en-US" sz="2000" dirty="0"/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392140" y="3666687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</a:t>
            </a:r>
            <a:r>
              <a:rPr lang="en-US" sz="1800" dirty="0" smtClean="0">
                <a:solidFill>
                  <a:srgbClr val="800000"/>
                </a:solidFill>
              </a:rPr>
              <a:t>algorithm to search by the </a:t>
            </a:r>
            <a:r>
              <a:rPr lang="en-US" sz="1800" dirty="0" smtClean="0">
                <a:solidFill>
                  <a:srgbClr val="FF0000"/>
                </a:solidFill>
              </a:rPr>
              <a:t>name</a:t>
            </a:r>
            <a:r>
              <a:rPr lang="en-US" sz="1800" dirty="0" smtClean="0">
                <a:solidFill>
                  <a:srgbClr val="800000"/>
                </a:solidFill>
              </a:rPr>
              <a:t> field </a:t>
            </a:r>
            <a:endParaRPr lang="en-US" sz="1800" dirty="0">
              <a:solidFill>
                <a:srgbClr val="800000"/>
              </a:solidFill>
            </a:endParaRP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SearchByName</a:t>
            </a:r>
            <a:r>
              <a:rPr lang="en-US" sz="1800" dirty="0" smtClean="0"/>
              <a:t>(vector&lt;</a:t>
            </a:r>
            <a:r>
              <a:rPr lang="en-US" sz="1800" dirty="0" smtClean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532031" y="3811338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</a:t>
            </a:r>
            <a:r>
              <a:rPr lang="en-US" sz="1800" dirty="0" smtClean="0">
                <a:solidFill>
                  <a:srgbClr val="800000"/>
                </a:solidFill>
              </a:rPr>
              <a:t>algorithm to search by the </a:t>
            </a:r>
            <a:r>
              <a:rPr lang="en-US" sz="1800" dirty="0" smtClean="0">
                <a:solidFill>
                  <a:srgbClr val="FF0000"/>
                </a:solidFill>
              </a:rPr>
              <a:t>phone</a:t>
            </a:r>
            <a:r>
              <a:rPr lang="en-US" sz="1800" dirty="0" smtClean="0">
                <a:solidFill>
                  <a:srgbClr val="800000"/>
                </a:solidFill>
              </a:rPr>
              <a:t> field </a:t>
            </a:r>
            <a:endParaRPr lang="en-US" sz="1800" dirty="0">
              <a:solidFill>
                <a:srgbClr val="800000"/>
              </a:solidFill>
            </a:endParaRP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SearchByPhone</a:t>
            </a:r>
            <a:r>
              <a:rPr lang="en-US" sz="1800" dirty="0" smtClean="0"/>
              <a:t>(vector&lt;</a:t>
            </a:r>
            <a:r>
              <a:rPr lang="en-US" sz="1800" dirty="0" smtClean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2" grpId="0" animBg="1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 smtClean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</a:t>
            </a:r>
            <a:r>
              <a:rPr lang="en-US" sz="1800" dirty="0" smtClean="0"/>
              <a:t>searchable field</a:t>
            </a:r>
            <a:endParaRPr lang="en-US" sz="1800" dirty="0"/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</a:t>
            </a:r>
            <a:r>
              <a:rPr lang="en-US" sz="1800" dirty="0" smtClean="0"/>
              <a:t>searchable field</a:t>
            </a:r>
            <a:endParaRPr lang="en-US" sz="1800" dirty="0"/>
          </a:p>
          <a:p>
            <a:pPr algn="l" eaLnBrk="1" hangingPunct="1"/>
            <a:r>
              <a:rPr lang="en-US" sz="1800" dirty="0" smtClean="0"/>
              <a:t>    …</a:t>
            </a:r>
            <a:endParaRPr lang="en-US" sz="1800" dirty="0"/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6105" y="3645974"/>
            <a:ext cx="7772400" cy="1200329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void </a:t>
            </a:r>
            <a:r>
              <a:rPr lang="en-US" sz="1800" dirty="0" err="1"/>
              <a:t>TableOfStudents</a:t>
            </a:r>
            <a:r>
              <a:rPr lang="en-US" sz="1800" dirty="0" smtClean="0"/>
              <a:t>::</a:t>
            </a:r>
            <a:r>
              <a:rPr lang="en-US" sz="1800" dirty="0" err="1" smtClean="0">
                <a:solidFill>
                  <a:srgbClr val="6600CC"/>
                </a:solidFill>
              </a:rPr>
              <a:t>addStudent</a:t>
            </a:r>
            <a:r>
              <a:rPr lang="en-US" sz="1800" dirty="0" smtClean="0"/>
              <a:t>(Student &amp;record)</a:t>
            </a:r>
            <a:endParaRPr lang="en-US" sz="1800" dirty="0"/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 smtClean="0"/>
              <a:t>    </a:t>
            </a:r>
            <a:r>
              <a:rPr lang="en-US" sz="1800" dirty="0" err="1" smtClean="0">
                <a:solidFill>
                  <a:srgbClr val="FF0000"/>
                </a:solidFill>
              </a:rPr>
              <a:t>m_students</a:t>
            </a:r>
            <a:r>
              <a:rPr lang="en-US" sz="1800" dirty="0" err="1" smtClean="0">
                <a:solidFill>
                  <a:schemeClr val="tx1"/>
                </a:solidFill>
              </a:rPr>
              <a:t>.push_back</a:t>
            </a:r>
            <a:r>
              <a:rPr lang="en-US" sz="1800" dirty="0" smtClean="0"/>
              <a:t>( record );</a:t>
            </a:r>
            <a:endParaRPr lang="en-US" sz="1800" dirty="0"/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613880" y="4317234"/>
            <a:ext cx="7772400" cy="2431435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searchByName</a:t>
            </a:r>
            <a:r>
              <a:rPr lang="en-US" sz="1800" dirty="0"/>
              <a:t>(string &amp;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/>
              <a:t>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 ==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[ s ].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</a:t>
            </a:r>
            <a:r>
              <a:rPr lang="en-US" sz="1800" dirty="0" smtClean="0"/>
              <a:t>s </a:t>
            </a:r>
            <a:r>
              <a:rPr lang="en-US" sz="1800" dirty="0"/>
              <a:t>);	</a:t>
            </a:r>
            <a:r>
              <a:rPr lang="en-US" sz="1800" dirty="0" smtClean="0"/>
              <a:t>// the student you’re looking for is in slot s</a:t>
            </a:r>
            <a:endParaRPr lang="en-US" sz="1800" dirty="0"/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49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12" grpId="0" animBg="1"/>
      <p:bldP spid="12" grpId="1" animBg="1"/>
      <p:bldP spid="833553" grpId="0" animBg="1"/>
      <p:bldP spid="833553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Well, we could alphabetically </a:t>
            </a:r>
            <a:r>
              <a:rPr lang="en-US" sz="1800" dirty="0" smtClean="0">
                <a:solidFill>
                  <a:srgbClr val="6600CC"/>
                </a:solidFill>
              </a:rPr>
              <a:t>sort</a:t>
            </a:r>
            <a:r>
              <a:rPr lang="en-US" sz="1800" dirty="0" smtClean="0"/>
              <a:t> our vector of records by their </a:t>
            </a:r>
            <a:r>
              <a:rPr lang="en-US" sz="1800" dirty="0" smtClean="0">
                <a:solidFill>
                  <a:srgbClr val="6600CC"/>
                </a:solidFill>
              </a:rPr>
              <a:t>names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</a:t>
            </a:r>
            <a:r>
              <a:rPr lang="en-US" sz="2000" dirty="0" smtClean="0"/>
              <a:t>table – but it’s </a:t>
            </a:r>
            <a:r>
              <a:rPr lang="en-US" sz="2000" dirty="0" smtClean="0">
                <a:solidFill>
                  <a:srgbClr val="FF0000"/>
                </a:solidFill>
              </a:rPr>
              <a:t>slow</a:t>
            </a:r>
            <a:r>
              <a:rPr lang="en-US" sz="2000" dirty="0" smtClean="0"/>
              <a:t> to find </a:t>
            </a:r>
            <a:br>
              <a:rPr lang="en-US" sz="2000" dirty="0" smtClean="0"/>
            </a:br>
            <a:r>
              <a:rPr lang="en-US" sz="2000" dirty="0" smtClean="0"/>
              <a:t>a student! How can we make it </a:t>
            </a:r>
            <a:r>
              <a:rPr lang="en-US" sz="2000" dirty="0" smtClean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 smtClean="0">
                <a:solidFill>
                  <a:srgbClr val="006666"/>
                </a:solidFill>
              </a:rPr>
              <a:t>TableOfStudents</a:t>
            </a:r>
            <a:r>
              <a:rPr lang="en-US" sz="2000" dirty="0" smtClean="0">
                <a:solidFill>
                  <a:srgbClr val="006666"/>
                </a:solidFill>
              </a:rPr>
              <a:t> </a:t>
            </a:r>
            <a:r>
              <a:rPr lang="en-US" sz="2000" dirty="0" smtClean="0"/>
              <a:t>class, </a:t>
            </a:r>
            <a:r>
              <a:rPr lang="en-US" sz="2000" dirty="0"/>
              <a:t>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and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But then every time we add a new record, we have to </a:t>
            </a:r>
            <a:r>
              <a:rPr lang="en-US" sz="1800" dirty="0" smtClean="0">
                <a:solidFill>
                  <a:srgbClr val="6600CC"/>
                </a:solidFill>
              </a:rPr>
              <a:t>re-sort </a:t>
            </a:r>
            <a:r>
              <a:rPr lang="en-US" sz="1800" dirty="0" smtClean="0"/>
              <a:t>the whole table. Yuck!</a:t>
            </a:r>
            <a:endParaRPr lang="en-US" sz="18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Then we could use a </a:t>
            </a:r>
            <a:r>
              <a:rPr lang="en-US" sz="1800" dirty="0" smtClean="0">
                <a:solidFill>
                  <a:srgbClr val="6600CC"/>
                </a:solidFill>
              </a:rPr>
              <a:t>binary search </a:t>
            </a:r>
            <a:r>
              <a:rPr lang="en-US" sz="1800" dirty="0" smtClean="0"/>
              <a:t>to  quickly locate a record based on a person’s </a:t>
            </a:r>
            <a:r>
              <a:rPr lang="en-US" sz="1800" dirty="0" smtClean="0">
                <a:solidFill>
                  <a:srgbClr val="6600CC"/>
                </a:solidFill>
              </a:rPr>
              <a:t>name</a:t>
            </a:r>
            <a:r>
              <a:rPr lang="en-US" sz="1800" dirty="0" smtClean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And if we </a:t>
            </a:r>
            <a:r>
              <a:rPr lang="en-US" sz="1800" dirty="0" smtClean="0">
                <a:solidFill>
                  <a:srgbClr val="6600CC"/>
                </a:solidFill>
              </a:rPr>
              <a:t>sort by name</a:t>
            </a:r>
            <a:r>
              <a:rPr lang="en-US" sz="1800" dirty="0" smtClean="0"/>
              <a:t>, we can’t search efficiently by other fields like </a:t>
            </a:r>
            <a:r>
              <a:rPr lang="en-US" sz="1800" dirty="0" smtClean="0">
                <a:solidFill>
                  <a:srgbClr val="6600CC"/>
                </a:solidFill>
              </a:rPr>
              <a:t>phone #</a:t>
            </a:r>
            <a:r>
              <a:rPr lang="en-US" sz="1800" dirty="0" smtClean="0"/>
              <a:t> or </a:t>
            </a:r>
            <a:r>
              <a:rPr lang="en-US" sz="1800" dirty="0" smtClean="0">
                <a:solidFill>
                  <a:srgbClr val="6600CC"/>
                </a:solidFill>
              </a:rPr>
              <a:t>ID #</a:t>
            </a:r>
            <a:r>
              <a:rPr lang="en-US" sz="1800" dirty="0" smtClean="0"/>
              <a:t>!</a:t>
            </a:r>
            <a:endParaRPr lang="en-US" sz="1800" dirty="0"/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David  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310 825-1234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John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818 416-0355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Carey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424 750-7519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rgbClr val="FF0000"/>
                  </a:solidFill>
                </a:rPr>
                <a:t>Albert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626 599-5939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8133" y="2029547"/>
            <a:ext cx="2335073" cy="5136483"/>
            <a:chOff x="-803077" y="2376056"/>
            <a:chExt cx="2335073" cy="5136483"/>
          </a:xfrm>
        </p:grpSpPr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-803077" y="2376056"/>
              <a:ext cx="2325755" cy="1172817"/>
              <a:chOff x="432" y="3850"/>
              <a:chExt cx="2304" cy="1344"/>
            </a:xfrm>
          </p:grpSpPr>
          <p:sp>
            <p:nvSpPr>
              <p:cNvPr id="9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David  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111222333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2.1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310 825-1234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-803077" y="3713165"/>
              <a:ext cx="2325755" cy="1172817"/>
              <a:chOff x="432" y="3850"/>
              <a:chExt cx="2304" cy="1344"/>
            </a:xfrm>
          </p:grpSpPr>
          <p:sp>
            <p:nvSpPr>
              <p:cNvPr id="9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John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95847362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3.8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818 416-0355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-793759" y="5044319"/>
              <a:ext cx="2325755" cy="1172817"/>
              <a:chOff x="432" y="3850"/>
              <a:chExt cx="2304" cy="1344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Carey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400683945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4.0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424 750-7519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-793759" y="6339722"/>
              <a:ext cx="2325755" cy="1172817"/>
              <a:chOff x="432" y="3850"/>
              <a:chExt cx="2304" cy="1344"/>
            </a:xfrm>
          </p:grpSpPr>
          <p:sp>
            <p:nvSpPr>
              <p:cNvPr id="10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Albert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012191928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1.5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626 599-5939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Hmmm… What if we stored our records in a </a:t>
            </a:r>
            <a:r>
              <a:rPr lang="en-US" sz="2200" dirty="0" smtClean="0">
                <a:solidFill>
                  <a:srgbClr val="6600CC"/>
                </a:solidFill>
              </a:rPr>
              <a:t>binary search tree </a:t>
            </a:r>
            <a:br>
              <a:rPr lang="en-US" sz="2200" dirty="0" smtClean="0">
                <a:solidFill>
                  <a:srgbClr val="6600CC"/>
                </a:solidFill>
              </a:rPr>
            </a:br>
            <a:r>
              <a:rPr lang="en-US" sz="2200" dirty="0" smtClean="0">
                <a:solidFill>
                  <a:srgbClr val="6600CC"/>
                </a:solidFill>
              </a:rPr>
              <a:t>(e.g., a map) </a:t>
            </a:r>
            <a:r>
              <a:rPr lang="en-US" sz="2200" dirty="0" smtClean="0">
                <a:solidFill>
                  <a:schemeClr val="tx1"/>
                </a:solidFill>
              </a:rPr>
              <a:t>organized by </a:t>
            </a:r>
            <a:r>
              <a:rPr lang="en-US" sz="2200" dirty="0" smtClean="0">
                <a:solidFill>
                  <a:srgbClr val="FF0000"/>
                </a:solidFill>
              </a:rPr>
              <a:t>name</a:t>
            </a:r>
            <a:r>
              <a:rPr lang="en-US" sz="2200" dirty="0" smtClean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4077302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Well, now we can search the table efficiently by </a:t>
            </a:r>
            <a:r>
              <a:rPr lang="en-US" sz="2000" dirty="0" smtClean="0">
                <a:solidFill>
                  <a:srgbClr val="6600CC"/>
                </a:solidFill>
              </a:rPr>
              <a:t>name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7113" y="2348951"/>
            <a:ext cx="1046913" cy="979167"/>
            <a:chOff x="3737113" y="2348951"/>
            <a:chExt cx="1046913" cy="979167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843126" y="307108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026204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</a:t>
              </a:r>
              <a:r>
                <a:rPr lang="en-US" sz="1600" dirty="0" smtClean="0">
                  <a:solidFill>
                    <a:srgbClr val="FF0000"/>
                  </a:solidFill>
                </a:rPr>
                <a:t>David  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310 825-1234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3363313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John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818 416-0355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4694467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Carey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424 750-7519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5989870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Albert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626 599-5939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4723259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But we still can’t search efficiently by </a:t>
            </a:r>
            <a:r>
              <a:rPr lang="en-US" sz="2000" dirty="0" smtClean="0">
                <a:solidFill>
                  <a:srgbClr val="6600CC"/>
                </a:solidFill>
              </a:rPr>
              <a:t>ID#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6600CC"/>
                </a:solidFill>
              </a:rPr>
              <a:t>Phone #</a:t>
            </a:r>
            <a:r>
              <a:rPr lang="en-US" sz="2000" dirty="0" smtClean="0">
                <a:solidFill>
                  <a:schemeClr val="tx1"/>
                </a:solidFill>
              </a:rPr>
              <a:t>....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But now we have </a:t>
            </a:r>
            <a:r>
              <a:rPr lang="en-US" sz="2000" dirty="0" smtClean="0">
                <a:solidFill>
                  <a:srgbClr val="6600CC"/>
                </a:solidFill>
              </a:rPr>
              <a:t>two copies of every record</a:t>
            </a:r>
            <a:r>
              <a:rPr lang="en-US" sz="2000" dirty="0" smtClean="0"/>
              <a:t>, one in each tree!</a:t>
            </a:r>
            <a:br>
              <a:rPr lang="en-US" sz="2000" dirty="0" smtClean="0"/>
            </a:br>
            <a:r>
              <a:rPr lang="en-US" sz="2000" dirty="0" smtClean="0"/>
              <a:t>If the records are big, that’s a waste of space!</a:t>
            </a:r>
            <a:endParaRPr lang="en-US" sz="2000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So what can we do?  Let’s see!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Hmmm… What if we </a:t>
            </a:r>
            <a:r>
              <a:rPr lang="en-US" sz="2200" dirty="0" smtClean="0">
                <a:solidFill>
                  <a:srgbClr val="6600CC"/>
                </a:solidFill>
              </a:rPr>
              <a:t>create two tables</a:t>
            </a:r>
            <a:r>
              <a:rPr lang="en-US" sz="2200" dirty="0" smtClean="0"/>
              <a:t>, </a:t>
            </a:r>
            <a:br>
              <a:rPr lang="en-US" sz="2200" dirty="0" smtClean="0"/>
            </a:br>
            <a:r>
              <a:rPr lang="en-US" sz="2200" dirty="0" smtClean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David  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310 825-1234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 smtClean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John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818 416-0355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Name: Carey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424 750-7519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 smtClean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Albert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626 599-5939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David  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310 825-1234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John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818 416-0355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Carey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424 750-7519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Albert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626 599-5939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42593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 smtClean="0"/>
              <a:t>    Student </a:t>
            </a:r>
            <a:r>
              <a:rPr lang="en-US" sz="1600" dirty="0" err="1" smtClean="0">
                <a:solidFill>
                  <a:srgbClr val="FF0000"/>
                </a:solidFill>
              </a:rPr>
              <a:t>getStudent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s);   </a:t>
            </a:r>
          </a:p>
          <a:p>
            <a:pPr algn="l" eaLnBrk="1" hangingPunct="1"/>
            <a:endParaRPr lang="en-US" sz="300" dirty="0" smtClean="0"/>
          </a:p>
          <a:p>
            <a:pPr algn="l" eaLnBrk="1" hangingPunct="1"/>
            <a:r>
              <a:rPr lang="en-US" sz="1600" dirty="0" smtClean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 smtClean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 smtClean="0"/>
          </a:p>
          <a:p>
            <a:pPr algn="l" eaLnBrk="1" hangingPunct="1"/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100" b="1" dirty="0" smtClean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6600CC"/>
                </a:solidFill>
              </a:rPr>
              <a:t>Making an Efficient Table</a:t>
            </a:r>
            <a:endParaRPr lang="en-US" sz="2800" dirty="0" smtClean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1. We’ll still use a </a:t>
            </a:r>
            <a:r>
              <a:rPr lang="en-US" sz="1800" dirty="0" smtClean="0">
                <a:solidFill>
                  <a:srgbClr val="6600CC"/>
                </a:solidFill>
              </a:rPr>
              <a:t>vector</a:t>
            </a:r>
            <a:r>
              <a:rPr lang="en-US" sz="1800" dirty="0" smtClean="0"/>
              <a:t> to store all of our records…</a:t>
            </a:r>
            <a:endParaRPr lang="en-US" sz="1800" dirty="0"/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80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100" dirty="0" smtClean="0">
                  <a:solidFill>
                    <a:srgbClr val="6600CC"/>
                  </a:solidFill>
                </a:rPr>
                <a:t/>
              </a:r>
              <a:br>
                <a:rPr lang="en-US" sz="11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3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000" dirty="0" smtClean="0">
                  <a:solidFill>
                    <a:srgbClr val="6600CC"/>
                  </a:solidFill>
                </a:rPr>
                <a:t/>
              </a:r>
              <a:br>
                <a:rPr lang="en-US" sz="10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4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vector</a:t>
            </a: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FF0000"/>
                </a:solidFill>
              </a:rPr>
              <a:t>Student</a:t>
            </a:r>
            <a:r>
              <a:rPr lang="en-US" sz="1800" dirty="0" smtClean="0"/>
              <a:t>&gt; </a:t>
            </a:r>
            <a:r>
              <a:rPr lang="en-US" sz="1800" dirty="0" err="1" smtClean="0"/>
              <a:t>m_students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2. Let’s also add a data structure that lets us associate </a:t>
            </a:r>
            <a:br>
              <a:rPr lang="en-US" sz="1800" dirty="0" smtClean="0"/>
            </a:br>
            <a:r>
              <a:rPr lang="en-US" sz="1800" dirty="0" smtClean="0"/>
              <a:t>    each person’s </a:t>
            </a:r>
            <a:r>
              <a:rPr lang="en-US" sz="1800" dirty="0" smtClean="0">
                <a:solidFill>
                  <a:srgbClr val="6600CC"/>
                </a:solidFill>
              </a:rPr>
              <a:t>name</a:t>
            </a:r>
            <a:r>
              <a:rPr lang="en-US" sz="1800" dirty="0" smtClean="0"/>
              <a:t> with their </a:t>
            </a:r>
            <a:r>
              <a:rPr lang="en-US" sz="1800" dirty="0" smtClean="0">
                <a:solidFill>
                  <a:srgbClr val="6600CC"/>
                </a:solidFill>
              </a:rPr>
              <a:t>slot #</a:t>
            </a:r>
            <a:r>
              <a:rPr lang="en-US" sz="1800" dirty="0" smtClean="0"/>
              <a:t> in the vector…</a:t>
            </a:r>
            <a:endParaRPr lang="en-US" sz="1800" dirty="0"/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3. And we can add another data structure to associate </a:t>
            </a:r>
            <a:br>
              <a:rPr lang="en-US" sz="1800" dirty="0" smtClean="0"/>
            </a:br>
            <a:r>
              <a:rPr lang="en-US" sz="1800" dirty="0" smtClean="0"/>
              <a:t>    each person’s </a:t>
            </a:r>
            <a:r>
              <a:rPr lang="en-US" sz="1800" dirty="0" smtClean="0">
                <a:solidFill>
                  <a:srgbClr val="6600CC"/>
                </a:solidFill>
              </a:rPr>
              <a:t>ID #</a:t>
            </a:r>
            <a:r>
              <a:rPr lang="en-US" sz="1800" dirty="0" smtClean="0"/>
              <a:t> with their </a:t>
            </a:r>
            <a:r>
              <a:rPr lang="en-US" sz="1800" dirty="0" smtClean="0">
                <a:solidFill>
                  <a:srgbClr val="6600CC"/>
                </a:solidFill>
              </a:rPr>
              <a:t>slot #</a:t>
            </a:r>
            <a:r>
              <a:rPr lang="en-US" sz="1800" dirty="0" smtClean="0"/>
              <a:t> too!</a:t>
            </a:r>
            <a:endParaRPr lang="en-US" sz="1800" dirty="0"/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map&lt;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err="1" smtClean="0">
                <a:solidFill>
                  <a:srgbClr val="6600CC"/>
                </a:solidFill>
              </a:rPr>
              <a:t>,</a:t>
            </a:r>
            <a:r>
              <a:rPr lang="en-US" sz="1800" dirty="0" err="1" smtClean="0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05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</a:t>
              </a:r>
              <a:r>
                <a:rPr lang="en-US" sz="1400" dirty="0" err="1" smtClean="0"/>
                <a:t>_nameToSlot</a:t>
              </a:r>
              <a:endParaRPr lang="en-US" sz="14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89122" y="2582034"/>
            <a:ext cx="4187677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second data structure lets us quickly look up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find out which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</a:t>
            </a:r>
            <a:r>
              <a:rPr lang="en-US" sz="2000" dirty="0" smtClean="0"/>
              <a:t>in 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 vector holds </a:t>
            </a:r>
            <a:r>
              <a:rPr lang="en-US" sz="2000" dirty="0" smtClean="0"/>
              <a:t>the related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record.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8" name="Group 431"/>
          <p:cNvGrpSpPr>
            <a:grpSpLocks/>
          </p:cNvGrpSpPr>
          <p:nvPr/>
        </p:nvGrpSpPr>
        <p:grpSpPr bwMode="auto">
          <a:xfrm>
            <a:off x="5203303" y="2565705"/>
            <a:ext cx="2544763" cy="3524250"/>
            <a:chOff x="872" y="1512"/>
            <a:chExt cx="1603" cy="2220"/>
          </a:xfrm>
        </p:grpSpPr>
        <p:sp>
          <p:nvSpPr>
            <p:cNvPr id="139" name="Oval 422"/>
            <p:cNvSpPr>
              <a:spLocks noChangeArrowheads="1"/>
            </p:cNvSpPr>
            <p:nvPr/>
          </p:nvSpPr>
          <p:spPr bwMode="auto">
            <a:xfrm>
              <a:off x="872" y="1512"/>
              <a:ext cx="123" cy="13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0" name="AutoShape 423"/>
            <p:cNvCxnSpPr>
              <a:cxnSpLocks noChangeShapeType="1"/>
              <a:stCxn id="139" idx="6"/>
              <a:endCxn id="9250" idx="1"/>
            </p:cNvCxnSpPr>
            <p:nvPr/>
          </p:nvCxnSpPr>
          <p:spPr bwMode="auto">
            <a:xfrm>
              <a:off x="995" y="1580"/>
              <a:ext cx="1480" cy="215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2" name="Group 431"/>
          <p:cNvGrpSpPr>
            <a:grpSpLocks/>
          </p:cNvGrpSpPr>
          <p:nvPr/>
        </p:nvGrpSpPr>
        <p:grpSpPr bwMode="auto">
          <a:xfrm>
            <a:off x="5357801" y="3135339"/>
            <a:ext cx="2395538" cy="1462087"/>
            <a:chOff x="840" y="754"/>
            <a:chExt cx="1509" cy="921"/>
          </a:xfrm>
        </p:grpSpPr>
        <p:sp>
          <p:nvSpPr>
            <p:cNvPr id="143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" name="AutoShape 423"/>
            <p:cNvCxnSpPr>
              <a:cxnSpLocks noChangeShapeType="1"/>
            </p:cNvCxnSpPr>
            <p:nvPr/>
          </p:nvCxnSpPr>
          <p:spPr bwMode="auto">
            <a:xfrm flipV="1">
              <a:off x="1019" y="754"/>
              <a:ext cx="1330" cy="8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155" name="Rounded Rectangle 154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136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m_idToSlot</a:t>
              </a:r>
              <a:endParaRPr lang="en-US" sz="1400" dirty="0"/>
            </a:p>
          </p:txBody>
        </p:sp>
      </p:grpSp>
      <p:sp>
        <p:nvSpPr>
          <p:cNvPr id="159" name="Rounded Rectangular Callout 158"/>
          <p:cNvSpPr/>
          <p:nvPr/>
        </p:nvSpPr>
        <p:spPr bwMode="auto">
          <a:xfrm>
            <a:off x="473775" y="2903703"/>
            <a:ext cx="4197616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Our </a:t>
            </a:r>
            <a:r>
              <a:rPr lang="en-US" sz="2000" dirty="0" smtClean="0"/>
              <a:t>third data </a:t>
            </a:r>
            <a:r>
              <a:rPr lang="en-US" sz="2000" dirty="0"/>
              <a:t>structure lets us quickly look up </a:t>
            </a: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6600CC"/>
                </a:solidFill>
              </a:rPr>
              <a:t>ID# </a:t>
            </a:r>
            <a:r>
              <a:rPr lang="en-US" sz="2000" dirty="0" smtClean="0"/>
              <a:t>and </a:t>
            </a:r>
            <a:r>
              <a:rPr lang="en-US" sz="2000" dirty="0"/>
              <a:t>find out which </a:t>
            </a:r>
            <a:r>
              <a:rPr lang="en-US" sz="2000" dirty="0">
                <a:solidFill>
                  <a:srgbClr val="6600CC"/>
                </a:solidFill>
              </a:rPr>
              <a:t>slot </a:t>
            </a:r>
            <a:r>
              <a:rPr lang="en-US" sz="2000" dirty="0" smtClean="0"/>
              <a:t>in t</a:t>
            </a:r>
            <a:r>
              <a:rPr lang="en-US" sz="2000" dirty="0"/>
              <a:t>he vector holds </a:t>
            </a:r>
            <a:r>
              <a:rPr lang="en-US" sz="2000" dirty="0" smtClean="0"/>
              <a:t>the related </a:t>
            </a:r>
            <a:r>
              <a:rPr lang="en-US" sz="2000" dirty="0"/>
              <a:t>record.</a:t>
            </a:r>
          </a:p>
        </p:txBody>
      </p:sp>
      <p:grpSp>
        <p:nvGrpSpPr>
          <p:cNvPr id="160" name="Group 431"/>
          <p:cNvGrpSpPr>
            <a:grpSpLocks/>
          </p:cNvGrpSpPr>
          <p:nvPr/>
        </p:nvGrpSpPr>
        <p:grpSpPr bwMode="auto">
          <a:xfrm>
            <a:off x="4981882" y="3613152"/>
            <a:ext cx="2759076" cy="1516062"/>
            <a:chOff x="840" y="720"/>
            <a:chExt cx="1738" cy="955"/>
          </a:xfrm>
        </p:grpSpPr>
        <p:sp>
          <p:nvSpPr>
            <p:cNvPr id="161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423"/>
            <p:cNvCxnSpPr>
              <a:cxnSpLocks noChangeShapeType="1"/>
              <a:endCxn id="9269" idx="1"/>
            </p:cNvCxnSpPr>
            <p:nvPr/>
          </p:nvCxnSpPr>
          <p:spPr bwMode="auto">
            <a:xfrm flipV="1">
              <a:off x="1019" y="720"/>
              <a:ext cx="1559" cy="87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31"/>
          <p:cNvGrpSpPr>
            <a:grpSpLocks/>
          </p:cNvGrpSpPr>
          <p:nvPr/>
        </p:nvGrpSpPr>
        <p:grpSpPr bwMode="auto">
          <a:xfrm>
            <a:off x="5431934" y="3921199"/>
            <a:ext cx="2270125" cy="1120775"/>
            <a:chOff x="840" y="1509"/>
            <a:chExt cx="1430" cy="706"/>
          </a:xfrm>
        </p:grpSpPr>
        <p:sp>
          <p:nvSpPr>
            <p:cNvPr id="164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5" name="AutoShape 423"/>
            <p:cNvCxnSpPr>
              <a:cxnSpLocks noChangeShapeType="1"/>
            </p:cNvCxnSpPr>
            <p:nvPr/>
          </p:nvCxnSpPr>
          <p:spPr bwMode="auto">
            <a:xfrm>
              <a:off x="1019" y="1599"/>
              <a:ext cx="1251" cy="61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ounded Rectangular Callout 168"/>
          <p:cNvSpPr/>
          <p:nvPr/>
        </p:nvSpPr>
        <p:spPr bwMode="auto">
          <a:xfrm>
            <a:off x="1390032" y="1079811"/>
            <a:ext cx="4762290" cy="3289610"/>
          </a:xfrm>
          <a:prstGeom prst="wedgeRoundRectCallout">
            <a:avLst>
              <a:gd name="adj1" fmla="val -55223"/>
              <a:gd name="adj2" fmla="val 92851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map&lt;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err="1" smtClean="0">
                <a:solidFill>
                  <a:srgbClr val="6600CC"/>
                </a:solidFill>
              </a:rPr>
              <a:t>,</a:t>
            </a:r>
            <a:r>
              <a:rPr lang="en-US" sz="1800" dirty="0" err="1" smtClean="0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05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407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 smtClean="0"/>
                <a:t>    Student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getStudent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 s);   </a:t>
              </a:r>
            </a:p>
            <a:p>
              <a:pPr algn="l" eaLnBrk="1" hangingPunct="1"/>
              <a:endParaRPr lang="en-US" sz="300" dirty="0" smtClean="0"/>
            </a:p>
            <a:p>
              <a:pPr algn="l" eaLnBrk="1" hangingPunct="1"/>
              <a:r>
                <a:rPr lang="en-US" sz="1600" dirty="0" smtClean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 smtClean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 smtClean="0"/>
            </a:p>
            <a:p>
              <a:pPr algn="l" eaLnBrk="1" hangingPunct="1"/>
              <a:r>
                <a:rPr lang="en-US" sz="1600" dirty="0" smtClean="0"/>
                <a:t>};</a:t>
              </a:r>
              <a:r>
                <a:rPr lang="en-US" sz="1600" dirty="0"/>
                <a:t>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</a:t>
              </a:r>
              <a:r>
                <a:rPr lang="en-US" sz="1800" dirty="0" smtClean="0"/>
                <a:t>  </a:t>
              </a:r>
              <a:r>
                <a:rPr lang="en-US" sz="800" dirty="0" smtClean="0"/>
                <a:t> 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 </a:t>
              </a:r>
              <a:r>
                <a:rPr lang="en-US" sz="1800" dirty="0" smtClean="0">
                  <a:solidFill>
                    <a:srgbClr val="6600CC"/>
                  </a:solidFill>
                </a:rPr>
                <a:t>vector</a:t>
              </a:r>
              <a:r>
                <a:rPr lang="en-US" sz="1800" dirty="0" smtClean="0"/>
                <a:t>&lt;</a:t>
              </a:r>
              <a:r>
                <a:rPr lang="en-US" sz="1800" dirty="0" smtClean="0">
                  <a:solidFill>
                    <a:srgbClr val="FF0000"/>
                  </a:solidFill>
                </a:rPr>
                <a:t>Student</a:t>
              </a:r>
              <a:r>
                <a:rPr lang="en-US" sz="1800" dirty="0" smtClean="0"/>
                <a:t>&gt; </a:t>
              </a:r>
              <a:r>
                <a:rPr lang="en-US" sz="1800" dirty="0" err="1" smtClean="0"/>
                <a:t>m_students</a:t>
              </a:r>
              <a:r>
                <a:rPr lang="en-US" sz="1800" dirty="0" smtClean="0"/>
                <a:t>;</a:t>
              </a:r>
              <a:endParaRPr lang="en-US" sz="1800" dirty="0"/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int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,</a:t>
              </a:r>
              <a:r>
                <a:rPr lang="en-US" sz="1800" dirty="0" err="1" smtClean="0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</a:t>
              </a:r>
              <a:r>
                <a:rPr lang="en-US" sz="1800" dirty="0" smtClean="0"/>
                <a:t>       </a:t>
              </a:r>
              <a:r>
                <a:rPr lang="en-US" sz="1050" dirty="0" smtClean="0"/>
                <a:t> 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100" dirty="0" smtClean="0">
                  <a:solidFill>
                    <a:srgbClr val="6600CC"/>
                  </a:solidFill>
                </a:rPr>
                <a:t/>
              </a:r>
              <a:br>
                <a:rPr lang="en-US" sz="11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3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000" dirty="0" smtClean="0">
                  <a:solidFill>
                    <a:srgbClr val="6600CC"/>
                  </a:solidFill>
                </a:rPr>
                <a:t/>
              </a:r>
              <a:br>
                <a:rPr lang="en-US" sz="10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4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</a:t>
              </a:r>
              <a:r>
                <a:rPr lang="en-US" sz="1400" dirty="0" err="1" smtClean="0"/>
                <a:t>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 smtClean="0"/>
                <a:t> </a:t>
              </a:r>
              <a:endParaRPr lang="en-US" sz="1800" dirty="0"/>
            </a:p>
            <a:p>
              <a:pPr algn="l" eaLnBrk="1" hangingPunct="1"/>
              <a:r>
                <a:rPr lang="en-US" sz="1800" dirty="0" smtClean="0"/>
                <a:t> </a:t>
              </a:r>
            </a:p>
            <a:p>
              <a:pPr algn="l" eaLnBrk="1" hangingPunct="1"/>
              <a:r>
                <a:rPr lang="en-US" sz="1800" dirty="0" smtClean="0"/>
                <a:t> </a:t>
              </a:r>
            </a:p>
            <a:p>
              <a:pPr algn="l" eaLnBrk="1" hangingPunct="1"/>
              <a:r>
                <a:rPr lang="en-US" sz="1800" dirty="0" smtClean="0"/>
                <a:t/>
              </a:r>
              <a:br>
                <a:rPr lang="en-US" sz="1800" dirty="0" smtClean="0"/>
              </a:br>
              <a:r>
                <a:rPr lang="en-US" sz="1800" dirty="0" smtClean="0"/>
                <a:t>     </a:t>
              </a:r>
              <a:endParaRPr lang="en-US" sz="1800" dirty="0"/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2000" dirty="0" smtClean="0">
                <a:solidFill>
                  <a:srgbClr val="6600CC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// </a:t>
            </a:r>
            <a:r>
              <a:rPr lang="en-US" sz="1800" dirty="0">
                <a:solidFill>
                  <a:schemeClr val="tx1"/>
                </a:solidFill>
              </a:rPr>
              <a:t>maps </a:t>
            </a:r>
            <a:r>
              <a:rPr lang="en-US" sz="1800" dirty="0" smtClean="0">
                <a:solidFill>
                  <a:schemeClr val="tx1"/>
                </a:solidFill>
              </a:rPr>
              <a:t>ID# </a:t>
            </a:r>
            <a:r>
              <a:rPr lang="en-US" sz="1800" dirty="0">
                <a:solidFill>
                  <a:schemeClr val="tx1"/>
                </a:solidFill>
              </a:rPr>
              <a:t>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6600CC"/>
                </a:solidFill>
              </a:rPr>
              <a:t>Making an Efficient Table</a:t>
            </a:r>
            <a:endParaRPr lang="en-US" sz="2800" dirty="0" smtClean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So what does our </a:t>
            </a:r>
            <a:r>
              <a:rPr lang="en-US" sz="2200" dirty="0" err="1" smtClean="0">
                <a:solidFill>
                  <a:srgbClr val="6600CC"/>
                </a:solidFill>
              </a:rPr>
              <a:t>addStudent</a:t>
            </a:r>
            <a:r>
              <a:rPr lang="en-US" sz="2200" dirty="0" smtClean="0">
                <a:solidFill>
                  <a:srgbClr val="6600CC"/>
                </a:solidFill>
              </a:rPr>
              <a:t>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906952" y="1242393"/>
            <a:ext cx="480893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m_students.push_back</a:t>
            </a:r>
            <a:r>
              <a:rPr lang="en-US" sz="2000" dirty="0" smtClean="0"/>
              <a:t>(stud); </a:t>
            </a:r>
            <a:endParaRPr lang="en-US" sz="2000" dirty="0"/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1843446" y="1622400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6600CC"/>
                </a:solidFill>
              </a:rPr>
              <a:t>m_nameToSlot</a:t>
            </a:r>
            <a:r>
              <a:rPr lang="en-US" sz="2000" dirty="0" smtClean="0">
                <a:solidFill>
                  <a:srgbClr val="6600CC"/>
                </a:solidFill>
              </a:rPr>
              <a:t>[</a:t>
            </a:r>
            <a:r>
              <a:rPr lang="en-US" sz="2000" dirty="0" smtClean="0">
                <a:solidFill>
                  <a:srgbClr val="006666"/>
                </a:solidFill>
              </a:rPr>
              <a:t>stud.name</a:t>
            </a:r>
            <a:r>
              <a:rPr lang="en-US" sz="2000" dirty="0" smtClean="0">
                <a:solidFill>
                  <a:srgbClr val="6600CC"/>
                </a:solidFill>
              </a:rPr>
              <a:t>] = slot; </a:t>
            </a:r>
            <a:r>
              <a:rPr lang="en-US" sz="1800" dirty="0" smtClean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 smtClean="0"/>
              <a:t>int</a:t>
            </a:r>
            <a:r>
              <a:rPr lang="en-US" sz="2000" dirty="0" smtClean="0"/>
              <a:t> slot = </a:t>
            </a:r>
            <a:r>
              <a:rPr lang="en-US" sz="2000" dirty="0" err="1" smtClean="0"/>
              <a:t>m_students.size</a:t>
            </a:r>
            <a:r>
              <a:rPr lang="en-US" sz="2000" dirty="0" smtClean="0"/>
              <a:t>()-1;    </a:t>
            </a:r>
            <a:r>
              <a:rPr lang="en-US" sz="1800" dirty="0" smtClean="0"/>
              <a:t>// get slot # of new record</a:t>
            </a:r>
            <a:endParaRPr lang="en-US" sz="2000" dirty="0" smtClean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1843446" y="2346588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8347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150"/>
          <p:cNvSpPr txBox="1">
            <a:spLocks noChangeArrowheads="1"/>
          </p:cNvSpPr>
          <p:nvPr/>
        </p:nvSpPr>
        <p:spPr bwMode="auto">
          <a:xfrm>
            <a:off x="2971800" y="617220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6600CC"/>
                </a:solidFill>
              </a:rPr>
              <a:t>Step 3: Update our second </a:t>
            </a:r>
            <a:br>
              <a:rPr lang="en-US" sz="2000">
                <a:solidFill>
                  <a:srgbClr val="6600CC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             index… etc, etc…</a:t>
            </a:r>
            <a:endParaRPr lang="en-US" sz="2000">
              <a:solidFill>
                <a:srgbClr val="006666"/>
              </a:solidFill>
            </a:endParaRPr>
          </a:p>
        </p:txBody>
      </p:sp>
      <p:sp>
        <p:nvSpPr>
          <p:cNvPr id="255" name="Text Box 150"/>
          <p:cNvSpPr txBox="1">
            <a:spLocks noChangeArrowheads="1"/>
          </p:cNvSpPr>
          <p:nvPr/>
        </p:nvSpPr>
        <p:spPr bwMode="auto">
          <a:xfrm>
            <a:off x="381000" y="624840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6600CC"/>
                </a:solidFill>
              </a:rPr>
              <a:t>Step 2: Update our first index to point to our new record</a:t>
            </a:r>
            <a:endParaRPr lang="en-US" sz="2000">
              <a:solidFill>
                <a:srgbClr val="006666"/>
              </a:solidFill>
            </a:endParaRPr>
          </a:p>
        </p:txBody>
      </p:sp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So to </a:t>
            </a:r>
            <a:r>
              <a:rPr lang="en-US" dirty="0"/>
              <a:t>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600200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3" name="Text Box 155"/>
          <p:cNvSpPr txBox="1">
            <a:spLocks noChangeArrowheads="1"/>
          </p:cNvSpPr>
          <p:nvPr/>
        </p:nvSpPr>
        <p:spPr bwMode="auto">
          <a:xfrm>
            <a:off x="533400" y="58674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Carey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7" name="Text Box 159"/>
          <p:cNvSpPr txBox="1">
            <a:spLocks noChangeArrowheads="1"/>
          </p:cNvSpPr>
          <p:nvPr/>
        </p:nvSpPr>
        <p:spPr bwMode="auto">
          <a:xfrm>
            <a:off x="533400" y="58674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Linda</a:t>
            </a:r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9" name="Text Box 161"/>
          <p:cNvSpPr txBox="1">
            <a:spLocks noChangeArrowheads="1"/>
          </p:cNvSpPr>
          <p:nvPr/>
        </p:nvSpPr>
        <p:spPr bwMode="auto">
          <a:xfrm>
            <a:off x="533400" y="58674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&lt; Zelda</a:t>
            </a:r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13" y="5576888"/>
            <a:ext cx="444500" cy="428625"/>
            <a:chOff x="1470" y="3559"/>
            <a:chExt cx="198" cy="206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3" y="5986463"/>
            <a:ext cx="1250950" cy="776287"/>
            <a:chOff x="3589" y="3477"/>
            <a:chExt cx="788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88" cy="454"/>
              <a:chOff x="737" y="1765"/>
              <a:chExt cx="1163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163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Name:Wendy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105025" y="6022975"/>
            <a:ext cx="5286375" cy="419100"/>
            <a:chOff x="1326" y="3914"/>
            <a:chExt cx="2982" cy="144"/>
          </a:xfrm>
        </p:grpSpPr>
        <p:sp>
          <p:nvSpPr>
            <p:cNvPr id="11377" name="Oval 175"/>
            <p:cNvSpPr>
              <a:spLocks noChangeArrowheads="1"/>
            </p:cNvSpPr>
            <p:nvPr/>
          </p:nvSpPr>
          <p:spPr bwMode="auto">
            <a:xfrm>
              <a:off x="1326" y="3965"/>
              <a:ext cx="102" cy="9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78" name="AutoShape 176"/>
            <p:cNvCxnSpPr>
              <a:cxnSpLocks noChangeShapeType="1"/>
              <a:stCxn id="11377" idx="7"/>
            </p:cNvCxnSpPr>
            <p:nvPr/>
          </p:nvCxnSpPr>
          <p:spPr bwMode="auto">
            <a:xfrm rot="5400000" flipH="1" flipV="1">
              <a:off x="2828" y="2499"/>
              <a:ext cx="66" cy="28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7" name="Text Box 179"/>
          <p:cNvSpPr txBox="1">
            <a:spLocks noChangeArrowheads="1"/>
          </p:cNvSpPr>
          <p:nvPr/>
        </p:nvSpPr>
        <p:spPr bwMode="auto">
          <a:xfrm>
            <a:off x="421005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6416</a:t>
            </a:r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9" name="Text Box 181"/>
          <p:cNvSpPr txBox="1">
            <a:spLocks noChangeArrowheads="1"/>
          </p:cNvSpPr>
          <p:nvPr/>
        </p:nvSpPr>
        <p:spPr bwMode="auto">
          <a:xfrm>
            <a:off x="419100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1054</a:t>
            </a:r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1" name="Text Box 183"/>
          <p:cNvSpPr txBox="1">
            <a:spLocks noChangeArrowheads="1"/>
          </p:cNvSpPr>
          <p:nvPr/>
        </p:nvSpPr>
        <p:spPr bwMode="auto">
          <a:xfrm>
            <a:off x="4191000" y="5872163"/>
            <a:ext cx="193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&gt; 0003</a:t>
            </a: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4662488" y="5980113"/>
            <a:ext cx="2728912" cy="469900"/>
            <a:chOff x="2937" y="3935"/>
            <a:chExt cx="1349" cy="128"/>
          </a:xfrm>
        </p:grpSpPr>
        <p:sp>
          <p:nvSpPr>
            <p:cNvPr id="11366" name="Oval 196"/>
            <p:cNvSpPr>
              <a:spLocks noChangeArrowheads="1"/>
            </p:cNvSpPr>
            <p:nvPr/>
          </p:nvSpPr>
          <p:spPr bwMode="auto">
            <a:xfrm>
              <a:off x="2937" y="3967"/>
              <a:ext cx="144" cy="9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67" name="AutoShape 197"/>
            <p:cNvCxnSpPr>
              <a:cxnSpLocks noChangeShapeType="1"/>
            </p:cNvCxnSpPr>
            <p:nvPr/>
          </p:nvCxnSpPr>
          <p:spPr bwMode="auto">
            <a:xfrm flipV="1">
              <a:off x="3081" y="3935"/>
              <a:ext cx="1205" cy="9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128588"/>
            <a:ext cx="2179638" cy="6307138"/>
            <a:chOff x="4279" y="178"/>
            <a:chExt cx="1373" cy="4166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78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m_students</a:t>
              </a:r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 </a:t>
              </a: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738813"/>
            <a:ext cx="5008563" cy="1151930"/>
            <a:chOff x="6934200" y="5867400"/>
            <a:chExt cx="5008562" cy="11519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5867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254" name="Text Box 150"/>
          <p:cNvSpPr txBox="1">
            <a:spLocks noChangeArrowheads="1"/>
          </p:cNvSpPr>
          <p:nvPr/>
        </p:nvSpPr>
        <p:spPr bwMode="auto">
          <a:xfrm>
            <a:off x="381000" y="6229350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6600CC"/>
                </a:solidFill>
              </a:rPr>
              <a:t>Step 1: Add our new record to the end of our vector.</a:t>
            </a:r>
            <a:endParaRPr lang="en-US" sz="2000">
              <a:solidFill>
                <a:srgbClr val="006666"/>
              </a:solidFill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17526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6600CC"/>
                </a:solidFill>
              </a:rPr>
              <a:t>But wait!!!! -</a:t>
            </a:r>
            <a:r>
              <a:rPr lang="en-US" dirty="0"/>
              <a:t> Any time you </a:t>
            </a:r>
            <a:r>
              <a:rPr lang="en-US" dirty="0">
                <a:solidFill>
                  <a:srgbClr val="C00000"/>
                </a:solidFill>
              </a:rPr>
              <a:t>delete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record </a:t>
            </a:r>
            <a:r>
              <a:rPr lang="en-US" dirty="0">
                <a:solidFill>
                  <a:srgbClr val="C00000"/>
                </a:solidFill>
              </a:rPr>
              <a:t>or update</a:t>
            </a:r>
            <a:r>
              <a:rPr lang="en-US" dirty="0"/>
              <a:t> a record’s </a:t>
            </a:r>
            <a:r>
              <a:rPr lang="en-US" dirty="0" smtClean="0"/>
              <a:t>searchable </a:t>
            </a:r>
            <a:r>
              <a:rPr lang="en-US" dirty="0"/>
              <a:t>fields, you </a:t>
            </a:r>
            <a:r>
              <a:rPr lang="en-US" dirty="0" smtClean="0"/>
              <a:t>also </a:t>
            </a:r>
            <a:r>
              <a:rPr lang="en-US" dirty="0"/>
              <a:t>have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update </a:t>
            </a:r>
            <a:r>
              <a:rPr lang="en-US" dirty="0">
                <a:solidFill>
                  <a:srgbClr val="C00000"/>
                </a:solidFill>
              </a:rPr>
              <a:t>your indexes</a:t>
            </a:r>
            <a:r>
              <a:rPr lang="en-US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2913" y="5943600"/>
            <a:ext cx="852487" cy="381000"/>
            <a:chOff x="9586716" y="6414448"/>
            <a:chExt cx="852684" cy="484821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86716" y="6414448"/>
              <a:ext cx="787395" cy="48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Alice</a:t>
              </a: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17550" y="561657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5" y="5991225"/>
            <a:ext cx="1173163" cy="776288"/>
            <a:chOff x="3589" y="3477"/>
            <a:chExt cx="739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739" cy="454"/>
              <a:chOff x="737" y="1765"/>
              <a:chExt cx="109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9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Name: Alice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1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6" grpId="1"/>
      <p:bldP spid="255" grpId="0"/>
      <p:bldP spid="255" grpId="1"/>
      <p:bldP spid="703491" grpId="0"/>
      <p:bldP spid="703638" grpId="0"/>
      <p:bldP spid="703643" grpId="0"/>
      <p:bldP spid="703643" grpId="1"/>
      <p:bldP spid="703644" grpId="0" animBg="1"/>
      <p:bldP spid="703644" grpId="1" animBg="1"/>
      <p:bldP spid="703647" grpId="0"/>
      <p:bldP spid="703647" grpId="1"/>
      <p:bldP spid="703648" grpId="0" animBg="1"/>
      <p:bldP spid="703648" grpId="1" animBg="1"/>
      <p:bldP spid="703649" grpId="0"/>
      <p:bldP spid="703649" grpId="1"/>
      <p:bldP spid="703650" grpId="0" animBg="1"/>
      <p:bldP spid="703650" grpId="1" animBg="1"/>
      <p:bldP spid="703666" grpId="0" animBg="1"/>
      <p:bldP spid="703666" grpId="1" animBg="1"/>
      <p:bldP spid="703667" grpId="0"/>
      <p:bldP spid="703667" grpId="1"/>
      <p:bldP spid="703668" grpId="0" animBg="1"/>
      <p:bldP spid="703668" grpId="1" animBg="1"/>
      <p:bldP spid="703669" grpId="0"/>
      <p:bldP spid="703669" grpId="1"/>
      <p:bldP spid="703670" grpId="0" animBg="1"/>
      <p:bldP spid="703670" grpId="1" animBg="1"/>
      <p:bldP spid="703671" grpId="0"/>
      <p:bldP spid="703671" grpId="1"/>
      <p:bldP spid="254" grpId="0"/>
      <p:bldP spid="254" grpId="1"/>
      <p:bldP spid="25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And by the way… While my example </a:t>
            </a:r>
            <a:r>
              <a:rPr lang="en-US" dirty="0"/>
              <a:t>used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binary </a:t>
            </a:r>
            <a:r>
              <a:rPr lang="en-US" dirty="0">
                <a:solidFill>
                  <a:srgbClr val="6600CC"/>
                </a:solidFill>
              </a:rPr>
              <a:t>search trees</a:t>
            </a:r>
            <a:r>
              <a:rPr lang="en-US" dirty="0"/>
              <a:t> to index our table’s </a:t>
            </a:r>
            <a:r>
              <a:rPr lang="en-US" dirty="0" smtClean="0"/>
              <a:t>fields…</a:t>
            </a:r>
            <a:endParaRPr lang="en-US" dirty="0"/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You </a:t>
            </a:r>
            <a:r>
              <a:rPr lang="en-US" dirty="0"/>
              <a:t>could use </a:t>
            </a:r>
            <a:r>
              <a:rPr lang="en-US" dirty="0" smtClean="0"/>
              <a:t>any efficient data structure you like!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As it turns out, </a:t>
            </a:r>
            <a:r>
              <a:rPr lang="en-US" dirty="0" smtClean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 smtClean="0">
                <a:solidFill>
                  <a:srgbClr val="6600CC"/>
                </a:solidFill>
              </a:rPr>
              <a:t>exactly this approach </a:t>
            </a:r>
            <a:r>
              <a:rPr lang="en-US" dirty="0" smtClean="0">
                <a:solidFill>
                  <a:schemeClr val="tx1"/>
                </a:solidFill>
              </a:rPr>
              <a:t>to store and index data!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 smtClean="0">
                <a:solidFill>
                  <a:srgbClr val="FF0000"/>
                </a:solidFill>
              </a:rPr>
              <a:t>on disk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 smtClean="0">
                <a:solidFill>
                  <a:srgbClr val="FF0000"/>
                </a:solidFill>
              </a:rPr>
              <a:t>in memory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For example, you could use a </a:t>
            </a:r>
            <a:r>
              <a:rPr lang="en-US" dirty="0" smtClean="0">
                <a:solidFill>
                  <a:srgbClr val="6600CC"/>
                </a:solidFill>
              </a:rPr>
              <a:t>hash table!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How can we create an ADT where we can insert the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9-digit student ID#s for all 50,000 UCLA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Let’s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</a:t>
            </a:r>
            <a:r>
              <a:rPr lang="en-US" dirty="0" smtClean="0">
                <a:cs typeface="Courier New" pitchFamily="49" charset="0"/>
              </a:rPr>
              <a:t>find if our ADT holds a given ID#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in </a:t>
            </a:r>
            <a:r>
              <a:rPr lang="en-US" dirty="0">
                <a:cs typeface="Courier New" pitchFamily="49" charset="0"/>
              </a:rPr>
              <a:t>just </a:t>
            </a:r>
            <a:r>
              <a:rPr lang="en-US" dirty="0" smtClean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6300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899" y="89852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7099" y="1882498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Of course!</a:t>
            </a:r>
            <a:endParaRPr lang="en-US" sz="2000"/>
          </a:p>
        </p:txBody>
      </p:sp>
      <p:grpSp>
        <p:nvGrpSpPr>
          <p:cNvPr id="114887" name="Group 199"/>
          <p:cNvGrpSpPr>
            <a:grpSpLocks/>
          </p:cNvGrpSpPr>
          <p:nvPr/>
        </p:nvGrpSpPr>
        <p:grpSpPr bwMode="auto">
          <a:xfrm>
            <a:off x="76200" y="2619375"/>
            <a:ext cx="4068763" cy="4238625"/>
            <a:chOff x="-2546" y="1650"/>
            <a:chExt cx="2563" cy="2670"/>
          </a:xfrm>
        </p:grpSpPr>
        <p:grpSp>
          <p:nvGrpSpPr>
            <p:cNvPr id="2" name="Group 66"/>
            <p:cNvGrpSpPr>
              <a:grpSpLocks/>
            </p:cNvGrpSpPr>
            <p:nvPr/>
          </p:nvGrpSpPr>
          <p:grpSpPr bwMode="auto">
            <a:xfrm>
              <a:off x="-2546" y="1650"/>
              <a:ext cx="991" cy="2628"/>
              <a:chOff x="5056188" y="1847850"/>
              <a:chExt cx="1573212" cy="4171615"/>
            </a:xfrm>
          </p:grpSpPr>
          <p:grpSp>
            <p:nvGrpSpPr>
              <p:cNvPr id="114815" name="Group 4"/>
              <p:cNvGrpSpPr>
                <a:grpSpLocks/>
              </p:cNvGrpSpPr>
              <p:nvPr/>
            </p:nvGrpSpPr>
            <p:grpSpPr bwMode="auto">
              <a:xfrm>
                <a:off x="5430838" y="2579688"/>
                <a:ext cx="1044575" cy="3381375"/>
                <a:chOff x="4382" y="1080"/>
                <a:chExt cx="1197" cy="3096"/>
              </a:xfrm>
            </p:grpSpPr>
            <p:sp>
              <p:nvSpPr>
                <p:cNvPr id="1148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82" y="1390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82" y="1699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8" name="Rectangle 7"/>
                <p:cNvSpPr>
                  <a:spLocks noChangeArrowheads="1"/>
                </p:cNvSpPr>
                <p:nvPr/>
              </p:nvSpPr>
              <p:spPr bwMode="auto">
                <a:xfrm>
                  <a:off x="4382" y="2009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9" name="Rectangle 8"/>
                <p:cNvSpPr>
                  <a:spLocks noChangeArrowheads="1"/>
                </p:cNvSpPr>
                <p:nvPr/>
              </p:nvSpPr>
              <p:spPr bwMode="auto">
                <a:xfrm>
                  <a:off x="4382" y="231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2" y="262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82" y="2938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82" y="3247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82" y="3557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82" y="3866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82" y="1080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114826" name="Text Box 15"/>
              <p:cNvSpPr txBox="1">
                <a:spLocks noChangeArrowheads="1"/>
              </p:cNvSpPr>
              <p:nvPr/>
            </p:nvSpPr>
            <p:spPr bwMode="auto">
              <a:xfrm>
                <a:off x="5056188" y="2544706"/>
                <a:ext cx="354012" cy="344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/>
                  <a:t>0</a:t>
                </a:r>
              </a:p>
              <a:p>
                <a:pPr algn="l" eaLnBrk="1" hangingPunct="1"/>
                <a:r>
                  <a:rPr lang="en-US" sz="2200"/>
                  <a:t>1</a:t>
                </a:r>
              </a:p>
              <a:p>
                <a:pPr algn="l" eaLnBrk="1" hangingPunct="1"/>
                <a:r>
                  <a:rPr lang="en-US" sz="2200"/>
                  <a:t>2</a:t>
                </a:r>
              </a:p>
              <a:p>
                <a:pPr algn="l" eaLnBrk="1" hangingPunct="1"/>
                <a:r>
                  <a:rPr lang="en-US" sz="2200"/>
                  <a:t>3</a:t>
                </a:r>
              </a:p>
              <a:p>
                <a:pPr algn="l" eaLnBrk="1" hangingPunct="1"/>
                <a:r>
                  <a:rPr lang="en-US" sz="2200"/>
                  <a:t>4</a:t>
                </a:r>
              </a:p>
              <a:p>
                <a:pPr algn="l" eaLnBrk="1" hangingPunct="1"/>
                <a:r>
                  <a:rPr lang="en-US" sz="2200"/>
                  <a:t>5</a:t>
                </a:r>
              </a:p>
              <a:p>
                <a:pPr algn="l" eaLnBrk="1" hangingPunct="1"/>
                <a:r>
                  <a:rPr lang="en-US" sz="2200"/>
                  <a:t>6</a:t>
                </a:r>
              </a:p>
              <a:p>
                <a:pPr algn="l" eaLnBrk="1" hangingPunct="1"/>
                <a:r>
                  <a:rPr lang="en-US" sz="2200"/>
                  <a:t>7</a:t>
                </a:r>
              </a:p>
              <a:p>
                <a:pPr algn="l" eaLnBrk="1" hangingPunct="1"/>
                <a:r>
                  <a:rPr lang="en-US" sz="2200"/>
                  <a:t>8</a:t>
                </a:r>
              </a:p>
              <a:p>
                <a:pPr algn="l" eaLnBrk="1" hangingPunct="1"/>
                <a:r>
                  <a:rPr lang="en-US" sz="2200"/>
                  <a:t>9</a:t>
                </a:r>
              </a:p>
            </p:txBody>
          </p:sp>
          <p:sp>
            <p:nvSpPr>
              <p:cNvPr id="114827" name="Text Box 16"/>
              <p:cNvSpPr txBox="1">
                <a:spLocks noChangeArrowheads="1"/>
              </p:cNvSpPr>
              <p:nvPr/>
            </p:nvSpPr>
            <p:spPr bwMode="auto">
              <a:xfrm>
                <a:off x="5189538" y="1847850"/>
                <a:ext cx="1439862" cy="4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14828" name="Text Box 18"/>
              <p:cNvSpPr txBox="1">
                <a:spLocks noChangeArrowheads="1"/>
              </p:cNvSpPr>
              <p:nvPr/>
            </p:nvSpPr>
            <p:spPr bwMode="auto">
              <a:xfrm>
                <a:off x="5481638" y="2578041"/>
                <a:ext cx="920750" cy="344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</p:txBody>
          </p:sp>
        </p:grpSp>
        <p:grpSp>
          <p:nvGrpSpPr>
            <p:cNvPr id="114885" name="Group 197"/>
            <p:cNvGrpSpPr>
              <a:grpSpLocks/>
            </p:cNvGrpSpPr>
            <p:nvPr/>
          </p:nvGrpSpPr>
          <p:grpSpPr bwMode="auto">
            <a:xfrm>
              <a:off x="-2256" y="2232"/>
              <a:ext cx="2273" cy="2088"/>
              <a:chOff x="-2273" y="2118"/>
              <a:chExt cx="2273" cy="2088"/>
            </a:xfrm>
          </p:grpSpPr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-2245" y="2551"/>
                <a:ext cx="1401" cy="371"/>
                <a:chOff x="3631" y="2304"/>
                <a:chExt cx="1401" cy="371"/>
              </a:xfrm>
            </p:grpSpPr>
            <p:grpSp>
              <p:nvGrpSpPr>
                <p:cNvPr id="114830" name="Group 30"/>
                <p:cNvGrpSpPr>
                  <a:grpSpLocks/>
                </p:cNvGrpSpPr>
                <p:nvPr/>
              </p:nvGrpSpPr>
              <p:grpSpPr bwMode="auto">
                <a:xfrm>
                  <a:off x="4111" y="2304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8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>
                        <a:solidFill>
                          <a:srgbClr val="FF0000"/>
                        </a:solidFill>
                      </a:rPr>
                      <a:t>Nm: Alex</a:t>
                    </a:r>
                  </a:p>
                  <a:p>
                    <a:pPr algn="l" eaLnBrk="1" hangingPunct="1"/>
                    <a:r>
                      <a:rPr lang="en-US" sz="1600"/>
                      <a:t>Slot: 0</a:t>
                    </a:r>
                  </a:p>
                </p:txBody>
              </p:sp>
              <p:sp>
                <p:nvSpPr>
                  <p:cNvPr id="1148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5" name="Text Box 35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631" y="2434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-2273" y="2978"/>
                <a:ext cx="1455" cy="371"/>
                <a:chOff x="3642" y="2725"/>
                <a:chExt cx="1455" cy="371"/>
              </a:xfrm>
            </p:grpSpPr>
            <p:grpSp>
              <p:nvGrpSpPr>
                <p:cNvPr id="114838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Jason</a:t>
                    </a:r>
                  </a:p>
                  <a:p>
                    <a:pPr algn="l" eaLnBrk="1" hangingPunct="1"/>
                    <a:r>
                      <a:rPr lang="en-US" sz="1600"/>
                      <a:t>Slot: 2</a:t>
                    </a:r>
                  </a:p>
                </p:txBody>
              </p:sp>
              <p:sp>
                <p:nvSpPr>
                  <p:cNvPr id="11484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3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44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-2242" y="2134"/>
                <a:ext cx="1455" cy="370"/>
                <a:chOff x="3642" y="2726"/>
                <a:chExt cx="1455" cy="370"/>
              </a:xfrm>
            </p:grpSpPr>
            <p:grpSp>
              <p:nvGrpSpPr>
                <p:cNvPr id="114846" name="Group 47"/>
                <p:cNvGrpSpPr>
                  <a:grpSpLocks/>
                </p:cNvGrpSpPr>
                <p:nvPr/>
              </p:nvGrpSpPr>
              <p:grpSpPr bwMode="auto">
                <a:xfrm>
                  <a:off x="4176" y="2726"/>
                  <a:ext cx="921" cy="370"/>
                  <a:chOff x="4224" y="1873"/>
                  <a:chExt cx="921" cy="370"/>
                </a:xfrm>
              </p:grpSpPr>
              <p:sp>
                <p:nvSpPr>
                  <p:cNvPr id="11484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875"/>
                    <a:ext cx="655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Carey</a:t>
                    </a:r>
                  </a:p>
                  <a:p>
                    <a:pPr algn="l" eaLnBrk="1" hangingPunct="1"/>
                    <a:r>
                      <a:rPr lang="en-US" sz="1600"/>
                      <a:t>Slot: 5</a:t>
                    </a:r>
                  </a:p>
                </p:txBody>
              </p:sp>
              <p:sp>
                <p:nvSpPr>
                  <p:cNvPr id="11484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1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5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-921" y="2118"/>
                <a:ext cx="921" cy="371"/>
                <a:chOff x="4906" y="1865"/>
                <a:chExt cx="921" cy="371"/>
              </a:xfrm>
            </p:grpSpPr>
            <p:grpSp>
              <p:nvGrpSpPr>
                <p:cNvPr id="114859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51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Zelda</a:t>
                    </a:r>
                  </a:p>
                  <a:p>
                    <a:pPr algn="l" eaLnBrk="1" hangingPunct="1"/>
                    <a:r>
                      <a:rPr lang="en-US" sz="1600"/>
                      <a:t>Slot: 4</a:t>
                    </a:r>
                  </a:p>
                </p:txBody>
              </p:sp>
              <p:sp>
                <p:nvSpPr>
                  <p:cNvPr id="1148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4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-2234" y="3835"/>
                <a:ext cx="1455" cy="371"/>
                <a:chOff x="3642" y="2725"/>
                <a:chExt cx="1455" cy="371"/>
              </a:xfrm>
            </p:grpSpPr>
            <p:grpSp>
              <p:nvGrpSpPr>
                <p:cNvPr id="114870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56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Abe</a:t>
                    </a:r>
                  </a:p>
                  <a:p>
                    <a:pPr algn="l" eaLnBrk="1" hangingPunct="1"/>
                    <a:r>
                      <a:rPr lang="en-US" sz="1600"/>
                      <a:t>Slot: 3</a:t>
                    </a:r>
                  </a:p>
                </p:txBody>
              </p:sp>
              <p:sp>
                <p:nvSpPr>
                  <p:cNvPr id="11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5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-960" y="2955"/>
                <a:ext cx="921" cy="371"/>
                <a:chOff x="4906" y="1865"/>
                <a:chExt cx="921" cy="371"/>
              </a:xfrm>
            </p:grpSpPr>
            <p:grpSp>
              <p:nvGrpSpPr>
                <p:cNvPr id="114878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3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Linda</a:t>
                    </a:r>
                  </a:p>
                  <a:p>
                    <a:pPr algn="l" eaLnBrk="1" hangingPunct="1"/>
                    <a:r>
                      <a:rPr lang="en-US" sz="1600"/>
                      <a:t>Slot: 1</a:t>
                    </a:r>
                  </a:p>
                </p:txBody>
              </p:sp>
              <p:sp>
                <p:nvSpPr>
                  <p:cNvPr id="1148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3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888" name="Text Box 200"/>
          <p:cNvSpPr txBox="1">
            <a:spLocks noChangeArrowheads="1"/>
          </p:cNvSpPr>
          <p:nvPr/>
        </p:nvSpPr>
        <p:spPr bwMode="auto">
          <a:xfrm>
            <a:off x="2209800" y="3733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604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2000" dirty="0">
                <a:solidFill>
                  <a:srgbClr val="FF0000"/>
                </a:solidFill>
              </a:rPr>
              <a:t>Cool!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But in that case why not just always use hash tables to index all of our </a:t>
            </a:r>
            <a:r>
              <a:rPr lang="en-US" sz="2000" dirty="0" smtClean="0">
                <a:solidFill>
                  <a:schemeClr val="accent2"/>
                </a:solidFill>
              </a:rPr>
              <a:t>key </a:t>
            </a:r>
            <a:r>
              <a:rPr lang="en-US" sz="2000" dirty="0">
                <a:solidFill>
                  <a:schemeClr val="accent2"/>
                </a:solidFill>
              </a:rPr>
              <a:t>fields?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163" y="1752600"/>
            <a:ext cx="604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200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25304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While a BST is slower, it does order the </a:t>
            </a:r>
            <a:r>
              <a:rPr lang="en-US" sz="2000" dirty="0" smtClean="0">
                <a:solidFill>
                  <a:schemeClr val="accent2"/>
                </a:solidFill>
              </a:rPr>
              <a:t>key </a:t>
            </a:r>
            <a:r>
              <a:rPr lang="en-US" sz="2000" dirty="0">
                <a:solidFill>
                  <a:schemeClr val="accent2"/>
                </a:solidFill>
              </a:rPr>
              <a:t>fields in alphabetical order…</a:t>
            </a:r>
            <a:endParaRPr lang="en-U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200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200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422401" y="762000"/>
            <a:ext cx="6883399" cy="5486400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You need to understand how your </a:t>
            </a:r>
            <a:br>
              <a:rPr lang="en-US" dirty="0"/>
            </a:br>
            <a:r>
              <a:rPr lang="en-US" dirty="0"/>
              <a:t>table will be used to determine how to </a:t>
            </a:r>
            <a:br>
              <a:rPr lang="en-US" dirty="0"/>
            </a:br>
            <a:r>
              <a:rPr lang="en-US" dirty="0"/>
              <a:t>best index each </a:t>
            </a:r>
            <a:r>
              <a:rPr lang="en-US" dirty="0" smtClean="0"/>
              <a:t>field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>I’d use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BST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rgbClr val="FF0000"/>
                </a:solidFill>
              </a:rPr>
              <a:t>field </a:t>
            </a:r>
            <a:r>
              <a:rPr lang="en-US" dirty="0" smtClean="0"/>
              <a:t>so </a:t>
            </a:r>
            <a:br>
              <a:rPr lang="en-US" dirty="0" smtClean="0"/>
            </a:br>
            <a:r>
              <a:rPr lang="en-US" dirty="0" smtClean="0"/>
              <a:t>I </a:t>
            </a:r>
            <a:r>
              <a:rPr lang="en-US" dirty="0"/>
              <a:t>can </a:t>
            </a:r>
            <a:r>
              <a:rPr lang="en-US" dirty="0">
                <a:solidFill>
                  <a:schemeClr val="tx1"/>
                </a:solidFill>
              </a:rPr>
              <a:t>print </a:t>
            </a:r>
            <a:r>
              <a:rPr lang="en-US" dirty="0" smtClean="0">
                <a:solidFill>
                  <a:schemeClr val="tx1"/>
                </a:solidFill>
              </a:rPr>
              <a:t>people’s names in </a:t>
            </a:r>
            <a:r>
              <a:rPr lang="en-US" dirty="0" smtClean="0">
                <a:solidFill>
                  <a:srgbClr val="FF0000"/>
                </a:solidFill>
              </a:rPr>
              <a:t>alphabetical 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But </a:t>
            </a:r>
            <a:r>
              <a:rPr lang="en-US" dirty="0" smtClean="0"/>
              <a:t>I’d use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phone field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cause I </a:t>
            </a:r>
            <a:r>
              <a:rPr lang="en-US" dirty="0"/>
              <a:t>just need to </a:t>
            </a:r>
            <a:r>
              <a:rPr lang="en-US" dirty="0" smtClean="0">
                <a:solidFill>
                  <a:srgbClr val="FF0000"/>
                </a:solidFill>
              </a:rPr>
              <a:t>search quickly </a:t>
            </a:r>
            <a:r>
              <a:rPr lang="en-US" dirty="0" smtClean="0"/>
              <a:t>but I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don’t need to order records </a:t>
            </a:r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>
                <a:solidFill>
                  <a:schemeClr val="tx1"/>
                </a:solidFill>
              </a:rPr>
              <a:t>their phone #.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uiExpand="1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>
              <a:cs typeface="Courier New" pitchFamily="49" charset="0"/>
            </a:endParaRPr>
          </a:p>
          <a:p>
            <a:pPr algn="l" eaLnBrk="1" hangingPunct="1"/>
            <a:r>
              <a:rPr lang="en-US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100</a:t>
            </a:r>
            <a:endParaRPr lang="en-US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How can you print out the items in a hash-table in alphabetical/numerical order.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 smtClean="0"/>
              </a:p>
              <a:p>
                <a:endParaRPr lang="en-US" sz="1600" dirty="0"/>
              </a:p>
              <a:p>
                <a:r>
                  <a:rPr lang="en-US" sz="1400" dirty="0" smtClean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400,683,948</a:t>
                </a:r>
              </a:p>
              <a:p>
                <a:endParaRPr lang="en-US" sz="1400" dirty="0"/>
              </a:p>
              <a:p>
                <a:endParaRPr lang="en-US" sz="200" dirty="0" smtClean="0"/>
              </a:p>
              <a:p>
                <a:r>
                  <a:rPr lang="en-US" sz="1400" dirty="0" smtClean="0"/>
                  <a:t> 999,999,999</a:t>
                </a:r>
                <a:endParaRPr lang="en-US" sz="1400" dirty="0"/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/>
                  <a:t>…</a:t>
                </a:r>
                <a:br>
                  <a:rPr lang="en-US" dirty="0" smtClean="0"/>
                </a:b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/>
                  <a:t>...</a:t>
                </a:r>
                <a:br>
                  <a:rPr lang="en-US" dirty="0" smtClean="0"/>
                </a:b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 smtClean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The (Almost) Hash Table</a:t>
            </a:r>
            <a:endParaRPr lang="en-US" sz="3200" dirty="0" smtClean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Let’s create an array with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1 billion slots </a:t>
            </a:r>
            <a:r>
              <a:rPr lang="en-US" sz="2000" dirty="0" smtClean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add a new ID# </a:t>
            </a:r>
            <a:r>
              <a:rPr lang="en-US" sz="2000" dirty="0" smtClean="0"/>
              <a:t>with a value of </a:t>
            </a:r>
            <a:r>
              <a:rPr lang="en-US" sz="2000" dirty="0" smtClean="0">
                <a:solidFill>
                  <a:srgbClr val="6600CC"/>
                </a:solidFill>
              </a:rPr>
              <a:t>N</a:t>
            </a:r>
            <a:r>
              <a:rPr lang="en-US" sz="2000" dirty="0" smtClean="0"/>
              <a:t>, we’ll simply set </a:t>
            </a:r>
            <a:r>
              <a:rPr lang="en-US" sz="2000" dirty="0" smtClean="0">
                <a:solidFill>
                  <a:srgbClr val="006666"/>
                </a:solidFill>
              </a:rPr>
              <a:t>array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6600CC"/>
                </a:solidFill>
              </a:rPr>
              <a:t>N</a:t>
            </a:r>
            <a:r>
              <a:rPr lang="en-US" sz="2000" dirty="0" smtClean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 smtClean="0"/>
              <a:t>To determine if our array </a:t>
            </a:r>
            <a:r>
              <a:rPr lang="en-US" sz="2000" dirty="0" smtClean="0">
                <a:solidFill>
                  <a:srgbClr val="FF0000"/>
                </a:solidFill>
              </a:rPr>
              <a:t>holds a previously-added 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value </a:t>
            </a:r>
            <a:r>
              <a:rPr lang="en-US" sz="2000" dirty="0" smtClean="0">
                <a:solidFill>
                  <a:srgbClr val="6600CC"/>
                </a:solidFill>
              </a:rPr>
              <a:t>Q</a:t>
            </a:r>
            <a:r>
              <a:rPr lang="en-US" sz="2000" dirty="0" smtClean="0"/>
              <a:t>, simply check if </a:t>
            </a:r>
            <a:r>
              <a:rPr lang="en-US" sz="2000" dirty="0" smtClean="0">
                <a:solidFill>
                  <a:srgbClr val="006666"/>
                </a:solidFill>
              </a:rPr>
              <a:t>array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6600CC"/>
                </a:solidFill>
              </a:rPr>
              <a:t>Q</a:t>
            </a:r>
            <a:r>
              <a:rPr lang="en-US" sz="2000" dirty="0" smtClean="0"/>
              <a:t>] is true.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408226" y="525511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382112" y="573900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67603" y="5568492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400,683,948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664052" y="22246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77108" y="6020307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988905" y="5886414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1,234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283052" y="272541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80912" y="325272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799688" y="634700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0" grpId="0" animBg="1"/>
      <p:bldP spid="50" grpId="1" animBg="1"/>
      <p:bldP spid="53" grpId="0" animBg="1"/>
      <p:bldP spid="53" grpId="1" animBg="1"/>
      <p:bldP spid="54" grpId="0"/>
      <p:bldP spid="54" grpId="1"/>
      <p:bldP spid="54" grpId="2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what’s </a:t>
            </a:r>
            <a:r>
              <a:rPr lang="en-US" dirty="0"/>
              <a:t>the problem with our </a:t>
            </a:r>
            <a:r>
              <a:rPr lang="en-US" dirty="0" smtClean="0">
                <a:solidFill>
                  <a:schemeClr val="tx1"/>
                </a:solidFill>
              </a:rPr>
              <a:t>ADT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only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50,000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UCLA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student IDs </a:t>
            </a:r>
            <a:br>
              <a:rPr lang="en-US" dirty="0" smtClean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we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 smtClean="0">
                <a:solidFill>
                  <a:srgbClr val="A50021"/>
                </a:solidFill>
              </a:rPr>
              <a:t>100,000 </a:t>
            </a:r>
            <a:r>
              <a:rPr lang="en-US" dirty="0">
                <a:solidFill>
                  <a:srgbClr val="A50021"/>
                </a:solidFill>
              </a:rPr>
              <a:t>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</a:t>
            </a:r>
            <a:r>
              <a:rPr lang="en-US" sz="2000" dirty="0" smtClean="0">
                <a:cs typeface="Courier New" pitchFamily="49" charset="0"/>
              </a:rPr>
              <a:t>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ID#s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in an array with just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 smtClean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cs typeface="Courier New" pitchFamily="49" charset="0"/>
              </a:rPr>
              <a:t>If we just try to use our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 smtClean="0">
                <a:cs typeface="Courier New" pitchFamily="49" charset="0"/>
              </a:rPr>
              <a:t>to index the array, there 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 smtClean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 New" pitchFamily="49" charset="0"/>
              </a:rPr>
              <a:t>What we need is some cool mathematical </a:t>
            </a:r>
            <a:r>
              <a:rPr lang="en-US" sz="2000" dirty="0">
                <a:cs typeface="Courier New" pitchFamily="49" charset="0"/>
              </a:rPr>
              <a:t>function that </a:t>
            </a:r>
            <a:r>
              <a:rPr lang="en-US" sz="2000" dirty="0" smtClean="0">
                <a:cs typeface="Courier New" pitchFamily="49" charset="0"/>
              </a:rPr>
              <a:t>takes in a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9-digit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ID# </a:t>
            </a:r>
            <a:r>
              <a:rPr lang="en-US" sz="2000" dirty="0" smtClean="0">
                <a:cs typeface="Courier New" pitchFamily="49" charset="0"/>
              </a:rPr>
              <a:t>and somehow converts it to a unique slot number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between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and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in the array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8524" y="3318098"/>
            <a:ext cx="1603245" cy="1368681"/>
            <a:chOff x="7228749" y="1213172"/>
            <a:chExt cx="1603245" cy="1368681"/>
          </a:xfrm>
        </p:grpSpPr>
        <p:sp>
          <p:nvSpPr>
            <p:cNvPr id="8" name="Rectangle 7"/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99,999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38250" y="378147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400,683,948</a:t>
            </a:r>
            <a:endParaRPr lang="en-US" sz="1600" dirty="0"/>
          </a:p>
        </p:txBody>
      </p:sp>
      <p:cxnSp>
        <p:nvCxnSpPr>
          <p:cNvPr id="15" name="Elbow Connector 14"/>
          <p:cNvCxnSpPr>
            <a:stCxn id="10" idx="2"/>
          </p:cNvCxnSpPr>
          <p:nvPr/>
        </p:nvCxnSpPr>
        <p:spPr bwMode="auto">
          <a:xfrm rot="16200000" flipH="1">
            <a:off x="3171387" y="4397986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959671" y="4943431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 smtClean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Slot #s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1600" dirty="0" smtClean="0"/>
                <a:t>Range: </a:t>
              </a:r>
              <a:r>
                <a:rPr lang="en-US" sz="1600" dirty="0" smtClean="0">
                  <a:solidFill>
                    <a:srgbClr val="6600CC"/>
                  </a:solidFill>
                </a:rPr>
                <a:t>0-99,999</a:t>
              </a:r>
              <a:endParaRPr lang="en-US" sz="1600" dirty="0">
                <a:solidFill>
                  <a:srgbClr val="6600CC"/>
                </a:solidFill>
              </a:endParaRP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CC"/>
                  </a:solidFill>
                </a:rPr>
                <a:t>f(</a:t>
              </a:r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r>
                <a:rPr lang="en-US" dirty="0" smtClean="0">
                  <a:solidFill>
                    <a:srgbClr val="6600CC"/>
                  </a:solidFill>
                </a:rPr>
                <a:t>)</a:t>
              </a:r>
              <a:endParaRPr lang="en-US" dirty="0">
                <a:solidFill>
                  <a:srgbClr val="6600CC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ID#s</a:t>
                </a:r>
                <a:br>
                  <a:rPr lang="en-US" dirty="0" smtClean="0"/>
                </a:br>
                <a:r>
                  <a:rPr lang="en-US" sz="1600" dirty="0" smtClean="0"/>
                  <a:t>Range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: 0-999,999,999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6666"/>
                    </a:solidFill>
                  </a:rPr>
                  <a:t>000,000,000</a:t>
                </a:r>
                <a:endParaRPr lang="en-US" sz="14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9933"/>
                    </a:solidFill>
                  </a:rPr>
                  <a:t>999,999,999</a:t>
                </a:r>
                <a:endParaRPr lang="en-US" sz="1400" dirty="0">
                  <a:solidFill>
                    <a:srgbClr val="FF9933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605,172,432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024,641,083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…</a:t>
                </a:r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99,999</a:t>
                </a:r>
                <a:endParaRPr lang="en-US" sz="1600" dirty="0"/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sp>
        <p:nvSpPr>
          <p:cNvPr id="88" name="Rounded Rectangular Callout 87"/>
          <p:cNvSpPr/>
          <p:nvPr/>
        </p:nvSpPr>
        <p:spPr bwMode="auto">
          <a:xfrm>
            <a:off x="3785662" y="3360986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Such a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is called 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hash function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0" grpId="0"/>
      <p:bldP spid="10" grpId="1"/>
      <p:bldP spid="48" grpId="0" animBg="1"/>
      <p:bldP spid="48" grpId="1" animBg="1"/>
      <p:bldP spid="8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48061</TotalTime>
  <Words>8805</Words>
  <Application>Microsoft Office PowerPoint</Application>
  <PresentationFormat>On-screen Show (4:3)</PresentationFormat>
  <Paragraphs>2577</Paragraphs>
  <Slides>61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Default Design</vt:lpstr>
      <vt:lpstr>Lecture #14</vt:lpstr>
      <vt:lpstr>Big-OH Craziness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Hash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</vt:lpstr>
      <vt:lpstr>Closed Hash Table with Linear Probing</vt:lpstr>
      <vt:lpstr>Closed Hash Table with Linear Probing</vt:lpstr>
      <vt:lpstr>Closed Hash Table with Linear Probing</vt:lpstr>
      <vt:lpstr>Linear Probing Hash Table: The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Probing: Deleting?</vt:lpstr>
      <vt:lpstr>The “Open Hash Table”</vt:lpstr>
      <vt:lpstr>PowerPoint Presentation</vt:lpstr>
      <vt:lpstr>PowerPoint Presentation</vt:lpstr>
      <vt:lpstr>Hash Table Efficiency</vt:lpstr>
      <vt:lpstr>Hash Table Efficiency</vt:lpstr>
      <vt:lpstr>Hash Table Efficiency</vt:lpstr>
      <vt:lpstr>Hash Table Efficiency: The Load Factor</vt:lpstr>
      <vt:lpstr>PowerPoint Presentation</vt:lpstr>
      <vt:lpstr>PowerPoint Presentation</vt:lpstr>
      <vt:lpstr>PowerPoint Presentation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Choosing a Hash Function: Tips</vt:lpstr>
      <vt:lpstr>Hash Tables vs. Binary Search Trees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6029</cp:revision>
  <dcterms:created xsi:type="dcterms:W3CDTF">2002-10-09T05:27:34Z</dcterms:created>
  <dcterms:modified xsi:type="dcterms:W3CDTF">2012-12-27T23:34:38Z</dcterms:modified>
</cp:coreProperties>
</file>