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3" r:id="rId2"/>
    <p:sldId id="398" r:id="rId3"/>
    <p:sldId id="461" r:id="rId4"/>
    <p:sldId id="399" r:id="rId5"/>
    <p:sldId id="407" r:id="rId6"/>
    <p:sldId id="408" r:id="rId7"/>
    <p:sldId id="409" r:id="rId8"/>
    <p:sldId id="462" r:id="rId9"/>
    <p:sldId id="458" r:id="rId10"/>
    <p:sldId id="459" r:id="rId11"/>
    <p:sldId id="410" r:id="rId12"/>
    <p:sldId id="411" r:id="rId13"/>
    <p:sldId id="413" r:id="rId14"/>
    <p:sldId id="464" r:id="rId15"/>
    <p:sldId id="463" r:id="rId16"/>
    <p:sldId id="448" r:id="rId17"/>
    <p:sldId id="447" r:id="rId18"/>
    <p:sldId id="445" r:id="rId19"/>
    <p:sldId id="421" r:id="rId20"/>
    <p:sldId id="475" r:id="rId21"/>
    <p:sldId id="476" r:id="rId22"/>
    <p:sldId id="477" r:id="rId23"/>
    <p:sldId id="478" r:id="rId24"/>
    <p:sldId id="479" r:id="rId25"/>
    <p:sldId id="446" r:id="rId26"/>
    <p:sldId id="415" r:id="rId27"/>
    <p:sldId id="416" r:id="rId28"/>
    <p:sldId id="417" r:id="rId29"/>
    <p:sldId id="480" r:id="rId30"/>
    <p:sldId id="481" r:id="rId31"/>
    <p:sldId id="482" r:id="rId32"/>
    <p:sldId id="483" r:id="rId33"/>
    <p:sldId id="484" r:id="rId34"/>
    <p:sldId id="469" r:id="rId35"/>
    <p:sldId id="418" r:id="rId36"/>
    <p:sldId id="419" r:id="rId37"/>
    <p:sldId id="420" r:id="rId38"/>
    <p:sldId id="422" r:id="rId39"/>
    <p:sldId id="444" r:id="rId40"/>
    <p:sldId id="449" r:id="rId41"/>
    <p:sldId id="452" r:id="rId42"/>
    <p:sldId id="453" r:id="rId43"/>
    <p:sldId id="454" r:id="rId44"/>
    <p:sldId id="455" r:id="rId45"/>
    <p:sldId id="456" r:id="rId46"/>
    <p:sldId id="457" r:id="rId47"/>
    <p:sldId id="440" r:id="rId48"/>
    <p:sldId id="441" r:id="rId49"/>
    <p:sldId id="439" r:id="rId50"/>
    <p:sldId id="442" r:id="rId51"/>
    <p:sldId id="443" r:id="rId52"/>
    <p:sldId id="470" r:id="rId53"/>
    <p:sldId id="471" r:id="rId54"/>
    <p:sldId id="472" r:id="rId55"/>
    <p:sldId id="473" r:id="rId56"/>
    <p:sldId id="474" r:id="rId5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FFFFF"/>
    <a:srgbClr val="CCFFFF"/>
    <a:srgbClr val="F9FEDA"/>
    <a:srgbClr val="FF3300"/>
    <a:srgbClr val="FFFFCC"/>
    <a:srgbClr val="A50021"/>
    <a:srgbClr val="006666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0" autoAdjust="0"/>
    <p:restoredTop sz="99160" autoAdjust="0"/>
  </p:normalViewPr>
  <p:slideViewPr>
    <p:cSldViewPr snapToGrid="0">
      <p:cViewPr>
        <p:scale>
          <a:sx n="91" d="100"/>
          <a:sy n="91" d="100"/>
        </p:scale>
        <p:origin x="-1162" y="-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4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0AC5-B78C-4F89-A01E-194A43407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0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0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7F4BC-4EBC-4A2B-B75E-BCC3F767E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99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F554A-B935-4943-ABD3-D890DB11BAC8}" type="slidenum">
              <a:rPr lang="en-US"/>
              <a:pPr/>
              <a:t>1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9554C-6777-4BC6-B6F0-671ED3453007}" type="slidenum">
              <a:rPr lang="en-US"/>
              <a:pPr/>
              <a:t>10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129C-1F2D-4C01-B85C-0121E0718641}" type="slidenum">
              <a:rPr lang="en-US"/>
              <a:pPr/>
              <a:t>11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1E18C-9091-4DC8-A07F-07C103004A28}" type="slidenum">
              <a:rPr lang="en-US"/>
              <a:pPr/>
              <a:t>12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13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14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1FA17-9BA1-4867-9B83-083402EA76B9}" type="slidenum">
              <a:rPr lang="en-US"/>
              <a:pPr/>
              <a:t>15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14B49-64EF-42DA-A882-5167595E382F}" type="slidenum">
              <a:rPr lang="en-US"/>
              <a:pPr/>
              <a:t>16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E13FE-379E-4695-8BE6-953AB88D96A3}" type="slidenum">
              <a:rPr lang="en-US"/>
              <a:pPr/>
              <a:t>17</a:t>
            </a:fld>
            <a:endParaRPr lang="en-US"/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9607D-450A-46AB-A6B5-7044B2E6322C}" type="slidenum">
              <a:rPr lang="en-US"/>
              <a:pPr/>
              <a:t>18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19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2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21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22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23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BEBFE-4315-4D64-A276-F34B9DD96BB5}" type="slidenum">
              <a:rPr lang="en-US"/>
              <a:pPr/>
              <a:t>24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277E2-6723-47DD-B270-E09F630FCD93}" type="slidenum">
              <a:rPr lang="en-US"/>
              <a:pPr/>
              <a:t>25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75F20-4B5E-479F-99A7-5E00C182D5A0}" type="slidenum">
              <a:rPr lang="en-US"/>
              <a:pPr/>
              <a:t>26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D47AE-FF05-4989-8AD4-DFDD5F8A27B8}" type="slidenum">
              <a:rPr lang="en-US"/>
              <a:pPr/>
              <a:t>27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4777-16B2-4A79-92FB-CC18FF866F2B}" type="slidenum">
              <a:rPr lang="en-US"/>
              <a:pPr/>
              <a:t>28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F0596-AAE9-403E-8A48-4BCAF66FAEC9}" type="slidenum">
              <a:rPr lang="en-US"/>
              <a:pPr/>
              <a:t>35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F754E-3CB7-4800-A9EA-1794130C88EF}" type="slidenum">
              <a:rPr lang="en-US"/>
              <a:pPr/>
              <a:t>3</a:t>
            </a:fld>
            <a:endParaRPr lang="en-US"/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0B0A9-D75A-4D42-AB69-1D0BD4B7737C}" type="slidenum">
              <a:rPr lang="en-US"/>
              <a:pPr/>
              <a:t>36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B2C3-C9C3-4B78-9625-E8D02B6EB4FE}" type="slidenum">
              <a:rPr lang="en-US"/>
              <a:pPr/>
              <a:t>37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0A894-E8CC-44DC-A440-51B05C1E3979}" type="slidenum">
              <a:rPr lang="en-US"/>
              <a:pPr/>
              <a:t>38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4B2-79FC-4692-AC30-E7C6C1637084}" type="slidenum">
              <a:rPr lang="en-US"/>
              <a:pPr/>
              <a:t>39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83B932-61B2-4383-8C1E-DD000E1E09A2}" type="slidenum">
              <a:rPr lang="en-US"/>
              <a:pPr/>
              <a:t>40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E07B7-3DDA-4595-9663-95424AF126CA}" type="slidenum">
              <a:rPr lang="en-US"/>
              <a:pPr/>
              <a:t>41</a:t>
            </a:fld>
            <a:endParaRPr lang="en-US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FED53-702D-4588-B382-DFE581F3D19F}" type="slidenum">
              <a:rPr lang="en-US"/>
              <a:pPr/>
              <a:t>42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1F484-A1D2-4623-96E1-7FCE1B5D72AB}" type="slidenum">
              <a:rPr lang="en-US"/>
              <a:pPr/>
              <a:t>43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7B151-F6B7-4EC1-8B71-D47994752DC1}" type="slidenum">
              <a:rPr lang="en-US"/>
              <a:pPr/>
              <a:t>44</a:t>
            </a:fld>
            <a:endParaRPr lang="en-US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E7DF2-28E2-4B35-8652-5849D2458FBB}" type="slidenum">
              <a:rPr lang="en-US"/>
              <a:pPr/>
              <a:t>45</a:t>
            </a:fld>
            <a:endParaRPr lang="en-US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4EA5-2E1F-4778-97D0-D43F2069FF0D}" type="slidenum">
              <a:rPr lang="en-US"/>
              <a:pPr/>
              <a:t>4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5D91-FDA1-4DCE-99BF-C58601F38D3C}" type="slidenum">
              <a:rPr lang="en-US"/>
              <a:pPr/>
              <a:t>46</a:t>
            </a:fld>
            <a:endParaRPr lang="en-US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2FE85-B889-44C6-BDAF-6A6FFBFB58B3}" type="slidenum">
              <a:rPr lang="en-US"/>
              <a:pPr/>
              <a:t>47</a:t>
            </a:fld>
            <a:endParaRPr lang="en-US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CB82-340F-48E7-A247-31694AE25619}" type="slidenum">
              <a:rPr lang="en-US"/>
              <a:pPr/>
              <a:t>48</a:t>
            </a:fld>
            <a:endParaRPr 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92237-D49F-4E91-B1B7-3617965F3694}" type="slidenum">
              <a:rPr lang="en-US"/>
              <a:pPr/>
              <a:t>49</a:t>
            </a:fld>
            <a:endParaRPr lang="en-US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77C34C-7E37-4C73-903A-27B0FF9E15C4}" type="slidenum">
              <a:rPr lang="en-US"/>
              <a:pPr/>
              <a:t>50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4F913-01B2-4308-ACED-DF3F0FAF4FC3}" type="slidenum">
              <a:rPr lang="en-US"/>
              <a:pPr/>
              <a:t>51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53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54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55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409FD-A742-4F29-B799-A5B3021292F6}" type="slidenum">
              <a:rPr lang="en-US"/>
              <a:pPr/>
              <a:t>56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1C584-F660-425C-8E67-BCDCAB498D81}" type="slidenum">
              <a:rPr lang="en-US"/>
              <a:pPr/>
              <a:t>5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BB-1701-469E-8942-75FF48833B0C}" type="slidenum">
              <a:rPr lang="en-US"/>
              <a:pPr/>
              <a:t>6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7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EC183-99EE-48B1-A403-BB7A66EB40CB}" type="slidenum">
              <a:rPr lang="en-US"/>
              <a:pPr/>
              <a:t>8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02E5-98C6-496C-B299-B2A25F07C596}" type="slidenum">
              <a:rPr lang="en-US"/>
              <a:pPr/>
              <a:t>9</a:t>
            </a:fld>
            <a:endParaRPr lang="en-US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83129-2C5B-4CFE-B7E5-882AEF1083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2EA8D-0A80-4A17-ABD8-712D10AFB4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31CB4-49F3-4768-906D-79E27A523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43038" y="0"/>
            <a:ext cx="1905001" cy="457200"/>
          </a:xfrm>
        </p:spPr>
        <p:txBody>
          <a:bodyPr/>
          <a:lstStyle>
            <a:lvl1pPr>
              <a:defRPr/>
            </a:lvl1pPr>
          </a:lstStyle>
          <a:p>
            <a:fld id="{6CC6EBCE-7EE1-49EE-800D-8FFE6534FD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094ED-33F8-4A83-A866-FFBE1D51CA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8F43-739A-4345-8309-CF98C6629F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7ADDB-54CD-4377-81E6-7BDA7D5E0C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6A73-C634-4D37-811F-9E64779688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4872B-7BAD-4139-93C7-710812D22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5541F-5958-4199-8BA9-E2485626E6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0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977E48-02CE-4BE3-8768-5ABF4A8EE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C441C-76C1-4DAA-AAED-39A3C45483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3038" y="0"/>
            <a:ext cx="19050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24B4AB8-1447-4212-B0B8-5232056B11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D627F-79E8-43FA-B879-306421523418}" type="slidenum">
              <a:rPr lang="en-US"/>
              <a:pPr/>
              <a:t>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Lecture #16 – </a:t>
            </a:r>
            <a:r>
              <a:rPr lang="en-US" sz="4000" dirty="0" smtClean="0">
                <a:solidFill>
                  <a:srgbClr val="FF0000"/>
                </a:solidFill>
              </a:rPr>
              <a:t>That’s all folks!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6310" y="1161420"/>
            <a:ext cx="4264572" cy="4114800"/>
          </a:xfrm>
        </p:spPr>
        <p:txBody>
          <a:bodyPr/>
          <a:lstStyle/>
          <a:p>
            <a:r>
              <a:rPr lang="en-US" sz="2800" dirty="0"/>
              <a:t>Intro to </a:t>
            </a:r>
            <a:r>
              <a:rPr lang="en-US" sz="2800" dirty="0" smtClean="0"/>
              <a:t>Graphs</a:t>
            </a:r>
            <a:endParaRPr lang="en-US" sz="2400" dirty="0"/>
          </a:p>
          <a:p>
            <a:r>
              <a:rPr lang="en-US" sz="2800" dirty="0"/>
              <a:t>Graph </a:t>
            </a:r>
            <a:r>
              <a:rPr lang="en-US" sz="2800" dirty="0" smtClean="0"/>
              <a:t>Traversals</a:t>
            </a:r>
          </a:p>
          <a:p>
            <a:pPr lvl="1"/>
            <a:r>
              <a:rPr lang="en-US" sz="2400" dirty="0" smtClean="0"/>
              <a:t>Depth-first</a:t>
            </a:r>
          </a:p>
          <a:p>
            <a:pPr lvl="1"/>
            <a:r>
              <a:rPr lang="en-US" sz="2400" dirty="0" smtClean="0"/>
              <a:t>Breadth-first</a:t>
            </a:r>
          </a:p>
          <a:p>
            <a:r>
              <a:rPr lang="en-US" sz="2800" dirty="0" smtClean="0"/>
              <a:t>Weighted edges</a:t>
            </a:r>
            <a:endParaRPr lang="en-US" sz="2800" dirty="0"/>
          </a:p>
          <a:p>
            <a:r>
              <a:rPr lang="en-US" sz="2800" dirty="0" err="1"/>
              <a:t>Dijkstra’s</a:t>
            </a:r>
            <a:r>
              <a:rPr lang="en-US" sz="2800" dirty="0"/>
              <a:t> Algorithm</a:t>
            </a:r>
          </a:p>
        </p:txBody>
      </p:sp>
      <p:graphicFrame>
        <p:nvGraphicFramePr>
          <p:cNvPr id="377884" name="Group 28"/>
          <p:cNvGraphicFramePr>
            <a:graphicFrameLocks noGrp="1"/>
          </p:cNvGraphicFramePr>
          <p:nvPr/>
        </p:nvGraphicFramePr>
        <p:xfrm>
          <a:off x="1371600" y="5303838"/>
          <a:ext cx="6629400" cy="792480"/>
        </p:xfrm>
        <a:graphic>
          <a:graphicData uri="http://schemas.openxmlformats.org/drawingml/2006/table">
            <a:tbl>
              <a:tblPr/>
              <a:tblGrid>
                <a:gridCol w="6629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7901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2543206"/>
              </p:ext>
            </p:extLst>
          </p:nvPr>
        </p:nvGraphicFramePr>
        <p:xfrm>
          <a:off x="152400" y="5334000"/>
          <a:ext cx="8458200" cy="1615123"/>
        </p:xfrm>
        <a:graphic>
          <a:graphicData uri="http://schemas.openxmlformats.org/drawingml/2006/table">
            <a:tbl>
              <a:tblPr/>
              <a:tblGrid>
                <a:gridCol w="84582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Exam: Saturday, March 16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11:30am-2:30pm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Exam Location: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TBA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A208-B403-4557-ADFB-4D42C92B1F4A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813129" name="Group 73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13130" name="Group 7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131" name="Group 7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132" name="Group 7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3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39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4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4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150" name="Text Box 9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1" name="Text Box 9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152" name="Text Box 9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53" name="Text Box 9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154" name="Text Box 9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13155" name="Text Box 9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56" name="Text Box 10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57" name="Text Box 10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13158" name="Rectangle 10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159" name="Rectangle 10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13061" name="Group 5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13062" name="Group 6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13063" name="Oval 7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13064" name="Oval 8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13065" name="Oval 9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13066" name="Oval 10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13067" name="Line 11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8" name="Line 12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3069" name="Line 13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071" name="Text Box 15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13072" name="Group 16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13073" name="Group 17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13074" name="Group 18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075" name="Rectangle 19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077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79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0" name="Rectangle 24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1" name="Rectangle 25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6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7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89" name="Rectangle 33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090" name="Rectangle 34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091" name="Text Box 35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2" name="Text Box 36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093" name="Text Box 37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094" name="Text Box 38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13095" name="Text Box 39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13160" name="Group 104"/>
          <p:cNvGrpSpPr>
            <a:grpSpLocks/>
          </p:cNvGrpSpPr>
          <p:nvPr/>
        </p:nvGrpSpPr>
        <p:grpSpPr bwMode="auto">
          <a:xfrm>
            <a:off x="6096000" y="3646488"/>
            <a:ext cx="2743200" cy="2417762"/>
            <a:chOff x="3312" y="836"/>
            <a:chExt cx="1728" cy="1523"/>
          </a:xfrm>
        </p:grpSpPr>
        <p:grpSp>
          <p:nvGrpSpPr>
            <p:cNvPr id="813161" name="Group 105"/>
            <p:cNvGrpSpPr>
              <a:grpSpLocks/>
            </p:cNvGrpSpPr>
            <p:nvPr/>
          </p:nvGrpSpPr>
          <p:grpSpPr bwMode="auto">
            <a:xfrm>
              <a:off x="3312" y="843"/>
              <a:ext cx="1728" cy="1516"/>
              <a:chOff x="3312" y="843"/>
              <a:chExt cx="1728" cy="1516"/>
            </a:xfrm>
          </p:grpSpPr>
          <p:grpSp>
            <p:nvGrpSpPr>
              <p:cNvPr id="813162" name="Group 106"/>
              <p:cNvGrpSpPr>
                <a:grpSpLocks/>
              </p:cNvGrpSpPr>
              <p:nvPr/>
            </p:nvGrpSpPr>
            <p:grpSpPr bwMode="auto">
              <a:xfrm>
                <a:off x="3312" y="843"/>
                <a:ext cx="1728" cy="1510"/>
                <a:chOff x="3188" y="712"/>
                <a:chExt cx="1948" cy="1803"/>
              </a:xfrm>
            </p:grpSpPr>
            <p:grpSp>
              <p:nvGrpSpPr>
                <p:cNvPr id="813163" name="Group 107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16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16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7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8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6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2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3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4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7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17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18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179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1" name="Text Box 12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2" name="Text Box 12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76" y="718"/>
                  <a:ext cx="19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3" name="Text Box 12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184" name="Text Box 128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48" y="795"/>
                  <a:ext cx="19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3185" name="Text Box 12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13186" name="Text Box 13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13187" name="Text Box 131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13188" name="Text Box 132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13189" name="Rectangle 133"/>
            <p:cNvSpPr>
              <a:spLocks noChangeArrowheads="1"/>
            </p:cNvSpPr>
            <p:nvPr/>
          </p:nvSpPr>
          <p:spPr bwMode="auto">
            <a:xfrm rot="3022391">
              <a:off x="3810" y="902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  <p:sp>
          <p:nvSpPr>
            <p:cNvPr id="813190" name="Rectangle 134"/>
            <p:cNvSpPr>
              <a:spLocks noChangeArrowheads="1"/>
            </p:cNvSpPr>
            <p:nvPr/>
          </p:nvSpPr>
          <p:spPr bwMode="auto">
            <a:xfrm rot="3022391">
              <a:off x="4326" y="800"/>
              <a:ext cx="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 </a:t>
              </a:r>
            </a:p>
          </p:txBody>
        </p:sp>
      </p:grpSp>
      <p:sp>
        <p:nvSpPr>
          <p:cNvPr id="813204" name="Text Box 148"/>
          <p:cNvSpPr txBox="1">
            <a:spLocks noChangeArrowheads="1"/>
          </p:cNvSpPr>
          <p:nvPr/>
        </p:nvSpPr>
        <p:spPr bwMode="auto">
          <a:xfrm>
            <a:off x="152400" y="61563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And if we multiply our new matrix by the original matrix again, we’ll get all vertices that are exactly </a:t>
            </a:r>
            <a:r>
              <a:rPr lang="en-US" sz="2000">
                <a:solidFill>
                  <a:srgbClr val="006666"/>
                </a:solidFill>
              </a:rPr>
              <a:t>3 edges apart</a:t>
            </a:r>
            <a:r>
              <a:rPr lang="en-US" sz="2000"/>
              <a:t>!</a:t>
            </a:r>
          </a:p>
        </p:txBody>
      </p:sp>
      <p:grpSp>
        <p:nvGrpSpPr>
          <p:cNvPr id="813236" name="Group 180"/>
          <p:cNvGrpSpPr>
            <a:grpSpLocks/>
          </p:cNvGrpSpPr>
          <p:nvPr/>
        </p:nvGrpSpPr>
        <p:grpSpPr bwMode="auto">
          <a:xfrm>
            <a:off x="-131763" y="3619500"/>
            <a:ext cx="2743201" cy="2498725"/>
            <a:chOff x="3312" y="785"/>
            <a:chExt cx="1728" cy="1574"/>
          </a:xfrm>
        </p:grpSpPr>
        <p:grpSp>
          <p:nvGrpSpPr>
            <p:cNvPr id="813237" name="Group 181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238" name="Group 182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239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241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2" name="Rectangle 186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3" name="Rectangle 187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4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5" name="Rectangle 189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6" name="Rectangle 190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7" name="Rectangle 191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8" name="Rectangle 192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49" name="Rectangle 193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1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3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254" name="Rectangle 198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255" name="Text Box 199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6" name="Text Box 200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7" name="Text Box 201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258" name="Text Box 202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259" name="Text Box 203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260" name="Text Box 204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261" name="Text Box 205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262" name="Text Box 206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263" name="Text Box 207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20" name="Group 264"/>
          <p:cNvGrpSpPr>
            <a:grpSpLocks/>
          </p:cNvGrpSpPr>
          <p:nvPr/>
        </p:nvGrpSpPr>
        <p:grpSpPr bwMode="auto">
          <a:xfrm>
            <a:off x="2776538" y="3586163"/>
            <a:ext cx="2743200" cy="2498725"/>
            <a:chOff x="3312" y="785"/>
            <a:chExt cx="1728" cy="1574"/>
          </a:xfrm>
        </p:grpSpPr>
        <p:grpSp>
          <p:nvGrpSpPr>
            <p:cNvPr id="813321" name="Group 265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22" name="Group 266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2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2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6" name="Rectangle 270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8" name="Rectangle 272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29" name="Rectangle 273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0" name="Rectangle 274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1" name="Rectangle 275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2" name="Rectangle 276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3" name="Rectangle 277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4" name="Rectangle 278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5" name="Rectangle 279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6" name="Rectangle 280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38" name="Rectangle 282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39" name="Text Box 283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0" name="Text Box 284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1" name="Text Box 285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42" name="Text Box 286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343" name="Text Box 287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344" name="Text Box 288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345" name="Text Box 289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346" name="Text Box 290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347" name="Text Box 291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13348" name="Group 292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13349" name="Group 293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13350" name="Group 294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13351" name="Group 295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13352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3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13354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5" name="Rectangle 29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6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7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8" name="Rectangle 3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59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0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1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2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3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4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5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6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3367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336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13369" name="Text Box 313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0" name="Text Box 3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13371" name="Text Box 3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13372" name="Text Box 3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13373" name="Text Box 317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4" name="Text Box 318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5" name="Text Box 319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813376" name="Text Box 320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13377" name="Rectangle 321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13378" name="Rectangle 322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13379" name="Group 323"/>
          <p:cNvGrpSpPr>
            <a:grpSpLocks/>
          </p:cNvGrpSpPr>
          <p:nvPr/>
        </p:nvGrpSpPr>
        <p:grpSpPr bwMode="auto">
          <a:xfrm>
            <a:off x="6096000" y="3570288"/>
            <a:ext cx="2743200" cy="2498725"/>
            <a:chOff x="3312" y="785"/>
            <a:chExt cx="1728" cy="1574"/>
          </a:xfrm>
        </p:grpSpPr>
        <p:grpSp>
          <p:nvGrpSpPr>
            <p:cNvPr id="813380" name="Group 32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13381" name="Group 32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13382" name="Rectangle 32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3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13384" name="Rectangle 32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5" name="Rectangle 32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6" name="Rectangle 33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7" name="Rectangle 33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8" name="Rectangle 33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89" name="Rectangle 33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0" name="Rectangle 33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1" name="Rectangle 33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2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3" name="Rectangle 33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4" name="Rectangle 33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5" name="Rectangle 33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6" name="Rectangle 34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3397" name="Rectangle 34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3398" name="Text Box 34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399" name="Text Box 34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0" name="Text Box 34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13401" name="Text Box 34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13402" name="Text Box 34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13403" name="Text Box 34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13404" name="Text Box 34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13405" name="Text Box 34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13406" name="Text Box 35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</p:grpSp>
      <p:grpSp>
        <p:nvGrpSpPr>
          <p:cNvPr id="813410" name="Group 354"/>
          <p:cNvGrpSpPr>
            <a:grpSpLocks/>
          </p:cNvGrpSpPr>
          <p:nvPr/>
        </p:nvGrpSpPr>
        <p:grpSpPr bwMode="auto">
          <a:xfrm>
            <a:off x="6172200" y="3962400"/>
            <a:ext cx="2351088" cy="685800"/>
            <a:chOff x="3888" y="2496"/>
            <a:chExt cx="1481" cy="432"/>
          </a:xfrm>
        </p:grpSpPr>
        <p:sp>
          <p:nvSpPr>
            <p:cNvPr id="813408" name="Line 352"/>
            <p:cNvSpPr>
              <a:spLocks noChangeShapeType="1"/>
            </p:cNvSpPr>
            <p:nvPr/>
          </p:nvSpPr>
          <p:spPr bwMode="auto">
            <a:xfrm>
              <a:off x="3888" y="2928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3409" name="Line 353"/>
            <p:cNvSpPr>
              <a:spLocks noChangeShapeType="1"/>
            </p:cNvSpPr>
            <p:nvPr/>
          </p:nvSpPr>
          <p:spPr bwMode="auto">
            <a:xfrm>
              <a:off x="5184" y="2496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3411" name="Text Box 355"/>
          <p:cNvSpPr txBox="1">
            <a:spLocks noChangeArrowheads="1"/>
          </p:cNvSpPr>
          <p:nvPr/>
        </p:nvSpPr>
        <p:spPr bwMode="auto">
          <a:xfrm>
            <a:off x="84804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13412" name="Line 35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3" name="Line 35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4" name="Line 35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3415" name="Text Box 359"/>
          <p:cNvSpPr txBox="1">
            <a:spLocks noChangeArrowheads="1"/>
          </p:cNvSpPr>
          <p:nvPr/>
        </p:nvSpPr>
        <p:spPr bwMode="auto">
          <a:xfrm rot="-1039589">
            <a:off x="2057400" y="2286000"/>
            <a:ext cx="4054475" cy="1228725"/>
          </a:xfrm>
          <a:prstGeom prst="rect">
            <a:avLst/>
          </a:prstGeom>
          <a:solidFill>
            <a:srgbClr val="99CCFF"/>
          </a:solidFill>
          <a:ln w="412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So now you know how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Friendster</a:t>
            </a:r>
            <a:r>
              <a:rPr lang="en-US"/>
              <a:t> and </a:t>
            </a:r>
            <a:r>
              <a:rPr lang="en-US">
                <a:solidFill>
                  <a:srgbClr val="A50021"/>
                </a:solidFill>
              </a:rPr>
              <a:t>Facebook</a:t>
            </a:r>
            <a:r>
              <a:rPr lang="en-US"/>
              <a:t/>
            </a:r>
            <a:br>
              <a:rPr lang="en-US"/>
            </a:br>
            <a:r>
              <a:rPr lang="en-US"/>
              <a:t>work!</a:t>
            </a:r>
          </a:p>
        </p:txBody>
      </p:sp>
      <p:sp>
        <p:nvSpPr>
          <p:cNvPr id="813416" name="Text Box 360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36892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13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671 L -0.35851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3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0.00486 L -0.30382 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3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3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13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204" grpId="1"/>
      <p:bldP spid="813411" grpId="0"/>
      <p:bldP spid="813412" grpId="0" animBg="1"/>
      <p:bldP spid="813413" grpId="0" animBg="1"/>
      <p:bldP spid="813414" grpId="0" animBg="1"/>
      <p:bldP spid="813415" grpId="0" animBg="1"/>
      <p:bldP spid="8134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EF32-AF79-476B-BBA0-EB5E4A541837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749300" y="-2159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Another Way to Represent </a:t>
            </a:r>
            <a:r>
              <a:rPr lang="en-US" sz="3200" dirty="0"/>
              <a:t>a </a:t>
            </a:r>
            <a:r>
              <a:rPr lang="en-US" sz="3200" dirty="0" smtClean="0"/>
              <a:t>Graph</a:t>
            </a:r>
            <a:endParaRPr lang="en-US" sz="3200" dirty="0"/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92101" y="1252538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How </a:t>
            </a:r>
            <a:r>
              <a:rPr lang="en-US" dirty="0">
                <a:cs typeface="Courier New" pitchFamily="49" charset="0"/>
              </a:rPr>
              <a:t>else can we represent a graph (without a 2D array)?</a:t>
            </a:r>
            <a:r>
              <a:rPr lang="en-US" dirty="0"/>
              <a:t> 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2520158" y="2740025"/>
            <a:ext cx="4078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/>
          </a:p>
        </p:txBody>
      </p:sp>
      <p:sp>
        <p:nvSpPr>
          <p:cNvPr id="701447" name="Rectangle 7"/>
          <p:cNvSpPr>
            <a:spLocks noChangeArrowheads="1"/>
          </p:cNvSpPr>
          <p:nvPr/>
        </p:nvSpPr>
        <p:spPr bwMode="auto">
          <a:xfrm>
            <a:off x="307974" y="5273675"/>
            <a:ext cx="8607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1446" name="Text Box 6"/>
          <p:cNvSpPr txBox="1">
            <a:spLocks noChangeArrowheads="1"/>
          </p:cNvSpPr>
          <p:nvPr/>
        </p:nvSpPr>
        <p:spPr bwMode="auto">
          <a:xfrm>
            <a:off x="420688" y="3343276"/>
            <a:ext cx="833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directed graph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vertices can be represented </a:t>
            </a:r>
            <a:r>
              <a:rPr lang="en-US" dirty="0" smtClean="0">
                <a:cs typeface="Courier New" pitchFamily="49" charset="0"/>
              </a:rPr>
              <a:t>by an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array of n linked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lists.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list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28182" y="4484689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n</a:t>
            </a:r>
            <a:r>
              <a:rPr lang="en-US" dirty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-0.6518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01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701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/>
      <p:bldP spid="701445" grpId="0" autoUpdateAnimBg="0"/>
      <p:bldP spid="701445" grpId="1"/>
      <p:bldP spid="701447" grpId="0" autoUpdateAnimBg="0"/>
      <p:bldP spid="701447" grpId="1"/>
      <p:bldP spid="701446" grpId="0"/>
      <p:bldP spid="701446" grpId="1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855F-4C3E-4BCC-86EF-58044CB11D4E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The Adjacency List</a:t>
            </a:r>
            <a:endParaRPr lang="en-US" sz="3600" dirty="0"/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344488" y="2270125"/>
            <a:ext cx="26885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list&lt;</a:t>
            </a:r>
            <a:r>
              <a:rPr lang="en-US" dirty="0" err="1" smtClean="0"/>
              <a:t>int</a:t>
            </a:r>
            <a:r>
              <a:rPr lang="en-US" dirty="0" smtClean="0"/>
              <a:t>&gt; graph[</a:t>
            </a:r>
            <a:r>
              <a:rPr lang="en-US" dirty="0" smtClean="0">
                <a:solidFill>
                  <a:srgbClr val="A50021"/>
                </a:solidFill>
              </a:rPr>
              <a:t>4</a:t>
            </a:r>
            <a:r>
              <a:rPr lang="en-US" dirty="0"/>
              <a:t>];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330200" y="32607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graph[0].push_back(3);</a:t>
            </a:r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23863" y="2814638"/>
            <a:ext cx="451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edge from node 0 to node 3</a:t>
            </a:r>
          </a:p>
        </p:txBody>
      </p:sp>
      <p:sp>
        <p:nvSpPr>
          <p:cNvPr id="702487" name="Line 23"/>
          <p:cNvSpPr>
            <a:spLocks noChangeShapeType="1"/>
          </p:cNvSpPr>
          <p:nvPr/>
        </p:nvSpPr>
        <p:spPr bwMode="auto">
          <a:xfrm flipH="1">
            <a:off x="6999288" y="5318125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2504" name="Group 40"/>
          <p:cNvGrpSpPr>
            <a:grpSpLocks/>
          </p:cNvGrpSpPr>
          <p:nvPr/>
        </p:nvGrpSpPr>
        <p:grpSpPr bwMode="auto">
          <a:xfrm>
            <a:off x="5410200" y="2193925"/>
            <a:ext cx="2808288" cy="4495800"/>
            <a:chOff x="3655" y="1296"/>
            <a:chExt cx="1769" cy="2832"/>
          </a:xfrm>
        </p:grpSpPr>
        <p:grpSp>
          <p:nvGrpSpPr>
            <p:cNvPr id="702474" name="Group 10"/>
            <p:cNvGrpSpPr>
              <a:grpSpLocks/>
            </p:cNvGrpSpPr>
            <p:nvPr/>
          </p:nvGrpSpPr>
          <p:grpSpPr bwMode="auto">
            <a:xfrm>
              <a:off x="4320" y="2976"/>
              <a:ext cx="1104" cy="1152"/>
              <a:chOff x="3312" y="1872"/>
              <a:chExt cx="1104" cy="1152"/>
            </a:xfrm>
          </p:grpSpPr>
          <p:grpSp>
            <p:nvGrpSpPr>
              <p:cNvPr id="702475" name="Group 11"/>
              <p:cNvGrpSpPr>
                <a:grpSpLocks/>
              </p:cNvGrpSpPr>
              <p:nvPr/>
            </p:nvGrpSpPr>
            <p:grpSpPr bwMode="auto">
              <a:xfrm>
                <a:off x="3312" y="1872"/>
                <a:ext cx="1104" cy="1152"/>
                <a:chOff x="2880" y="2304"/>
                <a:chExt cx="1104" cy="1152"/>
              </a:xfrm>
            </p:grpSpPr>
            <p:sp>
              <p:nvSpPr>
                <p:cNvPr id="702476" name="Oval 12"/>
                <p:cNvSpPr>
                  <a:spLocks noChangeArrowheads="1"/>
                </p:cNvSpPr>
                <p:nvPr/>
              </p:nvSpPr>
              <p:spPr bwMode="auto">
                <a:xfrm>
                  <a:off x="3312" y="2304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7" name="Oval 13"/>
                <p:cNvSpPr>
                  <a:spLocks noChangeArrowheads="1"/>
                </p:cNvSpPr>
                <p:nvPr/>
              </p:nvSpPr>
              <p:spPr bwMode="auto">
                <a:xfrm>
                  <a:off x="3696" y="268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8" name="Oval 14"/>
                <p:cNvSpPr>
                  <a:spLocks noChangeArrowheads="1"/>
                </p:cNvSpPr>
                <p:nvPr/>
              </p:nvSpPr>
              <p:spPr bwMode="auto">
                <a:xfrm>
                  <a:off x="3024" y="3120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79" name="Oval 15"/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0" name="Oval 16"/>
                <p:cNvSpPr>
                  <a:spLocks noChangeArrowheads="1"/>
                </p:cNvSpPr>
                <p:nvPr/>
              </p:nvSpPr>
              <p:spPr bwMode="auto">
                <a:xfrm>
                  <a:off x="2880" y="2640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3783" y="1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</a:t>
                </a:r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4135" y="2256"/>
                <a:ext cx="2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702483" name="Text Box 19"/>
              <p:cNvSpPr txBox="1">
                <a:spLocks noChangeArrowheads="1"/>
              </p:cNvSpPr>
              <p:nvPr/>
            </p:nvSpPr>
            <p:spPr bwMode="auto">
              <a:xfrm>
                <a:off x="3984" y="27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02484" name="Text Box 20"/>
              <p:cNvSpPr txBox="1">
                <a:spLocks noChangeArrowheads="1"/>
              </p:cNvSpPr>
              <p:nvPr/>
            </p:nvSpPr>
            <p:spPr bwMode="auto">
              <a:xfrm>
                <a:off x="3483" y="268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702485" name="Text Box 21"/>
              <p:cNvSpPr txBox="1">
                <a:spLocks noChangeArrowheads="1"/>
              </p:cNvSpPr>
              <p:nvPr/>
            </p:nvSpPr>
            <p:spPr bwMode="auto">
              <a:xfrm>
                <a:off x="3360" y="220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702503" name="Group 39"/>
            <p:cNvGrpSpPr>
              <a:grpSpLocks/>
            </p:cNvGrpSpPr>
            <p:nvPr/>
          </p:nvGrpSpPr>
          <p:grpSpPr bwMode="auto">
            <a:xfrm>
              <a:off x="3655" y="1296"/>
              <a:ext cx="736" cy="1152"/>
              <a:chOff x="3655" y="1296"/>
              <a:chExt cx="736" cy="1152"/>
            </a:xfrm>
          </p:grpSpPr>
          <p:grpSp>
            <p:nvGrpSpPr>
              <p:cNvPr id="702497" name="Group 33"/>
              <p:cNvGrpSpPr>
                <a:grpSpLocks/>
              </p:cNvGrpSpPr>
              <p:nvPr/>
            </p:nvGrpSpPr>
            <p:grpSpPr bwMode="auto">
              <a:xfrm>
                <a:off x="3888" y="1296"/>
                <a:ext cx="432" cy="1152"/>
                <a:chOff x="3888" y="1296"/>
                <a:chExt cx="432" cy="1152"/>
              </a:xfrm>
            </p:grpSpPr>
            <p:sp>
              <p:nvSpPr>
                <p:cNvPr id="702488" name="Rectangle 24"/>
                <p:cNvSpPr>
                  <a:spLocks noChangeArrowheads="1"/>
                </p:cNvSpPr>
                <p:nvPr/>
              </p:nvSpPr>
              <p:spPr bwMode="auto">
                <a:xfrm>
                  <a:off x="3888" y="1296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888" y="1584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888" y="1872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2491" name="Rectangle 27"/>
                <p:cNvSpPr>
                  <a:spLocks noChangeArrowheads="1"/>
                </p:cNvSpPr>
                <p:nvPr/>
              </p:nvSpPr>
              <p:spPr bwMode="auto">
                <a:xfrm>
                  <a:off x="3888" y="2160"/>
                  <a:ext cx="432" cy="288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3655" y="1303"/>
                <a:ext cx="248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700"/>
                  <a:t>0</a:t>
                </a:r>
              </a:p>
              <a:p>
                <a:pPr algn="ctr"/>
                <a:r>
                  <a:rPr lang="en-US" sz="2700"/>
                  <a:t>1</a:t>
                </a:r>
              </a:p>
              <a:p>
                <a:pPr algn="ctr"/>
                <a:r>
                  <a:rPr lang="en-US" sz="2700"/>
                  <a:t>2</a:t>
                </a:r>
              </a:p>
              <a:p>
                <a:pPr algn="ctr"/>
                <a:r>
                  <a:rPr lang="en-US" sz="2700"/>
                  <a:t>3</a:t>
                </a:r>
              </a:p>
            </p:txBody>
          </p:sp>
          <p:sp>
            <p:nvSpPr>
              <p:cNvPr id="702493" name="Text Box 29"/>
              <p:cNvSpPr txBox="1">
                <a:spLocks noChangeArrowheads="1"/>
              </p:cNvSpPr>
              <p:nvPr/>
            </p:nvSpPr>
            <p:spPr bwMode="auto">
              <a:xfrm>
                <a:off x="3845" y="1335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NULL</a:t>
                </a:r>
              </a:p>
            </p:txBody>
          </p:sp>
          <p:sp>
            <p:nvSpPr>
              <p:cNvPr id="702494" name="Text Box 30"/>
              <p:cNvSpPr txBox="1">
                <a:spLocks noChangeArrowheads="1"/>
              </p:cNvSpPr>
              <p:nvPr/>
            </p:nvSpPr>
            <p:spPr bwMode="auto">
              <a:xfrm>
                <a:off x="3840" y="1622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5" name="Text Box 31"/>
              <p:cNvSpPr txBox="1">
                <a:spLocks noChangeArrowheads="1"/>
              </p:cNvSpPr>
              <p:nvPr/>
            </p:nvSpPr>
            <p:spPr bwMode="auto">
              <a:xfrm>
                <a:off x="3853" y="1896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  <p:sp>
            <p:nvSpPr>
              <p:cNvPr id="702496" name="Text Box 32"/>
              <p:cNvSpPr txBox="1">
                <a:spLocks noChangeArrowheads="1"/>
              </p:cNvSpPr>
              <p:nvPr/>
            </p:nvSpPr>
            <p:spPr bwMode="auto">
              <a:xfrm>
                <a:off x="3848" y="2181"/>
                <a:ext cx="5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NULL</a:t>
                </a:r>
              </a:p>
            </p:txBody>
          </p:sp>
        </p:grpSp>
      </p:grpSp>
      <p:grpSp>
        <p:nvGrpSpPr>
          <p:cNvPr id="702514" name="Group 50"/>
          <p:cNvGrpSpPr>
            <a:grpSpLocks/>
          </p:cNvGrpSpPr>
          <p:nvPr/>
        </p:nvGrpSpPr>
        <p:grpSpPr bwMode="auto">
          <a:xfrm>
            <a:off x="5781675" y="2120900"/>
            <a:ext cx="2038350" cy="822325"/>
            <a:chOff x="3889" y="1250"/>
            <a:chExt cx="1284" cy="518"/>
          </a:xfrm>
        </p:grpSpPr>
        <p:sp>
          <p:nvSpPr>
            <p:cNvPr id="702499" name="Rectangle 35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08" name="Group 44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05" name="Line 41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6" name="Rectangle 42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07" name="Text Box 43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3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09" name="Text Box 45"/>
          <p:cNvSpPr txBox="1">
            <a:spLocks noChangeArrowheads="1"/>
          </p:cNvSpPr>
          <p:nvPr/>
        </p:nvSpPr>
        <p:spPr bwMode="auto">
          <a:xfrm>
            <a:off x="304800" y="3717925"/>
            <a:ext cx="347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graph[2].push_back(4);</a:t>
            </a:r>
          </a:p>
        </p:txBody>
      </p:sp>
      <p:grpSp>
        <p:nvGrpSpPr>
          <p:cNvPr id="702515" name="Group 51"/>
          <p:cNvGrpSpPr>
            <a:grpSpLocks/>
          </p:cNvGrpSpPr>
          <p:nvPr/>
        </p:nvGrpSpPr>
        <p:grpSpPr bwMode="auto">
          <a:xfrm>
            <a:off x="5780088" y="3043238"/>
            <a:ext cx="2038350" cy="822325"/>
            <a:chOff x="3889" y="1250"/>
            <a:chExt cx="1284" cy="518"/>
          </a:xfrm>
        </p:grpSpPr>
        <p:sp>
          <p:nvSpPr>
            <p:cNvPr id="702516" name="Rectangle 52"/>
            <p:cNvSpPr>
              <a:spLocks noChangeArrowheads="1"/>
            </p:cNvSpPr>
            <p:nvPr/>
          </p:nvSpPr>
          <p:spPr bwMode="auto">
            <a:xfrm>
              <a:off x="3889" y="1295"/>
              <a:ext cx="432" cy="28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02517" name="Group 53"/>
            <p:cNvGrpSpPr>
              <a:grpSpLocks/>
            </p:cNvGrpSpPr>
            <p:nvPr/>
          </p:nvGrpSpPr>
          <p:grpSpPr bwMode="auto">
            <a:xfrm>
              <a:off x="4128" y="1250"/>
              <a:ext cx="1045" cy="518"/>
              <a:chOff x="4128" y="1250"/>
              <a:chExt cx="1045" cy="518"/>
            </a:xfrm>
          </p:grpSpPr>
          <p:sp>
            <p:nvSpPr>
              <p:cNvPr id="702518" name="Line 54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432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19" name="Rectangle 55"/>
              <p:cNvSpPr>
                <a:spLocks noChangeArrowheads="1"/>
              </p:cNvSpPr>
              <p:nvPr/>
            </p:nvSpPr>
            <p:spPr bwMode="auto">
              <a:xfrm>
                <a:off x="4566" y="1269"/>
                <a:ext cx="570" cy="45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2520" name="Text Box 56"/>
              <p:cNvSpPr txBox="1">
                <a:spLocks noChangeArrowheads="1"/>
              </p:cNvSpPr>
              <p:nvPr/>
            </p:nvSpPr>
            <p:spPr bwMode="auto">
              <a:xfrm>
                <a:off x="4551" y="1250"/>
                <a:ext cx="62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4</a:t>
                </a:r>
              </a:p>
              <a:p>
                <a:pPr algn="ctr"/>
                <a:r>
                  <a:rPr lang="en-US"/>
                  <a:t>NULL</a:t>
                </a:r>
              </a:p>
            </p:txBody>
          </p:sp>
        </p:grpSp>
      </p:grpSp>
      <p:sp>
        <p:nvSpPr>
          <p:cNvPr id="702521" name="Line 57"/>
          <p:cNvSpPr>
            <a:spLocks noChangeShapeType="1"/>
          </p:cNvSpPr>
          <p:nvPr/>
        </p:nvSpPr>
        <p:spPr bwMode="auto">
          <a:xfrm flipH="1" flipV="1">
            <a:off x="6843713" y="5773738"/>
            <a:ext cx="742950" cy="528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22" name="Text Box 58"/>
          <p:cNvSpPr txBox="1">
            <a:spLocks noChangeArrowheads="1"/>
          </p:cNvSpPr>
          <p:nvPr/>
        </p:nvSpPr>
        <p:spPr bwMode="auto">
          <a:xfrm>
            <a:off x="304800" y="4175125"/>
            <a:ext cx="342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graph[0].push_back(1);</a:t>
            </a:r>
          </a:p>
        </p:txBody>
      </p:sp>
      <p:grpSp>
        <p:nvGrpSpPr>
          <p:cNvPr id="702531" name="Group 67"/>
          <p:cNvGrpSpPr>
            <a:grpSpLocks/>
          </p:cNvGrpSpPr>
          <p:nvPr/>
        </p:nvGrpSpPr>
        <p:grpSpPr bwMode="auto">
          <a:xfrm>
            <a:off x="6899275" y="2109788"/>
            <a:ext cx="2046288" cy="822325"/>
            <a:chOff x="4593" y="1243"/>
            <a:chExt cx="1289" cy="518"/>
          </a:xfrm>
        </p:grpSpPr>
        <p:sp>
          <p:nvSpPr>
            <p:cNvPr id="702530" name="Rectangle 66"/>
            <p:cNvSpPr>
              <a:spLocks noChangeArrowheads="1"/>
            </p:cNvSpPr>
            <p:nvPr/>
          </p:nvSpPr>
          <p:spPr bwMode="auto">
            <a:xfrm>
              <a:off x="4593" y="1511"/>
              <a:ext cx="516" cy="1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6" name="Line 62"/>
            <p:cNvSpPr>
              <a:spLocks noChangeShapeType="1"/>
            </p:cNvSpPr>
            <p:nvPr/>
          </p:nvSpPr>
          <p:spPr bwMode="auto">
            <a:xfrm flipV="1">
              <a:off x="4964" y="1269"/>
              <a:ext cx="304" cy="31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7" name="Rectangle 63"/>
            <p:cNvSpPr>
              <a:spLocks noChangeArrowheads="1"/>
            </p:cNvSpPr>
            <p:nvPr/>
          </p:nvSpPr>
          <p:spPr bwMode="auto">
            <a:xfrm>
              <a:off x="5275" y="1262"/>
              <a:ext cx="570" cy="45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28" name="Text Box 64"/>
            <p:cNvSpPr txBox="1">
              <a:spLocks noChangeArrowheads="1"/>
            </p:cNvSpPr>
            <p:nvPr/>
          </p:nvSpPr>
          <p:spPr bwMode="auto">
            <a:xfrm>
              <a:off x="5260" y="1243"/>
              <a:ext cx="62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</a:p>
            <a:p>
              <a:pPr algn="ctr"/>
              <a:r>
                <a:rPr lang="en-US"/>
                <a:t>NULL</a:t>
              </a:r>
            </a:p>
          </p:txBody>
        </p:sp>
      </p:grpSp>
      <p:sp>
        <p:nvSpPr>
          <p:cNvPr id="702533" name="Line 69"/>
          <p:cNvSpPr>
            <a:spLocks noChangeShapeType="1"/>
          </p:cNvSpPr>
          <p:nvPr/>
        </p:nvSpPr>
        <p:spPr bwMode="auto">
          <a:xfrm>
            <a:off x="7562850" y="5197475"/>
            <a:ext cx="288925" cy="3159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2534" name="Text Box 70"/>
          <p:cNvSpPr txBox="1">
            <a:spLocks noChangeArrowheads="1"/>
          </p:cNvSpPr>
          <p:nvPr/>
        </p:nvSpPr>
        <p:spPr bwMode="auto">
          <a:xfrm>
            <a:off x="519113" y="5273675"/>
            <a:ext cx="532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So for each entry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, in list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>
                <a:cs typeface="Courier New" pitchFamily="49" charset="0"/>
              </a:rPr>
              <a:t>, this means that there is an edge from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i </a:t>
            </a:r>
            <a:r>
              <a:rPr lang="en-US">
                <a:cs typeface="Courier New" pitchFamily="49" charset="0"/>
              </a:rPr>
              <a:t>to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>
                <a:cs typeface="Courier New" pitchFamily="49" charset="0"/>
              </a:rPr>
              <a:t>.</a:t>
            </a:r>
            <a:endParaRPr lang="en-US"/>
          </a:p>
        </p:txBody>
      </p:sp>
      <p:grpSp>
        <p:nvGrpSpPr>
          <p:cNvPr id="702538" name="Group 74"/>
          <p:cNvGrpSpPr>
            <a:grpSpLocks/>
          </p:cNvGrpSpPr>
          <p:nvPr/>
        </p:nvGrpSpPr>
        <p:grpSpPr bwMode="auto">
          <a:xfrm>
            <a:off x="5172075" y="2220913"/>
            <a:ext cx="269875" cy="1782762"/>
            <a:chOff x="3258" y="1327"/>
            <a:chExt cx="170" cy="1123"/>
          </a:xfrm>
        </p:grpSpPr>
        <p:sp>
          <p:nvSpPr>
            <p:cNvPr id="702535" name="Text Box 71"/>
            <p:cNvSpPr txBox="1">
              <a:spLocks noChangeArrowheads="1"/>
            </p:cNvSpPr>
            <p:nvPr/>
          </p:nvSpPr>
          <p:spPr bwMode="auto">
            <a:xfrm>
              <a:off x="3258" y="176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702536" name="Line 72"/>
            <p:cNvSpPr>
              <a:spLocks noChangeShapeType="1"/>
            </p:cNvSpPr>
            <p:nvPr/>
          </p:nvSpPr>
          <p:spPr bwMode="auto">
            <a:xfrm flipV="1">
              <a:off x="3343" y="1327"/>
              <a:ext cx="0" cy="384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37" name="Line 73"/>
            <p:cNvSpPr>
              <a:spLocks noChangeShapeType="1"/>
            </p:cNvSpPr>
            <p:nvPr/>
          </p:nvSpPr>
          <p:spPr bwMode="auto">
            <a:xfrm>
              <a:off x="3334" y="2092"/>
              <a:ext cx="0" cy="358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2546" name="Group 82"/>
          <p:cNvGrpSpPr>
            <a:grpSpLocks/>
          </p:cNvGrpSpPr>
          <p:nvPr/>
        </p:nvGrpSpPr>
        <p:grpSpPr bwMode="auto">
          <a:xfrm>
            <a:off x="6642100" y="1666875"/>
            <a:ext cx="2209800" cy="457200"/>
            <a:chOff x="3024" y="2669"/>
            <a:chExt cx="1392" cy="288"/>
          </a:xfrm>
        </p:grpSpPr>
        <p:sp>
          <p:nvSpPr>
            <p:cNvPr id="702543" name="Text Box 79"/>
            <p:cNvSpPr txBox="1">
              <a:spLocks noChangeArrowheads="1"/>
            </p:cNvSpPr>
            <p:nvPr/>
          </p:nvSpPr>
          <p:spPr bwMode="auto">
            <a:xfrm>
              <a:off x="3635" y="2669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j</a:t>
              </a:r>
            </a:p>
          </p:txBody>
        </p:sp>
        <p:sp>
          <p:nvSpPr>
            <p:cNvPr id="702544" name="Line 80"/>
            <p:cNvSpPr>
              <a:spLocks noChangeShapeType="1"/>
            </p:cNvSpPr>
            <p:nvPr/>
          </p:nvSpPr>
          <p:spPr bwMode="auto">
            <a:xfrm>
              <a:off x="3888" y="2832"/>
              <a:ext cx="528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545" name="Line 81"/>
            <p:cNvSpPr>
              <a:spLocks noChangeShapeType="1"/>
            </p:cNvSpPr>
            <p:nvPr/>
          </p:nvSpPr>
          <p:spPr bwMode="auto">
            <a:xfrm flipH="1">
              <a:off x="3024" y="2832"/>
              <a:ext cx="57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304800" y="815975"/>
            <a:ext cx="8489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we add a number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, to list number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to graph[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])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this means that there is an edge from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vertex </a:t>
            </a:r>
            <a:r>
              <a:rPr lang="en-US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0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autoUpdateAnimBg="0"/>
      <p:bldP spid="702473" grpId="0" autoUpdateAnimBg="0"/>
      <p:bldP spid="702486" grpId="0" autoUpdateAnimBg="0"/>
      <p:bldP spid="702487" grpId="0" animBg="1"/>
      <p:bldP spid="702509" grpId="0" autoUpdateAnimBg="0"/>
      <p:bldP spid="702521" grpId="0" animBg="1"/>
      <p:bldP spid="702522" grpId="0" autoUpdateAnimBg="0"/>
      <p:bldP spid="702533" grpId="0" animBg="1"/>
      <p:bldP spid="7025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#1: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10,000,000 users </a:t>
            </a:r>
            <a:r>
              <a:rPr lang="en-US" sz="2000" dirty="0" smtClean="0">
                <a:cs typeface="Courier New" pitchFamily="49" charset="0"/>
              </a:rPr>
              <a:t>who have relationships with each other – typically each person is friends with just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few hundred</a:t>
            </a:r>
            <a:r>
              <a:rPr lang="en-US" sz="2000" dirty="0" smtClean="0">
                <a:cs typeface="Courier New" pitchFamily="49" charset="0"/>
              </a:rPr>
              <a:t> other people.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 million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500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300" y="48450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32975" y="45339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100 trillion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9275" y="5778500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only </a:t>
            </a:r>
            <a:r>
              <a:rPr lang="en-US" sz="1400" dirty="0" smtClean="0">
                <a:solidFill>
                  <a:srgbClr val="FF0000"/>
                </a:solidFill>
              </a:rPr>
              <a:t>5 billion </a:t>
            </a:r>
            <a:r>
              <a:rPr lang="en-US" sz="1400" dirty="0" smtClean="0"/>
              <a:t>pieces of data)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/>
              <a:t>Which Representation Should You Use?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smtClean="0">
                <a:solidFill>
                  <a:srgbClr val="A50021"/>
                </a:solidFill>
                <a:cs typeface="Courier New" pitchFamily="49" charset="0"/>
              </a:rPr>
              <a:t> adjacency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4150" y="2341563"/>
            <a:ext cx="889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Scenario #2:</a:t>
            </a:r>
          </a:p>
          <a:p>
            <a:pPr algn="ctr"/>
            <a:r>
              <a:rPr lang="en-US" sz="2000" dirty="0" smtClean="0">
                <a:cs typeface="Courier New" pitchFamily="49" charset="0"/>
              </a:rPr>
              <a:t>We’ve got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1,000 cities</a:t>
            </a:r>
            <a:r>
              <a:rPr lang="en-US" sz="2000" dirty="0" smtClean="0">
                <a:cs typeface="Courier New" pitchFamily="49" charset="0"/>
              </a:rPr>
              <a:t>, with airlines offering flights from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every city to almost every other city.</a:t>
            </a:r>
            <a:endParaRPr lang="en-US" sz="2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4150" y="35861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cs typeface="Courier New" pitchFamily="49" charset="0"/>
              </a:rPr>
              <a:t>What would you do?</a:t>
            </a:r>
            <a:endParaRPr lang="en-US" sz="20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84150" y="4170363"/>
            <a:ext cx="889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A: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the graph in a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by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array?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84150" y="5072063"/>
            <a:ext cx="889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Option B: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Store your graph in an array holding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linked lists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each holding roughly </a:t>
            </a:r>
            <a:r>
              <a:rPr lang="en-US" sz="2000" dirty="0" smtClean="0">
                <a:solidFill>
                  <a:srgbClr val="C00000"/>
                </a:solidFill>
                <a:cs typeface="Courier New" pitchFamily="49" charset="0"/>
              </a:rPr>
              <a:t>1000 items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carey_nachenberg\Local Settings\Temporary Internet Files\Content.IE5\TH27QTJQ\MC90043388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3727450"/>
            <a:ext cx="1428750" cy="14287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634575" y="4546600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cells)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2175" y="5816600"/>
            <a:ext cx="5064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(That’s also </a:t>
            </a:r>
            <a:r>
              <a:rPr lang="en-US" sz="1400" dirty="0" smtClean="0">
                <a:solidFill>
                  <a:srgbClr val="FF0000"/>
                </a:solidFill>
              </a:rPr>
              <a:t>1 million </a:t>
            </a:r>
            <a:r>
              <a:rPr lang="en-US" sz="1400" dirty="0" smtClean="0"/>
              <a:t>pieces of data, but it’s more complex)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89F5-1352-457A-86B2-00FA51D04F8D}" type="slidenum">
              <a:rPr lang="en-US"/>
              <a:pPr/>
              <a:t>15</a:t>
            </a:fld>
            <a:endParaRPr lang="en-US"/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18655" y="4281320"/>
            <a:ext cx="392083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</a:t>
            </a:r>
            <a:r>
              <a:rPr lang="en-US" sz="2200" dirty="0"/>
              <a:t>graph </a:t>
            </a:r>
            <a:r>
              <a:rPr lang="en-US" sz="2200" dirty="0" smtClean="0"/>
              <a:t>that has </a:t>
            </a:r>
            <a:r>
              <a:rPr lang="en-US" sz="2200" dirty="0" smtClean="0">
                <a:solidFill>
                  <a:srgbClr val="A50021"/>
                </a:solidFill>
              </a:rPr>
              <a:t>many edges</a:t>
            </a:r>
            <a:r>
              <a:rPr lang="en-US" sz="2200" dirty="0" smtClean="0"/>
              <a:t> </a:t>
            </a:r>
            <a:r>
              <a:rPr lang="en-US" sz="2200" dirty="0"/>
              <a:t>between the vertices is called a “</a:t>
            </a:r>
            <a:r>
              <a:rPr lang="en-US" sz="2200" dirty="0">
                <a:solidFill>
                  <a:schemeClr val="accent2"/>
                </a:solidFill>
              </a:rPr>
              <a:t>dense graph</a:t>
            </a:r>
            <a:r>
              <a:rPr lang="en-US" sz="2200" dirty="0"/>
              <a:t>”.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2298700" y="6027738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66"/>
                </a:solidFill>
              </a:rPr>
              <a:t>Let’s see examples of both…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143000"/>
          </a:xfrm>
        </p:spPr>
        <p:txBody>
          <a:bodyPr/>
          <a:lstStyle/>
          <a:p>
            <a:r>
              <a:rPr lang="en-US" sz="3200" dirty="0"/>
              <a:t>Which Representation Should You Use?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1684" y="1414463"/>
            <a:ext cx="86549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cs typeface="Courier New" pitchFamily="49" charset="0"/>
              </a:rPr>
              <a:t>When should you use </a:t>
            </a:r>
            <a:r>
              <a:rPr lang="en-US" sz="2200" dirty="0" smtClean="0">
                <a:solidFill>
                  <a:schemeClr val="tx1"/>
                </a:solidFill>
                <a:cs typeface="Courier New" pitchFamily="49" charset="0"/>
              </a:rPr>
              <a:t>an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 adjacency matrix </a:t>
            </a:r>
            <a:r>
              <a:rPr lang="en-US" sz="2200" dirty="0" smtClean="0">
                <a:cs typeface="Courier New" pitchFamily="49" charset="0"/>
              </a:rPr>
              <a:t>vs. an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adjacency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A50021"/>
                </a:solidFill>
                <a:cs typeface="Courier New" pitchFamily="49" charset="0"/>
              </a:rPr>
              <a:t>list</a:t>
            </a:r>
            <a:r>
              <a:rPr lang="en-US" sz="2200" dirty="0" smtClean="0">
                <a:cs typeface="Courier New" pitchFamily="49" charset="0"/>
              </a:rPr>
              <a:t>?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0" y="218622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matrix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lots of edges </a:t>
            </a:r>
            <a:r>
              <a:rPr lang="en-US" sz="2200" dirty="0" smtClean="0"/>
              <a:t>between vertices but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few vertices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(&lt; 10,000 vertices).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4559300" y="2186226"/>
            <a:ext cx="411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Use an </a:t>
            </a:r>
            <a:r>
              <a:rPr lang="en-US" sz="2200" dirty="0" smtClean="0">
                <a:solidFill>
                  <a:srgbClr val="7030A0"/>
                </a:solidFill>
              </a:rPr>
              <a:t>adjacency list </a:t>
            </a:r>
            <a:r>
              <a:rPr lang="en-US" sz="2200" dirty="0" smtClean="0"/>
              <a:t>if you have </a:t>
            </a:r>
            <a:r>
              <a:rPr lang="en-US" sz="2200" dirty="0" smtClean="0">
                <a:solidFill>
                  <a:srgbClr val="006666"/>
                </a:solidFill>
              </a:rPr>
              <a:t>few edges</a:t>
            </a:r>
            <a:r>
              <a:rPr lang="en-US" sz="2200" dirty="0" smtClean="0"/>
              <a:t> between vertices and lots of vertices (&gt; 10,000 </a:t>
            </a:r>
            <a:r>
              <a:rPr lang="en-US" sz="2200" dirty="0" err="1" smtClean="0"/>
              <a:t>verices</a:t>
            </a:r>
            <a:r>
              <a:rPr lang="en-US" sz="2200" dirty="0" smtClean="0"/>
              <a:t>). 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4682837" y="4309030"/>
            <a:ext cx="39208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 graph that has </a:t>
            </a:r>
            <a:r>
              <a:rPr lang="en-US" sz="2200" dirty="0" smtClean="0">
                <a:solidFill>
                  <a:srgbClr val="A50021"/>
                </a:solidFill>
              </a:rPr>
              <a:t>few edges </a:t>
            </a:r>
            <a:r>
              <a:rPr lang="en-US" sz="2200" dirty="0" smtClean="0"/>
              <a:t>between the vertices is called a “</a:t>
            </a:r>
            <a:r>
              <a:rPr lang="en-US" sz="2200" dirty="0" smtClean="0">
                <a:solidFill>
                  <a:schemeClr val="accent2"/>
                </a:solidFill>
              </a:rPr>
              <a:t>sparse graph</a:t>
            </a:r>
            <a:r>
              <a:rPr lang="en-US" sz="2200" dirty="0" smtClean="0"/>
              <a:t>”. 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utoUpdateAnimBg="0"/>
      <p:bldP spid="704518" grpId="0" autoUpdateAnimBg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23CB-5BE5-48DA-B09E-DB1193890D05}" type="slidenum">
              <a:rPr lang="en-US"/>
              <a:pPr/>
              <a:t>16</a:t>
            </a:fld>
            <a:endParaRPr lang="en-US"/>
          </a:p>
        </p:txBody>
      </p:sp>
      <p:pic>
        <p:nvPicPr>
          <p:cNvPr id="786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9000"/>
            <a:ext cx="4267200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304800" y="3200400"/>
            <a:ext cx="378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friendships)</a:t>
            </a:r>
          </a:p>
        </p:txBody>
      </p:sp>
      <p:sp>
        <p:nvSpPr>
          <p:cNvPr id="7864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Dense</a:t>
            </a:r>
            <a:r>
              <a:rPr lang="en-US"/>
              <a:t> Graphs</a:t>
            </a:r>
          </a:p>
        </p:txBody>
      </p:sp>
      <p:pic>
        <p:nvPicPr>
          <p:cNvPr id="786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838200"/>
            <a:ext cx="43434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40" name="Text Box 8"/>
          <p:cNvSpPr txBox="1">
            <a:spLocks noChangeArrowheads="1"/>
          </p:cNvSpPr>
          <p:nvPr/>
        </p:nvSpPr>
        <p:spPr bwMode="auto">
          <a:xfrm>
            <a:off x="5715000" y="4114800"/>
            <a:ext cx="230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(The Internet)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B11F-8D52-4B9B-93EA-3CF548F41BA4}" type="slidenum">
              <a:rPr lang="en-US"/>
              <a:pPr/>
              <a:t>17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Sparse</a:t>
            </a:r>
            <a:r>
              <a:rPr lang="en-US"/>
              <a:t> Graphs</a:t>
            </a:r>
          </a:p>
        </p:txBody>
      </p:sp>
      <p:pic>
        <p:nvPicPr>
          <p:cNvPr id="785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1563"/>
          <a:stretch>
            <a:fillRect/>
          </a:stretch>
        </p:blipFill>
        <p:spPr bwMode="auto">
          <a:xfrm>
            <a:off x="533400" y="1447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228600" y="5181600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(High-school dating habits)</a:t>
            </a:r>
          </a:p>
        </p:txBody>
      </p:sp>
      <p:pic>
        <p:nvPicPr>
          <p:cNvPr id="785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4408488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6" name="Text Box 8"/>
          <p:cNvSpPr txBox="1">
            <a:spLocks noChangeArrowheads="1"/>
          </p:cNvSpPr>
          <p:nvPr/>
        </p:nvSpPr>
        <p:spPr bwMode="auto">
          <a:xfrm>
            <a:off x="5881688" y="4648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(Intra-website links)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E8D-FF6E-48D9-95EB-97CDCFE540B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Graph Traversals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228599" y="900689"/>
            <a:ext cx="86929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We can traverse graphs just like we traverse binary </a:t>
            </a:r>
            <a:r>
              <a:rPr lang="en-US" sz="2200" dirty="0" smtClean="0"/>
              <a:t>trees!</a:t>
            </a:r>
            <a:endParaRPr lang="en-US" sz="2200" dirty="0"/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163781" y="1398732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/>
              <a:t>There are two types of </a:t>
            </a:r>
            <a:r>
              <a:rPr lang="en-US" sz="2200" dirty="0" smtClean="0"/>
              <a:t>graph traversals: 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7030A0"/>
                </a:solidFill>
              </a:rPr>
              <a:t>Depth-first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7030A0"/>
                </a:solidFill>
              </a:rPr>
              <a:t>Breadth-first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50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Depth-first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keeps moving forward until it hits a </a:t>
            </a:r>
            <a:r>
              <a:rPr lang="en-US" sz="1800" dirty="0" smtClean="0">
                <a:solidFill>
                  <a:srgbClr val="FF0000"/>
                </a:solidFill>
              </a:rPr>
              <a:t>dead end </a:t>
            </a:r>
            <a:r>
              <a:rPr lang="en-US" sz="1800" dirty="0" smtClean="0">
                <a:solidFill>
                  <a:schemeClr val="tx1"/>
                </a:solidFill>
              </a:rPr>
              <a:t>or a </a:t>
            </a:r>
            <a:r>
              <a:rPr lang="en-US" sz="1800" dirty="0" smtClean="0">
                <a:solidFill>
                  <a:srgbClr val="FF0000"/>
                </a:solidFill>
              </a:rPr>
              <a:t>previously-visited vertex</a:t>
            </a:r>
            <a:r>
              <a:rPr lang="en-US" sz="1800" dirty="0" smtClean="0">
                <a:solidFill>
                  <a:schemeClr val="tx1"/>
                </a:solidFill>
              </a:rPr>
              <a:t>… then it backtrack sand tries another path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122219" y="3830221"/>
            <a:ext cx="2493818" cy="2840183"/>
            <a:chOff x="1122219" y="3768436"/>
            <a:chExt cx="2493818" cy="2840183"/>
          </a:xfrm>
        </p:grpSpPr>
        <p:cxnSp>
          <p:nvCxnSpPr>
            <p:cNvPr id="94" name="Straight Connector 93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8" name="Group 57"/>
            <p:cNvGrpSpPr/>
            <p:nvPr/>
          </p:nvGrpSpPr>
          <p:grpSpPr>
            <a:xfrm>
              <a:off x="1122219" y="3768436"/>
              <a:ext cx="2493818" cy="2840183"/>
              <a:chOff x="803565" y="3699164"/>
              <a:chExt cx="2493818" cy="2840183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051428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Oval 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29061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1794099" y="582074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842904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2901169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738021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stCxn id="10" idx="4"/>
                <a:endCxn id="1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>
                <a:stCxn id="16" idx="5"/>
                <a:endCxn id="21" idx="1"/>
              </p:cNvCxnSpPr>
              <p:nvPr/>
            </p:nvCxnSpPr>
            <p:spPr bwMode="auto">
              <a:xfrm>
                <a:off x="2610077" y="5641823"/>
                <a:ext cx="185968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63"/>
          <p:cNvCxnSpPr/>
          <p:nvPr/>
        </p:nvCxnSpPr>
        <p:spPr bwMode="auto">
          <a:xfrm flipV="1">
            <a:off x="1322173" y="4648764"/>
            <a:ext cx="342245" cy="54107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1721708" y="4337223"/>
            <a:ext cx="675503" cy="313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2430162" y="3991234"/>
            <a:ext cx="584887" cy="304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200395" y="3781167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(Dead end)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1676400" y="4666736"/>
            <a:ext cx="387179" cy="62195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V="1">
            <a:off x="2038864" y="5004488"/>
            <a:ext cx="753763" cy="234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2772032" y="4646142"/>
            <a:ext cx="626076" cy="3624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3336325" y="4658499"/>
            <a:ext cx="98853" cy="679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/>
          <p:nvPr/>
        </p:nvCxnSpPr>
        <p:spPr bwMode="auto">
          <a:xfrm flipH="1" flipV="1">
            <a:off x="2669059" y="5016843"/>
            <a:ext cx="770239" cy="2636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TextBox 109"/>
          <p:cNvSpPr txBox="1"/>
          <p:nvPr/>
        </p:nvSpPr>
        <p:spPr>
          <a:xfrm>
            <a:off x="1173892" y="497977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5420" y="4412113"/>
            <a:ext cx="1011380" cy="651163"/>
            <a:chOff x="55420" y="4412113"/>
            <a:chExt cx="1011380" cy="651163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TextBox 111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536357" y="445255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207741" y="41601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50293" y="38264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78229" y="50292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73554" y="48387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202204" y="444817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68879" y="50863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 bwMode="auto">
          <a:xfrm>
            <a:off x="2773931" y="5047452"/>
            <a:ext cx="713861" cy="24713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/>
          <p:cNvSpPr txBox="1"/>
          <p:nvPr/>
        </p:nvSpPr>
        <p:spPr>
          <a:xfrm>
            <a:off x="3579593" y="532704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(Previously visited!)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2838450" y="4164999"/>
            <a:ext cx="2591586" cy="635601"/>
            <a:chOff x="2838450" y="4164999"/>
            <a:chExt cx="2591586" cy="635601"/>
          </a:xfrm>
        </p:grpSpPr>
        <p:sp>
          <p:nvSpPr>
            <p:cNvPr id="109" name="TextBox 108"/>
            <p:cNvSpPr txBox="1"/>
            <p:nvPr/>
          </p:nvSpPr>
          <p:spPr>
            <a:xfrm>
              <a:off x="3389093" y="4164999"/>
              <a:ext cx="2040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(Previously visited!)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25" name="Straight Arrow Connector 124"/>
            <p:cNvCxnSpPr>
              <a:stCxn id="109" idx="1"/>
            </p:cNvCxnSpPr>
            <p:nvPr/>
          </p:nvCxnSpPr>
          <p:spPr bwMode="auto">
            <a:xfrm flipH="1">
              <a:off x="2838450" y="4334276"/>
              <a:ext cx="550643" cy="4663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ectangle 126"/>
          <p:cNvSpPr/>
          <p:nvPr/>
        </p:nvSpPr>
        <p:spPr>
          <a:xfrm>
            <a:off x="4504101" y="2413505"/>
            <a:ext cx="46584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rgbClr val="7030A0"/>
                </a:solidFill>
              </a:rPr>
              <a:t>Breadth-first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Traversal </a:t>
            </a:r>
            <a:r>
              <a:rPr lang="en-US" sz="1800" dirty="0" smtClean="0">
                <a:solidFill>
                  <a:schemeClr val="tx1"/>
                </a:solidFill>
              </a:rPr>
              <a:t>explores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the graph in </a:t>
            </a:r>
            <a:r>
              <a:rPr lang="en-US" sz="1800" dirty="0" smtClean="0">
                <a:solidFill>
                  <a:srgbClr val="FF0000"/>
                </a:solidFill>
              </a:rPr>
              <a:t>growing concentric circles</a:t>
            </a:r>
            <a:r>
              <a:rPr lang="en-US" sz="1800" dirty="0" smtClean="0">
                <a:solidFill>
                  <a:schemeClr val="tx1"/>
                </a:solidFill>
              </a:rPr>
              <a:t>,  exploring all vertices 1 away from the start, then 2 away, then 3 away, etc.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736259" y="3840732"/>
            <a:ext cx="2855948" cy="2840183"/>
            <a:chOff x="1122219" y="3768436"/>
            <a:chExt cx="2550130" cy="2840183"/>
          </a:xfrm>
        </p:grpSpPr>
        <p:cxnSp>
          <p:nvCxnSpPr>
            <p:cNvPr id="129" name="Straight Connector 128"/>
            <p:cNvCxnSpPr/>
            <p:nvPr/>
          </p:nvCxnSpPr>
          <p:spPr bwMode="auto">
            <a:xfrm>
              <a:off x="1652212" y="4581178"/>
              <a:ext cx="386653" cy="60866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0" name="Group 57"/>
            <p:cNvGrpSpPr/>
            <p:nvPr/>
          </p:nvGrpSpPr>
          <p:grpSpPr>
            <a:xfrm>
              <a:off x="1122219" y="3768436"/>
              <a:ext cx="2550130" cy="2840183"/>
              <a:chOff x="803565" y="3699164"/>
              <a:chExt cx="2550130" cy="2840183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 flipV="1">
                <a:off x="1703395" y="4893940"/>
                <a:ext cx="730578" cy="21681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>
                <a:off x="1990913" y="6006303"/>
                <a:ext cx="556181" cy="358219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>
                <a:off x="3107739" y="4531008"/>
                <a:ext cx="51848" cy="63159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 flipV="1">
                <a:off x="2466967" y="4531009"/>
                <a:ext cx="584461" cy="344078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2412189" y="4922857"/>
                <a:ext cx="705227" cy="220895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286149" y="5641125"/>
                <a:ext cx="687334" cy="365147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37212" y="5125625"/>
                <a:ext cx="684266" cy="3651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 flipV="1">
                <a:off x="2014480" y="3889986"/>
                <a:ext cx="645736" cy="367646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/>
              <p:cNvCxnSpPr/>
              <p:nvPr/>
            </p:nvCxnSpPr>
            <p:spPr bwMode="auto">
              <a:xfrm flipV="1">
                <a:off x="1101871" y="4557962"/>
                <a:ext cx="230310" cy="354170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Oval 139"/>
              <p:cNvSpPr/>
              <p:nvPr/>
            </p:nvSpPr>
            <p:spPr bwMode="auto">
              <a:xfrm>
                <a:off x="803565" y="48740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>
                <a:off x="1176472" y="4337919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1514420" y="493105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1083246" y="5455742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 bwMode="auto">
              <a:xfrm>
                <a:off x="2213622" y="471433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271887" y="5330273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 bwMode="auto">
              <a:xfrm>
                <a:off x="1652807" y="5773451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 bwMode="auto">
              <a:xfrm>
                <a:off x="2458343" y="369916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2899216" y="434932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>
                <a:off x="2957481" y="4965270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2822489" y="570668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2341806" y="6174344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 bwMode="auto">
              <a:xfrm flipV="1">
                <a:off x="1539210" y="4308038"/>
                <a:ext cx="314399" cy="14470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/>
              <p:cNvCxnSpPr>
                <a:stCxn id="140" idx="4"/>
                <a:endCxn id="143" idx="1"/>
              </p:cNvCxnSpPr>
              <p:nvPr/>
            </p:nvCxnSpPr>
            <p:spPr bwMode="auto">
              <a:xfrm>
                <a:off x="1001672" y="5239022"/>
                <a:ext cx="139598" cy="270173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/>
              <p:cNvCxnSpPr>
                <a:stCxn id="146" idx="5"/>
                <a:endCxn id="151" idx="1"/>
              </p:cNvCxnSpPr>
              <p:nvPr/>
            </p:nvCxnSpPr>
            <p:spPr bwMode="auto">
              <a:xfrm>
                <a:off x="2610077" y="5641823"/>
                <a:ext cx="270437" cy="118314"/>
              </a:xfrm>
              <a:prstGeom prst="lin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Oval 143"/>
              <p:cNvSpPr/>
              <p:nvPr/>
            </p:nvSpPr>
            <p:spPr bwMode="auto">
              <a:xfrm>
                <a:off x="1764837" y="4064167"/>
                <a:ext cx="396214" cy="365003"/>
              </a:xfrm>
              <a:prstGeom prst="ellipse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835231" y="500604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732524" y="4406858"/>
            <a:ext cx="1011380" cy="651163"/>
            <a:chOff x="55420" y="4412113"/>
            <a:chExt cx="1011380" cy="651163"/>
          </a:xfrm>
        </p:grpSpPr>
        <p:cxnSp>
          <p:nvCxnSpPr>
            <p:cNvPr id="158" name="Straight Arrow Connector 157"/>
            <p:cNvCxnSpPr/>
            <p:nvPr/>
          </p:nvCxnSpPr>
          <p:spPr bwMode="auto">
            <a:xfrm>
              <a:off x="637309" y="4827749"/>
              <a:ext cx="429491" cy="23552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TextBox 158"/>
            <p:cNvSpPr txBox="1"/>
            <p:nvPr/>
          </p:nvSpPr>
          <p:spPr>
            <a:xfrm>
              <a:off x="55420" y="4412113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start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6208348" y="44490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124265" y="556309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4960389" y="3894084"/>
            <a:ext cx="1629597" cy="2698400"/>
            <a:chOff x="4960389" y="3894084"/>
            <a:chExt cx="1629597" cy="2698400"/>
          </a:xfrm>
        </p:grpSpPr>
        <p:sp>
          <p:nvSpPr>
            <p:cNvPr id="163" name="TextBox 162"/>
            <p:cNvSpPr txBox="1"/>
            <p:nvPr/>
          </p:nvSpPr>
          <p:spPr>
            <a:xfrm>
              <a:off x="4960389" y="6253930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1 step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 rot="392774">
              <a:off x="6101255" y="3894084"/>
              <a:ext cx="488731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68" name="Straight Arrow Connector 167"/>
          <p:cNvCxnSpPr/>
          <p:nvPr/>
        </p:nvCxnSpPr>
        <p:spPr bwMode="auto">
          <a:xfrm>
            <a:off x="2049524" y="5229052"/>
            <a:ext cx="725207" cy="3834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Box 168"/>
          <p:cNvSpPr txBox="1"/>
          <p:nvPr/>
        </p:nvSpPr>
        <p:spPr>
          <a:xfrm>
            <a:off x="2645491" y="544962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6186" y="61883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5317764" y="3925614"/>
            <a:ext cx="2614666" cy="2723875"/>
            <a:chOff x="7432904" y="3994734"/>
            <a:chExt cx="1407759" cy="2723875"/>
          </a:xfrm>
        </p:grpSpPr>
        <p:sp>
          <p:nvSpPr>
            <p:cNvPr id="173" name="TextBox 172"/>
            <p:cNvSpPr txBox="1"/>
            <p:nvPr/>
          </p:nvSpPr>
          <p:spPr>
            <a:xfrm>
              <a:off x="7432904" y="6380055"/>
              <a:ext cx="14077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2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 rot="392774">
              <a:off x="8093609" y="3994734"/>
              <a:ext cx="431520" cy="2585545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81010" y="415996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623506" y="5053345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44375" y="588366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6085020" y="3591612"/>
            <a:ext cx="2051431" cy="3266388"/>
            <a:chOff x="6085020" y="3591612"/>
            <a:chExt cx="2051431" cy="3266388"/>
          </a:xfrm>
        </p:grpSpPr>
        <p:sp>
          <p:nvSpPr>
            <p:cNvPr id="178" name="Oval 177"/>
            <p:cNvSpPr/>
            <p:nvPr/>
          </p:nvSpPr>
          <p:spPr bwMode="auto">
            <a:xfrm rot="275256">
              <a:off x="7315021" y="3591612"/>
              <a:ext cx="821430" cy="3247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85020" y="6519446"/>
              <a:ext cx="14077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3 steps away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7679797" y="38393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390761" y="4858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448566" y="54685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522136" y="631460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25372" y="597816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7030A0"/>
                </a:solidFill>
              </a:rPr>
              <a:t>… and so on…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6" grpId="0"/>
      <p:bldP spid="93" grpId="0"/>
      <p:bldP spid="93" grpId="1"/>
      <p:bldP spid="110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  <p:bldP spid="123" grpId="1"/>
      <p:bldP spid="156" grpId="0"/>
      <p:bldP spid="160" grpId="0"/>
      <p:bldP spid="161" grpId="0"/>
      <p:bldP spid="169" grpId="0"/>
      <p:bldP spid="171" grpId="0"/>
      <p:bldP spid="171" grpId="1"/>
      <p:bldP spid="175" grpId="0"/>
      <p:bldP spid="176" grpId="0"/>
      <p:bldP spid="177" grpId="0"/>
      <p:bldP spid="181" grpId="0"/>
      <p:bldP spid="182" grpId="0"/>
      <p:bldP spid="183" grpId="0"/>
      <p:bldP spid="184" grpId="0"/>
      <p:bldP spid="1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19</a:t>
            </a:fld>
            <a:endParaRPr lang="en-US"/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228600" y="10826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Let’s learn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algorithm </a:t>
            </a:r>
            <a:r>
              <a:rPr lang="en-US" dirty="0"/>
              <a:t>first:</a:t>
            </a: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Depth-first Traversals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5987" y="1922941"/>
            <a:ext cx="7126009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	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6188075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(Notice that it’s </a:t>
            </a:r>
            <a:r>
              <a:rPr lang="en-US" dirty="0" smtClean="0">
                <a:solidFill>
                  <a:srgbClr val="7030A0"/>
                </a:solidFill>
              </a:rPr>
              <a:t>recursive</a:t>
            </a:r>
            <a:r>
              <a:rPr lang="en-US" dirty="0" smtClean="0"/>
              <a:t>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-171450" y="1006475"/>
            <a:ext cx="906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graph</a:t>
            </a:r>
            <a:r>
              <a:rPr lang="en-US" dirty="0">
                <a:cs typeface="Courier New" pitchFamily="49" charset="0"/>
              </a:rPr>
              <a:t> is </a:t>
            </a:r>
            <a:r>
              <a:rPr lang="en-US" dirty="0" smtClean="0">
                <a:cs typeface="Courier New" pitchFamily="49" charset="0"/>
              </a:rPr>
              <a:t>an ADT that stores a set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entities</a:t>
            </a:r>
            <a:r>
              <a:rPr lang="en-US" dirty="0" smtClean="0">
                <a:cs typeface="Courier New" pitchFamily="49" charset="0"/>
              </a:rPr>
              <a:t> and also keeps track of the </a:t>
            </a: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relationships</a:t>
            </a:r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between all of them.</a:t>
            </a:r>
          </a:p>
        </p:txBody>
      </p:sp>
      <p:pic>
        <p:nvPicPr>
          <p:cNvPr id="689159" name="Picture 7" descr="graph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7805738"/>
            <a:ext cx="3771900" cy="2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9160" name="Rectangle 8"/>
          <p:cNvSpPr>
            <a:spLocks noChangeArrowheads="1"/>
          </p:cNvSpPr>
          <p:nvPr/>
        </p:nvSpPr>
        <p:spPr bwMode="auto">
          <a:xfrm>
            <a:off x="2209800" y="78406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9161" name="Text Box 9"/>
          <p:cNvSpPr txBox="1">
            <a:spLocks noChangeArrowheads="1"/>
          </p:cNvSpPr>
          <p:nvPr/>
        </p:nvSpPr>
        <p:spPr bwMode="auto">
          <a:xfrm>
            <a:off x="533400" y="8039100"/>
            <a:ext cx="828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given </a:t>
            </a:r>
            <a:r>
              <a:rPr lang="en-US" dirty="0">
                <a:solidFill>
                  <a:srgbClr val="A50021"/>
                </a:solidFill>
              </a:rPr>
              <a:t>vertex</a:t>
            </a:r>
            <a:r>
              <a:rPr lang="en-US" dirty="0"/>
              <a:t> can have multiple edges to other vertices.</a:t>
            </a:r>
          </a:p>
        </p:txBody>
      </p:sp>
      <p:sp>
        <p:nvSpPr>
          <p:cNvPr id="689162" name="Text Box 10"/>
          <p:cNvSpPr txBox="1">
            <a:spLocks noChangeArrowheads="1"/>
          </p:cNvSpPr>
          <p:nvPr/>
        </p:nvSpPr>
        <p:spPr bwMode="auto">
          <a:xfrm>
            <a:off x="592138" y="8648700"/>
            <a:ext cx="8094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given </a:t>
            </a:r>
            <a:r>
              <a:rPr lang="en-US">
                <a:solidFill>
                  <a:srgbClr val="A50021"/>
                </a:solidFill>
              </a:rPr>
              <a:t>edge</a:t>
            </a:r>
            <a:r>
              <a:rPr lang="en-US"/>
              <a:t> may be connected to at most two vertices.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50" y="2057401"/>
            <a:ext cx="36766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0070C0"/>
                </a:solidFill>
                <a:cs typeface="Courier New" pitchFamily="49" charset="0"/>
              </a:rPr>
              <a:t>Examples of Entities</a:t>
            </a:r>
            <a:endParaRPr lang="en-US" dirty="0" smtClean="0">
              <a:cs typeface="Courier New" pitchFamily="49" charset="0"/>
            </a:endParaRPr>
          </a:p>
          <a:p>
            <a:pPr lvl="1" algn="ctr"/>
            <a:r>
              <a:rPr lang="en-US" dirty="0" smtClean="0">
                <a:cs typeface="Courier New" pitchFamily="49" charset="0"/>
              </a:rPr>
              <a:t>People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Cities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Web pages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8543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n-US" dirty="0" smtClean="0">
                <a:cs typeface="Courier New" pitchFamily="49" charset="0"/>
              </a:rPr>
              <a:t>called </a:t>
            </a:r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vertices</a:t>
            </a:r>
            <a:r>
              <a:rPr lang="en-US" dirty="0" smtClean="0">
                <a:cs typeface="Courier New" pitchFamily="49" charset="0"/>
              </a:rPr>
              <a:t> (or nodes) connected by links called </a:t>
            </a:r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edges</a:t>
            </a:r>
            <a:r>
              <a:rPr lang="en-US" dirty="0" smtClean="0">
                <a:cs typeface="Courier New" pitchFamily="49" charset="0"/>
              </a:rPr>
              <a:t> (or arcs).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33800" y="2057401"/>
            <a:ext cx="487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Examples of Relationships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Joe is friends with Linda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LA is 3000 miles from NYC</a:t>
            </a:r>
          </a:p>
          <a:p>
            <a:pPr lvl="1" algn="ctr"/>
            <a:r>
              <a:rPr lang="en-US" dirty="0" smtClean="0">
                <a:cs typeface="Courier New" pitchFamily="49" charset="0"/>
              </a:rPr>
              <a:t>ucla.edu links to awesome.com</a:t>
            </a:r>
          </a:p>
        </p:txBody>
      </p:sp>
      <p:pic>
        <p:nvPicPr>
          <p:cNvPr id="18" name="Picture 17" descr="graph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5163" y="3973606"/>
            <a:ext cx="2093851" cy="209385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 l="4959" t="7566" r="5131" b="23791"/>
          <a:stretch>
            <a:fillRect/>
          </a:stretch>
        </p:blipFill>
        <p:spPr bwMode="auto">
          <a:xfrm>
            <a:off x="3310218" y="4264043"/>
            <a:ext cx="2590800" cy="151297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" name="Picture 19" descr="internet-Graph-1069646562.LGL_.2D.4096x409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4087081"/>
            <a:ext cx="18669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12" grpId="0" uiExpand="1" build="p"/>
      <p:bldP spid="1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/>
          <p:cNvSpPr txBox="1"/>
          <p:nvPr/>
        </p:nvSpPr>
        <p:spPr>
          <a:xfrm>
            <a:off x="6857953" y="428792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20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7148" y="28240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65"/>
          <p:cNvSpPr>
            <a:spLocks noChangeShapeType="1"/>
          </p:cNvSpPr>
          <p:nvPr/>
        </p:nvSpPr>
        <p:spPr bwMode="auto">
          <a:xfrm>
            <a:off x="206845" y="351245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058511" y="898634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248886" y="4327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463217" y="468435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473723" y="49628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57953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69595" y="54305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761695" y="57353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7717971" y="1436914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213976" y="25627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464348" y="32485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ounded Rectangular Callout 60"/>
          <p:cNvSpPr/>
          <p:nvPr/>
        </p:nvSpPr>
        <p:spPr bwMode="auto">
          <a:xfrm>
            <a:off x="3842282" y="430548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464348" y="4043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703834" y="441333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82062" y="47072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57953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682062" y="51644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980766" y="54631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358051" y="1869730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7911016" y="926592"/>
            <a:ext cx="1293944" cy="882871"/>
            <a:chOff x="7788170" y="2349062"/>
            <a:chExt cx="1293944" cy="882871"/>
          </a:xfrm>
        </p:grpSpPr>
        <p:sp>
          <p:nvSpPr>
            <p:cNvPr id="83" name="TextBox 82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oup 63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65" name="Isosceles Triangle 6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5" name="Line 65"/>
          <p:cNvSpPr>
            <a:spLocks noChangeShapeType="1"/>
          </p:cNvSpPr>
          <p:nvPr/>
        </p:nvSpPr>
        <p:spPr bwMode="auto">
          <a:xfrm>
            <a:off x="691751" y="2957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4494554" y="778020"/>
            <a:ext cx="2427890" cy="819807"/>
          </a:xfrm>
          <a:prstGeom prst="wedgeRoundRectCallout">
            <a:avLst>
              <a:gd name="adj1" fmla="val 113944"/>
              <a:gd name="adj2" fmla="val 87500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722231" y="3732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972167" y="409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966071" y="43905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59975" y="48477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5766816" y="3576084"/>
            <a:ext cx="3246556" cy="1300716"/>
          </a:xfrm>
          <a:prstGeom prst="wedgeRoundRectCallout">
            <a:avLst>
              <a:gd name="adj1" fmla="val 35104"/>
              <a:gd name="adj2" fmla="val -14509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Vertex #2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502775" y="58169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53" grpId="0" animBg="1"/>
      <p:bldP spid="22" grpId="0" animBg="1"/>
      <p:bldP spid="22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40" grpId="0"/>
      <p:bldP spid="41" grpId="0" animBg="1"/>
      <p:bldP spid="41" grpId="1" animBg="1"/>
      <p:bldP spid="43" grpId="0" animBg="1"/>
      <p:bldP spid="43" grpId="1" animBg="1"/>
      <p:bldP spid="48" grpId="0" animBg="1"/>
      <p:bldP spid="48" grpId="1" animBg="1"/>
      <p:bldP spid="49" grpId="0" animBg="1"/>
      <p:bldP spid="51" grpId="0" animBg="1"/>
      <p:bldP spid="54" grpId="0" animBg="1"/>
      <p:bldP spid="54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68" grpId="0"/>
      <p:bldP spid="69" grpId="0" animBg="1"/>
      <p:bldP spid="69" grpId="1" animBg="1"/>
      <p:bldP spid="75" grpId="0" animBg="1"/>
      <p:bldP spid="75" grpId="1" animBg="1"/>
      <p:bldP spid="76" grpId="0" animBg="1"/>
      <p:bldP spid="76" grpId="1" animBg="1"/>
      <p:bldP spid="76" grpId="2" animBg="1"/>
      <p:bldP spid="77" grpId="0" animBg="1"/>
      <p:bldP spid="78" grpId="0" animBg="1"/>
      <p:bldP spid="78" grpId="1" animBg="1"/>
      <p:bldP spid="80" grpId="0" animBg="1"/>
      <p:bldP spid="80" grpId="1" animBg="1"/>
      <p:bldP spid="81" grpId="0" animBg="1"/>
      <p:bldP spid="81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21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8000443" y="1777881"/>
            <a:ext cx="502250" cy="2687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999054" y="57618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91751" y="51403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002647" y="54755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6210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50642" y="203569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169877" y="533207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441815" y="22812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105" name="TextBox 10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Line 65"/>
          <p:cNvSpPr>
            <a:spLocks noChangeShapeType="1"/>
          </p:cNvSpPr>
          <p:nvPr/>
        </p:nvSpPr>
        <p:spPr bwMode="auto">
          <a:xfrm>
            <a:off x="734892" y="29401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ounded Rectangular Callout 115"/>
          <p:cNvSpPr/>
          <p:nvPr/>
        </p:nvSpPr>
        <p:spPr bwMode="auto">
          <a:xfrm>
            <a:off x="4100650" y="848360"/>
            <a:ext cx="2427890" cy="819807"/>
          </a:xfrm>
          <a:prstGeom prst="wedgeRoundRectCallout">
            <a:avLst>
              <a:gd name="adj1" fmla="val 111626"/>
              <a:gd name="adj2" fmla="val 156139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yet visited </a:t>
            </a:r>
            <a:r>
              <a:rPr lang="en-US" sz="1800" smtClean="0"/>
              <a:t>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732544" y="372558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955284" y="40890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Line 65"/>
          <p:cNvSpPr>
            <a:spLocks noChangeShapeType="1"/>
          </p:cNvSpPr>
          <p:nvPr/>
        </p:nvSpPr>
        <p:spPr bwMode="auto">
          <a:xfrm>
            <a:off x="967004" y="439615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950588" y="485804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4331880" y="3266588"/>
            <a:ext cx="3246556" cy="1300716"/>
          </a:xfrm>
          <a:prstGeom prst="wedgeRoundRectCallout">
            <a:avLst>
              <a:gd name="adj1" fmla="val 64569"/>
              <a:gd name="adj2" fmla="val -996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Alas, Vertex #3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Line 65"/>
          <p:cNvSpPr>
            <a:spLocks noChangeShapeType="1"/>
          </p:cNvSpPr>
          <p:nvPr/>
        </p:nvSpPr>
        <p:spPr bwMode="auto">
          <a:xfrm>
            <a:off x="498077" y="57982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7" grpId="0" animBg="1"/>
      <p:bldP spid="79" grpId="0" animBg="1"/>
      <p:bldP spid="79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22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88514" y="2334397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>
          <a:xfrm>
            <a:off x="7244265" y="525320"/>
            <a:ext cx="1293944" cy="882871"/>
            <a:chOff x="7788170" y="2349062"/>
            <a:chExt cx="1293944" cy="882871"/>
          </a:xfrm>
        </p:grpSpPr>
        <p:sp>
          <p:nvSpPr>
            <p:cNvPr id="56" name="TextBox 55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 bwMode="auto">
          <a:xfrm>
            <a:off x="7911961" y="1909212"/>
            <a:ext cx="187432" cy="50255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Line 65"/>
          <p:cNvSpPr>
            <a:spLocks noChangeShapeType="1"/>
          </p:cNvSpPr>
          <p:nvPr/>
        </p:nvSpPr>
        <p:spPr bwMode="auto">
          <a:xfrm>
            <a:off x="984359" y="57480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685644" y="514175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319006" y="28136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219066" y="61100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100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23</a:t>
            </a:fld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564086" y="1034143"/>
            <a:ext cx="1328057" cy="870857"/>
          </a:xfrm>
          <a:prstGeom prst="rect">
            <a:avLst/>
          </a:prstGeom>
          <a:solidFill>
            <a:srgbClr val="FFFFFF">
              <a:alpha val="85098"/>
            </a:srgb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7343761" y="1774882"/>
            <a:ext cx="491995" cy="27189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Line 65"/>
          <p:cNvSpPr>
            <a:spLocks noChangeShapeType="1"/>
          </p:cNvSpPr>
          <p:nvPr/>
        </p:nvSpPr>
        <p:spPr bwMode="auto">
          <a:xfrm>
            <a:off x="772581" y="604019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7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460747" y="5432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767892" y="5754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7955715" y="2308642"/>
            <a:ext cx="391886" cy="5660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79612" y="60331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53690" y="2246713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291749" y="24548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7218197" y="2813536"/>
            <a:ext cx="1293944" cy="704981"/>
            <a:chOff x="7788170" y="2013413"/>
            <a:chExt cx="1293944" cy="704981"/>
          </a:xfrm>
        </p:grpSpPr>
        <p:sp>
          <p:nvSpPr>
            <p:cNvPr id="64" name="TextBox 63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8425934" y="2013413"/>
              <a:ext cx="204827" cy="40418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542623" y="31840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3741043" y="3545075"/>
            <a:ext cx="3246556" cy="1575565"/>
          </a:xfrm>
          <a:prstGeom prst="wedgeRoundRectCallout">
            <a:avLst>
              <a:gd name="adj1" fmla="val 88835"/>
              <a:gd name="adj2" fmla="val -94265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we’ve already </a:t>
            </a:r>
            <a:r>
              <a:rPr lang="en-US" sz="1800" dirty="0" smtClean="0"/>
              <a:t>visited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#3!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we don’t want to do so again!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906038" y="346301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49" grpId="0" animBg="1"/>
      <p:bldP spid="50" grpId="0" animBg="1"/>
      <p:bldP spid="50" grpId="1" animBg="1"/>
      <p:bldP spid="55" grpId="0" animBg="1"/>
      <p:bldP spid="55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849745" y="45810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49745" y="4259784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6558464" y="1024757"/>
            <a:ext cx="1293944" cy="882871"/>
            <a:chOff x="7788170" y="2349062"/>
            <a:chExt cx="1293944" cy="882871"/>
          </a:xfrm>
        </p:grpSpPr>
        <p:sp>
          <p:nvSpPr>
            <p:cNvPr id="25" name="TextBox 24"/>
            <p:cNvSpPr txBox="1"/>
            <p:nvPr/>
          </p:nvSpPr>
          <p:spPr>
            <a:xfrm>
              <a:off x="7788170" y="234906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curVertex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8450317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9026" y="2606551"/>
            <a:ext cx="6400811" cy="40549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Depth-First-Traversal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curVertex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sz="2000" dirty="0">
                <a:solidFill>
                  <a:srgbClr val="A50021"/>
                </a:solidFill>
              </a:rPr>
              <a:t>    </a:t>
            </a:r>
            <a:r>
              <a:rPr lang="en-US" sz="2000" dirty="0">
                <a:solidFill>
                  <a:schemeClr val="accent2"/>
                </a:solidFill>
              </a:rPr>
              <a:t>If we’ve already visited </a:t>
            </a:r>
            <a:r>
              <a:rPr lang="en-US" sz="2000" dirty="0" smtClean="0">
                <a:solidFill>
                  <a:schemeClr val="accent2"/>
                </a:solidFill>
              </a:rPr>
              <a:t> the </a:t>
            </a:r>
            <a:r>
              <a:rPr lang="en-US" sz="2000" dirty="0" smtClean="0">
                <a:solidFill>
                  <a:srgbClr val="FF3300"/>
                </a:solidFill>
              </a:rPr>
              <a:t>current vertex</a:t>
            </a:r>
            <a:endParaRPr lang="en-US" sz="2000" dirty="0">
              <a:solidFill>
                <a:srgbClr val="FF33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chemeClr val="accent2"/>
                </a:solidFill>
              </a:rPr>
              <a:t>Return 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1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Otherwise</a:t>
            </a:r>
            <a:br>
              <a:rPr lang="en-US" sz="2000" dirty="0" smtClean="0">
                <a:solidFill>
                  <a:schemeClr val="accent2"/>
                </a:solidFill>
              </a:rPr>
            </a:br>
            <a:r>
              <a:rPr lang="en-US" sz="400" dirty="0">
                <a:solidFill>
                  <a:schemeClr val="accent2"/>
                </a:solidFill>
              </a:rPr>
              <a:t/>
            </a:r>
            <a:br>
              <a:rPr lang="en-US" sz="400" dirty="0">
                <a:solidFill>
                  <a:schemeClr val="accent2"/>
                </a:solidFill>
              </a:rPr>
            </a:br>
            <a:r>
              <a:rPr lang="en-US" sz="2000" dirty="0" smtClean="0">
                <a:solidFill>
                  <a:schemeClr val="accent2"/>
                </a:solidFill>
              </a:rPr>
              <a:t>       Mark the </a:t>
            </a:r>
            <a:r>
              <a:rPr lang="en-US" sz="2000" dirty="0" smtClean="0">
                <a:solidFill>
                  <a:srgbClr val="FF33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as </a:t>
            </a:r>
            <a:r>
              <a:rPr lang="en-US" sz="2000" dirty="0" smtClean="0">
                <a:solidFill>
                  <a:srgbClr val="FF3300"/>
                </a:solidFill>
              </a:rPr>
              <a:t>visited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Process the </a:t>
            </a:r>
            <a:r>
              <a:rPr lang="en-US" sz="2000" dirty="0" smtClean="0">
                <a:solidFill>
                  <a:srgbClr val="FF0000"/>
                </a:solidFill>
              </a:rPr>
              <a:t>current vertex </a:t>
            </a:r>
            <a:r>
              <a:rPr lang="en-US" sz="2000" dirty="0" smtClean="0">
                <a:solidFill>
                  <a:schemeClr val="accent2"/>
                </a:solidFill>
              </a:rPr>
              <a:t>(e.g., print it out)</a:t>
            </a:r>
            <a:br>
              <a:rPr lang="en-US" sz="2000" dirty="0" smtClean="0">
                <a:solidFill>
                  <a:schemeClr val="accent2"/>
                </a:solidFill>
              </a:rPr>
            </a:br>
            <a:endParaRPr lang="en-US" sz="105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</a:t>
            </a:r>
            <a:r>
              <a:rPr lang="en-US" sz="2000" dirty="0">
                <a:solidFill>
                  <a:schemeClr val="accent2"/>
                </a:solidFill>
              </a:rPr>
              <a:t>For each </a:t>
            </a:r>
            <a:r>
              <a:rPr lang="en-US" sz="2000" dirty="0" smtClean="0">
                <a:solidFill>
                  <a:srgbClr val="FF3300"/>
                </a:solidFill>
              </a:rPr>
              <a:t>edge </a:t>
            </a:r>
            <a:r>
              <a:rPr lang="en-US" sz="2000" dirty="0" smtClean="0">
                <a:solidFill>
                  <a:schemeClr val="accent6"/>
                </a:solidFill>
              </a:rPr>
              <a:t>leaving </a:t>
            </a:r>
            <a:r>
              <a:rPr lang="en-US" sz="2000" dirty="0">
                <a:solidFill>
                  <a:schemeClr val="accent6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current vertex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</a:t>
            </a:r>
            <a:r>
              <a:rPr lang="en-US" sz="2000" dirty="0" smtClean="0">
                <a:solidFill>
                  <a:schemeClr val="accent6"/>
                </a:solidFill>
              </a:rPr>
              <a:t>Determine which </a:t>
            </a:r>
            <a:r>
              <a:rPr lang="en-US" sz="2000" dirty="0" smtClean="0">
                <a:solidFill>
                  <a:srgbClr val="FF0000"/>
                </a:solidFill>
              </a:rPr>
              <a:t>vertex </a:t>
            </a:r>
            <a:r>
              <a:rPr lang="en-US" sz="2000" dirty="0" smtClean="0">
                <a:solidFill>
                  <a:schemeClr val="accent6"/>
                </a:solidFill>
              </a:rPr>
              <a:t>the edge takes us to</a:t>
            </a:r>
            <a:endParaRPr lang="en-US" sz="2000" dirty="0">
              <a:solidFill>
                <a:schemeClr val="accent6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  Call </a:t>
            </a:r>
            <a:r>
              <a:rPr lang="en-US" sz="2000" dirty="0" smtClean="0">
                <a:solidFill>
                  <a:srgbClr val="006666"/>
                </a:solidFill>
              </a:rPr>
              <a:t>Depth-First-Traversal</a:t>
            </a:r>
            <a:r>
              <a:rPr lang="en-US" sz="2000" dirty="0" smtClean="0">
                <a:solidFill>
                  <a:schemeClr val="accent2"/>
                </a:solidFill>
              </a:rPr>
              <a:t> on that </a:t>
            </a:r>
            <a:r>
              <a:rPr lang="en-US" sz="2000" dirty="0" smtClean="0">
                <a:solidFill>
                  <a:srgbClr val="FF0000"/>
                </a:solidFill>
              </a:rPr>
              <a:t>vertex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F3B3-36FB-4678-9CDD-3B1E480EDE94}" type="slidenum">
              <a:rPr lang="en-US"/>
              <a:pPr/>
              <a:t>24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239474" y="-107732"/>
            <a:ext cx="7772400" cy="1143000"/>
          </a:xfrm>
          <a:noFill/>
          <a:ln/>
        </p:spPr>
        <p:txBody>
          <a:bodyPr/>
          <a:lstStyle/>
          <a:p>
            <a:r>
              <a:rPr lang="en-US" sz="3600" dirty="0" smtClean="0"/>
              <a:t>Depth-first Traversal Demo</a:t>
            </a:r>
            <a:endParaRPr lang="en-US" sz="3600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063555" y="1499673"/>
            <a:ext cx="1624012" cy="1301750"/>
            <a:chOff x="4325" y="3355"/>
            <a:chExt cx="1023" cy="820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1</a:t>
              </a:r>
              <a:endParaRPr lang="en-US" sz="1800" dirty="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14" name="Oval 23"/>
            <p:cNvSpPr>
              <a:spLocks noChangeArrowheads="1"/>
            </p:cNvSpPr>
            <p:nvPr/>
          </p:nvSpPr>
          <p:spPr bwMode="auto">
            <a:xfrm>
              <a:off x="4923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928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430" cy="19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115" cy="30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7047184" y="2286004"/>
            <a:ext cx="346843" cy="477428"/>
            <a:chOff x="7094481" y="3026983"/>
            <a:chExt cx="346843" cy="477428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49745" y="3626069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49745" y="395264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5" name="Group 88"/>
          <p:cNvGrpSpPr/>
          <p:nvPr/>
        </p:nvGrpSpPr>
        <p:grpSpPr>
          <a:xfrm>
            <a:off x="8443168" y="2292100"/>
            <a:ext cx="346843" cy="477428"/>
            <a:chOff x="7094481" y="3026983"/>
            <a:chExt cx="346843" cy="477428"/>
          </a:xfrm>
        </p:grpSpPr>
        <p:sp>
          <p:nvSpPr>
            <p:cNvPr id="90" name="Isosceles Triangle 8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18"/>
          <p:cNvGrpSpPr/>
          <p:nvPr/>
        </p:nvGrpSpPr>
        <p:grpSpPr>
          <a:xfrm>
            <a:off x="8060785" y="2733825"/>
            <a:ext cx="346843" cy="477428"/>
            <a:chOff x="7094481" y="3026983"/>
            <a:chExt cx="346843" cy="477428"/>
          </a:xfrm>
        </p:grpSpPr>
        <p:sp>
          <p:nvSpPr>
            <p:cNvPr id="120" name="Isosceles Triangle 11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127"/>
          <p:cNvGrpSpPr/>
          <p:nvPr/>
        </p:nvGrpSpPr>
        <p:grpSpPr>
          <a:xfrm>
            <a:off x="8014533" y="1324678"/>
            <a:ext cx="346843" cy="477428"/>
            <a:chOff x="7094481" y="3026983"/>
            <a:chExt cx="346843" cy="477428"/>
          </a:xfrm>
        </p:grpSpPr>
        <p:sp>
          <p:nvSpPr>
            <p:cNvPr id="129" name="Isosceles Triangle 128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094481" y="3042746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 bwMode="auto">
          <a:xfrm>
            <a:off x="7339261" y="2242115"/>
            <a:ext cx="683144" cy="3082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Line 65"/>
          <p:cNvSpPr>
            <a:spLocks noChangeShapeType="1"/>
          </p:cNvSpPr>
          <p:nvPr/>
        </p:nvSpPr>
        <p:spPr bwMode="auto">
          <a:xfrm>
            <a:off x="765544" y="604723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458216" y="5406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ounded Rectangular Callout 55"/>
          <p:cNvSpPr/>
          <p:nvPr/>
        </p:nvSpPr>
        <p:spPr bwMode="auto">
          <a:xfrm>
            <a:off x="2685960" y="492370"/>
            <a:ext cx="3246556" cy="1300716"/>
          </a:xfrm>
          <a:prstGeom prst="wedgeRoundRectCallout">
            <a:avLst>
              <a:gd name="adj1" fmla="val 87535"/>
              <a:gd name="adj2" fmla="val 73373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#0 has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 MORE outgoing edges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So there’s nothing to do!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-28136" y="640316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41067" y="547898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we’re done!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FB3-3A79-4766-A850-678C283925F7}" type="slidenum">
              <a:rPr lang="en-US"/>
              <a:pPr/>
              <a:t>25</a:t>
            </a:fld>
            <a:endParaRPr lang="en-US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Depth-first </a:t>
            </a:r>
            <a:r>
              <a:rPr lang="en-US" sz="3600" dirty="0" smtClean="0"/>
              <a:t>Traversal Challenge</a:t>
            </a:r>
            <a:endParaRPr lang="en-US" sz="3600" dirty="0"/>
          </a:p>
        </p:txBody>
      </p:sp>
      <p:sp>
        <p:nvSpPr>
          <p:cNvPr id="750596" name="Text Box 4"/>
          <p:cNvSpPr txBox="1">
            <a:spLocks noChangeArrowheads="1"/>
          </p:cNvSpPr>
          <p:nvPr/>
        </p:nvSpPr>
        <p:spPr bwMode="auto">
          <a:xfrm>
            <a:off x="428189" y="1112838"/>
            <a:ext cx="836897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Depth-first Traversal </a:t>
            </a:r>
            <a:r>
              <a:rPr lang="en-US" sz="2300" dirty="0" smtClean="0"/>
              <a:t>look like on this graph?</a:t>
            </a:r>
            <a:endParaRPr lang="en-US" sz="2300" dirty="0"/>
          </a:p>
        </p:txBody>
      </p:sp>
      <p:grpSp>
        <p:nvGrpSpPr>
          <p:cNvPr id="750597" name="Group 5"/>
          <p:cNvGrpSpPr>
            <a:grpSpLocks/>
          </p:cNvGrpSpPr>
          <p:nvPr/>
        </p:nvGrpSpPr>
        <p:grpSpPr bwMode="auto">
          <a:xfrm>
            <a:off x="2057400" y="3810000"/>
            <a:ext cx="762000" cy="685800"/>
            <a:chOff x="1104" y="2736"/>
            <a:chExt cx="480" cy="432"/>
          </a:xfrm>
        </p:grpSpPr>
        <p:sp>
          <p:nvSpPr>
            <p:cNvPr id="750598" name="Oval 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0" name="Group 8"/>
          <p:cNvGrpSpPr>
            <a:grpSpLocks/>
          </p:cNvGrpSpPr>
          <p:nvPr/>
        </p:nvGrpSpPr>
        <p:grpSpPr bwMode="auto">
          <a:xfrm>
            <a:off x="3265488" y="3429000"/>
            <a:ext cx="762000" cy="685800"/>
            <a:chOff x="1104" y="2736"/>
            <a:chExt cx="480" cy="432"/>
          </a:xfrm>
        </p:grpSpPr>
        <p:sp>
          <p:nvSpPr>
            <p:cNvPr id="750601" name="Oval 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2" name="Text Box 10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50603" name="Group 11"/>
          <p:cNvGrpSpPr>
            <a:grpSpLocks/>
          </p:cNvGrpSpPr>
          <p:nvPr/>
        </p:nvGrpSpPr>
        <p:grpSpPr bwMode="auto">
          <a:xfrm>
            <a:off x="3113088" y="4572000"/>
            <a:ext cx="762000" cy="685800"/>
            <a:chOff x="1104" y="2736"/>
            <a:chExt cx="480" cy="432"/>
          </a:xfrm>
        </p:grpSpPr>
        <p:sp>
          <p:nvSpPr>
            <p:cNvPr id="750604" name="Oval 1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750606" name="Group 14"/>
          <p:cNvGrpSpPr>
            <a:grpSpLocks/>
          </p:cNvGrpSpPr>
          <p:nvPr/>
        </p:nvGrpSpPr>
        <p:grpSpPr bwMode="auto">
          <a:xfrm>
            <a:off x="2046288" y="5105400"/>
            <a:ext cx="762000" cy="685800"/>
            <a:chOff x="1104" y="2736"/>
            <a:chExt cx="480" cy="432"/>
          </a:xfrm>
        </p:grpSpPr>
        <p:sp>
          <p:nvSpPr>
            <p:cNvPr id="750607" name="Oval 1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08" name="Text Box 16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750609" name="Group 17"/>
          <p:cNvGrpSpPr>
            <a:grpSpLocks/>
          </p:cNvGrpSpPr>
          <p:nvPr/>
        </p:nvGrpSpPr>
        <p:grpSpPr bwMode="auto">
          <a:xfrm>
            <a:off x="4611688" y="3505200"/>
            <a:ext cx="868362" cy="685800"/>
            <a:chOff x="1088" y="2736"/>
            <a:chExt cx="547" cy="432"/>
          </a:xfrm>
        </p:grpSpPr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1" name="Text Box 19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750612" name="Group 20"/>
          <p:cNvGrpSpPr>
            <a:grpSpLocks/>
          </p:cNvGrpSpPr>
          <p:nvPr/>
        </p:nvGrpSpPr>
        <p:grpSpPr bwMode="auto">
          <a:xfrm>
            <a:off x="5848350" y="3505200"/>
            <a:ext cx="985838" cy="685800"/>
            <a:chOff x="1051" y="2736"/>
            <a:chExt cx="621" cy="432"/>
          </a:xfrm>
        </p:grpSpPr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4" name="Text Box 22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750615" name="Group 23"/>
          <p:cNvGrpSpPr>
            <a:grpSpLocks/>
          </p:cNvGrpSpPr>
          <p:nvPr/>
        </p:nvGrpSpPr>
        <p:grpSpPr bwMode="auto">
          <a:xfrm>
            <a:off x="4149725" y="4648200"/>
            <a:ext cx="874713" cy="685800"/>
            <a:chOff x="1085" y="2736"/>
            <a:chExt cx="551" cy="432"/>
          </a:xfrm>
        </p:grpSpPr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17" name="Text Box 25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750618" name="Group 26"/>
          <p:cNvGrpSpPr>
            <a:grpSpLocks/>
          </p:cNvGrpSpPr>
          <p:nvPr/>
        </p:nvGrpSpPr>
        <p:grpSpPr bwMode="auto">
          <a:xfrm>
            <a:off x="4941888" y="5410200"/>
            <a:ext cx="798512" cy="685800"/>
            <a:chOff x="1104" y="2736"/>
            <a:chExt cx="503" cy="432"/>
          </a:xfrm>
        </p:grpSpPr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20" name="Text Box 28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750621" name="Line 29"/>
          <p:cNvSpPr>
            <a:spLocks noChangeShapeType="1"/>
          </p:cNvSpPr>
          <p:nvPr/>
        </p:nvSpPr>
        <p:spPr bwMode="auto">
          <a:xfrm flipV="1">
            <a:off x="2743200" y="38100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2" name="Line 30"/>
          <p:cNvSpPr>
            <a:spLocks noChangeShapeType="1"/>
          </p:cNvSpPr>
          <p:nvPr/>
        </p:nvSpPr>
        <p:spPr bwMode="auto">
          <a:xfrm flipH="1" flipV="1">
            <a:off x="2362200" y="44958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3" name="Line 31"/>
          <p:cNvSpPr>
            <a:spLocks noChangeShapeType="1"/>
          </p:cNvSpPr>
          <p:nvPr/>
        </p:nvSpPr>
        <p:spPr bwMode="auto">
          <a:xfrm>
            <a:off x="2754313" y="43211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4" name="Line 32"/>
          <p:cNvSpPr>
            <a:spLocks noChangeShapeType="1"/>
          </p:cNvSpPr>
          <p:nvPr/>
        </p:nvSpPr>
        <p:spPr bwMode="auto">
          <a:xfrm>
            <a:off x="4038600" y="37766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6" name="Line 34"/>
          <p:cNvSpPr>
            <a:spLocks noChangeShapeType="1"/>
          </p:cNvSpPr>
          <p:nvPr/>
        </p:nvSpPr>
        <p:spPr bwMode="auto">
          <a:xfrm>
            <a:off x="5378450" y="37766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7" name="Line 35"/>
          <p:cNvSpPr>
            <a:spLocks noChangeShapeType="1"/>
          </p:cNvSpPr>
          <p:nvPr/>
        </p:nvSpPr>
        <p:spPr bwMode="auto">
          <a:xfrm flipV="1">
            <a:off x="4833938" y="41259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28" name="Line 36"/>
          <p:cNvSpPr>
            <a:spLocks noChangeShapeType="1"/>
          </p:cNvSpPr>
          <p:nvPr/>
        </p:nvSpPr>
        <p:spPr bwMode="auto">
          <a:xfrm>
            <a:off x="3733800" y="51816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29" name="Group 37"/>
          <p:cNvGrpSpPr>
            <a:grpSpLocks/>
          </p:cNvGrpSpPr>
          <p:nvPr/>
        </p:nvGrpSpPr>
        <p:grpSpPr bwMode="auto">
          <a:xfrm>
            <a:off x="5562600" y="2667000"/>
            <a:ext cx="939800" cy="685800"/>
            <a:chOff x="1063" y="2736"/>
            <a:chExt cx="592" cy="432"/>
          </a:xfrm>
        </p:grpSpPr>
        <p:sp>
          <p:nvSpPr>
            <p:cNvPr id="750630" name="Oval 3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31" name="Text Box 39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750632" name="Line 40"/>
          <p:cNvSpPr>
            <a:spLocks noChangeShapeType="1"/>
          </p:cNvSpPr>
          <p:nvPr/>
        </p:nvSpPr>
        <p:spPr bwMode="auto">
          <a:xfrm flipV="1">
            <a:off x="5278438" y="3200400"/>
            <a:ext cx="468312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3" name="Oval 41"/>
          <p:cNvSpPr>
            <a:spLocks noChangeArrowheads="1"/>
          </p:cNvSpPr>
          <p:nvPr/>
        </p:nvSpPr>
        <p:spPr bwMode="auto">
          <a:xfrm>
            <a:off x="1981200" y="3733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4" name="Oval 42"/>
          <p:cNvSpPr>
            <a:spLocks noChangeArrowheads="1"/>
          </p:cNvSpPr>
          <p:nvPr/>
        </p:nvSpPr>
        <p:spPr bwMode="auto">
          <a:xfrm>
            <a:off x="3200400" y="3352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5" name="Oval 43"/>
          <p:cNvSpPr>
            <a:spLocks noChangeArrowheads="1"/>
          </p:cNvSpPr>
          <p:nvPr/>
        </p:nvSpPr>
        <p:spPr bwMode="auto">
          <a:xfrm>
            <a:off x="3048000" y="4495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6" name="Oval 44"/>
          <p:cNvSpPr>
            <a:spLocks noChangeArrowheads="1"/>
          </p:cNvSpPr>
          <p:nvPr/>
        </p:nvSpPr>
        <p:spPr bwMode="auto">
          <a:xfrm>
            <a:off x="1981200" y="5029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7" name="Oval 45"/>
          <p:cNvSpPr>
            <a:spLocks noChangeArrowheads="1"/>
          </p:cNvSpPr>
          <p:nvPr/>
        </p:nvSpPr>
        <p:spPr bwMode="auto">
          <a:xfrm>
            <a:off x="4572000" y="3429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8" name="Oval 46"/>
          <p:cNvSpPr>
            <a:spLocks noChangeArrowheads="1"/>
          </p:cNvSpPr>
          <p:nvPr/>
        </p:nvSpPr>
        <p:spPr bwMode="auto">
          <a:xfrm>
            <a:off x="4876800" y="5334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39" name="Oval 47"/>
          <p:cNvSpPr>
            <a:spLocks noChangeArrowheads="1"/>
          </p:cNvSpPr>
          <p:nvPr/>
        </p:nvSpPr>
        <p:spPr bwMode="auto">
          <a:xfrm>
            <a:off x="5867400" y="34385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0" name="Oval 48"/>
          <p:cNvSpPr>
            <a:spLocks noChangeArrowheads="1"/>
          </p:cNvSpPr>
          <p:nvPr/>
        </p:nvSpPr>
        <p:spPr bwMode="auto">
          <a:xfrm>
            <a:off x="5562600" y="25908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1" name="Oval 49"/>
          <p:cNvSpPr>
            <a:spLocks noChangeArrowheads="1"/>
          </p:cNvSpPr>
          <p:nvPr/>
        </p:nvSpPr>
        <p:spPr bwMode="auto">
          <a:xfrm>
            <a:off x="4114800" y="4572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2" name="Line 50"/>
          <p:cNvSpPr>
            <a:spLocks noChangeShapeType="1"/>
          </p:cNvSpPr>
          <p:nvPr/>
        </p:nvSpPr>
        <p:spPr bwMode="auto">
          <a:xfrm flipV="1">
            <a:off x="2795588" y="5181600"/>
            <a:ext cx="512762" cy="1857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3" name="Group 51"/>
          <p:cNvGrpSpPr>
            <a:grpSpLocks/>
          </p:cNvGrpSpPr>
          <p:nvPr/>
        </p:nvGrpSpPr>
        <p:grpSpPr bwMode="auto">
          <a:xfrm>
            <a:off x="6661150" y="2057400"/>
            <a:ext cx="989013" cy="685800"/>
            <a:chOff x="1048" y="2736"/>
            <a:chExt cx="623" cy="432"/>
          </a:xfrm>
        </p:grpSpPr>
        <p:sp>
          <p:nvSpPr>
            <p:cNvPr id="750644" name="Oval 5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45" name="Text Box 53"/>
            <p:cNvSpPr txBox="1">
              <a:spLocks noChangeArrowheads="1"/>
            </p:cNvSpPr>
            <p:nvPr/>
          </p:nvSpPr>
          <p:spPr bwMode="auto">
            <a:xfrm>
              <a:off x="1048" y="2826"/>
              <a:ext cx="62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Teacher’s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sp>
        <p:nvSpPr>
          <p:cNvPr id="750646" name="Line 54"/>
          <p:cNvSpPr>
            <a:spLocks noChangeShapeType="1"/>
          </p:cNvSpPr>
          <p:nvPr/>
        </p:nvSpPr>
        <p:spPr bwMode="auto">
          <a:xfrm flipV="1">
            <a:off x="6400800" y="2590800"/>
            <a:ext cx="468313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47" name="Oval 55"/>
          <p:cNvSpPr>
            <a:spLocks noChangeArrowheads="1"/>
          </p:cNvSpPr>
          <p:nvPr/>
        </p:nvSpPr>
        <p:spPr bwMode="auto">
          <a:xfrm>
            <a:off x="6684963" y="1981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0648" name="Group 56"/>
          <p:cNvGrpSpPr>
            <a:grpSpLocks/>
          </p:cNvGrpSpPr>
          <p:nvPr/>
        </p:nvGrpSpPr>
        <p:grpSpPr bwMode="auto">
          <a:xfrm>
            <a:off x="6618288" y="5029200"/>
            <a:ext cx="792162" cy="685800"/>
            <a:chOff x="1104" y="2736"/>
            <a:chExt cx="499" cy="432"/>
          </a:xfrm>
        </p:grpSpPr>
        <p:sp>
          <p:nvSpPr>
            <p:cNvPr id="750649" name="Oval 5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0650" name="Text Box 58"/>
            <p:cNvSpPr txBox="1">
              <a:spLocks noChangeArrowheads="1"/>
            </p:cNvSpPr>
            <p:nvPr/>
          </p:nvSpPr>
          <p:spPr bwMode="auto">
            <a:xfrm>
              <a:off x="1123" y="282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David’s</a:t>
              </a:r>
            </a:p>
            <a:p>
              <a:pPr algn="ctr"/>
              <a:r>
                <a:rPr lang="en-US" sz="1400"/>
                <a:t>Den</a:t>
              </a:r>
            </a:p>
          </p:txBody>
        </p:sp>
      </p:grpSp>
      <p:sp>
        <p:nvSpPr>
          <p:cNvPr id="750651" name="Line 59"/>
          <p:cNvSpPr>
            <a:spLocks noChangeShapeType="1"/>
          </p:cNvSpPr>
          <p:nvPr/>
        </p:nvSpPr>
        <p:spPr bwMode="auto">
          <a:xfrm flipV="1">
            <a:off x="5672138" y="5356225"/>
            <a:ext cx="968375" cy="2825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0652" name="Oval 60"/>
          <p:cNvSpPr>
            <a:spLocks noChangeArrowheads="1"/>
          </p:cNvSpPr>
          <p:nvPr/>
        </p:nvSpPr>
        <p:spPr bwMode="auto">
          <a:xfrm>
            <a:off x="6553200" y="4953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0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0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0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0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0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0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0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33" grpId="0" animBg="1"/>
      <p:bldP spid="750634" grpId="0" animBg="1"/>
      <p:bldP spid="750635" grpId="0" animBg="1"/>
      <p:bldP spid="750636" grpId="0" animBg="1"/>
      <p:bldP spid="750637" grpId="0" animBg="1"/>
      <p:bldP spid="750638" grpId="0" animBg="1"/>
      <p:bldP spid="750639" grpId="0" animBg="1"/>
      <p:bldP spid="750640" grpId="0" animBg="1"/>
      <p:bldP spid="750641" grpId="0" animBg="1"/>
      <p:bldP spid="750647" grpId="0" animBg="1"/>
      <p:bldP spid="7506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736E-FE09-4FCC-9BBA-6C576B3CF41A}" type="slidenum">
              <a:rPr lang="en-US"/>
              <a:pPr/>
              <a:t>26</a:t>
            </a:fld>
            <a:endParaRPr lang="en-US"/>
          </a:p>
        </p:txBody>
      </p:sp>
      <p:sp>
        <p:nvSpPr>
          <p:cNvPr id="706565" name="Rectangle 5"/>
          <p:cNvSpPr>
            <a:spLocks noChangeArrowheads="1"/>
          </p:cNvSpPr>
          <p:nvPr/>
        </p:nvSpPr>
        <p:spPr bwMode="auto">
          <a:xfrm>
            <a:off x="68263" y="-63064"/>
            <a:ext cx="8983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900" dirty="0" smtClean="0"/>
              <a:t>Implementing Depth-first Traversal w/</a:t>
            </a:r>
            <a:r>
              <a:rPr lang="en-US" sz="2900" dirty="0" smtClean="0">
                <a:solidFill>
                  <a:srgbClr val="7030A0"/>
                </a:solidFill>
              </a:rPr>
              <a:t>Stack</a:t>
            </a:r>
            <a:r>
              <a:rPr lang="en-US" sz="2900" dirty="0" smtClean="0"/>
              <a:t>!</a:t>
            </a:r>
            <a:endParaRPr lang="en-US" sz="2900" dirty="0"/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244366" y="1966770"/>
            <a:ext cx="8764588" cy="3179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Depth-First-Search-With-Stack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</a:t>
            </a:r>
            <a:r>
              <a:rPr lang="en-US" sz="2200" dirty="0" smtClean="0">
                <a:solidFill>
                  <a:schemeClr val="tx2"/>
                </a:solidFill>
                <a:latin typeface="Comic Sans MS" pitchFamily="66" charset="0"/>
              </a:rPr>
              <a:t>Push </a:t>
            </a:r>
            <a:r>
              <a:rPr lang="en-US" sz="2200" dirty="0" err="1">
                <a:solidFill>
                  <a:srgbClr val="6600CC"/>
                </a:solidFill>
                <a:latin typeface="Comic Sans MS" pitchFamily="66" charset="0"/>
              </a:rPr>
              <a:t>start_room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 the stack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While the stack is not empty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Pop the top item off the stack and put it in variable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If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c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yet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Drop a breadcrumb (we’ve visited the current room)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For each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accent2"/>
                </a:solidFill>
                <a:latin typeface="Comic Sans MS" pitchFamily="66" charset="0"/>
              </a:rPr>
              <a:t> leaving the room</a:t>
            </a:r>
            <a:endParaRPr lang="en-US" sz="2200" dirty="0">
              <a:solidFill>
                <a:schemeClr val="tx2"/>
              </a:solidFill>
              <a:latin typeface="Comic Sans MS" pitchFamily="66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                 If the room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behind door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d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hasn’t been visited </a:t>
            </a:r>
          </a:p>
          <a:p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	                	  Push </a:t>
            </a:r>
            <a:r>
              <a:rPr lang="en-US" sz="2200" dirty="0">
                <a:solidFill>
                  <a:srgbClr val="6600CC"/>
                </a:solidFill>
                <a:latin typeface="Comic Sans MS" pitchFamily="66" charset="0"/>
              </a:rPr>
              <a:t>r</a:t>
            </a:r>
            <a:r>
              <a:rPr lang="en-US" sz="22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</p:txBody>
      </p:sp>
      <p:sp>
        <p:nvSpPr>
          <p:cNvPr id="706569" name="Text Box 9"/>
          <p:cNvSpPr txBox="1">
            <a:spLocks noChangeArrowheads="1"/>
          </p:cNvSpPr>
          <p:nvPr/>
        </p:nvSpPr>
        <p:spPr bwMode="auto">
          <a:xfrm>
            <a:off x="331072" y="5341890"/>
            <a:ext cx="8550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/>
              <a:t>Basically, the stack allows you to simulate recursion…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rgbClr val="6600CC"/>
                </a:solidFill>
              </a:rPr>
              <a:t>Or does the recursion allow you to simulate a stack? </a:t>
            </a:r>
            <a:endParaRPr lang="en-US" sz="2000" dirty="0" smtClean="0">
              <a:solidFill>
                <a:srgbClr val="6600CC"/>
              </a:solidFill>
            </a:endParaRPr>
          </a:p>
          <a:p>
            <a:pPr algn="ctr"/>
            <a:endParaRPr lang="en-US" sz="1200" dirty="0" smtClean="0">
              <a:solidFill>
                <a:srgbClr val="6600CC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Hmmmmmmm</a:t>
            </a:r>
            <a:r>
              <a:rPr lang="en-US" sz="2000" dirty="0" smtClean="0">
                <a:solidFill>
                  <a:srgbClr val="FF0000"/>
                </a:solidFill>
              </a:rPr>
              <a:t>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6490" y="938043"/>
            <a:ext cx="855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You can also implement your </a:t>
            </a:r>
            <a:r>
              <a:rPr lang="en-US" dirty="0" smtClean="0">
                <a:solidFill>
                  <a:srgbClr val="7030A0"/>
                </a:solidFill>
              </a:rPr>
              <a:t>Depth-first Traversal </a:t>
            </a:r>
            <a:r>
              <a:rPr lang="en-US" dirty="0" smtClean="0"/>
              <a:t>with a </a:t>
            </a:r>
            <a:r>
              <a:rPr lang="en-US" dirty="0" smtClean="0">
                <a:solidFill>
                  <a:srgbClr val="7030A0"/>
                </a:solidFill>
              </a:rPr>
              <a:t>stack</a:t>
            </a:r>
            <a:r>
              <a:rPr lang="en-US" dirty="0" smtClean="0"/>
              <a:t> if you like!  (What’s not to like???)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6" grpId="0" animBg="1"/>
      <p:bldP spid="706569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7057-42E6-4079-8824-C7061C5ED161}" type="slidenum">
              <a:rPr lang="en-US"/>
              <a:pPr/>
              <a:t>27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8223250" cy="1143000"/>
          </a:xfrm>
        </p:spPr>
        <p:txBody>
          <a:bodyPr/>
          <a:lstStyle/>
          <a:p>
            <a:r>
              <a:rPr lang="en-US"/>
              <a:t>Breadth-first Graph Traversal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517525" y="1036638"/>
            <a:ext cx="82057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Idea</a:t>
            </a:r>
            <a:r>
              <a:rPr lang="en-US" sz="2200" dirty="0" smtClean="0">
                <a:cs typeface="Courier New" pitchFamily="49" charset="0"/>
              </a:rPr>
              <a:t>:</a:t>
            </a:r>
          </a:p>
          <a:p>
            <a:pPr algn="ctr"/>
            <a:r>
              <a:rPr lang="en-US" sz="1100" dirty="0" smtClean="0">
                <a:cs typeface="Courier New" pitchFamily="49" charset="0"/>
              </a:rPr>
              <a:t>   </a:t>
            </a:r>
          </a:p>
          <a:p>
            <a:pPr algn="ctr"/>
            <a:r>
              <a:rPr lang="en-US" sz="2200" dirty="0" smtClean="0">
                <a:cs typeface="Courier New" pitchFamily="49" charset="0"/>
              </a:rPr>
              <a:t>Process </a:t>
            </a:r>
            <a:r>
              <a:rPr lang="en-US" sz="2200" dirty="0">
                <a:cs typeface="Courier New" pitchFamily="49" charset="0"/>
              </a:rPr>
              <a:t>all of the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1 edge away </a:t>
            </a:r>
            <a:r>
              <a:rPr lang="en-US" sz="2200" dirty="0" smtClean="0">
                <a:cs typeface="Courier New" pitchFamily="49" charset="0"/>
              </a:rPr>
              <a:t/>
            </a:r>
            <a:br>
              <a:rPr lang="en-US" sz="2200" dirty="0" smtClean="0">
                <a:cs typeface="Courier New" pitchFamily="49" charset="0"/>
              </a:rPr>
            </a:br>
            <a:r>
              <a:rPr lang="en-US" sz="2200" dirty="0" smtClean="0">
                <a:cs typeface="Courier New" pitchFamily="49" charset="0"/>
              </a:rPr>
              <a:t>from </a:t>
            </a:r>
            <a:r>
              <a:rPr lang="en-US" sz="2200" dirty="0">
                <a:cs typeface="Courier New" pitchFamily="49" charset="0"/>
              </a:rPr>
              <a:t>the start vertex, </a:t>
            </a:r>
            <a:endParaRPr lang="en-US" sz="2200" dirty="0"/>
          </a:p>
          <a:p>
            <a:pPr algn="ctr"/>
            <a:endParaRPr lang="en-US" sz="1200" dirty="0" smtClean="0">
              <a:cs typeface="Courier New" pitchFamily="49" charset="0"/>
            </a:endParaRPr>
          </a:p>
          <a:p>
            <a:pPr algn="ctr"/>
            <a:r>
              <a:rPr lang="en-US" sz="2200" dirty="0" smtClean="0">
                <a:cs typeface="Courier New" pitchFamily="49" charset="0"/>
              </a:rPr>
              <a:t>then </a:t>
            </a:r>
            <a:r>
              <a:rPr lang="en-US" sz="2200" dirty="0">
                <a:cs typeface="Courier New" pitchFamily="49" charset="0"/>
              </a:rPr>
              <a:t>process all vertices that are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two edges away</a:t>
            </a:r>
            <a:r>
              <a:rPr lang="en-US" sz="2200" dirty="0">
                <a:cs typeface="Courier New" pitchFamily="49" charset="0"/>
              </a:rPr>
              <a:t>,</a:t>
            </a:r>
            <a:r>
              <a:rPr lang="en-US" sz="2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then </a:t>
            </a:r>
            <a:r>
              <a:rPr lang="en-US" sz="2200" dirty="0"/>
              <a:t>process all vertices that are </a:t>
            </a:r>
            <a:r>
              <a:rPr lang="en-US" sz="2200" dirty="0">
                <a:solidFill>
                  <a:srgbClr val="FF0000"/>
                </a:solidFill>
              </a:rPr>
              <a:t>three edges away</a:t>
            </a:r>
            <a:r>
              <a:rPr lang="en-US" sz="2200" dirty="0"/>
              <a:t>, </a:t>
            </a:r>
          </a:p>
          <a:p>
            <a:pPr algn="ctr"/>
            <a:endParaRPr lang="en-US" sz="1200" dirty="0"/>
          </a:p>
          <a:p>
            <a:pPr algn="ctr"/>
            <a:r>
              <a:rPr lang="en-US" sz="2200" dirty="0" smtClean="0"/>
              <a:t>etc</a:t>
            </a:r>
            <a:r>
              <a:rPr lang="en-US" sz="2200" dirty="0"/>
              <a:t>…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88486" y="4250804"/>
            <a:ext cx="86185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 dirty="0">
                <a:cs typeface="Courier New" pitchFamily="49" charset="0"/>
              </a:rPr>
              <a:t>: </a:t>
            </a:r>
            <a:endParaRPr lang="en-US" dirty="0" smtClean="0">
              <a:cs typeface="Courier New" pitchFamily="49" charset="0"/>
            </a:endParaRPr>
          </a:p>
          <a:p>
            <a:pPr algn="ctr"/>
            <a:r>
              <a:rPr lang="en-US" dirty="0" smtClean="0">
                <a:cs typeface="Courier New" pitchFamily="49" charset="0"/>
              </a:rPr>
              <a:t>What </a:t>
            </a:r>
            <a:r>
              <a:rPr lang="en-US" dirty="0">
                <a:cs typeface="Courier New" pitchFamily="49" charset="0"/>
              </a:rPr>
              <a:t>data structure </a:t>
            </a:r>
            <a:r>
              <a:rPr lang="en-US" dirty="0" smtClean="0">
                <a:cs typeface="Courier New" pitchFamily="49" charset="0"/>
              </a:rPr>
              <a:t>could </a:t>
            </a:r>
            <a:r>
              <a:rPr lang="en-US" dirty="0">
                <a:cs typeface="Courier New" pitchFamily="49" charset="0"/>
              </a:rPr>
              <a:t>we </a:t>
            </a:r>
            <a:r>
              <a:rPr lang="en-US" dirty="0" smtClean="0">
                <a:cs typeface="Courier New" pitchFamily="49" charset="0"/>
              </a:rPr>
              <a:t>use to implement this?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399693" y="5501657"/>
            <a:ext cx="24016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Answer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Not </a:t>
            </a:r>
            <a:r>
              <a:rPr lang="en-US" dirty="0">
                <a:cs typeface="Courier New" pitchFamily="49" charset="0"/>
              </a:rPr>
              <a:t>a P, but a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/>
      <p:bldP spid="70758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DEE7-FC48-469D-A632-9BBC38231209}" type="slidenum">
              <a:rPr lang="en-US"/>
              <a:pPr/>
              <a:t>28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76200"/>
            <a:ext cx="9448800" cy="1143000"/>
          </a:xfrm>
        </p:spPr>
        <p:txBody>
          <a:bodyPr/>
          <a:lstStyle/>
          <a:p>
            <a:r>
              <a:rPr lang="en-US" dirty="0"/>
              <a:t>Breadth-first Graph Traversal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55981" y="1153492"/>
            <a:ext cx="7850407" cy="424731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66"/>
                </a:solidFill>
              </a:rPr>
              <a:t>Breadth-First-Search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6600CC"/>
                </a:solidFill>
              </a:rPr>
              <a:t>startVertex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sz="2200" dirty="0" smtClean="0"/>
              <a:t>   Add </a:t>
            </a:r>
            <a:r>
              <a:rPr lang="en-US" sz="2200" dirty="0"/>
              <a:t>the starting vertex to our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/>
          </a:p>
          <a:p>
            <a:r>
              <a:rPr lang="en-US" sz="2200" dirty="0" smtClean="0"/>
              <a:t>   Mark </a:t>
            </a:r>
            <a:r>
              <a:rPr lang="en-US" sz="2200" dirty="0"/>
              <a:t>the starting vertex as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 smtClean="0"/>
              <a:t>   While </a:t>
            </a:r>
            <a:r>
              <a:rPr lang="en-US" sz="2200" dirty="0"/>
              <a:t>the queue is not empty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</a:t>
            </a:r>
            <a:r>
              <a:rPr lang="en-US" sz="2200" dirty="0" err="1"/>
              <a:t>Dequeue</a:t>
            </a:r>
            <a:r>
              <a:rPr lang="en-US" sz="2200" dirty="0"/>
              <a:t> the top vertex from the queue and place in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Process vertex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(e.g., print its contents out)</a:t>
            </a:r>
          </a:p>
          <a:p>
            <a:r>
              <a:rPr lang="en-US" sz="2200" dirty="0" smtClean="0"/>
              <a:t>       </a:t>
            </a:r>
            <a:r>
              <a:rPr lang="en-US" sz="2200" dirty="0"/>
              <a:t>For each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directly reachable from </a:t>
            </a:r>
            <a:r>
              <a:rPr lang="en-US" sz="2200" dirty="0">
                <a:solidFill>
                  <a:schemeClr val="accent2"/>
                </a:solidFill>
              </a:rPr>
              <a:t>c</a:t>
            </a:r>
            <a:r>
              <a:rPr lang="en-US" sz="2200" dirty="0"/>
              <a:t> </a:t>
            </a:r>
          </a:p>
          <a:p>
            <a:r>
              <a:rPr lang="en-US" sz="2200" dirty="0" smtClean="0"/>
              <a:t>  </a:t>
            </a:r>
            <a:r>
              <a:rPr lang="en-US" sz="2200" dirty="0"/>
              <a:t>	   If</a:t>
            </a:r>
            <a:r>
              <a:rPr lang="en-US" sz="2200" dirty="0">
                <a:solidFill>
                  <a:schemeClr val="accent2"/>
                </a:solidFill>
              </a:rPr>
              <a:t> v</a:t>
            </a:r>
            <a:r>
              <a:rPr lang="en-US" sz="2200" dirty="0"/>
              <a:t> has not yet been </a:t>
            </a:r>
            <a:r>
              <a:rPr lang="en-US" sz="22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200" dirty="0"/>
              <a:t>                  Mark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as </a:t>
            </a:r>
            <a:r>
              <a:rPr lang="en-US" sz="22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200" dirty="0"/>
              <a:t>                  Insert vertex </a:t>
            </a:r>
            <a:r>
              <a:rPr lang="en-US" sz="2200" dirty="0">
                <a:solidFill>
                  <a:schemeClr val="accent2"/>
                </a:solidFill>
              </a:rPr>
              <a:t>v</a:t>
            </a:r>
            <a:r>
              <a:rPr lang="en-US" sz="2200" dirty="0"/>
              <a:t> into the </a:t>
            </a:r>
            <a:r>
              <a:rPr lang="en-US" sz="2200" dirty="0" smtClean="0">
                <a:solidFill>
                  <a:srgbClr val="A50021"/>
                </a:solidFill>
              </a:rPr>
              <a:t>queue</a:t>
            </a:r>
            <a:endParaRPr lang="en-US" sz="2200" dirty="0">
              <a:solidFill>
                <a:srgbClr val="A5002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sz="6000" dirty="0" smtClean="0">
              <a:solidFill>
                <a:schemeClr val="tx1"/>
              </a:solidFill>
            </a:endParaRPr>
          </a:p>
        </p:txBody>
      </p:sp>
      <p:sp>
        <p:nvSpPr>
          <p:cNvPr id="708630" name="Rectangle 22"/>
          <p:cNvSpPr>
            <a:spLocks noChangeArrowheads="1"/>
          </p:cNvSpPr>
          <p:nvPr/>
        </p:nvSpPr>
        <p:spPr bwMode="auto">
          <a:xfrm>
            <a:off x="1742676" y="5339635"/>
            <a:ext cx="6243145" cy="1446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Hmmm. Does this algorithm look familiar?  </a:t>
            </a:r>
          </a:p>
          <a:p>
            <a:pPr algn="ctr"/>
            <a:endParaRPr lang="en-US" sz="2200" dirty="0">
              <a:solidFill>
                <a:schemeClr val="accent2"/>
              </a:solidFill>
              <a:cs typeface="Courier New" pitchFamily="49" charset="0"/>
            </a:endParaRPr>
          </a:p>
          <a:p>
            <a:pPr algn="ctr"/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It’s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a-maze-</a:t>
            </a:r>
            <a:r>
              <a:rPr lang="en-US" sz="2200" dirty="0" err="1" smtClean="0">
                <a:solidFill>
                  <a:srgbClr val="FF0000"/>
                </a:solidFill>
                <a:cs typeface="Courier New" pitchFamily="49" charset="0"/>
              </a:rPr>
              <a:t>ingly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chemeClr val="accent2"/>
                </a:solidFill>
                <a:cs typeface="Courier New" pitchFamily="49" charset="0"/>
              </a:rPr>
              <a:t>similar </a:t>
            </a:r>
            <a:r>
              <a:rPr lang="en-US" sz="2200" dirty="0">
                <a:solidFill>
                  <a:schemeClr val="accent2"/>
                </a:solidFill>
                <a:cs typeface="Courier New" pitchFamily="49" charset="0"/>
              </a:rPr>
              <a:t>to our </a:t>
            </a:r>
            <a:r>
              <a:rPr lang="en-US" sz="2200" dirty="0" smtClean="0">
                <a:solidFill>
                  <a:srgbClr val="FF0000"/>
                </a:solidFill>
                <a:cs typeface="Courier New" pitchFamily="49" charset="0"/>
              </a:rPr>
              <a:t>queue-based maze-solving </a:t>
            </a:r>
            <a:r>
              <a:rPr lang="en-US" sz="2200" dirty="0">
                <a:solidFill>
                  <a:srgbClr val="FF0000"/>
                </a:solidFill>
                <a:cs typeface="Courier New" pitchFamily="49" charset="0"/>
              </a:rPr>
              <a:t>algorithm!!!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0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build="p" animBg="1"/>
      <p:bldP spid="70863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sp>
        <p:nvSpPr>
          <p:cNvPr id="20" name="Line 65"/>
          <p:cNvSpPr>
            <a:spLocks noChangeShapeType="1"/>
          </p:cNvSpPr>
          <p:nvPr/>
        </p:nvSpPr>
        <p:spPr bwMode="auto">
          <a:xfrm>
            <a:off x="136167" y="13270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54"/>
          <p:cNvGrpSpPr/>
          <p:nvPr/>
        </p:nvGrpSpPr>
        <p:grpSpPr>
          <a:xfrm>
            <a:off x="6343933" y="4928510"/>
            <a:ext cx="1503938" cy="882871"/>
            <a:chOff x="7788170" y="2349062"/>
            <a:chExt cx="1503938" cy="882871"/>
          </a:xfrm>
        </p:grpSpPr>
        <p:sp>
          <p:nvSpPr>
            <p:cNvPr id="22" name="TextBox 21"/>
            <p:cNvSpPr txBox="1"/>
            <p:nvPr/>
          </p:nvSpPr>
          <p:spPr>
            <a:xfrm>
              <a:off x="7788170" y="2349062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FF0000"/>
                  </a:solidFill>
                </a:rPr>
                <a:t>startVertex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1" name="Line 65"/>
          <p:cNvSpPr>
            <a:spLocks noChangeShapeType="1"/>
          </p:cNvSpPr>
          <p:nvPr/>
        </p:nvSpPr>
        <p:spPr bwMode="auto">
          <a:xfrm>
            <a:off x="340326" y="1945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510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Line 65"/>
          <p:cNvSpPr>
            <a:spLocks noChangeShapeType="1"/>
          </p:cNvSpPr>
          <p:nvPr/>
        </p:nvSpPr>
        <p:spPr bwMode="auto">
          <a:xfrm>
            <a:off x="353026" y="22500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35" name="Isosceles Triangle 3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Line 65"/>
          <p:cNvSpPr>
            <a:spLocks noChangeShapeType="1"/>
          </p:cNvSpPr>
          <p:nvPr/>
        </p:nvSpPr>
        <p:spPr bwMode="auto">
          <a:xfrm>
            <a:off x="365726" y="2567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5"/>
          <p:cNvSpPr>
            <a:spLocks noChangeShapeType="1"/>
          </p:cNvSpPr>
          <p:nvPr/>
        </p:nvSpPr>
        <p:spPr bwMode="auto">
          <a:xfrm>
            <a:off x="645126" y="2859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65"/>
          <p:cNvSpPr>
            <a:spLocks noChangeShapeType="1"/>
          </p:cNvSpPr>
          <p:nvPr/>
        </p:nvSpPr>
        <p:spPr bwMode="auto">
          <a:xfrm>
            <a:off x="657826" y="31644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5" name="Line 65"/>
          <p:cNvSpPr>
            <a:spLocks noChangeShapeType="1"/>
          </p:cNvSpPr>
          <p:nvPr/>
        </p:nvSpPr>
        <p:spPr bwMode="auto">
          <a:xfrm>
            <a:off x="6578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5"/>
          <p:cNvSpPr>
            <a:spLocks noChangeShapeType="1"/>
          </p:cNvSpPr>
          <p:nvPr/>
        </p:nvSpPr>
        <p:spPr bwMode="auto">
          <a:xfrm>
            <a:off x="12293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526350" y="3098800"/>
            <a:ext cx="2427890" cy="931567"/>
          </a:xfrm>
          <a:prstGeom prst="wedgeRoundRectCallout">
            <a:avLst>
              <a:gd name="adj1" fmla="val 4393"/>
              <a:gd name="adj2" fmla="val 191334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>
            <a:off x="1508726" y="40788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1508726" y="43836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Straight Arrow Connector 62"/>
          <p:cNvCxnSpPr>
            <a:stCxn id="15" idx="0"/>
          </p:cNvCxnSpPr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195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/>
      <p:bldP spid="45" grpId="0" animBg="1"/>
      <p:bldP spid="45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B65A5-C62D-42C5-83E4-D98217A267FD}" type="slidenum">
              <a:rPr lang="en-US"/>
              <a:pPr/>
              <a:t>3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Graphs</a:t>
            </a:r>
          </a:p>
        </p:txBody>
      </p:sp>
      <p:sp>
        <p:nvSpPr>
          <p:cNvPr id="689164" name="Text Box 12"/>
          <p:cNvSpPr txBox="1">
            <a:spLocks noChangeArrowheads="1"/>
          </p:cNvSpPr>
          <p:nvPr/>
        </p:nvSpPr>
        <p:spPr bwMode="auto">
          <a:xfrm>
            <a:off x="598487" y="1131888"/>
            <a:ext cx="7985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graph holds two types of items: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5163" y="3973606"/>
            <a:ext cx="8051137" cy="2093851"/>
            <a:chOff x="445163" y="3973606"/>
            <a:chExt cx="8051137" cy="2093851"/>
          </a:xfrm>
        </p:grpSpPr>
        <p:pic>
          <p:nvPicPr>
            <p:cNvPr id="18" name="Picture 17" descr="graph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63" y="3973606"/>
              <a:ext cx="2093851" cy="2093851"/>
            </a:xfrm>
            <a:prstGeom prst="rect">
              <a:avLst/>
            </a:prstGeom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59" t="7566" r="5131" b="23791"/>
            <a:stretch>
              <a:fillRect/>
            </a:stretch>
          </p:blipFill>
          <p:spPr bwMode="auto">
            <a:xfrm>
              <a:off x="3310218" y="4264043"/>
              <a:ext cx="2590800" cy="1512977"/>
            </a:xfrm>
            <a:prstGeom prst="rect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" name="Picture 19" descr="internet-Graph-1069646562.LGL_.2D.4096x4096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87081"/>
              <a:ext cx="1866900" cy="1866900"/>
            </a:xfrm>
            <a:prstGeom prst="rect">
              <a:avLst/>
            </a:prstGeom>
          </p:spPr>
        </p:pic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285750" y="18176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Vertices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Nodes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 vertex might represent a </a:t>
            </a:r>
            <a:r>
              <a:rPr lang="en-US" dirty="0" smtClean="0">
                <a:solidFill>
                  <a:srgbClr val="0070C0"/>
                </a:solidFill>
              </a:rPr>
              <a:t>person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0070C0"/>
                </a:solidFill>
              </a:rPr>
              <a:t>city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0070C0"/>
                </a:solidFill>
              </a:rPr>
              <a:t>web 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81000" y="2884488"/>
            <a:ext cx="8610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Edges</a:t>
            </a:r>
            <a:r>
              <a:rPr lang="en-US" dirty="0" smtClean="0"/>
              <a:t> (aka </a:t>
            </a:r>
            <a:r>
              <a:rPr lang="en-US" dirty="0" smtClean="0">
                <a:solidFill>
                  <a:srgbClr val="7030A0"/>
                </a:solidFill>
              </a:rPr>
              <a:t>Arcs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An edge simply </a:t>
            </a:r>
            <a:r>
              <a:rPr lang="en-US" dirty="0" smtClean="0">
                <a:solidFill>
                  <a:srgbClr val="0070C0"/>
                </a:solidFill>
              </a:rPr>
              <a:t>connects two* vertices </a:t>
            </a:r>
            <a:r>
              <a:rPr lang="en-US" dirty="0" smtClean="0"/>
              <a:t>to each other.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46797" y="6531173"/>
            <a:ext cx="47484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 Technically, an edge could connect a vertex to itself!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 bwMode="auto">
          <a:xfrm>
            <a:off x="995082" y="5558118"/>
            <a:ext cx="439271" cy="4392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505201" y="51188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38684" y="5423647"/>
            <a:ext cx="277906" cy="286870"/>
          </a:xfrm>
          <a:prstGeom prst="ellipse">
            <a:avLst/>
          </a:prstGeom>
          <a:noFill/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1716258" y="5064369"/>
            <a:ext cx="350667" cy="14580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3502183" y="4791075"/>
            <a:ext cx="1513437" cy="35129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H="1">
            <a:off x="7885820" y="5528733"/>
            <a:ext cx="64380" cy="24863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4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49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Line 65"/>
          <p:cNvSpPr>
            <a:spLocks noChangeShapeType="1"/>
          </p:cNvSpPr>
          <p:nvPr/>
        </p:nvSpPr>
        <p:spPr bwMode="auto">
          <a:xfrm>
            <a:off x="619726" y="34565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2" name="Group 54"/>
          <p:cNvGrpSpPr/>
          <p:nvPr/>
        </p:nvGrpSpPr>
        <p:grpSpPr>
          <a:xfrm>
            <a:off x="6928133" y="4852310"/>
            <a:ext cx="343364" cy="946371"/>
            <a:chOff x="8346970" y="2285562"/>
            <a:chExt cx="343364" cy="946371"/>
          </a:xfrm>
        </p:grpSpPr>
        <p:sp>
          <p:nvSpPr>
            <p:cNvPr id="63" name="TextBox 62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54"/>
          <p:cNvGrpSpPr/>
          <p:nvPr/>
        </p:nvGrpSpPr>
        <p:grpSpPr>
          <a:xfrm>
            <a:off x="7633689" y="4383821"/>
            <a:ext cx="343364" cy="946371"/>
            <a:chOff x="8346970" y="2285562"/>
            <a:chExt cx="343364" cy="946371"/>
          </a:xfrm>
        </p:grpSpPr>
        <p:sp>
          <p:nvSpPr>
            <p:cNvPr id="66" name="TextBox 65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" name="Straight Arrow Connector 67"/>
          <p:cNvCxnSpPr/>
          <p:nvPr/>
        </p:nvCxnSpPr>
        <p:spPr bwMode="auto">
          <a:xfrm flipV="1">
            <a:off x="7194340" y="5645784"/>
            <a:ext cx="455213" cy="25590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7193872" y="6098959"/>
            <a:ext cx="700569" cy="3053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Group 54"/>
          <p:cNvGrpSpPr/>
          <p:nvPr/>
        </p:nvGrpSpPr>
        <p:grpSpPr>
          <a:xfrm>
            <a:off x="8195098" y="6223020"/>
            <a:ext cx="619547" cy="461665"/>
            <a:chOff x="8472722" y="2891895"/>
            <a:chExt cx="619547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8748905" y="289189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flipH="1" flipV="1">
              <a:off x="8472722" y="3152910"/>
              <a:ext cx="327265" cy="4998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TextBox 81"/>
          <p:cNvSpPr txBox="1"/>
          <p:nvPr/>
        </p:nvSpPr>
        <p:spPr>
          <a:xfrm>
            <a:off x="449943" y="555897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254726" y="37613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5561150" y="39243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70626" y="40661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Line 65"/>
          <p:cNvSpPr>
            <a:spLocks noChangeShapeType="1"/>
          </p:cNvSpPr>
          <p:nvPr/>
        </p:nvSpPr>
        <p:spPr bwMode="auto">
          <a:xfrm>
            <a:off x="1470626" y="43709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619726" y="346929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6716110" y="3048000"/>
            <a:ext cx="2427890" cy="931567"/>
          </a:xfrm>
          <a:prstGeom prst="wedgeRoundRectCallout">
            <a:avLst>
              <a:gd name="adj1" fmla="val -29608"/>
              <a:gd name="adj2" fmla="val 24995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c has no other edges, so we’re done with it.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95" name="Isosceles Triangle 94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2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90" grpId="0" animBg="1"/>
      <p:bldP spid="90" grpId="1" animBg="1"/>
      <p:bldP spid="91" grpId="0"/>
      <p:bldP spid="92" grpId="0" animBg="1"/>
      <p:bldP spid="92" grpId="1" animBg="1"/>
      <p:bldP spid="93" grpId="0" animBg="1"/>
      <p:bldP spid="9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676400" y="55372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26060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61767" y="284918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54"/>
          <p:cNvGrpSpPr/>
          <p:nvPr/>
        </p:nvGrpSpPr>
        <p:grpSpPr>
          <a:xfrm>
            <a:off x="7609451" y="4404075"/>
            <a:ext cx="343364" cy="946371"/>
            <a:chOff x="8346970" y="2285562"/>
            <a:chExt cx="343364" cy="946371"/>
          </a:xfrm>
        </p:grpSpPr>
        <p:sp>
          <p:nvSpPr>
            <p:cNvPr id="72" name="TextBox 71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Line 65"/>
          <p:cNvSpPr>
            <a:spLocks noChangeShapeType="1"/>
          </p:cNvSpPr>
          <p:nvPr/>
        </p:nvSpPr>
        <p:spPr bwMode="auto">
          <a:xfrm>
            <a:off x="652806" y="316294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7876478" y="5664820"/>
            <a:ext cx="468352" cy="2230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Group 54"/>
          <p:cNvGrpSpPr/>
          <p:nvPr/>
        </p:nvGrpSpPr>
        <p:grpSpPr>
          <a:xfrm>
            <a:off x="8243289" y="4828321"/>
            <a:ext cx="343364" cy="946371"/>
            <a:chOff x="8346970" y="2285562"/>
            <a:chExt cx="343364" cy="946371"/>
          </a:xfrm>
        </p:grpSpPr>
        <p:sp>
          <p:nvSpPr>
            <p:cNvPr id="87" name="TextBox 86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240745" y="37762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5980250" y="3352800"/>
            <a:ext cx="2427890" cy="931567"/>
          </a:xfrm>
          <a:prstGeom prst="wedgeRoundRectCallout">
            <a:avLst>
              <a:gd name="adj1" fmla="val 47286"/>
              <a:gd name="adj2" fmla="val 213147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haven</a:t>
            </a:r>
            <a:r>
              <a:rPr lang="en-US" sz="1800" dirty="0" smtClean="0"/>
              <a:t>’t discovered this this Vertex yet!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469345" y="4093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482045" y="43858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643845" y="345877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 bwMode="auto">
          <a:xfrm>
            <a:off x="7766078" y="5770419"/>
            <a:ext cx="204300" cy="5249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239605" y="37774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5356795" y="3976255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Ah ha! We have already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smtClean="0"/>
              <a:t>discovered this this Vertex!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9" name="Line 65"/>
          <p:cNvSpPr>
            <a:spLocks noChangeShapeType="1"/>
          </p:cNvSpPr>
          <p:nvPr/>
        </p:nvSpPr>
        <p:spPr bwMode="auto">
          <a:xfrm>
            <a:off x="630005" y="34587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121268" y="3006437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#1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112" name="Isosceles Triangle 111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3281 -0.002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6684 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91" grpId="0"/>
      <p:bldP spid="92" grpId="0" animBg="1"/>
      <p:bldP spid="92" grpId="1" animBg="1"/>
      <p:bldP spid="65" grpId="0" animBg="1"/>
      <p:bldP spid="65" grpId="1" animBg="1"/>
      <p:bldP spid="74" grpId="0" animBg="1"/>
      <p:bldP spid="74" grpId="1" animBg="1"/>
      <p:bldP spid="75" grpId="0"/>
      <p:bldP spid="76" grpId="0" animBg="1"/>
      <p:bldP spid="76" grpId="1" animBg="1"/>
      <p:bldP spid="95" grpId="0" animBg="1"/>
      <p:bldP spid="95" grpId="1" animBg="1"/>
      <p:bldP spid="96" grpId="0"/>
      <p:bldP spid="97" grpId="0" animBg="1"/>
      <p:bldP spid="97" grpId="1" animBg="1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grpSp>
        <p:nvGrpSpPr>
          <p:cNvPr id="23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678690" y="553372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6060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4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" name="Group 54"/>
          <p:cNvGrpSpPr/>
          <p:nvPr/>
        </p:nvGrpSpPr>
        <p:grpSpPr>
          <a:xfrm>
            <a:off x="6567918" y="6343249"/>
            <a:ext cx="1295706" cy="461665"/>
            <a:chOff x="8402390" y="2285562"/>
            <a:chExt cx="1295706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840239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V="1">
              <a:off x="8658990" y="2386348"/>
              <a:ext cx="1039106" cy="1359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315232" y="393469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#3 has NO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edges at all! So we’re done.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13194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-0.00047 L -0.06372 -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 animBg="1"/>
      <p:bldP spid="92" grpId="1" animBg="1"/>
      <p:bldP spid="96" grpId="0"/>
      <p:bldP spid="78" grpId="0" animBg="1"/>
      <p:bldP spid="78" grpId="1" animBg="1"/>
      <p:bldP spid="86" grpId="0" animBg="1"/>
      <p:bldP spid="86" grpId="1" animBg="1"/>
      <p:bldP spid="90" grpId="0"/>
      <p:bldP spid="93" grpId="0" animBg="1"/>
      <p:bldP spid="93" grpId="1" animBg="1"/>
      <p:bldP spid="99" grpId="0" animBg="1"/>
      <p:bldP spid="9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8685003" y="5133340"/>
            <a:ext cx="276225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/>
          <p:nvPr/>
        </p:nvGrpSpPr>
        <p:grpSpPr>
          <a:xfrm>
            <a:off x="6922876" y="5184140"/>
            <a:ext cx="2054227" cy="1485900"/>
            <a:chOff x="6922876" y="5184140"/>
            <a:chExt cx="2054227" cy="14859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6922876" y="5368290"/>
              <a:ext cx="1635124" cy="1301750"/>
              <a:chOff x="4325" y="3355"/>
              <a:chExt cx="1030" cy="820"/>
            </a:xfrm>
          </p:grpSpPr>
          <p:sp>
            <p:nvSpPr>
              <p:cNvPr id="7" name="Oval 15"/>
              <p:cNvSpPr>
                <a:spLocks noChangeArrowheads="1"/>
              </p:cNvSpPr>
              <p:nvPr/>
            </p:nvSpPr>
            <p:spPr bwMode="auto">
              <a:xfrm>
                <a:off x="4336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Text Box 16"/>
              <p:cNvSpPr txBox="1">
                <a:spLocks noChangeArrowheads="1"/>
              </p:cNvSpPr>
              <p:nvPr/>
            </p:nvSpPr>
            <p:spPr bwMode="auto">
              <a:xfrm>
                <a:off x="4325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0</a:t>
                </a:r>
                <a:endParaRPr lang="en-US" sz="1800" dirty="0"/>
              </a:p>
            </p:txBody>
          </p:sp>
          <p:sp>
            <p:nvSpPr>
              <p:cNvPr id="9" name="Oval 17"/>
              <p:cNvSpPr>
                <a:spLocks noChangeArrowheads="1"/>
              </p:cNvSpPr>
              <p:nvPr/>
            </p:nvSpPr>
            <p:spPr bwMode="auto">
              <a:xfrm>
                <a:off x="4772" y="3355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761" y="3383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1</a:t>
                </a:r>
                <a:endParaRPr lang="en-US" sz="1800" dirty="0"/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5175" y="3627"/>
                <a:ext cx="173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20"/>
              <p:cNvSpPr txBox="1">
                <a:spLocks noChangeArrowheads="1"/>
              </p:cNvSpPr>
              <p:nvPr/>
            </p:nvSpPr>
            <p:spPr bwMode="auto">
              <a:xfrm>
                <a:off x="5151" y="3655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2</a:t>
                </a:r>
                <a:endParaRPr lang="en-US" sz="1800" dirty="0"/>
              </a:p>
            </p:txBody>
          </p:sp>
          <p:sp>
            <p:nvSpPr>
              <p:cNvPr id="13" name="Oval 23"/>
              <p:cNvSpPr>
                <a:spLocks noChangeArrowheads="1"/>
              </p:cNvSpPr>
              <p:nvPr/>
            </p:nvSpPr>
            <p:spPr bwMode="auto">
              <a:xfrm>
                <a:off x="4923" y="3903"/>
                <a:ext cx="174" cy="27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4928" y="3931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/>
                  <a:t>3</a:t>
                </a:r>
                <a:endParaRPr lang="en-US" sz="1800" dirty="0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 flipV="1">
                <a:off x="4496" y="3540"/>
                <a:ext cx="276" cy="151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4499" y="3815"/>
                <a:ext cx="430" cy="19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938" y="3544"/>
                <a:ext cx="266" cy="132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>
                <a:off x="4860" y="3620"/>
                <a:ext cx="115" cy="303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 flipH="1">
                <a:off x="4984" y="3817"/>
                <a:ext cx="218" cy="156"/>
              </a:xfrm>
              <a:prstGeom prst="line">
                <a:avLst/>
              </a:prstGeom>
              <a:noFill/>
              <a:ln w="41275">
                <a:noFill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8480215" y="5499100"/>
              <a:ext cx="295485" cy="359728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8653253" y="5184140"/>
              <a:ext cx="323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4</a:t>
              </a:r>
              <a:endParaRPr lang="en-US" sz="1800" dirty="0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337382" y="5003800"/>
            <a:ext cx="618978" cy="1143674"/>
            <a:chOff x="337382" y="5003800"/>
            <a:chExt cx="618978" cy="1143674"/>
          </a:xfrm>
        </p:grpSpPr>
        <p:sp>
          <p:nvSpPr>
            <p:cNvPr id="39" name="TextBox 38"/>
            <p:cNvSpPr txBox="1"/>
            <p:nvPr/>
          </p:nvSpPr>
          <p:spPr>
            <a:xfrm>
              <a:off x="444500" y="50038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3738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5" y="1153492"/>
            <a:ext cx="7231429" cy="378565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6666"/>
                </a:solidFill>
              </a:rPr>
              <a:t>Breadth-First-Search 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6600CC"/>
                </a:solidFill>
              </a:rPr>
              <a:t>startVertex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Add </a:t>
            </a:r>
            <a:r>
              <a:rPr lang="en-US" sz="2000" dirty="0"/>
              <a:t>the starting vertex to our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  <a:endParaRPr lang="en-US" sz="2000" dirty="0"/>
          </a:p>
          <a:p>
            <a:r>
              <a:rPr lang="en-US" sz="2000" dirty="0" smtClean="0"/>
              <a:t>   Mark </a:t>
            </a:r>
            <a:r>
              <a:rPr lang="en-US" sz="2000" dirty="0"/>
              <a:t>the starting vertex as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 smtClean="0"/>
              <a:t>   While </a:t>
            </a:r>
            <a:r>
              <a:rPr lang="en-US" sz="2000" dirty="0"/>
              <a:t>the queue is not empty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/>
              <a:t>Dequeue</a:t>
            </a:r>
            <a:r>
              <a:rPr lang="en-US" sz="2000" dirty="0"/>
              <a:t> the top vertex from the queue and place in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Process vertex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(e.g., print its contents out)</a:t>
            </a:r>
          </a:p>
          <a:p>
            <a:r>
              <a:rPr lang="en-US" sz="2000" dirty="0" smtClean="0"/>
              <a:t>       </a:t>
            </a:r>
            <a:r>
              <a:rPr lang="en-US" sz="2000" dirty="0"/>
              <a:t>For each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directly reachable from </a:t>
            </a:r>
            <a:r>
              <a:rPr lang="en-US" sz="2000" dirty="0">
                <a:solidFill>
                  <a:schemeClr val="accent2"/>
                </a:solidFill>
              </a:rPr>
              <a:t>c</a:t>
            </a:r>
            <a:r>
              <a:rPr lang="en-US" sz="2000" dirty="0"/>
              <a:t> 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	   If</a:t>
            </a:r>
            <a:r>
              <a:rPr lang="en-US" sz="2000" dirty="0">
                <a:solidFill>
                  <a:schemeClr val="accent2"/>
                </a:solidFill>
              </a:rPr>
              <a:t> v</a:t>
            </a:r>
            <a:r>
              <a:rPr lang="en-US" sz="2000" dirty="0"/>
              <a:t> has not yet been </a:t>
            </a:r>
            <a:r>
              <a:rPr lang="en-US" sz="2000" dirty="0">
                <a:solidFill>
                  <a:schemeClr val="accent2"/>
                </a:solidFill>
              </a:rPr>
              <a:t>“discovered”</a:t>
            </a:r>
          </a:p>
          <a:p>
            <a:r>
              <a:rPr lang="en-US" sz="2000" dirty="0"/>
              <a:t>                  Mark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as </a:t>
            </a:r>
            <a:r>
              <a:rPr lang="en-US" sz="2000" dirty="0">
                <a:solidFill>
                  <a:schemeClr val="accent2"/>
                </a:solidFill>
              </a:rPr>
              <a:t>“discovered”     </a:t>
            </a:r>
          </a:p>
          <a:p>
            <a:r>
              <a:rPr lang="en-US" sz="2000" dirty="0"/>
              <a:t>                  Insert vertex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r>
              <a:rPr lang="en-US" sz="2000" dirty="0"/>
              <a:t> into the </a:t>
            </a:r>
            <a:r>
              <a:rPr lang="en-US" sz="2000" dirty="0" smtClean="0">
                <a:solidFill>
                  <a:srgbClr val="A50021"/>
                </a:solidFill>
              </a:rPr>
              <a:t>queue</a:t>
            </a:r>
          </a:p>
          <a:p>
            <a:r>
              <a:rPr lang="en-US" sz="2000" dirty="0" smtClean="0">
                <a:solidFill>
                  <a:srgbClr val="A50021"/>
                </a:solidFill>
              </a:rPr>
              <a:t>}</a:t>
            </a:r>
            <a:endParaRPr lang="en-US" sz="2000" dirty="0">
              <a:solidFill>
                <a:srgbClr val="A50021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-304800" y="-762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 smtClean="0"/>
              <a:t>Breadth-first Traversal Demo</a:t>
            </a:r>
            <a:endParaRPr lang="en-US" sz="3200" dirty="0"/>
          </a:p>
        </p:txBody>
      </p:sp>
      <p:grpSp>
        <p:nvGrpSpPr>
          <p:cNvPr id="21" name="Group 41"/>
          <p:cNvGrpSpPr/>
          <p:nvPr/>
        </p:nvGrpSpPr>
        <p:grpSpPr>
          <a:xfrm>
            <a:off x="1448969" y="5022161"/>
            <a:ext cx="3761891" cy="1126124"/>
            <a:chOff x="1448969" y="5022161"/>
            <a:chExt cx="3761891" cy="112612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519312" y="544408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8969" y="5022161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130306" y="5443278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750451" y="5444899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361445" y="544398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980888" y="5444900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91882" y="5443981"/>
              <a:ext cx="618978" cy="703385"/>
            </a:xfrm>
            <a:prstGeom prst="rect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22" name="Group 54"/>
          <p:cNvGrpSpPr/>
          <p:nvPr/>
        </p:nvGrpSpPr>
        <p:grpSpPr>
          <a:xfrm>
            <a:off x="7844885" y="5108725"/>
            <a:ext cx="359543" cy="453973"/>
            <a:chOff x="7081781" y="3026983"/>
            <a:chExt cx="359543" cy="453973"/>
          </a:xfrm>
        </p:grpSpPr>
        <p:sp>
          <p:nvSpPr>
            <p:cNvPr id="56" name="Isosceles Triangle 55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86"/>
          <p:cNvGrpSpPr/>
          <p:nvPr/>
        </p:nvGrpSpPr>
        <p:grpSpPr>
          <a:xfrm>
            <a:off x="7654385" y="6404027"/>
            <a:ext cx="359543" cy="453973"/>
            <a:chOff x="7081781" y="3026983"/>
            <a:chExt cx="359543" cy="45397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2" name="Line 65"/>
          <p:cNvSpPr>
            <a:spLocks noChangeShapeType="1"/>
          </p:cNvSpPr>
          <p:nvPr/>
        </p:nvSpPr>
        <p:spPr bwMode="auto">
          <a:xfrm>
            <a:off x="383243" y="253912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98"/>
          <p:cNvGrpSpPr/>
          <p:nvPr/>
        </p:nvGrpSpPr>
        <p:grpSpPr>
          <a:xfrm>
            <a:off x="8314785" y="6137327"/>
            <a:ext cx="359543" cy="453973"/>
            <a:chOff x="7081781" y="3026983"/>
            <a:chExt cx="359543" cy="453973"/>
          </a:xfrm>
        </p:grpSpPr>
        <p:sp>
          <p:nvSpPr>
            <p:cNvPr id="100" name="Isosceles Triangle 99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646483" y="28577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82"/>
          <p:cNvGrpSpPr/>
          <p:nvPr/>
        </p:nvGrpSpPr>
        <p:grpSpPr>
          <a:xfrm>
            <a:off x="6738825" y="5997720"/>
            <a:ext cx="359543" cy="453973"/>
            <a:chOff x="7081781" y="3026983"/>
            <a:chExt cx="359543" cy="453973"/>
          </a:xfrm>
        </p:grpSpPr>
        <p:sp>
          <p:nvSpPr>
            <p:cNvPr id="84" name="Isosceles Triangle 8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688046" y="31487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65"/>
          <p:cNvSpPr>
            <a:spLocks noChangeShapeType="1"/>
          </p:cNvSpPr>
          <p:nvPr/>
        </p:nvSpPr>
        <p:spPr bwMode="auto">
          <a:xfrm>
            <a:off x="688041" y="34535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678685" y="553719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60" name="Group 54"/>
          <p:cNvGrpSpPr/>
          <p:nvPr/>
        </p:nvGrpSpPr>
        <p:grpSpPr>
          <a:xfrm>
            <a:off x="8232926" y="4778160"/>
            <a:ext cx="343364" cy="946371"/>
            <a:chOff x="8346970" y="2285562"/>
            <a:chExt cx="343364" cy="946371"/>
          </a:xfrm>
        </p:grpSpPr>
        <p:sp>
          <p:nvSpPr>
            <p:cNvPr id="61" name="TextBox 60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TextBox 43"/>
          <p:cNvSpPr txBox="1"/>
          <p:nvPr/>
        </p:nvSpPr>
        <p:spPr>
          <a:xfrm>
            <a:off x="6856575" y="161400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0!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65543" y="45723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1!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51683" y="74818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3!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843" y="10181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2!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8469983" y="5471381"/>
            <a:ext cx="325225" cy="38049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54"/>
          <p:cNvGrpSpPr/>
          <p:nvPr/>
        </p:nvGrpSpPr>
        <p:grpSpPr>
          <a:xfrm>
            <a:off x="8684709" y="4166191"/>
            <a:ext cx="343364" cy="946371"/>
            <a:chOff x="8346970" y="2285562"/>
            <a:chExt cx="343364" cy="946371"/>
          </a:xfrm>
        </p:grpSpPr>
        <p:sp>
          <p:nvSpPr>
            <p:cNvPr id="69" name="TextBox 68"/>
            <p:cNvSpPr txBox="1"/>
            <p:nvPr/>
          </p:nvSpPr>
          <p:spPr>
            <a:xfrm>
              <a:off x="8346970" y="2285562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v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8506589" y="2758968"/>
              <a:ext cx="0" cy="47296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1260855" y="375308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1486828" y="409466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98"/>
          <p:cNvGrpSpPr/>
          <p:nvPr/>
        </p:nvGrpSpPr>
        <p:grpSpPr>
          <a:xfrm>
            <a:off x="8687901" y="5480428"/>
            <a:ext cx="359543" cy="453973"/>
            <a:chOff x="7081781" y="3026983"/>
            <a:chExt cx="359543" cy="453973"/>
          </a:xfrm>
        </p:grpSpPr>
        <p:sp>
          <p:nvSpPr>
            <p:cNvPr id="74" name="Isosceles Triangle 73"/>
            <p:cNvSpPr/>
            <p:nvPr/>
          </p:nvSpPr>
          <p:spPr bwMode="auto">
            <a:xfrm>
              <a:off x="7094483" y="3026983"/>
              <a:ext cx="346841" cy="378372"/>
            </a:xfrm>
            <a:prstGeom prst="triangle">
              <a:avLst/>
            </a:prstGeom>
            <a:solidFill>
              <a:srgbClr val="F9FED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81781" y="3080846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d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1513108" y="43836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672040" y="55372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67753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814951" y="3437361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#2 has no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more outgoing 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367481" y="254438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667026" y="28544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703816" y="316450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3593" y="1275612"/>
            <a:ext cx="208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Processed vertex 4!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688056" y="34535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6177558" y="2780464"/>
            <a:ext cx="2427890" cy="931567"/>
          </a:xfrm>
          <a:prstGeom prst="wedgeRoundRectCallout">
            <a:avLst>
              <a:gd name="adj1" fmla="val 55846"/>
              <a:gd name="adj2" fmla="val 207198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Vertex #4 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has NO 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outgoing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edges…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3" name="Line 65"/>
          <p:cNvSpPr>
            <a:spLocks noChangeShapeType="1"/>
          </p:cNvSpPr>
          <p:nvPr/>
        </p:nvSpPr>
        <p:spPr bwMode="auto">
          <a:xfrm>
            <a:off x="393756" y="25391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ounded Rectangular Callout 103"/>
          <p:cNvSpPr/>
          <p:nvPr/>
        </p:nvSpPr>
        <p:spPr bwMode="auto">
          <a:xfrm>
            <a:off x="2262455" y="315788"/>
            <a:ext cx="2427890" cy="931567"/>
          </a:xfrm>
          <a:prstGeom prst="wedgeRoundRectCallout">
            <a:avLst>
              <a:gd name="adj1" fmla="val -48916"/>
              <a:gd name="adj2" fmla="val 176736"/>
              <a:gd name="adj3" fmla="val 16667"/>
            </a:avLst>
          </a:prstGeom>
          <a:solidFill>
            <a:srgbClr val="E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finally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we’re done!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3629 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099E-6 L -0.13056 1.38099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78" grpId="0" animBg="1"/>
      <p:bldP spid="78" grpId="1" animBg="1"/>
      <p:bldP spid="86" grpId="0" animBg="1"/>
      <p:bldP spid="86" grpId="1" animBg="1"/>
      <p:bldP spid="93" grpId="0" animBg="1"/>
      <p:bldP spid="93" grpId="1" animBg="1"/>
      <p:bldP spid="59" grpId="0" build="allAtOnce"/>
      <p:bldP spid="63" grpId="0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9" grpId="0"/>
      <p:bldP spid="79" grpId="1"/>
      <p:bldP spid="82" grpId="0" animBg="1"/>
      <p:bldP spid="82" grpId="1" animBg="1"/>
      <p:bldP spid="83" grpId="0" animBg="1"/>
      <p:bldP spid="83" grpId="1" animBg="1"/>
      <p:bldP spid="87" grpId="0" animBg="1"/>
      <p:bldP spid="87" grpId="1" animBg="1"/>
      <p:bldP spid="94" grpId="0" animBg="1"/>
      <p:bldP spid="94" grpId="1" animBg="1"/>
      <p:bldP spid="95" grpId="0" animBg="1"/>
      <p:bldP spid="95" grpId="1" animBg="1"/>
      <p:bldP spid="97" grpId="0"/>
      <p:bldP spid="98" grpId="0" animBg="1"/>
      <p:bldP spid="98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485696" y="3124200"/>
            <a:ext cx="762000" cy="685800"/>
            <a:chOff x="1104" y="2736"/>
            <a:chExt cx="480" cy="432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61" y="2826"/>
              <a:ext cx="4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Start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693784" y="2743200"/>
            <a:ext cx="762000" cy="685800"/>
            <a:chOff x="1104" y="2736"/>
            <a:chExt cx="480" cy="432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142" y="2826"/>
              <a:ext cx="43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Goblin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541384" y="3886200"/>
            <a:ext cx="762000" cy="685800"/>
            <a:chOff x="1104" y="2736"/>
            <a:chExt cx="480" cy="432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146" y="2826"/>
              <a:ext cx="4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Ghoul</a:t>
              </a:r>
            </a:p>
            <a:p>
              <a:pPr algn="ctr"/>
              <a:r>
                <a:rPr lang="en-US" sz="1400"/>
                <a:t>Study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2474584" y="4419600"/>
            <a:ext cx="762000" cy="685800"/>
            <a:chOff x="1104" y="2736"/>
            <a:chExt cx="480" cy="432"/>
          </a:xfrm>
        </p:grpSpPr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46" y="2826"/>
              <a:ext cx="43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Ghost</a:t>
              </a:r>
            </a:p>
            <a:p>
              <a:pPr algn="ctr"/>
              <a:r>
                <a:rPr lang="en-US" sz="1400"/>
                <a:t>Galley</a:t>
              </a: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5039984" y="2819400"/>
            <a:ext cx="868362" cy="685800"/>
            <a:chOff x="1088" y="2736"/>
            <a:chExt cx="547" cy="432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088" y="2826"/>
              <a:ext cx="54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Witch</a:t>
              </a:r>
            </a:p>
            <a:p>
              <a:pPr algn="ctr"/>
              <a:r>
                <a:rPr lang="en-US" sz="1400"/>
                <a:t>Hangout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276646" y="2819400"/>
            <a:ext cx="985838" cy="685800"/>
            <a:chOff x="1051" y="2736"/>
            <a:chExt cx="621" cy="432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051" y="2826"/>
              <a:ext cx="6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Bats</a:t>
              </a:r>
            </a:p>
            <a:p>
              <a:pPr algn="ctr"/>
              <a:r>
                <a:rPr lang="en-US" sz="1400"/>
                <a:t>Bathroom</a:t>
              </a: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4578021" y="3962400"/>
            <a:ext cx="874713" cy="685800"/>
            <a:chOff x="1085" y="2736"/>
            <a:chExt cx="551" cy="432"/>
          </a:xfrm>
        </p:grpSpPr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085" y="2826"/>
              <a:ext cx="5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Warlock</a:t>
              </a:r>
            </a:p>
            <a:p>
              <a:pPr algn="ctr"/>
              <a:r>
                <a:rPr lang="en-US" sz="1400"/>
                <a:t>Lounge</a:t>
              </a: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70184" y="4724400"/>
            <a:ext cx="798512" cy="685800"/>
            <a:chOff x="1104" y="2736"/>
            <a:chExt cx="503" cy="432"/>
          </a:xfrm>
        </p:grpSpPr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1119" y="2826"/>
              <a:ext cx="4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Carey’s</a:t>
              </a:r>
            </a:p>
            <a:p>
              <a:pPr algn="ctr"/>
              <a:r>
                <a:rPr lang="en-US" sz="1400"/>
                <a:t>Corner</a:t>
              </a:r>
            </a:p>
          </p:txBody>
        </p:sp>
      </p:grp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3171496" y="3124200"/>
            <a:ext cx="533400" cy="152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 flipV="1">
            <a:off x="2790496" y="3810000"/>
            <a:ext cx="76200" cy="6096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3182609" y="3635375"/>
            <a:ext cx="511175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4466896" y="3090863"/>
            <a:ext cx="609600" cy="95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4228771" y="3440113"/>
            <a:ext cx="1044575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806746" y="3090863"/>
            <a:ext cx="576263" cy="444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 flipV="1">
            <a:off x="5262234" y="3440113"/>
            <a:ext cx="1349375" cy="7191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4162096" y="4495800"/>
            <a:ext cx="1230313" cy="555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6143296" y="4038600"/>
            <a:ext cx="939800" cy="685800"/>
            <a:chOff x="1063" y="2736"/>
            <a:chExt cx="592" cy="432"/>
          </a:xfrm>
        </p:grpSpPr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104" y="2736"/>
              <a:ext cx="480" cy="4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063" y="2826"/>
              <a:ext cx="5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Treasure</a:t>
              </a:r>
            </a:p>
            <a:p>
              <a:pPr algn="ctr"/>
              <a:r>
                <a:rPr lang="en-US" sz="1400"/>
                <a:t>Room</a:t>
              </a:r>
            </a:p>
          </p:txBody>
        </p:sp>
      </p:grp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881359" y="4354513"/>
            <a:ext cx="349250" cy="4032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2"/>
          <p:cNvSpPr>
            <a:spLocks noChangeArrowheads="1"/>
          </p:cNvSpPr>
          <p:nvPr/>
        </p:nvSpPr>
        <p:spPr bwMode="auto">
          <a:xfrm>
            <a:off x="2409496" y="3048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3628696" y="2667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4"/>
          <p:cNvSpPr>
            <a:spLocks noChangeArrowheads="1"/>
          </p:cNvSpPr>
          <p:nvPr/>
        </p:nvSpPr>
        <p:spPr bwMode="auto">
          <a:xfrm>
            <a:off x="3476296" y="38100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2409496" y="4343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6"/>
          <p:cNvSpPr>
            <a:spLocks noChangeArrowheads="1"/>
          </p:cNvSpPr>
          <p:nvPr/>
        </p:nvSpPr>
        <p:spPr bwMode="auto">
          <a:xfrm>
            <a:off x="5000296" y="2743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7"/>
          <p:cNvSpPr>
            <a:spLocks noChangeArrowheads="1"/>
          </p:cNvSpPr>
          <p:nvPr/>
        </p:nvSpPr>
        <p:spPr bwMode="auto">
          <a:xfrm>
            <a:off x="5305096" y="4648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295696" y="2752725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6143296" y="39624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0"/>
          <p:cNvSpPr>
            <a:spLocks noChangeArrowheads="1"/>
          </p:cNvSpPr>
          <p:nvPr/>
        </p:nvSpPr>
        <p:spPr bwMode="auto">
          <a:xfrm>
            <a:off x="4543096" y="3886200"/>
            <a:ext cx="914400" cy="8382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600" dirty="0" smtClean="0"/>
              <a:t>Breadth-first Traversal Challenge</a:t>
            </a:r>
            <a:endParaRPr lang="en-US" sz="3600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99545" y="1112838"/>
            <a:ext cx="8513382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300" dirty="0" smtClean="0"/>
              <a:t>What does </a:t>
            </a:r>
            <a:r>
              <a:rPr lang="en-US" sz="2300" dirty="0"/>
              <a:t>a </a:t>
            </a:r>
            <a:r>
              <a:rPr lang="en-US" sz="2300" dirty="0" smtClean="0">
                <a:solidFill>
                  <a:srgbClr val="7030A0"/>
                </a:solidFill>
              </a:rPr>
              <a:t>Breadth-first Traversal </a:t>
            </a:r>
            <a:r>
              <a:rPr lang="en-US" sz="2300" dirty="0"/>
              <a:t>look </a:t>
            </a:r>
            <a:r>
              <a:rPr lang="en-US" sz="2300" dirty="0" smtClean="0"/>
              <a:t>like on this graph?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C616-59CF-48EC-B33D-023271D6DD7F}" type="slidenum">
              <a:rPr lang="en-US"/>
              <a:pPr/>
              <a:t>35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76200"/>
            <a:ext cx="8377238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17525" y="1133475"/>
            <a:ext cx="824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cs typeface="Courier New" pitchFamily="49" charset="0"/>
              </a:rPr>
              <a:t>What does it mean for a graph to have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weighted edges</a:t>
            </a:r>
            <a:r>
              <a:rPr lang="en-US">
                <a:cs typeface="Courier New" pitchFamily="49" charset="0"/>
              </a:rPr>
              <a:t>? 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517525" y="19510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cs typeface="Courier New" pitchFamily="49" charset="0"/>
              </a:rPr>
              <a:t>: Each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edge</a:t>
            </a:r>
            <a:r>
              <a:rPr lang="en-US">
                <a:cs typeface="Courier New" pitchFamily="49" charset="0"/>
              </a:rPr>
              <a:t> connecting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cs typeface="Courier New" pitchFamily="49" charset="0"/>
              </a:rPr>
              <a:t> with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cs typeface="Courier New" pitchFamily="49" charset="0"/>
              </a:rPr>
              <a:t> has a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weight</a:t>
            </a:r>
            <a:r>
              <a:rPr lang="en-US">
                <a:cs typeface="Courier New" pitchFamily="49" charset="0"/>
              </a:rPr>
              <a:t> or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cost </a:t>
            </a:r>
            <a:r>
              <a:rPr lang="en-US">
                <a:cs typeface="Courier New" pitchFamily="49" charset="0"/>
              </a:rPr>
              <a:t>associated with it.</a:t>
            </a:r>
            <a:endParaRPr lang="en-US"/>
          </a:p>
        </p:txBody>
      </p:sp>
      <p:sp>
        <p:nvSpPr>
          <p:cNvPr id="709637" name="Rectangle 5"/>
          <p:cNvSpPr>
            <a:spLocks noChangeArrowheads="1"/>
          </p:cNvSpPr>
          <p:nvPr/>
        </p:nvSpPr>
        <p:spPr bwMode="auto">
          <a:xfrm>
            <a:off x="344488" y="3200400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Why would we want to have weighted edges?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9661" name="Group 29"/>
          <p:cNvGrpSpPr>
            <a:grpSpLocks/>
          </p:cNvGrpSpPr>
          <p:nvPr/>
        </p:nvGrpSpPr>
        <p:grpSpPr bwMode="auto">
          <a:xfrm>
            <a:off x="1187450" y="3867150"/>
            <a:ext cx="4037013" cy="2481263"/>
            <a:chOff x="748" y="2436"/>
            <a:chExt cx="2543" cy="1563"/>
          </a:xfrm>
        </p:grpSpPr>
        <p:sp>
          <p:nvSpPr>
            <p:cNvPr id="709638" name="Oval 6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09640" name="Oval 8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09642" name="Oval 10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09644" name="Oval 12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09646" name="Oval 14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7" name="Text Box 15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09650" name="Line 18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$220</a:t>
              </a:r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7" name="Text Box 25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grpSp>
        <p:nvGrpSpPr>
          <p:cNvPr id="709660" name="Group 28"/>
          <p:cNvGrpSpPr>
            <a:grpSpLocks/>
          </p:cNvGrpSpPr>
          <p:nvPr/>
        </p:nvGrpSpPr>
        <p:grpSpPr bwMode="auto">
          <a:xfrm>
            <a:off x="1752600" y="3797300"/>
            <a:ext cx="2819400" cy="965200"/>
            <a:chOff x="1104" y="2392"/>
            <a:chExt cx="1776" cy="608"/>
          </a:xfrm>
        </p:grpSpPr>
        <p:sp>
          <p:nvSpPr>
            <p:cNvPr id="709658" name="Freeform 26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0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utoUpdateAnimBg="0"/>
      <p:bldP spid="7096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4574E-833F-4D6A-ADEF-8FE10D987D4A}" type="slidenum">
              <a:rPr lang="en-US"/>
              <a:pPr/>
              <a:t>36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-76200"/>
            <a:ext cx="8104187" cy="1143000"/>
          </a:xfrm>
        </p:spPr>
        <p:txBody>
          <a:bodyPr/>
          <a:lstStyle/>
          <a:p>
            <a:r>
              <a:rPr lang="en-US"/>
              <a:t>Graphs With Weighted Edges</a:t>
            </a:r>
          </a:p>
        </p:txBody>
      </p:sp>
      <p:sp>
        <p:nvSpPr>
          <p:cNvPr id="710659" name="Rectangle 3"/>
          <p:cNvSpPr>
            <a:spLocks noChangeArrowheads="1"/>
          </p:cNvSpPr>
          <p:nvPr/>
        </p:nvSpPr>
        <p:spPr bwMode="auto">
          <a:xfrm>
            <a:off x="296863" y="1122363"/>
            <a:ext cx="83613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weight of a path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from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u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to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vertex v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is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sum of the weights of the edges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between the two vertices.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685800" y="2700338"/>
            <a:ext cx="4037013" cy="2481262"/>
            <a:chOff x="748" y="2436"/>
            <a:chExt cx="2543" cy="1563"/>
          </a:xfrm>
        </p:grpSpPr>
        <p:sp>
          <p:nvSpPr>
            <p:cNvPr id="710661" name="Oval 5"/>
            <p:cNvSpPr>
              <a:spLocks noChangeArrowheads="1"/>
            </p:cNvSpPr>
            <p:nvPr/>
          </p:nvSpPr>
          <p:spPr bwMode="auto">
            <a:xfrm>
              <a:off x="86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858" y="3007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</a:t>
              </a:r>
            </a:p>
          </p:txBody>
        </p:sp>
        <p:sp>
          <p:nvSpPr>
            <p:cNvPr id="710663" name="Oval 7"/>
            <p:cNvSpPr>
              <a:spLocks noChangeArrowheads="1"/>
            </p:cNvSpPr>
            <p:nvPr/>
          </p:nvSpPr>
          <p:spPr bwMode="auto">
            <a:xfrm>
              <a:off x="2524" y="297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2518" y="3007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NY</a:t>
              </a:r>
            </a:p>
          </p:txBody>
        </p:sp>
        <p:sp>
          <p:nvSpPr>
            <p:cNvPr id="710665" name="Oval 9"/>
            <p:cNvSpPr>
              <a:spLocks noChangeArrowheads="1"/>
            </p:cNvSpPr>
            <p:nvPr/>
          </p:nvSpPr>
          <p:spPr bwMode="auto">
            <a:xfrm>
              <a:off x="2550" y="3600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544" y="3631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FL</a:t>
              </a:r>
            </a:p>
          </p:txBody>
        </p:sp>
        <p:sp>
          <p:nvSpPr>
            <p:cNvPr id="710667" name="Oval 11"/>
            <p:cNvSpPr>
              <a:spLocks noChangeArrowheads="1"/>
            </p:cNvSpPr>
            <p:nvPr/>
          </p:nvSpPr>
          <p:spPr bwMode="auto">
            <a:xfrm>
              <a:off x="1468" y="3663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462" y="3694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TX</a:t>
              </a:r>
            </a:p>
          </p:txBody>
        </p:sp>
        <p:sp>
          <p:nvSpPr>
            <p:cNvPr id="710669" name="Oval 13"/>
            <p:cNvSpPr>
              <a:spLocks noChangeArrowheads="1"/>
            </p:cNvSpPr>
            <p:nvPr/>
          </p:nvSpPr>
          <p:spPr bwMode="auto">
            <a:xfrm>
              <a:off x="817" y="2436"/>
              <a:ext cx="336" cy="33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748" y="2467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</a:t>
              </a: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1152" y="2688"/>
              <a:ext cx="1392" cy="4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1689" y="266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$300</a:t>
              </a:r>
            </a:p>
          </p:txBody>
        </p:sp>
        <p:sp>
          <p:nvSpPr>
            <p:cNvPr id="710673" name="Line 17"/>
            <p:cNvSpPr>
              <a:spLocks noChangeShapeType="1"/>
            </p:cNvSpPr>
            <p:nvPr/>
          </p:nvSpPr>
          <p:spPr bwMode="auto">
            <a:xfrm>
              <a:off x="1200" y="3216"/>
              <a:ext cx="1370" cy="6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4" name="Line 18"/>
            <p:cNvSpPr>
              <a:spLocks noChangeShapeType="1"/>
            </p:cNvSpPr>
            <p:nvPr/>
          </p:nvSpPr>
          <p:spPr bwMode="auto">
            <a:xfrm>
              <a:off x="1139" y="3238"/>
              <a:ext cx="1444" cy="43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1454" y="3017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$400</a:t>
              </a:r>
            </a:p>
          </p:txBody>
        </p:sp>
        <p:sp>
          <p:nvSpPr>
            <p:cNvPr id="710676" name="Text Box 20"/>
            <p:cNvSpPr txBox="1">
              <a:spLocks noChangeArrowheads="1"/>
            </p:cNvSpPr>
            <p:nvPr/>
          </p:nvSpPr>
          <p:spPr bwMode="auto">
            <a:xfrm>
              <a:off x="1920" y="3552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$220</a:t>
              </a:r>
            </a:p>
          </p:txBody>
        </p:sp>
        <p:sp>
          <p:nvSpPr>
            <p:cNvPr id="710677" name="Line 21"/>
            <p:cNvSpPr>
              <a:spLocks noChangeShapeType="1"/>
            </p:cNvSpPr>
            <p:nvPr/>
          </p:nvSpPr>
          <p:spPr bwMode="auto">
            <a:xfrm>
              <a:off x="1086" y="3311"/>
              <a:ext cx="419" cy="42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801" y="3456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$180</a:t>
              </a:r>
            </a:p>
          </p:txBody>
        </p: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 flipH="1" flipV="1">
              <a:off x="2686" y="3293"/>
              <a:ext cx="30" cy="31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2722" y="3313"/>
              <a:ext cx="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4703763" y="2713038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cost of traveling from LA to NY to WA?</a:t>
            </a:r>
            <a:r>
              <a:rPr lang="en-US">
                <a:solidFill>
                  <a:srgbClr val="006666"/>
                </a:solidFill>
              </a:rPr>
              <a:t>       </a:t>
            </a:r>
          </a:p>
        </p:txBody>
      </p:sp>
      <p:grpSp>
        <p:nvGrpSpPr>
          <p:cNvPr id="710682" name="Group 26"/>
          <p:cNvGrpSpPr>
            <a:grpSpLocks/>
          </p:cNvGrpSpPr>
          <p:nvPr/>
        </p:nvGrpSpPr>
        <p:grpSpPr bwMode="auto">
          <a:xfrm>
            <a:off x="1219200" y="2616200"/>
            <a:ext cx="2819400" cy="965200"/>
            <a:chOff x="1104" y="2392"/>
            <a:chExt cx="1776" cy="608"/>
          </a:xfrm>
        </p:grpSpPr>
        <p:sp>
          <p:nvSpPr>
            <p:cNvPr id="710683" name="Freeform 27"/>
            <p:cNvSpPr>
              <a:spLocks/>
            </p:cNvSpPr>
            <p:nvPr/>
          </p:nvSpPr>
          <p:spPr bwMode="auto">
            <a:xfrm>
              <a:off x="1104" y="2392"/>
              <a:ext cx="1656" cy="608"/>
            </a:xfrm>
            <a:custGeom>
              <a:avLst/>
              <a:gdLst>
                <a:gd name="T0" fmla="*/ 1632 w 1656"/>
                <a:gd name="T1" fmla="*/ 584 h 608"/>
                <a:gd name="T2" fmla="*/ 1584 w 1656"/>
                <a:gd name="T3" fmla="*/ 536 h 608"/>
                <a:gd name="T4" fmla="*/ 1200 w 1656"/>
                <a:gd name="T5" fmla="*/ 152 h 608"/>
                <a:gd name="T6" fmla="*/ 528 w 1656"/>
                <a:gd name="T7" fmla="*/ 8 h 608"/>
                <a:gd name="T8" fmla="*/ 0 w 1656"/>
                <a:gd name="T9" fmla="*/ 10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608">
                  <a:moveTo>
                    <a:pt x="1632" y="584"/>
                  </a:moveTo>
                  <a:cubicBezTo>
                    <a:pt x="1644" y="596"/>
                    <a:pt x="1656" y="608"/>
                    <a:pt x="1584" y="536"/>
                  </a:cubicBezTo>
                  <a:cubicBezTo>
                    <a:pt x="1512" y="464"/>
                    <a:pt x="1376" y="240"/>
                    <a:pt x="1200" y="152"/>
                  </a:cubicBezTo>
                  <a:cubicBezTo>
                    <a:pt x="1024" y="64"/>
                    <a:pt x="728" y="16"/>
                    <a:pt x="528" y="8"/>
                  </a:cubicBezTo>
                  <a:cubicBezTo>
                    <a:pt x="328" y="0"/>
                    <a:pt x="48" y="88"/>
                    <a:pt x="0" y="104"/>
                  </a:cubicBezTo>
                </a:path>
              </a:pathLst>
            </a:custGeom>
            <a:noFill/>
            <a:ln w="41275" cap="flat" cmpd="sng">
              <a:solidFill>
                <a:srgbClr val="80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280" y="240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$900</a:t>
              </a:r>
            </a:p>
          </p:txBody>
        </p:sp>
      </p:grpSp>
      <p:sp>
        <p:nvSpPr>
          <p:cNvPr id="710685" name="Rectangle 29"/>
          <p:cNvSpPr>
            <a:spLocks noChangeArrowheads="1"/>
          </p:cNvSpPr>
          <p:nvPr/>
        </p:nvSpPr>
        <p:spPr bwMode="auto">
          <a:xfrm>
            <a:off x="304800" y="5441950"/>
            <a:ext cx="8361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Definition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: The </a:t>
            </a:r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shortest path</a:t>
            </a:r>
            <a:r>
              <a:rPr lang="en-US" i="1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between two vertices is the path with the lowest total cost of edges between the two vertices.</a:t>
            </a:r>
            <a:r>
              <a:rPr lang="en-US">
                <a:solidFill>
                  <a:schemeClr val="tx1"/>
                </a:solidFill>
              </a:rPr>
              <a:t>  (</a:t>
            </a:r>
            <a:r>
              <a:rPr lang="en-US">
                <a:solidFill>
                  <a:srgbClr val="006666"/>
                </a:solidFill>
              </a:rPr>
              <a:t>The shortest path is a set of vertices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4800600" y="4146550"/>
            <a:ext cx="440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</a:t>
            </a:r>
            <a:r>
              <a:rPr lang="en-US">
                <a:solidFill>
                  <a:srgbClr val="A50021"/>
                </a:solidFill>
              </a:rPr>
              <a:t>shortest path</a:t>
            </a:r>
            <a:r>
              <a:rPr lang="en-US"/>
              <a:t> from LA to WA?</a:t>
            </a:r>
            <a:endParaRPr lang="en-US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81" grpId="0" autoUpdateAnimBg="0"/>
      <p:bldP spid="710685" grpId="0" autoUpdateAnimBg="0"/>
      <p:bldP spid="71068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D58B-817E-4FAA-83D6-4BEDDCC488DA}" type="slidenum">
              <a:rPr lang="en-US"/>
              <a:pPr/>
              <a:t>37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Shortest Path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433388" y="1112838"/>
            <a:ext cx="810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can we find the shortest path between any two nodes in a graph?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446088" y="2039938"/>
            <a:ext cx="810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Answer</a:t>
            </a:r>
            <a:r>
              <a:rPr lang="en-US"/>
              <a:t>: Dijkstra’s Algorithm </a:t>
            </a:r>
            <a:r>
              <a:rPr lang="en-US">
                <a:solidFill>
                  <a:srgbClr val="006666"/>
                </a:solidFill>
              </a:rPr>
              <a:t>(the dorm guy?)</a:t>
            </a:r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69925" y="2660650"/>
            <a:ext cx="7604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Dijkstra’s Algorithm: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006666"/>
                </a:solidFill>
                <a:cs typeface="Courier New" pitchFamily="49" charset="0"/>
              </a:rPr>
              <a:t>This algorithm determines the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shortest path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(i.e. set of vertices) from a start vertex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to all </a:t>
            </a:r>
            <a:r>
              <a:rPr lang="en-US">
                <a:solidFill>
                  <a:srgbClr val="A50021"/>
                </a:solidFill>
                <a:cs typeface="Courier New" pitchFamily="49" charset="0"/>
              </a:rPr>
              <a:t>other vertices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in the graph. </a:t>
            </a:r>
          </a:p>
        </p:txBody>
      </p:sp>
      <p:sp>
        <p:nvSpPr>
          <p:cNvPr id="711741" name="Text Box 61"/>
          <p:cNvSpPr txBox="1">
            <a:spLocks noChangeArrowheads="1"/>
          </p:cNvSpPr>
          <p:nvPr/>
        </p:nvSpPr>
        <p:spPr bwMode="auto">
          <a:xfrm>
            <a:off x="5262563" y="5151438"/>
            <a:ext cx="389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</a:t>
            </a:r>
            <a:r>
              <a:rPr lang="en-US">
                <a:solidFill>
                  <a:schemeClr val="accent2"/>
                </a:solidFill>
              </a:rPr>
              <a:t>Dijkstra(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)</a:t>
            </a:r>
            <a:r>
              <a:rPr lang="en-US"/>
              <a:t> would give us a value of </a:t>
            </a:r>
            <a:r>
              <a:rPr lang="en-US">
                <a:solidFill>
                  <a:srgbClr val="A50021"/>
                </a:solidFill>
              </a:rPr>
              <a:t>6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B</a:t>
            </a:r>
            <a:r>
              <a:rPr lang="en-US"/>
              <a:t>, a value of </a:t>
            </a:r>
            <a:r>
              <a:rPr lang="en-US">
                <a:solidFill>
                  <a:srgbClr val="A50021"/>
                </a:solidFill>
              </a:rPr>
              <a:t>2 </a:t>
            </a:r>
            <a:r>
              <a:rPr lang="en-US"/>
              <a:t>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C</a:t>
            </a:r>
            <a:r>
              <a:rPr lang="en-US"/>
              <a:t>, and </a:t>
            </a:r>
            <a:r>
              <a:rPr lang="en-US">
                <a:solidFill>
                  <a:srgbClr val="A50021"/>
                </a:solidFill>
              </a:rPr>
              <a:t>4</a:t>
            </a:r>
            <a:r>
              <a:rPr lang="en-US"/>
              <a:t> for </a:t>
            </a:r>
            <a:r>
              <a:rPr lang="en-US">
                <a:solidFill>
                  <a:srgbClr val="A50021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rgbClr val="A50021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711747" name="Group 67"/>
          <p:cNvGrpSpPr>
            <a:grpSpLocks/>
          </p:cNvGrpSpPr>
          <p:nvPr/>
        </p:nvGrpSpPr>
        <p:grpSpPr bwMode="auto">
          <a:xfrm>
            <a:off x="3852863" y="3276600"/>
            <a:ext cx="2149475" cy="522288"/>
            <a:chOff x="2427" y="2064"/>
            <a:chExt cx="1354" cy="329"/>
          </a:xfrm>
        </p:grpSpPr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2427" y="2064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the length of </a:t>
              </a:r>
            </a:p>
          </p:txBody>
        </p:sp>
        <p:grpSp>
          <p:nvGrpSpPr>
            <p:cNvPr id="711746" name="Group 66"/>
            <p:cNvGrpSpPr>
              <a:grpSpLocks/>
            </p:cNvGrpSpPr>
            <p:nvPr/>
          </p:nvGrpSpPr>
          <p:grpSpPr bwMode="auto">
            <a:xfrm>
              <a:off x="2948" y="2297"/>
              <a:ext cx="96" cy="96"/>
              <a:chOff x="816" y="3120"/>
              <a:chExt cx="96" cy="96"/>
            </a:xfrm>
          </p:grpSpPr>
          <p:sp>
            <p:nvSpPr>
              <p:cNvPr id="711744" name="Line 64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5" name="Line 65"/>
              <p:cNvSpPr>
                <a:spLocks noChangeShapeType="1"/>
              </p:cNvSpPr>
              <p:nvPr/>
            </p:nvSpPr>
            <p:spPr bwMode="auto">
              <a:xfrm flipH="1">
                <a:off x="864" y="3120"/>
                <a:ext cx="48" cy="96"/>
              </a:xfrm>
              <a:prstGeom prst="line">
                <a:avLst/>
              </a:prstGeom>
              <a:noFill/>
              <a:ln w="412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1752" name="Group 72"/>
          <p:cNvGrpSpPr>
            <a:grpSpLocks/>
          </p:cNvGrpSpPr>
          <p:nvPr/>
        </p:nvGrpSpPr>
        <p:grpSpPr bwMode="auto">
          <a:xfrm>
            <a:off x="919163" y="4419600"/>
            <a:ext cx="3729037" cy="2255838"/>
            <a:chOff x="3168" y="2736"/>
            <a:chExt cx="2349" cy="1421"/>
          </a:xfrm>
        </p:grpSpPr>
        <p:grpSp>
          <p:nvGrpSpPr>
            <p:cNvPr id="711753" name="Group 7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1754" name="Group 7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1755" name="Group 7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1756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7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175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59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176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1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176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176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5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1768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1769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0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1771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177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1773" name="Line 9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74" name="Text Box 9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1775" name="Text Box 9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1776" name="AutoShape 96"/>
            <p:cNvCxnSpPr>
              <a:cxnSpLocks noChangeShapeType="1"/>
              <a:stCxn id="711757" idx="2"/>
              <a:endCxn id="711759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1777" name="Text Box 9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autoUpdateAnimBg="0"/>
      <p:bldP spid="711685" grpId="0" autoUpdateAnimBg="0"/>
      <p:bldP spid="71174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076B8-1F38-4049-876F-00FA173C67A6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713775" name="Group 47"/>
          <p:cNvGrpSpPr>
            <a:grpSpLocks/>
          </p:cNvGrpSpPr>
          <p:nvPr/>
        </p:nvGrpSpPr>
        <p:grpSpPr bwMode="auto">
          <a:xfrm>
            <a:off x="1404938" y="1674813"/>
            <a:ext cx="3729037" cy="2255837"/>
            <a:chOff x="3168" y="2736"/>
            <a:chExt cx="2349" cy="1421"/>
          </a:xfrm>
        </p:grpSpPr>
        <p:grpSp>
          <p:nvGrpSpPr>
            <p:cNvPr id="713776" name="Group 48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13777" name="Group 49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13778" name="Group 50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137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1378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1378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1378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137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0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379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13792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137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137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13796" name="Line 68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97" name="Text Box 69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13798" name="Text Box 70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13799" name="AutoShape 71"/>
            <p:cNvCxnSpPr>
              <a:cxnSpLocks noChangeShapeType="1"/>
              <a:stCxn id="713780" idx="2"/>
              <a:endCxn id="713782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3800" name="Text Box 72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13751" name="Group 23"/>
          <p:cNvGrpSpPr>
            <a:grpSpLocks/>
          </p:cNvGrpSpPr>
          <p:nvPr/>
        </p:nvGrpSpPr>
        <p:grpSpPr bwMode="auto">
          <a:xfrm>
            <a:off x="838200" y="1911350"/>
            <a:ext cx="1354138" cy="1066800"/>
            <a:chOff x="203" y="2688"/>
            <a:chExt cx="853" cy="67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50" name="Text Box 22"/>
            <p:cNvSpPr txBox="1">
              <a:spLocks noChangeArrowheads="1"/>
            </p:cNvSpPr>
            <p:nvPr/>
          </p:nvSpPr>
          <p:spPr bwMode="auto">
            <a:xfrm>
              <a:off x="203" y="26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s</a:t>
              </a:r>
            </a:p>
          </p:txBody>
        </p:sp>
      </p:grpSp>
      <p:sp>
        <p:nvSpPr>
          <p:cNvPr id="713761" name="Text Box 33"/>
          <p:cNvSpPr txBox="1">
            <a:spLocks noChangeArrowheads="1"/>
          </p:cNvSpPr>
          <p:nvPr/>
        </p:nvSpPr>
        <p:spPr bwMode="auto">
          <a:xfrm>
            <a:off x="381000" y="1036638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/>
              <a:t>: A graph </a:t>
            </a:r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, and a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</a:p>
        </p:txBody>
      </p:sp>
      <p:sp>
        <p:nvSpPr>
          <p:cNvPr id="713763" name="Rectangle 35"/>
          <p:cNvSpPr>
            <a:spLocks noChangeArrowheads="1"/>
          </p:cNvSpPr>
          <p:nvPr/>
        </p:nvSpPr>
        <p:spPr bwMode="auto">
          <a:xfrm>
            <a:off x="381000" y="4343400"/>
            <a:ext cx="8607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/>
              <a:t>: An array called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of </a:t>
            </a:r>
            <a:r>
              <a:rPr lang="en-US" i="1"/>
              <a:t>optimal distances</a:t>
            </a:r>
            <a:r>
              <a:rPr lang="en-US"/>
              <a:t> from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to every other node in the graph.</a:t>
            </a:r>
          </a:p>
        </p:txBody>
      </p:sp>
      <p:grpSp>
        <p:nvGrpSpPr>
          <p:cNvPr id="713769" name="Group 41"/>
          <p:cNvGrpSpPr>
            <a:grpSpLocks/>
          </p:cNvGrpSpPr>
          <p:nvPr/>
        </p:nvGrpSpPr>
        <p:grpSpPr bwMode="auto">
          <a:xfrm>
            <a:off x="2471738" y="5562600"/>
            <a:ext cx="3014662" cy="838200"/>
            <a:chOff x="1332" y="3360"/>
            <a:chExt cx="1899" cy="528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1872" y="3360"/>
              <a:ext cx="1359" cy="528"/>
              <a:chOff x="1872" y="3360"/>
              <a:chExt cx="1359" cy="528"/>
            </a:xfrm>
          </p:grpSpPr>
          <p:grpSp>
            <p:nvGrpSpPr>
              <p:cNvPr id="713765" name="Group 37"/>
              <p:cNvGrpSpPr>
                <a:grpSpLocks/>
              </p:cNvGrpSpPr>
              <p:nvPr/>
            </p:nvGrpSpPr>
            <p:grpSpPr bwMode="auto">
              <a:xfrm>
                <a:off x="1872" y="3360"/>
                <a:ext cx="1344" cy="501"/>
                <a:chOff x="1488" y="3408"/>
                <a:chExt cx="1344" cy="501"/>
              </a:xfrm>
            </p:grpSpPr>
            <p:sp>
              <p:nvSpPr>
                <p:cNvPr id="71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5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6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7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29"/>
                  <a:ext cx="336" cy="480"/>
                </a:xfrm>
                <a:prstGeom prst="rect">
                  <a:avLst/>
                </a:prstGeom>
                <a:solidFill>
                  <a:srgbClr val="CCFFCC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375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36" y="3408"/>
                  <a:ext cx="125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   B    C    D</a:t>
                  </a:r>
                </a:p>
              </p:txBody>
            </p:sp>
          </p:grpSp>
          <p:sp>
            <p:nvSpPr>
              <p:cNvPr id="713766" name="Text Box 38"/>
              <p:cNvSpPr txBox="1">
                <a:spLocks noChangeArrowheads="1"/>
              </p:cNvSpPr>
              <p:nvPr/>
            </p:nvSpPr>
            <p:spPr bwMode="auto">
              <a:xfrm>
                <a:off x="1906" y="3600"/>
                <a:ext cx="13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0    6    2    4 </a:t>
                </a:r>
              </a:p>
            </p:txBody>
          </p:sp>
        </p:grpSp>
        <p:sp>
          <p:nvSpPr>
            <p:cNvPr id="713768" name="Text Box 40"/>
            <p:cNvSpPr txBox="1">
              <a:spLocks noChangeArrowheads="1"/>
            </p:cNvSpPr>
            <p:nvPr/>
          </p:nvSpPr>
          <p:spPr bwMode="auto">
            <a:xfrm>
              <a:off x="1332" y="3360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Dist</a:t>
              </a:r>
            </a:p>
          </p:txBody>
        </p:sp>
      </p:grpSp>
      <p:sp>
        <p:nvSpPr>
          <p:cNvPr id="713774" name="Text Box 46"/>
          <p:cNvSpPr txBox="1">
            <a:spLocks noChangeArrowheads="1"/>
          </p:cNvSpPr>
          <p:nvPr/>
        </p:nvSpPr>
        <p:spPr bwMode="auto">
          <a:xfrm>
            <a:off x="5524500" y="1874838"/>
            <a:ext cx="329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G</a:t>
            </a:r>
            <a:r>
              <a:rPr lang="en-US"/>
              <a:t> may not have any negative edge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63" grpId="0" autoUpdateAnimBg="0"/>
      <p:bldP spid="71377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001A-070A-461E-BECC-E839BC5324C4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745557" name="Group 85"/>
          <p:cNvGrpSpPr>
            <a:grpSpLocks/>
          </p:cNvGrpSpPr>
          <p:nvPr/>
        </p:nvGrpSpPr>
        <p:grpSpPr bwMode="auto">
          <a:xfrm>
            <a:off x="5029200" y="4343400"/>
            <a:ext cx="3729038" cy="2255838"/>
            <a:chOff x="3168" y="2736"/>
            <a:chExt cx="2349" cy="1421"/>
          </a:xfrm>
        </p:grpSpPr>
        <p:grpSp>
          <p:nvGrpSpPr>
            <p:cNvPr id="745524" name="Group 52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45525" name="Group 53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45526" name="Group 54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4552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2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455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455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455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4553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8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55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4554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45542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455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45544" name="Line 72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45" name="Text Box 73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45555" name="AutoShape 83"/>
            <p:cNvCxnSpPr>
              <a:cxnSpLocks noChangeShapeType="1"/>
              <a:stCxn id="745528" idx="2"/>
              <a:endCxn id="745530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5556" name="Text Box 84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Algorithm: Basic Idea</a:t>
            </a:r>
          </a:p>
        </p:txBody>
      </p:sp>
      <p:sp>
        <p:nvSpPr>
          <p:cNvPr id="745486" name="Text Box 14"/>
          <p:cNvSpPr txBox="1">
            <a:spLocks noChangeArrowheads="1"/>
          </p:cNvSpPr>
          <p:nvPr/>
        </p:nvSpPr>
        <p:spPr bwMode="auto">
          <a:xfrm>
            <a:off x="180975" y="1066800"/>
            <a:ext cx="8877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Dijkstra's algorithm splits vertices in two distinct sets: the set of </a:t>
            </a:r>
            <a:r>
              <a:rPr lang="en-US" i="1">
                <a:solidFill>
                  <a:srgbClr val="A50021"/>
                </a:solidFill>
              </a:rPr>
              <a:t>unsettled</a:t>
            </a:r>
            <a:r>
              <a:rPr lang="en-US"/>
              <a:t> vertices and the set of </a:t>
            </a:r>
            <a:r>
              <a:rPr lang="en-US" i="1">
                <a:solidFill>
                  <a:srgbClr val="A50021"/>
                </a:solidFill>
              </a:rPr>
              <a:t>settled</a:t>
            </a:r>
            <a:r>
              <a:rPr lang="en-US"/>
              <a:t> vertices. </a:t>
            </a:r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533400" y="4267200"/>
            <a:ext cx="3076575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Initially all vertices are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The algorithm ends once all vertices are in the </a:t>
            </a:r>
            <a:r>
              <a:rPr lang="en-US">
                <a:solidFill>
                  <a:schemeClr val="accent2"/>
                </a:solidFill>
              </a:rPr>
              <a:t>settled</a:t>
            </a:r>
            <a:r>
              <a:rPr lang="en-US"/>
              <a:t> set. </a:t>
            </a: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457200" y="2057400"/>
            <a:ext cx="8605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Unsettled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unsettled</a:t>
            </a:r>
            <a:r>
              <a:rPr lang="en-US"/>
              <a:t> if we don’t know </a:t>
            </a:r>
            <a:br>
              <a:rPr lang="en-US"/>
            </a:br>
            <a:r>
              <a:rPr lang="en-US"/>
              <a:t>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sp>
        <p:nvSpPr>
          <p:cNvPr id="745491" name="Rectangle 19"/>
          <p:cNvSpPr>
            <a:spLocks noChangeArrowheads="1"/>
          </p:cNvSpPr>
          <p:nvPr/>
        </p:nvSpPr>
        <p:spPr bwMode="auto">
          <a:xfrm>
            <a:off x="381000" y="3063875"/>
            <a:ext cx="86598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Settled vertex</a:t>
            </a:r>
            <a:r>
              <a:rPr lang="en-US"/>
              <a:t>: A vertex </a:t>
            </a:r>
            <a:r>
              <a:rPr lang="en-US">
                <a:solidFill>
                  <a:srgbClr val="A50021"/>
                </a:solidFill>
              </a:rPr>
              <a:t>v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settled </a:t>
            </a:r>
            <a:r>
              <a:rPr lang="en-US"/>
              <a:t>if we have learned </a:t>
            </a:r>
            <a:br>
              <a:rPr lang="en-US"/>
            </a:br>
            <a:r>
              <a:rPr lang="en-US"/>
              <a:t>          the optimal distance to it from the starting vertex </a:t>
            </a:r>
            <a:r>
              <a:rPr lang="en-US">
                <a:solidFill>
                  <a:srgbClr val="A50021"/>
                </a:solidFill>
              </a:rPr>
              <a:t>s</a:t>
            </a:r>
            <a:r>
              <a:rPr lang="en-US"/>
              <a:t>.</a:t>
            </a:r>
          </a:p>
        </p:txBody>
      </p:sp>
      <p:grpSp>
        <p:nvGrpSpPr>
          <p:cNvPr id="745552" name="Group 80"/>
          <p:cNvGrpSpPr>
            <a:grpSpLocks/>
          </p:cNvGrpSpPr>
          <p:nvPr/>
        </p:nvGrpSpPr>
        <p:grpSpPr bwMode="auto">
          <a:xfrm>
            <a:off x="4267200" y="4191000"/>
            <a:ext cx="2022475" cy="1371600"/>
            <a:chOff x="2688" y="2640"/>
            <a:chExt cx="1274" cy="864"/>
          </a:xfrm>
        </p:grpSpPr>
        <p:grpSp>
          <p:nvGrpSpPr>
            <p:cNvPr id="745521" name="Group 49"/>
            <p:cNvGrpSpPr>
              <a:grpSpLocks/>
            </p:cNvGrpSpPr>
            <p:nvPr/>
          </p:nvGrpSpPr>
          <p:grpSpPr bwMode="auto">
            <a:xfrm>
              <a:off x="2832" y="2832"/>
              <a:ext cx="853" cy="672"/>
              <a:chOff x="203" y="2688"/>
              <a:chExt cx="853" cy="672"/>
            </a:xfrm>
          </p:grpSpPr>
          <p:sp>
            <p:nvSpPr>
              <p:cNvPr id="745522" name="Rectangle 50"/>
              <p:cNvSpPr>
                <a:spLocks noChangeArrowheads="1"/>
              </p:cNvSpPr>
              <p:nvPr/>
            </p:nvSpPr>
            <p:spPr bwMode="auto">
              <a:xfrm>
                <a:off x="384" y="2784"/>
                <a:ext cx="672" cy="576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3" name="Text Box 51"/>
              <p:cNvSpPr txBox="1">
                <a:spLocks noChangeArrowheads="1"/>
              </p:cNvSpPr>
              <p:nvPr/>
            </p:nvSpPr>
            <p:spPr bwMode="auto">
              <a:xfrm>
                <a:off x="203" y="268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</a:rPr>
                  <a:t> </a:t>
                </a:r>
              </a:p>
            </p:txBody>
          </p:sp>
        </p:grpSp>
        <p:sp>
          <p:nvSpPr>
            <p:cNvPr id="745546" name="Text Box 74"/>
            <p:cNvSpPr txBox="1">
              <a:spLocks noChangeArrowheads="1"/>
            </p:cNvSpPr>
            <p:nvPr/>
          </p:nvSpPr>
          <p:spPr bwMode="auto">
            <a:xfrm>
              <a:off x="2688" y="2640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Start vertex</a:t>
              </a:r>
            </a:p>
          </p:txBody>
        </p:sp>
      </p:grpSp>
      <p:sp>
        <p:nvSpPr>
          <p:cNvPr id="745547" name="Text Box 75"/>
          <p:cNvSpPr txBox="1">
            <a:spLocks noChangeArrowheads="1"/>
          </p:cNvSpPr>
          <p:nvPr/>
        </p:nvSpPr>
        <p:spPr bwMode="auto">
          <a:xfrm>
            <a:off x="4691063" y="4997450"/>
            <a:ext cx="1246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8" name="Text Box 76"/>
          <p:cNvSpPr txBox="1">
            <a:spLocks noChangeArrowheads="1"/>
          </p:cNvSpPr>
          <p:nvPr/>
        </p:nvSpPr>
        <p:spPr bwMode="auto">
          <a:xfrm>
            <a:off x="5376863" y="5824538"/>
            <a:ext cx="124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49" name="Text Box 77"/>
          <p:cNvSpPr txBox="1">
            <a:spLocks noChangeArrowheads="1"/>
          </p:cNvSpPr>
          <p:nvPr/>
        </p:nvSpPr>
        <p:spPr bwMode="auto">
          <a:xfrm>
            <a:off x="6858000" y="580231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  <p:sp>
        <p:nvSpPr>
          <p:cNvPr id="745550" name="Text Box 78"/>
          <p:cNvSpPr txBox="1">
            <a:spLocks noChangeArrowheads="1"/>
          </p:cNvSpPr>
          <p:nvPr/>
        </p:nvSpPr>
        <p:spPr bwMode="auto">
          <a:xfrm>
            <a:off x="7839075" y="5008563"/>
            <a:ext cx="124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Unsettled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4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45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45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745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745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7" grpId="0"/>
      <p:bldP spid="745490" grpId="0"/>
      <p:bldP spid="745491" grpId="0"/>
      <p:bldP spid="745547" grpId="0"/>
      <p:bldP spid="745547" grpId="1"/>
      <p:bldP spid="745548" grpId="0"/>
      <p:bldP spid="745548" grpId="1"/>
      <p:bldP spid="745549" grpId="0"/>
      <p:bldP spid="745549" grpId="1"/>
      <p:bldP spid="745550" grpId="0"/>
      <p:bldP spid="7455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192F-0371-439D-A84A-5FBB646D3FC6}" type="slidenum">
              <a:rPr lang="en-US"/>
              <a:pPr/>
              <a:t>4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-186562"/>
            <a:ext cx="8593137" cy="1143000"/>
          </a:xfrm>
        </p:spPr>
        <p:txBody>
          <a:bodyPr/>
          <a:lstStyle/>
          <a:p>
            <a:r>
              <a:rPr lang="en-US" sz="3600"/>
              <a:t>Directed vs. </a:t>
            </a:r>
            <a:r>
              <a:rPr lang="en-US" sz="3600" dirty="0"/>
              <a:t>Undirected Graphs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517525" y="1635373"/>
            <a:ext cx="39125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A50021"/>
                </a:solidFill>
              </a:rPr>
              <a:t>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A50021"/>
                </a:solidFill>
              </a:rPr>
              <a:t>directed graph</a:t>
            </a:r>
            <a:r>
              <a:rPr lang="en-US" sz="2000" dirty="0"/>
              <a:t>, an </a:t>
            </a:r>
            <a:r>
              <a:rPr lang="en-US" sz="2000" dirty="0">
                <a:solidFill>
                  <a:schemeClr val="tx1"/>
                </a:solidFill>
              </a:rPr>
              <a:t>edge</a:t>
            </a:r>
            <a:r>
              <a:rPr lang="en-US" sz="2000" dirty="0"/>
              <a:t> goes from one vertex to another in a </a:t>
            </a:r>
            <a:r>
              <a:rPr lang="en-US" sz="2000" dirty="0">
                <a:solidFill>
                  <a:srgbClr val="6600CC"/>
                </a:solidFill>
              </a:rPr>
              <a:t>specific direction</a:t>
            </a:r>
            <a:r>
              <a:rPr lang="en-US" sz="2000" dirty="0"/>
              <a:t>. 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200400" y="4678363"/>
            <a:ext cx="2387600" cy="677862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422032" y="4584265"/>
            <a:ext cx="38404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For example, above we have an edge that goes </a:t>
            </a:r>
            <a:r>
              <a:rPr lang="en-US" sz="2000" dirty="0" smtClean="0"/>
              <a:t>from the LA vertex to NYC vertex, </a:t>
            </a:r>
            <a:r>
              <a:rPr lang="en-US" sz="2000" dirty="0"/>
              <a:t>but not the other way </a:t>
            </a:r>
            <a:r>
              <a:rPr lang="en-US" sz="2000"/>
              <a:t>around</a:t>
            </a:r>
            <a:r>
              <a:rPr lang="en-US" sz="2000" smtClean="0"/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59567" y="869745"/>
            <a:ext cx="825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There are two major types </a:t>
            </a:r>
            <a:r>
              <a:rPr lang="en-US" smtClean="0"/>
              <a:t>of graphs…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961697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643356" y="3331778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9" idx="6"/>
          </p:cNvCxnSpPr>
          <p:nvPr/>
        </p:nvCxnSpPr>
        <p:spPr bwMode="auto">
          <a:xfrm>
            <a:off x="1986456" y="3788979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25415" y="3545058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6789" y="358491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NYC</a:t>
            </a:r>
            <a:endParaRPr lang="en-US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642337" y="1635373"/>
            <a:ext cx="4200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Undirected Graph</a:t>
            </a:r>
          </a:p>
          <a:p>
            <a:pPr algn="ctr"/>
            <a:r>
              <a:rPr lang="en-US" sz="2000" dirty="0" smtClean="0"/>
              <a:t>In 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A50021"/>
                </a:solidFill>
              </a:rPr>
              <a:t>undirected graph</a:t>
            </a:r>
            <a:r>
              <a:rPr lang="en-US" sz="2000" dirty="0"/>
              <a:t>, all edges are </a:t>
            </a:r>
            <a:r>
              <a:rPr lang="en-US" sz="2000" dirty="0">
                <a:solidFill>
                  <a:srgbClr val="7030A0"/>
                </a:solidFill>
              </a:rPr>
              <a:t>bi-directional</a:t>
            </a:r>
            <a:r>
              <a:rPr lang="en-US" sz="2000" dirty="0"/>
              <a:t>. </a:t>
            </a:r>
            <a:r>
              <a:rPr lang="en-US" sz="2000" dirty="0" smtClean="0"/>
              <a:t>You </a:t>
            </a:r>
            <a:r>
              <a:rPr lang="en-US" sz="2000" dirty="0"/>
              <a:t>can go either way along any edge.  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8328" y="6116927"/>
            <a:ext cx="44196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(e.g., there may be a flight from LA to NYC but not the other way around)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5292202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973861" y="3371636"/>
            <a:ext cx="1024759" cy="9144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 bwMode="auto">
          <a:xfrm>
            <a:off x="6316961" y="3828837"/>
            <a:ext cx="656900" cy="26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273036" y="3598984"/>
            <a:ext cx="1051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Vickie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41702" y="3610707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773127" y="4863280"/>
            <a:ext cx="4107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For example, Vickie and Ben are mutual friends on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775200" y="6116927"/>
            <a:ext cx="39720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(It would be </a:t>
            </a:r>
            <a:r>
              <a:rPr lang="en-US" sz="1800" dirty="0" err="1" smtClean="0"/>
              <a:t>kinda</a:t>
            </a:r>
            <a:r>
              <a:rPr lang="en-US" sz="1800" dirty="0" smtClean="0"/>
              <a:t> creepy if Vickie liked Ben, but not visa-versa)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2" grpId="0"/>
      <p:bldP spid="9" grpId="0" animBg="1"/>
      <p:bldP spid="10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E17B-0963-488C-8DE3-0EA25D5E65FF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789597" name="Group 93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89598" name="Group 94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89599" name="Group 95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89600" name="Group 96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89601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2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89603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896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6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896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08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8960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2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9613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89614" name="Text 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89616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89617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89618" name="Line 114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619" name="Text Box 115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89620" name="Text Box 116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89621" name="AutoShape 117"/>
            <p:cNvCxnSpPr>
              <a:cxnSpLocks noChangeShapeType="1"/>
              <a:stCxn id="789602" idx="2"/>
              <a:endCxn id="789604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9622" name="Text Box 118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89506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89515" name="Group 11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89516" name="Rectangle 12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sp>
        <p:nvSpPr>
          <p:cNvPr id="789540" name="Text Box 36"/>
          <p:cNvSpPr txBox="1">
            <a:spLocks noChangeArrowheads="1"/>
          </p:cNvSpPr>
          <p:nvPr/>
        </p:nvSpPr>
        <p:spPr bwMode="auto">
          <a:xfrm>
            <a:off x="-76200" y="19050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    Since we start at vertex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, </a:t>
            </a:r>
            <a:br>
              <a:rPr lang="en-US"/>
            </a:br>
            <a:r>
              <a:rPr lang="en-US"/>
              <a:t>    we know it’s the closest </a:t>
            </a:r>
            <a:br>
              <a:rPr lang="en-US"/>
            </a:br>
            <a:r>
              <a:rPr lang="en-US"/>
              <a:t>    vertex to us! How far is it?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Zero </a:t>
            </a:r>
            <a:r>
              <a:rPr lang="en-US"/>
              <a:t>steps away!  We can 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A50021"/>
                </a:solidFill>
              </a:rPr>
              <a:t>settle </a:t>
            </a:r>
            <a:r>
              <a:rPr lang="en-US"/>
              <a:t>it immediately!</a:t>
            </a:r>
          </a:p>
        </p:txBody>
      </p:sp>
      <p:grpSp>
        <p:nvGrpSpPr>
          <p:cNvPr id="789542" name="Group 38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89543" name="Oval 3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4" name="Text Box 4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89571" name="Group 67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89545" name="Text Box 41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89546" name="Rectangle 42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7" name="Rectangle 43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8" name="Rectangle 44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49" name="Rectangle 45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51" name="Text Box 47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8955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8955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5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8955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5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8956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9564" name="Group 6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89565" name="Oval 6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566" name="Oval 6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89568" name="Group 6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89552" name="Rectangle 4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67" name="Rectangle 6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89569" name="Text Box 65"/>
          <p:cNvSpPr txBox="1">
            <a:spLocks noChangeArrowheads="1"/>
          </p:cNvSpPr>
          <p:nvPr/>
        </p:nvSpPr>
        <p:spPr bwMode="auto">
          <a:xfrm>
            <a:off x="-44450" y="4038600"/>
            <a:ext cx="5835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    Now let’s see which unsettled vertices  </a:t>
            </a:r>
            <a:br>
              <a:rPr lang="en-US" sz="2200"/>
            </a:br>
            <a:r>
              <a:rPr lang="en-US" sz="2200"/>
              <a:t>    we can reach </a:t>
            </a:r>
            <a:r>
              <a:rPr lang="en-US" sz="2200" i="1"/>
              <a:t>directly</a:t>
            </a:r>
            <a:r>
              <a:rPr lang="en-US" sz="2200"/>
              <a:t> from </a:t>
            </a:r>
            <a:r>
              <a:rPr lang="en-US" sz="2200">
                <a:solidFill>
                  <a:schemeClr val="accent2"/>
                </a:solidFill>
              </a:rPr>
              <a:t>A</a:t>
            </a:r>
            <a:r>
              <a:rPr lang="en-US" sz="2200"/>
              <a:t>.</a:t>
            </a:r>
          </a:p>
        </p:txBody>
      </p:sp>
      <p:sp>
        <p:nvSpPr>
          <p:cNvPr id="789570" name="Text Box 66"/>
          <p:cNvSpPr txBox="1">
            <a:spLocks noChangeArrowheads="1"/>
          </p:cNvSpPr>
          <p:nvPr/>
        </p:nvSpPr>
        <p:spPr bwMode="auto">
          <a:xfrm>
            <a:off x="228600" y="914400"/>
            <a:ext cx="533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Assume that </a:t>
            </a:r>
            <a:r>
              <a:rPr lang="en-US">
                <a:solidFill>
                  <a:schemeClr val="accent2"/>
                </a:solidFill>
              </a:rPr>
              <a:t>all vertices</a:t>
            </a:r>
            <a:r>
              <a:rPr lang="en-US"/>
              <a:t> are </a:t>
            </a:r>
            <a:br>
              <a:rPr lang="en-US"/>
            </a:br>
            <a:r>
              <a:rPr lang="en-US">
                <a:solidFill>
                  <a:srgbClr val="A50021"/>
                </a:solidFill>
              </a:rPr>
              <a:t>infinitely far away</a:t>
            </a:r>
            <a:r>
              <a:rPr lang="en-US"/>
              <a:t> to start…</a:t>
            </a:r>
          </a:p>
        </p:txBody>
      </p:sp>
      <p:sp>
        <p:nvSpPr>
          <p:cNvPr id="789572" name="Text Box 68"/>
          <p:cNvSpPr txBox="1">
            <a:spLocks noChangeArrowheads="1"/>
          </p:cNvSpPr>
          <p:nvPr/>
        </p:nvSpPr>
        <p:spPr bwMode="auto">
          <a:xfrm>
            <a:off x="822325" y="4800600"/>
            <a:ext cx="2497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10</a:t>
            </a:r>
            <a:r>
              <a:rPr lang="en-US" sz="2000"/>
              <a:t> units away.</a:t>
            </a:r>
          </a:p>
        </p:txBody>
      </p:sp>
      <p:sp>
        <p:nvSpPr>
          <p:cNvPr id="789573" name="Text Box 69"/>
          <p:cNvSpPr txBox="1">
            <a:spLocks noChangeArrowheads="1"/>
          </p:cNvSpPr>
          <p:nvPr/>
        </p:nvSpPr>
        <p:spPr bwMode="auto">
          <a:xfrm>
            <a:off x="838200" y="5159375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C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89574" name="Text Box 70"/>
          <p:cNvSpPr txBox="1">
            <a:spLocks noChangeArrowheads="1"/>
          </p:cNvSpPr>
          <p:nvPr/>
        </p:nvSpPr>
        <p:spPr bwMode="auto">
          <a:xfrm>
            <a:off x="517525" y="5883275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let’s compare these costs to our current best costs in our table…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81" name="Group 77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89582" name="Rectangle 7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3" name="Rectangle 79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89586" name="Group 82"/>
          <p:cNvGrpSpPr>
            <a:grpSpLocks/>
          </p:cNvGrpSpPr>
          <p:nvPr/>
        </p:nvGrpSpPr>
        <p:grpSpPr bwMode="auto">
          <a:xfrm>
            <a:off x="1524000" y="3124200"/>
            <a:ext cx="6510338" cy="2057400"/>
            <a:chOff x="960" y="1968"/>
            <a:chExt cx="4101" cy="1296"/>
          </a:xfrm>
        </p:grpSpPr>
        <p:sp>
          <p:nvSpPr>
            <p:cNvPr id="789584" name="Oval 80"/>
            <p:cNvSpPr>
              <a:spLocks noChangeArrowheads="1"/>
            </p:cNvSpPr>
            <p:nvPr/>
          </p:nvSpPr>
          <p:spPr bwMode="auto">
            <a:xfrm>
              <a:off x="960" y="3024"/>
              <a:ext cx="240" cy="2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85" name="Oval 81"/>
            <p:cNvSpPr>
              <a:spLocks noChangeArrowheads="1"/>
            </p:cNvSpPr>
            <p:nvPr/>
          </p:nvSpPr>
          <p:spPr bwMode="auto">
            <a:xfrm>
              <a:off x="4704" y="1968"/>
              <a:ext cx="357" cy="35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9587" name="Text Box 83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only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away, which is less than infinity, so I’ll update this entry…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8" name="Text Box 84"/>
          <p:cNvSpPr txBox="1">
            <a:spLocks noChangeArrowheads="1"/>
          </p:cNvSpPr>
          <p:nvPr/>
        </p:nvSpPr>
        <p:spPr bwMode="auto">
          <a:xfrm>
            <a:off x="466725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2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sp>
        <p:nvSpPr>
          <p:cNvPr id="789589" name="Text Box 85"/>
          <p:cNvSpPr txBox="1">
            <a:spLocks noChangeArrowheads="1"/>
          </p:cNvSpPr>
          <p:nvPr/>
        </p:nvSpPr>
        <p:spPr bwMode="auto">
          <a:xfrm>
            <a:off x="838200" y="5481638"/>
            <a:ext cx="2405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7</a:t>
            </a:r>
            <a:r>
              <a:rPr lang="en-US" sz="2000"/>
              <a:t> units away.</a:t>
            </a:r>
          </a:p>
        </p:txBody>
      </p:sp>
      <p:grpSp>
        <p:nvGrpSpPr>
          <p:cNvPr id="789590" name="Group 86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89591" name="Rectangle 8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2" name="Rectangle 88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sp>
        <p:nvSpPr>
          <p:cNvPr id="789593" name="Text Box 89"/>
          <p:cNvSpPr txBox="1">
            <a:spLocks noChangeArrowheads="1"/>
          </p:cNvSpPr>
          <p:nvPr/>
        </p:nvSpPr>
        <p:spPr bwMode="auto">
          <a:xfrm>
            <a:off x="457200" y="58674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going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only </a:t>
            </a:r>
            <a:r>
              <a:rPr lang="en-US">
                <a:solidFill>
                  <a:srgbClr val="A50021"/>
                </a:solidFill>
              </a:rPr>
              <a:t>7</a:t>
            </a:r>
            <a:r>
              <a:rPr lang="en-US"/>
              <a:t> units away, which is less than infinity, so I’ll update this entry too…</a:t>
            </a:r>
            <a:endParaRPr lang="en-US">
              <a:sym typeface="Wingdings" pitchFamily="2" charset="2"/>
            </a:endParaRPr>
          </a:p>
        </p:txBody>
      </p:sp>
      <p:grpSp>
        <p:nvGrpSpPr>
          <p:cNvPr id="789594" name="Group 90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8959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59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40" grpId="0"/>
      <p:bldP spid="789569" grpId="0"/>
      <p:bldP spid="789572" grpId="0"/>
      <p:bldP spid="789573" grpId="0"/>
      <p:bldP spid="789574" grpId="0"/>
      <p:bldP spid="789574" grpId="1"/>
      <p:bldP spid="789587" grpId="0" animBg="1"/>
      <p:bldP spid="789587" grpId="1" animBg="1"/>
      <p:bldP spid="789588" grpId="0" animBg="1"/>
      <p:bldP spid="789588" grpId="1" animBg="1"/>
      <p:bldP spid="789589" grpId="0"/>
      <p:bldP spid="789593" grpId="0" animBg="1"/>
      <p:bldP spid="78959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96FC-7A2B-4025-A83F-5422D05377B1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96778" name="Group 106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796779" name="Group 107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6780" name="Group 108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6781" name="Group 109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678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3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678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5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678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7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678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89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6790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6794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6795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6797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67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6799" name="Line 127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800" name="Text Box 128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6801" name="Text Box 129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6802" name="AutoShape 130"/>
            <p:cNvCxnSpPr>
              <a:cxnSpLocks noChangeShapeType="1"/>
              <a:stCxn id="796783" idx="2"/>
              <a:endCxn id="79678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6803" name="Text Box 131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6674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796727" name="Text Box 55"/>
          <p:cNvSpPr txBox="1">
            <a:spLocks noChangeArrowheads="1"/>
          </p:cNvSpPr>
          <p:nvPr/>
        </p:nvSpPr>
        <p:spPr bwMode="auto">
          <a:xfrm>
            <a:off x="152400" y="914400"/>
            <a:ext cx="5334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costs to travel to all vertices directly reachable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?  </a:t>
            </a:r>
          </a:p>
        </p:txBody>
      </p:sp>
      <p:grpSp>
        <p:nvGrpSpPr>
          <p:cNvPr id="796675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6676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677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6701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6702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3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6704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6705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6706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7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8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09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10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6711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6712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3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4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6715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6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17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6718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19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6720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6721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6722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6723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6724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25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796737" name="Group 65"/>
          <p:cNvGrpSpPr>
            <a:grpSpLocks/>
          </p:cNvGrpSpPr>
          <p:nvPr/>
        </p:nvGrpSpPr>
        <p:grpSpPr bwMode="auto">
          <a:xfrm>
            <a:off x="8001000" y="3124200"/>
            <a:ext cx="457200" cy="533400"/>
            <a:chOff x="1824" y="2016"/>
            <a:chExt cx="288" cy="336"/>
          </a:xfrm>
        </p:grpSpPr>
        <p:sp>
          <p:nvSpPr>
            <p:cNvPr id="796738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39" name="Rectangle 6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6747" name="Text Box 75"/>
          <p:cNvSpPr txBox="1">
            <a:spLocks noChangeArrowheads="1"/>
          </p:cNvSpPr>
          <p:nvPr/>
        </p:nvSpPr>
        <p:spPr bwMode="auto">
          <a:xfrm>
            <a:off x="685800" y="3352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is closest to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.</a:t>
            </a:r>
          </a:p>
        </p:txBody>
      </p:sp>
      <p:grpSp>
        <p:nvGrpSpPr>
          <p:cNvPr id="796748" name="Group 7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6749" name="Rectangle 7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0" name="Rectangle 7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796751" name="Group 7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6752" name="Rectangle 8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3" name="Rectangle 8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6754" name="Group 8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6755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56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sp>
        <p:nvSpPr>
          <p:cNvPr id="796757" name="Text Box 85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go directly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(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),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</a:t>
            </a:r>
            <a:r>
              <a:rPr lang="en-US">
                <a:sym typeface="Wingdings" pitchFamily="2" charset="2"/>
              </a:rPr>
              <a:t> 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or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796758" name="Text Box 86"/>
          <p:cNvSpPr txBox="1">
            <a:spLocks noChangeArrowheads="1"/>
          </p:cNvSpPr>
          <p:nvPr/>
        </p:nvSpPr>
        <p:spPr bwMode="auto">
          <a:xfrm>
            <a:off x="228600" y="544195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B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  <a:endParaRPr lang="en-US">
              <a:sym typeface="Wingdings" pitchFamily="2" charset="2"/>
            </a:endParaRPr>
          </a:p>
        </p:txBody>
      </p:sp>
      <p:sp>
        <p:nvSpPr>
          <p:cNvPr id="796759" name="Text Box 87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And if I travel through </a:t>
            </a:r>
            <a:r>
              <a:rPr lang="en-US">
                <a:solidFill>
                  <a:schemeClr val="accent2"/>
                </a:solidFill>
              </a:rPr>
              <a:t>D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 D  …  C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units (plus whatever it costs to travel through the other vertices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).  </a:t>
            </a:r>
          </a:p>
        </p:txBody>
      </p:sp>
      <p:sp>
        <p:nvSpPr>
          <p:cNvPr id="796760" name="Text Box 88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directly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sp>
        <p:nvSpPr>
          <p:cNvPr id="796761" name="Oval 89"/>
          <p:cNvSpPr>
            <a:spLocks noChangeArrowheads="1"/>
          </p:cNvSpPr>
          <p:nvPr/>
        </p:nvSpPr>
        <p:spPr bwMode="auto">
          <a:xfrm>
            <a:off x="752157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7" name="Oval 95"/>
          <p:cNvSpPr>
            <a:spLocks noChangeArrowheads="1"/>
          </p:cNvSpPr>
          <p:nvPr/>
        </p:nvSpPr>
        <p:spPr bwMode="auto">
          <a:xfrm>
            <a:off x="7958138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6768" name="Oval 96"/>
          <p:cNvSpPr>
            <a:spLocks noChangeArrowheads="1"/>
          </p:cNvSpPr>
          <p:nvPr/>
        </p:nvSpPr>
        <p:spPr bwMode="auto">
          <a:xfrm>
            <a:off x="8404225" y="3124200"/>
            <a:ext cx="533400" cy="5334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6772" name="Group 10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6773" name="Oval 10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4" name="Text Box 10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6775" name="Group 103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6776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6777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6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6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747" grpId="0"/>
      <p:bldP spid="796757" grpId="0"/>
      <p:bldP spid="796758" grpId="0" animBg="1"/>
      <p:bldP spid="796759" grpId="0" animBg="1"/>
      <p:bldP spid="796760" grpId="0" animBg="1"/>
      <p:bldP spid="796761" grpId="0" animBg="1"/>
      <p:bldP spid="796761" grpId="1" animBg="1"/>
      <p:bldP spid="796767" grpId="0" animBg="1"/>
      <p:bldP spid="796767" grpId="1" animBg="1"/>
      <p:bldP spid="796768" grpId="0" animBg="1"/>
      <p:bldP spid="79676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25A7-38A8-4C6B-81CC-889D4FD856E9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798808" name="Group 88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798809" name="Group 89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798810" name="Group 90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798811" name="Group 91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798812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3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798814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5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798816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7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79881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1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79882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1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3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882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79882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6" name="Text 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798827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7988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798829" name="Line 109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0" name="Text Box 110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798831" name="Text Box 111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798832" name="AutoShape 112"/>
            <p:cNvCxnSpPr>
              <a:cxnSpLocks noChangeShapeType="1"/>
              <a:stCxn id="798813" idx="2"/>
              <a:endCxn id="79881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8833" name="Text Box 113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798722" name="Rectangle 2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798723" name="Group 3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798724" name="Rectangle 4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25" name="Text Box 5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798749" name="Group 29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798750" name="Oval 30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1" name="Text Box 31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798752" name="Group 32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798753" name="Text Box 33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798754" name="Rectangle 34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5" name="Rectangle 35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6" name="Rectangle 36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7" name="Rectangle 37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58" name="Text Box 38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798759" name="Group 39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798760" name="Oval 4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1" name="Oval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2" name="Group 42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798763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4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5" name="Group 45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798766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67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8768" name="Group 48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798769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770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98771" name="Group 51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798772" name="Rectangle 5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73" name="Rectangle 5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798774" name="Text Box 54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798779" name="Group 59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798780" name="Rectangle 6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81" name="Rectangle 61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798787" name="Text Box 67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6</a:t>
            </a:r>
            <a:r>
              <a:rPr lang="en-US" sz="2000"/>
              <a:t> units away.</a:t>
            </a:r>
          </a:p>
        </p:txBody>
      </p:sp>
      <p:grpSp>
        <p:nvGrpSpPr>
          <p:cNvPr id="798788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798789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0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798792" name="Group 7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798793" name="Rectangle 7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4" name="Rectangle 7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798795" name="Group 75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798796" name="Oval 76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797" name="Text Box 77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798798" name="Group 78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798799" name="Rectangle 7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00" name="Rectangle 80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798802" name="Text Box 82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C</a:t>
            </a:r>
            <a:r>
              <a:rPr lang="en-US" sz="2200"/>
              <a:t>?</a:t>
            </a:r>
          </a:p>
        </p:txBody>
      </p:sp>
      <p:sp>
        <p:nvSpPr>
          <p:cNvPr id="798803" name="Rectangle 83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first.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units!</a:t>
            </a:r>
          </a:p>
        </p:txBody>
      </p:sp>
      <p:sp>
        <p:nvSpPr>
          <p:cNvPr id="798834" name="Text Box 114"/>
          <p:cNvSpPr txBox="1">
            <a:spLocks noChangeArrowheads="1"/>
          </p:cNvSpPr>
          <p:nvPr/>
        </p:nvSpPr>
        <p:spPr bwMode="auto">
          <a:xfrm>
            <a:off x="1023938" y="3870325"/>
            <a:ext cx="240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sp>
        <p:nvSpPr>
          <p:cNvPr id="798835" name="Text Box 115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grpSp>
        <p:nvGrpSpPr>
          <p:cNvPr id="798838" name="Group 118"/>
          <p:cNvGrpSpPr>
            <a:grpSpLocks/>
          </p:cNvGrpSpPr>
          <p:nvPr/>
        </p:nvGrpSpPr>
        <p:grpSpPr bwMode="auto">
          <a:xfrm>
            <a:off x="2798763" y="3124200"/>
            <a:ext cx="5235575" cy="2482850"/>
            <a:chOff x="1763" y="1968"/>
            <a:chExt cx="3298" cy="1564"/>
          </a:xfrm>
        </p:grpSpPr>
        <p:sp>
          <p:nvSpPr>
            <p:cNvPr id="798807" name="Oval 87"/>
            <p:cNvSpPr>
              <a:spLocks noChangeArrowheads="1"/>
            </p:cNvSpPr>
            <p:nvPr/>
          </p:nvSpPr>
          <p:spPr bwMode="auto">
            <a:xfrm>
              <a:off x="1763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6" name="Oval 116"/>
            <p:cNvSpPr>
              <a:spLocks noChangeArrowheads="1"/>
            </p:cNvSpPr>
            <p:nvPr/>
          </p:nvSpPr>
          <p:spPr bwMode="auto">
            <a:xfrm>
              <a:off x="4725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39" name="Text Box 119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798840" name="Group 12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798841" name="Rectangle 12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2" name="Rectangle 12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sp>
        <p:nvSpPr>
          <p:cNvPr id="798843" name="Rectangle 123"/>
          <p:cNvSpPr>
            <a:spLocks noChangeArrowheads="1"/>
          </p:cNvSpPr>
          <p:nvPr/>
        </p:nvSpPr>
        <p:spPr bwMode="auto">
          <a:xfrm>
            <a:off x="-152400" y="4343400"/>
            <a:ext cx="9372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4" name="Rectangle 124"/>
          <p:cNvSpPr>
            <a:spLocks noChangeArrowheads="1"/>
          </p:cNvSpPr>
          <p:nvPr/>
        </p:nvSpPr>
        <p:spPr bwMode="auto">
          <a:xfrm>
            <a:off x="304800" y="45275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do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next.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units!</a:t>
            </a:r>
          </a:p>
        </p:txBody>
      </p:sp>
      <p:sp>
        <p:nvSpPr>
          <p:cNvPr id="798845" name="Text Box 125"/>
          <p:cNvSpPr txBox="1">
            <a:spLocks noChangeArrowheads="1"/>
          </p:cNvSpPr>
          <p:nvPr/>
        </p:nvSpPr>
        <p:spPr bwMode="auto">
          <a:xfrm>
            <a:off x="838200" y="57912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better than our old one? </a:t>
            </a:r>
          </a:p>
        </p:txBody>
      </p:sp>
      <p:sp>
        <p:nvSpPr>
          <p:cNvPr id="798846" name="Text Box 126"/>
          <p:cNvSpPr txBox="1">
            <a:spLocks noChangeArrowheads="1"/>
          </p:cNvSpPr>
          <p:nvPr/>
        </p:nvSpPr>
        <p:spPr bwMode="auto">
          <a:xfrm>
            <a:off x="1155700" y="6248400"/>
            <a:ext cx="493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Yup!! Let’s update our table again!</a:t>
            </a:r>
          </a:p>
        </p:txBody>
      </p:sp>
      <p:grpSp>
        <p:nvGrpSpPr>
          <p:cNvPr id="798847" name="Group 127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798848" name="Rectangle 128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9" name="Rectangle 129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798851" name="Group 131"/>
          <p:cNvGrpSpPr>
            <a:grpSpLocks/>
          </p:cNvGrpSpPr>
          <p:nvPr/>
        </p:nvGrpSpPr>
        <p:grpSpPr bwMode="auto">
          <a:xfrm>
            <a:off x="3473450" y="3124200"/>
            <a:ext cx="5518150" cy="2624138"/>
            <a:chOff x="2188" y="1968"/>
            <a:chExt cx="3476" cy="1653"/>
          </a:xfrm>
        </p:grpSpPr>
        <p:sp>
          <p:nvSpPr>
            <p:cNvPr id="798837" name="Oval 117"/>
            <p:cNvSpPr>
              <a:spLocks noChangeArrowheads="1"/>
            </p:cNvSpPr>
            <p:nvPr/>
          </p:nvSpPr>
          <p:spPr bwMode="auto">
            <a:xfrm>
              <a:off x="532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0" name="Oval 130"/>
            <p:cNvSpPr>
              <a:spLocks noChangeArrowheads="1"/>
            </p:cNvSpPr>
            <p:nvPr/>
          </p:nvSpPr>
          <p:spPr bwMode="auto">
            <a:xfrm>
              <a:off x="2188" y="3285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4" grpId="0"/>
      <p:bldP spid="798787" grpId="0"/>
      <p:bldP spid="798802" grpId="0"/>
      <p:bldP spid="798803" grpId="0"/>
      <p:bldP spid="798834" grpId="0"/>
      <p:bldP spid="798835" grpId="0"/>
      <p:bldP spid="798839" grpId="0"/>
      <p:bldP spid="798843" grpId="0" animBg="1"/>
      <p:bldP spid="798844" grpId="0"/>
      <p:bldP spid="798845" grpId="0"/>
      <p:bldP spid="7988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396-A2DA-4286-A2F0-ACE0D4319D10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800770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0771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0772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0773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0774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07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7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077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078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07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078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0787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07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07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0791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792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0793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0794" name="AutoShape 26"/>
            <p:cNvCxnSpPr>
              <a:cxnSpLocks noChangeShapeType="1"/>
              <a:stCxn id="800775" idx="2"/>
              <a:endCxn id="800777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0795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0797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/>
              <a:t>.</a:t>
            </a:r>
          </a:p>
        </p:txBody>
      </p:sp>
      <p:grpSp>
        <p:nvGrpSpPr>
          <p:cNvPr id="800798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0799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0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0801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0802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03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0829" name="Text Box 61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is closest.</a:t>
            </a:r>
          </a:p>
        </p:txBody>
      </p:sp>
      <p:sp>
        <p:nvSpPr>
          <p:cNvPr id="800839" name="Text Box 71"/>
          <p:cNvSpPr txBox="1">
            <a:spLocks noChangeArrowheads="1"/>
          </p:cNvSpPr>
          <p:nvPr/>
        </p:nvSpPr>
        <p:spPr bwMode="auto">
          <a:xfrm>
            <a:off x="228600" y="4146550"/>
            <a:ext cx="853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,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4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D </a:t>
            </a:r>
            <a:r>
              <a:rPr lang="en-US">
                <a:sym typeface="Wingdings" pitchFamily="2" charset="2"/>
              </a:rPr>
              <a:t>cheaper by going through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first?</a:t>
            </a:r>
          </a:p>
        </p:txBody>
      </p:sp>
      <p:sp>
        <p:nvSpPr>
          <p:cNvPr id="800840" name="Text Box 72"/>
          <p:cNvSpPr txBox="1">
            <a:spLocks noChangeArrowheads="1"/>
          </p:cNvSpPr>
          <p:nvPr/>
        </p:nvSpPr>
        <p:spPr bwMode="auto">
          <a:xfrm>
            <a:off x="228600" y="544195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If I travel through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1"/>
                </a:solidFill>
              </a:rPr>
              <a:t>(e.g.</a:t>
            </a:r>
            <a:r>
              <a:rPr lang="en-US">
                <a:solidFill>
                  <a:schemeClr val="accent2"/>
                </a:solidFill>
              </a:rPr>
              <a:t> A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 B  …  D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/>
              <a:t>, I know it’ll cost me at least </a:t>
            </a:r>
            <a:r>
              <a:rPr lang="en-US">
                <a:solidFill>
                  <a:srgbClr val="FF3300"/>
                </a:solidFill>
              </a:rPr>
              <a:t>8</a:t>
            </a:r>
            <a:r>
              <a:rPr lang="en-US"/>
              <a:t> units.  That’s much longer!</a:t>
            </a:r>
            <a:endParaRPr lang="en-US">
              <a:sym typeface="Wingdings" pitchFamily="2" charset="2"/>
            </a:endParaRPr>
          </a:p>
        </p:txBody>
      </p:sp>
      <p:sp>
        <p:nvSpPr>
          <p:cNvPr id="800842" name="Text Box 74"/>
          <p:cNvSpPr txBox="1">
            <a:spLocks noChangeArrowheads="1"/>
          </p:cNvSpPr>
          <p:nvPr/>
        </p:nvSpPr>
        <p:spPr bwMode="auto">
          <a:xfrm>
            <a:off x="228600" y="5486400"/>
            <a:ext cx="85312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So I know that if I travel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/>
              <a:t>, at a cost of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that’s the </a:t>
            </a:r>
            <a:r>
              <a:rPr lang="en-US" i="1"/>
              <a:t>fastest </a:t>
            </a:r>
            <a:r>
              <a:rPr lang="en-US"/>
              <a:t>possible route.  Therefore we can settle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0846" name="Group 7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0847" name="Oval 7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48" name="Text Box 8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0852" name="Group 84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0853" name="Text Box 85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0854" name="Rectangle 86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5" name="Rectangle 87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6" name="Rectangle 88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7" name="Rectangle 89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58" name="Text Box 90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0859" name="Group 91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0860" name="Oval 9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1" name="Oval 9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2" name="Group 94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0863" name="Oval 95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4" name="Oval 96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5" name="Group 97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0866" name="Oval 98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67" name="Oval 99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0868" name="Group 100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0869" name="Oval 10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0870" name="Oval 10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0871" name="Group 103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0872" name="Rectangle 10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3" name="Rectangle 10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0874" name="Group 106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0875" name="Rectangle 107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0877" name="Group 109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79" name="Rectangle 111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0880" name="Group 112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0881" name="Rectangle 11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2" name="Rectangle 11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0883" name="Group 115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0884" name="Rectangle 11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5" name="Rectangle 11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0886" name="Group 118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0887" name="Rectangle 11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0889" name="Group 121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0890" name="Rectangle 12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1" name="Rectangle 123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0892" name="Group 124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0893" name="Rectangle 12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4" name="Rectangle 12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0895" name="Rectangle 127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0896" name="Group 12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0897" name="Oval 12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0898" name="Text Box 13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829" grpId="0"/>
      <p:bldP spid="800839" grpId="0"/>
      <p:bldP spid="800840" grpId="0" animBg="1"/>
      <p:bldP spid="800842" grpId="0" animBg="1"/>
      <p:bldP spid="80089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32FA-1577-4C16-BFBC-59B68A51A486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5170488" y="911225"/>
            <a:ext cx="3729037" cy="2255838"/>
            <a:chOff x="3168" y="2736"/>
            <a:chExt cx="2349" cy="1421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2821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2822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282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28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28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2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28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283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2835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283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283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2839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40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2841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2842" name="AutoShape 26"/>
            <p:cNvCxnSpPr>
              <a:cxnSpLocks noChangeShapeType="1"/>
              <a:stCxn id="802823" idx="2"/>
              <a:endCxn id="802825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2843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2844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grpSp>
        <p:nvGrpSpPr>
          <p:cNvPr id="802845" name="Group 29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2846" name="Rectangle 30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47" name="Text Box 31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2848" name="Group 32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2849" name="Oval 33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0" name="Text Box 34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grpSp>
        <p:nvGrpSpPr>
          <p:cNvPr id="802851" name="Group 35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2852" name="Text Box 36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2853" name="Rectangle 37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4" name="Rectangle 38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5" name="Rectangle 39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6" name="Rectangle 40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57" name="Text Box 41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2858" name="Group 42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2859" name="Oval 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0" name="Oval 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1" name="Group 45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2862" name="Oval 4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3" name="Oval 4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4" name="Group 48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2865" name="Oval 49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6" name="Oval 50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2867" name="Group 51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2868" name="Oval 52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2869" name="Oval 53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2870" name="Group 54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2" name="Rectangle 5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sp>
        <p:nvSpPr>
          <p:cNvPr id="802873" name="Text Box 57"/>
          <p:cNvSpPr txBox="1">
            <a:spLocks noChangeArrowheads="1"/>
          </p:cNvSpPr>
          <p:nvPr/>
        </p:nvSpPr>
        <p:spPr bwMode="auto">
          <a:xfrm>
            <a:off x="228600" y="1036638"/>
            <a:ext cx="4376738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At this point, we know the shortest path from </a:t>
            </a:r>
            <a:r>
              <a:rPr lang="en-US" sz="2200">
                <a:solidFill>
                  <a:schemeClr val="accent2"/>
                </a:solidFill>
              </a:rPr>
              <a:t>A </a:t>
            </a:r>
            <a:r>
              <a:rPr lang="en-US" sz="2200"/>
              <a:t>to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. Now let’s see if we can travel through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 to reach one of our other unsettled vertices faster. </a:t>
            </a:r>
          </a:p>
        </p:txBody>
      </p:sp>
      <p:grpSp>
        <p:nvGrpSpPr>
          <p:cNvPr id="802874" name="Group 58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2875" name="Rectangle 5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76" name="Rectangle 60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sp>
        <p:nvSpPr>
          <p:cNvPr id="802877" name="Text Box 61"/>
          <p:cNvSpPr txBox="1">
            <a:spLocks noChangeArrowheads="1"/>
          </p:cNvSpPr>
          <p:nvPr/>
        </p:nvSpPr>
        <p:spPr bwMode="auto">
          <a:xfrm>
            <a:off x="1035050" y="3581400"/>
            <a:ext cx="238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B</a:t>
            </a:r>
            <a:r>
              <a:rPr lang="en-US" sz="2000"/>
              <a:t> is </a:t>
            </a:r>
            <a:r>
              <a:rPr lang="en-US" sz="2000">
                <a:solidFill>
                  <a:srgbClr val="A50021"/>
                </a:solidFill>
              </a:rPr>
              <a:t>2</a:t>
            </a:r>
            <a:r>
              <a:rPr lang="en-US" sz="2000"/>
              <a:t> units away.</a:t>
            </a:r>
          </a:p>
        </p:txBody>
      </p:sp>
      <p:grpSp>
        <p:nvGrpSpPr>
          <p:cNvPr id="802878" name="Group 62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2879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0" name="Rectangle 6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2881" name="Group 65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2882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3" name="Rectangle 67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2884" name="Group 68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2885" name="Oval 6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6" name="Text Box 70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2887" name="Group 71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2888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89" name="Rectangle 73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sp>
        <p:nvSpPr>
          <p:cNvPr id="802890" name="Text Box 74"/>
          <p:cNvSpPr txBox="1">
            <a:spLocks noChangeArrowheads="1"/>
          </p:cNvSpPr>
          <p:nvPr/>
        </p:nvSpPr>
        <p:spPr bwMode="auto">
          <a:xfrm>
            <a:off x="228600" y="2881313"/>
            <a:ext cx="457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Ok, which unsettled vertices can be reached directly from </a:t>
            </a:r>
            <a:r>
              <a:rPr lang="en-US" sz="2200">
                <a:solidFill>
                  <a:schemeClr val="accent2"/>
                </a:solidFill>
              </a:rPr>
              <a:t>D</a:t>
            </a:r>
            <a:r>
              <a:rPr lang="en-US" sz="2200"/>
              <a:t>?</a:t>
            </a:r>
          </a:p>
        </p:txBody>
      </p:sp>
      <p:sp>
        <p:nvSpPr>
          <p:cNvPr id="802891" name="Rectangle 75"/>
          <p:cNvSpPr>
            <a:spLocks noChangeArrowheads="1"/>
          </p:cNvSpPr>
          <p:nvPr/>
        </p:nvSpPr>
        <p:spPr bwMode="auto">
          <a:xfrm>
            <a:off x="152400" y="4375150"/>
            <a:ext cx="830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check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. We know we can get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4</a:t>
            </a:r>
            <a:r>
              <a:rPr lang="en-US"/>
              <a:t> units, and we can directly go from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</a:t>
            </a:r>
            <a:r>
              <a:rPr lang="en-US">
                <a:solidFill>
                  <a:srgbClr val="FF3300"/>
                </a:solidFill>
              </a:rPr>
              <a:t>2</a:t>
            </a:r>
            <a:r>
              <a:rPr lang="en-US"/>
              <a:t> units, so we can reach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in just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units!</a:t>
            </a:r>
          </a:p>
        </p:txBody>
      </p:sp>
      <p:sp>
        <p:nvSpPr>
          <p:cNvPr id="802893" name="Text Box 77"/>
          <p:cNvSpPr txBox="1">
            <a:spLocks noChangeArrowheads="1"/>
          </p:cNvSpPr>
          <p:nvPr/>
        </p:nvSpPr>
        <p:spPr bwMode="auto">
          <a:xfrm>
            <a:off x="685800" y="5638800"/>
            <a:ext cx="730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our new distance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better than our old one? </a:t>
            </a:r>
          </a:p>
        </p:txBody>
      </p:sp>
      <p:sp>
        <p:nvSpPr>
          <p:cNvPr id="802897" name="Text Box 81"/>
          <p:cNvSpPr txBox="1">
            <a:spLocks noChangeArrowheads="1"/>
          </p:cNvSpPr>
          <p:nvPr/>
        </p:nvSpPr>
        <p:spPr bwMode="auto">
          <a:xfrm>
            <a:off x="1003300" y="6096000"/>
            <a:ext cx="470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bet!! Let’s update our table!</a:t>
            </a:r>
          </a:p>
        </p:txBody>
      </p:sp>
      <p:grpSp>
        <p:nvGrpSpPr>
          <p:cNvPr id="802898" name="Group 8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899" name="Rectangle 8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0" name="Rectangle 8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8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2905" name="Group 89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2906" name="Rectangle 90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07" name="Rectangle 91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2911" name="Group 95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2912" name="Rectangle 9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3" name="Rectangle 97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grpSp>
        <p:nvGrpSpPr>
          <p:cNvPr id="802914" name="Group 98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2915" name="Oval 99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16" name="Text Box 100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2917" name="Group 101"/>
          <p:cNvGrpSpPr>
            <a:grpSpLocks/>
          </p:cNvGrpSpPr>
          <p:nvPr/>
        </p:nvGrpSpPr>
        <p:grpSpPr bwMode="auto">
          <a:xfrm>
            <a:off x="3276600" y="3124200"/>
            <a:ext cx="4778375" cy="2482850"/>
            <a:chOff x="2064" y="1968"/>
            <a:chExt cx="3010" cy="1564"/>
          </a:xfrm>
        </p:grpSpPr>
        <p:sp>
          <p:nvSpPr>
            <p:cNvPr id="802895" name="Oval 79"/>
            <p:cNvSpPr>
              <a:spLocks noChangeArrowheads="1"/>
            </p:cNvSpPr>
            <p:nvPr/>
          </p:nvSpPr>
          <p:spPr bwMode="auto">
            <a:xfrm>
              <a:off x="2064" y="3196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896" name="Oval 80"/>
            <p:cNvSpPr>
              <a:spLocks noChangeArrowheads="1"/>
            </p:cNvSpPr>
            <p:nvPr/>
          </p:nvSpPr>
          <p:spPr bwMode="auto">
            <a:xfrm>
              <a:off x="4738" y="1968"/>
              <a:ext cx="336" cy="3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2918" name="Group 102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2919" name="Rectangle 10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2920" name="Rectangle 104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3" grpId="0"/>
      <p:bldP spid="802877" grpId="0"/>
      <p:bldP spid="802890" grpId="0"/>
      <p:bldP spid="802891" grpId="0"/>
      <p:bldP spid="802893" grpId="0"/>
      <p:bldP spid="8028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058B7-3C40-42EC-B7DE-AFF2D07B0A6F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804866" name="Group 2"/>
          <p:cNvGrpSpPr>
            <a:grpSpLocks/>
          </p:cNvGrpSpPr>
          <p:nvPr/>
        </p:nvGrpSpPr>
        <p:grpSpPr bwMode="auto">
          <a:xfrm>
            <a:off x="5181600" y="914400"/>
            <a:ext cx="3729038" cy="2255838"/>
            <a:chOff x="3168" y="2736"/>
            <a:chExt cx="2349" cy="1421"/>
          </a:xfrm>
        </p:grpSpPr>
        <p:grpSp>
          <p:nvGrpSpPr>
            <p:cNvPr id="804867" name="Group 3"/>
            <p:cNvGrpSpPr>
              <a:grpSpLocks/>
            </p:cNvGrpSpPr>
            <p:nvPr/>
          </p:nvGrpSpPr>
          <p:grpSpPr bwMode="auto">
            <a:xfrm>
              <a:off x="3168" y="2736"/>
              <a:ext cx="2349" cy="1344"/>
              <a:chOff x="1707" y="1056"/>
              <a:chExt cx="2349" cy="1344"/>
            </a:xfrm>
          </p:grpSpPr>
          <p:grpSp>
            <p:nvGrpSpPr>
              <p:cNvPr id="804868" name="Group 4"/>
              <p:cNvGrpSpPr>
                <a:grpSpLocks/>
              </p:cNvGrpSpPr>
              <p:nvPr/>
            </p:nvGrpSpPr>
            <p:grpSpPr bwMode="auto">
              <a:xfrm>
                <a:off x="1707" y="1056"/>
                <a:ext cx="2349" cy="1344"/>
                <a:chOff x="1255" y="1056"/>
                <a:chExt cx="2349" cy="1344"/>
              </a:xfrm>
            </p:grpSpPr>
            <p:grpSp>
              <p:nvGrpSpPr>
                <p:cNvPr id="804869" name="Group 5"/>
                <p:cNvGrpSpPr>
                  <a:grpSpLocks/>
                </p:cNvGrpSpPr>
                <p:nvPr/>
              </p:nvGrpSpPr>
              <p:grpSpPr bwMode="auto">
                <a:xfrm>
                  <a:off x="1255" y="1344"/>
                  <a:ext cx="2349" cy="1056"/>
                  <a:chOff x="1584" y="3168"/>
                  <a:chExt cx="2349" cy="1056"/>
                </a:xfrm>
              </p:grpSpPr>
              <p:sp>
                <p:nvSpPr>
                  <p:cNvPr id="804870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3761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2" y="3792"/>
                    <a:ext cx="2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C</a:t>
                    </a:r>
                  </a:p>
                </p:txBody>
              </p:sp>
              <p:sp>
                <p:nvSpPr>
                  <p:cNvPr id="804872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597" y="3233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3264"/>
                    <a:ext cx="23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B</a:t>
                    </a:r>
                  </a:p>
                </p:txBody>
              </p:sp>
              <p:sp>
                <p:nvSpPr>
                  <p:cNvPr id="80487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216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5" y="3247"/>
                    <a:ext cx="25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A</a:t>
                    </a:r>
                  </a:p>
                </p:txBody>
              </p:sp>
              <p:sp>
                <p:nvSpPr>
                  <p:cNvPr id="80487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3744"/>
                    <a:ext cx="336" cy="336"/>
                  </a:xfrm>
                  <a:prstGeom prst="ellipse">
                    <a:avLst/>
                  </a:prstGeom>
                  <a:solidFill>
                    <a:srgbClr val="CCFFCC"/>
                  </a:solidFill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6" y="377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D</a:t>
                    </a:r>
                  </a:p>
                </p:txBody>
              </p:sp>
              <p:sp>
                <p:nvSpPr>
                  <p:cNvPr id="80487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3408"/>
                    <a:ext cx="168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552"/>
                    <a:ext cx="240" cy="288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3936"/>
                    <a:ext cx="624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1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3552"/>
                    <a:ext cx="432" cy="336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48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3168"/>
                    <a:ext cx="31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10</a:t>
                    </a:r>
                  </a:p>
                </p:txBody>
              </p:sp>
              <p:sp>
                <p:nvSpPr>
                  <p:cNvPr id="8048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3595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936"/>
                    <a:ext cx="23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2</a:t>
                    </a:r>
                  </a:p>
                </p:txBody>
              </p:sp>
              <p:sp>
                <p:nvSpPr>
                  <p:cNvPr id="804885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648"/>
                    <a:ext cx="57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2    </a:t>
                    </a:r>
                  </a:p>
                </p:txBody>
              </p:sp>
            </p:grpSp>
            <p:sp>
              <p:nvSpPr>
                <p:cNvPr id="8048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04" y="1056"/>
                  <a:ext cx="1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4887" name="Line 23"/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1104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888" name="Text Box 24"/>
              <p:cNvSpPr txBox="1">
                <a:spLocks noChangeArrowheads="1"/>
              </p:cNvSpPr>
              <p:nvPr/>
            </p:nvSpPr>
            <p:spPr bwMode="auto">
              <a:xfrm>
                <a:off x="2746" y="166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804889" name="Text Box 25"/>
            <p:cNvSpPr txBox="1">
              <a:spLocks noChangeArrowheads="1"/>
            </p:cNvSpPr>
            <p:nvPr/>
          </p:nvSpPr>
          <p:spPr bwMode="auto">
            <a:xfrm>
              <a:off x="4042" y="33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804890" name="AutoShape 26"/>
            <p:cNvCxnSpPr>
              <a:cxnSpLocks noChangeShapeType="1"/>
              <a:stCxn id="804871" idx="2"/>
              <a:endCxn id="804873" idx="2"/>
            </p:cNvCxnSpPr>
            <p:nvPr/>
          </p:nvCxnSpPr>
          <p:spPr bwMode="auto">
            <a:xfrm rot="5400000" flipH="1" flipV="1">
              <a:off x="4298" y="2882"/>
              <a:ext cx="528" cy="1579"/>
            </a:xfrm>
            <a:prstGeom prst="curvedConnector3">
              <a:avLst>
                <a:gd name="adj1" fmla="val -27273"/>
              </a:avLst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4891" name="Text Box 27"/>
            <p:cNvSpPr txBox="1">
              <a:spLocks noChangeArrowheads="1"/>
            </p:cNvSpPr>
            <p:nvPr/>
          </p:nvSpPr>
          <p:spPr bwMode="auto">
            <a:xfrm>
              <a:off x="4992" y="386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sp>
        <p:nvSpPr>
          <p:cNvPr id="804892" name="Rectangle 28"/>
          <p:cNvSpPr>
            <a:spLocks noChangeArrowheads="1"/>
          </p:cNvSpPr>
          <p:nvPr/>
        </p:nvSpPr>
        <p:spPr bwMode="auto">
          <a:xfrm>
            <a:off x="187325" y="0"/>
            <a:ext cx="87931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 on a Graph</a:t>
            </a:r>
          </a:p>
        </p:txBody>
      </p:sp>
      <p:sp>
        <p:nvSpPr>
          <p:cNvPr id="804893" name="Text Box 29"/>
          <p:cNvSpPr txBox="1">
            <a:spLocks noChangeArrowheads="1"/>
          </p:cNvSpPr>
          <p:nvPr/>
        </p:nvSpPr>
        <p:spPr bwMode="auto">
          <a:xfrm>
            <a:off x="152400" y="914400"/>
            <a:ext cx="53133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Ok, so now we know the best </a:t>
            </a:r>
            <a:br>
              <a:rPr lang="en-US"/>
            </a:br>
            <a:r>
              <a:rPr lang="en-US"/>
              <a:t>cost to get to all unsettled vertices, assuming we travel through </a:t>
            </a:r>
            <a:r>
              <a:rPr lang="en-US">
                <a:solidFill>
                  <a:schemeClr val="accent2"/>
                </a:solidFill>
              </a:rPr>
              <a:t>D</a:t>
            </a:r>
            <a:r>
              <a:rPr lang="en-US"/>
              <a:t>.</a:t>
            </a:r>
          </a:p>
        </p:txBody>
      </p:sp>
      <p:grpSp>
        <p:nvGrpSpPr>
          <p:cNvPr id="804894" name="Group 30"/>
          <p:cNvGrpSpPr>
            <a:grpSpLocks/>
          </p:cNvGrpSpPr>
          <p:nvPr/>
        </p:nvGrpSpPr>
        <p:grpSpPr bwMode="auto">
          <a:xfrm>
            <a:off x="4648200" y="1066800"/>
            <a:ext cx="1354138" cy="1066800"/>
            <a:chOff x="203" y="2688"/>
            <a:chExt cx="853" cy="672"/>
          </a:xfrm>
        </p:grpSpPr>
        <p:sp>
          <p:nvSpPr>
            <p:cNvPr id="804895" name="Rectangle 31"/>
            <p:cNvSpPr>
              <a:spLocks noChangeArrowheads="1"/>
            </p:cNvSpPr>
            <p:nvPr/>
          </p:nvSpPr>
          <p:spPr bwMode="auto">
            <a:xfrm>
              <a:off x="384" y="2784"/>
              <a:ext cx="672" cy="576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6" name="Text Box 32"/>
            <p:cNvSpPr txBox="1">
              <a:spLocks noChangeArrowheads="1"/>
            </p:cNvSpPr>
            <p:nvPr/>
          </p:nvSpPr>
          <p:spPr bwMode="auto">
            <a:xfrm>
              <a:off x="203" y="2688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 </a:t>
              </a:r>
            </a:p>
          </p:txBody>
        </p:sp>
      </p:grpSp>
      <p:grpSp>
        <p:nvGrpSpPr>
          <p:cNvPr id="804897" name="Group 33"/>
          <p:cNvGrpSpPr>
            <a:grpSpLocks/>
          </p:cNvGrpSpPr>
          <p:nvPr/>
        </p:nvGrpSpPr>
        <p:grpSpPr bwMode="auto">
          <a:xfrm>
            <a:off x="5170488" y="1447800"/>
            <a:ext cx="533400" cy="533400"/>
            <a:chOff x="3504" y="2448"/>
            <a:chExt cx="336" cy="336"/>
          </a:xfrm>
        </p:grpSpPr>
        <p:sp>
          <p:nvSpPr>
            <p:cNvPr id="804898" name="Oval 34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899" name="Text Box 35"/>
            <p:cNvSpPr txBox="1">
              <a:spLocks noChangeArrowheads="1"/>
            </p:cNvSpPr>
            <p:nvPr/>
          </p:nvSpPr>
          <p:spPr bwMode="auto">
            <a:xfrm>
              <a:off x="3546" y="2469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A</a:t>
              </a:r>
            </a:p>
          </p:txBody>
        </p:sp>
      </p:grpSp>
      <p:sp>
        <p:nvSpPr>
          <p:cNvPr id="804900" name="Text Box 36"/>
          <p:cNvSpPr txBox="1">
            <a:spLocks noChangeArrowheads="1"/>
          </p:cNvSpPr>
          <p:nvPr/>
        </p:nvSpPr>
        <p:spPr bwMode="auto">
          <a:xfrm>
            <a:off x="685800" y="34290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Right! 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is closest.</a:t>
            </a:r>
          </a:p>
        </p:txBody>
      </p:sp>
      <p:sp>
        <p:nvSpPr>
          <p:cNvPr id="804901" name="Text Box 37"/>
          <p:cNvSpPr txBox="1">
            <a:spLocks noChangeArrowheads="1"/>
          </p:cNvSpPr>
          <p:nvPr/>
        </p:nvSpPr>
        <p:spPr bwMode="auto">
          <a:xfrm>
            <a:off x="228600" y="4146550"/>
            <a:ext cx="8531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we take the path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C </a:t>
            </a:r>
            <a:r>
              <a:rPr lang="en-US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 D</a:t>
            </a:r>
            <a:r>
              <a:rPr lang="en-US">
                <a:sym typeface="Wingdings" pitchFamily="2" charset="2"/>
              </a:rPr>
              <a:t> 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>
                <a:sym typeface="Wingdings" pitchFamily="2" charset="2"/>
              </a:rPr>
              <a:t> it costs us </a:t>
            </a:r>
            <a:r>
              <a:rPr lang="en-US">
                <a:solidFill>
                  <a:srgbClr val="FF3300"/>
                </a:solidFill>
                <a:sym typeface="Wingdings" pitchFamily="2" charset="2"/>
              </a:rPr>
              <a:t>6</a:t>
            </a:r>
            <a:r>
              <a:rPr lang="en-US">
                <a:sym typeface="Wingdings" pitchFamily="2" charset="2"/>
              </a:rPr>
              <a:t> units.  Is there any possible way I can travel to 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B </a:t>
            </a:r>
            <a:r>
              <a:rPr lang="en-US">
                <a:sym typeface="Wingdings" pitchFamily="2" charset="2"/>
              </a:rPr>
              <a:t>cheaper?</a:t>
            </a:r>
          </a:p>
        </p:txBody>
      </p:sp>
      <p:sp>
        <p:nvSpPr>
          <p:cNvPr id="804902" name="Text Box 38"/>
          <p:cNvSpPr txBox="1">
            <a:spLocks noChangeArrowheads="1"/>
          </p:cNvSpPr>
          <p:nvPr/>
        </p:nvSpPr>
        <p:spPr bwMode="auto">
          <a:xfrm>
            <a:off x="228600" y="5257800"/>
            <a:ext cx="8531225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No way!  There are no other vertices we can go through that will make our path from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shorter.</a:t>
            </a:r>
            <a:endParaRPr lang="en-US">
              <a:sym typeface="Wingdings" pitchFamily="2" charset="2"/>
            </a:endParaRPr>
          </a:p>
        </p:txBody>
      </p:sp>
      <p:sp>
        <p:nvSpPr>
          <p:cNvPr id="804903" name="Text Box 39"/>
          <p:cNvSpPr txBox="1">
            <a:spLocks noChangeArrowheads="1"/>
          </p:cNvSpPr>
          <p:nvPr/>
        </p:nvSpPr>
        <p:spPr bwMode="auto">
          <a:xfrm>
            <a:off x="228600" y="6172200"/>
            <a:ext cx="8531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Therefore we can settle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 at </a:t>
            </a:r>
            <a:r>
              <a:rPr lang="en-US">
                <a:solidFill>
                  <a:srgbClr val="FF3300"/>
                </a:solidFill>
              </a:rPr>
              <a:t>6</a:t>
            </a:r>
            <a:r>
              <a:rPr lang="en-US"/>
              <a:t> units.</a:t>
            </a:r>
            <a:endParaRPr lang="en-US">
              <a:sym typeface="Wingdings" pitchFamily="2" charset="2"/>
            </a:endParaRPr>
          </a:p>
        </p:txBody>
      </p:sp>
      <p:grpSp>
        <p:nvGrpSpPr>
          <p:cNvPr id="804904" name="Group 40"/>
          <p:cNvGrpSpPr>
            <a:grpSpLocks/>
          </p:cNvGrpSpPr>
          <p:nvPr/>
        </p:nvGrpSpPr>
        <p:grpSpPr bwMode="auto">
          <a:xfrm>
            <a:off x="5878513" y="2308225"/>
            <a:ext cx="533400" cy="533400"/>
            <a:chOff x="3504" y="2448"/>
            <a:chExt cx="336" cy="336"/>
          </a:xfrm>
        </p:grpSpPr>
        <p:sp>
          <p:nvSpPr>
            <p:cNvPr id="804905" name="Oval 41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06" name="Text Box 42"/>
            <p:cNvSpPr txBox="1">
              <a:spLocks noChangeArrowheads="1"/>
            </p:cNvSpPr>
            <p:nvPr/>
          </p:nvSpPr>
          <p:spPr bwMode="auto">
            <a:xfrm>
              <a:off x="3546" y="2469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C</a:t>
              </a:r>
            </a:p>
          </p:txBody>
        </p:sp>
      </p:grpSp>
      <p:grpSp>
        <p:nvGrpSpPr>
          <p:cNvPr id="804907" name="Group 43"/>
          <p:cNvGrpSpPr>
            <a:grpSpLocks/>
          </p:cNvGrpSpPr>
          <p:nvPr/>
        </p:nvGrpSpPr>
        <p:grpSpPr bwMode="auto">
          <a:xfrm>
            <a:off x="5483225" y="3048000"/>
            <a:ext cx="3432175" cy="1025525"/>
            <a:chOff x="3454" y="1920"/>
            <a:chExt cx="2162" cy="646"/>
          </a:xfrm>
        </p:grpSpPr>
        <p:sp>
          <p:nvSpPr>
            <p:cNvPr id="804908" name="Text Box 44"/>
            <p:cNvSpPr txBox="1">
              <a:spLocks noChangeArrowheads="1"/>
            </p:cNvSpPr>
            <p:nvPr/>
          </p:nvSpPr>
          <p:spPr bwMode="auto">
            <a:xfrm>
              <a:off x="3454" y="1920"/>
              <a:ext cx="988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Distance</a:t>
              </a:r>
            </a:p>
            <a:p>
              <a:pPr algn="ctr"/>
              <a:r>
                <a:rPr lang="en-US" sz="1200"/>
                <a:t>(Best known so far)</a:t>
              </a:r>
            </a:p>
          </p:txBody>
        </p:sp>
        <p:sp>
          <p:nvSpPr>
            <p:cNvPr id="804909" name="Rectangle 45"/>
            <p:cNvSpPr>
              <a:spLocks noChangeArrowheads="1"/>
            </p:cNvSpPr>
            <p:nvPr/>
          </p:nvSpPr>
          <p:spPr bwMode="auto">
            <a:xfrm>
              <a:off x="4464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0" name="Rectangle 46"/>
            <p:cNvSpPr>
              <a:spLocks noChangeArrowheads="1"/>
            </p:cNvSpPr>
            <p:nvPr/>
          </p:nvSpPr>
          <p:spPr bwMode="auto">
            <a:xfrm>
              <a:off x="4752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1" name="Rectangle 47"/>
            <p:cNvSpPr>
              <a:spLocks noChangeArrowheads="1"/>
            </p:cNvSpPr>
            <p:nvPr/>
          </p:nvSpPr>
          <p:spPr bwMode="auto">
            <a:xfrm>
              <a:off x="5040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2" name="Rectangle 48"/>
            <p:cNvSpPr>
              <a:spLocks noChangeArrowheads="1"/>
            </p:cNvSpPr>
            <p:nvPr/>
          </p:nvSpPr>
          <p:spPr bwMode="auto">
            <a:xfrm>
              <a:off x="5328" y="1968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13" name="Text Box 49"/>
            <p:cNvSpPr txBox="1">
              <a:spLocks noChangeArrowheads="1"/>
            </p:cNvSpPr>
            <p:nvPr/>
          </p:nvSpPr>
          <p:spPr bwMode="auto">
            <a:xfrm>
              <a:off x="4459" y="2278"/>
              <a:ext cx="11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C   D</a:t>
              </a:r>
            </a:p>
          </p:txBody>
        </p:sp>
        <p:grpSp>
          <p:nvGrpSpPr>
            <p:cNvPr id="804914" name="Group 50"/>
            <p:cNvGrpSpPr>
              <a:grpSpLocks/>
            </p:cNvGrpSpPr>
            <p:nvPr/>
          </p:nvGrpSpPr>
          <p:grpSpPr bwMode="auto">
            <a:xfrm>
              <a:off x="4780" y="2093"/>
              <a:ext cx="228" cy="81"/>
              <a:chOff x="3936" y="2784"/>
              <a:chExt cx="288" cy="96"/>
            </a:xfrm>
          </p:grpSpPr>
          <p:sp>
            <p:nvSpPr>
              <p:cNvPr id="804915" name="Oval 51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6" name="Oval 5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17" name="Group 53"/>
            <p:cNvGrpSpPr>
              <a:grpSpLocks/>
            </p:cNvGrpSpPr>
            <p:nvPr/>
          </p:nvGrpSpPr>
          <p:grpSpPr bwMode="auto">
            <a:xfrm>
              <a:off x="5068" y="2093"/>
              <a:ext cx="228" cy="81"/>
              <a:chOff x="3936" y="2784"/>
              <a:chExt cx="288" cy="96"/>
            </a:xfrm>
          </p:grpSpPr>
          <p:sp>
            <p:nvSpPr>
              <p:cNvPr id="804918" name="Oval 5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19" name="Oval 5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0" name="Group 56"/>
            <p:cNvGrpSpPr>
              <a:grpSpLocks/>
            </p:cNvGrpSpPr>
            <p:nvPr/>
          </p:nvGrpSpPr>
          <p:grpSpPr bwMode="auto">
            <a:xfrm>
              <a:off x="5362" y="2093"/>
              <a:ext cx="228" cy="81"/>
              <a:chOff x="3936" y="2784"/>
              <a:chExt cx="288" cy="96"/>
            </a:xfrm>
          </p:grpSpPr>
          <p:sp>
            <p:nvSpPr>
              <p:cNvPr id="804921" name="Oval 5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2" name="Oval 5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4923" name="Group 59"/>
            <p:cNvGrpSpPr>
              <a:grpSpLocks/>
            </p:cNvGrpSpPr>
            <p:nvPr/>
          </p:nvGrpSpPr>
          <p:grpSpPr bwMode="auto">
            <a:xfrm>
              <a:off x="4497" y="2093"/>
              <a:ext cx="228" cy="81"/>
              <a:chOff x="3936" y="2784"/>
              <a:chExt cx="288" cy="96"/>
            </a:xfrm>
          </p:grpSpPr>
          <p:sp>
            <p:nvSpPr>
              <p:cNvPr id="804924" name="Oval 6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4925" name="Oval 6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4926" name="Group 62"/>
          <p:cNvGrpSpPr>
            <a:grpSpLocks/>
          </p:cNvGrpSpPr>
          <p:nvPr/>
        </p:nvGrpSpPr>
        <p:grpSpPr bwMode="auto">
          <a:xfrm>
            <a:off x="7086600" y="3124200"/>
            <a:ext cx="457200" cy="533400"/>
            <a:chOff x="1824" y="2016"/>
            <a:chExt cx="288" cy="336"/>
          </a:xfrm>
        </p:grpSpPr>
        <p:sp>
          <p:nvSpPr>
            <p:cNvPr id="804927" name="Rectangle 63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28" name="Rectangle 64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0</a:t>
              </a:r>
            </a:p>
          </p:txBody>
        </p:sp>
      </p:grpSp>
      <p:grpSp>
        <p:nvGrpSpPr>
          <p:cNvPr id="804929" name="Group 65"/>
          <p:cNvGrpSpPr>
            <a:grpSpLocks/>
          </p:cNvGrpSpPr>
          <p:nvPr/>
        </p:nvGrpSpPr>
        <p:grpSpPr bwMode="auto">
          <a:xfrm>
            <a:off x="7524750" y="3124200"/>
            <a:ext cx="596900" cy="533400"/>
            <a:chOff x="1812" y="2016"/>
            <a:chExt cx="376" cy="336"/>
          </a:xfrm>
        </p:grpSpPr>
        <p:sp>
          <p:nvSpPr>
            <p:cNvPr id="804930" name="Rectangle 66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1" name="Rectangle 67"/>
            <p:cNvSpPr>
              <a:spLocks noChangeArrowheads="1"/>
            </p:cNvSpPr>
            <p:nvPr/>
          </p:nvSpPr>
          <p:spPr bwMode="auto">
            <a:xfrm>
              <a:off x="1812" y="2037"/>
              <a:ext cx="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10 </a:t>
              </a:r>
            </a:p>
          </p:txBody>
        </p:sp>
      </p:grpSp>
      <p:grpSp>
        <p:nvGrpSpPr>
          <p:cNvPr id="804932" name="Group 68"/>
          <p:cNvGrpSpPr>
            <a:grpSpLocks/>
          </p:cNvGrpSpPr>
          <p:nvPr/>
        </p:nvGrpSpPr>
        <p:grpSpPr bwMode="auto">
          <a:xfrm>
            <a:off x="8001000" y="3124200"/>
            <a:ext cx="509588" cy="533400"/>
            <a:chOff x="1824" y="2016"/>
            <a:chExt cx="321" cy="336"/>
          </a:xfrm>
        </p:grpSpPr>
        <p:sp>
          <p:nvSpPr>
            <p:cNvPr id="804933" name="Rectangle 69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4" name="Rectangle 70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2 </a:t>
              </a:r>
            </a:p>
          </p:txBody>
        </p:sp>
      </p:grpSp>
      <p:grpSp>
        <p:nvGrpSpPr>
          <p:cNvPr id="804935" name="Group 71"/>
          <p:cNvGrpSpPr>
            <a:grpSpLocks/>
          </p:cNvGrpSpPr>
          <p:nvPr/>
        </p:nvGrpSpPr>
        <p:grpSpPr bwMode="auto">
          <a:xfrm>
            <a:off x="8459788" y="3124200"/>
            <a:ext cx="509587" cy="533400"/>
            <a:chOff x="1824" y="2016"/>
            <a:chExt cx="321" cy="336"/>
          </a:xfrm>
        </p:grpSpPr>
        <p:sp>
          <p:nvSpPr>
            <p:cNvPr id="804936" name="Rectangle 72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37" name="Rectangle 73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7 </a:t>
              </a:r>
            </a:p>
          </p:txBody>
        </p:sp>
      </p:grpSp>
      <p:grpSp>
        <p:nvGrpSpPr>
          <p:cNvPr id="804938" name="Group 74"/>
          <p:cNvGrpSpPr>
            <a:grpSpLocks/>
          </p:cNvGrpSpPr>
          <p:nvPr/>
        </p:nvGrpSpPr>
        <p:grpSpPr bwMode="auto">
          <a:xfrm>
            <a:off x="8012113" y="3124200"/>
            <a:ext cx="457200" cy="533400"/>
            <a:chOff x="1824" y="2016"/>
            <a:chExt cx="288" cy="336"/>
          </a:xfrm>
        </p:grpSpPr>
        <p:sp>
          <p:nvSpPr>
            <p:cNvPr id="804939" name="Rectangle 75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0" name="Rectangle 76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2</a:t>
              </a:r>
            </a:p>
          </p:txBody>
        </p:sp>
      </p:grpSp>
      <p:grpSp>
        <p:nvGrpSpPr>
          <p:cNvPr id="804944" name="Group 80"/>
          <p:cNvGrpSpPr>
            <a:grpSpLocks/>
          </p:cNvGrpSpPr>
          <p:nvPr/>
        </p:nvGrpSpPr>
        <p:grpSpPr bwMode="auto">
          <a:xfrm>
            <a:off x="8469313" y="3124200"/>
            <a:ext cx="463550" cy="533400"/>
            <a:chOff x="1824" y="2016"/>
            <a:chExt cx="292" cy="336"/>
          </a:xfrm>
        </p:grpSpPr>
        <p:sp>
          <p:nvSpPr>
            <p:cNvPr id="804945" name="Rectangle 8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6" name="Rectangle 82"/>
            <p:cNvSpPr>
              <a:spLocks noChangeArrowheads="1"/>
            </p:cNvSpPr>
            <p:nvPr/>
          </p:nvSpPr>
          <p:spPr bwMode="auto">
            <a:xfrm>
              <a:off x="1883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4</a:t>
              </a:r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804947" name="Group 83"/>
          <p:cNvGrpSpPr>
            <a:grpSpLocks/>
          </p:cNvGrpSpPr>
          <p:nvPr/>
        </p:nvGrpSpPr>
        <p:grpSpPr bwMode="auto">
          <a:xfrm>
            <a:off x="8458200" y="3124200"/>
            <a:ext cx="457200" cy="533400"/>
            <a:chOff x="1824" y="2016"/>
            <a:chExt cx="288" cy="336"/>
          </a:xfrm>
        </p:grpSpPr>
        <p:sp>
          <p:nvSpPr>
            <p:cNvPr id="804948" name="Rectangle 8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49" name="Rectangle 8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4</a:t>
              </a:r>
            </a:p>
          </p:txBody>
        </p:sp>
      </p:grpSp>
      <p:sp>
        <p:nvSpPr>
          <p:cNvPr id="804950" name="Rectangle 86"/>
          <p:cNvSpPr>
            <a:spLocks noChangeArrowheads="1"/>
          </p:cNvSpPr>
          <p:nvPr/>
        </p:nvSpPr>
        <p:spPr bwMode="auto">
          <a:xfrm>
            <a:off x="152400" y="2514600"/>
            <a:ext cx="5302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Which unsettled vertex is closest to </a:t>
            </a:r>
            <a:r>
              <a:rPr lang="en-US">
                <a:solidFill>
                  <a:schemeClr val="accent2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now?</a:t>
            </a:r>
          </a:p>
        </p:txBody>
      </p:sp>
      <p:grpSp>
        <p:nvGrpSpPr>
          <p:cNvPr id="804951" name="Group 87"/>
          <p:cNvGrpSpPr>
            <a:grpSpLocks/>
          </p:cNvGrpSpPr>
          <p:nvPr/>
        </p:nvGrpSpPr>
        <p:grpSpPr bwMode="auto">
          <a:xfrm>
            <a:off x="7391400" y="2286000"/>
            <a:ext cx="533400" cy="533400"/>
            <a:chOff x="3504" y="2448"/>
            <a:chExt cx="336" cy="336"/>
          </a:xfrm>
        </p:grpSpPr>
        <p:sp>
          <p:nvSpPr>
            <p:cNvPr id="804952" name="Oval 88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3" name="Text Box 89"/>
            <p:cNvSpPr txBox="1">
              <a:spLocks noChangeArrowheads="1"/>
            </p:cNvSpPr>
            <p:nvPr/>
          </p:nvSpPr>
          <p:spPr bwMode="auto">
            <a:xfrm>
              <a:off x="3546" y="246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D</a:t>
              </a:r>
            </a:p>
          </p:txBody>
        </p:sp>
      </p:grpSp>
      <p:grpSp>
        <p:nvGrpSpPr>
          <p:cNvPr id="804954" name="Group 90"/>
          <p:cNvGrpSpPr>
            <a:grpSpLocks/>
          </p:cNvGrpSpPr>
          <p:nvPr/>
        </p:nvGrpSpPr>
        <p:grpSpPr bwMode="auto">
          <a:xfrm>
            <a:off x="7543800" y="3124200"/>
            <a:ext cx="509588" cy="533400"/>
            <a:chOff x="1824" y="2016"/>
            <a:chExt cx="321" cy="336"/>
          </a:xfrm>
        </p:grpSpPr>
        <p:sp>
          <p:nvSpPr>
            <p:cNvPr id="804955" name="Rectangle 91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6" name="Rectangle 92"/>
            <p:cNvSpPr>
              <a:spLocks noChangeArrowheads="1"/>
            </p:cNvSpPr>
            <p:nvPr/>
          </p:nvSpPr>
          <p:spPr bwMode="auto">
            <a:xfrm>
              <a:off x="1855" y="2037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3300"/>
                  </a:solidFill>
                </a:rPr>
                <a:t>6</a:t>
              </a:r>
              <a:r>
                <a:rPr lang="en-US">
                  <a:solidFill>
                    <a:schemeClr val="accent2"/>
                  </a:solidFill>
                </a:rPr>
                <a:t> </a:t>
              </a:r>
            </a:p>
          </p:txBody>
        </p:sp>
      </p:grpSp>
      <p:grpSp>
        <p:nvGrpSpPr>
          <p:cNvPr id="804957" name="Group 93"/>
          <p:cNvGrpSpPr>
            <a:grpSpLocks/>
          </p:cNvGrpSpPr>
          <p:nvPr/>
        </p:nvGrpSpPr>
        <p:grpSpPr bwMode="auto">
          <a:xfrm>
            <a:off x="7543800" y="3124200"/>
            <a:ext cx="457200" cy="533400"/>
            <a:chOff x="1824" y="2016"/>
            <a:chExt cx="288" cy="336"/>
          </a:xfrm>
        </p:grpSpPr>
        <p:sp>
          <p:nvSpPr>
            <p:cNvPr id="804958" name="Rectangle 94"/>
            <p:cNvSpPr>
              <a:spLocks noChangeArrowheads="1"/>
            </p:cNvSpPr>
            <p:nvPr/>
          </p:nvSpPr>
          <p:spPr bwMode="auto">
            <a:xfrm>
              <a:off x="1824" y="2016"/>
              <a:ext cx="288" cy="336"/>
            </a:xfrm>
            <a:prstGeom prst="rect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59" name="Rectangle 95"/>
            <p:cNvSpPr>
              <a:spLocks noChangeArrowheads="1"/>
            </p:cNvSpPr>
            <p:nvPr/>
          </p:nvSpPr>
          <p:spPr bwMode="auto">
            <a:xfrm>
              <a:off x="1840" y="2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6</a:t>
              </a:r>
            </a:p>
          </p:txBody>
        </p:sp>
      </p:grpSp>
      <p:grpSp>
        <p:nvGrpSpPr>
          <p:cNvPr id="804960" name="Group 96"/>
          <p:cNvGrpSpPr>
            <a:grpSpLocks/>
          </p:cNvGrpSpPr>
          <p:nvPr/>
        </p:nvGrpSpPr>
        <p:grpSpPr bwMode="auto">
          <a:xfrm>
            <a:off x="8382000" y="1470025"/>
            <a:ext cx="533400" cy="533400"/>
            <a:chOff x="3504" y="2448"/>
            <a:chExt cx="336" cy="336"/>
          </a:xfrm>
        </p:grpSpPr>
        <p:sp>
          <p:nvSpPr>
            <p:cNvPr id="804961" name="Oval 97"/>
            <p:cNvSpPr>
              <a:spLocks noChangeArrowheads="1"/>
            </p:cNvSpPr>
            <p:nvPr/>
          </p:nvSpPr>
          <p:spPr bwMode="auto">
            <a:xfrm>
              <a:off x="3504" y="2448"/>
              <a:ext cx="336" cy="336"/>
            </a:xfrm>
            <a:prstGeom prst="ellipse">
              <a:avLst/>
            </a:prstGeom>
            <a:solidFill>
              <a:srgbClr val="993300"/>
            </a:solidFill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4962" name="Text Box 98"/>
            <p:cNvSpPr txBox="1">
              <a:spLocks noChangeArrowheads="1"/>
            </p:cNvSpPr>
            <p:nvPr/>
          </p:nvSpPr>
          <p:spPr bwMode="auto">
            <a:xfrm>
              <a:off x="3546" y="2469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B</a:t>
              </a:r>
            </a:p>
          </p:txBody>
        </p:sp>
      </p:grpSp>
      <p:sp>
        <p:nvSpPr>
          <p:cNvPr id="804963" name="Rectangle 99"/>
          <p:cNvSpPr>
            <a:spLocks noChangeArrowheads="1"/>
          </p:cNvSpPr>
          <p:nvPr/>
        </p:nvSpPr>
        <p:spPr bwMode="auto">
          <a:xfrm>
            <a:off x="228600" y="4114800"/>
            <a:ext cx="8763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And now that all of our vertices are settled, we are </a:t>
            </a:r>
            <a:br>
              <a:rPr lang="en-US"/>
            </a:br>
            <a:r>
              <a:rPr lang="en-US"/>
              <a:t>guaranteed to have found the </a:t>
            </a:r>
            <a:r>
              <a:rPr lang="en-US" i="1">
                <a:solidFill>
                  <a:schemeClr val="accent2"/>
                </a:solidFill>
              </a:rPr>
              <a:t>minimum</a:t>
            </a:r>
            <a:r>
              <a:rPr lang="en-US"/>
              <a:t> travel distances</a:t>
            </a:r>
            <a:br>
              <a:rPr lang="en-US"/>
            </a:br>
            <a:r>
              <a:rPr lang="en-US"/>
              <a:t>to each of our vertices!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0" grpId="0"/>
      <p:bldP spid="804901" grpId="0"/>
      <p:bldP spid="804902" grpId="0" animBg="1"/>
      <p:bldP spid="804903" grpId="0" animBg="1"/>
      <p:bldP spid="804950" grpId="0"/>
      <p:bldP spid="8049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FEC2-76ED-4C7A-AAC8-2A9DC674FBFA}" type="slidenum">
              <a:rPr lang="en-US"/>
              <a:pPr/>
              <a:t>46</a:t>
            </a:fld>
            <a:endParaRPr lang="en-US"/>
          </a:p>
        </p:txBody>
      </p:sp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Dijkstra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730250" y="148272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now I’ll give you the more formal algorithm…</a:t>
            </a:r>
          </a:p>
        </p:txBody>
      </p:sp>
      <p:pic>
        <p:nvPicPr>
          <p:cNvPr id="8069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1295400" y="5899150"/>
            <a:ext cx="69564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Born: 11 May 1930, Rotterdam, Netherlands</a:t>
            </a:r>
            <a:br>
              <a:rPr lang="en-US" b="1"/>
            </a:br>
            <a:r>
              <a:rPr lang="en-US" b="1"/>
              <a:t>Died: 6 August 2002, Nuenen, Netherlands</a:t>
            </a:r>
          </a:p>
          <a:p>
            <a:pPr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73A3-D8E7-4C40-AF18-D0344888A429}" type="slidenum">
              <a:rPr lang="en-US"/>
              <a:pPr/>
              <a:t>47</a:t>
            </a:fld>
            <a:endParaRPr lang="en-US"/>
          </a:p>
        </p:txBody>
      </p:sp>
      <p:sp>
        <p:nvSpPr>
          <p:cNvPr id="740354" name="Text Box 2"/>
          <p:cNvSpPr txBox="1">
            <a:spLocks noChangeArrowheads="1"/>
          </p:cNvSpPr>
          <p:nvPr/>
        </p:nvSpPr>
        <p:spPr bwMode="auto">
          <a:xfrm>
            <a:off x="228600" y="10541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Dist </a:t>
            </a: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that holds the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the current best known cost </a:t>
            </a:r>
            <a:r>
              <a:rPr lang="en-US" sz="2300">
                <a:latin typeface="Comic Sans MS" pitchFamily="66" charset="0"/>
              </a:rPr>
              <a:t>to get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from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s </a:t>
            </a:r>
            <a:r>
              <a:rPr lang="en-US" sz="2300">
                <a:latin typeface="Comic Sans MS" pitchFamily="66" charset="0"/>
              </a:rPr>
              <a:t>to every other vertex in the graph.</a:t>
            </a:r>
          </a:p>
        </p:txBody>
      </p:sp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652463" y="2622550"/>
            <a:ext cx="8415337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Dist[i]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of: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0</a:t>
            </a:r>
            <a:r>
              <a:rPr lang="en-US" sz="2300"/>
              <a:t> for vertex </a:t>
            </a:r>
            <a:r>
              <a:rPr lang="en-US" sz="2300">
                <a:solidFill>
                  <a:srgbClr val="A50021"/>
                </a:solidFill>
              </a:rPr>
              <a:t>s</a:t>
            </a:r>
          </a:p>
          <a:p>
            <a:pPr lvl="1">
              <a:buFontTx/>
              <a:buChar char="•"/>
            </a:pPr>
            <a:r>
              <a:rPr lang="en-US" sz="2300"/>
              <a:t> </a:t>
            </a:r>
            <a:r>
              <a:rPr lang="en-US" sz="2300">
                <a:solidFill>
                  <a:srgbClr val="FF3300"/>
                </a:solidFill>
              </a:rPr>
              <a:t>Infinity</a:t>
            </a:r>
            <a:r>
              <a:rPr lang="en-US" sz="2300"/>
              <a:t> for all other vertices</a:t>
            </a:r>
          </a:p>
        </p:txBody>
      </p:sp>
      <p:grpSp>
        <p:nvGrpSpPr>
          <p:cNvPr id="740356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0357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0364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0365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0366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67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68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0369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0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0371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0372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73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0374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0377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0378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0379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0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0381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2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0383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4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0385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6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0387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8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89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0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0391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0392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3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0394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0395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0396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0397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40398" name="Text Box 46"/>
          <p:cNvSpPr txBox="1">
            <a:spLocks noChangeArrowheads="1"/>
          </p:cNvSpPr>
          <p:nvPr/>
        </p:nvSpPr>
        <p:spPr bwMode="auto">
          <a:xfrm>
            <a:off x="4432300" y="5380038"/>
            <a:ext cx="47117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</a:rPr>
              <a:t>Idea</a:t>
            </a:r>
            <a:r>
              <a:rPr lang="en-US" sz="2200"/>
              <a:t>: We start at node A so we’re 0 steps away from node A. We assume the other vertices are infinitely far away from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 autoUpdateAnimBg="0"/>
      <p:bldP spid="74039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C36B-93C2-4323-8315-33D1F4339BB3}" type="slidenum">
              <a:rPr lang="en-US"/>
              <a:pPr/>
              <a:t>48</a:t>
            </a:fld>
            <a:endParaRPr lang="en-US"/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304800" y="1054100"/>
            <a:ext cx="84994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Dijkstra’s Algorithm uses 2 data structures:</a:t>
            </a:r>
          </a:p>
          <a:p>
            <a:endParaRPr lang="en-US" sz="1800">
              <a:solidFill>
                <a:schemeClr val="tx2"/>
              </a:solidFill>
              <a:latin typeface="Comic Sans MS" pitchFamily="66" charset="0"/>
            </a:endParaRPr>
          </a:p>
          <a:p>
            <a:pPr>
              <a:buFontTx/>
              <a:buAutoNum type="arabicPeriod" startAt="2"/>
            </a:pPr>
            <a:r>
              <a:rPr lang="en-US" sz="2300">
                <a:solidFill>
                  <a:schemeClr val="tx2"/>
                </a:solidFill>
                <a:latin typeface="Comic Sans MS" pitchFamily="66" charset="0"/>
              </a:rPr>
              <a:t>An </a:t>
            </a:r>
            <a:r>
              <a:rPr lang="en-US" sz="2300">
                <a:latin typeface="Comic Sans MS" pitchFamily="66" charset="0"/>
              </a:rPr>
              <a:t>array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 </a:t>
            </a:r>
            <a:r>
              <a:rPr lang="en-US" sz="2300">
                <a:latin typeface="Comic Sans MS" pitchFamily="66" charset="0"/>
              </a:rPr>
              <a:t>called </a:t>
            </a:r>
            <a:r>
              <a:rPr lang="en-US" sz="2300">
                <a:solidFill>
                  <a:srgbClr val="FF3300"/>
                </a:solidFill>
                <a:latin typeface="Comic Sans MS" pitchFamily="66" charset="0"/>
              </a:rPr>
              <a:t>Done </a:t>
            </a:r>
            <a:r>
              <a:rPr lang="en-US" sz="2300">
                <a:latin typeface="Comic Sans MS" pitchFamily="66" charset="0"/>
              </a:rPr>
              <a:t>that holds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true</a:t>
            </a:r>
            <a:r>
              <a:rPr lang="en-US" sz="2300">
                <a:latin typeface="Comic Sans MS" pitchFamily="66" charset="0"/>
              </a:rPr>
              <a:t> for each vertex that has been fully processed, and </a:t>
            </a:r>
            <a:r>
              <a:rPr lang="en-US" sz="2300">
                <a:solidFill>
                  <a:srgbClr val="A50021"/>
                </a:solidFill>
                <a:latin typeface="Comic Sans MS" pitchFamily="66" charset="0"/>
              </a:rPr>
              <a:t>false</a:t>
            </a:r>
            <a:r>
              <a:rPr lang="en-US" sz="2300">
                <a:latin typeface="Comic Sans MS" pitchFamily="66" charset="0"/>
              </a:rPr>
              <a:t> otherwise.</a:t>
            </a: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728663" y="2622550"/>
            <a:ext cx="8415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/>
              <a:t>For each vertex </a:t>
            </a:r>
            <a:r>
              <a:rPr lang="en-US" sz="2300">
                <a:solidFill>
                  <a:srgbClr val="FF3300"/>
                </a:solidFill>
              </a:rPr>
              <a:t>i</a:t>
            </a:r>
            <a:r>
              <a:rPr lang="en-US" sz="2300"/>
              <a:t>, </a:t>
            </a:r>
            <a:r>
              <a:rPr lang="en-US" sz="2300">
                <a:solidFill>
                  <a:srgbClr val="FF3300"/>
                </a:solidFill>
              </a:rPr>
              <a:t>Done[i]</a:t>
            </a:r>
            <a:r>
              <a:rPr lang="en-US" sz="2300"/>
              <a:t> </a:t>
            </a:r>
            <a:r>
              <a:rPr lang="en-US" sz="2300">
                <a:solidFill>
                  <a:schemeClr val="tx1"/>
                </a:solidFill>
              </a:rPr>
              <a:t>starts out with</a:t>
            </a:r>
            <a:r>
              <a:rPr lang="en-US" sz="2300"/>
              <a:t> a value of </a:t>
            </a:r>
            <a:r>
              <a:rPr lang="en-US" sz="2300">
                <a:solidFill>
                  <a:srgbClr val="A50021"/>
                </a:solidFill>
              </a:rPr>
              <a:t>false</a:t>
            </a:r>
            <a:r>
              <a:rPr lang="en-US" sz="2300"/>
              <a:t>.</a:t>
            </a:r>
          </a:p>
        </p:txBody>
      </p:sp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5943600" y="4267200"/>
            <a:ext cx="2133600" cy="795338"/>
            <a:chOff x="1488" y="3408"/>
            <a:chExt cx="1344" cy="501"/>
          </a:xfrm>
        </p:grpSpPr>
        <p:sp>
          <p:nvSpPr>
            <p:cNvPr id="741381" name="Rectangle 5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2" name="Rectangle 6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3" name="Rectangle 7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4" name="Rectangle 8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385" name="Text Box 9"/>
            <p:cNvSpPr txBox="1">
              <a:spLocks noChangeArrowheads="1"/>
            </p:cNvSpPr>
            <p:nvPr/>
          </p:nvSpPr>
          <p:spPr bwMode="auto">
            <a:xfrm>
              <a:off x="1536" y="3408"/>
              <a:ext cx="1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B    C    D</a:t>
              </a:r>
            </a:p>
          </p:txBody>
        </p:sp>
      </p:grpSp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grpSp>
        <p:nvGrpSpPr>
          <p:cNvPr id="741388" name="Group 12"/>
          <p:cNvGrpSpPr>
            <a:grpSpLocks/>
          </p:cNvGrpSpPr>
          <p:nvPr/>
        </p:nvGrpSpPr>
        <p:grpSpPr bwMode="auto">
          <a:xfrm>
            <a:off x="6051550" y="4614863"/>
            <a:ext cx="1941513" cy="457200"/>
            <a:chOff x="3812" y="2907"/>
            <a:chExt cx="1223" cy="288"/>
          </a:xfrm>
        </p:grpSpPr>
        <p:grpSp>
          <p:nvGrpSpPr>
            <p:cNvPr id="741389" name="Group 13"/>
            <p:cNvGrpSpPr>
              <a:grpSpLocks/>
            </p:cNvGrpSpPr>
            <p:nvPr/>
          </p:nvGrpSpPr>
          <p:grpSpPr bwMode="auto">
            <a:xfrm>
              <a:off x="4133" y="3001"/>
              <a:ext cx="228" cy="81"/>
              <a:chOff x="3936" y="2784"/>
              <a:chExt cx="288" cy="96"/>
            </a:xfrm>
          </p:grpSpPr>
          <p:sp>
            <p:nvSpPr>
              <p:cNvPr id="741390" name="Oval 14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1" name="Oval 15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2" name="Group 16"/>
            <p:cNvGrpSpPr>
              <a:grpSpLocks/>
            </p:cNvGrpSpPr>
            <p:nvPr/>
          </p:nvGrpSpPr>
          <p:grpSpPr bwMode="auto">
            <a:xfrm>
              <a:off x="4476" y="3003"/>
              <a:ext cx="228" cy="81"/>
              <a:chOff x="3936" y="2784"/>
              <a:chExt cx="288" cy="96"/>
            </a:xfrm>
          </p:grpSpPr>
          <p:sp>
            <p:nvSpPr>
              <p:cNvPr id="741393" name="Oval 1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4" name="Oval 1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1395" name="Group 19"/>
            <p:cNvGrpSpPr>
              <a:grpSpLocks/>
            </p:cNvGrpSpPr>
            <p:nvPr/>
          </p:nvGrpSpPr>
          <p:grpSpPr bwMode="auto">
            <a:xfrm>
              <a:off x="4807" y="2998"/>
              <a:ext cx="228" cy="81"/>
              <a:chOff x="3936" y="2784"/>
              <a:chExt cx="288" cy="96"/>
            </a:xfrm>
          </p:grpSpPr>
          <p:sp>
            <p:nvSpPr>
              <p:cNvPr id="741396" name="Oval 20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397" name="Oval 2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1398" name="Rectangle 22"/>
            <p:cNvSpPr>
              <a:spLocks noChangeArrowheads="1"/>
            </p:cNvSpPr>
            <p:nvPr/>
          </p:nvSpPr>
          <p:spPr bwMode="auto">
            <a:xfrm>
              <a:off x="3812" y="290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0</a:t>
              </a:r>
            </a:p>
          </p:txBody>
        </p:sp>
      </p:grp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439738" y="4654550"/>
            <a:ext cx="1066800" cy="914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00" name="Text Box 24"/>
          <p:cNvSpPr txBox="1">
            <a:spLocks noChangeArrowheads="1"/>
          </p:cNvSpPr>
          <p:nvPr/>
        </p:nvSpPr>
        <p:spPr bwMode="auto">
          <a:xfrm>
            <a:off x="152400" y="4502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grpSp>
        <p:nvGrpSpPr>
          <p:cNvPr id="741401" name="Group 25"/>
          <p:cNvGrpSpPr>
            <a:grpSpLocks/>
          </p:cNvGrpSpPr>
          <p:nvPr/>
        </p:nvGrpSpPr>
        <p:grpSpPr bwMode="auto">
          <a:xfrm>
            <a:off x="728663" y="4267200"/>
            <a:ext cx="3729037" cy="2133600"/>
            <a:chOff x="1255" y="1056"/>
            <a:chExt cx="2349" cy="1344"/>
          </a:xfrm>
        </p:grpSpPr>
        <p:grpSp>
          <p:nvGrpSpPr>
            <p:cNvPr id="741402" name="Group 26"/>
            <p:cNvGrpSpPr>
              <a:grpSpLocks/>
            </p:cNvGrpSpPr>
            <p:nvPr/>
          </p:nvGrpSpPr>
          <p:grpSpPr bwMode="auto">
            <a:xfrm>
              <a:off x="1255" y="1344"/>
              <a:ext cx="2349" cy="1056"/>
              <a:chOff x="1584" y="3168"/>
              <a:chExt cx="2349" cy="1056"/>
            </a:xfrm>
          </p:grpSpPr>
          <p:sp>
            <p:nvSpPr>
              <p:cNvPr id="741403" name="Oval 27"/>
              <p:cNvSpPr>
                <a:spLocks noChangeArrowheads="1"/>
              </p:cNvSpPr>
              <p:nvPr/>
            </p:nvSpPr>
            <p:spPr bwMode="auto">
              <a:xfrm>
                <a:off x="2022" y="3761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4" name="Text Box 28"/>
              <p:cNvSpPr txBox="1">
                <a:spLocks noChangeArrowheads="1"/>
              </p:cNvSpPr>
              <p:nvPr/>
            </p:nvSpPr>
            <p:spPr bwMode="auto">
              <a:xfrm>
                <a:off x="2072" y="379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741405" name="Oval 29"/>
              <p:cNvSpPr>
                <a:spLocks noChangeArrowheads="1"/>
              </p:cNvSpPr>
              <p:nvPr/>
            </p:nvSpPr>
            <p:spPr bwMode="auto">
              <a:xfrm>
                <a:off x="3597" y="3233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6" name="Text Box 30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741407" name="Oval 31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08" name="Text Box 32"/>
              <p:cNvSpPr txBox="1">
                <a:spLocks noChangeArrowheads="1"/>
              </p:cNvSpPr>
              <p:nvPr/>
            </p:nvSpPr>
            <p:spPr bwMode="auto">
              <a:xfrm>
                <a:off x="1595" y="3247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741409" name="Oval 33"/>
              <p:cNvSpPr>
                <a:spLocks noChangeArrowheads="1"/>
              </p:cNvSpPr>
              <p:nvPr/>
            </p:nvSpPr>
            <p:spPr bwMode="auto">
              <a:xfrm>
                <a:off x="2976" y="3744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0" name="Text Box 34"/>
              <p:cNvSpPr txBox="1">
                <a:spLocks noChangeArrowheads="1"/>
              </p:cNvSpPr>
              <p:nvPr/>
            </p:nvSpPr>
            <p:spPr bwMode="auto">
              <a:xfrm>
                <a:off x="3026" y="377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741411" name="Line 35"/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168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2" name="Line 36"/>
              <p:cNvSpPr>
                <a:spLocks noChangeShapeType="1"/>
              </p:cNvSpPr>
              <p:nvPr/>
            </p:nvSpPr>
            <p:spPr bwMode="auto">
              <a:xfrm>
                <a:off x="1824" y="3552"/>
                <a:ext cx="240" cy="288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3" name="Line 37"/>
              <p:cNvSpPr>
                <a:spLocks noChangeShapeType="1"/>
              </p:cNvSpPr>
              <p:nvPr/>
            </p:nvSpPr>
            <p:spPr bwMode="auto">
              <a:xfrm>
                <a:off x="2352" y="3936"/>
                <a:ext cx="62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4" name="Line 38"/>
              <p:cNvSpPr>
                <a:spLocks noChangeShapeType="1"/>
              </p:cNvSpPr>
              <p:nvPr/>
            </p:nvSpPr>
            <p:spPr bwMode="auto">
              <a:xfrm flipV="1">
                <a:off x="3312" y="3552"/>
                <a:ext cx="432" cy="336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1415" name="Text Box 39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741416" name="Text Box 40"/>
              <p:cNvSpPr txBox="1">
                <a:spLocks noChangeArrowheads="1"/>
              </p:cNvSpPr>
              <p:nvPr/>
            </p:nvSpPr>
            <p:spPr bwMode="auto">
              <a:xfrm>
                <a:off x="1718" y="35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7" name="Text Box 41"/>
              <p:cNvSpPr txBox="1">
                <a:spLocks noChangeArrowheads="1"/>
              </p:cNvSpPr>
              <p:nvPr/>
            </p:nvSpPr>
            <p:spPr bwMode="auto">
              <a:xfrm>
                <a:off x="2599" y="39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741418" name="Text Box 42"/>
              <p:cNvSpPr txBox="1">
                <a:spLocks noChangeArrowheads="1"/>
              </p:cNvSpPr>
              <p:nvPr/>
            </p:nvSpPr>
            <p:spPr bwMode="auto">
              <a:xfrm>
                <a:off x="3511" y="364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sp>
          <p:nvSpPr>
            <p:cNvPr id="741419" name="Text Box 43"/>
            <p:cNvSpPr txBox="1">
              <a:spLocks noChangeArrowheads="1"/>
            </p:cNvSpPr>
            <p:nvPr/>
          </p:nvSpPr>
          <p:spPr bwMode="auto">
            <a:xfrm>
              <a:off x="2304" y="1056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741420" name="Line 44"/>
          <p:cNvSpPr>
            <a:spLocks noChangeShapeType="1"/>
          </p:cNvSpPr>
          <p:nvPr/>
        </p:nvSpPr>
        <p:spPr bwMode="auto">
          <a:xfrm>
            <a:off x="1219200" y="5235575"/>
            <a:ext cx="1752600" cy="5334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1421" name="Text Box 45"/>
          <p:cNvSpPr txBox="1">
            <a:spLocks noChangeArrowheads="1"/>
          </p:cNvSpPr>
          <p:nvPr/>
        </p:nvSpPr>
        <p:spPr bwMode="auto">
          <a:xfrm>
            <a:off x="2378075" y="5307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1423" name="Group 47"/>
          <p:cNvGrpSpPr>
            <a:grpSpLocks/>
          </p:cNvGrpSpPr>
          <p:nvPr/>
        </p:nvGrpSpPr>
        <p:grpSpPr bwMode="auto">
          <a:xfrm>
            <a:off x="5948363" y="5443538"/>
            <a:ext cx="2933700" cy="795337"/>
            <a:chOff x="1488" y="3408"/>
            <a:chExt cx="1344" cy="501"/>
          </a:xfrm>
        </p:grpSpPr>
        <p:sp>
          <p:nvSpPr>
            <p:cNvPr id="741424" name="Rectangle 48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5" name="Rectangle 49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6" name="Rectangle 50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7" name="Rectangle 51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428" name="Text Box 52"/>
            <p:cNvSpPr txBox="1">
              <a:spLocks noChangeArrowheads="1"/>
            </p:cNvSpPr>
            <p:nvPr/>
          </p:nvSpPr>
          <p:spPr bwMode="auto">
            <a:xfrm>
              <a:off x="1536" y="3408"/>
              <a:ext cx="1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      B       C      D</a:t>
              </a:r>
            </a:p>
          </p:txBody>
        </p:sp>
      </p:grpSp>
      <p:sp>
        <p:nvSpPr>
          <p:cNvPr id="741429" name="Text Box 53"/>
          <p:cNvSpPr txBox="1">
            <a:spLocks noChangeArrowheads="1"/>
          </p:cNvSpPr>
          <p:nvPr/>
        </p:nvSpPr>
        <p:spPr bwMode="auto">
          <a:xfrm>
            <a:off x="5072063" y="5410200"/>
            <a:ext cx="89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1441" name="Text Box 65"/>
          <p:cNvSpPr txBox="1">
            <a:spLocks noChangeArrowheads="1"/>
          </p:cNvSpPr>
          <p:nvPr/>
        </p:nvSpPr>
        <p:spPr bwMode="auto">
          <a:xfrm>
            <a:off x="5910263" y="5815013"/>
            <a:ext cx="3117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1442" name="Text Box 66"/>
          <p:cNvSpPr txBox="1">
            <a:spLocks noChangeArrowheads="1"/>
          </p:cNvSpPr>
          <p:nvPr/>
        </p:nvSpPr>
        <p:spPr bwMode="auto">
          <a:xfrm>
            <a:off x="4572000" y="4175125"/>
            <a:ext cx="145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A50021"/>
                </a:solidFill>
              </a:rPr>
              <a:t>Dist from vertex s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utoUpdateAnimBg="0"/>
      <p:bldP spid="74144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B255-21E8-4EEC-B33F-9B29F37AC27C}" type="slidenum">
              <a:rPr lang="en-US"/>
              <a:pPr/>
              <a:t>49</a:t>
            </a:fld>
            <a:endParaRPr lang="en-US"/>
          </a:p>
        </p:txBody>
      </p:sp>
      <p:sp>
        <p:nvSpPr>
          <p:cNvPr id="739330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39331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Rectangle 6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339" name="Group 11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39340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1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2" name="Group 14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39343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9345" name="Group 17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Oval 19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9348" name="Rectangle 20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39350" name="Rectangle 22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Rectangle 24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4" name="Text Box 26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39355" name="Text Box 27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39356" name="Text Box 28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39357" name="Text Box 29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39382" name="Text Box 54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39385" name="Oval 57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6" name="Text Box 58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39387" name="Oval 59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88" name="Text Box 60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39389" name="Oval 61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0" name="Text Box 62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39391" name="Oval 63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2" name="Text Box 64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39393" name="Line 65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4" name="Line 66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5" name="Line 67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6" name="Line 68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97" name="Text Box 69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9398" name="Text Box 70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399" name="Text Box 71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0" name="Text Box 72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9402" name="Line 7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3" name="Text Box 7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9406" name="Line 78"/>
          <p:cNvSpPr>
            <a:spLocks noChangeShapeType="1"/>
          </p:cNvSpPr>
          <p:nvPr/>
        </p:nvSpPr>
        <p:spPr bwMode="auto">
          <a:xfrm>
            <a:off x="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7" name="Rectangle 79"/>
          <p:cNvSpPr>
            <a:spLocks noChangeArrowheads="1"/>
          </p:cNvSpPr>
          <p:nvPr/>
        </p:nvSpPr>
        <p:spPr bwMode="auto">
          <a:xfrm>
            <a:off x="6581775" y="5526088"/>
            <a:ext cx="2544763" cy="3048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8" name="Line 80"/>
          <p:cNvSpPr>
            <a:spLocks noChangeShapeType="1"/>
          </p:cNvSpPr>
          <p:nvPr/>
        </p:nvSpPr>
        <p:spPr bwMode="auto">
          <a:xfrm>
            <a:off x="152400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09" name="Oval 81"/>
          <p:cNvSpPr>
            <a:spLocks noChangeArrowheads="1"/>
          </p:cNvSpPr>
          <p:nvPr/>
        </p:nvSpPr>
        <p:spPr bwMode="auto">
          <a:xfrm>
            <a:off x="6642100" y="4097338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11" name="Line 83"/>
          <p:cNvSpPr>
            <a:spLocks noChangeShapeType="1"/>
          </p:cNvSpPr>
          <p:nvPr/>
        </p:nvSpPr>
        <p:spPr bwMode="auto">
          <a:xfrm>
            <a:off x="141288" y="2547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14" name="Group 8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39413" name="Rectangle 85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2" name="Text Box 84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39415" name="Line 87"/>
          <p:cNvSpPr>
            <a:spLocks noChangeShapeType="1"/>
          </p:cNvSpPr>
          <p:nvPr/>
        </p:nvSpPr>
        <p:spPr bwMode="auto">
          <a:xfrm>
            <a:off x="141288" y="2971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48" name="Group 120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Text Box 89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14128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382588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3" name="Line 95"/>
          <p:cNvSpPr>
            <a:spLocks noChangeShapeType="1"/>
          </p:cNvSpPr>
          <p:nvPr/>
        </p:nvSpPr>
        <p:spPr bwMode="auto">
          <a:xfrm>
            <a:off x="38100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4" name="Line 96"/>
          <p:cNvSpPr>
            <a:spLocks noChangeShapeType="1"/>
          </p:cNvSpPr>
          <p:nvPr/>
        </p:nvSpPr>
        <p:spPr bwMode="auto">
          <a:xfrm>
            <a:off x="6629400" y="1557338"/>
            <a:ext cx="2057400" cy="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25" name="Line 97"/>
          <p:cNvSpPr>
            <a:spLocks noChangeShapeType="1"/>
          </p:cNvSpPr>
          <p:nvPr/>
        </p:nvSpPr>
        <p:spPr bwMode="auto">
          <a:xfrm>
            <a:off x="698500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38" name="Group 110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39426" name="Text Box 98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34" name="Group 106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35" name="Oval 107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36" name="Oval 108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39" name="Oval 111"/>
          <p:cNvSpPr>
            <a:spLocks noChangeArrowheads="1"/>
          </p:cNvSpPr>
          <p:nvPr/>
        </p:nvSpPr>
        <p:spPr bwMode="auto">
          <a:xfrm>
            <a:off x="7265988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0" name="Line 112"/>
          <p:cNvSpPr>
            <a:spLocks noChangeShapeType="1"/>
          </p:cNvSpPr>
          <p:nvPr/>
        </p:nvSpPr>
        <p:spPr bwMode="auto">
          <a:xfrm>
            <a:off x="706438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6003925" y="3246438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+ 10 = 10</a:t>
            </a:r>
          </a:p>
        </p:txBody>
      </p:sp>
      <p:grpSp>
        <p:nvGrpSpPr>
          <p:cNvPr id="739443" name="Group 115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39410" name="Text Box 8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39442" name="Text Box 114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39445" name="Group 117"/>
          <p:cNvGrpSpPr>
            <a:grpSpLocks/>
          </p:cNvGrpSpPr>
          <p:nvPr/>
        </p:nvGrpSpPr>
        <p:grpSpPr bwMode="auto">
          <a:xfrm>
            <a:off x="7381875" y="914400"/>
            <a:ext cx="1522413" cy="5364163"/>
            <a:chOff x="4650" y="576"/>
            <a:chExt cx="959" cy="3597"/>
          </a:xfrm>
        </p:grpSpPr>
        <p:sp>
          <p:nvSpPr>
            <p:cNvPr id="739422" name="Text Box 94"/>
            <p:cNvSpPr txBox="1">
              <a:spLocks noChangeArrowheads="1"/>
            </p:cNvSpPr>
            <p:nvPr/>
          </p:nvSpPr>
          <p:spPr bwMode="auto">
            <a:xfrm>
              <a:off x="5400" y="57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44" name="Text Box 116"/>
            <p:cNvSpPr txBox="1">
              <a:spLocks noChangeArrowheads="1"/>
            </p:cNvSpPr>
            <p:nvPr/>
          </p:nvSpPr>
          <p:spPr bwMode="auto">
            <a:xfrm>
              <a:off x="4650" y="3866"/>
              <a:ext cx="20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49" name="Line 121"/>
          <p:cNvSpPr>
            <a:spLocks noChangeShapeType="1"/>
          </p:cNvSpPr>
          <p:nvPr/>
        </p:nvSpPr>
        <p:spPr bwMode="auto">
          <a:xfrm>
            <a:off x="709613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>
            <a:off x="1135063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39454" name="Group 126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39452" name="Rectangle 12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53" name="Text Box 125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sp>
        <p:nvSpPr>
          <p:cNvPr id="739455" name="Line 127"/>
          <p:cNvSpPr>
            <a:spLocks noChangeShapeType="1"/>
          </p:cNvSpPr>
          <p:nvPr/>
        </p:nvSpPr>
        <p:spPr bwMode="auto">
          <a:xfrm>
            <a:off x="150813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57" name="Line 129"/>
          <p:cNvSpPr>
            <a:spLocks noChangeShapeType="1"/>
          </p:cNvSpPr>
          <p:nvPr/>
        </p:nvSpPr>
        <p:spPr bwMode="auto">
          <a:xfrm>
            <a:off x="381000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3" name="Group 135"/>
          <p:cNvGrpSpPr>
            <a:grpSpLocks/>
          </p:cNvGrpSpPr>
          <p:nvPr/>
        </p:nvGrpSpPr>
        <p:grpSpPr bwMode="auto">
          <a:xfrm>
            <a:off x="6629400" y="919163"/>
            <a:ext cx="2263775" cy="5405437"/>
            <a:chOff x="4176" y="579"/>
            <a:chExt cx="1426" cy="3405"/>
          </a:xfrm>
        </p:grpSpPr>
        <p:grpSp>
          <p:nvGrpSpPr>
            <p:cNvPr id="739460" name="Group 132"/>
            <p:cNvGrpSpPr>
              <a:grpSpLocks/>
            </p:cNvGrpSpPr>
            <p:nvPr/>
          </p:nvGrpSpPr>
          <p:grpSpPr bwMode="auto">
            <a:xfrm>
              <a:off x="4656" y="579"/>
              <a:ext cx="946" cy="3405"/>
              <a:chOff x="4656" y="579"/>
              <a:chExt cx="946" cy="3405"/>
            </a:xfrm>
          </p:grpSpPr>
          <p:sp>
            <p:nvSpPr>
              <p:cNvPr id="739458" name="Rectangle 130"/>
              <p:cNvSpPr>
                <a:spLocks noChangeArrowheads="1"/>
              </p:cNvSpPr>
              <p:nvPr/>
            </p:nvSpPr>
            <p:spPr bwMode="auto">
              <a:xfrm>
                <a:off x="4656" y="3744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59" name="Rectangle 131"/>
              <p:cNvSpPr>
                <a:spLocks noChangeArrowheads="1"/>
              </p:cNvSpPr>
              <p:nvPr/>
            </p:nvSpPr>
            <p:spPr bwMode="auto">
              <a:xfrm>
                <a:off x="5410" y="579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461" name="Text Box 133"/>
            <p:cNvSpPr txBox="1">
              <a:spLocks noChangeArrowheads="1"/>
            </p:cNvSpPr>
            <p:nvPr/>
          </p:nvSpPr>
          <p:spPr bwMode="auto">
            <a:xfrm>
              <a:off x="4176" y="144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39462" name="Text Box 134"/>
            <p:cNvSpPr txBox="1">
              <a:spLocks noChangeArrowheads="1"/>
            </p:cNvSpPr>
            <p:nvPr/>
          </p:nvSpPr>
          <p:spPr bwMode="auto">
            <a:xfrm>
              <a:off x="5020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39464" name="Line 136"/>
          <p:cNvSpPr>
            <a:spLocks noChangeShapeType="1"/>
          </p:cNvSpPr>
          <p:nvPr/>
        </p:nvSpPr>
        <p:spPr bwMode="auto">
          <a:xfrm>
            <a:off x="39211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5" name="Line 137"/>
          <p:cNvSpPr>
            <a:spLocks noChangeShapeType="1"/>
          </p:cNvSpPr>
          <p:nvPr/>
        </p:nvSpPr>
        <p:spPr bwMode="auto">
          <a:xfrm>
            <a:off x="6484938" y="1720850"/>
            <a:ext cx="312737" cy="35560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6" name="Line 138"/>
          <p:cNvSpPr>
            <a:spLocks noChangeShapeType="1"/>
          </p:cNvSpPr>
          <p:nvPr/>
        </p:nvSpPr>
        <p:spPr bwMode="auto">
          <a:xfrm>
            <a:off x="700088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67" name="Rectangle 139"/>
          <p:cNvSpPr>
            <a:spLocks noChangeArrowheads="1"/>
          </p:cNvSpPr>
          <p:nvPr/>
        </p:nvSpPr>
        <p:spPr bwMode="auto">
          <a:xfrm>
            <a:off x="6019800" y="28194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68" name="Group 140"/>
          <p:cNvGrpSpPr>
            <a:grpSpLocks/>
          </p:cNvGrpSpPr>
          <p:nvPr/>
        </p:nvGrpSpPr>
        <p:grpSpPr bwMode="auto">
          <a:xfrm>
            <a:off x="6019800" y="2743200"/>
            <a:ext cx="2522538" cy="457200"/>
            <a:chOff x="3782" y="1757"/>
            <a:chExt cx="1589" cy="288"/>
          </a:xfrm>
        </p:grpSpPr>
        <p:sp>
          <p:nvSpPr>
            <p:cNvPr id="739469" name="Text Box 141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39470" name="Group 142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39471" name="Oval 143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72" name="Oval 144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9473" name="Line 145"/>
          <p:cNvSpPr>
            <a:spLocks noChangeShapeType="1"/>
          </p:cNvSpPr>
          <p:nvPr/>
        </p:nvSpPr>
        <p:spPr bwMode="auto">
          <a:xfrm>
            <a:off x="709613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4" name="Text Box 146"/>
          <p:cNvSpPr txBox="1">
            <a:spLocks noChangeArrowheads="1"/>
          </p:cNvSpPr>
          <p:nvPr/>
        </p:nvSpPr>
        <p:spPr bwMode="auto">
          <a:xfrm>
            <a:off x="6019800" y="31242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+ 2 = 2</a:t>
            </a:r>
          </a:p>
        </p:txBody>
      </p:sp>
      <p:sp>
        <p:nvSpPr>
          <p:cNvPr id="739475" name="Line 147"/>
          <p:cNvSpPr>
            <a:spLocks noChangeShapeType="1"/>
          </p:cNvSpPr>
          <p:nvPr/>
        </p:nvSpPr>
        <p:spPr bwMode="auto">
          <a:xfrm>
            <a:off x="720725" y="58991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76" name="Line 148"/>
          <p:cNvSpPr>
            <a:spLocks noChangeShapeType="1"/>
          </p:cNvSpPr>
          <p:nvPr/>
        </p:nvSpPr>
        <p:spPr bwMode="auto">
          <a:xfrm>
            <a:off x="11445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9477" name="Group 149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39478" name="Rectangle 150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79" name="Text Box 151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39481" name="Rectangle 153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9482" name="Oval 154"/>
          <p:cNvSpPr>
            <a:spLocks noChangeArrowheads="1"/>
          </p:cNvSpPr>
          <p:nvPr/>
        </p:nvSpPr>
        <p:spPr bwMode="auto">
          <a:xfrm>
            <a:off x="7859713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3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3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406" grpId="0" animBg="1"/>
      <p:bldP spid="739407" grpId="0" animBg="1"/>
      <p:bldP spid="739408" grpId="0" animBg="1"/>
      <p:bldP spid="739409" grpId="0" animBg="1"/>
      <p:bldP spid="739411" grpId="0" animBg="1"/>
      <p:bldP spid="739415" grpId="0" animBg="1"/>
      <p:bldP spid="739419" grpId="0" animBg="1"/>
      <p:bldP spid="739421" grpId="0" animBg="1"/>
      <p:bldP spid="739423" grpId="0" animBg="1"/>
      <p:bldP spid="739424" grpId="0" animBg="1"/>
      <p:bldP spid="739425" grpId="0" animBg="1"/>
      <p:bldP spid="739439" grpId="0" animBg="1"/>
      <p:bldP spid="739440" grpId="0" animBg="1"/>
      <p:bldP spid="739441" grpId="0" autoUpdateAnimBg="0"/>
      <p:bldP spid="739449" grpId="0" animBg="1"/>
      <p:bldP spid="739450" grpId="0" animBg="1"/>
      <p:bldP spid="739455" grpId="0" animBg="1"/>
      <p:bldP spid="739457" grpId="0" animBg="1"/>
      <p:bldP spid="739464" grpId="0" animBg="1"/>
      <p:bldP spid="739465" grpId="0" animBg="1"/>
      <p:bldP spid="739466" grpId="0" animBg="1"/>
      <p:bldP spid="739467" grpId="0" animBg="1"/>
      <p:bldP spid="739473" grpId="0" animBg="1"/>
      <p:bldP spid="739474" grpId="0" autoUpdateAnimBg="0"/>
      <p:bldP spid="739475" grpId="0" animBg="1"/>
      <p:bldP spid="739476" grpId="0" animBg="1"/>
      <p:bldP spid="739481" grpId="0" animBg="1"/>
      <p:bldP spid="739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BF34-F822-4606-AA08-6A35376DAF78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365125" y="1482725"/>
            <a:ext cx="8258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easiest way to represent a graph is with a 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A50021"/>
                </a:solidFill>
                <a:cs typeface="Courier New" pitchFamily="49" charset="0"/>
              </a:rPr>
              <a:t>double-dimensional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array</a:t>
            </a:r>
            <a:r>
              <a:rPr lang="en-US" dirty="0">
                <a:cs typeface="Courier New" pitchFamily="49" charset="0"/>
              </a:rPr>
              <a:t>.</a:t>
            </a:r>
            <a:endParaRPr lang="en-US" dirty="0"/>
          </a:p>
        </p:txBody>
      </p:sp>
      <p:sp>
        <p:nvSpPr>
          <p:cNvPr id="698372" name="Text Box 4"/>
          <p:cNvSpPr txBox="1">
            <a:spLocks noChangeArrowheads="1"/>
          </p:cNvSpPr>
          <p:nvPr/>
        </p:nvSpPr>
        <p:spPr bwMode="auto">
          <a:xfrm>
            <a:off x="669925" y="2852738"/>
            <a:ext cx="8093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 smtClean="0">
                <a:cs typeface="Courier New" pitchFamily="49" charset="0"/>
              </a:rPr>
              <a:t>both dimensions </a:t>
            </a:r>
            <a:r>
              <a:rPr lang="en-US" dirty="0">
                <a:cs typeface="Courier New" pitchFamily="49" charset="0"/>
              </a:rPr>
              <a:t>of the array is equal to the </a:t>
            </a:r>
            <a:r>
              <a:rPr lang="en-US" dirty="0">
                <a:solidFill>
                  <a:srgbClr val="A50021"/>
                </a:solidFill>
                <a:cs typeface="Courier New" pitchFamily="49" charset="0"/>
              </a:rPr>
              <a:t>number of vertices</a:t>
            </a:r>
            <a:r>
              <a:rPr lang="en-US" dirty="0">
                <a:cs typeface="Courier New" pitchFamily="49" charset="0"/>
              </a:rPr>
              <a:t> in the graph. </a:t>
            </a:r>
          </a:p>
        </p:txBody>
      </p:sp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2882900" y="4087813"/>
            <a:ext cx="393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sp>
        <p:nvSpPr>
          <p:cNvPr id="698375" name="Text Box 7"/>
          <p:cNvSpPr txBox="1">
            <a:spLocks noChangeArrowheads="1"/>
          </p:cNvSpPr>
          <p:nvPr/>
        </p:nvSpPr>
        <p:spPr bwMode="auto">
          <a:xfrm>
            <a:off x="746125" y="48768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-0.00417 -0.544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72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98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/>
      <p:bldP spid="698372" grpId="0" autoUpdateAnimBg="0"/>
      <p:bldP spid="698372" grpId="1"/>
      <p:bldP spid="698373" grpId="0" autoUpdateAnimBg="0"/>
      <p:bldP spid="698373" grpId="1"/>
      <p:bldP spid="698375" grpId="0" autoUpdateAnimBg="0"/>
      <p:bldP spid="69837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61AB-4D35-45EB-A659-E874FC6185BF}" type="slidenum">
              <a:rPr lang="en-US"/>
              <a:pPr/>
              <a:t>50</a:t>
            </a:fld>
            <a:endParaRPr lang="en-US"/>
          </a:p>
        </p:txBody>
      </p:sp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08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2409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0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1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2412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3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2414" name="Group 14"/>
          <p:cNvGrpSpPr>
            <a:grpSpLocks/>
          </p:cNvGrpSpPr>
          <p:nvPr/>
        </p:nvGrpSpPr>
        <p:grpSpPr bwMode="auto">
          <a:xfrm>
            <a:off x="8542338" y="4759325"/>
            <a:ext cx="439737" cy="128588"/>
            <a:chOff x="3936" y="2784"/>
            <a:chExt cx="288" cy="96"/>
          </a:xfrm>
        </p:grpSpPr>
        <p:sp>
          <p:nvSpPr>
            <p:cNvPr id="742415" name="Oval 15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16" name="Oval 16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417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2418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2419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0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1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2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23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2428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2430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2432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2434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2436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7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8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39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3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45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2451" name="Group 51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2452" name="Rectangle 52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2455" name="Group 55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2456" name="Oval 56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57" name="Text Box 57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2458" name="Line 58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59" name="Line 59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0" name="Line 60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1" name="Line 61"/>
          <p:cNvSpPr>
            <a:spLocks noChangeShapeType="1"/>
          </p:cNvSpPr>
          <p:nvPr/>
        </p:nvSpPr>
        <p:spPr bwMode="auto">
          <a:xfrm>
            <a:off x="6557963" y="1651000"/>
            <a:ext cx="1344612" cy="4302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2" name="Line 62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463" name="Group 63"/>
          <p:cNvGrpSpPr>
            <a:grpSpLocks/>
          </p:cNvGrpSpPr>
          <p:nvPr/>
        </p:nvGrpSpPr>
        <p:grpSpPr bwMode="auto">
          <a:xfrm>
            <a:off x="6003925" y="2789238"/>
            <a:ext cx="2522538" cy="457200"/>
            <a:chOff x="3782" y="1757"/>
            <a:chExt cx="1589" cy="288"/>
          </a:xfrm>
        </p:grpSpPr>
        <p:sp>
          <p:nvSpPr>
            <p:cNvPr id="742464" name="Text Box 64"/>
            <p:cNvSpPr txBox="1">
              <a:spLocks noChangeArrowheads="1"/>
            </p:cNvSpPr>
            <p:nvPr/>
          </p:nvSpPr>
          <p:spPr bwMode="auto">
            <a:xfrm>
              <a:off x="3782" y="1757"/>
              <a:ext cx="1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Previous cost: </a:t>
              </a:r>
            </a:p>
          </p:txBody>
        </p:sp>
        <p:grpSp>
          <p:nvGrpSpPr>
            <p:cNvPr id="742465" name="Group 65"/>
            <p:cNvGrpSpPr>
              <a:grpSpLocks/>
            </p:cNvGrpSpPr>
            <p:nvPr/>
          </p:nvGrpSpPr>
          <p:grpSpPr bwMode="auto">
            <a:xfrm>
              <a:off x="5143" y="1873"/>
              <a:ext cx="228" cy="81"/>
              <a:chOff x="3936" y="2784"/>
              <a:chExt cx="288" cy="96"/>
            </a:xfrm>
          </p:grpSpPr>
          <p:sp>
            <p:nvSpPr>
              <p:cNvPr id="742466" name="Oval 66"/>
              <p:cNvSpPr>
                <a:spLocks noChangeArrowheads="1"/>
              </p:cNvSpPr>
              <p:nvPr/>
            </p:nvSpPr>
            <p:spPr bwMode="auto">
              <a:xfrm>
                <a:off x="3936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467" name="Oval 67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144" cy="9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2468" name="Oval 68"/>
          <p:cNvSpPr>
            <a:spLocks noChangeArrowheads="1"/>
          </p:cNvSpPr>
          <p:nvPr/>
        </p:nvSpPr>
        <p:spPr bwMode="auto">
          <a:xfrm>
            <a:off x="8437563" y="409892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69" name="Line 69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0" name="Text Box 70"/>
          <p:cNvSpPr txBox="1">
            <a:spLocks noChangeArrowheads="1"/>
          </p:cNvSpPr>
          <p:nvPr/>
        </p:nvSpPr>
        <p:spPr bwMode="auto">
          <a:xfrm>
            <a:off x="6003925" y="3246438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0 + 7 = 7</a:t>
            </a:r>
          </a:p>
        </p:txBody>
      </p:sp>
      <p:grpSp>
        <p:nvGrpSpPr>
          <p:cNvPr id="742471" name="Group 71"/>
          <p:cNvGrpSpPr>
            <a:grpSpLocks/>
          </p:cNvGrpSpPr>
          <p:nvPr/>
        </p:nvGrpSpPr>
        <p:grpSpPr bwMode="auto">
          <a:xfrm>
            <a:off x="6284913" y="895350"/>
            <a:ext cx="863600" cy="5386388"/>
            <a:chOff x="3959" y="564"/>
            <a:chExt cx="544" cy="3604"/>
          </a:xfrm>
        </p:grpSpPr>
        <p:sp>
          <p:nvSpPr>
            <p:cNvPr id="742472" name="Text Box 72"/>
            <p:cNvSpPr txBox="1">
              <a:spLocks noChangeArrowheads="1"/>
            </p:cNvSpPr>
            <p:nvPr/>
          </p:nvSpPr>
          <p:spPr bwMode="auto">
            <a:xfrm>
              <a:off x="3959" y="564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473" name="Text Box 73"/>
            <p:cNvSpPr txBox="1">
              <a:spLocks noChangeArrowheads="1"/>
            </p:cNvSpPr>
            <p:nvPr/>
          </p:nvSpPr>
          <p:spPr bwMode="auto">
            <a:xfrm>
              <a:off x="4287" y="3862"/>
              <a:ext cx="21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2477" name="Line 77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8" name="Line 78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479" name="Text Box 79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2480" name="Group 80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2481" name="Rectangle 8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482" name="Text Box 82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2509" name="Group 109"/>
          <p:cNvGrpSpPr>
            <a:grpSpLocks/>
          </p:cNvGrpSpPr>
          <p:nvPr/>
        </p:nvGrpSpPr>
        <p:grpSpPr bwMode="auto">
          <a:xfrm>
            <a:off x="7981950" y="2309813"/>
            <a:ext cx="912813" cy="3959225"/>
            <a:chOff x="5028" y="1455"/>
            <a:chExt cx="575" cy="2494"/>
          </a:xfrm>
        </p:grpSpPr>
        <p:sp>
          <p:nvSpPr>
            <p:cNvPr id="742489" name="Text Box 89"/>
            <p:cNvSpPr txBox="1">
              <a:spLocks noChangeArrowheads="1"/>
            </p:cNvSpPr>
            <p:nvPr/>
          </p:nvSpPr>
          <p:spPr bwMode="auto">
            <a:xfrm>
              <a:off x="5028" y="145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490" name="Text Box 90"/>
            <p:cNvSpPr txBox="1">
              <a:spLocks noChangeArrowheads="1"/>
            </p:cNvSpPr>
            <p:nvPr/>
          </p:nvSpPr>
          <p:spPr bwMode="auto">
            <a:xfrm>
              <a:off x="5394" y="366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grpSp>
        <p:nvGrpSpPr>
          <p:cNvPr id="742504" name="Group 104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2505" name="Rectangle 105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06" name="Text Box 106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42510" name="Group 110"/>
          <p:cNvGrpSpPr>
            <a:grpSpLocks/>
          </p:cNvGrpSpPr>
          <p:nvPr/>
        </p:nvGrpSpPr>
        <p:grpSpPr bwMode="auto">
          <a:xfrm>
            <a:off x="8523288" y="4560888"/>
            <a:ext cx="487362" cy="457200"/>
            <a:chOff x="4608" y="2896"/>
            <a:chExt cx="322" cy="288"/>
          </a:xfrm>
        </p:grpSpPr>
        <p:sp>
          <p:nvSpPr>
            <p:cNvPr id="742511" name="Rectangle 111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12" name="Text Box 112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7</a:t>
              </a:r>
            </a:p>
          </p:txBody>
        </p:sp>
      </p:grpSp>
      <p:sp>
        <p:nvSpPr>
          <p:cNvPr id="742513" name="Line 113"/>
          <p:cNvSpPr>
            <a:spLocks noChangeShapeType="1"/>
          </p:cNvSpPr>
          <p:nvPr/>
        </p:nvSpPr>
        <p:spPr bwMode="auto">
          <a:xfrm>
            <a:off x="171450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4" name="Line 11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15" name="Line 11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3" name="Group 123"/>
          <p:cNvGrpSpPr>
            <a:grpSpLocks/>
          </p:cNvGrpSpPr>
          <p:nvPr/>
        </p:nvGrpSpPr>
        <p:grpSpPr bwMode="auto">
          <a:xfrm>
            <a:off x="6248400" y="914400"/>
            <a:ext cx="2725738" cy="5367338"/>
            <a:chOff x="3936" y="576"/>
            <a:chExt cx="1717" cy="3381"/>
          </a:xfrm>
        </p:grpSpPr>
        <p:grpSp>
          <p:nvGrpSpPr>
            <p:cNvPr id="742518" name="Group 118"/>
            <p:cNvGrpSpPr>
              <a:grpSpLocks/>
            </p:cNvGrpSpPr>
            <p:nvPr/>
          </p:nvGrpSpPr>
          <p:grpSpPr bwMode="auto">
            <a:xfrm>
              <a:off x="3936" y="576"/>
              <a:ext cx="576" cy="3370"/>
              <a:chOff x="3936" y="576"/>
              <a:chExt cx="576" cy="3370"/>
            </a:xfrm>
          </p:grpSpPr>
          <p:sp>
            <p:nvSpPr>
              <p:cNvPr id="742516" name="Rectangle 116"/>
              <p:cNvSpPr>
                <a:spLocks noChangeArrowheads="1"/>
              </p:cNvSpPr>
              <p:nvPr/>
            </p:nvSpPr>
            <p:spPr bwMode="auto">
              <a:xfrm>
                <a:off x="3936" y="576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2517" name="Rectangle 117"/>
              <p:cNvSpPr>
                <a:spLocks noChangeArrowheads="1"/>
              </p:cNvSpPr>
              <p:nvPr/>
            </p:nvSpPr>
            <p:spPr bwMode="auto">
              <a:xfrm>
                <a:off x="4259" y="3744"/>
                <a:ext cx="253" cy="202"/>
              </a:xfrm>
              <a:prstGeom prst="rect">
                <a:avLst/>
              </a:prstGeom>
              <a:solidFill>
                <a:schemeClr val="bg1"/>
              </a:solidFill>
              <a:ln w="412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2519" name="Text Box 119"/>
            <p:cNvSpPr txBox="1">
              <a:spLocks noChangeArrowheads="1"/>
            </p:cNvSpPr>
            <p:nvPr/>
          </p:nvSpPr>
          <p:spPr bwMode="auto">
            <a:xfrm>
              <a:off x="5044" y="366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0" name="Text Box 120"/>
            <p:cNvSpPr txBox="1">
              <a:spLocks noChangeArrowheads="1"/>
            </p:cNvSpPr>
            <p:nvPr/>
          </p:nvSpPr>
          <p:spPr bwMode="auto">
            <a:xfrm>
              <a:off x="4167" y="143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2521" name="Rectangle 121"/>
            <p:cNvSpPr>
              <a:spLocks noChangeArrowheads="1"/>
            </p:cNvSpPr>
            <p:nvPr/>
          </p:nvSpPr>
          <p:spPr bwMode="auto">
            <a:xfrm>
              <a:off x="5040" y="1536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2" name="Rectangle 122"/>
            <p:cNvSpPr>
              <a:spLocks noChangeArrowheads="1"/>
            </p:cNvSpPr>
            <p:nvPr/>
          </p:nvSpPr>
          <p:spPr bwMode="auto">
            <a:xfrm>
              <a:off x="5413" y="3734"/>
              <a:ext cx="240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24" name="Oval 124"/>
          <p:cNvSpPr>
            <a:spLocks noChangeArrowheads="1"/>
          </p:cNvSpPr>
          <p:nvPr/>
        </p:nvSpPr>
        <p:spPr bwMode="auto">
          <a:xfrm>
            <a:off x="7870825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25" name="Line 12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26" name="Group 12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2527" name="Rectangle 12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28" name="Text Box 12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2529" name="Line 12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2" name="Group 132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2530" name="Text Box 130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2531" name="Oval 131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33" name="Line 133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4" name="Line 134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37" name="Group 137"/>
          <p:cNvGrpSpPr>
            <a:grpSpLocks/>
          </p:cNvGrpSpPr>
          <p:nvPr/>
        </p:nvGrpSpPr>
        <p:grpSpPr bwMode="auto">
          <a:xfrm>
            <a:off x="7373938" y="933450"/>
            <a:ext cx="1654175" cy="5351463"/>
            <a:chOff x="4645" y="588"/>
            <a:chExt cx="1042" cy="3371"/>
          </a:xfrm>
        </p:grpSpPr>
        <p:sp>
          <p:nvSpPr>
            <p:cNvPr id="742535" name="Text Box 135"/>
            <p:cNvSpPr txBox="1">
              <a:spLocks noChangeArrowheads="1"/>
            </p:cNvSpPr>
            <p:nvPr/>
          </p:nvSpPr>
          <p:spPr bwMode="auto">
            <a:xfrm>
              <a:off x="5478" y="58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36" name="Text Box 136"/>
            <p:cNvSpPr txBox="1">
              <a:spLocks noChangeArrowheads="1"/>
            </p:cNvSpPr>
            <p:nvPr/>
          </p:nvSpPr>
          <p:spPr bwMode="auto">
            <a:xfrm>
              <a:off x="4645" y="36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2538" name="Line 138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39" name="Line 139"/>
          <p:cNvSpPr>
            <a:spLocks noChangeShapeType="1"/>
          </p:cNvSpPr>
          <p:nvPr/>
        </p:nvSpPr>
        <p:spPr bwMode="auto">
          <a:xfrm flipV="1">
            <a:off x="7113588" y="1658938"/>
            <a:ext cx="1535112" cy="425450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1" name="Line 141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42" name="Line 142"/>
          <p:cNvSpPr>
            <a:spLocks noChangeShapeType="1"/>
          </p:cNvSpPr>
          <p:nvPr/>
        </p:nvSpPr>
        <p:spPr bwMode="auto">
          <a:xfrm>
            <a:off x="325438" y="3863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48" name="Group 148"/>
          <p:cNvGrpSpPr>
            <a:grpSpLocks/>
          </p:cNvGrpSpPr>
          <p:nvPr/>
        </p:nvGrpSpPr>
        <p:grpSpPr bwMode="auto">
          <a:xfrm>
            <a:off x="7397750" y="973138"/>
            <a:ext cx="1625600" cy="5307012"/>
            <a:chOff x="4660" y="613"/>
            <a:chExt cx="1024" cy="3343"/>
          </a:xfrm>
        </p:grpSpPr>
        <p:sp>
          <p:nvSpPr>
            <p:cNvPr id="742543" name="Text Box 143"/>
            <p:cNvSpPr txBox="1">
              <a:spLocks noChangeArrowheads="1"/>
            </p:cNvSpPr>
            <p:nvPr/>
          </p:nvSpPr>
          <p:spPr bwMode="auto">
            <a:xfrm>
              <a:off x="5420" y="3668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4" name="Text Box 144"/>
            <p:cNvSpPr txBox="1">
              <a:spLocks noChangeArrowheads="1"/>
            </p:cNvSpPr>
            <p:nvPr/>
          </p:nvSpPr>
          <p:spPr bwMode="auto">
            <a:xfrm>
              <a:off x="5105" y="1402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2545" name="Rectangle 145"/>
            <p:cNvSpPr>
              <a:spLocks noChangeArrowheads="1"/>
            </p:cNvSpPr>
            <p:nvPr/>
          </p:nvSpPr>
          <p:spPr bwMode="auto">
            <a:xfrm>
              <a:off x="4660" y="3748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46" name="Rectangle 146"/>
            <p:cNvSpPr>
              <a:spLocks noChangeArrowheads="1"/>
            </p:cNvSpPr>
            <p:nvPr/>
          </p:nvSpPr>
          <p:spPr bwMode="auto">
            <a:xfrm>
              <a:off x="5474" y="613"/>
              <a:ext cx="210" cy="19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2549" name="Line 149"/>
          <p:cNvSpPr>
            <a:spLocks noChangeShapeType="1"/>
          </p:cNvSpPr>
          <p:nvPr/>
        </p:nvSpPr>
        <p:spPr bwMode="auto">
          <a:xfrm>
            <a:off x="336550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0" name="Line 150"/>
          <p:cNvSpPr>
            <a:spLocks noChangeShapeType="1"/>
          </p:cNvSpPr>
          <p:nvPr/>
        </p:nvSpPr>
        <p:spPr bwMode="auto">
          <a:xfrm flipV="1">
            <a:off x="7172325" y="2209800"/>
            <a:ext cx="704850" cy="11113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2" name="Rectangle 152"/>
          <p:cNvSpPr>
            <a:spLocks noChangeArrowheads="1"/>
          </p:cNvSpPr>
          <p:nvPr/>
        </p:nvSpPr>
        <p:spPr bwMode="auto">
          <a:xfrm>
            <a:off x="5943600" y="2743200"/>
            <a:ext cx="31242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3" name="Line 153"/>
          <p:cNvSpPr>
            <a:spLocks noChangeShapeType="1"/>
          </p:cNvSpPr>
          <p:nvPr/>
        </p:nvSpPr>
        <p:spPr bwMode="auto">
          <a:xfrm>
            <a:off x="644525" y="46259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4" name="Oval 154"/>
          <p:cNvSpPr>
            <a:spLocks noChangeArrowheads="1"/>
          </p:cNvSpPr>
          <p:nvPr/>
        </p:nvSpPr>
        <p:spPr bwMode="auto">
          <a:xfrm>
            <a:off x="8447088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56" name="Text Box 156"/>
          <p:cNvSpPr txBox="1">
            <a:spLocks noChangeArrowheads="1"/>
          </p:cNvSpPr>
          <p:nvPr/>
        </p:nvSpPr>
        <p:spPr bwMode="auto">
          <a:xfrm>
            <a:off x="6019800" y="2743200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7</a:t>
            </a:r>
            <a:r>
              <a:rPr lang="en-US"/>
              <a:t> </a:t>
            </a:r>
          </a:p>
        </p:txBody>
      </p:sp>
      <p:sp>
        <p:nvSpPr>
          <p:cNvPr id="742560" name="Line 160"/>
          <p:cNvSpPr>
            <a:spLocks noChangeShapeType="1"/>
          </p:cNvSpPr>
          <p:nvPr/>
        </p:nvSpPr>
        <p:spPr bwMode="auto">
          <a:xfrm>
            <a:off x="663575" y="5181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2561" name="Text Box 161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2 + 2 = 4</a:t>
            </a:r>
          </a:p>
        </p:txBody>
      </p:sp>
      <p:sp>
        <p:nvSpPr>
          <p:cNvPr id="742562" name="Line 162"/>
          <p:cNvSpPr>
            <a:spLocks noChangeShapeType="1"/>
          </p:cNvSpPr>
          <p:nvPr/>
        </p:nvSpPr>
        <p:spPr bwMode="auto">
          <a:xfrm>
            <a:off x="1076325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2563" name="Group 163"/>
          <p:cNvGrpSpPr>
            <a:grpSpLocks/>
          </p:cNvGrpSpPr>
          <p:nvPr/>
        </p:nvGrpSpPr>
        <p:grpSpPr bwMode="auto">
          <a:xfrm>
            <a:off x="8489950" y="4549775"/>
            <a:ext cx="487363" cy="457200"/>
            <a:chOff x="4608" y="2896"/>
            <a:chExt cx="322" cy="288"/>
          </a:xfrm>
        </p:grpSpPr>
        <p:sp>
          <p:nvSpPr>
            <p:cNvPr id="742564" name="Rectangle 16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565" name="Text Box 16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sp>
        <p:nvSpPr>
          <p:cNvPr id="742566" name="Line 166"/>
          <p:cNvSpPr>
            <a:spLocks noChangeShapeType="1"/>
          </p:cNvSpPr>
          <p:nvPr/>
        </p:nvSpPr>
        <p:spPr bwMode="auto">
          <a:xfrm>
            <a:off x="161925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4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42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4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58" grpId="0" animBg="1"/>
      <p:bldP spid="742459" grpId="0" animBg="1"/>
      <p:bldP spid="742460" grpId="0" animBg="1"/>
      <p:bldP spid="742461" grpId="0" animBg="1"/>
      <p:bldP spid="742462" grpId="0" animBg="1"/>
      <p:bldP spid="742468" grpId="0" animBg="1"/>
      <p:bldP spid="742469" grpId="0" animBg="1"/>
      <p:bldP spid="742470" grpId="0" autoUpdateAnimBg="0"/>
      <p:bldP spid="742477" grpId="0" animBg="1"/>
      <p:bldP spid="742478" grpId="0" animBg="1"/>
      <p:bldP spid="742513" grpId="0" animBg="1"/>
      <p:bldP spid="742514" grpId="0" animBg="1"/>
      <p:bldP spid="742515" grpId="0" animBg="1"/>
      <p:bldP spid="742524" grpId="0" animBg="1"/>
      <p:bldP spid="742525" grpId="0" animBg="1"/>
      <p:bldP spid="742529" grpId="0" animBg="1"/>
      <p:bldP spid="742533" grpId="0" animBg="1"/>
      <p:bldP spid="742534" grpId="0" animBg="1"/>
      <p:bldP spid="742538" grpId="0" animBg="1"/>
      <p:bldP spid="742539" grpId="0" animBg="1"/>
      <p:bldP spid="742541" grpId="0" animBg="1"/>
      <p:bldP spid="742542" grpId="0" animBg="1"/>
      <p:bldP spid="742549" grpId="0" animBg="1"/>
      <p:bldP spid="742550" grpId="0" animBg="1"/>
      <p:bldP spid="742552" grpId="0" animBg="1"/>
      <p:bldP spid="742553" grpId="0" animBg="1"/>
      <p:bldP spid="742554" grpId="0" animBg="1"/>
      <p:bldP spid="742556" grpId="0" autoUpdateAnimBg="0"/>
      <p:bldP spid="742560" grpId="0" animBg="1"/>
      <p:bldP spid="742561" grpId="0" autoUpdateAnimBg="0"/>
      <p:bldP spid="742562" grpId="0" animBg="1"/>
      <p:bldP spid="7425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6207-4FA2-4393-B2E4-A6290B299FB8}" type="slidenum">
              <a:rPr lang="en-US"/>
              <a:pPr/>
              <a:t>51</a:t>
            </a:fld>
            <a:endParaRPr lang="en-US"/>
          </a:p>
        </p:txBody>
      </p:sp>
      <p:sp>
        <p:nvSpPr>
          <p:cNvPr id="743426" name="Rectangle 2"/>
          <p:cNvSpPr>
            <a:spLocks noChangeArrowheads="1"/>
          </p:cNvSpPr>
          <p:nvPr/>
        </p:nvSpPr>
        <p:spPr bwMode="auto">
          <a:xfrm>
            <a:off x="152400" y="1225550"/>
            <a:ext cx="5721350" cy="51943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/>
              <a:t>While there are still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Set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= the closest unprocessed vertex to </a:t>
            </a:r>
            <a:br>
              <a:rPr lang="en-US" sz="1900"/>
            </a:br>
            <a:r>
              <a:rPr lang="en-US" sz="1900"/>
              <a:t>                 the start vertex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</a:t>
            </a:r>
          </a:p>
          <a:p>
            <a:pPr>
              <a:spcBef>
                <a:spcPct val="50000"/>
              </a:spcBef>
            </a:pPr>
            <a:r>
              <a:rPr lang="en-US" sz="1900"/>
              <a:t>   Mark vertex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as processed: Done[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= true.</a:t>
            </a:r>
          </a:p>
          <a:p>
            <a:pPr>
              <a:spcBef>
                <a:spcPct val="50000"/>
              </a:spcBef>
            </a:pPr>
            <a:r>
              <a:rPr lang="en-US" sz="1900"/>
              <a:t>   We now know how to reach </a:t>
            </a:r>
            <a:r>
              <a:rPr lang="en-US" sz="1900">
                <a:solidFill>
                  <a:srgbClr val="A50021"/>
                </a:solidFill>
              </a:rPr>
              <a:t>u </a:t>
            </a:r>
            <a:r>
              <a:rPr lang="en-US" sz="1900"/>
              <a:t>optimally from </a:t>
            </a:r>
            <a:r>
              <a:rPr lang="en-US" sz="1900">
                <a:solidFill>
                  <a:srgbClr val="A50021"/>
                </a:solidFill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1900"/>
              <a:t>   Loop through all unprocessed vertices:</a:t>
            </a:r>
          </a:p>
          <a:p>
            <a:pPr>
              <a:spcBef>
                <a:spcPct val="50000"/>
              </a:spcBef>
            </a:pPr>
            <a:r>
              <a:rPr lang="en-US" sz="600"/>
              <a:t/>
            </a:r>
            <a:br>
              <a:rPr lang="en-US" sz="600"/>
            </a:br>
            <a:r>
              <a:rPr lang="en-US" sz="1900"/>
              <a:t>      Set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= the next unprocessed vertex</a:t>
            </a:r>
            <a:br>
              <a:rPr lang="en-US" sz="1900"/>
            </a:br>
            <a:r>
              <a:rPr lang="en-US" sz="600"/>
              <a:t> 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      If there’s an edge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then compare:</a:t>
            </a:r>
            <a:br>
              <a:rPr lang="en-US" sz="1900"/>
            </a:br>
            <a:r>
              <a:rPr lang="en-US" sz="600"/>
              <a:t> </a:t>
            </a:r>
            <a:br>
              <a:rPr lang="en-US" sz="600"/>
            </a:br>
            <a:r>
              <a:rPr lang="en-US" sz="1900"/>
              <a:t>           a. the previously computed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br>
              <a:rPr lang="en-US" sz="1900"/>
            </a:br>
            <a:r>
              <a:rPr lang="en-US" sz="1900"/>
              <a:t>               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  (i.e.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]) OR  </a:t>
            </a:r>
            <a:br>
              <a:rPr lang="en-US" sz="1900"/>
            </a:br>
            <a:r>
              <a:rPr lang="en-US" sz="1900"/>
              <a:t>           b. the path from </a:t>
            </a:r>
            <a:r>
              <a:rPr lang="en-US" sz="1900">
                <a:solidFill>
                  <a:srgbClr val="A50021"/>
                </a:solidFill>
              </a:rPr>
              <a:t>s</a:t>
            </a:r>
            <a:r>
              <a:rPr lang="en-US" sz="1900"/>
              <a:t> to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 and then from 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 </a:t>
            </a:r>
            <a:br>
              <a:rPr lang="en-US" sz="1900"/>
            </a:br>
            <a:r>
              <a:rPr lang="en-US" sz="1900"/>
              <a:t>               to v (I.e.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v))</a:t>
            </a:r>
          </a:p>
          <a:p>
            <a:pPr>
              <a:spcBef>
                <a:spcPct val="50000"/>
              </a:spcBef>
            </a:pPr>
            <a:r>
              <a:rPr lang="en-US" sz="1900"/>
              <a:t>           If the new cost is less than old cost then </a:t>
            </a:r>
            <a:br>
              <a:rPr lang="en-US" sz="1900"/>
            </a:br>
            <a:r>
              <a:rPr lang="en-US" sz="1900"/>
              <a:t>                 Set Dist[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] = Dist[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] + weight(</a:t>
            </a:r>
            <a:r>
              <a:rPr lang="en-US" sz="1900">
                <a:solidFill>
                  <a:srgbClr val="A50021"/>
                </a:solidFill>
              </a:rPr>
              <a:t>u</a:t>
            </a:r>
            <a:r>
              <a:rPr lang="en-US" sz="1900"/>
              <a:t>,</a:t>
            </a:r>
            <a:r>
              <a:rPr lang="en-US" sz="1900">
                <a:solidFill>
                  <a:srgbClr val="A50021"/>
                </a:solidFill>
              </a:rPr>
              <a:t>v</a:t>
            </a:r>
            <a:r>
              <a:rPr lang="en-US" sz="1900"/>
              <a:t>)</a:t>
            </a: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Dijkstra’s Algorithm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662738" y="4300538"/>
            <a:ext cx="623887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7291388" y="4300538"/>
            <a:ext cx="5651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0" name="Rectangle 6"/>
          <p:cNvSpPr>
            <a:spLocks noChangeArrowheads="1"/>
          </p:cNvSpPr>
          <p:nvPr/>
        </p:nvSpPr>
        <p:spPr bwMode="auto">
          <a:xfrm>
            <a:off x="7872413" y="4300538"/>
            <a:ext cx="612775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8475663" y="4300538"/>
            <a:ext cx="577850" cy="7493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432" name="Group 8"/>
          <p:cNvGrpSpPr>
            <a:grpSpLocks/>
          </p:cNvGrpSpPr>
          <p:nvPr/>
        </p:nvGrpSpPr>
        <p:grpSpPr bwMode="auto">
          <a:xfrm>
            <a:off x="7358063" y="4764088"/>
            <a:ext cx="439737" cy="128587"/>
            <a:chOff x="3936" y="2784"/>
            <a:chExt cx="288" cy="96"/>
          </a:xfrm>
        </p:grpSpPr>
        <p:sp>
          <p:nvSpPr>
            <p:cNvPr id="743433" name="Oval 9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435" name="Group 11"/>
          <p:cNvGrpSpPr>
            <a:grpSpLocks/>
          </p:cNvGrpSpPr>
          <p:nvPr/>
        </p:nvGrpSpPr>
        <p:grpSpPr bwMode="auto">
          <a:xfrm>
            <a:off x="7948613" y="4767263"/>
            <a:ext cx="439737" cy="128587"/>
            <a:chOff x="3936" y="2784"/>
            <a:chExt cx="288" cy="96"/>
          </a:xfrm>
        </p:grpSpPr>
        <p:sp>
          <p:nvSpPr>
            <p:cNvPr id="743436" name="Oval 12"/>
            <p:cNvSpPr>
              <a:spLocks noChangeArrowheads="1"/>
            </p:cNvSpPr>
            <p:nvPr/>
          </p:nvSpPr>
          <p:spPr bwMode="auto">
            <a:xfrm>
              <a:off x="3936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Oval 13"/>
            <p:cNvSpPr>
              <a:spLocks noChangeArrowheads="1"/>
            </p:cNvSpPr>
            <p:nvPr/>
          </p:nvSpPr>
          <p:spPr bwMode="auto">
            <a:xfrm>
              <a:off x="4080" y="2784"/>
              <a:ext cx="144" cy="96"/>
            </a:xfrm>
            <a:prstGeom prst="ellipse">
              <a:avLst/>
            </a:prstGeom>
            <a:solidFill>
              <a:srgbClr val="CCFFCC"/>
            </a:solidFill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441" name="Rectangle 17"/>
          <p:cNvSpPr>
            <a:spLocks noChangeArrowheads="1"/>
          </p:cNvSpPr>
          <p:nvPr/>
        </p:nvSpPr>
        <p:spPr bwMode="auto">
          <a:xfrm>
            <a:off x="6750050" y="46148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743442" name="Group 18"/>
          <p:cNvGrpSpPr>
            <a:grpSpLocks/>
          </p:cNvGrpSpPr>
          <p:nvPr/>
        </p:nvGrpSpPr>
        <p:grpSpPr bwMode="auto">
          <a:xfrm>
            <a:off x="6656388" y="5126038"/>
            <a:ext cx="2411412" cy="762000"/>
            <a:chOff x="1488" y="3429"/>
            <a:chExt cx="1344" cy="480"/>
          </a:xfrm>
        </p:grpSpPr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1488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4" name="Rectangle 20"/>
            <p:cNvSpPr>
              <a:spLocks noChangeArrowheads="1"/>
            </p:cNvSpPr>
            <p:nvPr/>
          </p:nvSpPr>
          <p:spPr bwMode="auto">
            <a:xfrm>
              <a:off x="1824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Rectangle 21"/>
            <p:cNvSpPr>
              <a:spLocks noChangeArrowheads="1"/>
            </p:cNvSpPr>
            <p:nvPr/>
          </p:nvSpPr>
          <p:spPr bwMode="auto">
            <a:xfrm>
              <a:off x="2160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Rectangle 22"/>
            <p:cNvSpPr>
              <a:spLocks noChangeArrowheads="1"/>
            </p:cNvSpPr>
            <p:nvPr/>
          </p:nvSpPr>
          <p:spPr bwMode="auto">
            <a:xfrm>
              <a:off x="2496" y="3429"/>
              <a:ext cx="336" cy="480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Text Box 23"/>
            <p:cNvSpPr txBox="1">
              <a:spLocks noChangeArrowheads="1"/>
            </p:cNvSpPr>
            <p:nvPr/>
          </p:nvSpPr>
          <p:spPr bwMode="auto">
            <a:xfrm>
              <a:off x="1536" y="3453"/>
              <a:ext cx="11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      B       C      D</a:t>
              </a:r>
            </a:p>
          </p:txBody>
        </p:sp>
      </p:grp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5867400" y="5211763"/>
            <a:ext cx="831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A50021"/>
                </a:solidFill>
              </a:rPr>
              <a:t>Done</a:t>
            </a:r>
          </a:p>
        </p:txBody>
      </p:sp>
      <p:sp>
        <p:nvSpPr>
          <p:cNvPr id="743449" name="Text Box 25"/>
          <p:cNvSpPr txBox="1">
            <a:spLocks noChangeArrowheads="1"/>
          </p:cNvSpPr>
          <p:nvPr/>
        </p:nvSpPr>
        <p:spPr bwMode="auto">
          <a:xfrm>
            <a:off x="6618288" y="551180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false false false false </a:t>
            </a:r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5791200" y="3937000"/>
            <a:ext cx="9810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A50021"/>
                </a:solidFill>
              </a:rPr>
              <a:t>Dist from vertex </a:t>
            </a:r>
            <a:r>
              <a:rPr lang="en-US" sz="1800" b="1">
                <a:solidFill>
                  <a:schemeClr val="accent2"/>
                </a:solidFill>
              </a:rPr>
              <a:t>s</a:t>
            </a:r>
            <a:r>
              <a:rPr lang="en-US" sz="1800" b="1">
                <a:solidFill>
                  <a:srgbClr val="A50021"/>
                </a:solidFill>
              </a:rPr>
              <a:t> to…</a:t>
            </a:r>
          </a:p>
        </p:txBody>
      </p:sp>
      <p:sp>
        <p:nvSpPr>
          <p:cNvPr id="743451" name="Text Box 27"/>
          <p:cNvSpPr txBox="1">
            <a:spLocks noChangeArrowheads="1"/>
          </p:cNvSpPr>
          <p:nvPr/>
        </p:nvSpPr>
        <p:spPr bwMode="auto">
          <a:xfrm>
            <a:off x="5962650" y="1073150"/>
            <a:ext cx="33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743452" name="Oval 28"/>
          <p:cNvSpPr>
            <a:spLocks noChangeArrowheads="1"/>
          </p:cNvSpPr>
          <p:nvPr/>
        </p:nvSpPr>
        <p:spPr bwMode="auto">
          <a:xfrm>
            <a:off x="6748463" y="1990725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3" name="Text Box 29"/>
          <p:cNvSpPr txBox="1">
            <a:spLocks noChangeArrowheads="1"/>
          </p:cNvSpPr>
          <p:nvPr/>
        </p:nvSpPr>
        <p:spPr bwMode="auto">
          <a:xfrm>
            <a:off x="6753225" y="19843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3454" name="Oval 30"/>
          <p:cNvSpPr>
            <a:spLocks noChangeArrowheads="1"/>
          </p:cNvSpPr>
          <p:nvPr/>
        </p:nvSpPr>
        <p:spPr bwMode="auto">
          <a:xfrm>
            <a:off x="8629650" y="1331913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5" name="Text Box 31"/>
          <p:cNvSpPr txBox="1">
            <a:spLocks noChangeArrowheads="1"/>
          </p:cNvSpPr>
          <p:nvPr/>
        </p:nvSpPr>
        <p:spPr bwMode="auto">
          <a:xfrm>
            <a:off x="8669338" y="1336675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3456" name="Oval 32"/>
          <p:cNvSpPr>
            <a:spLocks noChangeArrowheads="1"/>
          </p:cNvSpPr>
          <p:nvPr/>
        </p:nvSpPr>
        <p:spPr bwMode="auto">
          <a:xfrm>
            <a:off x="6226175" y="1311275"/>
            <a:ext cx="401638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7" name="Text Box 33"/>
          <p:cNvSpPr txBox="1">
            <a:spLocks noChangeArrowheads="1"/>
          </p:cNvSpPr>
          <p:nvPr/>
        </p:nvSpPr>
        <p:spPr bwMode="auto">
          <a:xfrm>
            <a:off x="6238875" y="13493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3458" name="Oval 34"/>
          <p:cNvSpPr>
            <a:spLocks noChangeArrowheads="1"/>
          </p:cNvSpPr>
          <p:nvPr/>
        </p:nvSpPr>
        <p:spPr bwMode="auto">
          <a:xfrm>
            <a:off x="7888288" y="1970088"/>
            <a:ext cx="401637" cy="419100"/>
          </a:xfrm>
          <a:prstGeom prst="ellipse">
            <a:avLst/>
          </a:prstGeom>
          <a:solidFill>
            <a:srgbClr val="CCFFCC"/>
          </a:solidFill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59" name="Text Box 35"/>
          <p:cNvSpPr txBox="1">
            <a:spLocks noChangeArrowheads="1"/>
          </p:cNvSpPr>
          <p:nvPr/>
        </p:nvSpPr>
        <p:spPr bwMode="auto">
          <a:xfrm>
            <a:off x="7904163" y="1963738"/>
            <a:ext cx="40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3460" name="Line 36"/>
          <p:cNvSpPr>
            <a:spLocks noChangeShapeType="1"/>
          </p:cNvSpPr>
          <p:nvPr/>
        </p:nvSpPr>
        <p:spPr bwMode="auto">
          <a:xfrm>
            <a:off x="6627813" y="1550988"/>
            <a:ext cx="2005012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1" name="Line 37"/>
          <p:cNvSpPr>
            <a:spLocks noChangeShapeType="1"/>
          </p:cNvSpPr>
          <p:nvPr/>
        </p:nvSpPr>
        <p:spPr bwMode="auto">
          <a:xfrm>
            <a:off x="6513513" y="1730375"/>
            <a:ext cx="285750" cy="3587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2" name="Line 38"/>
          <p:cNvSpPr>
            <a:spLocks noChangeShapeType="1"/>
          </p:cNvSpPr>
          <p:nvPr/>
        </p:nvSpPr>
        <p:spPr bwMode="auto">
          <a:xfrm>
            <a:off x="7143750" y="2209800"/>
            <a:ext cx="744538" cy="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3" name="Line 39"/>
          <p:cNvSpPr>
            <a:spLocks noChangeShapeType="1"/>
          </p:cNvSpPr>
          <p:nvPr/>
        </p:nvSpPr>
        <p:spPr bwMode="auto">
          <a:xfrm flipV="1">
            <a:off x="8289925" y="1730375"/>
            <a:ext cx="515938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4" name="Text Box 40"/>
          <p:cNvSpPr txBox="1">
            <a:spLocks noChangeArrowheads="1"/>
          </p:cNvSpPr>
          <p:nvPr/>
        </p:nvSpPr>
        <p:spPr bwMode="auto">
          <a:xfrm>
            <a:off x="7429500" y="1195388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43465" name="Text Box 41"/>
          <p:cNvSpPr txBox="1">
            <a:spLocks noChangeArrowheads="1"/>
          </p:cNvSpPr>
          <p:nvPr/>
        </p:nvSpPr>
        <p:spPr bwMode="auto">
          <a:xfrm>
            <a:off x="6364288" y="17843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6" name="Text Box 42"/>
          <p:cNvSpPr txBox="1">
            <a:spLocks noChangeArrowheads="1"/>
          </p:cNvSpPr>
          <p:nvPr/>
        </p:nvSpPr>
        <p:spPr bwMode="auto">
          <a:xfrm>
            <a:off x="7439025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7" name="Text Box 43"/>
          <p:cNvSpPr txBox="1">
            <a:spLocks noChangeArrowheads="1"/>
          </p:cNvSpPr>
          <p:nvPr/>
        </p:nvSpPr>
        <p:spPr bwMode="auto">
          <a:xfrm>
            <a:off x="8528050" y="1847850"/>
            <a:ext cx="3683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43468" name="Line 44"/>
          <p:cNvSpPr>
            <a:spLocks noChangeShapeType="1"/>
          </p:cNvSpPr>
          <p:nvPr/>
        </p:nvSpPr>
        <p:spPr bwMode="auto">
          <a:xfrm>
            <a:off x="6594475" y="1652588"/>
            <a:ext cx="1319213" cy="4191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69" name="Text Box 45"/>
          <p:cNvSpPr txBox="1">
            <a:spLocks noChangeArrowheads="1"/>
          </p:cNvSpPr>
          <p:nvPr/>
        </p:nvSpPr>
        <p:spPr bwMode="auto">
          <a:xfrm>
            <a:off x="7478713" y="1600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grpSp>
        <p:nvGrpSpPr>
          <p:cNvPr id="743470" name="Group 46"/>
          <p:cNvGrpSpPr>
            <a:grpSpLocks/>
          </p:cNvGrpSpPr>
          <p:nvPr/>
        </p:nvGrpSpPr>
        <p:grpSpPr bwMode="auto">
          <a:xfrm>
            <a:off x="6646863" y="5499100"/>
            <a:ext cx="646112" cy="366713"/>
            <a:chOff x="4183" y="3678"/>
            <a:chExt cx="407" cy="231"/>
          </a:xfrm>
        </p:grpSpPr>
        <p:sp>
          <p:nvSpPr>
            <p:cNvPr id="743471" name="Rectangle 4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473" name="Group 49"/>
          <p:cNvGrpSpPr>
            <a:grpSpLocks/>
          </p:cNvGrpSpPr>
          <p:nvPr/>
        </p:nvGrpSpPr>
        <p:grpSpPr bwMode="auto">
          <a:xfrm>
            <a:off x="6211888" y="1295400"/>
            <a:ext cx="901700" cy="3775075"/>
            <a:chOff x="3913" y="816"/>
            <a:chExt cx="568" cy="2378"/>
          </a:xfrm>
        </p:grpSpPr>
        <p:sp>
          <p:nvSpPr>
            <p:cNvPr id="743474" name="Oval 50"/>
            <p:cNvSpPr>
              <a:spLocks noChangeArrowheads="1"/>
            </p:cNvSpPr>
            <p:nvPr/>
          </p:nvSpPr>
          <p:spPr bwMode="auto">
            <a:xfrm>
              <a:off x="3913" y="816"/>
              <a:ext cx="265" cy="265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4248" y="290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43476" name="Line 52"/>
          <p:cNvSpPr>
            <a:spLocks noChangeShapeType="1"/>
          </p:cNvSpPr>
          <p:nvPr/>
        </p:nvSpPr>
        <p:spPr bwMode="auto">
          <a:xfrm>
            <a:off x="173038" y="3406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7" name="Line 53"/>
          <p:cNvSpPr>
            <a:spLocks noChangeShapeType="1"/>
          </p:cNvSpPr>
          <p:nvPr/>
        </p:nvSpPr>
        <p:spPr bwMode="auto">
          <a:xfrm>
            <a:off x="336550" y="3854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78" name="Line 54"/>
          <p:cNvSpPr>
            <a:spLocks noChangeShapeType="1"/>
          </p:cNvSpPr>
          <p:nvPr/>
        </p:nvSpPr>
        <p:spPr bwMode="auto">
          <a:xfrm>
            <a:off x="334963" y="42243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0" name="Line 56"/>
          <p:cNvSpPr>
            <a:spLocks noChangeShapeType="1"/>
          </p:cNvSpPr>
          <p:nvPr/>
        </p:nvSpPr>
        <p:spPr bwMode="auto">
          <a:xfrm>
            <a:off x="631825" y="463708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87" name="Line 63"/>
          <p:cNvSpPr>
            <a:spLocks noChangeShapeType="1"/>
          </p:cNvSpPr>
          <p:nvPr/>
        </p:nvSpPr>
        <p:spPr bwMode="auto">
          <a:xfrm>
            <a:off x="639763" y="51800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2" name="Line 68"/>
          <p:cNvSpPr>
            <a:spLocks noChangeShapeType="1"/>
          </p:cNvSpPr>
          <p:nvPr/>
        </p:nvSpPr>
        <p:spPr bwMode="auto">
          <a:xfrm>
            <a:off x="642938" y="59007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3" name="Line 69"/>
          <p:cNvSpPr>
            <a:spLocks noChangeShapeType="1"/>
          </p:cNvSpPr>
          <p:nvPr/>
        </p:nvSpPr>
        <p:spPr bwMode="auto">
          <a:xfrm>
            <a:off x="1068388" y="6215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494" name="Text Box 70"/>
          <p:cNvSpPr txBox="1">
            <a:spLocks noChangeArrowheads="1"/>
          </p:cNvSpPr>
          <p:nvPr/>
        </p:nvSpPr>
        <p:spPr bwMode="auto">
          <a:xfrm>
            <a:off x="6764338" y="433863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      B       C      D</a:t>
            </a:r>
          </a:p>
        </p:txBody>
      </p:sp>
      <p:grpSp>
        <p:nvGrpSpPr>
          <p:cNvPr id="743495" name="Group 71"/>
          <p:cNvGrpSpPr>
            <a:grpSpLocks/>
          </p:cNvGrpSpPr>
          <p:nvPr/>
        </p:nvGrpSpPr>
        <p:grpSpPr bwMode="auto">
          <a:xfrm>
            <a:off x="7339013" y="4597400"/>
            <a:ext cx="523875" cy="457200"/>
            <a:chOff x="4608" y="2896"/>
            <a:chExt cx="346" cy="288"/>
          </a:xfrm>
        </p:grpSpPr>
        <p:sp>
          <p:nvSpPr>
            <p:cNvPr id="743496" name="Rectangle 72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97" name="Text Box 73"/>
            <p:cNvSpPr txBox="1">
              <a:spLocks noChangeArrowheads="1"/>
            </p:cNvSpPr>
            <p:nvPr/>
          </p:nvSpPr>
          <p:spPr bwMode="auto">
            <a:xfrm>
              <a:off x="4620" y="289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10</a:t>
              </a:r>
            </a:p>
          </p:txBody>
        </p:sp>
      </p:grpSp>
      <p:grpSp>
        <p:nvGrpSpPr>
          <p:cNvPr id="743501" name="Group 77"/>
          <p:cNvGrpSpPr>
            <a:grpSpLocks/>
          </p:cNvGrpSpPr>
          <p:nvPr/>
        </p:nvGrpSpPr>
        <p:grpSpPr bwMode="auto">
          <a:xfrm>
            <a:off x="7913688" y="4572000"/>
            <a:ext cx="487362" cy="457200"/>
            <a:chOff x="4608" y="2896"/>
            <a:chExt cx="322" cy="288"/>
          </a:xfrm>
        </p:grpSpPr>
        <p:sp>
          <p:nvSpPr>
            <p:cNvPr id="743502" name="Rectangle 78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03" name="Text Box 79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2</a:t>
              </a:r>
            </a:p>
          </p:txBody>
        </p:sp>
      </p:grpSp>
      <p:sp>
        <p:nvSpPr>
          <p:cNvPr id="743508" name="Line 84"/>
          <p:cNvSpPr>
            <a:spLocks noChangeShapeType="1"/>
          </p:cNvSpPr>
          <p:nvPr/>
        </p:nvSpPr>
        <p:spPr bwMode="auto">
          <a:xfrm>
            <a:off x="0" y="14049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09" name="Line 85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8" name="Oval 94"/>
          <p:cNvSpPr>
            <a:spLocks noChangeArrowheads="1"/>
          </p:cNvSpPr>
          <p:nvPr/>
        </p:nvSpPr>
        <p:spPr bwMode="auto">
          <a:xfrm>
            <a:off x="8458200" y="4092575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19" name="Line 95"/>
          <p:cNvSpPr>
            <a:spLocks noChangeShapeType="1"/>
          </p:cNvSpPr>
          <p:nvPr/>
        </p:nvSpPr>
        <p:spPr bwMode="auto">
          <a:xfrm>
            <a:off x="215900" y="25463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0" name="Group 96"/>
          <p:cNvGrpSpPr>
            <a:grpSpLocks/>
          </p:cNvGrpSpPr>
          <p:nvPr/>
        </p:nvGrpSpPr>
        <p:grpSpPr bwMode="auto">
          <a:xfrm>
            <a:off x="7848600" y="5484813"/>
            <a:ext cx="646113" cy="366712"/>
            <a:chOff x="4183" y="3678"/>
            <a:chExt cx="407" cy="231"/>
          </a:xfrm>
        </p:grpSpPr>
        <p:sp>
          <p:nvSpPr>
            <p:cNvPr id="743521" name="Rectangle 97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22" name="Text Box 98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23" name="Line 99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24" name="Group 100"/>
          <p:cNvGrpSpPr>
            <a:grpSpLocks/>
          </p:cNvGrpSpPr>
          <p:nvPr/>
        </p:nvGrpSpPr>
        <p:grpSpPr bwMode="auto">
          <a:xfrm>
            <a:off x="6726238" y="1981200"/>
            <a:ext cx="1581150" cy="3052763"/>
            <a:chOff x="4237" y="1248"/>
            <a:chExt cx="996" cy="1923"/>
          </a:xfrm>
        </p:grpSpPr>
        <p:sp>
          <p:nvSpPr>
            <p:cNvPr id="743525" name="Text Box 101"/>
            <p:cNvSpPr txBox="1">
              <a:spLocks noChangeArrowheads="1"/>
            </p:cNvSpPr>
            <p:nvPr/>
          </p:nvSpPr>
          <p:spPr bwMode="auto">
            <a:xfrm>
              <a:off x="5000" y="288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43526" name="Oval 102"/>
            <p:cNvSpPr>
              <a:spLocks noChangeArrowheads="1"/>
            </p:cNvSpPr>
            <p:nvPr/>
          </p:nvSpPr>
          <p:spPr bwMode="auto">
            <a:xfrm>
              <a:off x="4237" y="1248"/>
              <a:ext cx="273" cy="281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42" name="Line 118"/>
          <p:cNvSpPr>
            <a:spLocks noChangeShapeType="1"/>
          </p:cNvSpPr>
          <p:nvPr/>
        </p:nvSpPr>
        <p:spPr bwMode="auto">
          <a:xfrm flipV="1">
            <a:off x="8288338" y="1733550"/>
            <a:ext cx="550862" cy="401638"/>
          </a:xfrm>
          <a:prstGeom prst="line">
            <a:avLst/>
          </a:prstGeom>
          <a:noFill/>
          <a:ln w="762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46" name="Text Box 122"/>
          <p:cNvSpPr txBox="1">
            <a:spLocks noChangeArrowheads="1"/>
          </p:cNvSpPr>
          <p:nvPr/>
        </p:nvSpPr>
        <p:spPr bwMode="auto">
          <a:xfrm>
            <a:off x="6019800" y="2743200"/>
            <a:ext cx="273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Previous cost:  </a:t>
            </a:r>
            <a:r>
              <a:rPr lang="en-US">
                <a:solidFill>
                  <a:srgbClr val="FF3300"/>
                </a:solidFill>
              </a:rPr>
              <a:t>10</a:t>
            </a:r>
            <a:r>
              <a:rPr lang="en-US"/>
              <a:t> </a:t>
            </a:r>
          </a:p>
        </p:txBody>
      </p:sp>
      <p:sp>
        <p:nvSpPr>
          <p:cNvPr id="743548" name="Text Box 124"/>
          <p:cNvSpPr txBox="1">
            <a:spLocks noChangeArrowheads="1"/>
          </p:cNvSpPr>
          <p:nvPr/>
        </p:nvSpPr>
        <p:spPr bwMode="auto">
          <a:xfrm>
            <a:off x="6019800" y="3200400"/>
            <a:ext cx="290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New cost: </a:t>
            </a:r>
            <a:r>
              <a:rPr lang="en-US">
                <a:solidFill>
                  <a:srgbClr val="FF3300"/>
                </a:solidFill>
              </a:rPr>
              <a:t>4 + 2 = 6</a:t>
            </a:r>
          </a:p>
        </p:txBody>
      </p:sp>
      <p:grpSp>
        <p:nvGrpSpPr>
          <p:cNvPr id="743550" name="Group 126"/>
          <p:cNvGrpSpPr>
            <a:grpSpLocks/>
          </p:cNvGrpSpPr>
          <p:nvPr/>
        </p:nvGrpSpPr>
        <p:grpSpPr bwMode="auto">
          <a:xfrm>
            <a:off x="8512175" y="4549775"/>
            <a:ext cx="487363" cy="457200"/>
            <a:chOff x="4608" y="2896"/>
            <a:chExt cx="322" cy="288"/>
          </a:xfrm>
        </p:grpSpPr>
        <p:sp>
          <p:nvSpPr>
            <p:cNvPr id="743551" name="Rectangle 127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2" name="Text Box 128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43556" name="Group 132"/>
          <p:cNvGrpSpPr>
            <a:grpSpLocks/>
          </p:cNvGrpSpPr>
          <p:nvPr/>
        </p:nvGrpSpPr>
        <p:grpSpPr bwMode="auto">
          <a:xfrm>
            <a:off x="8174038" y="2179638"/>
            <a:ext cx="747712" cy="4098925"/>
            <a:chOff x="5149" y="1373"/>
            <a:chExt cx="471" cy="2582"/>
          </a:xfrm>
        </p:grpSpPr>
        <p:sp>
          <p:nvSpPr>
            <p:cNvPr id="743554" name="Text Box 130"/>
            <p:cNvSpPr txBox="1">
              <a:spLocks noChangeArrowheads="1"/>
            </p:cNvSpPr>
            <p:nvPr/>
          </p:nvSpPr>
          <p:spPr bwMode="auto">
            <a:xfrm>
              <a:off x="5404" y="366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55" name="Text Box 131"/>
            <p:cNvSpPr txBox="1">
              <a:spLocks noChangeArrowheads="1"/>
            </p:cNvSpPr>
            <p:nvPr/>
          </p:nvSpPr>
          <p:spPr bwMode="auto">
            <a:xfrm>
              <a:off x="5149" y="137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743557" name="Group 133"/>
          <p:cNvGrpSpPr>
            <a:grpSpLocks/>
          </p:cNvGrpSpPr>
          <p:nvPr/>
        </p:nvGrpSpPr>
        <p:grpSpPr bwMode="auto">
          <a:xfrm>
            <a:off x="8443913" y="5484813"/>
            <a:ext cx="646112" cy="366712"/>
            <a:chOff x="4183" y="3678"/>
            <a:chExt cx="407" cy="231"/>
          </a:xfrm>
        </p:grpSpPr>
        <p:sp>
          <p:nvSpPr>
            <p:cNvPr id="743558" name="Rectangle 134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59" name="Text Box 135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grpSp>
        <p:nvGrpSpPr>
          <p:cNvPr id="743562" name="Group 138"/>
          <p:cNvGrpSpPr>
            <a:grpSpLocks/>
          </p:cNvGrpSpPr>
          <p:nvPr/>
        </p:nvGrpSpPr>
        <p:grpSpPr bwMode="auto">
          <a:xfrm>
            <a:off x="7872413" y="1962150"/>
            <a:ext cx="1031875" cy="3052763"/>
            <a:chOff x="4959" y="1236"/>
            <a:chExt cx="650" cy="1923"/>
          </a:xfrm>
        </p:grpSpPr>
        <p:sp>
          <p:nvSpPr>
            <p:cNvPr id="743560" name="Text Box 136"/>
            <p:cNvSpPr txBox="1">
              <a:spLocks noChangeArrowheads="1"/>
            </p:cNvSpPr>
            <p:nvPr/>
          </p:nvSpPr>
          <p:spPr bwMode="auto">
            <a:xfrm>
              <a:off x="5376" y="287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43561" name="Oval 137"/>
            <p:cNvSpPr>
              <a:spLocks noChangeArrowheads="1"/>
            </p:cNvSpPr>
            <p:nvPr/>
          </p:nvSpPr>
          <p:spPr bwMode="auto">
            <a:xfrm>
              <a:off x="4959" y="1236"/>
              <a:ext cx="280" cy="273"/>
            </a:xfrm>
            <a:prstGeom prst="ellips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65" name="Group 141"/>
          <p:cNvGrpSpPr>
            <a:grpSpLocks/>
          </p:cNvGrpSpPr>
          <p:nvPr/>
        </p:nvGrpSpPr>
        <p:grpSpPr bwMode="auto">
          <a:xfrm>
            <a:off x="7377113" y="906463"/>
            <a:ext cx="1603375" cy="5384800"/>
            <a:chOff x="4647" y="571"/>
            <a:chExt cx="1010" cy="3392"/>
          </a:xfrm>
        </p:grpSpPr>
        <p:sp>
          <p:nvSpPr>
            <p:cNvPr id="743563" name="Text Box 139"/>
            <p:cNvSpPr txBox="1">
              <a:spLocks noChangeArrowheads="1"/>
            </p:cNvSpPr>
            <p:nvPr/>
          </p:nvSpPr>
          <p:spPr bwMode="auto">
            <a:xfrm>
              <a:off x="5448" y="57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  <p:sp>
          <p:nvSpPr>
            <p:cNvPr id="743564" name="Text Box 140"/>
            <p:cNvSpPr txBox="1">
              <a:spLocks noChangeArrowheads="1"/>
            </p:cNvSpPr>
            <p:nvPr/>
          </p:nvSpPr>
          <p:spPr bwMode="auto">
            <a:xfrm>
              <a:off x="4647" y="3675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v</a:t>
              </a:r>
            </a:p>
          </p:txBody>
        </p:sp>
      </p:grpSp>
      <p:sp>
        <p:nvSpPr>
          <p:cNvPr id="743566" name="Oval 142"/>
          <p:cNvSpPr>
            <a:spLocks noChangeArrowheads="1"/>
          </p:cNvSpPr>
          <p:nvPr/>
        </p:nvSpPr>
        <p:spPr bwMode="auto">
          <a:xfrm>
            <a:off x="7272338" y="4125913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67" name="Group 143"/>
          <p:cNvGrpSpPr>
            <a:grpSpLocks/>
          </p:cNvGrpSpPr>
          <p:nvPr/>
        </p:nvGrpSpPr>
        <p:grpSpPr bwMode="auto">
          <a:xfrm>
            <a:off x="7345363" y="4572000"/>
            <a:ext cx="487362" cy="457200"/>
            <a:chOff x="4608" y="2896"/>
            <a:chExt cx="322" cy="288"/>
          </a:xfrm>
        </p:grpSpPr>
        <p:sp>
          <p:nvSpPr>
            <p:cNvPr id="743568" name="Rectangle 144"/>
            <p:cNvSpPr>
              <a:spLocks noChangeArrowheads="1"/>
            </p:cNvSpPr>
            <p:nvPr/>
          </p:nvSpPr>
          <p:spPr bwMode="auto">
            <a:xfrm>
              <a:off x="4608" y="2976"/>
              <a:ext cx="322" cy="158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69" name="Text Box 145"/>
            <p:cNvSpPr txBox="1">
              <a:spLocks noChangeArrowheads="1"/>
            </p:cNvSpPr>
            <p:nvPr/>
          </p:nvSpPr>
          <p:spPr bwMode="auto">
            <a:xfrm>
              <a:off x="4620" y="289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6</a:t>
              </a:r>
            </a:p>
          </p:txBody>
        </p:sp>
      </p:grpSp>
      <p:sp>
        <p:nvSpPr>
          <p:cNvPr id="743570" name="Line 146"/>
          <p:cNvSpPr>
            <a:spLocks noChangeShapeType="1"/>
          </p:cNvSpPr>
          <p:nvPr/>
        </p:nvSpPr>
        <p:spPr bwMode="auto">
          <a:xfrm>
            <a:off x="173038" y="3395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1" name="Line 147"/>
          <p:cNvSpPr>
            <a:spLocks noChangeShapeType="1"/>
          </p:cNvSpPr>
          <p:nvPr/>
        </p:nvSpPr>
        <p:spPr bwMode="auto">
          <a:xfrm>
            <a:off x="19050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2" name="Line 148"/>
          <p:cNvSpPr>
            <a:spLocks noChangeShapeType="1"/>
          </p:cNvSpPr>
          <p:nvPr/>
        </p:nvSpPr>
        <p:spPr bwMode="auto">
          <a:xfrm>
            <a:off x="227013" y="1828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6" name="Group 152"/>
          <p:cNvGrpSpPr>
            <a:grpSpLocks/>
          </p:cNvGrpSpPr>
          <p:nvPr/>
        </p:nvGrpSpPr>
        <p:grpSpPr bwMode="auto">
          <a:xfrm>
            <a:off x="7315200" y="974725"/>
            <a:ext cx="1828800" cy="5273675"/>
            <a:chOff x="4608" y="614"/>
            <a:chExt cx="1152" cy="3322"/>
          </a:xfrm>
        </p:grpSpPr>
        <p:sp>
          <p:nvSpPr>
            <p:cNvPr id="743573" name="Rectangle 149"/>
            <p:cNvSpPr>
              <a:spLocks noChangeArrowheads="1"/>
            </p:cNvSpPr>
            <p:nvPr/>
          </p:nvSpPr>
          <p:spPr bwMode="auto">
            <a:xfrm>
              <a:off x="4608" y="3744"/>
              <a:ext cx="115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4" name="Rectangle 150"/>
            <p:cNvSpPr>
              <a:spLocks noChangeArrowheads="1"/>
            </p:cNvSpPr>
            <p:nvPr/>
          </p:nvSpPr>
          <p:spPr bwMode="auto">
            <a:xfrm>
              <a:off x="5206" y="1476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75" name="Rectangle 151"/>
            <p:cNvSpPr>
              <a:spLocks noChangeArrowheads="1"/>
            </p:cNvSpPr>
            <p:nvPr/>
          </p:nvSpPr>
          <p:spPr bwMode="auto">
            <a:xfrm>
              <a:off x="5384" y="614"/>
              <a:ext cx="292" cy="19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3577" name="Oval 153"/>
          <p:cNvSpPr>
            <a:spLocks noChangeArrowheads="1"/>
          </p:cNvSpPr>
          <p:nvPr/>
        </p:nvSpPr>
        <p:spPr bwMode="auto">
          <a:xfrm>
            <a:off x="7250113" y="4114800"/>
            <a:ext cx="609600" cy="1143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78" name="Line 154"/>
          <p:cNvSpPr>
            <a:spLocks noChangeShapeType="1"/>
          </p:cNvSpPr>
          <p:nvPr/>
        </p:nvSpPr>
        <p:spPr bwMode="auto">
          <a:xfrm>
            <a:off x="206375" y="25257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79" name="Group 155"/>
          <p:cNvGrpSpPr>
            <a:grpSpLocks/>
          </p:cNvGrpSpPr>
          <p:nvPr/>
        </p:nvGrpSpPr>
        <p:grpSpPr bwMode="auto">
          <a:xfrm>
            <a:off x="7246938" y="5497513"/>
            <a:ext cx="646112" cy="366712"/>
            <a:chOff x="4183" y="3678"/>
            <a:chExt cx="407" cy="231"/>
          </a:xfrm>
        </p:grpSpPr>
        <p:sp>
          <p:nvSpPr>
            <p:cNvPr id="743580" name="Rectangle 156"/>
            <p:cNvSpPr>
              <a:spLocks noChangeArrowheads="1"/>
            </p:cNvSpPr>
            <p:nvPr/>
          </p:nvSpPr>
          <p:spPr bwMode="auto">
            <a:xfrm>
              <a:off x="4217" y="3696"/>
              <a:ext cx="336" cy="19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581" name="Text Box 157"/>
            <p:cNvSpPr txBox="1">
              <a:spLocks noChangeArrowheads="1"/>
            </p:cNvSpPr>
            <p:nvPr/>
          </p:nvSpPr>
          <p:spPr bwMode="auto">
            <a:xfrm>
              <a:off x="4183" y="3678"/>
              <a:ext cx="4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true</a:t>
              </a:r>
            </a:p>
          </p:txBody>
        </p:sp>
      </p:grpSp>
      <p:sp>
        <p:nvSpPr>
          <p:cNvPr id="743582" name="Line 158"/>
          <p:cNvSpPr>
            <a:spLocks noChangeShapeType="1"/>
          </p:cNvSpPr>
          <p:nvPr/>
        </p:nvSpPr>
        <p:spPr bwMode="auto">
          <a:xfrm>
            <a:off x="204788" y="2982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3589" name="Group 165"/>
          <p:cNvGrpSpPr>
            <a:grpSpLocks/>
          </p:cNvGrpSpPr>
          <p:nvPr/>
        </p:nvGrpSpPr>
        <p:grpSpPr bwMode="auto">
          <a:xfrm>
            <a:off x="7361238" y="1328738"/>
            <a:ext cx="1682750" cy="3709987"/>
            <a:chOff x="4637" y="837"/>
            <a:chExt cx="1060" cy="2337"/>
          </a:xfrm>
        </p:grpSpPr>
        <p:sp>
          <p:nvSpPr>
            <p:cNvPr id="743583" name="Text Box 159"/>
            <p:cNvSpPr txBox="1">
              <a:spLocks noChangeArrowheads="1"/>
            </p:cNvSpPr>
            <p:nvPr/>
          </p:nvSpPr>
          <p:spPr bwMode="auto">
            <a:xfrm>
              <a:off x="4637" y="2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743584" name="Oval 160"/>
            <p:cNvSpPr>
              <a:spLocks noChangeArrowheads="1"/>
            </p:cNvSpPr>
            <p:nvPr/>
          </p:nvSpPr>
          <p:spPr bwMode="auto">
            <a:xfrm>
              <a:off x="5435" y="837"/>
              <a:ext cx="262" cy="27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3588" name="Group 164"/>
          <p:cNvGrpSpPr>
            <a:grpSpLocks/>
          </p:cNvGrpSpPr>
          <p:nvPr/>
        </p:nvGrpSpPr>
        <p:grpSpPr bwMode="auto">
          <a:xfrm>
            <a:off x="7299325" y="947738"/>
            <a:ext cx="1646238" cy="5351462"/>
            <a:chOff x="4598" y="597"/>
            <a:chExt cx="1037" cy="3371"/>
          </a:xfrm>
        </p:grpSpPr>
        <p:sp>
          <p:nvSpPr>
            <p:cNvPr id="743586" name="Text Box 162"/>
            <p:cNvSpPr txBox="1">
              <a:spLocks noChangeArrowheads="1"/>
            </p:cNvSpPr>
            <p:nvPr/>
          </p:nvSpPr>
          <p:spPr bwMode="auto">
            <a:xfrm>
              <a:off x="4598" y="368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743587" name="Text Box 163"/>
            <p:cNvSpPr txBox="1">
              <a:spLocks noChangeArrowheads="1"/>
            </p:cNvSpPr>
            <p:nvPr/>
          </p:nvSpPr>
          <p:spPr bwMode="auto">
            <a:xfrm>
              <a:off x="5419" y="59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43590" name="Line 166"/>
          <p:cNvSpPr>
            <a:spLocks noChangeShapeType="1"/>
          </p:cNvSpPr>
          <p:nvPr/>
        </p:nvSpPr>
        <p:spPr bwMode="auto">
          <a:xfrm>
            <a:off x="173038" y="33845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1" name="Line 167"/>
          <p:cNvSpPr>
            <a:spLocks noChangeShapeType="1"/>
          </p:cNvSpPr>
          <p:nvPr/>
        </p:nvSpPr>
        <p:spPr bwMode="auto">
          <a:xfrm>
            <a:off x="11113" y="13938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2" name="Line 168"/>
          <p:cNvSpPr>
            <a:spLocks noChangeShapeType="1"/>
          </p:cNvSpPr>
          <p:nvPr/>
        </p:nvSpPr>
        <p:spPr bwMode="auto">
          <a:xfrm>
            <a:off x="76200" y="66294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3593" name="Text Box 169"/>
          <p:cNvSpPr txBox="1">
            <a:spLocks noChangeArrowheads="1"/>
          </p:cNvSpPr>
          <p:nvPr/>
        </p:nvSpPr>
        <p:spPr bwMode="auto">
          <a:xfrm>
            <a:off x="990600" y="6400800"/>
            <a:ext cx="767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we’re done!  The </a:t>
            </a:r>
            <a:r>
              <a:rPr lang="en-US">
                <a:solidFill>
                  <a:srgbClr val="A50021"/>
                </a:solidFill>
              </a:rPr>
              <a:t>Dist</a:t>
            </a:r>
            <a:r>
              <a:rPr lang="en-US"/>
              <a:t> array contains the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6" grpId="0" animBg="1"/>
      <p:bldP spid="743477" grpId="0" animBg="1"/>
      <p:bldP spid="743478" grpId="0" animBg="1"/>
      <p:bldP spid="743480" grpId="0" animBg="1"/>
      <p:bldP spid="743487" grpId="0" animBg="1"/>
      <p:bldP spid="743492" grpId="0" animBg="1"/>
      <p:bldP spid="743493" grpId="0" animBg="1"/>
      <p:bldP spid="743508" grpId="0" animBg="1"/>
      <p:bldP spid="743509" grpId="0" animBg="1"/>
      <p:bldP spid="743518" grpId="0" animBg="1"/>
      <p:bldP spid="743519" grpId="0" animBg="1"/>
      <p:bldP spid="743523" grpId="0" animBg="1"/>
      <p:bldP spid="743542" grpId="0" animBg="1"/>
      <p:bldP spid="743546" grpId="0" autoUpdateAnimBg="0"/>
      <p:bldP spid="743548" grpId="0" autoUpdateAnimBg="0"/>
      <p:bldP spid="743566" grpId="0" animBg="1"/>
      <p:bldP spid="743570" grpId="0" animBg="1"/>
      <p:bldP spid="743571" grpId="0" animBg="1"/>
      <p:bldP spid="743572" grpId="0" animBg="1"/>
      <p:bldP spid="743577" grpId="0" animBg="1"/>
      <p:bldP spid="743578" grpId="0" animBg="1"/>
      <p:bldP spid="743582" grpId="0" animBg="1"/>
      <p:bldP spid="743590" grpId="0" animBg="1"/>
      <p:bldP spid="743591" grpId="0" animBg="1"/>
      <p:bldP spid="743592" grpId="0" animBg="1"/>
      <p:bldP spid="74359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slides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4872B-7BAD-4139-93C7-710812D22E0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53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3687"/>
            <a:chOff x="4310" y="2189"/>
            <a:chExt cx="1420" cy="985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0</a:t>
                </a:r>
              </a:p>
              <a:p>
                <a:pPr algn="ctr"/>
                <a:r>
                  <a:rPr lang="en-US" dirty="0"/>
                  <a:t>1</a:t>
                </a:r>
              </a:p>
              <a:p>
                <a:pPr algn="ctr"/>
                <a:r>
                  <a:rPr lang="en-US" dirty="0"/>
                  <a:t>2</a:t>
                </a:r>
              </a:p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32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3" name="Line 37"/>
          <p:cNvSpPr>
            <a:spLocks noChangeShapeType="1"/>
          </p:cNvSpPr>
          <p:nvPr/>
        </p:nvSpPr>
        <p:spPr bwMode="auto">
          <a:xfrm>
            <a:off x="95250" y="300513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705576" name="Line 40"/>
          <p:cNvSpPr>
            <a:spLocks noChangeShapeType="1"/>
          </p:cNvSpPr>
          <p:nvPr/>
        </p:nvSpPr>
        <p:spPr bwMode="auto">
          <a:xfrm>
            <a:off x="498475" y="35925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7" name="Rectangle 41"/>
          <p:cNvSpPr>
            <a:spLocks noChangeArrowheads="1"/>
          </p:cNvSpPr>
          <p:nvPr/>
        </p:nvSpPr>
        <p:spPr bwMode="auto">
          <a:xfrm>
            <a:off x="7996238" y="3489325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8" name="Line 42"/>
          <p:cNvSpPr>
            <a:spLocks noChangeShapeType="1"/>
          </p:cNvSpPr>
          <p:nvPr/>
        </p:nvSpPr>
        <p:spPr bwMode="auto">
          <a:xfrm>
            <a:off x="498475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79" name="Line 43"/>
          <p:cNvSpPr>
            <a:spLocks noChangeShapeType="1"/>
          </p:cNvSpPr>
          <p:nvPr/>
        </p:nvSpPr>
        <p:spPr bwMode="auto">
          <a:xfrm>
            <a:off x="781050" y="4473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4" name="Line 48"/>
          <p:cNvSpPr>
            <a:spLocks noChangeShapeType="1"/>
          </p:cNvSpPr>
          <p:nvPr/>
        </p:nvSpPr>
        <p:spPr bwMode="auto">
          <a:xfrm>
            <a:off x="781050" y="47688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5" name="Line 49"/>
          <p:cNvSpPr>
            <a:spLocks noChangeShapeType="1"/>
          </p:cNvSpPr>
          <p:nvPr/>
        </p:nvSpPr>
        <p:spPr bwMode="auto">
          <a:xfrm>
            <a:off x="376238" y="54657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87" name="Line 51"/>
          <p:cNvSpPr>
            <a:spLocks noChangeShapeType="1"/>
          </p:cNvSpPr>
          <p:nvPr/>
        </p:nvSpPr>
        <p:spPr bwMode="auto">
          <a:xfrm>
            <a:off x="606425" y="57578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6831013" y="5429250"/>
            <a:ext cx="735012" cy="863600"/>
            <a:chOff x="4303" y="3420"/>
            <a:chExt cx="463" cy="544"/>
          </a:xfrm>
        </p:grpSpPr>
        <p:sp>
          <p:nvSpPr>
            <p:cNvPr id="705575" name="Rectangle 39"/>
            <p:cNvSpPr>
              <a:spLocks noChangeArrowheads="1"/>
            </p:cNvSpPr>
            <p:nvPr/>
          </p:nvSpPr>
          <p:spPr bwMode="auto">
            <a:xfrm>
              <a:off x="4478" y="3532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91" name="Text Box 55"/>
            <p:cNvSpPr txBox="1">
              <a:spLocks noChangeArrowheads="1"/>
            </p:cNvSpPr>
            <p:nvPr/>
          </p:nvSpPr>
          <p:spPr bwMode="auto">
            <a:xfrm>
              <a:off x="4303" y="3420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05601" name="Line 65"/>
          <p:cNvSpPr>
            <a:spLocks noChangeShapeType="1"/>
          </p:cNvSpPr>
          <p:nvPr/>
        </p:nvSpPr>
        <p:spPr bwMode="auto">
          <a:xfrm>
            <a:off x="628650" y="27749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2" name="Line 66"/>
          <p:cNvSpPr>
            <a:spLocks noChangeShapeType="1"/>
          </p:cNvSpPr>
          <p:nvPr/>
        </p:nvSpPr>
        <p:spPr bwMode="auto">
          <a:xfrm>
            <a:off x="1052513" y="3352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3" name="Rectangle 67"/>
          <p:cNvSpPr>
            <a:spLocks noChangeArrowheads="1"/>
          </p:cNvSpPr>
          <p:nvPr/>
        </p:nvSpPr>
        <p:spPr bwMode="auto">
          <a:xfrm>
            <a:off x="7999413" y="3876073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4" name="Line 68"/>
          <p:cNvSpPr>
            <a:spLocks noChangeShapeType="1"/>
          </p:cNvSpPr>
          <p:nvPr/>
        </p:nvSpPr>
        <p:spPr bwMode="auto">
          <a:xfrm>
            <a:off x="1052513" y="39290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05" name="Line 69"/>
          <p:cNvSpPr>
            <a:spLocks noChangeShapeType="1"/>
          </p:cNvSpPr>
          <p:nvPr/>
        </p:nvSpPr>
        <p:spPr bwMode="auto">
          <a:xfrm>
            <a:off x="1293813" y="420211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13596"/>
            <a:ext cx="830198" cy="507296"/>
            <a:chOff x="5192" y="2177"/>
            <a:chExt cx="504" cy="302"/>
          </a:xfrm>
        </p:grpSpPr>
        <p:sp>
          <p:nvSpPr>
            <p:cNvPr id="705607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08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609" name="Line 73"/>
          <p:cNvSpPr>
            <a:spLocks noChangeShapeType="1"/>
          </p:cNvSpPr>
          <p:nvPr/>
        </p:nvSpPr>
        <p:spPr bwMode="auto">
          <a:xfrm>
            <a:off x="1303338" y="453866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0" name="Line 74"/>
          <p:cNvSpPr>
            <a:spLocks noChangeShapeType="1"/>
          </p:cNvSpPr>
          <p:nvPr/>
        </p:nvSpPr>
        <p:spPr bwMode="auto">
          <a:xfrm>
            <a:off x="911225" y="52355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2" name="Line 76"/>
          <p:cNvSpPr>
            <a:spLocks noChangeShapeType="1"/>
          </p:cNvSpPr>
          <p:nvPr/>
        </p:nvSpPr>
        <p:spPr bwMode="auto">
          <a:xfrm>
            <a:off x="1141413" y="55086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8477248" y="5072065"/>
            <a:ext cx="457200" cy="1176338"/>
            <a:chOff x="4903" y="2960"/>
            <a:chExt cx="288" cy="741"/>
          </a:xfrm>
        </p:grpSpPr>
        <p:sp>
          <p:nvSpPr>
            <p:cNvPr id="705614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615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2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1110834" y="220627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568778" y="506308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531247" y="280010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1809771" y="367771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8244098" y="4171446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68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79" name="Rectangle 67"/>
          <p:cNvSpPr>
            <a:spLocks noChangeArrowheads="1"/>
          </p:cNvSpPr>
          <p:nvPr/>
        </p:nvSpPr>
        <p:spPr bwMode="auto">
          <a:xfrm>
            <a:off x="7999249" y="4261141"/>
            <a:ext cx="1111250" cy="379412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65"/>
          <p:cNvSpPr>
            <a:spLocks noChangeShapeType="1"/>
          </p:cNvSpPr>
          <p:nvPr/>
        </p:nvSpPr>
        <p:spPr bwMode="auto">
          <a:xfrm>
            <a:off x="1804516" y="397200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389357" y="467620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1131851" y="58533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4343400" y="1219200"/>
            <a:ext cx="3429000" cy="1763486"/>
          </a:xfrm>
          <a:prstGeom prst="wedgeRoundRectCallout">
            <a:avLst>
              <a:gd name="adj1" fmla="val 37168"/>
              <a:gd name="adj2" fmla="val 210031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0 has two outgoing edges. For simplicity, our algorithm will pick the edge that goes to the lowest numbered vertex first.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576455" y="155170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2 has NO outgoing edges…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So we’ve hit a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Rounded Rectangular Callout 89"/>
          <p:cNvSpPr/>
          <p:nvPr/>
        </p:nvSpPr>
        <p:spPr bwMode="auto">
          <a:xfrm>
            <a:off x="1878723" y="1072053"/>
            <a:ext cx="4033345" cy="1198179"/>
          </a:xfrm>
          <a:prstGeom prst="wedgeRoundRectCallout">
            <a:avLst>
              <a:gd name="adj1" fmla="val -47653"/>
              <a:gd name="adj2" fmla="val 153452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 use a </a:t>
            </a:r>
            <a:r>
              <a:rPr lang="en-US" sz="1800" dirty="0" smtClean="0">
                <a:solidFill>
                  <a:srgbClr val="7030A0"/>
                </a:solidFill>
              </a:rPr>
              <a:t>“visited” </a:t>
            </a:r>
            <a:r>
              <a:rPr lang="en-US" sz="1800" dirty="0" smtClean="0"/>
              <a:t>array to track where we’ve been – this is like checking for a digital breadcrumb!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73" grpId="0" animBg="1"/>
      <p:bldP spid="705573" grpId="1" animBg="1"/>
      <p:bldP spid="705574" grpId="0" autoUpdateAnimBg="0"/>
      <p:bldP spid="705576" grpId="0" animBg="1"/>
      <p:bldP spid="705576" grpId="1" animBg="1"/>
      <p:bldP spid="705577" grpId="0" animBg="1"/>
      <p:bldP spid="705577" grpId="1" animBg="1"/>
      <p:bldP spid="705578" grpId="0" animBg="1"/>
      <p:bldP spid="705579" grpId="0" animBg="1"/>
      <p:bldP spid="705579" grpId="1" animBg="1"/>
      <p:bldP spid="705584" grpId="0" animBg="1"/>
      <p:bldP spid="705584" grpId="1" animBg="1"/>
      <p:bldP spid="705585" grpId="0" animBg="1"/>
      <p:bldP spid="705585" grpId="1" animBg="1"/>
      <p:bldP spid="705586" grpId="0" animBg="1"/>
      <p:bldP spid="705611" grpId="0" animBg="1"/>
      <p:bldP spid="705587" grpId="0" animBg="1"/>
      <p:bldP spid="705587" grpId="1" animBg="1"/>
      <p:bldP spid="705593" grpId="0" animBg="1"/>
      <p:bldP spid="705597" grpId="0" animBg="1" autoUpdateAnimBg="0"/>
      <p:bldP spid="705599" grpId="0" animBg="1"/>
      <p:bldP spid="705601" grpId="0" animBg="1"/>
      <p:bldP spid="705601" grpId="1" animBg="1"/>
      <p:bldP spid="705602" grpId="0" animBg="1"/>
      <p:bldP spid="705602" grpId="1" animBg="1"/>
      <p:bldP spid="705603" grpId="0" animBg="1"/>
      <p:bldP spid="705603" grpId="1" animBg="1"/>
      <p:bldP spid="705604" grpId="0" animBg="1"/>
      <p:bldP spid="705605" grpId="0" animBg="1"/>
      <p:bldP spid="705605" grpId="1" animBg="1"/>
      <p:bldP spid="705609" grpId="0" animBg="1"/>
      <p:bldP spid="705609" grpId="1" animBg="1"/>
      <p:bldP spid="705610" grpId="0" animBg="1"/>
      <p:bldP spid="705610" grpId="1" animBg="1"/>
      <p:bldP spid="705612" grpId="0" animBg="1"/>
      <p:bldP spid="705612" grpId="1" animBg="1"/>
      <p:bldP spid="70" grpId="0"/>
      <p:bldP spid="71" grpId="0"/>
      <p:bldP spid="72" grpId="0" animBg="1"/>
      <p:bldP spid="72" grpId="1" animBg="1"/>
      <p:bldP spid="76" grpId="0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0" grpId="0" animBg="1"/>
      <p:bldP spid="80" grpId="1" animBg="1"/>
      <p:bldP spid="79" grpId="0" animBg="1"/>
      <p:bldP spid="79" grpId="1" animBg="1"/>
      <p:bldP spid="84" grpId="0" animBg="1"/>
      <p:bldP spid="84" grpId="1" animBg="1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54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611" name="Line 75"/>
          <p:cNvSpPr>
            <a:spLocks noChangeShapeType="1"/>
          </p:cNvSpPr>
          <p:nvPr/>
        </p:nvSpPr>
        <p:spPr bwMode="auto">
          <a:xfrm>
            <a:off x="8147767" y="5610928"/>
            <a:ext cx="423399" cy="213479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1188882" y="579593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185320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927187" y="522004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75"/>
          <p:cNvSpPr>
            <a:spLocks noChangeShapeType="1"/>
          </p:cNvSpPr>
          <p:nvPr/>
        </p:nvSpPr>
        <p:spPr bwMode="auto">
          <a:xfrm>
            <a:off x="8020622" y="5722574"/>
            <a:ext cx="32515" cy="497752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1159100" y="55314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861023" y="6092688"/>
            <a:ext cx="796925" cy="685800"/>
            <a:chOff x="4903" y="3269"/>
            <a:chExt cx="502" cy="432"/>
          </a:xfrm>
        </p:grpSpPr>
        <p:sp>
          <p:nvSpPr>
            <p:cNvPr id="99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5189" y="3331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</p:grp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1192230" y="5803136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1324444" y="10154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506383" y="17355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105" name="Line 65"/>
          <p:cNvSpPr>
            <a:spLocks noChangeShapeType="1"/>
          </p:cNvSpPr>
          <p:nvPr/>
        </p:nvSpPr>
        <p:spPr bwMode="auto">
          <a:xfrm>
            <a:off x="1159095" y="22117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63"/>
          <p:cNvSpPr txBox="1">
            <a:spLocks noChangeArrowheads="1"/>
          </p:cNvSpPr>
          <p:nvPr/>
        </p:nvSpPr>
        <p:spPr bwMode="auto">
          <a:xfrm>
            <a:off x="8350117" y="6241776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1530156" y="27816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7989614" y="4632028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8248442" y="4561121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18" name="Line 65"/>
          <p:cNvSpPr>
            <a:spLocks noChangeShapeType="1"/>
          </p:cNvSpPr>
          <p:nvPr/>
        </p:nvSpPr>
        <p:spPr bwMode="auto">
          <a:xfrm>
            <a:off x="1463895" y="339124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65"/>
          <p:cNvSpPr>
            <a:spLocks noChangeShapeType="1"/>
          </p:cNvSpPr>
          <p:nvPr/>
        </p:nvSpPr>
        <p:spPr bwMode="auto">
          <a:xfrm>
            <a:off x="1755443" y="3643033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>
            <a:off x="1748819" y="39743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5" name="Line 65"/>
          <p:cNvSpPr>
            <a:spLocks noChangeShapeType="1"/>
          </p:cNvSpPr>
          <p:nvPr/>
        </p:nvSpPr>
        <p:spPr bwMode="auto">
          <a:xfrm>
            <a:off x="1384384" y="466344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65"/>
          <p:cNvSpPr>
            <a:spLocks noChangeShapeType="1"/>
          </p:cNvSpPr>
          <p:nvPr/>
        </p:nvSpPr>
        <p:spPr bwMode="auto">
          <a:xfrm>
            <a:off x="1159100" y="586939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4883713" y="2078191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Vertex 3 has NO outgoing edges…</a:t>
            </a:r>
            <a:br>
              <a:rPr lang="en-US" sz="18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800" dirty="0" smtClean="0"/>
              <a:t>So we’ve hit another</a:t>
            </a:r>
            <a:br>
              <a:rPr lang="en-US" sz="1800" dirty="0" smtClean="0"/>
            </a:br>
            <a:r>
              <a:rPr lang="en-US" sz="1800" dirty="0" smtClean="0"/>
              <a:t> dead end!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0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05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705611" grpId="0" animBg="1"/>
      <p:bldP spid="72" grpId="0" animBg="1"/>
      <p:bldP spid="94" grpId="0" animBg="1"/>
      <p:bldP spid="94" grpId="1" animBg="1"/>
      <p:bldP spid="96" grpId="0" animBg="1"/>
      <p:bldP spid="96" grpId="1" animBg="1"/>
      <p:bldP spid="97" grpId="0" animBg="1"/>
      <p:bldP spid="97" grpId="1" animBg="1"/>
      <p:bldP spid="102" grpId="0" animBg="1"/>
      <p:bldP spid="102" grpId="1" animBg="1"/>
      <p:bldP spid="103" grpId="0" animBg="1" autoUpdateAnimBg="0"/>
      <p:bldP spid="103" grpId="1" animBg="1"/>
      <p:bldP spid="104" grpId="0" autoUpdateAnimBg="0"/>
      <p:bldP spid="104" grpId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4" grpId="0" animBg="1"/>
      <p:bldP spid="114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5" grpId="0" animBg="1"/>
      <p:bldP spid="125" grpId="1" animBg="1"/>
      <p:bldP spid="126" grpId="0" animBg="1"/>
      <p:bldP spid="126" grpId="1" animBg="1"/>
      <p:bldP spid="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55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481888" y="4967288"/>
            <a:ext cx="758825" cy="908050"/>
            <a:chOff x="4713" y="3129"/>
            <a:chExt cx="478" cy="572"/>
          </a:xfrm>
        </p:grpSpPr>
        <p:sp>
          <p:nvSpPr>
            <p:cNvPr id="705588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9" name="Text Box 53"/>
            <p:cNvSpPr txBox="1">
              <a:spLocks noChangeArrowheads="1"/>
            </p:cNvSpPr>
            <p:nvPr/>
          </p:nvSpPr>
          <p:spPr bwMode="auto">
            <a:xfrm>
              <a:off x="4713" y="312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05593" name="Line 57"/>
          <p:cNvSpPr>
            <a:spLocks noChangeShapeType="1"/>
          </p:cNvSpPr>
          <p:nvPr/>
        </p:nvSpPr>
        <p:spPr bwMode="auto">
          <a:xfrm>
            <a:off x="606425" y="6030913"/>
            <a:ext cx="304800" cy="0"/>
          </a:xfrm>
          <a:prstGeom prst="line">
            <a:avLst/>
          </a:prstGeom>
          <a:noFill/>
          <a:ln w="4127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5597" name="Text Box 61"/>
          <p:cNvSpPr txBox="1">
            <a:spLocks noChangeArrowheads="1"/>
          </p:cNvSpPr>
          <p:nvPr/>
        </p:nvSpPr>
        <p:spPr bwMode="auto">
          <a:xfrm>
            <a:off x="857250" y="1552575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05599" name="Text Box 63"/>
          <p:cNvSpPr txBox="1">
            <a:spLocks noChangeArrowheads="1"/>
          </p:cNvSpPr>
          <p:nvPr/>
        </p:nvSpPr>
        <p:spPr bwMode="auto">
          <a:xfrm>
            <a:off x="7423150" y="4989513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6" name="Text Box 62"/>
          <p:cNvSpPr txBox="1">
            <a:spLocks noChangeArrowheads="1"/>
          </p:cNvSpPr>
          <p:nvPr/>
        </p:nvSpPr>
        <p:spPr bwMode="auto">
          <a:xfrm>
            <a:off x="4044950" y="23193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1192229" y="58031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>
            <a:off x="913932" y="52266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65"/>
          <p:cNvSpPr>
            <a:spLocks noChangeShapeType="1"/>
          </p:cNvSpPr>
          <p:nvPr/>
        </p:nvSpPr>
        <p:spPr bwMode="auto">
          <a:xfrm>
            <a:off x="688650" y="6372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351182" y="544472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65"/>
          <p:cNvSpPr>
            <a:spLocks noChangeShapeType="1"/>
          </p:cNvSpPr>
          <p:nvPr/>
        </p:nvSpPr>
        <p:spPr bwMode="auto">
          <a:xfrm>
            <a:off x="986819" y="609468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65"/>
          <p:cNvSpPr>
            <a:spLocks noChangeShapeType="1"/>
          </p:cNvSpPr>
          <p:nvPr/>
        </p:nvSpPr>
        <p:spPr bwMode="auto">
          <a:xfrm>
            <a:off x="390930" y="635309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1’s outgoing edges so we’re done with it…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705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05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93" grpId="0" animBg="1"/>
      <p:bldP spid="705597" grpId="0" animBg="1"/>
      <p:bldP spid="705599" grpId="0" animBg="1"/>
      <p:bldP spid="76" grpId="0"/>
      <p:bldP spid="79" grpId="0" animBg="1"/>
      <p:bldP spid="87" grpId="0" animBg="1"/>
      <p:bldP spid="87" grpId="1" animBg="1"/>
      <p:bldP spid="88" grpId="0" animBg="1"/>
      <p:bldP spid="88" grpId="1" animBg="1"/>
      <p:bldP spid="95" grpId="0" animBg="1"/>
      <p:bldP spid="101" grpId="0" animBg="1"/>
      <p:bldP spid="101" grpId="1" animBg="1"/>
      <p:bldP spid="108" grpId="0" animBg="1"/>
      <p:bldP spid="108" grpId="1" animBg="1"/>
      <p:bldP spid="6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>
            <a:spLocks noGrp="1" noChangeArrowheads="1"/>
          </p:cNvSpPr>
          <p:nvPr>
            <p:ph type="title"/>
          </p:nvPr>
        </p:nvSpPr>
        <p:spPr>
          <a:xfrm>
            <a:off x="-303540" y="-76200"/>
            <a:ext cx="7772400" cy="1143000"/>
          </a:xfrm>
        </p:spPr>
        <p:txBody>
          <a:bodyPr/>
          <a:lstStyle/>
          <a:p>
            <a:r>
              <a:rPr lang="en-US" dirty="0" smtClean="0"/>
              <a:t>Depth-First Traversal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997061" y="90415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3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B6C7-1D08-4E06-A4F1-B943819CF09B}" type="slidenum">
              <a:rPr lang="en-US"/>
              <a:pPr/>
              <a:t>56</a:t>
            </a:fld>
            <a:endParaRPr lang="en-US"/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-760740" y="914400"/>
            <a:ext cx="874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And here’s some more C++-like code…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31788" y="1765300"/>
            <a:ext cx="8888412" cy="5067300"/>
            <a:chOff x="96" y="1112"/>
            <a:chExt cx="5599" cy="3192"/>
          </a:xfrm>
        </p:grpSpPr>
        <p:sp>
          <p:nvSpPr>
            <p:cNvPr id="705541" name="Text Box 5"/>
            <p:cNvSpPr txBox="1">
              <a:spLocks noChangeArrowheads="1"/>
            </p:cNvSpPr>
            <p:nvPr/>
          </p:nvSpPr>
          <p:spPr bwMode="auto">
            <a:xfrm>
              <a:off x="96" y="1130"/>
              <a:ext cx="4116" cy="3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900" b="1" dirty="0" err="1" smtClean="0">
                  <a:latin typeface="Courier New" pitchFamily="49" charset="0"/>
                  <a:cs typeface="Courier New" pitchFamily="49" charset="0"/>
                </a:rPr>
                <a:t>bool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visited[GRAPH_SIZE] = {false};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r>
                <a:rPr lang="en-US" sz="1000" b="1" dirty="0"/>
                <a:t> </a:t>
              </a:r>
              <a:endParaRPr lang="en-US" sz="1000" dirty="0"/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9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void DFS(Graph G,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v)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{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if ( visited[v] == true)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return;    // already been here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else {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visited[v] = true; // drop breadcrumb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print(G[v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]);     </a:t>
              </a:r>
              <a:r>
                <a:rPr lang="en-US" sz="1900" b="1" dirty="0" smtClean="0">
                  <a:latin typeface="Courier New" pitchFamily="49" charset="0"/>
                  <a:cs typeface="Courier New" pitchFamily="49" charset="0"/>
                </a:rPr>
                <a:t>  // process vertex 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v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}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000" b="1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10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for (each edge e leaving v) { </a:t>
              </a:r>
              <a:endParaRPr lang="en-US" sz="1900" dirty="0"/>
            </a:p>
            <a:p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u = </a:t>
              </a:r>
              <a:r>
                <a:rPr lang="en-US" sz="1900" b="1" dirty="0" err="1">
                  <a:latin typeface="Courier New" pitchFamily="49" charset="0"/>
                  <a:cs typeface="Courier New" pitchFamily="49" charset="0"/>
                </a:rPr>
                <a:t>destination_vertex</a:t>
              </a: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(e);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  DFS(G, u);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  } </a:t>
              </a:r>
              <a:br>
                <a:rPr lang="en-US" sz="1900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9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4251" y="1112"/>
              <a:ext cx="1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A50021"/>
                  </a:solidFill>
                </a:rPr>
                <a:t> 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42127" y="3475038"/>
            <a:ext cx="2254251" cy="1560512"/>
            <a:chOff x="4310" y="2189"/>
            <a:chExt cx="1420" cy="983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310" y="2189"/>
              <a:ext cx="1354" cy="983"/>
              <a:chOff x="4310" y="2189"/>
              <a:chExt cx="1354" cy="983"/>
            </a:xfrm>
          </p:grpSpPr>
          <p:sp>
            <p:nvSpPr>
              <p:cNvPr id="705543" name="Text Box 7"/>
              <p:cNvSpPr txBox="1">
                <a:spLocks noChangeArrowheads="1"/>
              </p:cNvSpPr>
              <p:nvPr/>
            </p:nvSpPr>
            <p:spPr bwMode="auto">
              <a:xfrm>
                <a:off x="4310" y="2189"/>
                <a:ext cx="7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visited</a:t>
                </a:r>
              </a:p>
            </p:txBody>
          </p:sp>
          <p:sp>
            <p:nvSpPr>
              <p:cNvPr id="705544" name="Rectangle 8"/>
              <p:cNvSpPr>
                <a:spLocks noChangeArrowheads="1"/>
              </p:cNvSpPr>
              <p:nvPr/>
            </p:nvSpPr>
            <p:spPr bwMode="auto">
              <a:xfrm>
                <a:off x="5226" y="220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5" name="Rectangle 9"/>
              <p:cNvSpPr>
                <a:spLocks noChangeArrowheads="1"/>
              </p:cNvSpPr>
              <p:nvPr/>
            </p:nvSpPr>
            <p:spPr bwMode="auto">
              <a:xfrm>
                <a:off x="5226" y="244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6" name="Rectangle 10"/>
              <p:cNvSpPr>
                <a:spLocks noChangeArrowheads="1"/>
              </p:cNvSpPr>
              <p:nvPr/>
            </p:nvSpPr>
            <p:spPr bwMode="auto">
              <a:xfrm>
                <a:off x="5226" y="268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5226" y="2928"/>
                <a:ext cx="438" cy="240"/>
              </a:xfrm>
              <a:prstGeom prst="rect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5548" name="Text Box 12"/>
              <p:cNvSpPr txBox="1">
                <a:spLocks noChangeArrowheads="1"/>
              </p:cNvSpPr>
              <p:nvPr/>
            </p:nvSpPr>
            <p:spPr bwMode="auto">
              <a:xfrm>
                <a:off x="5033" y="2194"/>
                <a:ext cx="233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0</a:t>
                </a:r>
              </a:p>
              <a:p>
                <a:pPr algn="ctr"/>
                <a:r>
                  <a:rPr lang="en-US"/>
                  <a:t>1</a:t>
                </a:r>
              </a:p>
              <a:p>
                <a:pPr algn="ctr"/>
                <a:r>
                  <a:rPr lang="en-US"/>
                  <a:t>2</a:t>
                </a:r>
              </a:p>
              <a:p>
                <a:pPr algn="ctr"/>
                <a:r>
                  <a:rPr lang="en-US"/>
                  <a:t>3</a:t>
                </a:r>
              </a:p>
            </p:txBody>
          </p:sp>
        </p:grp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5185" y="2224"/>
              <a:ext cx="545" cy="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  <a:p>
              <a:r>
                <a:rPr lang="en-US" sz="2300" dirty="0"/>
                <a:t>false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173913" y="5314950"/>
            <a:ext cx="1624012" cy="1301750"/>
            <a:chOff x="4325" y="3355"/>
            <a:chExt cx="1023" cy="820"/>
          </a:xfrm>
        </p:grpSpPr>
        <p:sp>
          <p:nvSpPr>
            <p:cNvPr id="705551" name="Oval 15"/>
            <p:cNvSpPr>
              <a:spLocks noChangeArrowheads="1"/>
            </p:cNvSpPr>
            <p:nvPr/>
          </p:nvSpPr>
          <p:spPr bwMode="auto">
            <a:xfrm>
              <a:off x="4336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2" name="Text Box 16"/>
            <p:cNvSpPr txBox="1">
              <a:spLocks noChangeArrowheads="1"/>
            </p:cNvSpPr>
            <p:nvPr/>
          </p:nvSpPr>
          <p:spPr bwMode="auto">
            <a:xfrm>
              <a:off x="4325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705553" name="Oval 17"/>
            <p:cNvSpPr>
              <a:spLocks noChangeArrowheads="1"/>
            </p:cNvSpPr>
            <p:nvPr/>
          </p:nvSpPr>
          <p:spPr bwMode="auto">
            <a:xfrm>
              <a:off x="4772" y="3355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4" name="Text Box 18"/>
            <p:cNvSpPr txBox="1">
              <a:spLocks noChangeArrowheads="1"/>
            </p:cNvSpPr>
            <p:nvPr/>
          </p:nvSpPr>
          <p:spPr bwMode="auto">
            <a:xfrm>
              <a:off x="4761" y="338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705555" name="Oval 19"/>
            <p:cNvSpPr>
              <a:spLocks noChangeArrowheads="1"/>
            </p:cNvSpPr>
            <p:nvPr/>
          </p:nvSpPr>
          <p:spPr bwMode="auto">
            <a:xfrm>
              <a:off x="5175" y="3627"/>
              <a:ext cx="173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5143" y="365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2</a:t>
              </a:r>
              <a:endParaRPr lang="en-US" sz="1800" dirty="0"/>
            </a:p>
          </p:txBody>
        </p:sp>
        <p:sp>
          <p:nvSpPr>
            <p:cNvPr id="705559" name="Oval 23"/>
            <p:cNvSpPr>
              <a:spLocks noChangeArrowheads="1"/>
            </p:cNvSpPr>
            <p:nvPr/>
          </p:nvSpPr>
          <p:spPr bwMode="auto">
            <a:xfrm>
              <a:off x="4800" y="3903"/>
              <a:ext cx="174" cy="27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4790" y="39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3</a:t>
              </a:r>
              <a:endParaRPr lang="en-US" sz="1800" dirty="0"/>
            </a:p>
          </p:txBody>
        </p:sp>
        <p:sp>
          <p:nvSpPr>
            <p:cNvPr id="705561" name="Line 25"/>
            <p:cNvSpPr>
              <a:spLocks noChangeShapeType="1"/>
            </p:cNvSpPr>
            <p:nvPr/>
          </p:nvSpPr>
          <p:spPr bwMode="auto">
            <a:xfrm flipV="1">
              <a:off x="4496" y="3540"/>
              <a:ext cx="276" cy="15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2" name="Line 26"/>
            <p:cNvSpPr>
              <a:spLocks noChangeShapeType="1"/>
            </p:cNvSpPr>
            <p:nvPr/>
          </p:nvSpPr>
          <p:spPr bwMode="auto">
            <a:xfrm>
              <a:off x="4499" y="3815"/>
              <a:ext cx="316" cy="157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3" name="Line 27"/>
            <p:cNvSpPr>
              <a:spLocks noChangeShapeType="1"/>
            </p:cNvSpPr>
            <p:nvPr/>
          </p:nvSpPr>
          <p:spPr bwMode="auto">
            <a:xfrm>
              <a:off x="4938" y="3544"/>
              <a:ext cx="266" cy="13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4860" y="3620"/>
              <a:ext cx="22" cy="282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67" name="Line 31"/>
            <p:cNvSpPr>
              <a:spLocks noChangeShapeType="1"/>
            </p:cNvSpPr>
            <p:nvPr/>
          </p:nvSpPr>
          <p:spPr bwMode="auto">
            <a:xfrm flipH="1">
              <a:off x="4984" y="3817"/>
              <a:ext cx="218" cy="156"/>
            </a:xfrm>
            <a:prstGeom prst="line">
              <a:avLst/>
            </a:prstGeom>
            <a:noFill/>
            <a:ln w="4127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574" name="Text Box 38"/>
          <p:cNvSpPr txBox="1">
            <a:spLocks noChangeArrowheads="1"/>
          </p:cNvSpPr>
          <p:nvPr/>
        </p:nvSpPr>
        <p:spPr bwMode="auto">
          <a:xfrm>
            <a:off x="3484563" y="25574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0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8235188" y="3419302"/>
            <a:ext cx="848326" cy="528754"/>
            <a:chOff x="5192" y="2185"/>
            <a:chExt cx="514" cy="288"/>
          </a:xfrm>
        </p:grpSpPr>
        <p:sp>
          <p:nvSpPr>
            <p:cNvPr id="705581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5580" name="Text Box 44"/>
            <p:cNvSpPr txBox="1">
              <a:spLocks noChangeArrowheads="1"/>
            </p:cNvSpPr>
            <p:nvPr/>
          </p:nvSpPr>
          <p:spPr bwMode="auto">
            <a:xfrm>
              <a:off x="5192" y="2185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705586" name="Line 50"/>
          <p:cNvSpPr>
            <a:spLocks noChangeShapeType="1"/>
          </p:cNvSpPr>
          <p:nvPr/>
        </p:nvSpPr>
        <p:spPr bwMode="auto">
          <a:xfrm flipV="1">
            <a:off x="7438931" y="5598058"/>
            <a:ext cx="470780" cy="253496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257953" y="4559405"/>
            <a:ext cx="899902" cy="637005"/>
            <a:chOff x="5201" y="2219"/>
            <a:chExt cx="504" cy="293"/>
          </a:xfrm>
        </p:grpSpPr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70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5201" y="2219"/>
              <a:ext cx="50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00" dirty="0" smtClean="0">
                  <a:solidFill>
                    <a:srgbClr val="FF3300"/>
                  </a:solidFill>
                </a:rPr>
                <a:t/>
              </a:r>
              <a:br>
                <a:rPr lang="en-US" sz="100" dirty="0" smtClean="0">
                  <a:solidFill>
                    <a:srgbClr val="FF3300"/>
                  </a:solidFill>
                </a:rPr>
              </a:br>
              <a:r>
                <a:rPr lang="en-US" dirty="0" smtClean="0">
                  <a:solidFill>
                    <a:srgbClr val="FF3300"/>
                  </a:solidFill>
                </a:rPr>
                <a:t>true</a:t>
              </a:r>
              <a:endParaRPr lang="en-US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8238940" y="3808249"/>
            <a:ext cx="830198" cy="507296"/>
            <a:chOff x="5192" y="2177"/>
            <a:chExt cx="504" cy="302"/>
          </a:xfrm>
        </p:grpSpPr>
        <p:sp>
          <p:nvSpPr>
            <p:cNvPr id="92" name="Rectangle 71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72"/>
            <p:cNvSpPr txBox="1">
              <a:spLocks noChangeArrowheads="1"/>
            </p:cNvSpPr>
            <p:nvPr/>
          </p:nvSpPr>
          <p:spPr bwMode="auto">
            <a:xfrm>
              <a:off x="5192" y="2177"/>
              <a:ext cx="504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8248442" y="4187036"/>
            <a:ext cx="848326" cy="528754"/>
            <a:chOff x="5192" y="2217"/>
            <a:chExt cx="514" cy="288"/>
          </a:xfrm>
        </p:grpSpPr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5242" y="2273"/>
              <a:ext cx="396" cy="15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5192" y="2217"/>
              <a:ext cx="5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3300"/>
                  </a:solidFill>
                </a:rPr>
                <a:t>true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008945" y="7368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0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008945" y="314885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1</a:t>
            </a:r>
            <a:endParaRPr lang="en-US" sz="1600" dirty="0">
              <a:solidFill>
                <a:srgbClr val="006666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003685" y="612609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666"/>
                </a:solidFill>
              </a:rPr>
              <a:t>Processed Vertex 2</a:t>
            </a:r>
            <a:endParaRPr lang="en-US" sz="1600" dirty="0">
              <a:solidFill>
                <a:srgbClr val="006666"/>
              </a:solidFill>
            </a:endParaRP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7145404" y="5191335"/>
            <a:ext cx="457200" cy="1176338"/>
            <a:chOff x="4903" y="2960"/>
            <a:chExt cx="288" cy="741"/>
          </a:xfrm>
        </p:grpSpPr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79"/>
            <p:cNvSpPr txBox="1">
              <a:spLocks noChangeArrowheads="1"/>
            </p:cNvSpPr>
            <p:nvPr/>
          </p:nvSpPr>
          <p:spPr bwMode="auto">
            <a:xfrm>
              <a:off x="4951" y="2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v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7452037" y="6048244"/>
            <a:ext cx="519780" cy="260143"/>
          </a:xfrm>
          <a:prstGeom prst="lin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674440" y="577096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674435" y="6075767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848955" y="6103962"/>
            <a:ext cx="769950" cy="685800"/>
            <a:chOff x="4903" y="3269"/>
            <a:chExt cx="485" cy="432"/>
          </a:xfrm>
        </p:grpSpPr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4903" y="3269"/>
              <a:ext cx="288" cy="432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3"/>
            <p:cNvSpPr txBox="1">
              <a:spLocks noChangeArrowheads="1"/>
            </p:cNvSpPr>
            <p:nvPr/>
          </p:nvSpPr>
          <p:spPr bwMode="auto">
            <a:xfrm>
              <a:off x="5172" y="331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</p:grp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856346" y="1559727"/>
            <a:ext cx="6534150" cy="50387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visited[GRAPH_SIZE] = {false};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000" b="1" dirty="0"/>
              <a:t> </a:t>
            </a:r>
            <a:endParaRPr lang="en-US" sz="1000" dirty="0"/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void DFS(Graph G,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v)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if ( visited[v] == true)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return;    // already been here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else {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visited[v] = true; // drop breadcrumb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print(G[v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]);     //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process vertex 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for (each edge e leaving v) { </a:t>
            </a:r>
            <a:endParaRPr lang="en-US" sz="1900" dirty="0"/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u =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destination_vertex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(e);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DFS(G, u);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900" b="1" dirty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3983868" y="229068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3300"/>
                </a:solidFill>
              </a:rPr>
              <a:t>3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5" name="Line 65"/>
          <p:cNvSpPr>
            <a:spLocks noChangeShapeType="1"/>
          </p:cNvSpPr>
          <p:nvPr/>
        </p:nvSpPr>
        <p:spPr bwMode="auto">
          <a:xfrm>
            <a:off x="636580" y="2766969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63"/>
          <p:cNvSpPr txBox="1">
            <a:spLocks noChangeArrowheads="1"/>
          </p:cNvSpPr>
          <p:nvPr/>
        </p:nvSpPr>
        <p:spPr bwMode="auto">
          <a:xfrm>
            <a:off x="8344114" y="6195225"/>
            <a:ext cx="331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8" name="Line 65"/>
          <p:cNvSpPr>
            <a:spLocks noChangeShapeType="1"/>
          </p:cNvSpPr>
          <p:nvPr/>
        </p:nvSpPr>
        <p:spPr bwMode="auto">
          <a:xfrm>
            <a:off x="1061123" y="33656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41"/>
          <p:cNvSpPr>
            <a:spLocks noChangeArrowheads="1"/>
          </p:cNvSpPr>
          <p:nvPr/>
        </p:nvSpPr>
        <p:spPr bwMode="auto">
          <a:xfrm>
            <a:off x="7989614" y="4645883"/>
            <a:ext cx="1111250" cy="379413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65"/>
          <p:cNvSpPr>
            <a:spLocks noChangeShapeType="1"/>
          </p:cNvSpPr>
          <p:nvPr/>
        </p:nvSpPr>
        <p:spPr bwMode="auto">
          <a:xfrm>
            <a:off x="1485666" y="365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65"/>
          <p:cNvSpPr>
            <a:spLocks noChangeShapeType="1"/>
          </p:cNvSpPr>
          <p:nvPr/>
        </p:nvSpPr>
        <p:spPr bwMode="auto">
          <a:xfrm>
            <a:off x="418866" y="634837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65"/>
          <p:cNvSpPr>
            <a:spLocks noChangeShapeType="1"/>
          </p:cNvSpPr>
          <p:nvPr/>
        </p:nvSpPr>
        <p:spPr bwMode="auto">
          <a:xfrm>
            <a:off x="403030" y="548345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65"/>
          <p:cNvSpPr>
            <a:spLocks noChangeShapeType="1"/>
          </p:cNvSpPr>
          <p:nvPr/>
        </p:nvSpPr>
        <p:spPr bwMode="auto">
          <a:xfrm>
            <a:off x="179380" y="6642284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5"/>
          <p:cNvSpPr>
            <a:spLocks noChangeShapeType="1"/>
          </p:cNvSpPr>
          <p:nvPr/>
        </p:nvSpPr>
        <p:spPr bwMode="auto">
          <a:xfrm>
            <a:off x="403028" y="54695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4897568" y="1149937"/>
            <a:ext cx="3429000" cy="1417123"/>
          </a:xfrm>
          <a:prstGeom prst="wedgeRoundRectCallout">
            <a:avLst>
              <a:gd name="adj1" fmla="val 48885"/>
              <a:gd name="adj2" fmla="val 205143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already visited </a:t>
            </a:r>
            <a:br>
              <a:rPr lang="en-US" sz="1800" dirty="0" smtClean="0"/>
            </a:br>
            <a:r>
              <a:rPr lang="en-US" sz="1800" dirty="0" smtClean="0"/>
              <a:t>Vertex 3, so there’s no reason to visit it again. Let’s return…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4357241" y="1524009"/>
            <a:ext cx="3429000" cy="1417123"/>
          </a:xfrm>
          <a:prstGeom prst="wedgeRoundRectCallout">
            <a:avLst>
              <a:gd name="adj1" fmla="val 39592"/>
              <a:gd name="adj2" fmla="val 248160"/>
              <a:gd name="adj3" fmla="val 16667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We’ve now finished processing all of Vertex 0’s outgoing edges so we’re done with it…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2147455" y="0"/>
            <a:ext cx="4918361" cy="1690255"/>
          </a:xfrm>
          <a:prstGeom prst="roundRect">
            <a:avLst/>
          </a:prstGeom>
          <a:solidFill>
            <a:srgbClr val="FFFFCC"/>
          </a:solidFill>
          <a:ln w="412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00" dirty="0" smtClean="0">
                <a:solidFill>
                  <a:srgbClr val="FF0000"/>
                </a:solidFill>
              </a:rPr>
              <a:t/>
            </a:r>
            <a:br>
              <a:rPr lang="en-US" sz="500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Woot</a:t>
            </a:r>
            <a:r>
              <a:rPr lang="en-US" dirty="0" smtClean="0">
                <a:solidFill>
                  <a:srgbClr val="FF0000"/>
                </a:solidFill>
              </a:rPr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/>
              <a:t>And we’re done - we’ve finished processing the entire graph!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705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6" grpId="0" animBg="1"/>
      <p:bldP spid="66" grpId="0" animBg="1"/>
      <p:bldP spid="66" grpId="1" animBg="1"/>
      <p:bldP spid="67" grpId="0" animBg="1"/>
      <p:bldP spid="67" grpId="1" animBg="1"/>
      <p:bldP spid="79" grpId="0" animBg="1"/>
      <p:bldP spid="79" grpId="1" animBg="1"/>
      <p:bldP spid="79" grpId="2" animBg="1"/>
      <p:bldP spid="73" grpId="0" animBg="1" autoUpdateAnimBg="0"/>
      <p:bldP spid="73" grpId="1" animBg="1"/>
      <p:bldP spid="74" grpId="0" autoUpdateAnimBg="0"/>
      <p:bldP spid="74" grpId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5" grpId="0" animBg="1"/>
      <p:bldP spid="85" grpId="1" animBg="1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6" grpId="0" animBg="1"/>
      <p:bldP spid="76" grpId="0" animBg="1"/>
      <p:bldP spid="80" grpId="0" animBg="1"/>
      <p:bldP spid="81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692-19E2-4747-9358-F5B84F45754D}" type="slidenum">
              <a:rPr lang="en-US"/>
              <a:pPr/>
              <a:t>6</a:t>
            </a:fld>
            <a:endParaRPr lang="en-US"/>
          </a:p>
        </p:txBody>
      </p:sp>
      <p:sp>
        <p:nvSpPr>
          <p:cNvPr id="699395" name="Rectangle 3"/>
          <p:cNvSpPr>
            <a:spLocks noChangeArrowheads="1"/>
          </p:cNvSpPr>
          <p:nvPr/>
        </p:nvSpPr>
        <p:spPr bwMode="auto">
          <a:xfrm>
            <a:off x="685800" y="88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Representing a Graph in Your Programs</a:t>
            </a:r>
          </a:p>
        </p:txBody>
      </p:sp>
      <p:sp>
        <p:nvSpPr>
          <p:cNvPr id="699396" name="Text Box 4"/>
          <p:cNvSpPr txBox="1">
            <a:spLocks noChangeArrowheads="1"/>
          </p:cNvSpPr>
          <p:nvPr/>
        </p:nvSpPr>
        <p:spPr bwMode="auto">
          <a:xfrm>
            <a:off x="1001713" y="2222500"/>
            <a:ext cx="393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	</a:t>
            </a:r>
            <a:r>
              <a:rPr lang="en-US" dirty="0"/>
              <a:t> </a:t>
            </a:r>
          </a:p>
        </p:txBody>
      </p:sp>
      <p:grpSp>
        <p:nvGrpSpPr>
          <p:cNvPr id="699408" name="Group 16"/>
          <p:cNvGrpSpPr>
            <a:grpSpLocks/>
          </p:cNvGrpSpPr>
          <p:nvPr/>
        </p:nvGrpSpPr>
        <p:grpSpPr bwMode="auto">
          <a:xfrm>
            <a:off x="6057900" y="2273300"/>
            <a:ext cx="1752600" cy="1828800"/>
            <a:chOff x="3312" y="1872"/>
            <a:chExt cx="1104" cy="1152"/>
          </a:xfrm>
        </p:grpSpPr>
        <p:grpSp>
          <p:nvGrpSpPr>
            <p:cNvPr id="699402" name="Group 10"/>
            <p:cNvGrpSpPr>
              <a:grpSpLocks/>
            </p:cNvGrpSpPr>
            <p:nvPr/>
          </p:nvGrpSpPr>
          <p:grpSpPr bwMode="auto">
            <a:xfrm>
              <a:off x="3312" y="1872"/>
              <a:ext cx="1104" cy="1152"/>
              <a:chOff x="2880" y="2304"/>
              <a:chExt cx="1104" cy="1152"/>
            </a:xfrm>
          </p:grpSpPr>
          <p:sp>
            <p:nvSpPr>
              <p:cNvPr id="699397" name="Oval 5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8" name="Oval 6"/>
              <p:cNvSpPr>
                <a:spLocks noChangeArrowheads="1"/>
              </p:cNvSpPr>
              <p:nvPr/>
            </p:nvSpPr>
            <p:spPr bwMode="auto">
              <a:xfrm>
                <a:off x="3696" y="268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399" name="Oval 7"/>
              <p:cNvSpPr>
                <a:spLocks noChangeArrowheads="1"/>
              </p:cNvSpPr>
              <p:nvPr/>
            </p:nvSpPr>
            <p:spPr bwMode="auto">
              <a:xfrm>
                <a:off x="3024" y="312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0" name="Oval 8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9401" name="Oval 9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3783" y="1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135" y="2256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3984" y="27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3483" y="268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3360" y="22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699409" name="Text Box 17"/>
          <p:cNvSpPr txBox="1">
            <a:spLocks noChangeArrowheads="1"/>
          </p:cNvSpPr>
          <p:nvPr/>
        </p:nvSpPr>
        <p:spPr bwMode="auto">
          <a:xfrm>
            <a:off x="952500" y="3162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6591300" y="2730500"/>
            <a:ext cx="304800" cy="838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968375" y="3552825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H="1">
            <a:off x="7377113" y="3340100"/>
            <a:ext cx="128587" cy="3397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3" name="Text Box 21"/>
          <p:cNvSpPr txBox="1">
            <a:spLocks noChangeArrowheads="1"/>
          </p:cNvSpPr>
          <p:nvPr/>
        </p:nvSpPr>
        <p:spPr bwMode="auto">
          <a:xfrm>
            <a:off x="952500" y="39243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 = true;</a:t>
            </a:r>
          </a:p>
        </p:txBody>
      </p:sp>
      <p:sp>
        <p:nvSpPr>
          <p:cNvPr id="699415" name="Freeform 23"/>
          <p:cNvSpPr>
            <a:spLocks/>
          </p:cNvSpPr>
          <p:nvPr/>
        </p:nvSpPr>
        <p:spPr bwMode="auto">
          <a:xfrm>
            <a:off x="6667500" y="2730500"/>
            <a:ext cx="444500" cy="914400"/>
          </a:xfrm>
          <a:custGeom>
            <a:avLst/>
            <a:gdLst>
              <a:gd name="T0" fmla="*/ 0 w 280"/>
              <a:gd name="T1" fmla="*/ 576 h 576"/>
              <a:gd name="T2" fmla="*/ 240 w 280"/>
              <a:gd name="T3" fmla="*/ 384 h 576"/>
              <a:gd name="T4" fmla="*/ 240 w 280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0" h="576">
                <a:moveTo>
                  <a:pt x="0" y="576"/>
                </a:moveTo>
                <a:cubicBezTo>
                  <a:pt x="100" y="528"/>
                  <a:pt x="200" y="480"/>
                  <a:pt x="240" y="384"/>
                </a:cubicBezTo>
                <a:cubicBezTo>
                  <a:pt x="280" y="288"/>
                  <a:pt x="260" y="144"/>
                  <a:pt x="240" y="0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6" name="Text Box 24"/>
          <p:cNvSpPr txBox="1">
            <a:spLocks noChangeArrowheads="1"/>
          </p:cNvSpPr>
          <p:nvPr/>
        </p:nvSpPr>
        <p:spPr bwMode="auto">
          <a:xfrm>
            <a:off x="1077913" y="2781300"/>
            <a:ext cx="43140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// edge from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rgbClr val="A50021"/>
                </a:solidFill>
              </a:rPr>
              <a:t>0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9418" name="Rectangle 26"/>
          <p:cNvSpPr>
            <a:spLocks noChangeArrowheads="1"/>
          </p:cNvSpPr>
          <p:nvPr/>
        </p:nvSpPr>
        <p:spPr bwMode="auto">
          <a:xfrm>
            <a:off x="3499530" y="6116638"/>
            <a:ext cx="5771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This is called an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adjacency matrix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064000" y="4859338"/>
            <a:ext cx="48641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As you can see, when we 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33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it represents a </a:t>
            </a:r>
            <a:r>
              <a:rPr lang="en-US" sz="2000" dirty="0" smtClean="0">
                <a:solidFill>
                  <a:srgbClr val="7030A0"/>
                </a:solidFill>
                <a:cs typeface="Courier New" pitchFamily="49" charset="0"/>
              </a:rPr>
              <a:t>directed edge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from vertex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to vertex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8025" y="1155700"/>
            <a:ext cx="8047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Each element in the array indicates whether or not there is an edge between vertex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vertex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dirty="0">
                <a:cs typeface="Courier New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85900" y="4893608"/>
          <a:ext cx="2184400" cy="184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436880"/>
                <a:gridCol w="436880"/>
                <a:gridCol w="436880"/>
                <a:gridCol w="436880"/>
              </a:tblGrid>
              <a:tr h="3683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17600" y="4868208"/>
            <a:ext cx="3722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98600" y="4499908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0   1   2   3   4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06700" y="48641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4900" y="52324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1300" y="598170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utoUpdateAnimBg="0"/>
      <p:bldP spid="699409" grpId="0" autoUpdateAnimBg="0"/>
      <p:bldP spid="699410" grpId="0" animBg="1"/>
      <p:bldP spid="699411" grpId="0" autoUpdateAnimBg="0"/>
      <p:bldP spid="699412" grpId="0" animBg="1"/>
      <p:bldP spid="699413" grpId="0" autoUpdateAnimBg="0"/>
      <p:bldP spid="699415" grpId="0" animBg="1"/>
      <p:bldP spid="699416" grpId="0" autoUpdateAnimBg="0"/>
      <p:bldP spid="699418" grpId="0" autoUpdateAnimBg="0"/>
      <p:bldP spid="27" grpId="0" autoUpdateAnimBg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27013" y="1274763"/>
            <a:ext cx="878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Exercise</a:t>
            </a:r>
            <a:r>
              <a:rPr lang="en-US" dirty="0">
                <a:cs typeface="Courier New" pitchFamily="49" charset="0"/>
              </a:rPr>
              <a:t>: What does the following directed graph look like?</a:t>
            </a:r>
            <a:r>
              <a:rPr lang="en-US" dirty="0"/>
              <a:t> </a:t>
            </a:r>
          </a:p>
        </p:txBody>
      </p:sp>
      <p:graphicFrame>
        <p:nvGraphicFramePr>
          <p:cNvPr id="700632" name="Group 216"/>
          <p:cNvGraphicFramePr>
            <a:graphicFrameLocks noGrp="1"/>
          </p:cNvGraphicFramePr>
          <p:nvPr/>
        </p:nvGraphicFramePr>
        <p:xfrm>
          <a:off x="1638300" y="2032000"/>
          <a:ext cx="6400800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1113"/>
                <a:gridCol w="1279525"/>
                <a:gridCol w="1279525"/>
                <a:gridCol w="1279525"/>
                <a:gridCol w="1281112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568700" y="4648200"/>
            <a:ext cx="2298700" cy="1955800"/>
            <a:chOff x="3568700" y="4584700"/>
            <a:chExt cx="2298700" cy="1955800"/>
          </a:xfrm>
        </p:grpSpPr>
        <p:sp>
          <p:nvSpPr>
            <p:cNvPr id="23" name="Oval 22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2908300" y="25146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" name="Arc 29"/>
          <p:cNvSpPr/>
          <p:nvPr/>
        </p:nvSpPr>
        <p:spPr bwMode="auto">
          <a:xfrm rot="16200000">
            <a:off x="4533900" y="4711700"/>
            <a:ext cx="863600" cy="431800"/>
          </a:xfrm>
          <a:prstGeom prst="arc">
            <a:avLst>
              <a:gd name="adj1" fmla="val 19820457"/>
              <a:gd name="adj2" fmla="val 12797614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473700" y="25273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4737100" y="5156200"/>
            <a:ext cx="25400" cy="9017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2908300" y="29972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 flipV="1">
            <a:off x="4927600" y="5067300"/>
            <a:ext cx="4318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6756400" y="34544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H="1" flipV="1">
            <a:off x="4076700" y="5702300"/>
            <a:ext cx="546100" cy="4191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2908300" y="39497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 flipV="1">
            <a:off x="4076700" y="5003800"/>
            <a:ext cx="4699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5473700" y="3937000"/>
            <a:ext cx="1308100" cy="444500"/>
          </a:xfrm>
          <a:prstGeom prst="rect">
            <a:avLst/>
          </a:prstGeom>
          <a:noFill/>
          <a:ln w="412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013200" y="5829300"/>
            <a:ext cx="495300" cy="381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645F-23BC-4C6C-BDD3-EDDB59DA9DC0}" type="slidenum">
              <a:rPr lang="en-US"/>
              <a:pPr/>
              <a:t>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sz="3200"/>
              <a:t>Representing a Graph in Your Programs</a:t>
            </a:r>
            <a:br>
              <a:rPr lang="en-US" sz="3200"/>
            </a:br>
            <a:endParaRPr lang="en-US" sz="3200"/>
          </a:p>
        </p:txBody>
      </p:sp>
      <p:sp>
        <p:nvSpPr>
          <p:cNvPr id="700631" name="Text Box 215"/>
          <p:cNvSpPr txBox="1">
            <a:spLocks noChangeArrowheads="1"/>
          </p:cNvSpPr>
          <p:nvPr/>
        </p:nvSpPr>
        <p:spPr bwMode="auto">
          <a:xfrm>
            <a:off x="331788" y="952500"/>
            <a:ext cx="84597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How </a:t>
            </a:r>
            <a:r>
              <a:rPr lang="en-US" sz="2000" dirty="0"/>
              <a:t>do you represent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A50021"/>
                </a:solidFill>
              </a:rPr>
              <a:t>undirected </a:t>
            </a:r>
            <a:r>
              <a:rPr lang="en-US" sz="2000" dirty="0">
                <a:solidFill>
                  <a:srgbClr val="A50021"/>
                </a:solidFill>
              </a:rPr>
              <a:t>graph</a:t>
            </a:r>
            <a:r>
              <a:rPr lang="en-US" sz="2000" dirty="0"/>
              <a:t> with an adjacency matrix?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99130" y="1976438"/>
            <a:ext cx="85654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It’s easy!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bi-directionally connect vertices 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</a:t>
            </a:r>
            <a:r>
              <a:rPr lang="en-US" sz="2000" dirty="0" smtClean="0">
                <a:solidFill>
                  <a:srgbClr val="006666"/>
                </a:solidFill>
                <a:cs typeface="Courier New" pitchFamily="49" charset="0"/>
              </a:rPr>
              <a:t> 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, simply </a:t>
            </a:r>
            <a:b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set array[</a:t>
            </a:r>
            <a:r>
              <a:rPr lang="en-US" sz="2000" dirty="0" err="1" smtClean="0">
                <a:solidFill>
                  <a:srgbClr val="A50021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and set array[</a:t>
            </a:r>
            <a:r>
              <a:rPr lang="en-US" sz="2000" dirty="0" smtClean="0">
                <a:solidFill>
                  <a:srgbClr val="A50021"/>
                </a:solidFill>
                <a:cs typeface="Courier New" pitchFamily="49" charset="0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][</a:t>
            </a:r>
            <a:r>
              <a:rPr lang="en-US" sz="2000" dirty="0" err="1" smtClean="0">
                <a:solidFill>
                  <a:srgbClr val="006666"/>
                </a:solidFill>
                <a:cs typeface="Courier New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] to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 as well!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16"/>
          <p:cNvGraphicFramePr>
            <a:graphicFrameLocks noGrp="1"/>
          </p:cNvGraphicFramePr>
          <p:nvPr/>
        </p:nvGraphicFramePr>
        <p:xfrm>
          <a:off x="457200" y="4254500"/>
          <a:ext cx="4775199" cy="2362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5751"/>
                <a:gridCol w="954566"/>
                <a:gridCol w="954566"/>
                <a:gridCol w="954566"/>
                <a:gridCol w="95575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92800" y="4686300"/>
            <a:ext cx="2298700" cy="1955800"/>
            <a:chOff x="3568700" y="4584700"/>
            <a:chExt cx="2298700" cy="1955800"/>
          </a:xfrm>
        </p:grpSpPr>
        <p:sp>
          <p:nvSpPr>
            <p:cNvPr id="10" name="Oval 9"/>
            <p:cNvSpPr/>
            <p:nvPr/>
          </p:nvSpPr>
          <p:spPr bwMode="auto">
            <a:xfrm>
              <a:off x="35687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483100" y="45847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334000" y="52959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483100" y="600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41275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01724" y="4747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299200" y="4978400"/>
            <a:ext cx="495300" cy="4699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31524" y="614456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38900" y="5156200"/>
            <a:ext cx="457200" cy="431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925762" y="31877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graph[</a:t>
            </a:r>
            <a:r>
              <a:rPr lang="en-US" b="1" dirty="0">
                <a:solidFill>
                  <a:srgbClr val="A50021"/>
                </a:solidFill>
                <a:latin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][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925762" y="3556000"/>
            <a:ext cx="365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graph[</a:t>
            </a:r>
            <a:r>
              <a:rPr lang="en-US" b="1" dirty="0" smtClean="0">
                <a:solidFill>
                  <a:srgbClr val="A50021"/>
                </a:solidFill>
                <a:latin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</a:rPr>
              <a:t>][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</a:rPr>
              <a:t>] </a:t>
            </a:r>
            <a:r>
              <a:rPr lang="en-US" b="1" dirty="0">
                <a:latin typeface="Courier New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14" grpId="0"/>
      <p:bldP spid="15" grpId="0" animBg="1"/>
      <p:bldP spid="16" grpId="0"/>
      <p:bldP spid="17" grpId="0" animBg="1"/>
      <p:bldP spid="18" grpId="0" autoUpdateAnimBg="0"/>
      <p:bldP spid="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E79C-67CB-45F1-9A61-E1DF0CA54242}" type="slidenum">
              <a:rPr lang="en-US"/>
              <a:pPr/>
              <a:t>9</a:t>
            </a:fld>
            <a:endParaRPr lang="en-US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8991600" cy="1143000"/>
          </a:xfrm>
        </p:spPr>
        <p:txBody>
          <a:bodyPr/>
          <a:lstStyle/>
          <a:p>
            <a:r>
              <a:rPr lang="en-US" sz="3000"/>
              <a:t>An Interesting Property of Adjacency Matrices</a:t>
            </a: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169863" y="609600"/>
            <a:ext cx="432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Consider the following graph:</a:t>
            </a:r>
          </a:p>
        </p:txBody>
      </p:sp>
      <p:sp>
        <p:nvSpPr>
          <p:cNvPr id="808973" name="Text Box 13"/>
          <p:cNvSpPr txBox="1">
            <a:spLocks noChangeArrowheads="1"/>
          </p:cNvSpPr>
          <p:nvPr/>
        </p:nvSpPr>
        <p:spPr bwMode="auto">
          <a:xfrm>
            <a:off x="4927600" y="6096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it’s associated A.M.:</a:t>
            </a:r>
          </a:p>
        </p:txBody>
      </p:sp>
      <p:grpSp>
        <p:nvGrpSpPr>
          <p:cNvPr id="809036" name="Group 76"/>
          <p:cNvGrpSpPr>
            <a:grpSpLocks/>
          </p:cNvGrpSpPr>
          <p:nvPr/>
        </p:nvGrpSpPr>
        <p:grpSpPr bwMode="auto">
          <a:xfrm>
            <a:off x="914400" y="1371600"/>
            <a:ext cx="1981200" cy="1371600"/>
            <a:chOff x="576" y="960"/>
            <a:chExt cx="1248" cy="864"/>
          </a:xfrm>
        </p:grpSpPr>
        <p:grpSp>
          <p:nvGrpSpPr>
            <p:cNvPr id="808972" name="Group 12"/>
            <p:cNvGrpSpPr>
              <a:grpSpLocks/>
            </p:cNvGrpSpPr>
            <p:nvPr/>
          </p:nvGrpSpPr>
          <p:grpSpPr bwMode="auto">
            <a:xfrm>
              <a:off x="576" y="960"/>
              <a:ext cx="1248" cy="864"/>
              <a:chOff x="576" y="960"/>
              <a:chExt cx="1248" cy="864"/>
            </a:xfrm>
          </p:grpSpPr>
          <p:sp>
            <p:nvSpPr>
              <p:cNvPr id="808965" name="Oval 5"/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Joe</a:t>
                </a:r>
              </a:p>
            </p:txBody>
          </p:sp>
          <p:sp>
            <p:nvSpPr>
              <p:cNvPr id="808966" name="Oval 6"/>
              <p:cNvSpPr>
                <a:spLocks noChangeArrowheads="1"/>
              </p:cNvSpPr>
              <p:nvPr/>
            </p:nvSpPr>
            <p:spPr bwMode="auto">
              <a:xfrm>
                <a:off x="1488" y="960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/>
                  <a:t>Mary</a:t>
                </a:r>
              </a:p>
            </p:txBody>
          </p:sp>
          <p:sp>
            <p:nvSpPr>
              <p:cNvPr id="808967" name="Oval 7"/>
              <p:cNvSpPr>
                <a:spLocks noChangeArrowheads="1"/>
              </p:cNvSpPr>
              <p:nvPr/>
            </p:nvSpPr>
            <p:spPr bwMode="auto">
              <a:xfrm>
                <a:off x="576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Tsuen</a:t>
                </a:r>
              </a:p>
            </p:txBody>
          </p:sp>
          <p:sp>
            <p:nvSpPr>
              <p:cNvPr id="808968" name="Oval 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336" cy="336"/>
              </a:xfrm>
              <a:prstGeom prst="ellipse">
                <a:avLst/>
              </a:prstGeom>
              <a:solidFill>
                <a:srgbClr val="CCFFCC"/>
              </a:solidFill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Lily</a:t>
                </a:r>
              </a:p>
            </p:txBody>
          </p:sp>
          <p:sp>
            <p:nvSpPr>
              <p:cNvPr id="808969" name="Line 9"/>
              <p:cNvSpPr>
                <a:spLocks noChangeShapeType="1"/>
              </p:cNvSpPr>
              <p:nvPr/>
            </p:nvSpPr>
            <p:spPr bwMode="auto">
              <a:xfrm>
                <a:off x="960" y="1104"/>
                <a:ext cx="528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0" name="Line 10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576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8971" name="Line 11"/>
              <p:cNvSpPr>
                <a:spLocks noChangeShapeType="1"/>
              </p:cNvSpPr>
              <p:nvPr/>
            </p:nvSpPr>
            <p:spPr bwMode="auto">
              <a:xfrm flipH="1">
                <a:off x="864" y="1227"/>
                <a:ext cx="651" cy="309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01" name="Line 41"/>
            <p:cNvSpPr>
              <a:spLocks noChangeShapeType="1"/>
            </p:cNvSpPr>
            <p:nvPr/>
          </p:nvSpPr>
          <p:spPr bwMode="auto">
            <a:xfrm flipV="1">
              <a:off x="1653" y="1262"/>
              <a:ext cx="0" cy="24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06" name="Text Box 46"/>
          <p:cNvSpPr txBox="1">
            <a:spLocks noChangeArrowheads="1"/>
          </p:cNvSpPr>
          <p:nvPr/>
        </p:nvSpPr>
        <p:spPr bwMode="auto">
          <a:xfrm>
            <a:off x="152400" y="2895600"/>
            <a:ext cx="5072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Neato effect</a:t>
            </a:r>
            <a:r>
              <a:rPr lang="en-US" sz="2000"/>
              <a:t>: If you multiply the matrix by itself something cool happens!</a:t>
            </a:r>
          </a:p>
        </p:txBody>
      </p:sp>
      <p:grpSp>
        <p:nvGrpSpPr>
          <p:cNvPr id="809037" name="Group 77"/>
          <p:cNvGrpSpPr>
            <a:grpSpLocks/>
          </p:cNvGrpSpPr>
          <p:nvPr/>
        </p:nvGrpSpPr>
        <p:grpSpPr bwMode="auto">
          <a:xfrm>
            <a:off x="5257800" y="1165225"/>
            <a:ext cx="2743200" cy="2420938"/>
            <a:chOff x="3312" y="834"/>
            <a:chExt cx="1728" cy="1525"/>
          </a:xfrm>
        </p:grpSpPr>
        <p:grpSp>
          <p:nvGrpSpPr>
            <p:cNvPr id="809038" name="Group 78"/>
            <p:cNvGrpSpPr>
              <a:grpSpLocks/>
            </p:cNvGrpSpPr>
            <p:nvPr/>
          </p:nvGrpSpPr>
          <p:grpSpPr bwMode="auto">
            <a:xfrm>
              <a:off x="3312" y="834"/>
              <a:ext cx="1728" cy="1519"/>
              <a:chOff x="3188" y="702"/>
              <a:chExt cx="1948" cy="1813"/>
            </a:xfrm>
          </p:grpSpPr>
          <p:grpSp>
            <p:nvGrpSpPr>
              <p:cNvPr id="809039" name="Group 79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1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42" name="Rectangle 82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3" name="Rectangle 83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4" name="Rectangle 84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5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6" name="Rectangle 86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7" name="Rectangle 87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8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49" name="Rectangle 89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0" name="Rectangle 90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1" name="Rectangle 91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2" name="Rectangle 92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3" name="Rectangle 93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4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55" name="Rectangle 95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056" name="Text Box 96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1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7" name="Text Box 97"/>
              <p:cNvSpPr txBox="1">
                <a:spLocks noChangeArrowheads="1"/>
              </p:cNvSpPr>
              <p:nvPr/>
            </p:nvSpPr>
            <p:spPr bwMode="auto">
              <a:xfrm rot="2784656">
                <a:off x="3479" y="900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058" name="Text Box 98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059" name="Text Box 99"/>
              <p:cNvSpPr txBox="1">
                <a:spLocks noChangeArrowheads="1"/>
              </p:cNvSpPr>
              <p:nvPr/>
            </p:nvSpPr>
            <p:spPr bwMode="auto">
              <a:xfrm rot="2784656">
                <a:off x="4226" y="716"/>
                <a:ext cx="2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 </a:t>
                </a:r>
              </a:p>
            </p:txBody>
          </p:sp>
          <p:sp>
            <p:nvSpPr>
              <p:cNvPr id="809060" name="Text Box 100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061" name="Text Box 101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062" name="Text Box 102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063" name="Text Box 103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064" name="Text Box 104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grpSp>
        <p:nvGrpSpPr>
          <p:cNvPr id="809093" name="Group 133"/>
          <p:cNvGrpSpPr>
            <a:grpSpLocks/>
          </p:cNvGrpSpPr>
          <p:nvPr/>
        </p:nvGrpSpPr>
        <p:grpSpPr bwMode="auto">
          <a:xfrm>
            <a:off x="5257800" y="1093788"/>
            <a:ext cx="2743200" cy="2498725"/>
            <a:chOff x="3312" y="785"/>
            <a:chExt cx="1728" cy="1574"/>
          </a:xfrm>
        </p:grpSpPr>
        <p:grpSp>
          <p:nvGrpSpPr>
            <p:cNvPr id="809094" name="Group 134"/>
            <p:cNvGrpSpPr>
              <a:grpSpLocks/>
            </p:cNvGrpSpPr>
            <p:nvPr/>
          </p:nvGrpSpPr>
          <p:grpSpPr bwMode="auto">
            <a:xfrm>
              <a:off x="3312" y="785"/>
              <a:ext cx="1728" cy="1568"/>
              <a:chOff x="3188" y="643"/>
              <a:chExt cx="1948" cy="1872"/>
            </a:xfrm>
          </p:grpSpPr>
          <p:grpSp>
            <p:nvGrpSpPr>
              <p:cNvPr id="809095" name="Group 135"/>
              <p:cNvGrpSpPr>
                <a:grpSpLocks/>
              </p:cNvGrpSpPr>
              <p:nvPr/>
            </p:nvGrpSpPr>
            <p:grpSpPr bwMode="auto">
              <a:xfrm>
                <a:off x="3792" y="1171"/>
                <a:ext cx="1344" cy="1344"/>
                <a:chOff x="3264" y="1104"/>
                <a:chExt cx="1344" cy="1344"/>
              </a:xfrm>
            </p:grpSpPr>
            <p:sp>
              <p:nvSpPr>
                <p:cNvPr id="8090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0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8090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936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0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4272" y="1104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0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1" name="Rectangle 14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936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72" y="1440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4" name="Rectangle 144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00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6" name="Rectangle 146"/>
                <p:cNvSpPr>
                  <a:spLocks noChangeArrowheads="1"/>
                </p:cNvSpPr>
                <p:nvPr/>
              </p:nvSpPr>
              <p:spPr bwMode="auto">
                <a:xfrm>
                  <a:off x="3936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72" y="1776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09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00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0" name="Rectangle 150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11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272" y="2112"/>
                  <a:ext cx="336" cy="33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9112" name="Text Box 152"/>
              <p:cNvSpPr txBox="1">
                <a:spLocks noChangeArrowheads="1"/>
              </p:cNvSpPr>
              <p:nvPr/>
            </p:nvSpPr>
            <p:spPr bwMode="auto">
              <a:xfrm>
                <a:off x="3188" y="1206"/>
                <a:ext cx="179" cy="1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endParaRPr lang="en-US" sz="800">
                  <a:solidFill>
                    <a:srgbClr val="A50021"/>
                  </a:solidFill>
                </a:endParaRP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  <a:p>
                <a:r>
                  <a:rPr lang="en-US" sz="1800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3" name="Text Box 153"/>
              <p:cNvSpPr txBox="1">
                <a:spLocks noChangeArrowheads="1"/>
              </p:cNvSpPr>
              <p:nvPr/>
            </p:nvSpPr>
            <p:spPr bwMode="auto">
              <a:xfrm rot="2784656">
                <a:off x="3679" y="807"/>
                <a:ext cx="213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4" name="Text Box 154"/>
              <p:cNvSpPr txBox="1">
                <a:spLocks noChangeArrowheads="1"/>
              </p:cNvSpPr>
              <p:nvPr/>
            </p:nvSpPr>
            <p:spPr bwMode="auto">
              <a:xfrm rot="2784656">
                <a:off x="3974" y="725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  <p:sp>
            <p:nvSpPr>
              <p:cNvPr id="809115" name="Text Box 155"/>
              <p:cNvSpPr txBox="1">
                <a:spLocks noChangeArrowheads="1"/>
              </p:cNvSpPr>
              <p:nvPr/>
            </p:nvSpPr>
            <p:spPr bwMode="auto">
              <a:xfrm rot="2784656">
                <a:off x="4038" y="783"/>
                <a:ext cx="345" cy="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>
                <a:spAutoFit/>
              </a:bodyPr>
              <a:lstStyle/>
              <a:p>
                <a:endParaRPr lang="en-US" sz="1800" b="1">
                  <a:solidFill>
                    <a:srgbClr val="A50021"/>
                  </a:solidFill>
                </a:endParaRPr>
              </a:p>
            </p:txBody>
          </p:sp>
          <p:sp>
            <p:nvSpPr>
              <p:cNvPr id="809116" name="Text Box 156"/>
              <p:cNvSpPr txBox="1">
                <a:spLocks noChangeArrowheads="1"/>
              </p:cNvSpPr>
              <p:nvPr/>
            </p:nvSpPr>
            <p:spPr bwMode="auto">
              <a:xfrm rot="2784656">
                <a:off x="4741" y="804"/>
                <a:ext cx="212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A50021"/>
                    </a:solidFill>
                  </a:rPr>
                  <a:t> </a:t>
                </a:r>
              </a:p>
            </p:txBody>
          </p:sp>
        </p:grpSp>
        <p:sp>
          <p:nvSpPr>
            <p:cNvPr id="809117" name="Text Box 157"/>
            <p:cNvSpPr txBox="1">
              <a:spLocks noChangeArrowheads="1"/>
            </p:cNvSpPr>
            <p:nvPr/>
          </p:nvSpPr>
          <p:spPr bwMode="auto">
            <a:xfrm>
              <a:off x="3888" y="1248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0    1   0   0</a:t>
              </a:r>
            </a:p>
          </p:txBody>
        </p:sp>
        <p:sp>
          <p:nvSpPr>
            <p:cNvPr id="809118" name="Text Box 158"/>
            <p:cNvSpPr txBox="1">
              <a:spLocks noChangeArrowheads="1"/>
            </p:cNvSpPr>
            <p:nvPr/>
          </p:nvSpPr>
          <p:spPr bwMode="auto">
            <a:xfrm>
              <a:off x="3888" y="1536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0    0   1   0</a:t>
              </a:r>
            </a:p>
          </p:txBody>
        </p:sp>
        <p:sp>
          <p:nvSpPr>
            <p:cNvPr id="809119" name="Text Box 159"/>
            <p:cNvSpPr txBox="1">
              <a:spLocks noChangeArrowheads="1"/>
            </p:cNvSpPr>
            <p:nvPr/>
          </p:nvSpPr>
          <p:spPr bwMode="auto">
            <a:xfrm>
              <a:off x="3888" y="1824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0    0   0   1</a:t>
              </a:r>
            </a:p>
          </p:txBody>
        </p:sp>
        <p:sp>
          <p:nvSpPr>
            <p:cNvPr id="809120" name="Text Box 160"/>
            <p:cNvSpPr txBox="1">
              <a:spLocks noChangeArrowheads="1"/>
            </p:cNvSpPr>
            <p:nvPr/>
          </p:nvSpPr>
          <p:spPr bwMode="auto">
            <a:xfrm>
              <a:off x="3888" y="2071"/>
              <a:ext cx="11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0    1    0  0</a:t>
              </a:r>
            </a:p>
          </p:txBody>
        </p:sp>
      </p:grpSp>
      <p:sp>
        <p:nvSpPr>
          <p:cNvPr id="809121" name="Text Box 161"/>
          <p:cNvSpPr txBox="1">
            <a:spLocks noChangeArrowheads="1"/>
          </p:cNvSpPr>
          <p:nvPr/>
        </p:nvSpPr>
        <p:spPr bwMode="auto">
          <a:xfrm>
            <a:off x="2876550" y="4724400"/>
            <a:ext cx="324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X                =</a:t>
            </a:r>
          </a:p>
        </p:txBody>
      </p:sp>
      <p:grpSp>
        <p:nvGrpSpPr>
          <p:cNvPr id="809152" name="Group 192"/>
          <p:cNvGrpSpPr>
            <a:grpSpLocks/>
          </p:cNvGrpSpPr>
          <p:nvPr/>
        </p:nvGrpSpPr>
        <p:grpSpPr bwMode="auto">
          <a:xfrm>
            <a:off x="5257800" y="1109663"/>
            <a:ext cx="2743200" cy="2482850"/>
            <a:chOff x="3312" y="795"/>
            <a:chExt cx="1728" cy="1564"/>
          </a:xfrm>
        </p:grpSpPr>
        <p:grpSp>
          <p:nvGrpSpPr>
            <p:cNvPr id="809035" name="Group 75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8998" name="Group 38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8990" name="Group 30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897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89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7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898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899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8994" name="Text Box 3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5" name="Text Box 3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5" y="847"/>
                  <a:ext cx="550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8996" name="Text Box 3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8997" name="Text Box 3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6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8999" name="Text Box 39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0    1   0   0</a:t>
                </a:r>
              </a:p>
            </p:txBody>
          </p:sp>
          <p:sp>
            <p:nvSpPr>
              <p:cNvPr id="809000" name="Text Box 40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002" name="Text Box 42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003" name="Text Box 43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</p:grpSp>
        <p:sp>
          <p:nvSpPr>
            <p:cNvPr id="809150" name="Rectangle 190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51" name="Rectangle 191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grpSp>
        <p:nvGrpSpPr>
          <p:cNvPr id="809153" name="Group 193"/>
          <p:cNvGrpSpPr>
            <a:grpSpLocks/>
          </p:cNvGrpSpPr>
          <p:nvPr/>
        </p:nvGrpSpPr>
        <p:grpSpPr bwMode="auto">
          <a:xfrm>
            <a:off x="6096000" y="3581400"/>
            <a:ext cx="2743200" cy="2482850"/>
            <a:chOff x="3312" y="795"/>
            <a:chExt cx="1728" cy="1564"/>
          </a:xfrm>
        </p:grpSpPr>
        <p:grpSp>
          <p:nvGrpSpPr>
            <p:cNvPr id="809154" name="Group 194"/>
            <p:cNvGrpSpPr>
              <a:grpSpLocks/>
            </p:cNvGrpSpPr>
            <p:nvPr/>
          </p:nvGrpSpPr>
          <p:grpSpPr bwMode="auto">
            <a:xfrm>
              <a:off x="3312" y="835"/>
              <a:ext cx="1728" cy="1524"/>
              <a:chOff x="3312" y="835"/>
              <a:chExt cx="1728" cy="1524"/>
            </a:xfrm>
          </p:grpSpPr>
          <p:grpSp>
            <p:nvGrpSpPr>
              <p:cNvPr id="809155" name="Group 195"/>
              <p:cNvGrpSpPr>
                <a:grpSpLocks/>
              </p:cNvGrpSpPr>
              <p:nvPr/>
            </p:nvGrpSpPr>
            <p:grpSpPr bwMode="auto">
              <a:xfrm>
                <a:off x="3312" y="835"/>
                <a:ext cx="1728" cy="1518"/>
                <a:chOff x="3188" y="703"/>
                <a:chExt cx="1948" cy="1812"/>
              </a:xfrm>
            </p:grpSpPr>
            <p:grpSp>
              <p:nvGrpSpPr>
                <p:cNvPr id="809156" name="Group 196"/>
                <p:cNvGrpSpPr>
                  <a:grpSpLocks/>
                </p:cNvGrpSpPr>
                <p:nvPr/>
              </p:nvGrpSpPr>
              <p:grpSpPr bwMode="auto">
                <a:xfrm>
                  <a:off x="3792" y="1171"/>
                  <a:ext cx="1344" cy="1344"/>
                  <a:chOff x="3264" y="1104"/>
                  <a:chExt cx="1344" cy="1344"/>
                </a:xfrm>
              </p:grpSpPr>
              <p:sp>
                <p:nvSpPr>
                  <p:cNvPr id="8091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  <p:sp>
                <p:nvSpPr>
                  <p:cNvPr id="8091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104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2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4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7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8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776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69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0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1" name="Rectangle 211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9172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2112"/>
                    <a:ext cx="336" cy="336"/>
                  </a:xfrm>
                  <a:prstGeom prst="rect">
                    <a:avLst/>
                  </a:prstGeom>
                  <a:noFill/>
                  <a:ln w="381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09173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188" y="1206"/>
                  <a:ext cx="578" cy="1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Joe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  <a:p>
                  <a:endParaRPr lang="en-US" sz="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Tsuen</a:t>
                  </a:r>
                </a:p>
                <a:p>
                  <a:endParaRPr lang="en-US" sz="1800">
                    <a:solidFill>
                      <a:srgbClr val="A50021"/>
                    </a:solidFill>
                  </a:endParaRPr>
                </a:p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  <p:sp>
              <p:nvSpPr>
                <p:cNvPr id="809174" name="Text Box 214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679" y="805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5" name="Text Box 215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3914" y="848"/>
                  <a:ext cx="551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Mary</a:t>
                  </a:r>
                </a:p>
              </p:txBody>
            </p:sp>
            <p:sp>
              <p:nvSpPr>
                <p:cNvPr id="809176" name="Text Box 216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239" y="688"/>
                  <a:ext cx="212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solidFill>
                        <a:srgbClr val="A50021"/>
                      </a:solidFill>
                    </a:rPr>
                    <a:t> </a:t>
                  </a:r>
                </a:p>
              </p:txBody>
            </p:sp>
            <p:sp>
              <p:nvSpPr>
                <p:cNvPr id="809177" name="Text Box 217"/>
                <p:cNvSpPr txBox="1">
                  <a:spLocks noChangeArrowheads="1"/>
                </p:cNvSpPr>
                <p:nvPr/>
              </p:nvSpPr>
              <p:spPr bwMode="auto">
                <a:xfrm rot="2784656">
                  <a:off x="4708" y="877"/>
                  <a:ext cx="416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8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A50021"/>
                      </a:solidFill>
                    </a:rPr>
                    <a:t>Lily</a:t>
                  </a:r>
                </a:p>
              </p:txBody>
            </p:sp>
          </p:grpSp>
          <p:sp>
            <p:nvSpPr>
              <p:cNvPr id="809178" name="Text Box 218"/>
              <p:cNvSpPr txBox="1">
                <a:spLocks noChangeArrowheads="1"/>
              </p:cNvSpPr>
              <p:nvPr/>
            </p:nvSpPr>
            <p:spPr bwMode="auto">
              <a:xfrm>
                <a:off x="3888" y="1248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  <p:sp>
            <p:nvSpPr>
              <p:cNvPr id="809179" name="Text Box 219"/>
              <p:cNvSpPr txBox="1">
                <a:spLocks noChangeArrowheads="1"/>
              </p:cNvSpPr>
              <p:nvPr/>
            </p:nvSpPr>
            <p:spPr bwMode="auto">
              <a:xfrm>
                <a:off x="3888" y="1536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0    0   0   1</a:t>
                </a:r>
              </a:p>
            </p:txBody>
          </p:sp>
          <p:sp>
            <p:nvSpPr>
              <p:cNvPr id="809180" name="Text Box 220"/>
              <p:cNvSpPr txBox="1">
                <a:spLocks noChangeArrowheads="1"/>
              </p:cNvSpPr>
              <p:nvPr/>
            </p:nvSpPr>
            <p:spPr bwMode="auto">
              <a:xfrm>
                <a:off x="3888" y="1824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0    1    0  0</a:t>
                </a:r>
              </a:p>
            </p:txBody>
          </p:sp>
          <p:sp>
            <p:nvSpPr>
              <p:cNvPr id="809181" name="Text Box 221"/>
              <p:cNvSpPr txBox="1">
                <a:spLocks noChangeArrowheads="1"/>
              </p:cNvSpPr>
              <p:nvPr/>
            </p:nvSpPr>
            <p:spPr bwMode="auto">
              <a:xfrm>
                <a:off x="3888" y="2071"/>
                <a:ext cx="11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0    0   1   0</a:t>
                </a:r>
              </a:p>
            </p:txBody>
          </p:sp>
        </p:grpSp>
        <p:sp>
          <p:nvSpPr>
            <p:cNvPr id="809182" name="Rectangle 222"/>
            <p:cNvSpPr>
              <a:spLocks noChangeArrowheads="1"/>
            </p:cNvSpPr>
            <p:nvPr/>
          </p:nvSpPr>
          <p:spPr bwMode="auto">
            <a:xfrm rot="3022391">
              <a:off x="3772" y="981"/>
              <a:ext cx="3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Joe</a:t>
              </a:r>
            </a:p>
          </p:txBody>
        </p:sp>
        <p:sp>
          <p:nvSpPr>
            <p:cNvPr id="809183" name="Rectangle 223"/>
            <p:cNvSpPr>
              <a:spLocks noChangeArrowheads="1"/>
            </p:cNvSpPr>
            <p:nvPr/>
          </p:nvSpPr>
          <p:spPr bwMode="auto">
            <a:xfrm rot="3022391">
              <a:off x="4261" y="936"/>
              <a:ext cx="5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A50021"/>
                  </a:solidFill>
                </a:rPr>
                <a:t>Tsuen</a:t>
              </a:r>
            </a:p>
          </p:txBody>
        </p:sp>
      </p:grpSp>
      <p:sp>
        <p:nvSpPr>
          <p:cNvPr id="809184" name="Text Box 224"/>
          <p:cNvSpPr txBox="1">
            <a:spLocks noChangeArrowheads="1"/>
          </p:cNvSpPr>
          <p:nvPr/>
        </p:nvSpPr>
        <p:spPr bwMode="auto">
          <a:xfrm>
            <a:off x="76200" y="6232525"/>
            <a:ext cx="899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 resulting matrix shows us which vertices are exactly </a:t>
            </a:r>
            <a:r>
              <a:rPr lang="en-US" sz="2000">
                <a:solidFill>
                  <a:srgbClr val="006666"/>
                </a:solidFill>
              </a:rPr>
              <a:t>two edges</a:t>
            </a:r>
            <a:r>
              <a:rPr lang="en-US" sz="2000"/>
              <a:t> apart.</a:t>
            </a:r>
          </a:p>
        </p:txBody>
      </p:sp>
      <p:sp>
        <p:nvSpPr>
          <p:cNvPr id="809185" name="Text Box 225"/>
          <p:cNvSpPr txBox="1">
            <a:spLocks noChangeArrowheads="1"/>
          </p:cNvSpPr>
          <p:nvPr/>
        </p:nvSpPr>
        <p:spPr bwMode="auto">
          <a:xfrm>
            <a:off x="8023225" y="43005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86" name="Line 226"/>
          <p:cNvSpPr>
            <a:spLocks noChangeShapeType="1"/>
          </p:cNvSpPr>
          <p:nvPr/>
        </p:nvSpPr>
        <p:spPr bwMode="auto">
          <a:xfrm>
            <a:off x="1381125" y="16002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87" name="Line 227"/>
          <p:cNvSpPr>
            <a:spLocks noChangeShapeType="1"/>
          </p:cNvSpPr>
          <p:nvPr/>
        </p:nvSpPr>
        <p:spPr bwMode="auto">
          <a:xfrm flipH="1">
            <a:off x="1360488" y="1774825"/>
            <a:ext cx="1077912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09190" name="Group 230"/>
          <p:cNvGrpSpPr>
            <a:grpSpLocks/>
          </p:cNvGrpSpPr>
          <p:nvPr/>
        </p:nvGrpSpPr>
        <p:grpSpPr bwMode="auto">
          <a:xfrm>
            <a:off x="6172200" y="3854450"/>
            <a:ext cx="1830388" cy="793750"/>
            <a:chOff x="3888" y="2524"/>
            <a:chExt cx="1153" cy="500"/>
          </a:xfrm>
        </p:grpSpPr>
        <p:sp>
          <p:nvSpPr>
            <p:cNvPr id="809188" name="Line 228"/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89" name="Line 229"/>
            <p:cNvSpPr>
              <a:spLocks noChangeShapeType="1"/>
            </p:cNvSpPr>
            <p:nvPr/>
          </p:nvSpPr>
          <p:spPr bwMode="auto">
            <a:xfrm>
              <a:off x="4856" y="2524"/>
              <a:ext cx="185" cy="24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194" name="Group 234"/>
          <p:cNvGrpSpPr>
            <a:grpSpLocks/>
          </p:cNvGrpSpPr>
          <p:nvPr/>
        </p:nvGrpSpPr>
        <p:grpSpPr bwMode="auto">
          <a:xfrm>
            <a:off x="6172200" y="3929063"/>
            <a:ext cx="2351088" cy="1176337"/>
            <a:chOff x="3888" y="2475"/>
            <a:chExt cx="1481" cy="741"/>
          </a:xfrm>
        </p:grpSpPr>
        <p:sp>
          <p:nvSpPr>
            <p:cNvPr id="809192" name="Line 232"/>
            <p:cNvSpPr>
              <a:spLocks noChangeShapeType="1"/>
            </p:cNvSpPr>
            <p:nvPr/>
          </p:nvSpPr>
          <p:spPr bwMode="auto">
            <a:xfrm>
              <a:off x="3888" y="3216"/>
              <a:ext cx="336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9193" name="Line 233"/>
            <p:cNvSpPr>
              <a:spLocks noChangeShapeType="1"/>
            </p:cNvSpPr>
            <p:nvPr/>
          </p:nvSpPr>
          <p:spPr bwMode="auto">
            <a:xfrm>
              <a:off x="5184" y="2475"/>
              <a:ext cx="185" cy="213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195" name="Text Box 235"/>
          <p:cNvSpPr txBox="1">
            <a:spLocks noChangeArrowheads="1"/>
          </p:cNvSpPr>
          <p:nvPr/>
        </p:nvSpPr>
        <p:spPr bwMode="auto">
          <a:xfrm>
            <a:off x="8486775" y="475615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809197" name="Line 237"/>
          <p:cNvSpPr>
            <a:spLocks noChangeShapeType="1"/>
          </p:cNvSpPr>
          <p:nvPr/>
        </p:nvSpPr>
        <p:spPr bwMode="auto">
          <a:xfrm flipH="1">
            <a:off x="1371600" y="1763713"/>
            <a:ext cx="1077913" cy="523875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9198" name="Line 238"/>
          <p:cNvSpPr>
            <a:spLocks noChangeShapeType="1"/>
          </p:cNvSpPr>
          <p:nvPr/>
        </p:nvSpPr>
        <p:spPr bwMode="auto">
          <a:xfrm>
            <a:off x="1403350" y="2438400"/>
            <a:ext cx="9906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58924 0.371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9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62" y="18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27031 0.363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0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9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9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09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4" grpId="0"/>
      <p:bldP spid="808973" grpId="0"/>
      <p:bldP spid="809006" grpId="0"/>
      <p:bldP spid="809121" grpId="0"/>
      <p:bldP spid="809184" grpId="0"/>
      <p:bldP spid="809185" grpId="0"/>
      <p:bldP spid="809185" grpId="1"/>
      <p:bldP spid="809186" grpId="0" animBg="1"/>
      <p:bldP spid="809186" grpId="1" animBg="1"/>
      <p:bldP spid="809187" grpId="0" animBg="1"/>
      <p:bldP spid="809187" grpId="1" animBg="1"/>
      <p:bldP spid="809195" grpId="0"/>
      <p:bldP spid="809197" grpId="0" animBg="1"/>
      <p:bldP spid="80919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9FEDA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9842</TotalTime>
  <Words>5110</Words>
  <Application>Microsoft Office PowerPoint</Application>
  <PresentationFormat>On-screen Show (4:3)</PresentationFormat>
  <Paragraphs>1714</Paragraphs>
  <Slides>56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Lecture #16 – That’s all folks!</vt:lpstr>
      <vt:lpstr>Introduction to Graphs</vt:lpstr>
      <vt:lpstr>Introduction to Graphs</vt:lpstr>
      <vt:lpstr>Directed vs. Undirected Graphs</vt:lpstr>
      <vt:lpstr>Representing a Graph in Your Programs</vt:lpstr>
      <vt:lpstr>PowerPoint Presentation</vt:lpstr>
      <vt:lpstr>Representing a Graph in Your Programs </vt:lpstr>
      <vt:lpstr>Representing a Graph in Your Programs </vt:lpstr>
      <vt:lpstr>An Interesting Property of Adjacency Matrices</vt:lpstr>
      <vt:lpstr>An Interesting Property of Adjacency Matrices</vt:lpstr>
      <vt:lpstr>Another Way to Represent a Graph</vt:lpstr>
      <vt:lpstr>The Adjacency List</vt:lpstr>
      <vt:lpstr>Which Representation Should You Use?</vt:lpstr>
      <vt:lpstr>Which Representation Should You Use?</vt:lpstr>
      <vt:lpstr>Which Representation Should You Use?</vt:lpstr>
      <vt:lpstr>Dense Graphs</vt:lpstr>
      <vt:lpstr>Sparse Graphs</vt:lpstr>
      <vt:lpstr>Graph Traversals</vt:lpstr>
      <vt:lpstr>Depth-first Traversals</vt:lpstr>
      <vt:lpstr>Depth-first Traversal Demo</vt:lpstr>
      <vt:lpstr>Depth-first Traversal Demo</vt:lpstr>
      <vt:lpstr>Depth-first Traversal Demo</vt:lpstr>
      <vt:lpstr>Depth-first Traversal Demo</vt:lpstr>
      <vt:lpstr>Depth-first Traversal Demo</vt:lpstr>
      <vt:lpstr>Depth-first Traversal Challenge</vt:lpstr>
      <vt:lpstr>PowerPoint Presentation</vt:lpstr>
      <vt:lpstr>Breadth-first Graph Traversal</vt:lpstr>
      <vt:lpstr>Breadth-first Graph Traversal</vt:lpstr>
      <vt:lpstr>Breadth-first Traversal Demo</vt:lpstr>
      <vt:lpstr>Breadth-first Traversal Demo</vt:lpstr>
      <vt:lpstr>Breadth-first Traversal Demo</vt:lpstr>
      <vt:lpstr>Breadth-first Traversal Demo</vt:lpstr>
      <vt:lpstr>Breadth-first Traversal Demo</vt:lpstr>
      <vt:lpstr>Breadth-first Traversal Challenge</vt:lpstr>
      <vt:lpstr>Graphs With Weighted Edges</vt:lpstr>
      <vt:lpstr>Graphs With Weighted Edges</vt:lpstr>
      <vt:lpstr>Finding the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slides </vt:lpstr>
      <vt:lpstr>Depth-First Traversal</vt:lpstr>
      <vt:lpstr>Depth-First Traversal</vt:lpstr>
      <vt:lpstr>Depth-First Traversal</vt:lpstr>
      <vt:lpstr>Depth-First Traversal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4940</cp:revision>
  <dcterms:created xsi:type="dcterms:W3CDTF">2002-10-09T05:27:34Z</dcterms:created>
  <dcterms:modified xsi:type="dcterms:W3CDTF">2012-12-27T23:35:17Z</dcterms:modified>
</cp:coreProperties>
</file>