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8" r:id="rId2"/>
    <p:sldId id="423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32" r:id="rId16"/>
    <p:sldId id="419" r:id="rId17"/>
    <p:sldId id="420" r:id="rId18"/>
    <p:sldId id="421" r:id="rId19"/>
    <p:sldId id="433" r:id="rId20"/>
    <p:sldId id="422" r:id="rId21"/>
    <p:sldId id="434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281" r:id="rId36"/>
    <p:sldId id="373" r:id="rId37"/>
    <p:sldId id="375" r:id="rId38"/>
    <p:sldId id="283" r:id="rId39"/>
    <p:sldId id="376" r:id="rId40"/>
    <p:sldId id="391" r:id="rId41"/>
    <p:sldId id="389" r:id="rId42"/>
    <p:sldId id="388" r:id="rId43"/>
    <p:sldId id="262" r:id="rId44"/>
    <p:sldId id="404" r:id="rId45"/>
    <p:sldId id="435" r:id="rId46"/>
    <p:sldId id="278" r:id="rId47"/>
    <p:sldId id="443" r:id="rId48"/>
    <p:sldId id="444" r:id="rId49"/>
    <p:sldId id="445" r:id="rId50"/>
    <p:sldId id="446" r:id="rId51"/>
    <p:sldId id="448" r:id="rId52"/>
    <p:sldId id="449" r:id="rId53"/>
    <p:sldId id="450" r:id="rId54"/>
    <p:sldId id="395" r:id="rId55"/>
    <p:sldId id="396" r:id="rId56"/>
    <p:sldId id="400" r:id="rId57"/>
    <p:sldId id="401" r:id="rId58"/>
    <p:sldId id="452" r:id="rId59"/>
    <p:sldId id="342" r:id="rId60"/>
    <p:sldId id="402" r:id="rId61"/>
    <p:sldId id="270" r:id="rId62"/>
    <p:sldId id="403" r:id="rId63"/>
    <p:sldId id="425" r:id="rId64"/>
    <p:sldId id="271" r:id="rId65"/>
    <p:sldId id="272" r:id="rId66"/>
    <p:sldId id="451" r:id="rId67"/>
    <p:sldId id="319" r:id="rId68"/>
    <p:sldId id="346" r:id="rId6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EECEC"/>
    <a:srgbClr val="E6FEEE"/>
    <a:srgbClr val="008260"/>
    <a:srgbClr val="6600CC"/>
    <a:srgbClr val="FB9997"/>
    <a:srgbClr val="FDD0CF"/>
    <a:srgbClr val="A50021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 autoAdjust="0"/>
    <p:restoredTop sz="93388" autoAdjust="0"/>
  </p:normalViewPr>
  <p:slideViewPr>
    <p:cSldViewPr snapToGrid="0">
      <p:cViewPr>
        <p:scale>
          <a:sx n="100" d="100"/>
          <a:sy n="100" d="100"/>
        </p:scale>
        <p:origin x="-2268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7E1092-4847-4E46-BA2A-CC10DC3BE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78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F9A15A8-EE62-47E2-9ACF-AFB3377F9D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1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4BA4A-F12E-4214-9031-5A72D2BF50E7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343DB8-BDAC-46D5-8178-5BCC3FE54215}" type="slidenum">
              <a:rPr lang="en-US"/>
              <a:pPr/>
              <a:t>10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A2914-EBFB-4E45-8B44-D4D572B5394D}" type="slidenum">
              <a:rPr lang="en-US"/>
              <a:pPr/>
              <a:t>11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355B8-1B86-440F-A00D-FB96DA31AFB1}" type="slidenum">
              <a:rPr lang="en-US"/>
              <a:pPr/>
              <a:t>12</a:t>
            </a:fld>
            <a:endParaRPr 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69554-E9F4-4E8C-B479-ECD47E2A1EEF}" type="slidenum">
              <a:rPr lang="en-US"/>
              <a:pPr/>
              <a:t>13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66ABE-0D38-4002-9029-F0C43C314200}" type="slidenum">
              <a:rPr lang="en-US"/>
              <a:pPr/>
              <a:t>14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1801E-AC0D-49C5-A56D-96B6A8512B73}" type="slidenum">
              <a:rPr lang="en-US"/>
              <a:pPr/>
              <a:t>15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97AD1-5773-4CF9-8F95-8FBBA9398AFD}" type="slidenum">
              <a:rPr lang="en-US"/>
              <a:pPr/>
              <a:t>16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A78DF-742A-48EB-BEFB-23A1AF7394B1}" type="slidenum">
              <a:rPr lang="en-US"/>
              <a:pPr/>
              <a:t>17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C2BE5-AB85-4DEC-875D-816E5BED4214}" type="slidenum">
              <a:rPr lang="en-US"/>
              <a:pPr/>
              <a:t>18</a:t>
            </a:fld>
            <a:endParaRPr 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32F46-D968-48D2-8BE7-9D5817661674}" type="slidenum">
              <a:rPr lang="en-US"/>
              <a:pPr/>
              <a:t>19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7B2D9-F70D-440D-B9C9-F38ECC5FC88C}" type="slidenum">
              <a:rPr lang="en-US"/>
              <a:pPr/>
              <a:t>2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grave robber, necrophiliac and cannibal who killed at least 15 women, dug up his mother and danced around wearing her skin…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5B2F8-9462-4404-87FA-E9B3987A5A00}" type="slidenum">
              <a:rPr lang="en-US"/>
              <a:pPr/>
              <a:t>20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7D599-9ADE-4914-BD05-2F7029C735C1}" type="slidenum">
              <a:rPr lang="en-US"/>
              <a:pPr/>
              <a:t>21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33292-A8EE-49CA-A238-432CD477650E}" type="slidenum">
              <a:rPr lang="en-US"/>
              <a:pPr/>
              <a:t>22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5A22C4-6571-4535-B245-811B5C48B4FF}" type="slidenum">
              <a:rPr lang="en-US"/>
              <a:pPr/>
              <a:t>23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E1AF1-E390-4DE4-B8C0-3CCC02232796}" type="slidenum">
              <a:rPr lang="en-US"/>
              <a:pPr/>
              <a:t>24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0A1B5-7F2C-40E0-BB73-1863B8B87D7F}" type="slidenum">
              <a:rPr lang="en-US"/>
              <a:pPr/>
              <a:t>25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83E363-8E4E-47A0-B589-82E5BF31B1DC}" type="slidenum">
              <a:rPr lang="en-US"/>
              <a:pPr/>
              <a:t>26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A4239-3942-493F-8C69-A674E392B7CC}" type="slidenum">
              <a:rPr lang="en-US"/>
              <a:pPr/>
              <a:t>27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F5F313-9B1A-4F12-BBB5-B6AAE116C7A8}" type="slidenum">
              <a:rPr lang="en-US"/>
              <a:pPr/>
              <a:t>29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1D3CB-0440-4E6A-BE41-6D00A6DB4BCB}" type="slidenum">
              <a:rPr lang="en-US"/>
              <a:pPr/>
              <a:t>3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A800B-C4E2-489B-9623-58D08D780CE7}" type="slidenum">
              <a:rPr lang="en-US"/>
              <a:pPr/>
              <a:t>30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CC1E1-D583-4143-8A8E-EA6526C22A7E}" type="slidenum">
              <a:rPr lang="en-US"/>
              <a:pPr/>
              <a:t>31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637E2-FE38-40A0-8704-71FE44AD6E88}" type="slidenum">
              <a:rPr lang="en-US"/>
              <a:pPr/>
              <a:t>32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903E0-DD09-4310-824F-F7BC2B90D33C}" type="slidenum">
              <a:rPr lang="en-US"/>
              <a:pPr/>
              <a:t>33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556CB-94A4-4C34-8E12-B297AD7024B5}" type="slidenum">
              <a:rPr lang="en-US"/>
              <a:pPr/>
              <a:t>34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3478A-FA99-4BD8-93B1-926094B5AAC2}" type="slidenum">
              <a:rPr lang="en-US"/>
              <a:pPr/>
              <a:t>35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4F604F-E042-4506-9222-21FFF66F8656}" type="slidenum">
              <a:rPr lang="en-US"/>
              <a:pPr/>
              <a:t>36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91D8A-C1F6-4977-87AE-48A67714D307}" type="slidenum">
              <a:rPr lang="en-US"/>
              <a:pPr/>
              <a:t>37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A8D1BC-1A83-47E9-8334-884225ADC365}" type="slidenum">
              <a:rPr lang="en-US"/>
              <a:pPr/>
              <a:t>38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50052-34B3-4A9B-9038-7C914901B6CF}" type="slidenum">
              <a:rPr lang="en-US"/>
              <a:pPr/>
              <a:t>39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EF0FA-DC9D-4A61-8E23-C9888B75153A}" type="slidenum">
              <a:rPr lang="en-US"/>
              <a:pPr/>
              <a:t>4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1ECA8-BDD3-42D9-A63C-F8F5DCAAD9A4}" type="slidenum">
              <a:rPr lang="en-US"/>
              <a:pPr/>
              <a:t>40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FA07C-FDDD-46D3-A130-D1B09D17C2A4}" type="slidenum">
              <a:rPr lang="en-US"/>
              <a:pPr/>
              <a:t>41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D9F4D-0D00-44D7-91F2-594F9FC553BC}" type="slidenum">
              <a:rPr lang="en-US"/>
              <a:pPr/>
              <a:t>42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E084B-C995-4FD9-8334-3D8BAD324308}" type="slidenum">
              <a:rPr lang="en-US"/>
              <a:pPr/>
              <a:t>43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87939-5A4C-4C8F-AD6A-250100ABDB6F}" type="slidenum">
              <a:rPr lang="en-US"/>
              <a:pPr/>
              <a:t>44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67172-6054-4880-A6CA-8E6E2CA1739F}" type="slidenum">
              <a:rPr lang="en-US"/>
              <a:pPr/>
              <a:t>45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6ADF0F-E75D-4175-A513-245E5DC45371}" type="slidenum">
              <a:rPr lang="en-US"/>
              <a:pPr/>
              <a:t>46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7F699-D9E5-486E-AF38-550C9AC5CD96}" type="slidenum">
              <a:rPr lang="en-US"/>
              <a:pPr/>
              <a:t>47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C96D0F-DFD9-4C6D-A9C0-D2925EA7C2BB}" type="slidenum">
              <a:rPr lang="en-US"/>
              <a:pPr/>
              <a:t>48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DAB12-6A96-43B9-9EBD-E25FD402F508}" type="slidenum">
              <a:rPr lang="en-US"/>
              <a:pPr/>
              <a:t>49</a:t>
            </a:fld>
            <a:endParaRPr 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D3D9-A469-4CDE-9248-7FF9C755DF90}" type="slidenum">
              <a:rPr lang="en-US"/>
              <a:pPr/>
              <a:t>5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Right after 14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ACE71-3145-42B5-B111-51092862127E}" type="slidenum">
              <a:rPr lang="en-US"/>
              <a:pPr/>
              <a:t>50</a:t>
            </a:fld>
            <a:endParaRPr 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639DE-3177-4B53-8BE6-24BAA1392A27}" type="slidenum">
              <a:rPr lang="en-US"/>
              <a:pPr/>
              <a:t>51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913BA-5846-4E68-A169-BA94980BA2D2}" type="slidenum">
              <a:rPr lang="en-US"/>
              <a:pPr/>
              <a:t>52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EDC5-63D3-48EA-8343-99E73EBD586A}" type="slidenum">
              <a:rPr lang="en-US"/>
              <a:pPr/>
              <a:t>53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E7C77-219E-4BD2-A60F-EC69ABA9BEA0}" type="slidenum">
              <a:rPr lang="en-US"/>
              <a:pPr/>
              <a:t>54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F825A-4CC7-4D6F-9327-650217B30016}" type="slidenum">
              <a:rPr lang="en-US"/>
              <a:pPr/>
              <a:t>55</a:t>
            </a:fld>
            <a:endParaRPr lang="en-US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705D7-B2A1-4AB4-9623-30BA234BAE27}" type="slidenum">
              <a:rPr lang="en-US"/>
              <a:pPr/>
              <a:t>56</a:t>
            </a:fld>
            <a:endParaRPr lang="en-US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090D7-F8E4-444E-870C-082A81E63AB2}" type="slidenum">
              <a:rPr lang="en-US"/>
              <a:pPr/>
              <a:t>57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44BC9-CF0B-4908-800D-687C76E191CC}" type="slidenum">
              <a:rPr lang="en-US"/>
              <a:pPr/>
              <a:t>58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bool isSorted(house *ptr)</a:t>
            </a:r>
          </a:p>
          <a:p>
            <a:r>
              <a:rPr lang="en-US"/>
              <a:t>{</a:t>
            </a:r>
          </a:p>
          <a:p>
            <a:r>
              <a:rPr lang="en-US"/>
              <a:t>   if (ptr == NULL || ptr-&gt;next == NULL) return true;</a:t>
            </a:r>
          </a:p>
          <a:p>
            <a:endParaRPr lang="en-US"/>
          </a:p>
          <a:p>
            <a:r>
              <a:rPr lang="en-US"/>
              <a:t>   while (ptr != NULL)</a:t>
            </a:r>
          </a:p>
          <a:p>
            <a:r>
              <a:rPr lang="en-US"/>
              <a:t>   {</a:t>
            </a:r>
          </a:p>
          <a:p>
            <a:r>
              <a:rPr lang="en-US"/>
              <a:t>       if (ptr-&gt;next != NULL)</a:t>
            </a:r>
          </a:p>
          <a:p>
            <a:r>
              <a:rPr lang="en-US"/>
              <a:t>       {</a:t>
            </a:r>
          </a:p>
          <a:p>
            <a:r>
              <a:rPr lang="en-US"/>
              <a:t>           if (ptr-&gt;name &gt; ptr-&gt;next-&gt;name)  return false</a:t>
            </a:r>
          </a:p>
          <a:p>
            <a:r>
              <a:rPr lang="en-US"/>
              <a:t>       }</a:t>
            </a:r>
          </a:p>
          <a:p>
            <a:r>
              <a:rPr lang="en-US"/>
              <a:t>       ptr = ptr-&gt;next;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/>
              <a:t>   return true;</a:t>
            </a:r>
          </a:p>
          <a:p>
            <a:r>
              <a:rPr lang="en-US"/>
              <a:t>}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E76A00-F848-406D-94A5-D39E6FC37DFB}" type="slidenum">
              <a:rPr lang="en-US"/>
              <a:pPr/>
              <a:t>59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011C8-7452-4BFE-AB0C-E25253560635}" type="slidenum">
              <a:rPr lang="en-US"/>
              <a:pPr/>
              <a:t>6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28C85-CBE8-41D3-A1F4-A8501C18253A}" type="slidenum">
              <a:rPr lang="en-US"/>
              <a:pPr/>
              <a:t>60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7ACBC-2611-4F83-B7A6-4E58DFF6CC79}" type="slidenum">
              <a:rPr lang="en-US"/>
              <a:pPr/>
              <a:t>61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02B55-6E87-4E9B-B7A8-F5F986A1D6BE}" type="slidenum">
              <a:rPr lang="en-US"/>
              <a:pPr/>
              <a:t>62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2FEE00-DB9D-44A6-8BED-4EB16F0880DC}" type="slidenum">
              <a:rPr lang="en-US"/>
              <a:pPr/>
              <a:t>63</a:t>
            </a:fld>
            <a:endParaRPr 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D0F34-A260-43E1-85F6-968CB34CC76C}" type="slidenum">
              <a:rPr lang="en-US"/>
              <a:pPr/>
              <a:t>64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7B781-B5F1-4918-9227-054DB65FD1CB}" type="slidenum">
              <a:rPr lang="en-US"/>
              <a:pPr/>
              <a:t>65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6E291-7164-4F2A-BC44-6DC6A6514E4B}" type="slidenum">
              <a:rPr lang="en-US"/>
              <a:pPr/>
              <a:t>66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181D6-9DA9-4BB1-B307-1C01C0184A09}" type="slidenum">
              <a:rPr lang="en-US"/>
              <a:pPr/>
              <a:t>67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C9F52-8130-4B1D-B89B-C2169EB73D76}" type="slidenum">
              <a:rPr lang="en-US"/>
              <a:pPr/>
              <a:t>68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EFAFC-6EF8-40C7-9AA8-292E88DF0FE8}" type="slidenum">
              <a:rPr lang="en-US"/>
              <a:pPr/>
              <a:t>7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8095B-4311-4356-BB60-BAD4CE1367B9}" type="slidenum">
              <a:rPr lang="en-US"/>
              <a:pPr/>
              <a:t>8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A48BB-68CC-4044-9597-D291CE6E3C27}" type="slidenum">
              <a:rPr lang="en-US"/>
              <a:pPr/>
              <a:t>9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751B8-795B-4637-A34B-65CD6567F3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576E5-DBEE-439F-A29A-8C566F9FE0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9A0D3-9DE6-4175-8B86-7CA81E74B0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7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F8349-86FD-47DD-A9A7-0A383510F8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F6617-6D3F-4B57-B05B-CCFD2D9546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8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705CF-483C-4FE2-9E02-AFFC93A3F9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982E8-A96A-4A4B-9191-4259E8B5F2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5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F51DF-0A1C-44C8-9835-4A092EB087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6E78-7D56-49B4-8638-68F5627749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A7DF8-24A4-4B63-948C-D7D606A597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2728A-F0F1-4B92-B22E-6A0BFE6CC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33525" y="-666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0856BEB-0D08-4ECD-BAAB-DAEA956387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2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2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2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6B4E-E755-48A0-8CF1-A8B6CCCA2DF1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smtClean="0"/>
              <a:t>Lecture #4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Resource Management, Part 2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Assignment Operators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Basic Linked Lists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Insertion, deletion, destruction, traversals, etc.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</a:rPr>
              <a:t>Advanced Linked Lists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Tail Pointers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Doubly-linked Lists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4D9-9B9F-489C-AAA6-FDEAE1A0B8B7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568322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568323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24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Squares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Squares(int n) { 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m_n = n;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m_sq = new int[n];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m_sq[j] = (j+1)*(j+1);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 Squares(){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[]m_sq;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printSquares()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cout &lt;&lt; m_sq[j] &lt;&lt; endl;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int *m_sq, m_n;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68325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68326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568327" name="Text Box 7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grpSp>
        <p:nvGrpSpPr>
          <p:cNvPr id="568328" name="Group 8"/>
          <p:cNvGrpSpPr>
            <a:grpSpLocks/>
          </p:cNvGrpSpPr>
          <p:nvPr/>
        </p:nvGrpSpPr>
        <p:grpSpPr bwMode="auto">
          <a:xfrm>
            <a:off x="4495800" y="1506538"/>
            <a:ext cx="3962400" cy="2684462"/>
            <a:chOff x="48" y="1440"/>
            <a:chExt cx="2496" cy="1691"/>
          </a:xfrm>
        </p:grpSpPr>
        <p:sp>
          <p:nvSpPr>
            <p:cNvPr id="568329" name="Rectangle 9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30" name="Rectangle 10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Squares  a(3);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Squares  b(4);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	b = a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568331" name="Group 11"/>
          <p:cNvGrpSpPr>
            <a:grpSpLocks/>
          </p:cNvGrpSpPr>
          <p:nvPr/>
        </p:nvGrpSpPr>
        <p:grpSpPr bwMode="auto">
          <a:xfrm>
            <a:off x="4583113" y="4495800"/>
            <a:ext cx="1665287" cy="990600"/>
            <a:chOff x="2879" y="2880"/>
            <a:chExt cx="1049" cy="624"/>
          </a:xfrm>
        </p:grpSpPr>
        <p:grpSp>
          <p:nvGrpSpPr>
            <p:cNvPr id="568332" name="Group 12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568333" name="Group 1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68334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83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68336" name="Text Box 16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568337" name="Rectangle 1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8338" name="Text Box 1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68339" name="Text Box 19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68340" name="Rectangle 2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8341" name="Text Box 21"/>
          <p:cNvSpPr txBox="1">
            <a:spLocks noChangeArrowheads="1"/>
          </p:cNvSpPr>
          <p:nvPr/>
        </p:nvSpPr>
        <p:spPr bwMode="auto">
          <a:xfrm>
            <a:off x="5697538" y="46275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68342" name="Group 22"/>
          <p:cNvGrpSpPr>
            <a:grpSpLocks/>
          </p:cNvGrpSpPr>
          <p:nvPr/>
        </p:nvGrpSpPr>
        <p:grpSpPr bwMode="auto">
          <a:xfrm>
            <a:off x="6708775" y="4445000"/>
            <a:ext cx="2214563" cy="1006475"/>
            <a:chOff x="4289" y="3264"/>
            <a:chExt cx="1395" cy="634"/>
          </a:xfrm>
        </p:grpSpPr>
        <p:sp>
          <p:nvSpPr>
            <p:cNvPr id="568343" name="Rectangle 23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4" name="Rectangle 24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568346" name="Rectangle 26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8347" name="Text Box 27"/>
          <p:cNvSpPr txBox="1">
            <a:spLocks noChangeArrowheads="1"/>
          </p:cNvSpPr>
          <p:nvPr/>
        </p:nvSpPr>
        <p:spPr bwMode="auto">
          <a:xfrm>
            <a:off x="5607050" y="50450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68348" name="AutoShape 28"/>
          <p:cNvCxnSpPr>
            <a:cxnSpLocks noChangeShapeType="1"/>
            <a:stCxn id="568347" idx="3"/>
            <a:endCxn id="568343" idx="1"/>
          </p:cNvCxnSpPr>
          <p:nvPr/>
        </p:nvCxnSpPr>
        <p:spPr bwMode="auto">
          <a:xfrm flipV="1">
            <a:off x="6186488" y="46212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8349" name="Text Box 29"/>
          <p:cNvSpPr txBox="1">
            <a:spLocks noChangeArrowheads="1"/>
          </p:cNvSpPr>
          <p:nvPr/>
        </p:nvSpPr>
        <p:spPr bwMode="auto">
          <a:xfrm>
            <a:off x="6964363" y="44196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68350" name="Text Box 30"/>
          <p:cNvSpPr txBox="1">
            <a:spLocks noChangeArrowheads="1"/>
          </p:cNvSpPr>
          <p:nvPr/>
        </p:nvSpPr>
        <p:spPr bwMode="auto">
          <a:xfrm>
            <a:off x="6950075" y="47466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68351" name="Text Box 31"/>
          <p:cNvSpPr txBox="1">
            <a:spLocks noChangeArrowheads="1"/>
          </p:cNvSpPr>
          <p:nvPr/>
        </p:nvSpPr>
        <p:spPr bwMode="auto">
          <a:xfrm>
            <a:off x="6965950" y="50752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grpSp>
        <p:nvGrpSpPr>
          <p:cNvPr id="568352" name="Group 32"/>
          <p:cNvGrpSpPr>
            <a:grpSpLocks/>
          </p:cNvGrpSpPr>
          <p:nvPr/>
        </p:nvGrpSpPr>
        <p:grpSpPr bwMode="auto">
          <a:xfrm>
            <a:off x="4572000" y="5486400"/>
            <a:ext cx="1677988" cy="990600"/>
            <a:chOff x="2871" y="2880"/>
            <a:chExt cx="1057" cy="624"/>
          </a:xfrm>
        </p:grpSpPr>
        <p:grpSp>
          <p:nvGrpSpPr>
            <p:cNvPr id="568353" name="Group 33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568354" name="Group 34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68355" name="Rectangle 35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835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68357" name="Text Box 37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568358" name="Rectangle 38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8359" name="Text Box 39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68360" name="Text Box 40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68361" name="Rectangle 41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8362" name="Text Box 42"/>
          <p:cNvSpPr txBox="1">
            <a:spLocks noChangeArrowheads="1"/>
          </p:cNvSpPr>
          <p:nvPr/>
        </p:nvSpPr>
        <p:spPr bwMode="auto">
          <a:xfrm>
            <a:off x="5691188" y="56356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cxnSp>
        <p:nvCxnSpPr>
          <p:cNvPr id="568363" name="AutoShape 43"/>
          <p:cNvCxnSpPr>
            <a:cxnSpLocks noChangeShapeType="1"/>
          </p:cNvCxnSpPr>
          <p:nvPr/>
        </p:nvCxnSpPr>
        <p:spPr bwMode="auto">
          <a:xfrm flipH="1">
            <a:off x="5994400" y="48260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8364" name="Text Box 44"/>
          <p:cNvSpPr txBox="1">
            <a:spLocks noChangeArrowheads="1"/>
          </p:cNvSpPr>
          <p:nvPr/>
        </p:nvSpPr>
        <p:spPr bwMode="auto">
          <a:xfrm>
            <a:off x="5602288" y="6037263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568365" name="AutoShape 45"/>
          <p:cNvCxnSpPr>
            <a:cxnSpLocks noChangeShapeType="1"/>
          </p:cNvCxnSpPr>
          <p:nvPr/>
        </p:nvCxnSpPr>
        <p:spPr bwMode="auto">
          <a:xfrm flipV="1">
            <a:off x="6119813" y="56229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8366" name="Group 46"/>
          <p:cNvGrpSpPr>
            <a:grpSpLocks/>
          </p:cNvGrpSpPr>
          <p:nvPr/>
        </p:nvGrpSpPr>
        <p:grpSpPr bwMode="auto">
          <a:xfrm>
            <a:off x="6692900" y="5562600"/>
            <a:ext cx="2216150" cy="1311275"/>
            <a:chOff x="4216" y="3504"/>
            <a:chExt cx="1396" cy="826"/>
          </a:xfrm>
        </p:grpSpPr>
        <p:grpSp>
          <p:nvGrpSpPr>
            <p:cNvPr id="568367" name="Group 47"/>
            <p:cNvGrpSpPr>
              <a:grpSpLocks/>
            </p:cNvGrpSpPr>
            <p:nvPr/>
          </p:nvGrpSpPr>
          <p:grpSpPr bwMode="auto">
            <a:xfrm>
              <a:off x="4217" y="3504"/>
              <a:ext cx="1395" cy="826"/>
              <a:chOff x="4289" y="3264"/>
              <a:chExt cx="1395" cy="826"/>
            </a:xfrm>
          </p:grpSpPr>
          <p:sp>
            <p:nvSpPr>
              <p:cNvPr id="568368" name="Rectangle 48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369" name="Rectangle 49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370" name="Text Box 50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00000900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00000904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00000908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00000912</a:t>
                </a:r>
              </a:p>
            </p:txBody>
          </p:sp>
          <p:sp>
            <p:nvSpPr>
              <p:cNvPr id="568371" name="Rectangle 51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8372" name="Rectangle 52"/>
            <p:cNvSpPr>
              <a:spLocks noChangeArrowheads="1"/>
            </p:cNvSpPr>
            <p:nvPr/>
          </p:nvSpPr>
          <p:spPr bwMode="auto">
            <a:xfrm>
              <a:off x="4216" y="4104"/>
              <a:ext cx="528" cy="17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8373" name="Text Box 53"/>
          <p:cNvSpPr txBox="1">
            <a:spLocks noChangeArrowheads="1"/>
          </p:cNvSpPr>
          <p:nvPr/>
        </p:nvSpPr>
        <p:spPr bwMode="auto">
          <a:xfrm>
            <a:off x="6892925" y="5559425"/>
            <a:ext cx="4540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  <a:p>
            <a:r>
              <a:rPr lang="en-US" sz="2000"/>
              <a:t>4</a:t>
            </a:r>
          </a:p>
          <a:p>
            <a:r>
              <a:rPr lang="en-US" sz="2000"/>
              <a:t>9</a:t>
            </a:r>
          </a:p>
          <a:p>
            <a:r>
              <a:rPr lang="en-US" sz="2000"/>
              <a:t>16</a:t>
            </a:r>
          </a:p>
        </p:txBody>
      </p:sp>
      <p:grpSp>
        <p:nvGrpSpPr>
          <p:cNvPr id="568374" name="Group 54"/>
          <p:cNvGrpSpPr>
            <a:grpSpLocks/>
          </p:cNvGrpSpPr>
          <p:nvPr/>
        </p:nvGrpSpPr>
        <p:grpSpPr bwMode="auto">
          <a:xfrm>
            <a:off x="5710238" y="5643563"/>
            <a:ext cx="339725" cy="396875"/>
            <a:chOff x="3629" y="2443"/>
            <a:chExt cx="214" cy="267"/>
          </a:xfrm>
        </p:grpSpPr>
        <p:sp>
          <p:nvSpPr>
            <p:cNvPr id="568375" name="Rectangle 55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8376" name="Text Box 56"/>
            <p:cNvSpPr txBox="1">
              <a:spLocks noChangeArrowheads="1"/>
            </p:cNvSpPr>
            <p:nvPr/>
          </p:nvSpPr>
          <p:spPr bwMode="auto">
            <a:xfrm>
              <a:off x="3629" y="2443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00FF"/>
                  </a:solidFill>
                </a:rPr>
                <a:t>3</a:t>
              </a:r>
            </a:p>
          </p:txBody>
        </p:sp>
      </p:grpSp>
      <p:cxnSp>
        <p:nvCxnSpPr>
          <p:cNvPr id="568377" name="AutoShape 57"/>
          <p:cNvCxnSpPr>
            <a:cxnSpLocks noChangeShapeType="1"/>
          </p:cNvCxnSpPr>
          <p:nvPr/>
        </p:nvCxnSpPr>
        <p:spPr bwMode="auto">
          <a:xfrm flipH="1">
            <a:off x="6096000" y="5202238"/>
            <a:ext cx="6350" cy="1008062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8378" name="Group 58"/>
          <p:cNvGrpSpPr>
            <a:grpSpLocks/>
          </p:cNvGrpSpPr>
          <p:nvPr/>
        </p:nvGrpSpPr>
        <p:grpSpPr bwMode="auto">
          <a:xfrm>
            <a:off x="5603875" y="6032500"/>
            <a:ext cx="631825" cy="350838"/>
            <a:chOff x="3576" y="4099"/>
            <a:chExt cx="398" cy="221"/>
          </a:xfrm>
        </p:grpSpPr>
        <p:sp>
          <p:nvSpPr>
            <p:cNvPr id="568379" name="Rectangle 59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8380" name="Text Box 60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800</a:t>
              </a:r>
            </a:p>
          </p:txBody>
        </p:sp>
      </p:grpSp>
      <p:cxnSp>
        <p:nvCxnSpPr>
          <p:cNvPr id="568381" name="AutoShape 61"/>
          <p:cNvCxnSpPr>
            <a:cxnSpLocks noChangeShapeType="1"/>
            <a:stCxn id="568380" idx="3"/>
            <a:endCxn id="568343" idx="1"/>
          </p:cNvCxnSpPr>
          <p:nvPr/>
        </p:nvCxnSpPr>
        <p:spPr bwMode="auto">
          <a:xfrm flipV="1">
            <a:off x="6235700" y="4621213"/>
            <a:ext cx="461963" cy="1587500"/>
          </a:xfrm>
          <a:prstGeom prst="curvedConnector3">
            <a:avLst>
              <a:gd name="adj1" fmla="val 5154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8382" name="Text Box 62"/>
          <p:cNvSpPr txBox="1">
            <a:spLocks noChangeArrowheads="1"/>
          </p:cNvSpPr>
          <p:nvPr/>
        </p:nvSpPr>
        <p:spPr bwMode="auto">
          <a:xfrm>
            <a:off x="5105400" y="3479800"/>
            <a:ext cx="3309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a’s d’tor is called, then b’s </a:t>
            </a:r>
          </a:p>
        </p:txBody>
      </p:sp>
      <p:sp>
        <p:nvSpPr>
          <p:cNvPr id="568383" name="Text Box 63"/>
          <p:cNvSpPr txBox="1">
            <a:spLocks noChangeArrowheads="1"/>
          </p:cNvSpPr>
          <p:nvPr/>
        </p:nvSpPr>
        <p:spPr bwMode="auto">
          <a:xfrm>
            <a:off x="304800" y="1168400"/>
            <a:ext cx="4689475" cy="2431435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When we copy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’s members into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b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, we have 2 problems: </a:t>
            </a:r>
          </a:p>
          <a:p>
            <a:pPr algn="ctr"/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 lvl="1">
              <a:buFontTx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Our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b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variable </a:t>
            </a:r>
            <a:r>
              <a:rPr lang="en-US" sz="2000" dirty="0">
                <a:solidFill>
                  <a:srgbClr val="006666"/>
                </a:solidFill>
                <a:latin typeface="Comic Sans MS" pitchFamily="66" charset="0"/>
              </a:rPr>
              <a:t>forgets where it reserved its memory.</a:t>
            </a:r>
          </a:p>
          <a:p>
            <a:pPr lvl="1">
              <a:buFontTx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Both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a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and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b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latin typeface="Comic Sans MS" pitchFamily="66" charset="0"/>
              </a:rPr>
              <a:t>point to the same memory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568384" name="Line 64"/>
          <p:cNvSpPr>
            <a:spLocks noChangeShapeType="1"/>
          </p:cNvSpPr>
          <p:nvPr/>
        </p:nvSpPr>
        <p:spPr bwMode="auto">
          <a:xfrm>
            <a:off x="5194300" y="3352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8385" name="Text Box 65"/>
          <p:cNvSpPr txBox="1">
            <a:spLocks noChangeArrowheads="1"/>
          </p:cNvSpPr>
          <p:nvPr/>
        </p:nvSpPr>
        <p:spPr bwMode="auto">
          <a:xfrm>
            <a:off x="533400" y="1355725"/>
            <a:ext cx="4054475" cy="2554545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When </a:t>
            </a:r>
            <a:r>
              <a:rPr lang="en-US" dirty="0">
                <a:solidFill>
                  <a:srgbClr val="6600CC"/>
                </a:solidFill>
              </a:rPr>
              <a:t>a</a:t>
            </a:r>
            <a:r>
              <a:rPr lang="en-US" dirty="0"/>
              <a:t> is destructed, it frees the memory at </a:t>
            </a:r>
            <a:r>
              <a:rPr lang="en-US" dirty="0">
                <a:solidFill>
                  <a:srgbClr val="6600CC"/>
                </a:solidFill>
              </a:rPr>
              <a:t>800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sz="2000" dirty="0">
                <a:solidFill>
                  <a:srgbClr val="006666"/>
                </a:solidFill>
              </a:rPr>
              <a:t>But this memory is </a:t>
            </a:r>
            <a:r>
              <a:rPr lang="en-US" sz="2000" i="1" dirty="0">
                <a:solidFill>
                  <a:srgbClr val="006666"/>
                </a:solidFill>
              </a:rPr>
              <a:t>still</a:t>
            </a:r>
            <a:r>
              <a:rPr lang="en-US" sz="2000" dirty="0">
                <a:solidFill>
                  <a:srgbClr val="006666"/>
                </a:solidFill>
              </a:rPr>
              <a:t> being referred to by </a:t>
            </a:r>
            <a:r>
              <a:rPr lang="en-US" sz="2000" dirty="0">
                <a:solidFill>
                  <a:srgbClr val="6600CC"/>
                </a:solidFill>
              </a:rPr>
              <a:t>b</a:t>
            </a:r>
            <a:r>
              <a:rPr lang="en-US" sz="2000" dirty="0">
                <a:solidFill>
                  <a:srgbClr val="006666"/>
                </a:solidFill>
              </a:rPr>
              <a:t>!  </a:t>
            </a:r>
            <a:r>
              <a:rPr lang="en-US" sz="2000" dirty="0" err="1">
                <a:solidFill>
                  <a:srgbClr val="FF0066"/>
                </a:solidFill>
              </a:rPr>
              <a:t>Utoh</a:t>
            </a:r>
            <a:r>
              <a:rPr lang="en-US" sz="2000" dirty="0">
                <a:solidFill>
                  <a:srgbClr val="006666"/>
                </a:solidFill>
              </a:rPr>
              <a:t>!</a:t>
            </a:r>
          </a:p>
          <a:p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568386" name="Line 66"/>
          <p:cNvSpPr>
            <a:spLocks noChangeShapeType="1"/>
          </p:cNvSpPr>
          <p:nvPr/>
        </p:nvSpPr>
        <p:spPr bwMode="auto">
          <a:xfrm>
            <a:off x="4813300" y="364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8387" name="Oval 67"/>
          <p:cNvSpPr>
            <a:spLocks noChangeArrowheads="1"/>
          </p:cNvSpPr>
          <p:nvPr/>
        </p:nvSpPr>
        <p:spPr bwMode="auto">
          <a:xfrm>
            <a:off x="5613400" y="6057900"/>
            <a:ext cx="571500" cy="317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8388" name="Text Box 68"/>
          <p:cNvSpPr txBox="1">
            <a:spLocks noChangeArrowheads="1"/>
          </p:cNvSpPr>
          <p:nvPr/>
        </p:nvSpPr>
        <p:spPr bwMode="auto">
          <a:xfrm>
            <a:off x="457200" y="1295400"/>
            <a:ext cx="4054475" cy="3662541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sz="2000" dirty="0"/>
              <a:t>Finally, when </a:t>
            </a:r>
            <a:r>
              <a:rPr lang="en-US" sz="2000" dirty="0">
                <a:solidFill>
                  <a:srgbClr val="6600CC"/>
                </a:solidFill>
              </a:rPr>
              <a:t>b</a:t>
            </a:r>
            <a:r>
              <a:rPr lang="en-US" sz="2000" dirty="0"/>
              <a:t> is destructed, it tries to free the memory at </a:t>
            </a:r>
            <a:r>
              <a:rPr lang="en-US" sz="2000" dirty="0">
                <a:solidFill>
                  <a:srgbClr val="6600CC"/>
                </a:solidFill>
              </a:rPr>
              <a:t>800 – </a:t>
            </a:r>
            <a:r>
              <a:rPr lang="en-US" sz="2000" dirty="0">
                <a:solidFill>
                  <a:srgbClr val="FF0066"/>
                </a:solidFill>
              </a:rPr>
              <a:t>AGAIN! </a:t>
            </a:r>
          </a:p>
          <a:p>
            <a:endParaRPr lang="en-US" dirty="0">
              <a:solidFill>
                <a:srgbClr val="FF0066"/>
              </a:solidFill>
            </a:endParaRPr>
          </a:p>
          <a:p>
            <a:r>
              <a:rPr lang="en-US" sz="2000" dirty="0">
                <a:solidFill>
                  <a:srgbClr val="006666"/>
                </a:solidFill>
              </a:rPr>
              <a:t>But this memory was already freed by </a:t>
            </a:r>
            <a:r>
              <a:rPr lang="en-US" sz="2000" dirty="0">
                <a:solidFill>
                  <a:srgbClr val="6600CC"/>
                </a:solidFill>
              </a:rPr>
              <a:t>a</a:t>
            </a:r>
            <a:r>
              <a:rPr lang="en-US" sz="2000" dirty="0">
                <a:solidFill>
                  <a:srgbClr val="006666"/>
                </a:solidFill>
              </a:rPr>
              <a:t>!  </a:t>
            </a:r>
          </a:p>
          <a:p>
            <a:endParaRPr lang="en-US" dirty="0">
              <a:solidFill>
                <a:srgbClr val="006666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And, </a:t>
            </a:r>
            <a:r>
              <a:rPr lang="en-US" sz="2000" dirty="0">
                <a:solidFill>
                  <a:srgbClr val="6600CC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forgot where its original memory was, so it </a:t>
            </a:r>
            <a:r>
              <a:rPr lang="en-US" sz="2000" dirty="0">
                <a:solidFill>
                  <a:srgbClr val="FF0066"/>
                </a:solidFill>
              </a:rPr>
              <a:t>forgets to free that too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3799" y="555019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?</a:t>
            </a:r>
            <a:endParaRPr 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41" grpId="0"/>
      <p:bldP spid="568347" grpId="0"/>
      <p:bldP spid="568349" grpId="0"/>
      <p:bldP spid="568350" grpId="0"/>
      <p:bldP spid="568351" grpId="0"/>
      <p:bldP spid="568383" grpId="0" uiExpand="1" build="p" animBg="1"/>
      <p:bldP spid="568383" grpId="1" build="allAtOnce" animBg="1"/>
      <p:bldP spid="568384" grpId="0" animBg="1"/>
      <p:bldP spid="568384" grpId="1" animBg="1"/>
      <p:bldP spid="568385" grpId="0" animBg="1"/>
      <p:bldP spid="568385" grpId="1" animBg="1"/>
      <p:bldP spid="568386" grpId="0" animBg="1"/>
      <p:bldP spid="568387" grpId="0" animBg="1"/>
      <p:bldP spid="568388" grpId="0" uiExpand="1" build="p" animBg="1"/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26-43E4-489A-A6C4-9365473D362F}" type="slidenum">
              <a:rPr lang="en-US"/>
              <a:pPr/>
              <a:t>11</a:t>
            </a:fld>
            <a:endParaRPr 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70371" name="Text Box 3"/>
          <p:cNvSpPr txBox="1">
            <a:spLocks noChangeArrowheads="1"/>
          </p:cNvSpPr>
          <p:nvPr/>
        </p:nvSpPr>
        <p:spPr bwMode="auto">
          <a:xfrm>
            <a:off x="457200" y="3581400"/>
            <a:ext cx="458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The assignment operator must:</a:t>
            </a:r>
          </a:p>
        </p:txBody>
      </p:sp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914400" y="4114800"/>
            <a:ext cx="79248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Free all dynamic memory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 used by the target instance. 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Re-allocate memory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 in the target instance to hold any member variables from the source instance. 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Explicitly copy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 the contents of the source instance to the target instance. </a:t>
            </a:r>
          </a:p>
        </p:txBody>
      </p:sp>
      <p:sp>
        <p:nvSpPr>
          <p:cNvPr id="570373" name="Text Box 5"/>
          <p:cNvSpPr txBox="1">
            <a:spLocks noChangeArrowheads="1"/>
          </p:cNvSpPr>
          <p:nvPr/>
        </p:nvSpPr>
        <p:spPr bwMode="auto">
          <a:xfrm>
            <a:off x="384175" y="1143000"/>
            <a:ext cx="312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Any time your class: </a:t>
            </a:r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611188" y="1692275"/>
            <a:ext cx="6983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lphaU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Allocates dynamic memory</a:t>
            </a:r>
          </a:p>
          <a:p>
            <a:pPr>
              <a:buFontTx/>
              <a:buAutoNum type="alphaU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Opens system resources (like opening a file) </a:t>
            </a:r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415925" y="2819400"/>
            <a:ext cx="796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u="sng"/>
              <a:t>You need to define your own </a:t>
            </a:r>
            <a:r>
              <a:rPr lang="en-US" i="1" u="sng">
                <a:solidFill>
                  <a:srgbClr val="006666"/>
                </a:solidFill>
              </a:rPr>
              <a:t>assignment operator</a:t>
            </a:r>
            <a:endParaRPr lang="en-US" u="sng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/>
      <p:bldP spid="570372" grpId="0" build="p"/>
      <p:bldP spid="5703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F13B-AA48-4320-A8EA-6FD3C7A9F7CD}" type="slidenum">
              <a:rPr lang="en-US"/>
              <a:pPr/>
              <a:t>12</a:t>
            </a:fld>
            <a:endParaRPr lang="en-US"/>
          </a:p>
        </p:txBody>
      </p:sp>
      <p:sp>
        <p:nvSpPr>
          <p:cNvPr id="57241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72419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538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General assignment operator syntax:</a:t>
            </a: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83343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class SomeClass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{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 public:</a:t>
            </a:r>
          </a:p>
          <a:p>
            <a:pPr algn="l"/>
            <a:endParaRPr lang="en-US">
              <a:solidFill>
                <a:schemeClr val="accent2"/>
              </a:solidFill>
            </a:endParaRPr>
          </a:p>
          <a:p>
            <a:pPr algn="l"/>
            <a:r>
              <a:rPr lang="en-US">
                <a:solidFill>
                  <a:srgbClr val="990000"/>
                </a:solidFill>
              </a:rPr>
              <a:t>       SomeClass &amp; operator=(</a:t>
            </a:r>
            <a:r>
              <a:rPr lang="en-US" b="1" i="1" u="sng">
                <a:solidFill>
                  <a:srgbClr val="006666"/>
                </a:solidFill>
              </a:rPr>
              <a:t>const </a:t>
            </a:r>
            <a:r>
              <a:rPr lang="en-US">
                <a:solidFill>
                  <a:srgbClr val="990000"/>
                </a:solidFill>
              </a:rPr>
              <a:t>SomeClass &amp;src)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    {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          // 1. Free all memory in the target instance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          // 2. Reallocate memory for the target instance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	   // 3. Copy data from src into the target instance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          </a:t>
            </a:r>
            <a:r>
              <a:rPr lang="en-US">
                <a:solidFill>
                  <a:srgbClr val="006666"/>
                </a:solidFill>
              </a:rPr>
              <a:t>// 4. Return a reference to the target instance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    }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};</a:t>
            </a:r>
          </a:p>
        </p:txBody>
      </p:sp>
      <p:sp>
        <p:nvSpPr>
          <p:cNvPr id="572421" name="AutoShape 5"/>
          <p:cNvSpPr>
            <a:spLocks noChangeArrowheads="1"/>
          </p:cNvSpPr>
          <p:nvPr/>
        </p:nvSpPr>
        <p:spPr bwMode="auto">
          <a:xfrm>
            <a:off x="4876800" y="2209800"/>
            <a:ext cx="2971800" cy="990600"/>
          </a:xfrm>
          <a:prstGeom prst="wedgeRoundRectCallout">
            <a:avLst>
              <a:gd name="adj1" fmla="val -43912"/>
              <a:gd name="adj2" fmla="val 90222"/>
              <a:gd name="adj3" fmla="val 16667"/>
            </a:avLst>
          </a:prstGeom>
          <a:solidFill>
            <a:srgbClr val="FFCC99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Don’t forget the </a:t>
            </a:r>
            <a:r>
              <a:rPr lang="en-US">
                <a:solidFill>
                  <a:srgbClr val="006666"/>
                </a:solidFill>
              </a:rPr>
              <a:t>const</a:t>
            </a:r>
            <a:r>
              <a:rPr lang="en-US"/>
              <a:t> keyword!</a:t>
            </a:r>
          </a:p>
        </p:txBody>
      </p:sp>
      <p:sp>
        <p:nvSpPr>
          <p:cNvPr id="572423" name="AutoShape 7"/>
          <p:cNvSpPr>
            <a:spLocks noChangeArrowheads="1"/>
          </p:cNvSpPr>
          <p:nvPr/>
        </p:nvSpPr>
        <p:spPr bwMode="auto">
          <a:xfrm>
            <a:off x="5638800" y="2044700"/>
            <a:ext cx="3168650" cy="1231900"/>
          </a:xfrm>
          <a:prstGeom prst="wedgeRoundRectCallout">
            <a:avLst>
              <a:gd name="adj1" fmla="val -4157"/>
              <a:gd name="adj2" fmla="val 77833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Don’t forget the </a:t>
            </a:r>
            <a:r>
              <a:rPr lang="en-US">
                <a:solidFill>
                  <a:srgbClr val="006666"/>
                </a:solidFill>
              </a:rPr>
              <a:t>&amp;</a:t>
            </a:r>
            <a:r>
              <a:rPr lang="en-US"/>
              <a:t> symbol to make src a reference!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1" grpId="0" animBg="1"/>
      <p:bldP spid="572421" grpId="1" animBg="1"/>
      <p:bldP spid="572423" grpId="1" animBg="1"/>
      <p:bldP spid="572423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321B-7118-43FD-BA0F-D521DC1DE646}" type="slidenum">
              <a:rPr lang="en-US"/>
              <a:pPr/>
              <a:t>13</a:t>
            </a:fld>
            <a:endParaRPr lang="en-US"/>
          </a:p>
        </p:txBody>
      </p:sp>
      <p:sp>
        <p:nvSpPr>
          <p:cNvPr id="574466" name="Rectangle 2"/>
          <p:cNvSpPr>
            <a:spLocks noChangeArrowheads="1"/>
          </p:cNvSpPr>
          <p:nvPr/>
        </p:nvSpPr>
        <p:spPr bwMode="auto">
          <a:xfrm>
            <a:off x="304800" y="1025525"/>
            <a:ext cx="5070475" cy="5680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-114300" y="1000125"/>
            <a:ext cx="6165850" cy="61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algn="l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assignment operator: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Squares &amp;operator=(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Squares &amp;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6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  delete []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</a:p>
          <a:p>
            <a:pPr indent="457200" algn="l" eaLnBrk="0" hangingPunct="0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 return(*this);	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 dirty="0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printSquares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algn="l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74469" name="Rectangle 5"/>
          <p:cNvSpPr>
            <a:spLocks noChangeArrowheads="1"/>
          </p:cNvSpPr>
          <p:nvPr/>
        </p:nvSpPr>
        <p:spPr bwMode="auto">
          <a:xfrm>
            <a:off x="5486400" y="1092200"/>
            <a:ext cx="3492500" cy="2286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5473700" y="1066800"/>
            <a:ext cx="3581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 a(3);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 b(4);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 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b = a;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74471" name="Text Box 7"/>
          <p:cNvSpPr txBox="1">
            <a:spLocks noChangeArrowheads="1"/>
          </p:cNvSpPr>
          <p:nvPr/>
        </p:nvSpPr>
        <p:spPr bwMode="auto">
          <a:xfrm>
            <a:off x="48101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574472" name="Line 8"/>
          <p:cNvSpPr>
            <a:spLocks noChangeShapeType="1"/>
          </p:cNvSpPr>
          <p:nvPr/>
        </p:nvSpPr>
        <p:spPr bwMode="auto">
          <a:xfrm>
            <a:off x="5537200" y="1790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74473" name="Group 9"/>
          <p:cNvGrpSpPr>
            <a:grpSpLocks/>
          </p:cNvGrpSpPr>
          <p:nvPr/>
        </p:nvGrpSpPr>
        <p:grpSpPr bwMode="auto">
          <a:xfrm>
            <a:off x="5116513" y="4343400"/>
            <a:ext cx="1665287" cy="990600"/>
            <a:chOff x="2879" y="2880"/>
            <a:chExt cx="1049" cy="624"/>
          </a:xfrm>
        </p:grpSpPr>
        <p:grpSp>
          <p:nvGrpSpPr>
            <p:cNvPr id="574474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574475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4476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47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4478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574479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4480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4481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74482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483" name="Text Box 19"/>
          <p:cNvSpPr txBox="1">
            <a:spLocks noChangeArrowheads="1"/>
          </p:cNvSpPr>
          <p:nvPr/>
        </p:nvSpPr>
        <p:spPr bwMode="auto">
          <a:xfrm>
            <a:off x="6230938" y="4475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74484" name="Group 20"/>
          <p:cNvGrpSpPr>
            <a:grpSpLocks/>
          </p:cNvGrpSpPr>
          <p:nvPr/>
        </p:nvGrpSpPr>
        <p:grpSpPr bwMode="auto">
          <a:xfrm>
            <a:off x="7242175" y="4292600"/>
            <a:ext cx="1909763" cy="1006475"/>
            <a:chOff x="4289" y="3264"/>
            <a:chExt cx="1203" cy="634"/>
          </a:xfrm>
        </p:grpSpPr>
        <p:sp>
          <p:nvSpPr>
            <p:cNvPr id="574485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86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87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000808</a:t>
              </a:r>
            </a:p>
          </p:txBody>
        </p:sp>
        <p:sp>
          <p:nvSpPr>
            <p:cNvPr id="574488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4489" name="Text Box 25"/>
          <p:cNvSpPr txBox="1">
            <a:spLocks noChangeArrowheads="1"/>
          </p:cNvSpPr>
          <p:nvPr/>
        </p:nvSpPr>
        <p:spPr bwMode="auto">
          <a:xfrm>
            <a:off x="6140450" y="48926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74490" name="AutoShape 26"/>
          <p:cNvCxnSpPr>
            <a:cxnSpLocks noChangeShapeType="1"/>
            <a:stCxn id="574489" idx="3"/>
            <a:endCxn id="574485" idx="1"/>
          </p:cNvCxnSpPr>
          <p:nvPr/>
        </p:nvCxnSpPr>
        <p:spPr bwMode="auto">
          <a:xfrm flipV="1">
            <a:off x="6719888" y="4468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491" name="Text Box 27"/>
          <p:cNvSpPr txBox="1">
            <a:spLocks noChangeArrowheads="1"/>
          </p:cNvSpPr>
          <p:nvPr/>
        </p:nvSpPr>
        <p:spPr bwMode="auto">
          <a:xfrm>
            <a:off x="7497763" y="42672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74492" name="Text Box 28"/>
          <p:cNvSpPr txBox="1">
            <a:spLocks noChangeArrowheads="1"/>
          </p:cNvSpPr>
          <p:nvPr/>
        </p:nvSpPr>
        <p:spPr bwMode="auto">
          <a:xfrm>
            <a:off x="7483475" y="4594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74493" name="Text Box 29"/>
          <p:cNvSpPr txBox="1">
            <a:spLocks noChangeArrowheads="1"/>
          </p:cNvSpPr>
          <p:nvPr/>
        </p:nvSpPr>
        <p:spPr bwMode="auto">
          <a:xfrm>
            <a:off x="7499350" y="49228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grpSp>
        <p:nvGrpSpPr>
          <p:cNvPr id="574494" name="Group 30"/>
          <p:cNvGrpSpPr>
            <a:grpSpLocks/>
          </p:cNvGrpSpPr>
          <p:nvPr/>
        </p:nvGrpSpPr>
        <p:grpSpPr bwMode="auto">
          <a:xfrm>
            <a:off x="5105400" y="5334000"/>
            <a:ext cx="1677988" cy="990600"/>
            <a:chOff x="2871" y="2880"/>
            <a:chExt cx="1057" cy="624"/>
          </a:xfrm>
        </p:grpSpPr>
        <p:grpSp>
          <p:nvGrpSpPr>
            <p:cNvPr id="574495" name="Group 31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574496" name="Group 32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4497" name="Rectangle 33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49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4499" name="Text Box 35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574500" name="Rectangle 36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4501" name="Text Box 37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4502" name="Text Box 38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74503" name="Rectangle 39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504" name="Text Box 40"/>
          <p:cNvSpPr txBox="1">
            <a:spLocks noChangeArrowheads="1"/>
          </p:cNvSpPr>
          <p:nvPr/>
        </p:nvSpPr>
        <p:spPr bwMode="auto">
          <a:xfrm>
            <a:off x="6224588" y="5483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74505" name="Text Box 41"/>
          <p:cNvSpPr txBox="1">
            <a:spLocks noChangeArrowheads="1"/>
          </p:cNvSpPr>
          <p:nvPr/>
        </p:nvSpPr>
        <p:spPr bwMode="auto">
          <a:xfrm>
            <a:off x="6135688" y="5884863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574506" name="AutoShape 42"/>
          <p:cNvCxnSpPr>
            <a:cxnSpLocks noChangeShapeType="1"/>
          </p:cNvCxnSpPr>
          <p:nvPr/>
        </p:nvCxnSpPr>
        <p:spPr bwMode="auto">
          <a:xfrm flipV="1">
            <a:off x="6653213" y="5470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4507" name="Group 43"/>
          <p:cNvGrpSpPr>
            <a:grpSpLocks/>
          </p:cNvGrpSpPr>
          <p:nvPr/>
        </p:nvGrpSpPr>
        <p:grpSpPr bwMode="auto">
          <a:xfrm>
            <a:off x="7226300" y="5410200"/>
            <a:ext cx="1911350" cy="1311275"/>
            <a:chOff x="4216" y="3504"/>
            <a:chExt cx="1204" cy="826"/>
          </a:xfrm>
        </p:grpSpPr>
        <p:grpSp>
          <p:nvGrpSpPr>
            <p:cNvPr id="574508" name="Group 44"/>
            <p:cNvGrpSpPr>
              <a:grpSpLocks/>
            </p:cNvGrpSpPr>
            <p:nvPr/>
          </p:nvGrpSpPr>
          <p:grpSpPr bwMode="auto">
            <a:xfrm>
              <a:off x="4217" y="3504"/>
              <a:ext cx="1203" cy="826"/>
              <a:chOff x="4289" y="3264"/>
              <a:chExt cx="1203" cy="826"/>
            </a:xfrm>
          </p:grpSpPr>
          <p:sp>
            <p:nvSpPr>
              <p:cNvPr id="574509" name="Rectangle 4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10" name="Rectangle 4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11" name="Text Box 4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692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000900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000904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000908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000912</a:t>
                </a:r>
              </a:p>
            </p:txBody>
          </p:sp>
          <p:sp>
            <p:nvSpPr>
              <p:cNvPr id="574512" name="Rectangle 48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513" name="Rectangle 49"/>
            <p:cNvSpPr>
              <a:spLocks noChangeArrowheads="1"/>
            </p:cNvSpPr>
            <p:nvPr/>
          </p:nvSpPr>
          <p:spPr bwMode="auto">
            <a:xfrm>
              <a:off x="4216" y="4104"/>
              <a:ext cx="528" cy="17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514" name="Text Box 50"/>
          <p:cNvSpPr txBox="1">
            <a:spLocks noChangeArrowheads="1"/>
          </p:cNvSpPr>
          <p:nvPr/>
        </p:nvSpPr>
        <p:spPr bwMode="auto">
          <a:xfrm>
            <a:off x="7426325" y="5407025"/>
            <a:ext cx="4540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  <a:p>
            <a:r>
              <a:rPr lang="en-US" sz="2000"/>
              <a:t>4</a:t>
            </a:r>
          </a:p>
          <a:p>
            <a:r>
              <a:rPr lang="en-US" sz="2000"/>
              <a:t>9</a:t>
            </a:r>
          </a:p>
          <a:p>
            <a:r>
              <a:rPr lang="en-US" sz="2000"/>
              <a:t>16</a:t>
            </a:r>
          </a:p>
        </p:txBody>
      </p:sp>
      <p:sp>
        <p:nvSpPr>
          <p:cNvPr id="574515" name="Line 51"/>
          <p:cNvSpPr>
            <a:spLocks noChangeShapeType="1"/>
          </p:cNvSpPr>
          <p:nvPr/>
        </p:nvSpPr>
        <p:spPr bwMode="auto">
          <a:xfrm>
            <a:off x="5537200" y="2057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16" name="Line 52"/>
          <p:cNvSpPr>
            <a:spLocks noChangeShapeType="1"/>
          </p:cNvSpPr>
          <p:nvPr/>
        </p:nvSpPr>
        <p:spPr bwMode="auto">
          <a:xfrm>
            <a:off x="5537200" y="2603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17" name="Line 53"/>
          <p:cNvSpPr>
            <a:spLocks noChangeShapeType="1"/>
          </p:cNvSpPr>
          <p:nvPr/>
        </p:nvSpPr>
        <p:spPr bwMode="auto">
          <a:xfrm>
            <a:off x="381000" y="3073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18" name="Text Box 54"/>
          <p:cNvSpPr txBox="1">
            <a:spLocks noChangeArrowheads="1"/>
          </p:cNvSpPr>
          <p:nvPr/>
        </p:nvSpPr>
        <p:spPr bwMode="auto">
          <a:xfrm>
            <a:off x="4781550" y="4343400"/>
            <a:ext cx="635000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src</a:t>
            </a:r>
            <a:endParaRPr lang="en-US"/>
          </a:p>
        </p:txBody>
      </p:sp>
      <p:sp>
        <p:nvSpPr>
          <p:cNvPr id="574519" name="Line 55"/>
          <p:cNvSpPr>
            <a:spLocks noChangeShapeType="1"/>
          </p:cNvSpPr>
          <p:nvPr/>
        </p:nvSpPr>
        <p:spPr bwMode="auto">
          <a:xfrm>
            <a:off x="673100" y="364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20" name="AutoShape 56"/>
          <p:cNvSpPr>
            <a:spLocks noChangeArrowheads="1"/>
          </p:cNvSpPr>
          <p:nvPr/>
        </p:nvSpPr>
        <p:spPr bwMode="auto">
          <a:xfrm>
            <a:off x="990600" y="15367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Operating System, I no longer need the memory at location 900.</a:t>
            </a:r>
          </a:p>
        </p:txBody>
      </p:sp>
      <p:sp>
        <p:nvSpPr>
          <p:cNvPr id="574521" name="AutoShape 57"/>
          <p:cNvSpPr>
            <a:spLocks noChangeArrowheads="1"/>
          </p:cNvSpPr>
          <p:nvPr/>
        </p:nvSpPr>
        <p:spPr bwMode="auto">
          <a:xfrm flipH="1">
            <a:off x="4038600" y="4419600"/>
            <a:ext cx="4368800" cy="1701800"/>
          </a:xfrm>
          <a:prstGeom prst="wedgeRoundRectCallout">
            <a:avLst>
              <a:gd name="adj1" fmla="val -63921"/>
              <a:gd name="adj2" fmla="val 87403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up for someone else to use.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574522" name="Line 58"/>
          <p:cNvSpPr>
            <a:spLocks noChangeShapeType="1"/>
          </p:cNvSpPr>
          <p:nvPr/>
        </p:nvSpPr>
        <p:spPr bwMode="auto">
          <a:xfrm>
            <a:off x="685800" y="3924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74523" name="AutoShape 59"/>
          <p:cNvCxnSpPr>
            <a:cxnSpLocks noChangeShapeType="1"/>
          </p:cNvCxnSpPr>
          <p:nvPr/>
        </p:nvCxnSpPr>
        <p:spPr bwMode="auto">
          <a:xfrm flipH="1">
            <a:off x="6532563" y="46736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4524" name="Group 60"/>
          <p:cNvGrpSpPr>
            <a:grpSpLocks/>
          </p:cNvGrpSpPr>
          <p:nvPr/>
        </p:nvGrpSpPr>
        <p:grpSpPr bwMode="auto">
          <a:xfrm>
            <a:off x="6248400" y="5491163"/>
            <a:ext cx="339725" cy="396875"/>
            <a:chOff x="3629" y="2443"/>
            <a:chExt cx="214" cy="267"/>
          </a:xfrm>
        </p:grpSpPr>
        <p:sp>
          <p:nvSpPr>
            <p:cNvPr id="574525" name="Rectangle 61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4526" name="Text Box 62"/>
            <p:cNvSpPr txBox="1">
              <a:spLocks noChangeArrowheads="1"/>
            </p:cNvSpPr>
            <p:nvPr/>
          </p:nvSpPr>
          <p:spPr bwMode="auto">
            <a:xfrm>
              <a:off x="3629" y="2443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00FF"/>
                  </a:solidFill>
                </a:rPr>
                <a:t>3</a:t>
              </a:r>
            </a:p>
          </p:txBody>
        </p:sp>
      </p:grpSp>
      <p:sp>
        <p:nvSpPr>
          <p:cNvPr id="574527" name="Line 63"/>
          <p:cNvSpPr>
            <a:spLocks noChangeShapeType="1"/>
          </p:cNvSpPr>
          <p:nvPr/>
        </p:nvSpPr>
        <p:spPr bwMode="auto">
          <a:xfrm>
            <a:off x="698500" y="4216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28" name="AutoShape 64"/>
          <p:cNvSpPr>
            <a:spLocks noChangeArrowheads="1"/>
          </p:cNvSpPr>
          <p:nvPr/>
        </p:nvSpPr>
        <p:spPr bwMode="auto">
          <a:xfrm>
            <a:off x="1473200" y="20447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OS: Can you reserve 12 bytes of memory for me?</a:t>
            </a:r>
          </a:p>
        </p:txBody>
      </p:sp>
      <p:sp>
        <p:nvSpPr>
          <p:cNvPr id="574529" name="AutoShape 65"/>
          <p:cNvSpPr>
            <a:spLocks noChangeArrowheads="1"/>
          </p:cNvSpPr>
          <p:nvPr/>
        </p:nvSpPr>
        <p:spPr bwMode="auto">
          <a:xfrm flipH="1">
            <a:off x="4038600" y="4191000"/>
            <a:ext cx="4368800" cy="1701800"/>
          </a:xfrm>
          <a:prstGeom prst="wedgeRoundRectCallout">
            <a:avLst>
              <a:gd name="adj1" fmla="val -65375"/>
              <a:gd name="adj2" fmla="val 103542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Sure.  Here’s 12 bytes of memory for you at address 860.</a:t>
            </a:r>
            <a:endParaRPr lang="en-US" sz="2800">
              <a:solidFill>
                <a:srgbClr val="FF0066"/>
              </a:solidFill>
            </a:endParaRPr>
          </a:p>
        </p:txBody>
      </p:sp>
      <p:grpSp>
        <p:nvGrpSpPr>
          <p:cNvPr id="574530" name="Group 66"/>
          <p:cNvGrpSpPr>
            <a:grpSpLocks/>
          </p:cNvGrpSpPr>
          <p:nvPr/>
        </p:nvGrpSpPr>
        <p:grpSpPr bwMode="auto">
          <a:xfrm>
            <a:off x="7246938" y="5397500"/>
            <a:ext cx="1909762" cy="1006475"/>
            <a:chOff x="4289" y="3264"/>
            <a:chExt cx="1203" cy="634"/>
          </a:xfrm>
        </p:grpSpPr>
        <p:sp>
          <p:nvSpPr>
            <p:cNvPr id="574531" name="Rectangle 67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32" name="Rectangle 68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33" name="Text Box 69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000860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000868</a:t>
              </a:r>
            </a:p>
          </p:txBody>
        </p:sp>
        <p:sp>
          <p:nvSpPr>
            <p:cNvPr id="574534" name="Rectangle 70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4535" name="Group 71"/>
          <p:cNvGrpSpPr>
            <a:grpSpLocks/>
          </p:cNvGrpSpPr>
          <p:nvPr/>
        </p:nvGrpSpPr>
        <p:grpSpPr bwMode="auto">
          <a:xfrm>
            <a:off x="6134100" y="5872163"/>
            <a:ext cx="631825" cy="350837"/>
            <a:chOff x="3576" y="4099"/>
            <a:chExt cx="398" cy="221"/>
          </a:xfrm>
        </p:grpSpPr>
        <p:sp>
          <p:nvSpPr>
            <p:cNvPr id="574536" name="Rectangle 72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4537" name="Text Box 73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860</a:t>
              </a:r>
            </a:p>
          </p:txBody>
        </p:sp>
      </p:grpSp>
      <p:sp>
        <p:nvSpPr>
          <p:cNvPr id="574538" name="Line 74"/>
          <p:cNvSpPr>
            <a:spLocks noChangeShapeType="1"/>
          </p:cNvSpPr>
          <p:nvPr/>
        </p:nvSpPr>
        <p:spPr bwMode="auto">
          <a:xfrm>
            <a:off x="711200" y="4457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39" name="Text Box 75"/>
          <p:cNvSpPr txBox="1">
            <a:spLocks noChangeArrowheads="1"/>
          </p:cNvSpPr>
          <p:nvPr/>
        </p:nvSpPr>
        <p:spPr bwMode="auto">
          <a:xfrm>
            <a:off x="7505700" y="540702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</a:t>
            </a:r>
          </a:p>
        </p:txBody>
      </p:sp>
      <p:cxnSp>
        <p:nvCxnSpPr>
          <p:cNvPr id="574540" name="AutoShape 76"/>
          <p:cNvCxnSpPr>
            <a:cxnSpLocks noChangeShapeType="1"/>
            <a:stCxn id="574491" idx="3"/>
            <a:endCxn id="574539" idx="3"/>
          </p:cNvCxnSpPr>
          <p:nvPr/>
        </p:nvCxnSpPr>
        <p:spPr bwMode="auto">
          <a:xfrm>
            <a:off x="7796213" y="4465638"/>
            <a:ext cx="7937" cy="1139825"/>
          </a:xfrm>
          <a:prstGeom prst="curvedConnector3">
            <a:avLst>
              <a:gd name="adj1" fmla="val 298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541" name="Line 77"/>
          <p:cNvSpPr>
            <a:spLocks noChangeShapeType="1"/>
          </p:cNvSpPr>
          <p:nvPr/>
        </p:nvSpPr>
        <p:spPr bwMode="auto">
          <a:xfrm>
            <a:off x="1016000" y="474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42" name="Line 78"/>
          <p:cNvSpPr>
            <a:spLocks noChangeShapeType="1"/>
          </p:cNvSpPr>
          <p:nvPr/>
        </p:nvSpPr>
        <p:spPr bwMode="auto">
          <a:xfrm>
            <a:off x="711200" y="4457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43" name="Text Box 79"/>
          <p:cNvSpPr txBox="1">
            <a:spLocks noChangeArrowheads="1"/>
          </p:cNvSpPr>
          <p:nvPr/>
        </p:nvSpPr>
        <p:spPr bwMode="auto">
          <a:xfrm>
            <a:off x="7472363" y="56991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4</a:t>
            </a:r>
          </a:p>
        </p:txBody>
      </p:sp>
      <p:cxnSp>
        <p:nvCxnSpPr>
          <p:cNvPr id="574544" name="AutoShape 80"/>
          <p:cNvCxnSpPr>
            <a:cxnSpLocks noChangeShapeType="1"/>
            <a:endCxn id="574543" idx="3"/>
          </p:cNvCxnSpPr>
          <p:nvPr/>
        </p:nvCxnSpPr>
        <p:spPr bwMode="auto">
          <a:xfrm>
            <a:off x="7804150" y="4757738"/>
            <a:ext cx="7938" cy="1139825"/>
          </a:xfrm>
          <a:prstGeom prst="curvedConnector3">
            <a:avLst>
              <a:gd name="adj1" fmla="val 298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545" name="Line 81"/>
          <p:cNvSpPr>
            <a:spLocks noChangeShapeType="1"/>
          </p:cNvSpPr>
          <p:nvPr/>
        </p:nvSpPr>
        <p:spPr bwMode="auto">
          <a:xfrm>
            <a:off x="1003300" y="474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46" name="Line 82"/>
          <p:cNvSpPr>
            <a:spLocks noChangeShapeType="1"/>
          </p:cNvSpPr>
          <p:nvPr/>
        </p:nvSpPr>
        <p:spPr bwMode="auto">
          <a:xfrm>
            <a:off x="711200" y="4457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47" name="Text Box 83"/>
          <p:cNvSpPr txBox="1">
            <a:spLocks noChangeArrowheads="1"/>
          </p:cNvSpPr>
          <p:nvPr/>
        </p:nvSpPr>
        <p:spPr bwMode="auto">
          <a:xfrm>
            <a:off x="7472363" y="60293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</a:t>
            </a:r>
          </a:p>
        </p:txBody>
      </p:sp>
      <p:cxnSp>
        <p:nvCxnSpPr>
          <p:cNvPr id="574548" name="AutoShape 84"/>
          <p:cNvCxnSpPr>
            <a:cxnSpLocks noChangeShapeType="1"/>
            <a:endCxn id="574547" idx="3"/>
          </p:cNvCxnSpPr>
          <p:nvPr/>
        </p:nvCxnSpPr>
        <p:spPr bwMode="auto">
          <a:xfrm>
            <a:off x="7804150" y="5087938"/>
            <a:ext cx="7938" cy="1139825"/>
          </a:xfrm>
          <a:prstGeom prst="curvedConnector3">
            <a:avLst>
              <a:gd name="adj1" fmla="val 298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549" name="Line 85"/>
          <p:cNvSpPr>
            <a:spLocks noChangeShapeType="1"/>
          </p:cNvSpPr>
          <p:nvPr/>
        </p:nvSpPr>
        <p:spPr bwMode="auto">
          <a:xfrm>
            <a:off x="1003300" y="474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50" name="Line 86"/>
          <p:cNvSpPr>
            <a:spLocks noChangeShapeType="1"/>
          </p:cNvSpPr>
          <p:nvPr/>
        </p:nvSpPr>
        <p:spPr bwMode="auto">
          <a:xfrm>
            <a:off x="660400" y="5029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51" name="Line 87"/>
          <p:cNvSpPr>
            <a:spLocks noChangeShapeType="1"/>
          </p:cNvSpPr>
          <p:nvPr/>
        </p:nvSpPr>
        <p:spPr bwMode="auto">
          <a:xfrm>
            <a:off x="444500" y="5295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7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7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7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7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7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7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57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7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7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57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57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57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 uiExpand="1" build="p"/>
      <p:bldP spid="574472" grpId="0" animBg="1"/>
      <p:bldP spid="574472" grpId="1" animBg="1"/>
      <p:bldP spid="574483" grpId="0"/>
      <p:bldP spid="574489" grpId="0"/>
      <p:bldP spid="574491" grpId="0"/>
      <p:bldP spid="574492" grpId="0"/>
      <p:bldP spid="574493" grpId="0"/>
      <p:bldP spid="574504" grpId="0"/>
      <p:bldP spid="574505" grpId="0"/>
      <p:bldP spid="574514" grpId="0"/>
      <p:bldP spid="574514" grpId="1"/>
      <p:bldP spid="574515" grpId="0" animBg="1"/>
      <p:bldP spid="574515" grpId="1" animBg="1"/>
      <p:bldP spid="574516" grpId="0" animBg="1"/>
      <p:bldP spid="574516" grpId="1" animBg="1"/>
      <p:bldP spid="574517" grpId="0" animBg="1"/>
      <p:bldP spid="574517" grpId="1" animBg="1"/>
      <p:bldP spid="574518" grpId="0" animBg="1"/>
      <p:bldP spid="574519" grpId="0" animBg="1"/>
      <p:bldP spid="574519" grpId="1" animBg="1"/>
      <p:bldP spid="574520" grpId="0" animBg="1"/>
      <p:bldP spid="574520" grpId="1" animBg="1"/>
      <p:bldP spid="574521" grpId="0" animBg="1"/>
      <p:bldP spid="574521" grpId="1" animBg="1"/>
      <p:bldP spid="574522" grpId="0" animBg="1"/>
      <p:bldP spid="574522" grpId="1" animBg="1"/>
      <p:bldP spid="574527" grpId="0" animBg="1"/>
      <p:bldP spid="574527" grpId="1" animBg="1"/>
      <p:bldP spid="574528" grpId="0" animBg="1"/>
      <p:bldP spid="574528" grpId="1" animBg="1"/>
      <p:bldP spid="574529" grpId="0" animBg="1"/>
      <p:bldP spid="574529" grpId="1" animBg="1"/>
      <p:bldP spid="574538" grpId="0" animBg="1"/>
      <p:bldP spid="574538" grpId="1" animBg="1"/>
      <p:bldP spid="574539" grpId="0"/>
      <p:bldP spid="574541" grpId="0" animBg="1"/>
      <p:bldP spid="574541" grpId="1" animBg="1"/>
      <p:bldP spid="574542" grpId="0" animBg="1"/>
      <p:bldP spid="574542" grpId="1" animBg="1"/>
      <p:bldP spid="574543" grpId="0"/>
      <p:bldP spid="574545" grpId="0" animBg="1"/>
      <p:bldP spid="574545" grpId="1" animBg="1"/>
      <p:bldP spid="574546" grpId="0" animBg="1"/>
      <p:bldP spid="574546" grpId="1" animBg="1"/>
      <p:bldP spid="574547" grpId="0"/>
      <p:bldP spid="574549" grpId="0" animBg="1"/>
      <p:bldP spid="574549" grpId="1" animBg="1"/>
      <p:bldP spid="574550" grpId="0" animBg="1"/>
      <p:bldP spid="574550" grpId="1" animBg="1"/>
      <p:bldP spid="574551" grpId="0" animBg="1"/>
      <p:bldP spid="57455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2B1F-9CEB-4F41-B3B0-E9F62D748F49}" type="slidenum">
              <a:rPr lang="en-US"/>
              <a:pPr/>
              <a:t>14</a:t>
            </a:fld>
            <a:endParaRPr lang="en-US"/>
          </a:p>
        </p:txBody>
      </p:sp>
      <p:sp>
        <p:nvSpPr>
          <p:cNvPr id="576514" name="Rectangle 2"/>
          <p:cNvSpPr>
            <a:spLocks noChangeArrowheads="1"/>
          </p:cNvSpPr>
          <p:nvPr/>
        </p:nvSpPr>
        <p:spPr bwMode="auto">
          <a:xfrm>
            <a:off x="304800" y="1025525"/>
            <a:ext cx="5029200" cy="5680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-114300" y="1000125"/>
            <a:ext cx="5715000" cy="61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delete[]m_sq; }</a:t>
            </a:r>
          </a:p>
          <a:p>
            <a:pPr indent="457200" algn="l" eaLnBrk="0" hangingPunct="0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assignment operator: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Squares &amp;operator=(const Squares &amp;src)</a:t>
            </a:r>
            <a:endParaRPr lang="en-US" sz="16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  delete [] m_sq;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m_n = src.m_n;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m_sq = new int[m_n];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 m_sq[j] = src.m_sq[j];</a:t>
            </a:r>
          </a:p>
          <a:p>
            <a:pPr indent="457200" algn="l" eaLnBrk="0" hangingPunct="0"/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 return(*this);	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 { ...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algn="l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76517" name="Rectangle 5"/>
          <p:cNvSpPr>
            <a:spLocks noChangeArrowheads="1"/>
          </p:cNvSpPr>
          <p:nvPr/>
        </p:nvSpPr>
        <p:spPr bwMode="auto">
          <a:xfrm>
            <a:off x="5486400" y="1092200"/>
            <a:ext cx="3492500" cy="2286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5473700" y="1066800"/>
            <a:ext cx="3581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 a(3);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 b(4);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 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b = a;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endParaRPr lang="en-US" sz="18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48101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grpSp>
        <p:nvGrpSpPr>
          <p:cNvPr id="576520" name="Group 8"/>
          <p:cNvGrpSpPr>
            <a:grpSpLocks/>
          </p:cNvGrpSpPr>
          <p:nvPr/>
        </p:nvGrpSpPr>
        <p:grpSpPr bwMode="auto">
          <a:xfrm>
            <a:off x="5116513" y="4343400"/>
            <a:ext cx="1665287" cy="990600"/>
            <a:chOff x="2879" y="2880"/>
            <a:chExt cx="1049" cy="624"/>
          </a:xfrm>
        </p:grpSpPr>
        <p:grpSp>
          <p:nvGrpSpPr>
            <p:cNvPr id="576521" name="Group 9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576522" name="Group 10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652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65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6525" name="Text Box 13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576526" name="Rectangle 14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6527" name="Text Box 15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6528" name="Text Box 16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76529" name="Rectangle 17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6530" name="Text Box 18"/>
          <p:cNvSpPr txBox="1">
            <a:spLocks noChangeArrowheads="1"/>
          </p:cNvSpPr>
          <p:nvPr/>
        </p:nvSpPr>
        <p:spPr bwMode="auto">
          <a:xfrm>
            <a:off x="6230938" y="4475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76531" name="Group 19"/>
          <p:cNvGrpSpPr>
            <a:grpSpLocks/>
          </p:cNvGrpSpPr>
          <p:nvPr/>
        </p:nvGrpSpPr>
        <p:grpSpPr bwMode="auto">
          <a:xfrm>
            <a:off x="7242175" y="4292600"/>
            <a:ext cx="1909763" cy="1006475"/>
            <a:chOff x="4289" y="3264"/>
            <a:chExt cx="1203" cy="634"/>
          </a:xfrm>
        </p:grpSpPr>
        <p:sp>
          <p:nvSpPr>
            <p:cNvPr id="576532" name="Rectangle 20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33" name="Rectangle 21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34" name="Text Box 22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000808</a:t>
              </a:r>
            </a:p>
          </p:txBody>
        </p:sp>
        <p:sp>
          <p:nvSpPr>
            <p:cNvPr id="576535" name="Rectangle 23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536" name="Text Box 24"/>
          <p:cNvSpPr txBox="1">
            <a:spLocks noChangeArrowheads="1"/>
          </p:cNvSpPr>
          <p:nvPr/>
        </p:nvSpPr>
        <p:spPr bwMode="auto">
          <a:xfrm>
            <a:off x="6140450" y="48926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76537" name="AutoShape 25"/>
          <p:cNvCxnSpPr>
            <a:cxnSpLocks noChangeShapeType="1"/>
            <a:stCxn id="576536" idx="3"/>
            <a:endCxn id="576532" idx="1"/>
          </p:cNvCxnSpPr>
          <p:nvPr/>
        </p:nvCxnSpPr>
        <p:spPr bwMode="auto">
          <a:xfrm flipV="1">
            <a:off x="6719888" y="4468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6538" name="Text Box 26"/>
          <p:cNvSpPr txBox="1">
            <a:spLocks noChangeArrowheads="1"/>
          </p:cNvSpPr>
          <p:nvPr/>
        </p:nvSpPr>
        <p:spPr bwMode="auto">
          <a:xfrm>
            <a:off x="7497763" y="42672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76539" name="Text Box 27"/>
          <p:cNvSpPr txBox="1">
            <a:spLocks noChangeArrowheads="1"/>
          </p:cNvSpPr>
          <p:nvPr/>
        </p:nvSpPr>
        <p:spPr bwMode="auto">
          <a:xfrm>
            <a:off x="7483475" y="4594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76540" name="Text Box 28"/>
          <p:cNvSpPr txBox="1">
            <a:spLocks noChangeArrowheads="1"/>
          </p:cNvSpPr>
          <p:nvPr/>
        </p:nvSpPr>
        <p:spPr bwMode="auto">
          <a:xfrm>
            <a:off x="7499350" y="49228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grpSp>
        <p:nvGrpSpPr>
          <p:cNvPr id="576541" name="Group 29"/>
          <p:cNvGrpSpPr>
            <a:grpSpLocks/>
          </p:cNvGrpSpPr>
          <p:nvPr/>
        </p:nvGrpSpPr>
        <p:grpSpPr bwMode="auto">
          <a:xfrm>
            <a:off x="5105400" y="5334000"/>
            <a:ext cx="1677988" cy="990600"/>
            <a:chOff x="2871" y="2880"/>
            <a:chExt cx="1057" cy="624"/>
          </a:xfrm>
        </p:grpSpPr>
        <p:grpSp>
          <p:nvGrpSpPr>
            <p:cNvPr id="576542" name="Group 30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576543" name="Group 3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6544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65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6546" name="Text Box 34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576547" name="Rectangle 3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6548" name="Text Box 3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6549" name="Text Box 3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76550" name="Rectangle 3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6551" name="Text Box 39"/>
          <p:cNvSpPr txBox="1">
            <a:spLocks noChangeArrowheads="1"/>
          </p:cNvSpPr>
          <p:nvPr/>
        </p:nvSpPr>
        <p:spPr bwMode="auto">
          <a:xfrm>
            <a:off x="6224588" y="5483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76552" name="Text Box 40"/>
          <p:cNvSpPr txBox="1">
            <a:spLocks noChangeArrowheads="1"/>
          </p:cNvSpPr>
          <p:nvPr/>
        </p:nvSpPr>
        <p:spPr bwMode="auto">
          <a:xfrm>
            <a:off x="6135688" y="5884863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576553" name="AutoShape 41"/>
          <p:cNvCxnSpPr>
            <a:cxnSpLocks noChangeShapeType="1"/>
          </p:cNvCxnSpPr>
          <p:nvPr/>
        </p:nvCxnSpPr>
        <p:spPr bwMode="auto">
          <a:xfrm flipV="1">
            <a:off x="6653213" y="5470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6554" name="Group 42"/>
          <p:cNvGrpSpPr>
            <a:grpSpLocks/>
          </p:cNvGrpSpPr>
          <p:nvPr/>
        </p:nvGrpSpPr>
        <p:grpSpPr bwMode="auto">
          <a:xfrm>
            <a:off x="6248400" y="5491163"/>
            <a:ext cx="339725" cy="396875"/>
            <a:chOff x="3629" y="2443"/>
            <a:chExt cx="214" cy="267"/>
          </a:xfrm>
        </p:grpSpPr>
        <p:sp>
          <p:nvSpPr>
            <p:cNvPr id="576555" name="Rectangle 43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6556" name="Text Box 44"/>
            <p:cNvSpPr txBox="1">
              <a:spLocks noChangeArrowheads="1"/>
            </p:cNvSpPr>
            <p:nvPr/>
          </p:nvSpPr>
          <p:spPr bwMode="auto">
            <a:xfrm>
              <a:off x="3629" y="2443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00FF"/>
                  </a:solidFill>
                </a:rPr>
                <a:t>3</a:t>
              </a:r>
            </a:p>
          </p:txBody>
        </p:sp>
      </p:grpSp>
      <p:grpSp>
        <p:nvGrpSpPr>
          <p:cNvPr id="576557" name="Group 45"/>
          <p:cNvGrpSpPr>
            <a:grpSpLocks/>
          </p:cNvGrpSpPr>
          <p:nvPr/>
        </p:nvGrpSpPr>
        <p:grpSpPr bwMode="auto">
          <a:xfrm>
            <a:off x="7246938" y="5397500"/>
            <a:ext cx="1909762" cy="1006475"/>
            <a:chOff x="4289" y="3264"/>
            <a:chExt cx="1203" cy="634"/>
          </a:xfrm>
        </p:grpSpPr>
        <p:sp>
          <p:nvSpPr>
            <p:cNvPr id="576558" name="Rectangle 46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9" name="Rectangle 47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0" name="Text Box 48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000860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000868</a:t>
              </a:r>
            </a:p>
          </p:txBody>
        </p:sp>
        <p:sp>
          <p:nvSpPr>
            <p:cNvPr id="576561" name="Rectangle 49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562" name="Group 50"/>
          <p:cNvGrpSpPr>
            <a:grpSpLocks/>
          </p:cNvGrpSpPr>
          <p:nvPr/>
        </p:nvGrpSpPr>
        <p:grpSpPr bwMode="auto">
          <a:xfrm>
            <a:off x="6134100" y="5872163"/>
            <a:ext cx="631825" cy="350837"/>
            <a:chOff x="3576" y="4099"/>
            <a:chExt cx="398" cy="221"/>
          </a:xfrm>
        </p:grpSpPr>
        <p:sp>
          <p:nvSpPr>
            <p:cNvPr id="576563" name="Rectangle 51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6564" name="Text Box 52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860</a:t>
              </a:r>
            </a:p>
          </p:txBody>
        </p:sp>
      </p:grpSp>
      <p:sp>
        <p:nvSpPr>
          <p:cNvPr id="576565" name="Text Box 53"/>
          <p:cNvSpPr txBox="1">
            <a:spLocks noChangeArrowheads="1"/>
          </p:cNvSpPr>
          <p:nvPr/>
        </p:nvSpPr>
        <p:spPr bwMode="auto">
          <a:xfrm>
            <a:off x="7505700" y="540702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576566" name="Text Box 54"/>
          <p:cNvSpPr txBox="1">
            <a:spLocks noChangeArrowheads="1"/>
          </p:cNvSpPr>
          <p:nvPr/>
        </p:nvSpPr>
        <p:spPr bwMode="auto">
          <a:xfrm>
            <a:off x="7472363" y="56991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4</a:t>
            </a:r>
          </a:p>
        </p:txBody>
      </p:sp>
      <p:sp>
        <p:nvSpPr>
          <p:cNvPr id="576567" name="Text Box 55"/>
          <p:cNvSpPr txBox="1">
            <a:spLocks noChangeArrowheads="1"/>
          </p:cNvSpPr>
          <p:nvPr/>
        </p:nvSpPr>
        <p:spPr bwMode="auto">
          <a:xfrm>
            <a:off x="7472363" y="60293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576568" name="Text Box 56"/>
          <p:cNvSpPr txBox="1">
            <a:spLocks noChangeArrowheads="1"/>
          </p:cNvSpPr>
          <p:nvPr/>
        </p:nvSpPr>
        <p:spPr bwMode="auto">
          <a:xfrm>
            <a:off x="5618163" y="3011488"/>
            <a:ext cx="3309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a’s d’tor is called, then b’s </a:t>
            </a:r>
          </a:p>
        </p:txBody>
      </p:sp>
      <p:sp>
        <p:nvSpPr>
          <p:cNvPr id="576569" name="Line 57"/>
          <p:cNvSpPr>
            <a:spLocks noChangeShapeType="1"/>
          </p:cNvSpPr>
          <p:nvPr/>
        </p:nvSpPr>
        <p:spPr bwMode="auto">
          <a:xfrm>
            <a:off x="5326063" y="31765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0" name="Line 58"/>
          <p:cNvSpPr>
            <a:spLocks noChangeShapeType="1"/>
          </p:cNvSpPr>
          <p:nvPr/>
        </p:nvSpPr>
        <p:spPr bwMode="auto">
          <a:xfrm>
            <a:off x="411163" y="22875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1" name="Line 59"/>
          <p:cNvSpPr>
            <a:spLocks noChangeShapeType="1"/>
          </p:cNvSpPr>
          <p:nvPr/>
        </p:nvSpPr>
        <p:spPr bwMode="auto">
          <a:xfrm>
            <a:off x="2590800" y="1906588"/>
            <a:ext cx="17780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6572" name="AutoShape 60"/>
          <p:cNvSpPr>
            <a:spLocks noChangeArrowheads="1"/>
          </p:cNvSpPr>
          <p:nvPr/>
        </p:nvSpPr>
        <p:spPr bwMode="auto">
          <a:xfrm>
            <a:off x="2374900" y="1397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Operating System, I no longer need the memory at location 800.</a:t>
            </a:r>
          </a:p>
        </p:txBody>
      </p:sp>
      <p:sp>
        <p:nvSpPr>
          <p:cNvPr id="576573" name="AutoShape 61"/>
          <p:cNvSpPr>
            <a:spLocks noChangeArrowheads="1"/>
          </p:cNvSpPr>
          <p:nvPr/>
        </p:nvSpPr>
        <p:spPr bwMode="auto">
          <a:xfrm flipH="1">
            <a:off x="3962400" y="4876800"/>
            <a:ext cx="4368800" cy="1701800"/>
          </a:xfrm>
          <a:prstGeom prst="wedgeRoundRectCallout">
            <a:avLst>
              <a:gd name="adj1" fmla="val -68861"/>
              <a:gd name="adj2" fmla="val 6632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up for someone else to use.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576574" name="Line 62"/>
          <p:cNvSpPr>
            <a:spLocks noChangeShapeType="1"/>
          </p:cNvSpPr>
          <p:nvPr/>
        </p:nvSpPr>
        <p:spPr bwMode="auto">
          <a:xfrm>
            <a:off x="5338763" y="31765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5" name="Line 63"/>
          <p:cNvSpPr>
            <a:spLocks noChangeShapeType="1"/>
          </p:cNvSpPr>
          <p:nvPr/>
        </p:nvSpPr>
        <p:spPr bwMode="auto">
          <a:xfrm>
            <a:off x="419100" y="2286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6" name="Line 64"/>
          <p:cNvSpPr>
            <a:spLocks noChangeShapeType="1"/>
          </p:cNvSpPr>
          <p:nvPr/>
        </p:nvSpPr>
        <p:spPr bwMode="auto">
          <a:xfrm>
            <a:off x="2590800" y="1905000"/>
            <a:ext cx="17780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6577" name="AutoShape 65"/>
          <p:cNvSpPr>
            <a:spLocks noChangeArrowheads="1"/>
          </p:cNvSpPr>
          <p:nvPr/>
        </p:nvSpPr>
        <p:spPr bwMode="auto">
          <a:xfrm>
            <a:off x="2362200" y="1524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Operating System, you can free the memory at address 860.</a:t>
            </a:r>
          </a:p>
        </p:txBody>
      </p:sp>
      <p:sp>
        <p:nvSpPr>
          <p:cNvPr id="576578" name="AutoShape 66"/>
          <p:cNvSpPr>
            <a:spLocks noChangeArrowheads="1"/>
          </p:cNvSpPr>
          <p:nvPr/>
        </p:nvSpPr>
        <p:spPr bwMode="auto">
          <a:xfrm flipH="1">
            <a:off x="3886200" y="4876800"/>
            <a:ext cx="4368800" cy="1701800"/>
          </a:xfrm>
          <a:prstGeom prst="wedgeRoundRectCallout">
            <a:avLst>
              <a:gd name="adj1" fmla="val -70315"/>
              <a:gd name="adj2" fmla="val 6688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for you.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576579" name="Text Box 67"/>
          <p:cNvSpPr txBox="1">
            <a:spLocks noChangeArrowheads="1"/>
          </p:cNvSpPr>
          <p:nvPr/>
        </p:nvSpPr>
        <p:spPr bwMode="auto">
          <a:xfrm>
            <a:off x="5394325" y="3502025"/>
            <a:ext cx="3521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… and everything is freed </a:t>
            </a:r>
            <a:r>
              <a:rPr lang="en-US" sz="2800">
                <a:solidFill>
                  <a:srgbClr val="6600CC"/>
                </a:solidFill>
              </a:rPr>
              <a:t>perfectly</a:t>
            </a:r>
            <a:r>
              <a:rPr lang="en-US" sz="28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7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7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7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30" grpId="0"/>
      <p:bldP spid="576536" grpId="0"/>
      <p:bldP spid="576538" grpId="0"/>
      <p:bldP spid="576539" grpId="0"/>
      <p:bldP spid="576540" grpId="0"/>
      <p:bldP spid="576551" grpId="0"/>
      <p:bldP spid="576552" grpId="0"/>
      <p:bldP spid="576565" grpId="0"/>
      <p:bldP spid="576566" grpId="0"/>
      <p:bldP spid="576567" grpId="0"/>
      <p:bldP spid="576568" grpId="0"/>
      <p:bldP spid="576569" grpId="0" animBg="1"/>
      <p:bldP spid="576569" grpId="1" animBg="1"/>
      <p:bldP spid="576570" grpId="0" animBg="1"/>
      <p:bldP spid="576570" grpId="1" animBg="1"/>
      <p:bldP spid="576571" grpId="0" animBg="1"/>
      <p:bldP spid="576571" grpId="1" animBg="1"/>
      <p:bldP spid="576572" grpId="0" animBg="1"/>
      <p:bldP spid="576572" grpId="1" animBg="1"/>
      <p:bldP spid="576573" grpId="0" animBg="1"/>
      <p:bldP spid="576573" grpId="1" animBg="1"/>
      <p:bldP spid="576574" grpId="0" animBg="1"/>
      <p:bldP spid="576574" grpId="1" animBg="1"/>
      <p:bldP spid="576575" grpId="0" animBg="1"/>
      <p:bldP spid="576575" grpId="1" animBg="1"/>
      <p:bldP spid="576576" grpId="0" animBg="1"/>
      <p:bldP spid="576576" grpId="1" animBg="1"/>
      <p:bldP spid="576577" grpId="0" animBg="1"/>
      <p:bldP spid="576577" grpId="1" animBg="1"/>
      <p:bldP spid="576578" grpId="0" animBg="1"/>
      <p:bldP spid="576578" grpId="1" animBg="1"/>
      <p:bldP spid="5765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66BB-B3B5-4EDE-938A-E4FC1ED89CEB}" type="slidenum">
              <a:rPr lang="en-US"/>
              <a:pPr/>
              <a:t>15</a:t>
            </a:fld>
            <a:endParaRPr lang="en-US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grpSp>
        <p:nvGrpSpPr>
          <p:cNvPr id="635929" name="Group 25"/>
          <p:cNvGrpSpPr>
            <a:grpSpLocks/>
          </p:cNvGrpSpPr>
          <p:nvPr/>
        </p:nvGrpSpPr>
        <p:grpSpPr bwMode="auto">
          <a:xfrm>
            <a:off x="-152400" y="984250"/>
            <a:ext cx="5715000" cy="4576763"/>
            <a:chOff x="-96" y="620"/>
            <a:chExt cx="3600" cy="2883"/>
          </a:xfrm>
        </p:grpSpPr>
        <p:sp>
          <p:nvSpPr>
            <p:cNvPr id="635906" name="Rectangle 2"/>
            <p:cNvSpPr>
              <a:spLocks noChangeArrowheads="1"/>
            </p:cNvSpPr>
            <p:nvPr/>
          </p:nvSpPr>
          <p:spPr bwMode="auto">
            <a:xfrm>
              <a:off x="192" y="646"/>
              <a:ext cx="3125" cy="2606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08" name="Rectangle 4"/>
            <p:cNvSpPr>
              <a:spLocks noChangeArrowheads="1"/>
            </p:cNvSpPr>
            <p:nvPr/>
          </p:nvSpPr>
          <p:spPr bwMode="auto">
            <a:xfrm>
              <a:off x="-96" y="620"/>
              <a:ext cx="3600" cy="2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CSNerd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6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6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CSNerd &amp;operator=(const CSNerd &amp;src)</a:t>
              </a:r>
              <a:endParaRPr lang="en-US" sz="16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8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m_numPCs = src.m_numPCs;</a:t>
              </a: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m_hasMac = src.m_hasMac;</a:t>
              </a:r>
            </a:p>
            <a:p>
              <a:pPr indent="457200" algn="l" eaLnBrk="0" hangingPunct="0"/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return(*this);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800" b="1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0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int m_numPCs;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bool m_hasMac;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35910" name="Text Box 6"/>
          <p:cNvSpPr txBox="1">
            <a:spLocks noChangeArrowheads="1"/>
          </p:cNvSpPr>
          <p:nvPr/>
        </p:nvSpPr>
        <p:spPr bwMode="auto">
          <a:xfrm>
            <a:off x="5280025" y="1981200"/>
            <a:ext cx="3863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Answer:</a:t>
            </a:r>
            <a:r>
              <a:rPr lang="en-US" sz="2000"/>
              <a:t> So we can do </a:t>
            </a:r>
            <a:r>
              <a:rPr lang="en-US" sz="2000">
                <a:solidFill>
                  <a:srgbClr val="6600CC"/>
                </a:solidFill>
              </a:rPr>
              <a:t>multiple</a:t>
            </a:r>
            <a:br>
              <a:rPr lang="en-US" sz="2000">
                <a:solidFill>
                  <a:srgbClr val="6600CC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assignments</a:t>
            </a:r>
            <a:r>
              <a:rPr lang="en-US" sz="2000"/>
              <a:t> in the same</a:t>
            </a:r>
            <a:br>
              <a:rPr lang="en-US" sz="2000"/>
            </a:br>
            <a:r>
              <a:rPr lang="en-US" sz="2000"/>
              <a:t>statement, like this…</a:t>
            </a:r>
          </a:p>
        </p:txBody>
      </p:sp>
      <p:sp>
        <p:nvSpPr>
          <p:cNvPr id="635915" name="Text Box 11"/>
          <p:cNvSpPr txBox="1">
            <a:spLocks noChangeArrowheads="1"/>
          </p:cNvSpPr>
          <p:nvPr/>
        </p:nvSpPr>
        <p:spPr bwMode="auto">
          <a:xfrm>
            <a:off x="5400675" y="3619500"/>
            <a:ext cx="3657600" cy="2292350"/>
          </a:xfrm>
          <a:prstGeom prst="rect">
            <a:avLst/>
          </a:prstGeom>
          <a:solidFill>
            <a:srgbClr val="E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main()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CSNerd sam(5,false);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CSNerd ted(10,false);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CSNerd tim(3,true);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tim = ted = sam;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35928" name="Text Box 24"/>
          <p:cNvSpPr txBox="1">
            <a:spLocks noChangeArrowheads="1"/>
          </p:cNvSpPr>
          <p:nvPr/>
        </p:nvSpPr>
        <p:spPr bwMode="auto">
          <a:xfrm>
            <a:off x="5334000" y="914400"/>
            <a:ext cx="3863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Question:</a:t>
            </a:r>
            <a:r>
              <a:rPr lang="en-US" sz="2000"/>
              <a:t> Why do we have </a:t>
            </a:r>
            <a:r>
              <a:rPr lang="en-US" sz="2000">
                <a:solidFill>
                  <a:srgbClr val="006666"/>
                </a:solidFill>
              </a:rPr>
              <a:t>return(*this)</a:t>
            </a:r>
            <a:r>
              <a:rPr lang="en-US" sz="2000"/>
              <a:t> at the end of the assignment operator function?</a:t>
            </a:r>
          </a:p>
        </p:txBody>
      </p:sp>
      <p:grpSp>
        <p:nvGrpSpPr>
          <p:cNvPr id="635946" name="Group 42"/>
          <p:cNvGrpSpPr>
            <a:grpSpLocks/>
          </p:cNvGrpSpPr>
          <p:nvPr/>
        </p:nvGrpSpPr>
        <p:grpSpPr bwMode="auto">
          <a:xfrm>
            <a:off x="914400" y="4724400"/>
            <a:ext cx="4648200" cy="2274888"/>
            <a:chOff x="-2880" y="2748"/>
            <a:chExt cx="2928" cy="1433"/>
          </a:xfrm>
        </p:grpSpPr>
        <p:sp>
          <p:nvSpPr>
            <p:cNvPr id="635931" name="Rectangle 27"/>
            <p:cNvSpPr>
              <a:spLocks noChangeArrowheads="1"/>
            </p:cNvSpPr>
            <p:nvPr/>
          </p:nvSpPr>
          <p:spPr bwMode="auto">
            <a:xfrm>
              <a:off x="-2439" y="2842"/>
              <a:ext cx="2290" cy="1220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33" name="Text Box 29"/>
            <p:cNvSpPr txBox="1">
              <a:spLocks noChangeArrowheads="1"/>
            </p:cNvSpPr>
            <p:nvPr/>
          </p:nvSpPr>
          <p:spPr bwMode="auto">
            <a:xfrm>
              <a:off x="-2880" y="2748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sam</a:t>
              </a:r>
            </a:p>
          </p:txBody>
        </p:sp>
        <p:sp>
          <p:nvSpPr>
            <p:cNvPr id="635934" name="Rectangle 30"/>
            <p:cNvSpPr>
              <a:spLocks noChangeArrowheads="1"/>
            </p:cNvSpPr>
            <p:nvPr/>
          </p:nvSpPr>
          <p:spPr bwMode="auto">
            <a:xfrm>
              <a:off x="-1830" y="3792"/>
              <a:ext cx="36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935" name="Rectangle 31"/>
            <p:cNvSpPr>
              <a:spLocks noChangeArrowheads="1"/>
            </p:cNvSpPr>
            <p:nvPr/>
          </p:nvSpPr>
          <p:spPr bwMode="auto">
            <a:xfrm>
              <a:off x="-906" y="3792"/>
              <a:ext cx="33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932" name="Rectangle 28"/>
            <p:cNvSpPr>
              <a:spLocks noChangeArrowheads="1"/>
            </p:cNvSpPr>
            <p:nvPr/>
          </p:nvSpPr>
          <p:spPr bwMode="auto">
            <a:xfrm>
              <a:off x="-2770" y="2820"/>
              <a:ext cx="2818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CSNerd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CSNerd &amp;operator= (const CSNerd &amp;src)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m_numPCs = src.m_numPCs;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m_hasMac = src.m_hasMac;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return(*this);</a:t>
              </a:r>
              <a:r>
                <a:rPr lang="en-US" sz="12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200" b="1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4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m_numPCs     </a:t>
              </a:r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m_hasMac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35937" name="Line 33"/>
          <p:cNvSpPr>
            <a:spLocks noChangeShapeType="1"/>
          </p:cNvSpPr>
          <p:nvPr/>
        </p:nvSpPr>
        <p:spPr bwMode="auto">
          <a:xfrm>
            <a:off x="5486400" y="43529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35947" name="Group 43"/>
          <p:cNvGrpSpPr>
            <a:grpSpLocks/>
          </p:cNvGrpSpPr>
          <p:nvPr/>
        </p:nvGrpSpPr>
        <p:grpSpPr bwMode="auto">
          <a:xfrm>
            <a:off x="457200" y="2705100"/>
            <a:ext cx="4648200" cy="2274888"/>
            <a:chOff x="-2880" y="2748"/>
            <a:chExt cx="2928" cy="1433"/>
          </a:xfrm>
        </p:grpSpPr>
        <p:sp>
          <p:nvSpPr>
            <p:cNvPr id="635948" name="Rectangle 44"/>
            <p:cNvSpPr>
              <a:spLocks noChangeArrowheads="1"/>
            </p:cNvSpPr>
            <p:nvPr/>
          </p:nvSpPr>
          <p:spPr bwMode="auto">
            <a:xfrm>
              <a:off x="-2439" y="2842"/>
              <a:ext cx="2290" cy="1220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49" name="Text Box 45"/>
            <p:cNvSpPr txBox="1">
              <a:spLocks noChangeArrowheads="1"/>
            </p:cNvSpPr>
            <p:nvPr/>
          </p:nvSpPr>
          <p:spPr bwMode="auto">
            <a:xfrm>
              <a:off x="-2880" y="2748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ted</a:t>
              </a:r>
            </a:p>
          </p:txBody>
        </p:sp>
        <p:sp>
          <p:nvSpPr>
            <p:cNvPr id="635950" name="Rectangle 46"/>
            <p:cNvSpPr>
              <a:spLocks noChangeArrowheads="1"/>
            </p:cNvSpPr>
            <p:nvPr/>
          </p:nvSpPr>
          <p:spPr bwMode="auto">
            <a:xfrm>
              <a:off x="-1830" y="3792"/>
              <a:ext cx="36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951" name="Rectangle 47"/>
            <p:cNvSpPr>
              <a:spLocks noChangeArrowheads="1"/>
            </p:cNvSpPr>
            <p:nvPr/>
          </p:nvSpPr>
          <p:spPr bwMode="auto">
            <a:xfrm>
              <a:off x="-906" y="3792"/>
              <a:ext cx="33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952" name="Rectangle 48"/>
            <p:cNvSpPr>
              <a:spLocks noChangeArrowheads="1"/>
            </p:cNvSpPr>
            <p:nvPr/>
          </p:nvSpPr>
          <p:spPr bwMode="auto">
            <a:xfrm>
              <a:off x="-2770" y="2820"/>
              <a:ext cx="2818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CSNerd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CSNerd &amp;operator= (const CSNerd &amp;src)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m_numPCs = src.m_numPCs;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m_hasMac = src.m_hasMac;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return(*this);</a:t>
              </a:r>
              <a:r>
                <a:rPr lang="en-US" sz="12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200" b="1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4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m_numPCs     </a:t>
              </a:r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m_hasMac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35953" name="Group 49"/>
          <p:cNvGrpSpPr>
            <a:grpSpLocks/>
          </p:cNvGrpSpPr>
          <p:nvPr/>
        </p:nvGrpSpPr>
        <p:grpSpPr bwMode="auto">
          <a:xfrm>
            <a:off x="-76200" y="658813"/>
            <a:ext cx="4648200" cy="2274887"/>
            <a:chOff x="-2880" y="2748"/>
            <a:chExt cx="2928" cy="1433"/>
          </a:xfrm>
        </p:grpSpPr>
        <p:sp>
          <p:nvSpPr>
            <p:cNvPr id="635954" name="Rectangle 50"/>
            <p:cNvSpPr>
              <a:spLocks noChangeArrowheads="1"/>
            </p:cNvSpPr>
            <p:nvPr/>
          </p:nvSpPr>
          <p:spPr bwMode="auto">
            <a:xfrm>
              <a:off x="-2439" y="2842"/>
              <a:ext cx="2290" cy="1220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5" name="Text Box 51"/>
            <p:cNvSpPr txBox="1">
              <a:spLocks noChangeArrowheads="1"/>
            </p:cNvSpPr>
            <p:nvPr/>
          </p:nvSpPr>
          <p:spPr bwMode="auto">
            <a:xfrm>
              <a:off x="-2880" y="2748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tim</a:t>
              </a:r>
            </a:p>
          </p:txBody>
        </p:sp>
        <p:sp>
          <p:nvSpPr>
            <p:cNvPr id="635956" name="Rectangle 52"/>
            <p:cNvSpPr>
              <a:spLocks noChangeArrowheads="1"/>
            </p:cNvSpPr>
            <p:nvPr/>
          </p:nvSpPr>
          <p:spPr bwMode="auto">
            <a:xfrm>
              <a:off x="-1830" y="3792"/>
              <a:ext cx="36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957" name="Rectangle 53"/>
            <p:cNvSpPr>
              <a:spLocks noChangeArrowheads="1"/>
            </p:cNvSpPr>
            <p:nvPr/>
          </p:nvSpPr>
          <p:spPr bwMode="auto">
            <a:xfrm>
              <a:off x="-906" y="3792"/>
              <a:ext cx="33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958" name="Rectangle 54"/>
            <p:cNvSpPr>
              <a:spLocks noChangeArrowheads="1"/>
            </p:cNvSpPr>
            <p:nvPr/>
          </p:nvSpPr>
          <p:spPr bwMode="auto">
            <a:xfrm>
              <a:off x="-2770" y="2820"/>
              <a:ext cx="2818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CSNerd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CSNerd &amp;operator= (const CSNerd &amp;src)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m_numPCs = src.m_numPCs;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m_hasMac = src.m_hasMac;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return(*this);</a:t>
              </a:r>
              <a:r>
                <a:rPr lang="en-US" sz="12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200" b="1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4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m_numPCs     </a:t>
              </a:r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m_hasMac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35959" name="Line 55"/>
          <p:cNvSpPr>
            <a:spLocks noChangeShapeType="1"/>
          </p:cNvSpPr>
          <p:nvPr/>
        </p:nvSpPr>
        <p:spPr bwMode="auto">
          <a:xfrm>
            <a:off x="5486400" y="4629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60" name="Line 56"/>
          <p:cNvSpPr>
            <a:spLocks noChangeShapeType="1"/>
          </p:cNvSpPr>
          <p:nvPr/>
        </p:nvSpPr>
        <p:spPr bwMode="auto">
          <a:xfrm>
            <a:off x="5476875" y="48863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62" name="AutoShape 58"/>
          <p:cNvSpPr>
            <a:spLocks noChangeArrowheads="1"/>
          </p:cNvSpPr>
          <p:nvPr/>
        </p:nvSpPr>
        <p:spPr bwMode="auto">
          <a:xfrm>
            <a:off x="6286500" y="2190750"/>
            <a:ext cx="2571750" cy="1428750"/>
          </a:xfrm>
          <a:prstGeom prst="wedgeRoundRectCallout">
            <a:avLst>
              <a:gd name="adj1" fmla="val -45370"/>
              <a:gd name="adj2" fmla="val 167111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All assignment is performed </a:t>
            </a:r>
            <a:r>
              <a:rPr lang="en-US">
                <a:solidFill>
                  <a:srgbClr val="6600CC"/>
                </a:solidFill>
              </a:rPr>
              <a:t>right-to-left</a:t>
            </a:r>
            <a:r>
              <a:rPr lang="en-US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5963" name="AutoShape 59"/>
          <p:cNvSpPr>
            <a:spLocks noChangeArrowheads="1"/>
          </p:cNvSpPr>
          <p:nvPr/>
        </p:nvSpPr>
        <p:spPr bwMode="auto">
          <a:xfrm>
            <a:off x="6048375" y="2581275"/>
            <a:ext cx="3000375" cy="1704975"/>
          </a:xfrm>
          <a:prstGeom prst="wedgeRoundRectCallout">
            <a:avLst>
              <a:gd name="adj1" fmla="val -11745"/>
              <a:gd name="adj2" fmla="val 110708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First we call </a:t>
            </a:r>
            <a:r>
              <a:rPr lang="en-US">
                <a:solidFill>
                  <a:srgbClr val="6600CC"/>
                </a:solidFill>
              </a:rPr>
              <a:t>ted’s</a:t>
            </a:r>
            <a:r>
              <a:rPr lang="en-US">
                <a:solidFill>
                  <a:schemeClr val="tx1"/>
                </a:solidFill>
              </a:rPr>
              <a:t> assignment operator to assign him to </a:t>
            </a:r>
            <a:r>
              <a:rPr lang="en-US">
                <a:solidFill>
                  <a:srgbClr val="6600CC"/>
                </a:solidFill>
              </a:rPr>
              <a:t>sam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35964" name="Rectangle 60"/>
          <p:cNvSpPr>
            <a:spLocks noChangeArrowheads="1"/>
          </p:cNvSpPr>
          <p:nvPr/>
        </p:nvSpPr>
        <p:spPr bwMode="auto">
          <a:xfrm>
            <a:off x="5724525" y="5324475"/>
            <a:ext cx="771525" cy="276225"/>
          </a:xfrm>
          <a:prstGeom prst="rect">
            <a:avLst/>
          </a:prstGeom>
          <a:solidFill>
            <a:srgbClr val="EFFFE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65" name="Text Box 61"/>
          <p:cNvSpPr txBox="1">
            <a:spLocks noChangeArrowheads="1"/>
          </p:cNvSpPr>
          <p:nvPr/>
        </p:nvSpPr>
        <p:spPr bwMode="auto">
          <a:xfrm>
            <a:off x="4378325" y="2951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6" name="Text Box 62"/>
          <p:cNvSpPr txBox="1">
            <a:spLocks noChangeArrowheads="1"/>
          </p:cNvSpPr>
          <p:nvPr/>
        </p:nvSpPr>
        <p:spPr bwMode="auto">
          <a:xfrm>
            <a:off x="4949825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7" name="Text Box 63"/>
          <p:cNvSpPr txBox="1">
            <a:spLocks noChangeArrowheads="1"/>
          </p:cNvSpPr>
          <p:nvPr/>
        </p:nvSpPr>
        <p:spPr bwMode="auto">
          <a:xfrm>
            <a:off x="3883025" y="8842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8" name="Text Box 64"/>
          <p:cNvSpPr txBox="1">
            <a:spLocks noChangeArrowheads="1"/>
          </p:cNvSpPr>
          <p:nvPr/>
        </p:nvSpPr>
        <p:spPr bwMode="auto">
          <a:xfrm>
            <a:off x="4502150" y="2865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9" name="Line 65"/>
          <p:cNvSpPr>
            <a:spLocks noChangeShapeType="1"/>
          </p:cNvSpPr>
          <p:nvPr/>
        </p:nvSpPr>
        <p:spPr bwMode="auto">
          <a:xfrm>
            <a:off x="1066800" y="3314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35970" name="AutoShape 66"/>
          <p:cNvCxnSpPr>
            <a:cxnSpLocks noChangeShapeType="1"/>
            <a:stCxn id="635965" idx="2"/>
            <a:endCxn id="635966" idx="0"/>
          </p:cNvCxnSpPr>
          <p:nvPr/>
        </p:nvCxnSpPr>
        <p:spPr bwMode="auto">
          <a:xfrm rot="16200000" flipH="1">
            <a:off x="4073525" y="3851276"/>
            <a:ext cx="1457325" cy="5715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971" name="Line 67"/>
          <p:cNvSpPr>
            <a:spLocks noChangeShapeType="1"/>
          </p:cNvSpPr>
          <p:nvPr/>
        </p:nvSpPr>
        <p:spPr bwMode="auto">
          <a:xfrm>
            <a:off x="1219200" y="3695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72" name="Text Box 68"/>
          <p:cNvSpPr txBox="1">
            <a:spLocks noChangeArrowheads="1"/>
          </p:cNvSpPr>
          <p:nvPr/>
        </p:nvSpPr>
        <p:spPr bwMode="auto">
          <a:xfrm>
            <a:off x="2695575" y="6315075"/>
            <a:ext cx="377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635973" name="Text Box 69"/>
          <p:cNvSpPr txBox="1">
            <a:spLocks noChangeArrowheads="1"/>
          </p:cNvSpPr>
          <p:nvPr/>
        </p:nvSpPr>
        <p:spPr bwMode="auto">
          <a:xfrm>
            <a:off x="3638550" y="631031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false</a:t>
            </a:r>
          </a:p>
        </p:txBody>
      </p:sp>
      <p:sp>
        <p:nvSpPr>
          <p:cNvPr id="635974" name="Text Box 70"/>
          <p:cNvSpPr txBox="1">
            <a:spLocks noChangeArrowheads="1"/>
          </p:cNvSpPr>
          <p:nvPr/>
        </p:nvSpPr>
        <p:spPr bwMode="auto">
          <a:xfrm>
            <a:off x="2047875" y="42957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635975" name="Text Box 71"/>
          <p:cNvSpPr txBox="1">
            <a:spLocks noChangeArrowheads="1"/>
          </p:cNvSpPr>
          <p:nvPr/>
        </p:nvSpPr>
        <p:spPr bwMode="auto">
          <a:xfrm>
            <a:off x="3171825" y="429101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false</a:t>
            </a:r>
          </a:p>
        </p:txBody>
      </p:sp>
      <p:sp>
        <p:nvSpPr>
          <p:cNvPr id="635976" name="Text Box 72"/>
          <p:cNvSpPr txBox="1">
            <a:spLocks noChangeArrowheads="1"/>
          </p:cNvSpPr>
          <p:nvPr/>
        </p:nvSpPr>
        <p:spPr bwMode="auto">
          <a:xfrm>
            <a:off x="1543050" y="22383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635977" name="Text Box 73"/>
          <p:cNvSpPr txBox="1">
            <a:spLocks noChangeArrowheads="1"/>
          </p:cNvSpPr>
          <p:nvPr/>
        </p:nvSpPr>
        <p:spPr bwMode="auto">
          <a:xfrm>
            <a:off x="2647950" y="223361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true</a:t>
            </a:r>
          </a:p>
        </p:txBody>
      </p:sp>
      <p:sp>
        <p:nvSpPr>
          <p:cNvPr id="635961" name="Line 57"/>
          <p:cNvSpPr>
            <a:spLocks noChangeShapeType="1"/>
          </p:cNvSpPr>
          <p:nvPr/>
        </p:nvSpPr>
        <p:spPr bwMode="auto">
          <a:xfrm>
            <a:off x="5476875" y="54578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78" name="Text Box 74"/>
          <p:cNvSpPr txBox="1">
            <a:spLocks noChangeArrowheads="1"/>
          </p:cNvSpPr>
          <p:nvPr/>
        </p:nvSpPr>
        <p:spPr bwMode="auto">
          <a:xfrm>
            <a:off x="2038350" y="42957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35979" name="Line 75"/>
          <p:cNvSpPr>
            <a:spLocks noChangeShapeType="1"/>
          </p:cNvSpPr>
          <p:nvPr/>
        </p:nvSpPr>
        <p:spPr bwMode="auto">
          <a:xfrm>
            <a:off x="1209675" y="3886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80" name="Text Box 76"/>
          <p:cNvSpPr txBox="1">
            <a:spLocks noChangeArrowheads="1"/>
          </p:cNvSpPr>
          <p:nvPr/>
        </p:nvSpPr>
        <p:spPr bwMode="auto">
          <a:xfrm>
            <a:off x="3489325" y="4286250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35981" name="Line 77"/>
          <p:cNvSpPr>
            <a:spLocks noChangeShapeType="1"/>
          </p:cNvSpPr>
          <p:nvPr/>
        </p:nvSpPr>
        <p:spPr bwMode="auto">
          <a:xfrm>
            <a:off x="1209675" y="40576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82" name="AutoShape 78"/>
          <p:cNvSpPr>
            <a:spLocks noChangeArrowheads="1"/>
          </p:cNvSpPr>
          <p:nvPr/>
        </p:nvSpPr>
        <p:spPr bwMode="auto">
          <a:xfrm>
            <a:off x="2552700" y="857250"/>
            <a:ext cx="4029075" cy="2152650"/>
          </a:xfrm>
          <a:prstGeom prst="wedgeRoundRectCallout">
            <a:avLst>
              <a:gd name="adj1" fmla="val -53903"/>
              <a:gd name="adj2" fmla="val 94102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“this”</a:t>
            </a:r>
            <a:r>
              <a:rPr lang="en-US">
                <a:solidFill>
                  <a:schemeClr val="tx1"/>
                </a:solidFill>
              </a:rPr>
              <a:t> is a special C++ pointer variable that holds the </a:t>
            </a:r>
            <a:r>
              <a:rPr lang="en-US">
                <a:solidFill>
                  <a:srgbClr val="6600CC"/>
                </a:solidFill>
              </a:rPr>
              <a:t>address of the current object </a:t>
            </a:r>
            <a:r>
              <a:rPr lang="en-US">
                <a:solidFill>
                  <a:schemeClr val="tx1"/>
                </a:solidFill>
              </a:rPr>
              <a:t>(i.e., </a:t>
            </a:r>
            <a:r>
              <a:rPr lang="en-US">
                <a:solidFill>
                  <a:srgbClr val="6600CC"/>
                </a:solidFill>
              </a:rPr>
              <a:t>ted’s</a:t>
            </a:r>
            <a:r>
              <a:rPr lang="en-US">
                <a:solidFill>
                  <a:schemeClr val="tx1"/>
                </a:solidFill>
              </a:rPr>
              <a:t> address in RAM)</a:t>
            </a:r>
          </a:p>
        </p:txBody>
      </p:sp>
      <p:sp>
        <p:nvSpPr>
          <p:cNvPr id="635983" name="AutoShape 79"/>
          <p:cNvSpPr>
            <a:spLocks noChangeArrowheads="1"/>
          </p:cNvSpPr>
          <p:nvPr/>
        </p:nvSpPr>
        <p:spPr bwMode="auto">
          <a:xfrm>
            <a:off x="2505075" y="1304925"/>
            <a:ext cx="3733800" cy="1743075"/>
          </a:xfrm>
          <a:prstGeom prst="wedgeRoundRectCallout">
            <a:avLst>
              <a:gd name="adj1" fmla="val -54208"/>
              <a:gd name="adj2" fmla="val 104463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 if</a:t>
            </a:r>
            <a:r>
              <a:rPr lang="en-US">
                <a:solidFill>
                  <a:srgbClr val="6600CC"/>
                </a:solidFill>
              </a:rPr>
              <a:t> “this”</a:t>
            </a:r>
            <a:r>
              <a:rPr lang="en-US">
                <a:solidFill>
                  <a:schemeClr val="tx1"/>
                </a:solidFill>
              </a:rPr>
              <a:t> is a pointer to </a:t>
            </a:r>
            <a:r>
              <a:rPr lang="en-US">
                <a:solidFill>
                  <a:srgbClr val="6600CC"/>
                </a:solidFill>
              </a:rPr>
              <a:t>ted</a:t>
            </a:r>
            <a:r>
              <a:rPr lang="en-US">
                <a:solidFill>
                  <a:schemeClr val="tx1"/>
                </a:solidFill>
              </a:rPr>
              <a:t>, then </a:t>
            </a:r>
            <a:r>
              <a:rPr lang="en-US">
                <a:solidFill>
                  <a:srgbClr val="6600CC"/>
                </a:solidFill>
              </a:rPr>
              <a:t>“*this”</a:t>
            </a:r>
            <a:r>
              <a:rPr lang="en-US">
                <a:solidFill>
                  <a:schemeClr val="tx1"/>
                </a:solidFill>
              </a:rPr>
              <a:t> refers to the whole </a:t>
            </a:r>
            <a:r>
              <a:rPr lang="en-US">
                <a:solidFill>
                  <a:srgbClr val="6600CC"/>
                </a:solidFill>
              </a:rPr>
              <a:t>ted</a:t>
            </a:r>
            <a:r>
              <a:rPr lang="en-US">
                <a:solidFill>
                  <a:schemeClr val="tx1"/>
                </a:solidFill>
              </a:rPr>
              <a:t> variable.</a:t>
            </a:r>
          </a:p>
        </p:txBody>
      </p:sp>
      <p:sp>
        <p:nvSpPr>
          <p:cNvPr id="635984" name="AutoShape 80"/>
          <p:cNvSpPr>
            <a:spLocks noChangeArrowheads="1"/>
          </p:cNvSpPr>
          <p:nvPr/>
        </p:nvSpPr>
        <p:spPr bwMode="auto">
          <a:xfrm>
            <a:off x="2209800" y="723900"/>
            <a:ext cx="3905250" cy="2457450"/>
          </a:xfrm>
          <a:prstGeom prst="wedgeRoundRectCallout">
            <a:avLst>
              <a:gd name="adj1" fmla="val -45977"/>
              <a:gd name="adj2" fmla="val 81264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 this line returns the </a:t>
            </a:r>
            <a:r>
              <a:rPr lang="en-US">
                <a:solidFill>
                  <a:srgbClr val="6600CC"/>
                </a:solidFill>
              </a:rPr>
              <a:t>ted variable</a:t>
            </a:r>
            <a:r>
              <a:rPr lang="en-US">
                <a:solidFill>
                  <a:schemeClr val="tx1"/>
                </a:solidFill>
              </a:rPr>
              <a:t> itself!</a:t>
            </a:r>
          </a:p>
          <a:p>
            <a:r>
              <a:rPr lang="en-US">
                <a:solidFill>
                  <a:schemeClr val="tx1"/>
                </a:solidFill>
              </a:rPr>
              <a:t>Strange huh? A </a:t>
            </a:r>
            <a:r>
              <a:rPr lang="en-US">
                <a:solidFill>
                  <a:srgbClr val="6600CC"/>
                </a:solidFill>
              </a:rPr>
              <a:t>member function</a:t>
            </a:r>
            <a:r>
              <a:rPr lang="en-US">
                <a:solidFill>
                  <a:schemeClr val="tx1"/>
                </a:solidFill>
              </a:rPr>
              <a:t> of a variable can </a:t>
            </a:r>
            <a:r>
              <a:rPr lang="en-US">
                <a:solidFill>
                  <a:srgbClr val="6600CC"/>
                </a:solidFill>
              </a:rPr>
              <a:t>return the variable itself</a:t>
            </a:r>
            <a:r>
              <a:rPr lang="en-US">
                <a:solidFill>
                  <a:schemeClr val="tx1"/>
                </a:solidFill>
              </a:rPr>
              <a:t>!?!?</a:t>
            </a:r>
          </a:p>
        </p:txBody>
      </p:sp>
      <p:sp>
        <p:nvSpPr>
          <p:cNvPr id="635987" name="AutoShape 83"/>
          <p:cNvSpPr>
            <a:spLocks noChangeArrowheads="1"/>
          </p:cNvSpPr>
          <p:nvPr/>
        </p:nvSpPr>
        <p:spPr bwMode="auto">
          <a:xfrm>
            <a:off x="5972175" y="1781175"/>
            <a:ext cx="3105150" cy="1590675"/>
          </a:xfrm>
          <a:prstGeom prst="wedgeRoundRectCallout">
            <a:avLst>
              <a:gd name="adj1" fmla="val -11194"/>
              <a:gd name="adj2" fmla="val 172556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 the statement:</a:t>
            </a:r>
          </a:p>
          <a:p>
            <a:r>
              <a:rPr lang="en-US">
                <a:solidFill>
                  <a:srgbClr val="6600CC"/>
                </a:solidFill>
              </a:rPr>
              <a:t>“ted = sam”</a:t>
            </a:r>
            <a:r>
              <a:rPr lang="en-US">
                <a:solidFill>
                  <a:schemeClr val="tx1"/>
                </a:solidFill>
              </a:rPr>
              <a:t> is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just replaced by the </a:t>
            </a:r>
            <a:r>
              <a:rPr lang="en-US">
                <a:solidFill>
                  <a:srgbClr val="6600CC"/>
                </a:solidFill>
              </a:rPr>
              <a:t>ted</a:t>
            </a:r>
            <a:r>
              <a:rPr lang="en-US">
                <a:solidFill>
                  <a:schemeClr val="tx1"/>
                </a:solidFill>
              </a:rPr>
              <a:t> variable!</a:t>
            </a:r>
          </a:p>
        </p:txBody>
      </p:sp>
      <p:sp>
        <p:nvSpPr>
          <p:cNvPr id="635988" name="Rectangle 84"/>
          <p:cNvSpPr>
            <a:spLocks noChangeArrowheads="1"/>
          </p:cNvSpPr>
          <p:nvPr/>
        </p:nvSpPr>
        <p:spPr bwMode="auto">
          <a:xfrm>
            <a:off x="6534150" y="5324475"/>
            <a:ext cx="1295400" cy="276225"/>
          </a:xfrm>
          <a:prstGeom prst="rect">
            <a:avLst/>
          </a:prstGeom>
          <a:solidFill>
            <a:srgbClr val="EFFFE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985" name="Text Box 81"/>
          <p:cNvSpPr txBox="1">
            <a:spLocks noChangeArrowheads="1"/>
          </p:cNvSpPr>
          <p:nvPr/>
        </p:nvSpPr>
        <p:spPr bwMode="auto">
          <a:xfrm>
            <a:off x="446088" y="2693988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ted</a:t>
            </a:r>
          </a:p>
        </p:txBody>
      </p:sp>
      <p:sp>
        <p:nvSpPr>
          <p:cNvPr id="635989" name="AutoShape 85"/>
          <p:cNvSpPr>
            <a:spLocks noChangeArrowheads="1"/>
          </p:cNvSpPr>
          <p:nvPr/>
        </p:nvSpPr>
        <p:spPr bwMode="auto">
          <a:xfrm>
            <a:off x="5467350" y="3257550"/>
            <a:ext cx="2876550" cy="1009650"/>
          </a:xfrm>
          <a:prstGeom prst="wedgeRoundRectCallout">
            <a:avLst>
              <a:gd name="adj1" fmla="val -16389"/>
              <a:gd name="adj2" fmla="val 156287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Next, C++ sets  </a:t>
            </a:r>
            <a:r>
              <a:rPr lang="en-US">
                <a:solidFill>
                  <a:srgbClr val="6600CC"/>
                </a:solidFill>
              </a:rPr>
              <a:t>tim</a:t>
            </a:r>
            <a:r>
              <a:rPr lang="en-US">
                <a:solidFill>
                  <a:schemeClr val="tx1"/>
                </a:solidFill>
              </a:rPr>
              <a:t> equal to </a:t>
            </a:r>
            <a:r>
              <a:rPr lang="en-US">
                <a:solidFill>
                  <a:srgbClr val="6600CC"/>
                </a:solidFill>
              </a:rPr>
              <a:t>ted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35990" name="Line 86"/>
          <p:cNvSpPr>
            <a:spLocks noChangeShapeType="1"/>
          </p:cNvSpPr>
          <p:nvPr/>
        </p:nvSpPr>
        <p:spPr bwMode="auto">
          <a:xfrm>
            <a:off x="5438775" y="54578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1" name="Line 87"/>
          <p:cNvSpPr>
            <a:spLocks noChangeShapeType="1"/>
          </p:cNvSpPr>
          <p:nvPr/>
        </p:nvSpPr>
        <p:spPr bwMode="auto">
          <a:xfrm>
            <a:off x="561975" y="12858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35992" name="AutoShape 88"/>
          <p:cNvCxnSpPr>
            <a:cxnSpLocks noChangeShapeType="1"/>
          </p:cNvCxnSpPr>
          <p:nvPr/>
        </p:nvCxnSpPr>
        <p:spPr bwMode="auto">
          <a:xfrm rot="16200000" flipH="1">
            <a:off x="3490912" y="1824038"/>
            <a:ext cx="1457325" cy="5715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993" name="Line 89"/>
          <p:cNvSpPr>
            <a:spLocks noChangeShapeType="1"/>
          </p:cNvSpPr>
          <p:nvPr/>
        </p:nvSpPr>
        <p:spPr bwMode="auto">
          <a:xfrm>
            <a:off x="704850" y="16573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4" name="Text Box 90"/>
          <p:cNvSpPr txBox="1">
            <a:spLocks noChangeArrowheads="1"/>
          </p:cNvSpPr>
          <p:nvPr/>
        </p:nvSpPr>
        <p:spPr bwMode="auto">
          <a:xfrm>
            <a:off x="1552575" y="22383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35995" name="Text Box 91"/>
          <p:cNvSpPr txBox="1">
            <a:spLocks noChangeArrowheads="1"/>
          </p:cNvSpPr>
          <p:nvPr/>
        </p:nvSpPr>
        <p:spPr bwMode="auto">
          <a:xfrm>
            <a:off x="2974975" y="22383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35996" name="Line 92"/>
          <p:cNvSpPr>
            <a:spLocks noChangeShapeType="1"/>
          </p:cNvSpPr>
          <p:nvPr/>
        </p:nvSpPr>
        <p:spPr bwMode="auto">
          <a:xfrm>
            <a:off x="714375" y="18192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7" name="Line 93"/>
          <p:cNvSpPr>
            <a:spLocks noChangeShapeType="1"/>
          </p:cNvSpPr>
          <p:nvPr/>
        </p:nvSpPr>
        <p:spPr bwMode="auto">
          <a:xfrm>
            <a:off x="714375" y="19907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8" name="AutoShape 94"/>
          <p:cNvSpPr>
            <a:spLocks noChangeArrowheads="1"/>
          </p:cNvSpPr>
          <p:nvPr/>
        </p:nvSpPr>
        <p:spPr bwMode="auto">
          <a:xfrm>
            <a:off x="1438275" y="57150"/>
            <a:ext cx="4105275" cy="1485900"/>
          </a:xfrm>
          <a:prstGeom prst="wedgeRoundRectCallout">
            <a:avLst>
              <a:gd name="adj1" fmla="val -46171"/>
              <a:gd name="adj2" fmla="val 77991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>
                <a:solidFill>
                  <a:schemeClr val="tx1"/>
                </a:solidFill>
              </a:rPr>
              <a:t>And this line returns the </a:t>
            </a:r>
            <a:r>
              <a:rPr lang="en-US" sz="2300">
                <a:solidFill>
                  <a:srgbClr val="6600CC"/>
                </a:solidFill>
              </a:rPr>
              <a:t>tim variable, </a:t>
            </a:r>
            <a:r>
              <a:rPr lang="en-US" sz="2300">
                <a:solidFill>
                  <a:schemeClr val="tx1"/>
                </a:solidFill>
              </a:rPr>
              <a:t>so if we wanted, we could do yet another assignment!</a:t>
            </a:r>
          </a:p>
        </p:txBody>
      </p:sp>
      <p:sp>
        <p:nvSpPr>
          <p:cNvPr id="636000" name="Rectangle 96"/>
          <p:cNvSpPr>
            <a:spLocks noChangeArrowheads="1"/>
          </p:cNvSpPr>
          <p:nvPr/>
        </p:nvSpPr>
        <p:spPr bwMode="auto">
          <a:xfrm>
            <a:off x="5734050" y="5238750"/>
            <a:ext cx="2124075" cy="352425"/>
          </a:xfrm>
          <a:prstGeom prst="rect">
            <a:avLst/>
          </a:prstGeom>
          <a:solidFill>
            <a:srgbClr val="EFFFE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999" name="Text Box 95"/>
          <p:cNvSpPr txBox="1">
            <a:spLocks noChangeArrowheads="1"/>
          </p:cNvSpPr>
          <p:nvPr/>
        </p:nvSpPr>
        <p:spPr bwMode="auto">
          <a:xfrm>
            <a:off x="-76200" y="65722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tim</a:t>
            </a:r>
          </a:p>
        </p:txBody>
      </p:sp>
      <p:sp>
        <p:nvSpPr>
          <p:cNvPr id="636002" name="AutoShape 98"/>
          <p:cNvSpPr>
            <a:spLocks noChangeArrowheads="1"/>
          </p:cNvSpPr>
          <p:nvPr/>
        </p:nvSpPr>
        <p:spPr bwMode="auto">
          <a:xfrm>
            <a:off x="4391025" y="1457325"/>
            <a:ext cx="4105275" cy="2809875"/>
          </a:xfrm>
          <a:prstGeom prst="wedgeRoundRectCallout">
            <a:avLst>
              <a:gd name="adj1" fmla="val 3481"/>
              <a:gd name="adj2" fmla="val 88190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So, to sum up…</a:t>
            </a:r>
            <a:br>
              <a:rPr lang="en-US">
                <a:solidFill>
                  <a:schemeClr val="tx1"/>
                </a:solidFill>
              </a:rPr>
            </a:br>
            <a:endParaRPr lang="en-US" sz="40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The assignment operator returns </a:t>
            </a:r>
            <a:r>
              <a:rPr lang="en-US">
                <a:solidFill>
                  <a:srgbClr val="6600CC"/>
                </a:solidFill>
              </a:rPr>
              <a:t>“*this”</a:t>
            </a:r>
            <a:r>
              <a:rPr lang="en-US">
                <a:solidFill>
                  <a:schemeClr val="tx1"/>
                </a:solidFill>
              </a:rPr>
              <a:t> so that there’s always a variable on the right hand side of the = for the next assignment.</a:t>
            </a:r>
          </a:p>
        </p:txBody>
      </p:sp>
      <p:sp>
        <p:nvSpPr>
          <p:cNvPr id="636003" name="Text Box 99"/>
          <p:cNvSpPr txBox="1">
            <a:spLocks noChangeArrowheads="1"/>
          </p:cNvSpPr>
          <p:nvPr/>
        </p:nvSpPr>
        <p:spPr bwMode="auto">
          <a:xfrm>
            <a:off x="5029200" y="5237163"/>
            <a:ext cx="752475" cy="39687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bill 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3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3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139 L 0.08576 -0.0013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3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635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635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3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6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3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3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6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69688 0.36528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635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44" y="18264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635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3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63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000"/>
                                        <p:tgtEl>
                                          <p:spTgt spid="635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000"/>
                                        <p:tgtEl>
                                          <p:spTgt spid="635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63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63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63542 0.6625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6359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1" y="33125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2000"/>
                                        <p:tgtEl>
                                          <p:spTgt spid="63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63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0" grpId="0"/>
      <p:bldP spid="635915" grpId="0" animBg="1"/>
      <p:bldP spid="635928" grpId="0"/>
      <p:bldP spid="635937" grpId="0" animBg="1"/>
      <p:bldP spid="635937" grpId="1" animBg="1"/>
      <p:bldP spid="635959" grpId="0" animBg="1"/>
      <p:bldP spid="635959" grpId="1" animBg="1"/>
      <p:bldP spid="635960" grpId="0" animBg="1"/>
      <p:bldP spid="635960" grpId="1" animBg="1"/>
      <p:bldP spid="635962" grpId="0" animBg="1"/>
      <p:bldP spid="635962" grpId="1" animBg="1"/>
      <p:bldP spid="635963" grpId="0" animBg="1"/>
      <p:bldP spid="635963" grpId="1" animBg="1"/>
      <p:bldP spid="635964" grpId="0" animBg="1"/>
      <p:bldP spid="635964" grpId="1" animBg="1"/>
      <p:bldP spid="635964" grpId="2" animBg="1"/>
      <p:bldP spid="635969" grpId="0" animBg="1"/>
      <p:bldP spid="635969" grpId="1" animBg="1"/>
      <p:bldP spid="635971" grpId="0" animBg="1"/>
      <p:bldP spid="635971" grpId="1" animBg="1"/>
      <p:bldP spid="635972" grpId="0"/>
      <p:bldP spid="635973" grpId="0"/>
      <p:bldP spid="635974" grpId="0"/>
      <p:bldP spid="635974" grpId="1"/>
      <p:bldP spid="635975" grpId="0"/>
      <p:bldP spid="635975" grpId="1"/>
      <p:bldP spid="635976" grpId="0"/>
      <p:bldP spid="635976" grpId="1"/>
      <p:bldP spid="635977" grpId="0"/>
      <p:bldP spid="635977" grpId="1"/>
      <p:bldP spid="635961" grpId="0" animBg="1"/>
      <p:bldP spid="635961" grpId="1" animBg="1"/>
      <p:bldP spid="635961" grpId="2" animBg="1"/>
      <p:bldP spid="635961" grpId="3" animBg="1"/>
      <p:bldP spid="635978" grpId="0"/>
      <p:bldP spid="635979" grpId="0" animBg="1"/>
      <p:bldP spid="635979" grpId="1" animBg="1"/>
      <p:bldP spid="635980" grpId="0"/>
      <p:bldP spid="635981" grpId="0" animBg="1"/>
      <p:bldP spid="635981" grpId="1" animBg="1"/>
      <p:bldP spid="635982" grpId="0" animBg="1"/>
      <p:bldP spid="635982" grpId="1" animBg="1"/>
      <p:bldP spid="635983" grpId="0" animBg="1"/>
      <p:bldP spid="635983" grpId="1" animBg="1"/>
      <p:bldP spid="635984" grpId="0" animBg="1"/>
      <p:bldP spid="635984" grpId="1" animBg="1"/>
      <p:bldP spid="635987" grpId="0" animBg="1"/>
      <p:bldP spid="635987" grpId="1" animBg="1"/>
      <p:bldP spid="635988" grpId="0" animBg="1"/>
      <p:bldP spid="635988" grpId="1" animBg="1"/>
      <p:bldP spid="635985" grpId="0"/>
      <p:bldP spid="635985" grpId="1"/>
      <p:bldP spid="635985" grpId="2"/>
      <p:bldP spid="635989" grpId="0" animBg="1"/>
      <p:bldP spid="635989" grpId="1" animBg="1"/>
      <p:bldP spid="635990" grpId="0" animBg="1"/>
      <p:bldP spid="635990" grpId="1" animBg="1"/>
      <p:bldP spid="635990" grpId="2" animBg="1"/>
      <p:bldP spid="635991" grpId="0" animBg="1"/>
      <p:bldP spid="635991" grpId="1" animBg="1"/>
      <p:bldP spid="635993" grpId="0" animBg="1"/>
      <p:bldP spid="635993" grpId="1" animBg="1"/>
      <p:bldP spid="635994" grpId="0"/>
      <p:bldP spid="635995" grpId="0"/>
      <p:bldP spid="635996" grpId="0" animBg="1"/>
      <p:bldP spid="635996" grpId="1" animBg="1"/>
      <p:bldP spid="635997" grpId="0" animBg="1"/>
      <p:bldP spid="635997" grpId="1" animBg="1"/>
      <p:bldP spid="635998" grpId="0" animBg="1"/>
      <p:bldP spid="635998" grpId="1" animBg="1"/>
      <p:bldP spid="636000" grpId="0" animBg="1"/>
      <p:bldP spid="636000" grpId="1" animBg="1"/>
      <p:bldP spid="635999" grpId="0"/>
      <p:bldP spid="635999" grpId="1"/>
      <p:bldP spid="635999" grpId="2"/>
      <p:bldP spid="636002" grpId="0" animBg="1"/>
      <p:bldP spid="636002" grpId="1" animBg="1"/>
      <p:bldP spid="6360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2FC4-AED2-448D-99F9-E05D66EA39A0}" type="slidenum">
              <a:rPr lang="en-US"/>
              <a:pPr/>
              <a:t>16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42068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Our assignment operator has </a:t>
            </a:r>
            <a:r>
              <a:rPr lang="en-US" sz="2000">
                <a:solidFill>
                  <a:srgbClr val="006666"/>
                </a:solidFill>
              </a:rPr>
              <a:t>one problem</a:t>
            </a:r>
            <a:r>
              <a:rPr lang="en-US" sz="2000"/>
              <a:t> with it… Can anyone guess what it is?</a:t>
            </a:r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152400" y="1905000"/>
            <a:ext cx="4933950" cy="48641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-304800" y="1884363"/>
            <a:ext cx="57150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indent="457200" algn="l" eaLnBrk="0" hangingPunct="0"/>
            <a:endParaRPr lang="en-US" sz="1800" b="1">
              <a:solidFill>
                <a:srgbClr val="990000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algn="l" eaLnBrk="0" hangingPunct="0"/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 &amp;operator=(const Squares &amp;src)</a:t>
            </a:r>
            <a:endParaRPr lang="en-US" sz="16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 m_sq;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m_n = src.m_n;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m_sq = new int[m_n];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 m_sq[j] = src.m_sq[j];</a:t>
            </a:r>
          </a:p>
          <a:p>
            <a:pPr indent="457200" algn="l" eaLnBrk="0" hangingPunct="0"/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 return(*this);	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80614" name="Group 6"/>
          <p:cNvGrpSpPr>
            <a:grpSpLocks/>
          </p:cNvGrpSpPr>
          <p:nvPr/>
        </p:nvGrpSpPr>
        <p:grpSpPr bwMode="auto">
          <a:xfrm>
            <a:off x="5105400" y="762000"/>
            <a:ext cx="4114800" cy="2852738"/>
            <a:chOff x="3456" y="2440"/>
            <a:chExt cx="2304" cy="1088"/>
          </a:xfrm>
        </p:grpSpPr>
        <p:sp>
          <p:nvSpPr>
            <p:cNvPr id="580615" name="Rectangle 7"/>
            <p:cNvSpPr>
              <a:spLocks noChangeArrowheads="1"/>
            </p:cNvSpPr>
            <p:nvPr/>
          </p:nvSpPr>
          <p:spPr bwMode="auto">
            <a:xfrm>
              <a:off x="3464" y="2440"/>
              <a:ext cx="2248" cy="10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16" name="Text Box 8"/>
            <p:cNvSpPr txBox="1">
              <a:spLocks noChangeArrowheads="1"/>
            </p:cNvSpPr>
            <p:nvPr/>
          </p:nvSpPr>
          <p:spPr bwMode="auto">
            <a:xfrm>
              <a:off x="3456" y="2448"/>
              <a:ext cx="2304" cy="1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 b="1">
                  <a:latin typeface="Courier New" pitchFamily="49" charset="0"/>
                </a:rPr>
                <a:t>void</a:t>
              </a:r>
              <a:r>
                <a:rPr lang="en-US" sz="1800" b="1">
                  <a:latin typeface="Courier New" pitchFamily="49" charset="0"/>
                </a:rPr>
                <a:t> f(Squares &amp;x,Squares &amp;y)</a:t>
              </a:r>
            </a:p>
            <a:p>
              <a:pPr algn="l"/>
              <a:r>
                <a:rPr lang="en-US" sz="14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...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 x = y; </a:t>
              </a:r>
            </a:p>
            <a:p>
              <a:pPr algn="l"/>
              <a:r>
                <a:rPr lang="en-US" sz="1400" b="1">
                  <a:latin typeface="Courier New" pitchFamily="49" charset="0"/>
                </a:rPr>
                <a:t>}</a:t>
              </a:r>
            </a:p>
            <a:p>
              <a:pPr algn="l"/>
              <a:endParaRPr lang="en-US" sz="1400" b="1">
                <a:latin typeface="Courier New" pitchFamily="49" charset="0"/>
              </a:endParaRPr>
            </a:p>
            <a:p>
              <a:pPr algn="l"/>
              <a:r>
                <a:rPr lang="en-US" sz="1800" b="1">
                  <a:latin typeface="Courier New" pitchFamily="49" charset="0"/>
                </a:rPr>
                <a:t>main()</a:t>
              </a:r>
            </a:p>
            <a:p>
              <a:pPr algn="l"/>
              <a:r>
                <a:rPr lang="en-US" sz="1400" b="1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Squares a(3);</a:t>
              </a:r>
            </a:p>
            <a:p>
              <a:pPr algn="l"/>
              <a:r>
                <a:rPr lang="en-US" sz="1800" b="1">
                  <a:latin typeface="Courier New" pitchFamily="49" charset="0"/>
                </a:rPr>
                <a:t>  f(a,a); </a:t>
              </a:r>
            </a:p>
            <a:p>
              <a:pPr algn="l"/>
              <a:r>
                <a:rPr lang="en-US" sz="1400" b="1"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580617" name="Group 9"/>
          <p:cNvGrpSpPr>
            <a:grpSpLocks/>
          </p:cNvGrpSpPr>
          <p:nvPr/>
        </p:nvGrpSpPr>
        <p:grpSpPr bwMode="auto">
          <a:xfrm>
            <a:off x="4956175" y="3962400"/>
            <a:ext cx="1665288" cy="990600"/>
            <a:chOff x="2879" y="2880"/>
            <a:chExt cx="1049" cy="624"/>
          </a:xfrm>
        </p:grpSpPr>
        <p:grpSp>
          <p:nvGrpSpPr>
            <p:cNvPr id="580618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580619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80620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062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80622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580623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0624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80625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80626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0627" name="Text Box 19"/>
          <p:cNvSpPr txBox="1">
            <a:spLocks noChangeArrowheads="1"/>
          </p:cNvSpPr>
          <p:nvPr/>
        </p:nvSpPr>
        <p:spPr bwMode="auto">
          <a:xfrm>
            <a:off x="6070600" y="4094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80628" name="Group 20"/>
          <p:cNvGrpSpPr>
            <a:grpSpLocks/>
          </p:cNvGrpSpPr>
          <p:nvPr/>
        </p:nvGrpSpPr>
        <p:grpSpPr bwMode="auto">
          <a:xfrm>
            <a:off x="7081838" y="3911600"/>
            <a:ext cx="1909762" cy="1006475"/>
            <a:chOff x="4289" y="3264"/>
            <a:chExt cx="1203" cy="634"/>
          </a:xfrm>
        </p:grpSpPr>
        <p:sp>
          <p:nvSpPr>
            <p:cNvPr id="580629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30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31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000808</a:t>
              </a:r>
            </a:p>
          </p:txBody>
        </p:sp>
        <p:sp>
          <p:nvSpPr>
            <p:cNvPr id="580632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0633" name="Text Box 25"/>
          <p:cNvSpPr txBox="1">
            <a:spLocks noChangeArrowheads="1"/>
          </p:cNvSpPr>
          <p:nvPr/>
        </p:nvSpPr>
        <p:spPr bwMode="auto">
          <a:xfrm>
            <a:off x="5980113" y="4511675"/>
            <a:ext cx="5794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80634" name="AutoShape 26"/>
          <p:cNvCxnSpPr>
            <a:cxnSpLocks noChangeShapeType="1"/>
          </p:cNvCxnSpPr>
          <p:nvPr/>
        </p:nvCxnSpPr>
        <p:spPr bwMode="auto">
          <a:xfrm flipV="1">
            <a:off x="6559550" y="40481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35" name="Text Box 27"/>
          <p:cNvSpPr txBox="1">
            <a:spLocks noChangeArrowheads="1"/>
          </p:cNvSpPr>
          <p:nvPr/>
        </p:nvSpPr>
        <p:spPr bwMode="auto">
          <a:xfrm>
            <a:off x="7337425" y="38862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80636" name="Text Box 28"/>
          <p:cNvSpPr txBox="1">
            <a:spLocks noChangeArrowheads="1"/>
          </p:cNvSpPr>
          <p:nvPr/>
        </p:nvSpPr>
        <p:spPr bwMode="auto">
          <a:xfrm>
            <a:off x="7323138" y="4213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80637" name="Text Box 29"/>
          <p:cNvSpPr txBox="1">
            <a:spLocks noChangeArrowheads="1"/>
          </p:cNvSpPr>
          <p:nvPr/>
        </p:nvSpPr>
        <p:spPr bwMode="auto">
          <a:xfrm>
            <a:off x="7339013" y="45418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580638" name="Line 30"/>
          <p:cNvSpPr>
            <a:spLocks noChangeShapeType="1"/>
          </p:cNvSpPr>
          <p:nvPr/>
        </p:nvSpPr>
        <p:spPr bwMode="auto">
          <a:xfrm>
            <a:off x="5181600" y="1714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39" name="Text Box 31"/>
          <p:cNvSpPr txBox="1">
            <a:spLocks noChangeArrowheads="1"/>
          </p:cNvSpPr>
          <p:nvPr/>
        </p:nvSpPr>
        <p:spPr bwMode="auto">
          <a:xfrm>
            <a:off x="5108575" y="5343525"/>
            <a:ext cx="3867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Hmm... What happens if we set </a:t>
            </a:r>
            <a:r>
              <a:rPr lang="en-US" sz="2800">
                <a:solidFill>
                  <a:srgbClr val="006666"/>
                </a:solidFill>
              </a:rPr>
              <a:t>a </a:t>
            </a:r>
            <a:r>
              <a:rPr lang="en-US" sz="2800"/>
              <a:t>to itself?</a:t>
            </a:r>
          </a:p>
        </p:txBody>
      </p:sp>
      <p:sp>
        <p:nvSpPr>
          <p:cNvPr id="580640" name="Line 32"/>
          <p:cNvSpPr>
            <a:spLocks noChangeShapeType="1"/>
          </p:cNvSpPr>
          <p:nvPr/>
        </p:nvSpPr>
        <p:spPr bwMode="auto">
          <a:xfrm>
            <a:off x="203200" y="3429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41" name="Text Box 33"/>
          <p:cNvSpPr txBox="1">
            <a:spLocks noChangeArrowheads="1"/>
          </p:cNvSpPr>
          <p:nvPr/>
        </p:nvSpPr>
        <p:spPr bwMode="auto">
          <a:xfrm>
            <a:off x="4660900" y="3962400"/>
            <a:ext cx="635000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src</a:t>
            </a:r>
            <a:endParaRPr lang="en-US"/>
          </a:p>
        </p:txBody>
      </p:sp>
      <p:sp>
        <p:nvSpPr>
          <p:cNvPr id="580642" name="Line 34"/>
          <p:cNvSpPr>
            <a:spLocks noChangeShapeType="1"/>
          </p:cNvSpPr>
          <p:nvPr/>
        </p:nvSpPr>
        <p:spPr bwMode="auto">
          <a:xfrm>
            <a:off x="482600" y="3962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43" name="AutoShape 35"/>
          <p:cNvSpPr>
            <a:spLocks noChangeArrowheads="1"/>
          </p:cNvSpPr>
          <p:nvPr/>
        </p:nvSpPr>
        <p:spPr bwMode="auto">
          <a:xfrm>
            <a:off x="609600" y="1828800"/>
            <a:ext cx="4495800" cy="1587500"/>
          </a:xfrm>
          <a:prstGeom prst="wedgeRoundRectCallout">
            <a:avLst>
              <a:gd name="adj1" fmla="val -36866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Operating System, you can free the memory at address 800.</a:t>
            </a:r>
          </a:p>
        </p:txBody>
      </p:sp>
      <p:sp>
        <p:nvSpPr>
          <p:cNvPr id="580644" name="AutoShape 36"/>
          <p:cNvSpPr>
            <a:spLocks noChangeArrowheads="1"/>
          </p:cNvSpPr>
          <p:nvPr/>
        </p:nvSpPr>
        <p:spPr bwMode="auto">
          <a:xfrm flipH="1">
            <a:off x="4267200" y="5156200"/>
            <a:ext cx="4368800" cy="1701800"/>
          </a:xfrm>
          <a:prstGeom prst="wedgeRoundRectCallout">
            <a:avLst>
              <a:gd name="adj1" fmla="val -58685"/>
              <a:gd name="adj2" fmla="val 43935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up for someone else to use.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580645" name="Line 37"/>
          <p:cNvSpPr>
            <a:spLocks noChangeShapeType="1"/>
          </p:cNvSpPr>
          <p:nvPr/>
        </p:nvSpPr>
        <p:spPr bwMode="auto">
          <a:xfrm>
            <a:off x="469900" y="4267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80646" name="AutoShape 38"/>
          <p:cNvCxnSpPr>
            <a:cxnSpLocks noChangeShapeType="1"/>
            <a:stCxn id="580627" idx="1"/>
            <a:endCxn id="580623" idx="3"/>
          </p:cNvCxnSpPr>
          <p:nvPr/>
        </p:nvCxnSpPr>
        <p:spPr bwMode="auto">
          <a:xfrm rot="10800000" flipH="1" flipV="1">
            <a:off x="6070600" y="4292600"/>
            <a:ext cx="438150" cy="1588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6070600" y="4089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580648" name="Line 40"/>
          <p:cNvSpPr>
            <a:spLocks noChangeShapeType="1"/>
          </p:cNvSpPr>
          <p:nvPr/>
        </p:nvSpPr>
        <p:spPr bwMode="auto">
          <a:xfrm>
            <a:off x="495300" y="4533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49" name="AutoShape 41"/>
          <p:cNvSpPr>
            <a:spLocks noChangeArrowheads="1"/>
          </p:cNvSpPr>
          <p:nvPr/>
        </p:nvSpPr>
        <p:spPr bwMode="auto">
          <a:xfrm>
            <a:off x="1473200" y="2374900"/>
            <a:ext cx="4927600" cy="1587500"/>
          </a:xfrm>
          <a:prstGeom prst="wedgeRoundRectCallout">
            <a:avLst>
              <a:gd name="adj1" fmla="val -38014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OS: Can you reserve 12 bytes of memory for me?</a:t>
            </a:r>
          </a:p>
        </p:txBody>
      </p:sp>
      <p:sp>
        <p:nvSpPr>
          <p:cNvPr id="580650" name="AutoShape 42"/>
          <p:cNvSpPr>
            <a:spLocks noChangeArrowheads="1"/>
          </p:cNvSpPr>
          <p:nvPr/>
        </p:nvSpPr>
        <p:spPr bwMode="auto">
          <a:xfrm flipH="1">
            <a:off x="3886200" y="5156200"/>
            <a:ext cx="4368800" cy="1701800"/>
          </a:xfrm>
          <a:prstGeom prst="wedgeRoundRectCallout">
            <a:avLst>
              <a:gd name="adj1" fmla="val -68861"/>
              <a:gd name="adj2" fmla="val 46639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Sure.  Here’s 12 bytes of memory for you at address 420.</a:t>
            </a:r>
            <a:endParaRPr lang="en-US" sz="2800">
              <a:solidFill>
                <a:srgbClr val="FF0066"/>
              </a:solidFill>
            </a:endParaRPr>
          </a:p>
        </p:txBody>
      </p:sp>
      <p:grpSp>
        <p:nvGrpSpPr>
          <p:cNvPr id="580651" name="Group 43"/>
          <p:cNvGrpSpPr>
            <a:grpSpLocks/>
          </p:cNvGrpSpPr>
          <p:nvPr/>
        </p:nvGrpSpPr>
        <p:grpSpPr bwMode="auto">
          <a:xfrm>
            <a:off x="7086600" y="4327525"/>
            <a:ext cx="1909763" cy="1006475"/>
            <a:chOff x="4289" y="3264"/>
            <a:chExt cx="1203" cy="634"/>
          </a:xfrm>
        </p:grpSpPr>
        <p:sp>
          <p:nvSpPr>
            <p:cNvPr id="580652" name="Rectangle 44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53" name="Rectangle 45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54" name="Text Box 46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000420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000424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000428</a:t>
              </a:r>
            </a:p>
          </p:txBody>
        </p:sp>
        <p:sp>
          <p:nvSpPr>
            <p:cNvPr id="580655" name="Rectangle 47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0656" name="Text Box 48"/>
          <p:cNvSpPr txBox="1">
            <a:spLocks noChangeArrowheads="1"/>
          </p:cNvSpPr>
          <p:nvPr/>
        </p:nvSpPr>
        <p:spPr bwMode="auto">
          <a:xfrm>
            <a:off x="5054600" y="5422900"/>
            <a:ext cx="38671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So what values are at location 420-428??</a:t>
            </a:r>
          </a:p>
          <a:p>
            <a:r>
              <a:rPr lang="en-US" sz="2800">
                <a:solidFill>
                  <a:srgbClr val="6600CC"/>
                </a:solidFill>
              </a:rPr>
              <a:t>RANDOM</a:t>
            </a:r>
            <a:r>
              <a:rPr lang="en-US" sz="2800"/>
              <a:t> ones!</a:t>
            </a:r>
          </a:p>
        </p:txBody>
      </p:sp>
      <p:grpSp>
        <p:nvGrpSpPr>
          <p:cNvPr id="580657" name="Group 49"/>
          <p:cNvGrpSpPr>
            <a:grpSpLocks/>
          </p:cNvGrpSpPr>
          <p:nvPr/>
        </p:nvGrpSpPr>
        <p:grpSpPr bwMode="auto">
          <a:xfrm>
            <a:off x="5969000" y="4508500"/>
            <a:ext cx="631825" cy="350838"/>
            <a:chOff x="3576" y="4099"/>
            <a:chExt cx="398" cy="221"/>
          </a:xfrm>
        </p:grpSpPr>
        <p:sp>
          <p:nvSpPr>
            <p:cNvPr id="580658" name="Rectangle 50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0659" name="Text Box 51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420</a:t>
              </a:r>
            </a:p>
          </p:txBody>
        </p:sp>
      </p:grpSp>
      <p:cxnSp>
        <p:nvCxnSpPr>
          <p:cNvPr id="580660" name="AutoShape 52"/>
          <p:cNvCxnSpPr>
            <a:cxnSpLocks noChangeShapeType="1"/>
            <a:stCxn id="580659" idx="3"/>
            <a:endCxn id="580630" idx="1"/>
          </p:cNvCxnSpPr>
          <p:nvPr/>
        </p:nvCxnSpPr>
        <p:spPr bwMode="auto">
          <a:xfrm flipV="1">
            <a:off x="6600825" y="4392613"/>
            <a:ext cx="469900" cy="292100"/>
          </a:xfrm>
          <a:prstGeom prst="curvedConnector3">
            <a:avLst>
              <a:gd name="adj1" fmla="val 51352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61" name="Text Box 53"/>
          <p:cNvSpPr txBox="1">
            <a:spLocks noChangeArrowheads="1"/>
          </p:cNvSpPr>
          <p:nvPr/>
        </p:nvSpPr>
        <p:spPr bwMode="auto">
          <a:xfrm>
            <a:off x="7232650" y="4297363"/>
            <a:ext cx="6016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-52</a:t>
            </a:r>
          </a:p>
          <a:p>
            <a:r>
              <a:rPr lang="en-US" sz="2000">
                <a:solidFill>
                  <a:srgbClr val="6600CC"/>
                </a:solidFill>
              </a:rPr>
              <a:t>19</a:t>
            </a:r>
          </a:p>
          <a:p>
            <a:r>
              <a:rPr lang="en-US" sz="2000">
                <a:solidFill>
                  <a:srgbClr val="6600CC"/>
                </a:solidFill>
              </a:rPr>
              <a:t>34</a:t>
            </a:r>
          </a:p>
        </p:txBody>
      </p:sp>
      <p:sp>
        <p:nvSpPr>
          <p:cNvPr id="580662" name="Line 54"/>
          <p:cNvSpPr>
            <a:spLocks noChangeShapeType="1"/>
          </p:cNvSpPr>
          <p:nvPr/>
        </p:nvSpPr>
        <p:spPr bwMode="auto">
          <a:xfrm>
            <a:off x="495300" y="4800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63" name="Text Box 55"/>
          <p:cNvSpPr txBox="1">
            <a:spLocks noChangeArrowheads="1"/>
          </p:cNvSpPr>
          <p:nvPr/>
        </p:nvSpPr>
        <p:spPr bwMode="auto">
          <a:xfrm>
            <a:off x="5092700" y="5408613"/>
            <a:ext cx="38671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So now we copy the random values over themselves!</a:t>
            </a:r>
          </a:p>
        </p:txBody>
      </p:sp>
      <p:cxnSp>
        <p:nvCxnSpPr>
          <p:cNvPr id="580664" name="AutoShape 56"/>
          <p:cNvCxnSpPr>
            <a:cxnSpLocks noChangeShapeType="1"/>
          </p:cNvCxnSpPr>
          <p:nvPr/>
        </p:nvCxnSpPr>
        <p:spPr bwMode="auto">
          <a:xfrm rot="10800000" flipH="1" flipV="1">
            <a:off x="7321550" y="4445000"/>
            <a:ext cx="438150" cy="1588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0665" name="AutoShape 57"/>
          <p:cNvCxnSpPr>
            <a:cxnSpLocks noChangeShapeType="1"/>
          </p:cNvCxnSpPr>
          <p:nvPr/>
        </p:nvCxnSpPr>
        <p:spPr bwMode="auto">
          <a:xfrm rot="10800000" flipH="1" flipV="1">
            <a:off x="7296150" y="4735513"/>
            <a:ext cx="438150" cy="1587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0666" name="AutoShape 58"/>
          <p:cNvCxnSpPr>
            <a:cxnSpLocks noChangeShapeType="1"/>
          </p:cNvCxnSpPr>
          <p:nvPr/>
        </p:nvCxnSpPr>
        <p:spPr bwMode="auto">
          <a:xfrm rot="10800000" flipH="1" flipV="1">
            <a:off x="7289800" y="5040313"/>
            <a:ext cx="438150" cy="1587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68" name="Line 60"/>
          <p:cNvSpPr>
            <a:spLocks noChangeShapeType="1"/>
          </p:cNvSpPr>
          <p:nvPr/>
        </p:nvSpPr>
        <p:spPr bwMode="auto">
          <a:xfrm>
            <a:off x="5181600" y="29241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69" name="Line 61"/>
          <p:cNvSpPr>
            <a:spLocks noChangeShapeType="1"/>
          </p:cNvSpPr>
          <p:nvPr/>
        </p:nvSpPr>
        <p:spPr bwMode="auto">
          <a:xfrm>
            <a:off x="5191125" y="31813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70" name="Text Box 62"/>
          <p:cNvSpPr txBox="1">
            <a:spLocks noChangeArrowheads="1"/>
          </p:cNvSpPr>
          <p:nvPr/>
        </p:nvSpPr>
        <p:spPr bwMode="auto">
          <a:xfrm>
            <a:off x="6705600" y="1538288"/>
            <a:ext cx="2005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// really </a:t>
            </a:r>
            <a:r>
              <a:rPr lang="en-US" sz="1800">
                <a:solidFill>
                  <a:srgbClr val="FF0000"/>
                </a:solidFill>
              </a:rPr>
              <a:t>a = a;</a:t>
            </a:r>
            <a:r>
              <a:rPr lang="en-US" sz="1800"/>
              <a:t>  !!!</a:t>
            </a:r>
          </a:p>
        </p:txBody>
      </p:sp>
      <p:sp>
        <p:nvSpPr>
          <p:cNvPr id="580671" name="Line 63"/>
          <p:cNvSpPr>
            <a:spLocks noChangeShapeType="1"/>
          </p:cNvSpPr>
          <p:nvPr/>
        </p:nvSpPr>
        <p:spPr bwMode="auto">
          <a:xfrm>
            <a:off x="4924425" y="9715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72" name="AutoShape 64"/>
          <p:cNvSpPr>
            <a:spLocks noChangeArrowheads="1"/>
          </p:cNvSpPr>
          <p:nvPr/>
        </p:nvSpPr>
        <p:spPr bwMode="auto">
          <a:xfrm>
            <a:off x="1066800" y="0"/>
            <a:ext cx="4191000" cy="1371600"/>
          </a:xfrm>
          <a:prstGeom prst="wedgeRoundRectCallout">
            <a:avLst>
              <a:gd name="adj1" fmla="val 60454"/>
              <a:gd name="adj2" fmla="val 66898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/>
              <a:t>“</a:t>
            </a:r>
            <a:r>
              <a:rPr lang="en-US" sz="1800">
                <a:solidFill>
                  <a:srgbClr val="6600CC"/>
                </a:solidFill>
              </a:rPr>
              <a:t>Aliasing</a:t>
            </a:r>
            <a:r>
              <a:rPr lang="en-US" sz="1800"/>
              <a:t>” is when we use two different references/pointers to refer to the same variable.</a:t>
            </a:r>
          </a:p>
          <a:p>
            <a:r>
              <a:rPr lang="en-US" sz="1800"/>
              <a:t>It can cause unintended problems!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8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8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8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8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58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8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8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58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8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58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58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27" grpId="0"/>
      <p:bldP spid="580633" grpId="0"/>
      <p:bldP spid="580635" grpId="0"/>
      <p:bldP spid="580635" grpId="1"/>
      <p:bldP spid="580636" grpId="0"/>
      <p:bldP spid="580636" grpId="1"/>
      <p:bldP spid="580637" grpId="0"/>
      <p:bldP spid="580637" grpId="1"/>
      <p:bldP spid="580638" grpId="0" animBg="1"/>
      <p:bldP spid="580638" grpId="1" animBg="1"/>
      <p:bldP spid="580639" grpId="0"/>
      <p:bldP spid="580639" grpId="1"/>
      <p:bldP spid="580640" grpId="0" animBg="1"/>
      <p:bldP spid="580640" grpId="1" animBg="1"/>
      <p:bldP spid="580641" grpId="0" animBg="1"/>
      <p:bldP spid="580642" grpId="0" animBg="1"/>
      <p:bldP spid="580642" grpId="1" animBg="1"/>
      <p:bldP spid="580643" grpId="0" animBg="1"/>
      <p:bldP spid="580643" grpId="1" animBg="1"/>
      <p:bldP spid="580644" grpId="0" animBg="1"/>
      <p:bldP spid="580644" grpId="1" animBg="1"/>
      <p:bldP spid="580645" grpId="0" animBg="1"/>
      <p:bldP spid="580645" grpId="1" animBg="1"/>
      <p:bldP spid="580647" grpId="0"/>
      <p:bldP spid="580648" grpId="0" animBg="1"/>
      <p:bldP spid="580648" grpId="1" animBg="1"/>
      <p:bldP spid="580649" grpId="0" animBg="1"/>
      <p:bldP spid="580649" grpId="1" animBg="1"/>
      <p:bldP spid="580650" grpId="0" animBg="1"/>
      <p:bldP spid="580650" grpId="1" animBg="1"/>
      <p:bldP spid="580656" grpId="0"/>
      <p:bldP spid="580656" grpId="1"/>
      <p:bldP spid="580661" grpId="0"/>
      <p:bldP spid="580662" grpId="0" animBg="1"/>
      <p:bldP spid="580662" grpId="1" animBg="1"/>
      <p:bldP spid="580663" grpId="0"/>
      <p:bldP spid="580668" grpId="0" animBg="1"/>
      <p:bldP spid="580668" grpId="1" animBg="1"/>
      <p:bldP spid="580669" grpId="0" animBg="1"/>
      <p:bldP spid="580669" grpId="1" animBg="1"/>
      <p:bldP spid="580670" grpId="0"/>
      <p:bldP spid="580671" grpId="0" animBg="1"/>
      <p:bldP spid="580671" grpId="1" animBg="1"/>
      <p:bldP spid="580672" grpId="0" animBg="1"/>
      <p:bldP spid="58067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EFC-2284-454B-ADFB-F250F5092026}" type="slidenum">
              <a:rPr lang="en-US"/>
              <a:pPr/>
              <a:t>17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669925" y="760413"/>
            <a:ext cx="8016875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>
                <a:solidFill>
                  <a:schemeClr val="accent2"/>
                </a:solidFill>
              </a:rPr>
              <a:t>The fix:</a:t>
            </a:r>
            <a:r>
              <a:rPr lang="en-US" sz="2300"/>
              <a:t> </a:t>
            </a:r>
          </a:p>
          <a:p>
            <a:r>
              <a:rPr lang="en-US" sz="2300"/>
              <a:t>Our assignment operator function can check to see if a </a:t>
            </a:r>
            <a:r>
              <a:rPr lang="en-US" sz="2300">
                <a:solidFill>
                  <a:srgbClr val="6600CC"/>
                </a:solidFill>
              </a:rPr>
              <a:t>variable is being assigned to itself</a:t>
            </a:r>
            <a:r>
              <a:rPr lang="en-US" sz="2300"/>
              <a:t>, and if so, </a:t>
            </a:r>
            <a:r>
              <a:rPr lang="en-US" sz="2300">
                <a:solidFill>
                  <a:srgbClr val="6600CC"/>
                </a:solidFill>
              </a:rPr>
              <a:t>do nothing</a:t>
            </a:r>
            <a:r>
              <a:rPr lang="en-US" sz="2300"/>
              <a:t>…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457200" y="2209800"/>
            <a:ext cx="4989513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61" name="Rectangle 5"/>
          <p:cNvSpPr>
            <a:spLocks noChangeArrowheads="1"/>
          </p:cNvSpPr>
          <p:nvPr/>
        </p:nvSpPr>
        <p:spPr bwMode="auto">
          <a:xfrm>
            <a:off x="0" y="2235200"/>
            <a:ext cx="7202488" cy="482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indent="457200" algn="l" eaLnBrk="0" hangingPunct="0"/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 &amp;operator=(const Squares &amp;src)</a:t>
            </a:r>
            <a:endParaRPr lang="en-US" sz="16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algn="l" eaLnBrk="0" hangingPunct="0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algn="l" eaLnBrk="0" hangingPunct="0"/>
            <a:endParaRPr lang="en-US" sz="1800" b="1">
              <a:solidFill>
                <a:schemeClr val="accent2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delete [] m_sq;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m_n = src.m_n;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m_sq = new int[m_n];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 m_sq[j] = src.m_sq[j];</a:t>
            </a:r>
          </a:p>
          <a:p>
            <a:pPr indent="457200" algn="l" eaLnBrk="0" hangingPunct="0"/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 return(*this);	    </a:t>
            </a:r>
            <a:endParaRPr lang="en-US" sz="1800" b="1">
              <a:solidFill>
                <a:srgbClr val="006666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5486400" y="248443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And we’re done!</a:t>
            </a: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901700" y="3568700"/>
            <a:ext cx="490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if (&amp;src == this)</a:t>
            </a:r>
          </a:p>
          <a:p>
            <a:pPr algn="l"/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return(*this); // do nothing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2" grpId="0" autoUpdateAnimBg="0"/>
      <p:bldP spid="5826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7A10-9832-40BE-816D-A8108482C812}" type="slidenum">
              <a:rPr lang="en-US"/>
              <a:pPr/>
              <a:t>18</a:t>
            </a:fld>
            <a:endParaRPr lang="en-US"/>
          </a:p>
        </p:txBody>
      </p:sp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4724400" y="2400300"/>
            <a:ext cx="4267200" cy="43053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7" name="Rectangle 3"/>
          <p:cNvSpPr>
            <a:spLocks noChangeArrowheads="1"/>
          </p:cNvSpPr>
          <p:nvPr/>
        </p:nvSpPr>
        <p:spPr bwMode="auto">
          <a:xfrm>
            <a:off x="228600" y="4724400"/>
            <a:ext cx="4038600" cy="1905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203200" y="2552700"/>
            <a:ext cx="4038600" cy="1905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Copy Constructor/ Assignment Review</a:t>
            </a:r>
          </a:p>
        </p:txBody>
      </p:sp>
      <p:sp>
        <p:nvSpPr>
          <p:cNvPr id="584710" name="Text Box 6"/>
          <p:cNvSpPr txBox="1">
            <a:spLocks noChangeArrowheads="1"/>
          </p:cNvSpPr>
          <p:nvPr/>
        </p:nvSpPr>
        <p:spPr bwMode="auto">
          <a:xfrm>
            <a:off x="593725" y="1495425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Question:</a:t>
            </a:r>
            <a:r>
              <a:rPr lang="en-US">
                <a:cs typeface="Courier New" pitchFamily="49" charset="0"/>
              </a:rPr>
              <a:t> which of the following use the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copy constructor</a:t>
            </a:r>
            <a:r>
              <a:rPr lang="en-US">
                <a:cs typeface="Courier New" pitchFamily="49" charset="0"/>
              </a:rPr>
              <a:t> and which use the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assignment operator</a:t>
            </a:r>
            <a:r>
              <a:rPr lang="en-US">
                <a:cs typeface="Courier New" pitchFamily="49" charset="0"/>
              </a:rPr>
              <a:t>?</a:t>
            </a:r>
            <a:r>
              <a:rPr lang="en-US"/>
              <a:t> </a:t>
            </a:r>
          </a:p>
        </p:txBody>
      </p:sp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228600" y="2498725"/>
            <a:ext cx="402113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main()		// #1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Squares	a(4), b(3);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b = a;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algn="l"/>
            <a:r>
              <a:rPr lang="en-US" b="1" dirty="0">
                <a:latin typeface="Comic Sans MS"/>
                <a:cs typeface="Courier New" pitchFamily="49" charset="0"/>
              </a:rPr>
              <a:t> 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main()		// #2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Squares c(5), d(c);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Squares e = d;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algn="l"/>
            <a:r>
              <a:rPr lang="en-US" b="1" dirty="0">
                <a:latin typeface="Comic Sans MS"/>
                <a:cs typeface="Courier New" pitchFamily="49" charset="0"/>
              </a:rPr>
              <a:t> </a:t>
            </a:r>
            <a:endParaRPr lang="en-US" dirty="0"/>
          </a:p>
        </p:txBody>
      </p:sp>
      <p:sp>
        <p:nvSpPr>
          <p:cNvPr id="584712" name="Text Box 8"/>
          <p:cNvSpPr txBox="1">
            <a:spLocks noChangeArrowheads="1"/>
          </p:cNvSpPr>
          <p:nvPr/>
        </p:nvSpPr>
        <p:spPr bwMode="auto">
          <a:xfrm>
            <a:off x="4724400" y="2057400"/>
            <a:ext cx="42037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// #3</a:t>
            </a:r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Squares func(void) </a:t>
            </a:r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Squares g(15);</a:t>
            </a:r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return(g);</a:t>
            </a:r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US"/>
          </a:p>
          <a:p>
            <a:pPr algn="l"/>
            <a:r>
              <a:rPr lang="en-US" b="1">
                <a:latin typeface="Comic Sans MS"/>
                <a:cs typeface="Courier New" pitchFamily="49" charset="0"/>
              </a:rPr>
              <a:t> </a:t>
            </a:r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main()</a:t>
            </a:r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{</a:t>
            </a:r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  Squares	 f = func();</a:t>
            </a:r>
            <a:endParaRPr lang="en-US"/>
          </a:p>
          <a:p>
            <a:pPr algn="l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1" grpId="0" uiExpand="1" build="p"/>
      <p:bldP spid="5847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2BD-7042-4AC0-84BA-9A4EA03E4ACB}" type="slidenum">
              <a:rPr lang="en-US"/>
              <a:pPr/>
              <a:t>19</a:t>
            </a:fld>
            <a:endParaRPr lang="en-US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-1981200" y="-76200"/>
            <a:ext cx="7772400" cy="1143000"/>
          </a:xfrm>
        </p:spPr>
        <p:txBody>
          <a:bodyPr/>
          <a:lstStyle/>
          <a:p>
            <a:r>
              <a:rPr lang="en-US"/>
              <a:t>Challenge</a:t>
            </a:r>
          </a:p>
        </p:txBody>
      </p:sp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5765800" y="152400"/>
            <a:ext cx="3186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Write an assignment operator for our CSNerd Class:</a:t>
            </a: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76200" y="990600"/>
            <a:ext cx="2665413" cy="1600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struct Book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string title;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string author;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  <a:p>
            <a:pPr algn="l"/>
            <a:endParaRPr lang="en-US" sz="800" b="1">
              <a:latin typeface="Courier New" pitchFamily="49" charset="0"/>
            </a:endParaRP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2838450" y="1458913"/>
            <a:ext cx="5532438" cy="53228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class CSNerd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public: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CSNerd(string name)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m_myBook = NULL;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m_myName = name;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void giveBook(string t, string a)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m_myBook = new Book;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m_myBook-&gt;title = t;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m_myBook-&gt;author = a;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~CompSciStudent()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delete m_myBook;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Book *m_myBook;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string m_myName;	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0185-C4F0-4DE0-BF19-B34F66BEEE43}" type="slidenum">
              <a:rPr lang="en-US"/>
              <a:pPr/>
              <a:t>2</a:t>
            </a:fld>
            <a:endParaRPr lang="en-US"/>
          </a:p>
        </p:txBody>
      </p:sp>
      <p:sp>
        <p:nvSpPr>
          <p:cNvPr id="588802" name="Rectangle 2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Time for your favorite game!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1447800" y="1828800"/>
            <a:ext cx="558165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Programming Language Inventor </a:t>
            </a:r>
          </a:p>
          <a:p>
            <a:pPr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Or</a:t>
            </a:r>
          </a:p>
          <a:p>
            <a:pPr eaLnBrk="0" hangingPunct="0">
              <a:spcBef>
                <a:spcPct val="50000"/>
              </a:spcBef>
            </a:pPr>
            <a:endParaRPr lang="en-US" sz="2800">
              <a:solidFill>
                <a:schemeClr val="tx1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Serial Killer</a:t>
            </a:r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434975" y="5562600"/>
            <a:ext cx="8285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See if you can guess who uses a keyboard and who uses a chainsaw!</a:t>
            </a:r>
          </a:p>
        </p:txBody>
      </p:sp>
      <p:graphicFrame>
        <p:nvGraphicFramePr>
          <p:cNvPr id="588805" name="Object 5"/>
          <p:cNvGraphicFramePr>
            <a:graphicFrameLocks noChangeAspect="1"/>
          </p:cNvGraphicFramePr>
          <p:nvPr/>
        </p:nvGraphicFramePr>
        <p:xfrm>
          <a:off x="304800" y="1962150"/>
          <a:ext cx="8431213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29" name="Bitmap Image" r:id="rId4" imgW="8430802" imgH="4439270" progId="Paint.Picture">
                  <p:embed/>
                </p:oleObj>
              </mc:Choice>
              <mc:Fallback>
                <p:oleObj name="Bitmap Image" r:id="rId4" imgW="8430802" imgH="443927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62150"/>
                        <a:ext cx="8431213" cy="443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9951-186E-453E-A9B8-A78693FEEDD2}" type="slidenum">
              <a:rPr lang="en-US"/>
              <a:pPr/>
              <a:t>20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pic>
        <p:nvPicPr>
          <p:cNvPr id="586756" name="Picture 4" descr="MCDD00112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5400" y="1219200"/>
            <a:ext cx="6259513" cy="196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4343400"/>
            <a:ext cx="8813800" cy="17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1EE6-E963-4F3E-9C44-9AA4819024C6}" type="slidenum">
              <a:rPr lang="en-US"/>
              <a:pPr/>
              <a:t>21</a:t>
            </a:fld>
            <a:endParaRPr lang="en-US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Pointers and Trains!</a:t>
            </a:r>
          </a:p>
        </p:txBody>
      </p:sp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5502275" y="762000"/>
            <a:ext cx="35972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struct RailRoadCar</a:t>
            </a:r>
          </a:p>
          <a:p>
            <a:pPr algn="l"/>
            <a:r>
              <a:rPr lang="en-US" sz="2000"/>
              <a:t>{</a:t>
            </a:r>
          </a:p>
          <a:p>
            <a:pPr algn="l"/>
            <a:r>
              <a:rPr lang="en-US" sz="2000"/>
              <a:t>    string myCargo;</a:t>
            </a:r>
          </a:p>
          <a:p>
            <a:pPr algn="l"/>
            <a:r>
              <a:rPr lang="en-US" sz="2000"/>
              <a:t>    </a:t>
            </a:r>
          </a:p>
          <a:p>
            <a:pPr algn="l"/>
            <a:r>
              <a:rPr lang="en-US" sz="2000"/>
              <a:t>};</a:t>
            </a:r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4572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Consider a railroad car. </a:t>
            </a:r>
          </a:p>
          <a:p>
            <a:endParaRPr lang="en-US"/>
          </a:p>
          <a:p>
            <a:r>
              <a:rPr lang="en-US"/>
              <a:t> Every railroad car holds some </a:t>
            </a:r>
            <a:r>
              <a:rPr lang="en-US">
                <a:solidFill>
                  <a:srgbClr val="990000"/>
                </a:solidFill>
              </a:rPr>
              <a:t>cargo</a:t>
            </a:r>
            <a:r>
              <a:rPr lang="en-US"/>
              <a:t> and has a </a:t>
            </a:r>
            <a:r>
              <a:rPr lang="en-US">
                <a:solidFill>
                  <a:srgbClr val="990000"/>
                </a:solidFill>
              </a:rPr>
              <a:t>link to the next railroad car</a:t>
            </a:r>
            <a:r>
              <a:rPr lang="en-US"/>
              <a:t> in the train.</a:t>
            </a:r>
          </a:p>
        </p:txBody>
      </p:sp>
      <p:pic>
        <p:nvPicPr>
          <p:cNvPr id="64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36576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228600" y="5486400"/>
            <a:ext cx="457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Can we define a C++ struct to represent a railroad car?  </a:t>
            </a:r>
          </a:p>
          <a:p>
            <a:r>
              <a:rPr lang="en-US"/>
              <a:t>Let’s see! </a:t>
            </a:r>
          </a:p>
        </p:txBody>
      </p:sp>
      <p:sp>
        <p:nvSpPr>
          <p:cNvPr id="642055" name="Rectangle 7"/>
          <p:cNvSpPr>
            <a:spLocks noChangeArrowheads="1"/>
          </p:cNvSpPr>
          <p:nvPr/>
        </p:nvSpPr>
        <p:spPr bwMode="auto">
          <a:xfrm>
            <a:off x="5835650" y="1720850"/>
            <a:ext cx="2903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RailRoadCar * nextCar;</a:t>
            </a:r>
          </a:p>
        </p:txBody>
      </p:sp>
      <p:sp>
        <p:nvSpPr>
          <p:cNvPr id="642056" name="Text Box 8"/>
          <p:cNvSpPr txBox="1">
            <a:spLocks noChangeArrowheads="1"/>
          </p:cNvSpPr>
          <p:nvPr/>
        </p:nvSpPr>
        <p:spPr bwMode="auto">
          <a:xfrm>
            <a:off x="533400" y="990600"/>
            <a:ext cx="3673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</a:t>
            </a:r>
            <a:r>
              <a:rPr lang="en-US">
                <a:solidFill>
                  <a:schemeClr val="accent2"/>
                </a:solidFill>
              </a:rPr>
              <a:t>definition</a:t>
            </a:r>
          </a:p>
          <a:p>
            <a:r>
              <a:rPr lang="en-US"/>
              <a:t>says that each railroad car contains a pointer to the next railroad car.</a:t>
            </a:r>
          </a:p>
        </p:txBody>
      </p:sp>
      <p:sp>
        <p:nvSpPr>
          <p:cNvPr id="642057" name="Text Box 9"/>
          <p:cNvSpPr txBox="1">
            <a:spLocks noChangeArrowheads="1"/>
          </p:cNvSpPr>
          <p:nvPr/>
        </p:nvSpPr>
        <p:spPr bwMode="auto">
          <a:xfrm>
            <a:off x="238125" y="2959100"/>
            <a:ext cx="44656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is called a </a:t>
            </a:r>
            <a:r>
              <a:rPr lang="en-US">
                <a:solidFill>
                  <a:srgbClr val="6600CC"/>
                </a:solidFill>
              </a:rPr>
              <a:t>self-referential data-type</a:t>
            </a:r>
            <a:r>
              <a:rPr lang="en-US"/>
              <a:t>, since the struct refers to itself within its field definitions.</a:t>
            </a:r>
          </a:p>
        </p:txBody>
      </p:sp>
      <p:sp>
        <p:nvSpPr>
          <p:cNvPr id="642058" name="Line 10"/>
          <p:cNvSpPr>
            <a:spLocks noChangeShapeType="1"/>
          </p:cNvSpPr>
          <p:nvPr/>
        </p:nvSpPr>
        <p:spPr bwMode="auto">
          <a:xfrm>
            <a:off x="3657600" y="1219200"/>
            <a:ext cx="2178050" cy="65563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2059" name="Text Box 11"/>
          <p:cNvSpPr txBox="1">
            <a:spLocks noChangeArrowheads="1"/>
          </p:cNvSpPr>
          <p:nvPr/>
        </p:nvSpPr>
        <p:spPr bwMode="auto">
          <a:xfrm>
            <a:off x="304800" y="4953000"/>
            <a:ext cx="44656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 know it looks funny, but it’s totally legal.</a:t>
            </a:r>
          </a:p>
          <a:p>
            <a:endParaRPr lang="en-US"/>
          </a:p>
          <a:p>
            <a:r>
              <a:rPr lang="en-US"/>
              <a:t>Let’s see how it can be used!</a:t>
            </a:r>
          </a:p>
        </p:txBody>
      </p:sp>
      <p:sp>
        <p:nvSpPr>
          <p:cNvPr id="642060" name="Text Box 12"/>
          <p:cNvSpPr txBox="1">
            <a:spLocks noChangeArrowheads="1"/>
          </p:cNvSpPr>
          <p:nvPr/>
        </p:nvSpPr>
        <p:spPr bwMode="auto">
          <a:xfrm>
            <a:off x="5448300" y="2460625"/>
            <a:ext cx="39624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main(void)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RailRoadCar</a:t>
            </a:r>
            <a:r>
              <a:rPr lang="en-US" sz="1800" dirty="0"/>
              <a:t>  engine, boxcar;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engine.myCargo</a:t>
            </a:r>
            <a:r>
              <a:rPr lang="en-US" sz="1800" dirty="0"/>
              <a:t> = “coal”;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engine.nextCar</a:t>
            </a:r>
            <a:r>
              <a:rPr lang="en-US" sz="1800" dirty="0"/>
              <a:t> = &amp;boxcar;</a:t>
            </a:r>
          </a:p>
          <a:p>
            <a:pPr algn="l"/>
            <a:endParaRPr lang="en-US" sz="1200" dirty="0"/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boxcar.myCargo</a:t>
            </a:r>
            <a:r>
              <a:rPr lang="en-US" sz="1800" dirty="0"/>
              <a:t> = “gold”;</a:t>
            </a:r>
          </a:p>
          <a:p>
            <a:pPr algn="l"/>
            <a:endParaRPr lang="en-US" sz="1200" dirty="0"/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RailRoadCar</a:t>
            </a:r>
            <a:r>
              <a:rPr lang="en-US" sz="1800" dirty="0"/>
              <a:t> *</a:t>
            </a:r>
            <a:r>
              <a:rPr lang="en-US" sz="1800" dirty="0" err="1"/>
              <a:t>curCar</a:t>
            </a:r>
            <a:r>
              <a:rPr lang="en-US" sz="1800" dirty="0"/>
              <a:t>;</a:t>
            </a:r>
          </a:p>
          <a:p>
            <a:pPr algn="l"/>
            <a:endParaRPr lang="en-US" sz="1200" dirty="0"/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curCar</a:t>
            </a:r>
            <a:r>
              <a:rPr lang="en-US" sz="1800" dirty="0"/>
              <a:t> = &amp;engine;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curCar</a:t>
            </a:r>
            <a:r>
              <a:rPr lang="en-US" sz="1800" dirty="0"/>
              <a:t>-&gt;</a:t>
            </a:r>
            <a:r>
              <a:rPr lang="en-US" sz="1800" dirty="0" err="1"/>
              <a:t>myCargo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curCar</a:t>
            </a:r>
            <a:r>
              <a:rPr lang="en-US" sz="1800" dirty="0"/>
              <a:t> = </a:t>
            </a:r>
            <a:r>
              <a:rPr lang="en-US" sz="1800" dirty="0" err="1"/>
              <a:t>curCar</a:t>
            </a:r>
            <a:r>
              <a:rPr lang="en-US" sz="1800" dirty="0"/>
              <a:t>-&gt;</a:t>
            </a:r>
            <a:r>
              <a:rPr lang="en-US" sz="1800" dirty="0" err="1"/>
              <a:t>nextCar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curCar</a:t>
            </a:r>
            <a:r>
              <a:rPr lang="en-US" sz="1800" dirty="0"/>
              <a:t>-&gt;</a:t>
            </a:r>
            <a:r>
              <a:rPr lang="en-US" sz="1800" dirty="0" err="1"/>
              <a:t>myCargo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42061" name="Rectangle 13"/>
          <p:cNvSpPr>
            <a:spLocks noChangeArrowheads="1"/>
          </p:cNvSpPr>
          <p:nvPr/>
        </p:nvSpPr>
        <p:spPr bwMode="auto">
          <a:xfrm>
            <a:off x="228600" y="762000"/>
            <a:ext cx="4876800" cy="609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2062" name="Line 14"/>
          <p:cNvSpPr>
            <a:spLocks noChangeShapeType="1"/>
          </p:cNvSpPr>
          <p:nvPr/>
        </p:nvSpPr>
        <p:spPr bwMode="auto">
          <a:xfrm>
            <a:off x="5353050" y="318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42063" name="Group 15"/>
          <p:cNvGrpSpPr>
            <a:grpSpLocks/>
          </p:cNvGrpSpPr>
          <p:nvPr/>
        </p:nvGrpSpPr>
        <p:grpSpPr bwMode="auto">
          <a:xfrm>
            <a:off x="842963" y="1644650"/>
            <a:ext cx="3232150" cy="1250950"/>
            <a:chOff x="220" y="1036"/>
            <a:chExt cx="2036" cy="788"/>
          </a:xfrm>
        </p:grpSpPr>
        <p:sp>
          <p:nvSpPr>
            <p:cNvPr id="642064" name="Rectangle 16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65" name="Text Box 17"/>
            <p:cNvSpPr txBox="1">
              <a:spLocks noChangeArrowheads="1"/>
            </p:cNvSpPr>
            <p:nvPr/>
          </p:nvSpPr>
          <p:spPr bwMode="auto">
            <a:xfrm>
              <a:off x="220" y="1036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engine</a:t>
              </a:r>
            </a:p>
          </p:txBody>
        </p:sp>
        <p:sp>
          <p:nvSpPr>
            <p:cNvPr id="642066" name="Text Box 18"/>
            <p:cNvSpPr txBox="1">
              <a:spLocks noChangeArrowheads="1"/>
            </p:cNvSpPr>
            <p:nvPr/>
          </p:nvSpPr>
          <p:spPr bwMode="auto">
            <a:xfrm>
              <a:off x="864" y="1149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/>
                <a:t>myCargo</a:t>
              </a:r>
            </a:p>
          </p:txBody>
        </p:sp>
        <p:sp>
          <p:nvSpPr>
            <p:cNvPr id="642067" name="Rectangle 19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68" name="Text Box 20"/>
            <p:cNvSpPr txBox="1">
              <a:spLocks noChangeArrowheads="1"/>
            </p:cNvSpPr>
            <p:nvPr/>
          </p:nvSpPr>
          <p:spPr bwMode="auto">
            <a:xfrm>
              <a:off x="864" y="1485"/>
              <a:ext cx="6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/>
                <a:t>nextCar</a:t>
              </a:r>
            </a:p>
          </p:txBody>
        </p:sp>
        <p:sp>
          <p:nvSpPr>
            <p:cNvPr id="642069" name="Rectangle 21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2070" name="Group 22"/>
          <p:cNvGrpSpPr>
            <a:grpSpLocks/>
          </p:cNvGrpSpPr>
          <p:nvPr/>
        </p:nvGrpSpPr>
        <p:grpSpPr bwMode="auto">
          <a:xfrm>
            <a:off x="685800" y="3244850"/>
            <a:ext cx="3421063" cy="1250950"/>
            <a:chOff x="101" y="1036"/>
            <a:chExt cx="2155" cy="788"/>
          </a:xfrm>
        </p:grpSpPr>
        <p:sp>
          <p:nvSpPr>
            <p:cNvPr id="642071" name="Rectangle 23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72" name="Text Box 24"/>
            <p:cNvSpPr txBox="1">
              <a:spLocks noChangeArrowheads="1"/>
            </p:cNvSpPr>
            <p:nvPr/>
          </p:nvSpPr>
          <p:spPr bwMode="auto">
            <a:xfrm>
              <a:off x="101" y="1036"/>
              <a:ext cx="10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boxcar      </a:t>
              </a:r>
            </a:p>
          </p:txBody>
        </p:sp>
        <p:sp>
          <p:nvSpPr>
            <p:cNvPr id="642073" name="Text Box 25"/>
            <p:cNvSpPr txBox="1">
              <a:spLocks noChangeArrowheads="1"/>
            </p:cNvSpPr>
            <p:nvPr/>
          </p:nvSpPr>
          <p:spPr bwMode="auto">
            <a:xfrm>
              <a:off x="864" y="1149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/>
                <a:t>myCargo</a:t>
              </a:r>
            </a:p>
          </p:txBody>
        </p:sp>
        <p:sp>
          <p:nvSpPr>
            <p:cNvPr id="642074" name="Rectangle 26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75" name="Text Box 27"/>
            <p:cNvSpPr txBox="1">
              <a:spLocks noChangeArrowheads="1"/>
            </p:cNvSpPr>
            <p:nvPr/>
          </p:nvSpPr>
          <p:spPr bwMode="auto">
            <a:xfrm>
              <a:off x="864" y="1485"/>
              <a:ext cx="6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/>
                <a:t>nextCar</a:t>
              </a:r>
            </a:p>
          </p:txBody>
        </p:sp>
        <p:sp>
          <p:nvSpPr>
            <p:cNvPr id="642076" name="Rectangle 28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2077" name="Line 29"/>
          <p:cNvSpPr>
            <a:spLocks noChangeShapeType="1"/>
          </p:cNvSpPr>
          <p:nvPr/>
        </p:nvSpPr>
        <p:spPr bwMode="auto">
          <a:xfrm>
            <a:off x="5349875" y="3749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78" name="Text Box 30"/>
          <p:cNvSpPr txBox="1">
            <a:spLocks noChangeArrowheads="1"/>
          </p:cNvSpPr>
          <p:nvPr/>
        </p:nvSpPr>
        <p:spPr bwMode="auto">
          <a:xfrm>
            <a:off x="3008313" y="1800225"/>
            <a:ext cx="982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“coal”</a:t>
            </a:r>
          </a:p>
        </p:txBody>
      </p:sp>
      <p:sp>
        <p:nvSpPr>
          <p:cNvPr id="642079" name="Text Box 31"/>
          <p:cNvSpPr txBox="1">
            <a:spLocks noChangeArrowheads="1"/>
          </p:cNvSpPr>
          <p:nvPr/>
        </p:nvSpPr>
        <p:spPr bwMode="auto">
          <a:xfrm>
            <a:off x="4151313" y="16002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1000</a:t>
            </a:r>
          </a:p>
        </p:txBody>
      </p:sp>
      <p:sp>
        <p:nvSpPr>
          <p:cNvPr id="642080" name="Text Box 32"/>
          <p:cNvSpPr txBox="1">
            <a:spLocks noChangeArrowheads="1"/>
          </p:cNvSpPr>
          <p:nvPr/>
        </p:nvSpPr>
        <p:spPr bwMode="auto">
          <a:xfrm>
            <a:off x="4151313" y="32004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1020</a:t>
            </a:r>
          </a:p>
        </p:txBody>
      </p:sp>
      <p:sp>
        <p:nvSpPr>
          <p:cNvPr id="642081" name="Line 33"/>
          <p:cNvSpPr>
            <a:spLocks noChangeShapeType="1"/>
          </p:cNvSpPr>
          <p:nvPr/>
        </p:nvSpPr>
        <p:spPr bwMode="auto">
          <a:xfrm>
            <a:off x="5365750" y="4038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82" name="Text Box 34"/>
          <p:cNvSpPr txBox="1">
            <a:spLocks noChangeArrowheads="1"/>
          </p:cNvSpPr>
          <p:nvPr/>
        </p:nvSpPr>
        <p:spPr bwMode="auto">
          <a:xfrm>
            <a:off x="2992438" y="233045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1020</a:t>
            </a:r>
          </a:p>
        </p:txBody>
      </p:sp>
      <p:sp>
        <p:nvSpPr>
          <p:cNvPr id="642083" name="Freeform 35"/>
          <p:cNvSpPr>
            <a:spLocks/>
          </p:cNvSpPr>
          <p:nvPr/>
        </p:nvSpPr>
        <p:spPr bwMode="auto">
          <a:xfrm>
            <a:off x="3846513" y="2514600"/>
            <a:ext cx="1016000" cy="838200"/>
          </a:xfrm>
          <a:custGeom>
            <a:avLst/>
            <a:gdLst>
              <a:gd name="T0" fmla="*/ 0 w 640"/>
              <a:gd name="T1" fmla="*/ 0 h 576"/>
              <a:gd name="T2" fmla="*/ 384 w 640"/>
              <a:gd name="T3" fmla="*/ 144 h 576"/>
              <a:gd name="T4" fmla="*/ 576 w 640"/>
              <a:gd name="T5" fmla="*/ 288 h 576"/>
              <a:gd name="T6" fmla="*/ 576 w 640"/>
              <a:gd name="T7" fmla="*/ 480 h 576"/>
              <a:gd name="T8" fmla="*/ 192 w 640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576">
                <a:moveTo>
                  <a:pt x="0" y="0"/>
                </a:moveTo>
                <a:cubicBezTo>
                  <a:pt x="144" y="48"/>
                  <a:pt x="288" y="96"/>
                  <a:pt x="384" y="144"/>
                </a:cubicBezTo>
                <a:cubicBezTo>
                  <a:pt x="480" y="192"/>
                  <a:pt x="544" y="232"/>
                  <a:pt x="576" y="288"/>
                </a:cubicBezTo>
                <a:cubicBezTo>
                  <a:pt x="608" y="344"/>
                  <a:pt x="640" y="432"/>
                  <a:pt x="576" y="480"/>
                </a:cubicBezTo>
                <a:cubicBezTo>
                  <a:pt x="512" y="528"/>
                  <a:pt x="352" y="552"/>
                  <a:pt x="192" y="576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2084" name="Line 36"/>
          <p:cNvSpPr>
            <a:spLocks noChangeShapeType="1"/>
          </p:cNvSpPr>
          <p:nvPr/>
        </p:nvSpPr>
        <p:spPr bwMode="auto">
          <a:xfrm>
            <a:off x="5349875" y="4492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85" name="Text Box 37"/>
          <p:cNvSpPr txBox="1">
            <a:spLocks noChangeArrowheads="1"/>
          </p:cNvSpPr>
          <p:nvPr/>
        </p:nvSpPr>
        <p:spPr bwMode="auto">
          <a:xfrm>
            <a:off x="3008313" y="3416300"/>
            <a:ext cx="1011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“gold”</a:t>
            </a:r>
          </a:p>
        </p:txBody>
      </p:sp>
      <p:sp>
        <p:nvSpPr>
          <p:cNvPr id="642086" name="Line 38"/>
          <p:cNvSpPr>
            <a:spLocks noChangeShapeType="1"/>
          </p:cNvSpPr>
          <p:nvPr/>
        </p:nvSpPr>
        <p:spPr bwMode="auto">
          <a:xfrm>
            <a:off x="5365750" y="4921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42087" name="Group 39"/>
          <p:cNvGrpSpPr>
            <a:grpSpLocks/>
          </p:cNvGrpSpPr>
          <p:nvPr/>
        </p:nvGrpSpPr>
        <p:grpSpPr bwMode="auto">
          <a:xfrm>
            <a:off x="241300" y="5105400"/>
            <a:ext cx="2349500" cy="457200"/>
            <a:chOff x="152" y="3216"/>
            <a:chExt cx="1480" cy="288"/>
          </a:xfrm>
        </p:grpSpPr>
        <p:sp>
          <p:nvSpPr>
            <p:cNvPr id="642088" name="Rectangle 40"/>
            <p:cNvSpPr>
              <a:spLocks noChangeArrowheads="1"/>
            </p:cNvSpPr>
            <p:nvPr/>
          </p:nvSpPr>
          <p:spPr bwMode="auto">
            <a:xfrm>
              <a:off x="816" y="3216"/>
              <a:ext cx="816" cy="28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089" name="Text Box 41"/>
            <p:cNvSpPr txBox="1">
              <a:spLocks noChangeArrowheads="1"/>
            </p:cNvSpPr>
            <p:nvPr/>
          </p:nvSpPr>
          <p:spPr bwMode="auto">
            <a:xfrm>
              <a:off x="152" y="3216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curCar</a:t>
              </a:r>
            </a:p>
          </p:txBody>
        </p:sp>
      </p:grpSp>
      <p:sp>
        <p:nvSpPr>
          <p:cNvPr id="642090" name="Line 42"/>
          <p:cNvSpPr>
            <a:spLocks noChangeShapeType="1"/>
          </p:cNvSpPr>
          <p:nvPr/>
        </p:nvSpPr>
        <p:spPr bwMode="auto">
          <a:xfrm>
            <a:off x="5349875" y="5410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91" name="Text Box 43"/>
          <p:cNvSpPr txBox="1">
            <a:spLocks noChangeArrowheads="1"/>
          </p:cNvSpPr>
          <p:nvPr/>
        </p:nvSpPr>
        <p:spPr bwMode="auto">
          <a:xfrm>
            <a:off x="1524000" y="5105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1000</a:t>
            </a:r>
          </a:p>
        </p:txBody>
      </p:sp>
      <p:sp>
        <p:nvSpPr>
          <p:cNvPr id="642092" name="Freeform 44"/>
          <p:cNvSpPr>
            <a:spLocks/>
          </p:cNvSpPr>
          <p:nvPr/>
        </p:nvSpPr>
        <p:spPr bwMode="auto">
          <a:xfrm>
            <a:off x="469900" y="1828800"/>
            <a:ext cx="2832100" cy="3517900"/>
          </a:xfrm>
          <a:custGeom>
            <a:avLst/>
            <a:gdLst>
              <a:gd name="T0" fmla="*/ 1192 w 1784"/>
              <a:gd name="T1" fmla="*/ 2208 h 2216"/>
              <a:gd name="T2" fmla="*/ 1576 w 1784"/>
              <a:gd name="T3" fmla="*/ 2160 h 2216"/>
              <a:gd name="T4" fmla="*/ 1576 w 1784"/>
              <a:gd name="T5" fmla="*/ 1872 h 2216"/>
              <a:gd name="T6" fmla="*/ 328 w 1784"/>
              <a:gd name="T7" fmla="*/ 1680 h 2216"/>
              <a:gd name="T8" fmla="*/ 88 w 1784"/>
              <a:gd name="T9" fmla="*/ 720 h 2216"/>
              <a:gd name="T10" fmla="*/ 856 w 1784"/>
              <a:gd name="T11" fmla="*/ 0 h 2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4" h="2216">
                <a:moveTo>
                  <a:pt x="1192" y="2208"/>
                </a:moveTo>
                <a:cubicBezTo>
                  <a:pt x="1352" y="2212"/>
                  <a:pt x="1512" y="2216"/>
                  <a:pt x="1576" y="2160"/>
                </a:cubicBezTo>
                <a:cubicBezTo>
                  <a:pt x="1640" y="2104"/>
                  <a:pt x="1784" y="1952"/>
                  <a:pt x="1576" y="1872"/>
                </a:cubicBezTo>
                <a:cubicBezTo>
                  <a:pt x="1368" y="1792"/>
                  <a:pt x="576" y="1872"/>
                  <a:pt x="328" y="1680"/>
                </a:cubicBezTo>
                <a:cubicBezTo>
                  <a:pt x="80" y="1488"/>
                  <a:pt x="0" y="1000"/>
                  <a:pt x="88" y="720"/>
                </a:cubicBezTo>
                <a:cubicBezTo>
                  <a:pt x="176" y="440"/>
                  <a:pt x="516" y="220"/>
                  <a:pt x="85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2093" name="Line 45"/>
          <p:cNvSpPr>
            <a:spLocks noChangeShapeType="1"/>
          </p:cNvSpPr>
          <p:nvPr/>
        </p:nvSpPr>
        <p:spPr bwMode="auto">
          <a:xfrm>
            <a:off x="5346700" y="571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94" name="Text Box 46"/>
          <p:cNvSpPr txBox="1">
            <a:spLocks noChangeArrowheads="1"/>
          </p:cNvSpPr>
          <p:nvPr/>
        </p:nvSpPr>
        <p:spPr bwMode="auto">
          <a:xfrm>
            <a:off x="2590800" y="58674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coal</a:t>
            </a:r>
          </a:p>
        </p:txBody>
      </p:sp>
      <p:sp>
        <p:nvSpPr>
          <p:cNvPr id="642095" name="Line 47"/>
          <p:cNvSpPr>
            <a:spLocks noChangeShapeType="1"/>
          </p:cNvSpPr>
          <p:nvPr/>
        </p:nvSpPr>
        <p:spPr bwMode="auto">
          <a:xfrm>
            <a:off x="5349875" y="5988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96" name="Text Box 48"/>
          <p:cNvSpPr txBox="1">
            <a:spLocks noChangeArrowheads="1"/>
          </p:cNvSpPr>
          <p:nvPr/>
        </p:nvSpPr>
        <p:spPr bwMode="auto">
          <a:xfrm>
            <a:off x="2984500" y="233045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1020</a:t>
            </a:r>
          </a:p>
        </p:txBody>
      </p:sp>
      <p:sp>
        <p:nvSpPr>
          <p:cNvPr id="642097" name="Freeform 49"/>
          <p:cNvSpPr>
            <a:spLocks/>
          </p:cNvSpPr>
          <p:nvPr/>
        </p:nvSpPr>
        <p:spPr bwMode="auto">
          <a:xfrm>
            <a:off x="660400" y="3352800"/>
            <a:ext cx="2489200" cy="2044700"/>
          </a:xfrm>
          <a:custGeom>
            <a:avLst/>
            <a:gdLst>
              <a:gd name="T0" fmla="*/ 1072 w 1568"/>
              <a:gd name="T1" fmla="*/ 1248 h 1288"/>
              <a:gd name="T2" fmla="*/ 1408 w 1568"/>
              <a:gd name="T3" fmla="*/ 1248 h 1288"/>
              <a:gd name="T4" fmla="*/ 1552 w 1568"/>
              <a:gd name="T5" fmla="*/ 1008 h 1288"/>
              <a:gd name="T6" fmla="*/ 1312 w 1568"/>
              <a:gd name="T7" fmla="*/ 864 h 1288"/>
              <a:gd name="T8" fmla="*/ 544 w 1568"/>
              <a:gd name="T9" fmla="*/ 864 h 1288"/>
              <a:gd name="T10" fmla="*/ 112 w 1568"/>
              <a:gd name="T11" fmla="*/ 576 h 1288"/>
              <a:gd name="T12" fmla="*/ 112 w 1568"/>
              <a:gd name="T13" fmla="*/ 288 h 1288"/>
              <a:gd name="T14" fmla="*/ 784 w 1568"/>
              <a:gd name="T15" fmla="*/ 0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8" h="1288">
                <a:moveTo>
                  <a:pt x="1072" y="1248"/>
                </a:moveTo>
                <a:cubicBezTo>
                  <a:pt x="1200" y="1268"/>
                  <a:pt x="1328" y="1288"/>
                  <a:pt x="1408" y="1248"/>
                </a:cubicBezTo>
                <a:cubicBezTo>
                  <a:pt x="1488" y="1208"/>
                  <a:pt x="1568" y="1072"/>
                  <a:pt x="1552" y="1008"/>
                </a:cubicBezTo>
                <a:cubicBezTo>
                  <a:pt x="1536" y="944"/>
                  <a:pt x="1480" y="888"/>
                  <a:pt x="1312" y="864"/>
                </a:cubicBezTo>
                <a:cubicBezTo>
                  <a:pt x="1144" y="840"/>
                  <a:pt x="744" y="912"/>
                  <a:pt x="544" y="864"/>
                </a:cubicBezTo>
                <a:cubicBezTo>
                  <a:pt x="344" y="816"/>
                  <a:pt x="184" y="672"/>
                  <a:pt x="112" y="576"/>
                </a:cubicBezTo>
                <a:cubicBezTo>
                  <a:pt x="40" y="480"/>
                  <a:pt x="0" y="384"/>
                  <a:pt x="112" y="288"/>
                </a:cubicBezTo>
                <a:cubicBezTo>
                  <a:pt x="224" y="192"/>
                  <a:pt x="504" y="96"/>
                  <a:pt x="784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2098" name="Line 50"/>
          <p:cNvSpPr>
            <a:spLocks noChangeShapeType="1"/>
          </p:cNvSpPr>
          <p:nvPr/>
        </p:nvSpPr>
        <p:spPr bwMode="auto">
          <a:xfrm>
            <a:off x="5362575" y="6245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2099" name="Text Box 51"/>
          <p:cNvSpPr txBox="1">
            <a:spLocks noChangeArrowheads="1"/>
          </p:cNvSpPr>
          <p:nvPr/>
        </p:nvSpPr>
        <p:spPr bwMode="auto">
          <a:xfrm>
            <a:off x="2559050" y="6188075"/>
            <a:ext cx="76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gold</a:t>
            </a:r>
          </a:p>
        </p:txBody>
      </p:sp>
      <p:sp>
        <p:nvSpPr>
          <p:cNvPr id="642100" name="Rectangle 52"/>
          <p:cNvSpPr>
            <a:spLocks noChangeArrowheads="1"/>
          </p:cNvSpPr>
          <p:nvPr/>
        </p:nvSpPr>
        <p:spPr bwMode="auto">
          <a:xfrm>
            <a:off x="1905000" y="2286000"/>
            <a:ext cx="2133600" cy="5334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2101" name="Rectangle 53"/>
          <p:cNvSpPr>
            <a:spLocks noChangeArrowheads="1"/>
          </p:cNvSpPr>
          <p:nvPr/>
        </p:nvSpPr>
        <p:spPr bwMode="auto">
          <a:xfrm>
            <a:off x="381000" y="685800"/>
            <a:ext cx="4419600" cy="2362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200"/>
              <a:t>As we’ll see during our next </a:t>
            </a:r>
            <a:br>
              <a:rPr lang="en-US" sz="2200"/>
            </a:br>
            <a:r>
              <a:rPr lang="en-US" sz="2200"/>
              <a:t>segment, </a:t>
            </a:r>
            <a:r>
              <a:rPr lang="en-US" sz="2200">
                <a:solidFill>
                  <a:srgbClr val="990000"/>
                </a:solidFill>
              </a:rPr>
              <a:t>self-referential </a:t>
            </a:r>
            <a:br>
              <a:rPr lang="en-US" sz="2200">
                <a:solidFill>
                  <a:srgbClr val="990000"/>
                </a:solidFill>
              </a:rPr>
            </a:br>
            <a:r>
              <a:rPr lang="en-US" sz="2200">
                <a:solidFill>
                  <a:srgbClr val="990000"/>
                </a:solidFill>
              </a:rPr>
              <a:t>structures</a:t>
            </a:r>
            <a:r>
              <a:rPr lang="en-US" sz="2200"/>
              <a:t>, like our </a:t>
            </a:r>
            <a:br>
              <a:rPr lang="en-US" sz="2200"/>
            </a:br>
            <a:r>
              <a:rPr lang="en-US" sz="2200"/>
              <a:t>RailRoadCar, </a:t>
            </a:r>
            <a:r>
              <a:rPr lang="en-US" sz="2200">
                <a:solidFill>
                  <a:srgbClr val="990000"/>
                </a:solidFill>
              </a:rPr>
              <a:t>are essential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to create linked list </a:t>
            </a:r>
            <a:br>
              <a:rPr lang="en-US" sz="2200"/>
            </a:br>
            <a:r>
              <a:rPr lang="en-US" sz="2200"/>
              <a:t>data structures.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4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4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4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4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4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4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4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4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4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4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642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4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16181 0.4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642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0" y="20000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000"/>
                                        <p:tgtEl>
                                          <p:spTgt spid="642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64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4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4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4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/>
      <p:bldP spid="642052" grpId="0"/>
      <p:bldP spid="642054" grpId="0"/>
      <p:bldP spid="642054" grpId="1"/>
      <p:bldP spid="642055" grpId="0"/>
      <p:bldP spid="642056" grpId="0"/>
      <p:bldP spid="642056" grpId="1"/>
      <p:bldP spid="642057" grpId="0"/>
      <p:bldP spid="642057" grpId="1"/>
      <p:bldP spid="642058" grpId="0" animBg="1"/>
      <p:bldP spid="642058" grpId="1" animBg="1"/>
      <p:bldP spid="642059" grpId="0"/>
      <p:bldP spid="642059" grpId="1"/>
      <p:bldP spid="642060" grpId="0"/>
      <p:bldP spid="642061" grpId="0" animBg="1"/>
      <p:bldP spid="642062" grpId="0" animBg="1"/>
      <p:bldP spid="642062" grpId="1" animBg="1"/>
      <p:bldP spid="642077" grpId="0" animBg="1"/>
      <p:bldP spid="642077" grpId="1" animBg="1"/>
      <p:bldP spid="642078" grpId="0"/>
      <p:bldP spid="642079" grpId="0"/>
      <p:bldP spid="642080" grpId="0"/>
      <p:bldP spid="642081" grpId="0" animBg="1"/>
      <p:bldP spid="642081" grpId="1" animBg="1"/>
      <p:bldP spid="642082" grpId="0"/>
      <p:bldP spid="642083" grpId="0" animBg="1"/>
      <p:bldP spid="642084" grpId="0" animBg="1"/>
      <p:bldP spid="642084" grpId="1" animBg="1"/>
      <p:bldP spid="642085" grpId="0"/>
      <p:bldP spid="642086" grpId="0" animBg="1"/>
      <p:bldP spid="642086" grpId="1" animBg="1"/>
      <p:bldP spid="642090" grpId="0" animBg="1"/>
      <p:bldP spid="642090" grpId="1" animBg="1"/>
      <p:bldP spid="642091" grpId="0"/>
      <p:bldP spid="642091" grpId="1"/>
      <p:bldP spid="642092" grpId="0" animBg="1"/>
      <p:bldP spid="642092" grpId="1" animBg="1"/>
      <p:bldP spid="642093" grpId="0" animBg="1"/>
      <p:bldP spid="642093" grpId="1" animBg="1"/>
      <p:bldP spid="642094" grpId="0"/>
      <p:bldP spid="642095" grpId="0" animBg="1"/>
      <p:bldP spid="642095" grpId="1" animBg="1"/>
      <p:bldP spid="642096" grpId="0"/>
      <p:bldP spid="642096" grpId="1"/>
      <p:bldP spid="642097" grpId="0" animBg="1"/>
      <p:bldP spid="642098" grpId="0" animBg="1"/>
      <p:bldP spid="642098" grpId="1" animBg="1"/>
      <p:bldP spid="642099" grpId="0"/>
      <p:bldP spid="642100" grpId="0" animBg="1"/>
      <p:bldP spid="642100" grpId="1" animBg="1"/>
      <p:bldP spid="64210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17AC-B17F-4F23-A447-E65E7305F566}" type="slidenum">
              <a:rPr lang="en-US"/>
              <a:pPr/>
              <a:t>22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Linked List Analogy</a:t>
            </a:r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Einstein is expecting a shipment of thousands of animals.</a:t>
            </a:r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685800" y="1708150"/>
            <a:ext cx="778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He’d like to rent a large block of houses to hold all the animals, but he doesn’t know how many animals there will be, so he can’t rent them all at once.</a:t>
            </a: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685800" y="3276600"/>
            <a:ext cx="7788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Instead, he’s decided to rent a new house as each animal arrives.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381000" y="4359275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Since he may have to rent thousands of houses, he doesn’t want to keep a list of every house address he’s rented.</a:t>
            </a:r>
          </a:p>
        </p:txBody>
      </p:sp>
      <p:sp>
        <p:nvSpPr>
          <p:cNvPr id="439303" name="Text Box 7"/>
          <p:cNvSpPr txBox="1">
            <a:spLocks noChangeArrowheads="1"/>
          </p:cNvSpPr>
          <p:nvPr/>
        </p:nvSpPr>
        <p:spPr bwMode="auto">
          <a:xfrm>
            <a:off x="685800" y="5441950"/>
            <a:ext cx="7788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So every time he rents a new house, he’ll put the new animal there and then he’ll </a:t>
            </a:r>
            <a:r>
              <a:rPr lang="en-US">
                <a:solidFill>
                  <a:schemeClr val="accent2"/>
                </a:solidFill>
              </a:rPr>
              <a:t>tack the address of the last house he rented on the refrigerator</a:t>
            </a:r>
            <a:r>
              <a:rPr lang="en-US">
                <a:solidFill>
                  <a:srgbClr val="006666"/>
                </a:solidFill>
              </a:rPr>
              <a:t>.</a:t>
            </a:r>
          </a:p>
        </p:txBody>
      </p:sp>
      <p:pic>
        <p:nvPicPr>
          <p:cNvPr id="4393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3603625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93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1"/>
          <a:stretch>
            <a:fillRect/>
          </a:stretch>
        </p:blipFill>
        <p:spPr bwMode="auto">
          <a:xfrm>
            <a:off x="7010400" y="3200400"/>
            <a:ext cx="19034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06" name="Text Box 10"/>
          <p:cNvSpPr txBox="1">
            <a:spLocks noChangeArrowheads="1"/>
          </p:cNvSpPr>
          <p:nvPr/>
        </p:nvSpPr>
        <p:spPr bwMode="auto">
          <a:xfrm>
            <a:off x="457200" y="35210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this way, he only needs to keep the address of his latest rented house in order to locate all of his animals.</a:t>
            </a:r>
          </a:p>
        </p:txBody>
      </p:sp>
      <p:pic>
        <p:nvPicPr>
          <p:cNvPr id="43930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838200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08" name="Text Box 12"/>
          <p:cNvSpPr txBox="1">
            <a:spLocks noChangeArrowheads="1"/>
          </p:cNvSpPr>
          <p:nvPr/>
        </p:nvSpPr>
        <p:spPr bwMode="auto">
          <a:xfrm>
            <a:off x="914400" y="5715000"/>
            <a:ext cx="778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Let’s see this example in action!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00087 -0.4689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44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3.33333E-6 -0.4844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/>
      <p:bldP spid="439299" grpId="1"/>
      <p:bldP spid="439300" grpId="0"/>
      <p:bldP spid="439300" grpId="1"/>
      <p:bldP spid="439301" grpId="0"/>
      <p:bldP spid="439301" grpId="1"/>
      <p:bldP spid="439302" grpId="0"/>
      <p:bldP spid="439302" grpId="1"/>
      <p:bldP spid="439303" grpId="0"/>
      <p:bldP spid="439303" grpId="1"/>
      <p:bldP spid="439306" grpId="0"/>
      <p:bldP spid="4393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2BB-F44F-4C97-9CB7-B95BEBBB50CC}" type="slidenum">
              <a:rPr lang="en-US"/>
              <a:pPr/>
              <a:t>23</a:t>
            </a:fld>
            <a:endParaRPr lang="en-US"/>
          </a:p>
        </p:txBody>
      </p:sp>
      <p:sp>
        <p:nvSpPr>
          <p:cNvPr id="441346" name="AutoShape 2"/>
          <p:cNvSpPr>
            <a:spLocks noChangeArrowheads="1"/>
          </p:cNvSpPr>
          <p:nvPr/>
        </p:nvSpPr>
        <p:spPr bwMode="auto">
          <a:xfrm>
            <a:off x="685800" y="685800"/>
            <a:ext cx="8245475" cy="1676400"/>
          </a:xfrm>
          <a:prstGeom prst="parallelogram">
            <a:avLst>
              <a:gd name="adj" fmla="val 3144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1347" name="Object 3"/>
          <p:cNvGraphicFramePr>
            <a:graphicFrameLocks noChangeAspect="1"/>
          </p:cNvGraphicFramePr>
          <p:nvPr/>
        </p:nvGraphicFramePr>
        <p:xfrm>
          <a:off x="228600" y="4343400"/>
          <a:ext cx="23622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05" name="Bitmap Image" r:id="rId4" imgW="1695687" imgH="1114581" progId="Paint.Picture">
                  <p:embed/>
                </p:oleObj>
              </mc:Choice>
              <mc:Fallback>
                <p:oleObj name="Bitmap Image" r:id="rId4" imgW="1695687" imgH="111458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43400"/>
                        <a:ext cx="236220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338138" y="4483100"/>
            <a:ext cx="2024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CCFF"/>
                </a:solidFill>
              </a:rPr>
              <a:t>Last Rented House:</a:t>
            </a:r>
          </a:p>
        </p:txBody>
      </p:sp>
      <p:sp>
        <p:nvSpPr>
          <p:cNvPr id="441349" name="AutoShape 5"/>
          <p:cNvSpPr>
            <a:spLocks noChangeArrowheads="1"/>
          </p:cNvSpPr>
          <p:nvPr/>
        </p:nvSpPr>
        <p:spPr bwMode="auto">
          <a:xfrm>
            <a:off x="1295400" y="3741738"/>
            <a:ext cx="3248025" cy="1011237"/>
          </a:xfrm>
          <a:prstGeom prst="wedgeRoundRectCallout">
            <a:avLst>
              <a:gd name="adj1" fmla="val -45750"/>
              <a:gd name="adj2" fmla="val 755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I need a house to hold a </a:t>
            </a:r>
            <a:r>
              <a:rPr lang="en-US">
                <a:solidFill>
                  <a:srgbClr val="800000"/>
                </a:solidFill>
                <a:cs typeface="Arial" charset="0"/>
              </a:rPr>
              <a:t>cow</a:t>
            </a:r>
            <a:r>
              <a:rPr lang="en-US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pic>
        <p:nvPicPr>
          <p:cNvPr id="441350" name="Picture 6" descr="uhbioayn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410200"/>
            <a:ext cx="488950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1351" name="AutoShape 7"/>
          <p:cNvSpPr>
            <a:spLocks noChangeArrowheads="1"/>
          </p:cNvSpPr>
          <p:nvPr/>
        </p:nvSpPr>
        <p:spPr bwMode="auto">
          <a:xfrm flipH="1">
            <a:off x="6096000" y="4572000"/>
            <a:ext cx="2438400" cy="990600"/>
          </a:xfrm>
          <a:prstGeom prst="wedgeRoundRectCallout">
            <a:avLst>
              <a:gd name="adj1" fmla="val -45185"/>
              <a:gd name="adj2" fmla="val 724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1200 Gayley is vacant. Use it.</a:t>
            </a:r>
          </a:p>
        </p:txBody>
      </p:sp>
      <p:grpSp>
        <p:nvGrpSpPr>
          <p:cNvPr id="441352" name="Group 8"/>
          <p:cNvGrpSpPr>
            <a:grpSpLocks/>
          </p:cNvGrpSpPr>
          <p:nvPr/>
        </p:nvGrpSpPr>
        <p:grpSpPr bwMode="auto">
          <a:xfrm>
            <a:off x="808038" y="1371600"/>
            <a:ext cx="7685087" cy="1052513"/>
            <a:chOff x="823" y="864"/>
            <a:chExt cx="4841" cy="663"/>
          </a:xfrm>
        </p:grpSpPr>
        <p:grpSp>
          <p:nvGrpSpPr>
            <p:cNvPr id="441353" name="Group 9"/>
            <p:cNvGrpSpPr>
              <a:grpSpLocks/>
            </p:cNvGrpSpPr>
            <p:nvPr/>
          </p:nvGrpSpPr>
          <p:grpSpPr bwMode="auto">
            <a:xfrm>
              <a:off x="823" y="864"/>
              <a:ext cx="1001" cy="652"/>
              <a:chOff x="199" y="864"/>
              <a:chExt cx="1001" cy="652"/>
            </a:xfrm>
          </p:grpSpPr>
          <p:pic>
            <p:nvPicPr>
              <p:cNvPr id="441354" name="Picture 10" descr="BL00131_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1355" name="Text Box 11"/>
              <p:cNvSpPr txBox="1">
                <a:spLocks noChangeArrowheads="1"/>
              </p:cNvSpPr>
              <p:nvPr/>
            </p:nvSpPr>
            <p:spPr bwMode="auto">
              <a:xfrm>
                <a:off x="199" y="1285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1000 Gayley</a:t>
                </a:r>
              </a:p>
            </p:txBody>
          </p:sp>
        </p:grpSp>
        <p:grpSp>
          <p:nvGrpSpPr>
            <p:cNvPr id="441356" name="Group 12"/>
            <p:cNvGrpSpPr>
              <a:grpSpLocks/>
            </p:cNvGrpSpPr>
            <p:nvPr/>
          </p:nvGrpSpPr>
          <p:grpSpPr bwMode="auto">
            <a:xfrm>
              <a:off x="1824" y="864"/>
              <a:ext cx="1008" cy="663"/>
              <a:chOff x="1296" y="864"/>
              <a:chExt cx="1008" cy="663"/>
            </a:xfrm>
          </p:grpSpPr>
          <p:pic>
            <p:nvPicPr>
              <p:cNvPr id="441357" name="Picture 13" descr="BL00131_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1358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296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1100 Gayley</a:t>
                </a:r>
              </a:p>
            </p:txBody>
          </p:sp>
        </p:grpSp>
        <p:grpSp>
          <p:nvGrpSpPr>
            <p:cNvPr id="441359" name="Group 15"/>
            <p:cNvGrpSpPr>
              <a:grpSpLocks/>
            </p:cNvGrpSpPr>
            <p:nvPr/>
          </p:nvGrpSpPr>
          <p:grpSpPr bwMode="auto">
            <a:xfrm>
              <a:off x="2784" y="864"/>
              <a:ext cx="1008" cy="663"/>
              <a:chOff x="2352" y="912"/>
              <a:chExt cx="1008" cy="663"/>
            </a:xfrm>
          </p:grpSpPr>
          <p:pic>
            <p:nvPicPr>
              <p:cNvPr id="441360" name="Picture 16" descr="BL00131_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1361" name="Text Box 17"/>
              <p:cNvSpPr txBox="1">
                <a:spLocks noChangeArrowheads="1"/>
              </p:cNvSpPr>
              <p:nvPr/>
            </p:nvSpPr>
            <p:spPr bwMode="auto">
              <a:xfrm>
                <a:off x="2352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1200 Gayley</a:t>
                </a:r>
              </a:p>
            </p:txBody>
          </p:sp>
        </p:grpSp>
        <p:grpSp>
          <p:nvGrpSpPr>
            <p:cNvPr id="441362" name="Group 18"/>
            <p:cNvGrpSpPr>
              <a:grpSpLocks/>
            </p:cNvGrpSpPr>
            <p:nvPr/>
          </p:nvGrpSpPr>
          <p:grpSpPr bwMode="auto">
            <a:xfrm>
              <a:off x="3684" y="864"/>
              <a:ext cx="1020" cy="661"/>
              <a:chOff x="3444" y="912"/>
              <a:chExt cx="1020" cy="661"/>
            </a:xfrm>
          </p:grpSpPr>
          <p:pic>
            <p:nvPicPr>
              <p:cNvPr id="441363" name="Picture 19" descr="BL00131_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1364" name="Text Box 20"/>
              <p:cNvSpPr txBox="1">
                <a:spLocks noChangeArrowheads="1"/>
              </p:cNvSpPr>
              <p:nvPr/>
            </p:nvSpPr>
            <p:spPr bwMode="auto">
              <a:xfrm>
                <a:off x="3444" y="1342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1300 Gayley</a:t>
                </a:r>
              </a:p>
            </p:txBody>
          </p:sp>
        </p:grpSp>
        <p:grpSp>
          <p:nvGrpSpPr>
            <p:cNvPr id="441365" name="Group 21"/>
            <p:cNvGrpSpPr>
              <a:grpSpLocks/>
            </p:cNvGrpSpPr>
            <p:nvPr/>
          </p:nvGrpSpPr>
          <p:grpSpPr bwMode="auto">
            <a:xfrm>
              <a:off x="4644" y="864"/>
              <a:ext cx="1020" cy="663"/>
              <a:chOff x="4644" y="912"/>
              <a:chExt cx="1020" cy="663"/>
            </a:xfrm>
          </p:grpSpPr>
          <p:pic>
            <p:nvPicPr>
              <p:cNvPr id="441366" name="Picture 22" descr="BL00131_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1367" name="Text Box 23"/>
              <p:cNvSpPr txBox="1">
                <a:spLocks noChangeArrowheads="1"/>
              </p:cNvSpPr>
              <p:nvPr/>
            </p:nvSpPr>
            <p:spPr bwMode="auto">
              <a:xfrm>
                <a:off x="4644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1400 Gayley</a:t>
                </a:r>
              </a:p>
            </p:txBody>
          </p:sp>
        </p:grpSp>
      </p:grpSp>
      <p:sp>
        <p:nvSpPr>
          <p:cNvPr id="441368" name="Line 24"/>
          <p:cNvSpPr>
            <a:spLocks noChangeShapeType="1"/>
          </p:cNvSpPr>
          <p:nvPr/>
        </p:nvSpPr>
        <p:spPr bwMode="auto">
          <a:xfrm flipH="1">
            <a:off x="2244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69" name="Line 25"/>
          <p:cNvSpPr>
            <a:spLocks noChangeShapeType="1"/>
          </p:cNvSpPr>
          <p:nvPr/>
        </p:nvSpPr>
        <p:spPr bwMode="auto">
          <a:xfrm flipH="1">
            <a:off x="3827463" y="682625"/>
            <a:ext cx="598487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70" name="Line 26"/>
          <p:cNvSpPr>
            <a:spLocks noChangeShapeType="1"/>
          </p:cNvSpPr>
          <p:nvPr/>
        </p:nvSpPr>
        <p:spPr bwMode="auto">
          <a:xfrm flipH="1">
            <a:off x="5292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71" name="Line 27"/>
          <p:cNvSpPr>
            <a:spLocks noChangeShapeType="1"/>
          </p:cNvSpPr>
          <p:nvPr/>
        </p:nvSpPr>
        <p:spPr bwMode="auto">
          <a:xfrm flipH="1">
            <a:off x="6816725" y="682625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72" name="Text Box 28"/>
          <p:cNvSpPr txBox="1">
            <a:spLocks noChangeArrowheads="1"/>
          </p:cNvSpPr>
          <p:nvPr/>
        </p:nvSpPr>
        <p:spPr bwMode="auto">
          <a:xfrm>
            <a:off x="592138" y="4724400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1200 Gayley</a:t>
            </a:r>
          </a:p>
        </p:txBody>
      </p:sp>
      <p:sp>
        <p:nvSpPr>
          <p:cNvPr id="441373" name="AutoShape 29"/>
          <p:cNvSpPr>
            <a:spLocks noChangeArrowheads="1"/>
          </p:cNvSpPr>
          <p:nvPr/>
        </p:nvSpPr>
        <p:spPr bwMode="auto">
          <a:xfrm>
            <a:off x="1274763" y="3600450"/>
            <a:ext cx="3330575" cy="1136650"/>
          </a:xfrm>
          <a:prstGeom prst="wedgeRoundRectCallout">
            <a:avLst>
              <a:gd name="adj1" fmla="val -45231"/>
              <a:gd name="adj2" fmla="val 734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Ok. I’ll remember that address and put the cow there.</a:t>
            </a:r>
          </a:p>
        </p:txBody>
      </p:sp>
      <p:pic>
        <p:nvPicPr>
          <p:cNvPr id="441374" name="Picture 30" descr="ao_lvjab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08713"/>
            <a:ext cx="1006475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1375" name="AutoShape 31"/>
          <p:cNvSpPr>
            <a:spLocks noChangeArrowheads="1"/>
          </p:cNvSpPr>
          <p:nvPr/>
        </p:nvSpPr>
        <p:spPr bwMode="auto">
          <a:xfrm>
            <a:off x="1295400" y="3124200"/>
            <a:ext cx="3657600" cy="1600200"/>
          </a:xfrm>
          <a:prstGeom prst="wedgeRoundRectCallout">
            <a:avLst>
              <a:gd name="adj1" fmla="val -45657"/>
              <a:gd name="adj2" fmla="val 666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200">
                <a:solidFill>
                  <a:schemeClr val="tx1"/>
                </a:solidFill>
                <a:cs typeface="Arial" charset="0"/>
              </a:rPr>
              <a:t>That’s the last address in my list, so I’ll put a note on the fridge there to remind me.</a:t>
            </a:r>
          </a:p>
        </p:txBody>
      </p:sp>
      <p:grpSp>
        <p:nvGrpSpPr>
          <p:cNvPr id="441376" name="Group 32"/>
          <p:cNvGrpSpPr>
            <a:grpSpLocks/>
          </p:cNvGrpSpPr>
          <p:nvPr/>
        </p:nvGrpSpPr>
        <p:grpSpPr bwMode="auto">
          <a:xfrm>
            <a:off x="4205288" y="1095375"/>
            <a:ext cx="1403350" cy="366713"/>
            <a:chOff x="2010" y="3872"/>
            <a:chExt cx="884" cy="231"/>
          </a:xfrm>
        </p:grpSpPr>
        <p:sp>
          <p:nvSpPr>
            <p:cNvPr id="441377" name="Rectangle 33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8" name="Text Box 34"/>
            <p:cNvSpPr txBox="1">
              <a:spLocks noChangeArrowheads="1"/>
            </p:cNvSpPr>
            <p:nvPr/>
          </p:nvSpPr>
          <p:spPr bwMode="auto">
            <a:xfrm>
              <a:off x="2010" y="3872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End Of List</a:t>
              </a:r>
            </a:p>
          </p:txBody>
        </p:sp>
      </p:grpSp>
      <p:grpSp>
        <p:nvGrpSpPr>
          <p:cNvPr id="441379" name="Group 35"/>
          <p:cNvGrpSpPr>
            <a:grpSpLocks/>
          </p:cNvGrpSpPr>
          <p:nvPr/>
        </p:nvGrpSpPr>
        <p:grpSpPr bwMode="auto">
          <a:xfrm>
            <a:off x="1981200" y="5867400"/>
            <a:ext cx="2451100" cy="808038"/>
            <a:chOff x="1248" y="3696"/>
            <a:chExt cx="1544" cy="509"/>
          </a:xfrm>
        </p:grpSpPr>
        <p:sp>
          <p:nvSpPr>
            <p:cNvPr id="441380" name="Text Box 36"/>
            <p:cNvSpPr txBox="1">
              <a:spLocks noChangeArrowheads="1"/>
            </p:cNvSpPr>
            <p:nvPr/>
          </p:nvSpPr>
          <p:spPr bwMode="auto">
            <a:xfrm>
              <a:off x="1958" y="3917"/>
              <a:ext cx="8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Einstein</a:t>
              </a:r>
            </a:p>
          </p:txBody>
        </p:sp>
        <p:sp>
          <p:nvSpPr>
            <p:cNvPr id="441381" name="Line 37"/>
            <p:cNvSpPr>
              <a:spLocks noChangeShapeType="1"/>
            </p:cNvSpPr>
            <p:nvPr/>
          </p:nvSpPr>
          <p:spPr bwMode="auto">
            <a:xfrm flipH="1" flipV="1">
              <a:off x="1248" y="3696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4882 -0.827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41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10" y="-4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4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 animBg="1"/>
      <p:bldP spid="441349" grpId="1" animBg="1"/>
      <p:bldP spid="441351" grpId="0" animBg="1"/>
      <p:bldP spid="441351" grpId="1" animBg="1"/>
      <p:bldP spid="441372" grpId="0"/>
      <p:bldP spid="441373" grpId="0" animBg="1"/>
      <p:bldP spid="441373" grpId="1" animBg="1"/>
      <p:bldP spid="441375" grpId="0" animBg="1"/>
      <p:bldP spid="44137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C357-38BE-411D-B888-F7AD6D620611}" type="slidenum">
              <a:rPr lang="en-US"/>
              <a:pPr/>
              <a:t>24</a:t>
            </a:fld>
            <a:endParaRPr lang="en-US"/>
          </a:p>
        </p:txBody>
      </p:sp>
      <p:pic>
        <p:nvPicPr>
          <p:cNvPr id="443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43400"/>
            <a:ext cx="23622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2971800" y="3124200"/>
            <a:ext cx="51736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So now we have a single animal in our list.  The chalk board tells us the address of this animal.</a:t>
            </a: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338138" y="4483100"/>
            <a:ext cx="2024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CCFF"/>
                </a:solidFill>
              </a:rPr>
              <a:t>Last Rented House:</a:t>
            </a:r>
          </a:p>
        </p:txBody>
      </p:sp>
      <p:sp>
        <p:nvSpPr>
          <p:cNvPr id="443397" name="AutoShape 5"/>
          <p:cNvSpPr>
            <a:spLocks noChangeArrowheads="1"/>
          </p:cNvSpPr>
          <p:nvPr/>
        </p:nvSpPr>
        <p:spPr bwMode="auto">
          <a:xfrm>
            <a:off x="685800" y="685800"/>
            <a:ext cx="8245475" cy="1676400"/>
          </a:xfrm>
          <a:prstGeom prst="parallelogram">
            <a:avLst>
              <a:gd name="adj" fmla="val 3144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43398" name="Picture 6" descr="uhbioayn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410200"/>
            <a:ext cx="488950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3399" name="AutoShape 7"/>
          <p:cNvSpPr>
            <a:spLocks noChangeArrowheads="1"/>
          </p:cNvSpPr>
          <p:nvPr/>
        </p:nvSpPr>
        <p:spPr bwMode="auto">
          <a:xfrm flipH="1">
            <a:off x="6096000" y="4572000"/>
            <a:ext cx="2438400" cy="990600"/>
          </a:xfrm>
          <a:prstGeom prst="wedgeRoundRectCallout">
            <a:avLst>
              <a:gd name="adj1" fmla="val -45185"/>
              <a:gd name="adj2" fmla="val 724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1000 Gayley is vacant. Use it.</a:t>
            </a:r>
          </a:p>
        </p:txBody>
      </p:sp>
      <p:grpSp>
        <p:nvGrpSpPr>
          <p:cNvPr id="443400" name="Group 8"/>
          <p:cNvGrpSpPr>
            <a:grpSpLocks/>
          </p:cNvGrpSpPr>
          <p:nvPr/>
        </p:nvGrpSpPr>
        <p:grpSpPr bwMode="auto">
          <a:xfrm>
            <a:off x="808038" y="1371600"/>
            <a:ext cx="7685087" cy="1052513"/>
            <a:chOff x="823" y="864"/>
            <a:chExt cx="4841" cy="663"/>
          </a:xfrm>
        </p:grpSpPr>
        <p:grpSp>
          <p:nvGrpSpPr>
            <p:cNvPr id="443401" name="Group 9"/>
            <p:cNvGrpSpPr>
              <a:grpSpLocks/>
            </p:cNvGrpSpPr>
            <p:nvPr/>
          </p:nvGrpSpPr>
          <p:grpSpPr bwMode="auto">
            <a:xfrm>
              <a:off x="823" y="864"/>
              <a:ext cx="1001" cy="652"/>
              <a:chOff x="199" y="864"/>
              <a:chExt cx="1001" cy="652"/>
            </a:xfrm>
          </p:grpSpPr>
          <p:pic>
            <p:nvPicPr>
              <p:cNvPr id="443402" name="Picture 10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3403" name="Text Box 11"/>
              <p:cNvSpPr txBox="1">
                <a:spLocks noChangeArrowheads="1"/>
              </p:cNvSpPr>
              <p:nvPr/>
            </p:nvSpPr>
            <p:spPr bwMode="auto">
              <a:xfrm>
                <a:off x="199" y="1285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1000 Gayley</a:t>
                </a:r>
              </a:p>
            </p:txBody>
          </p:sp>
        </p:grpSp>
        <p:grpSp>
          <p:nvGrpSpPr>
            <p:cNvPr id="443404" name="Group 12"/>
            <p:cNvGrpSpPr>
              <a:grpSpLocks/>
            </p:cNvGrpSpPr>
            <p:nvPr/>
          </p:nvGrpSpPr>
          <p:grpSpPr bwMode="auto">
            <a:xfrm>
              <a:off x="1824" y="864"/>
              <a:ext cx="1008" cy="663"/>
              <a:chOff x="1296" y="864"/>
              <a:chExt cx="1008" cy="663"/>
            </a:xfrm>
          </p:grpSpPr>
          <p:pic>
            <p:nvPicPr>
              <p:cNvPr id="443405" name="Picture 13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3406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296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1100 Gayley</a:t>
                </a:r>
              </a:p>
            </p:txBody>
          </p:sp>
        </p:grpSp>
        <p:grpSp>
          <p:nvGrpSpPr>
            <p:cNvPr id="443407" name="Group 15"/>
            <p:cNvGrpSpPr>
              <a:grpSpLocks/>
            </p:cNvGrpSpPr>
            <p:nvPr/>
          </p:nvGrpSpPr>
          <p:grpSpPr bwMode="auto">
            <a:xfrm>
              <a:off x="2784" y="864"/>
              <a:ext cx="1008" cy="663"/>
              <a:chOff x="2352" y="912"/>
              <a:chExt cx="1008" cy="663"/>
            </a:xfrm>
          </p:grpSpPr>
          <p:pic>
            <p:nvPicPr>
              <p:cNvPr id="443408" name="Picture 16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3409" name="Text Box 17"/>
              <p:cNvSpPr txBox="1">
                <a:spLocks noChangeArrowheads="1"/>
              </p:cNvSpPr>
              <p:nvPr/>
            </p:nvSpPr>
            <p:spPr bwMode="auto">
              <a:xfrm>
                <a:off x="2352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1200 Gayley</a:t>
                </a:r>
              </a:p>
            </p:txBody>
          </p:sp>
        </p:grpSp>
        <p:grpSp>
          <p:nvGrpSpPr>
            <p:cNvPr id="443410" name="Group 18"/>
            <p:cNvGrpSpPr>
              <a:grpSpLocks/>
            </p:cNvGrpSpPr>
            <p:nvPr/>
          </p:nvGrpSpPr>
          <p:grpSpPr bwMode="auto">
            <a:xfrm>
              <a:off x="3684" y="864"/>
              <a:ext cx="1020" cy="661"/>
              <a:chOff x="3444" y="912"/>
              <a:chExt cx="1020" cy="661"/>
            </a:xfrm>
          </p:grpSpPr>
          <p:pic>
            <p:nvPicPr>
              <p:cNvPr id="443411" name="Picture 19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3412" name="Text Box 20"/>
              <p:cNvSpPr txBox="1">
                <a:spLocks noChangeArrowheads="1"/>
              </p:cNvSpPr>
              <p:nvPr/>
            </p:nvSpPr>
            <p:spPr bwMode="auto">
              <a:xfrm>
                <a:off x="3444" y="1342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1300 Gayley</a:t>
                </a:r>
              </a:p>
            </p:txBody>
          </p:sp>
        </p:grpSp>
        <p:grpSp>
          <p:nvGrpSpPr>
            <p:cNvPr id="443413" name="Group 21"/>
            <p:cNvGrpSpPr>
              <a:grpSpLocks/>
            </p:cNvGrpSpPr>
            <p:nvPr/>
          </p:nvGrpSpPr>
          <p:grpSpPr bwMode="auto">
            <a:xfrm>
              <a:off x="4644" y="864"/>
              <a:ext cx="1020" cy="663"/>
              <a:chOff x="4644" y="912"/>
              <a:chExt cx="1020" cy="663"/>
            </a:xfrm>
          </p:grpSpPr>
          <p:pic>
            <p:nvPicPr>
              <p:cNvPr id="443414" name="Picture 22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3415" name="Text Box 23"/>
              <p:cNvSpPr txBox="1">
                <a:spLocks noChangeArrowheads="1"/>
              </p:cNvSpPr>
              <p:nvPr/>
            </p:nvSpPr>
            <p:spPr bwMode="auto">
              <a:xfrm>
                <a:off x="4644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1400 Gayley</a:t>
                </a:r>
              </a:p>
            </p:txBody>
          </p:sp>
        </p:grpSp>
      </p:grpSp>
      <p:sp>
        <p:nvSpPr>
          <p:cNvPr id="443416" name="Line 24"/>
          <p:cNvSpPr>
            <a:spLocks noChangeShapeType="1"/>
          </p:cNvSpPr>
          <p:nvPr/>
        </p:nvSpPr>
        <p:spPr bwMode="auto">
          <a:xfrm flipH="1">
            <a:off x="2244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17" name="Line 25"/>
          <p:cNvSpPr>
            <a:spLocks noChangeShapeType="1"/>
          </p:cNvSpPr>
          <p:nvPr/>
        </p:nvSpPr>
        <p:spPr bwMode="auto">
          <a:xfrm flipH="1">
            <a:off x="3827463" y="682625"/>
            <a:ext cx="598487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18" name="Line 26"/>
          <p:cNvSpPr>
            <a:spLocks noChangeShapeType="1"/>
          </p:cNvSpPr>
          <p:nvPr/>
        </p:nvSpPr>
        <p:spPr bwMode="auto">
          <a:xfrm flipH="1">
            <a:off x="5292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19" name="Line 27"/>
          <p:cNvSpPr>
            <a:spLocks noChangeShapeType="1"/>
          </p:cNvSpPr>
          <p:nvPr/>
        </p:nvSpPr>
        <p:spPr bwMode="auto">
          <a:xfrm flipH="1">
            <a:off x="6816725" y="682625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3420" name="Text Box 28"/>
          <p:cNvSpPr txBox="1">
            <a:spLocks noChangeArrowheads="1"/>
          </p:cNvSpPr>
          <p:nvPr/>
        </p:nvSpPr>
        <p:spPr bwMode="auto">
          <a:xfrm>
            <a:off x="592138" y="4724400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1200 Gayley</a:t>
            </a:r>
          </a:p>
        </p:txBody>
      </p:sp>
      <p:sp>
        <p:nvSpPr>
          <p:cNvPr id="443421" name="AutoShape 29"/>
          <p:cNvSpPr>
            <a:spLocks noChangeArrowheads="1"/>
          </p:cNvSpPr>
          <p:nvPr/>
        </p:nvSpPr>
        <p:spPr bwMode="auto">
          <a:xfrm>
            <a:off x="1752600" y="3048000"/>
            <a:ext cx="4068763" cy="1817688"/>
          </a:xfrm>
          <a:prstGeom prst="wedgeRoundRectCallout">
            <a:avLst>
              <a:gd name="adj1" fmla="val -57333"/>
              <a:gd name="adj2" fmla="val 56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100">
                <a:solidFill>
                  <a:schemeClr val="tx1"/>
                </a:solidFill>
                <a:cs typeface="Arial" charset="0"/>
              </a:rPr>
              <a:t>Ok, I’ll put the emu at 1000.  I’ll also put a note on the fridge there that reminds me where my Cow is.</a:t>
            </a:r>
          </a:p>
        </p:txBody>
      </p:sp>
      <p:grpSp>
        <p:nvGrpSpPr>
          <p:cNvPr id="443422" name="Group 30"/>
          <p:cNvGrpSpPr>
            <a:grpSpLocks/>
          </p:cNvGrpSpPr>
          <p:nvPr/>
        </p:nvGrpSpPr>
        <p:grpSpPr bwMode="auto">
          <a:xfrm>
            <a:off x="4205288" y="1095375"/>
            <a:ext cx="1403350" cy="366713"/>
            <a:chOff x="2010" y="3872"/>
            <a:chExt cx="884" cy="231"/>
          </a:xfrm>
        </p:grpSpPr>
        <p:sp>
          <p:nvSpPr>
            <p:cNvPr id="443423" name="Rectangle 31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24" name="Text Box 32"/>
            <p:cNvSpPr txBox="1">
              <a:spLocks noChangeArrowheads="1"/>
            </p:cNvSpPr>
            <p:nvPr/>
          </p:nvSpPr>
          <p:spPr bwMode="auto">
            <a:xfrm>
              <a:off x="2010" y="3872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End Of List</a:t>
              </a:r>
            </a:p>
          </p:txBody>
        </p:sp>
      </p:grpSp>
      <p:pic>
        <p:nvPicPr>
          <p:cNvPr id="443425" name="Picture 33" descr="2hmsefr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81700"/>
            <a:ext cx="635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3426" name="Picture 34" descr="ao_lvjab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1006475" cy="6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3427" name="Group 35"/>
          <p:cNvGrpSpPr>
            <a:grpSpLocks/>
          </p:cNvGrpSpPr>
          <p:nvPr/>
        </p:nvGrpSpPr>
        <p:grpSpPr bwMode="auto">
          <a:xfrm>
            <a:off x="1095375" y="1095375"/>
            <a:ext cx="1366838" cy="366713"/>
            <a:chOff x="2010" y="3872"/>
            <a:chExt cx="861" cy="231"/>
          </a:xfrm>
        </p:grpSpPr>
        <p:sp>
          <p:nvSpPr>
            <p:cNvPr id="443428" name="Rectangle 36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29" name="Text Box 37"/>
            <p:cNvSpPr txBox="1">
              <a:spLocks noChangeArrowheads="1"/>
            </p:cNvSpPr>
            <p:nvPr/>
          </p:nvSpPr>
          <p:spPr bwMode="auto">
            <a:xfrm>
              <a:off x="2010" y="387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Next:</a:t>
              </a:r>
            </a:p>
          </p:txBody>
        </p:sp>
      </p:grpSp>
      <p:sp>
        <p:nvSpPr>
          <p:cNvPr id="443430" name="AutoShape 38"/>
          <p:cNvSpPr>
            <a:spLocks noChangeArrowheads="1"/>
          </p:cNvSpPr>
          <p:nvPr/>
        </p:nvSpPr>
        <p:spPr bwMode="auto">
          <a:xfrm>
            <a:off x="1295400" y="3741738"/>
            <a:ext cx="3248025" cy="1011237"/>
          </a:xfrm>
          <a:prstGeom prst="wedgeRoundRectCallout">
            <a:avLst>
              <a:gd name="adj1" fmla="val -45750"/>
              <a:gd name="adj2" fmla="val 755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Now I need a house to hold an </a:t>
            </a:r>
            <a:r>
              <a:rPr lang="en-US">
                <a:solidFill>
                  <a:srgbClr val="800000"/>
                </a:solidFill>
                <a:cs typeface="Arial" charset="0"/>
              </a:rPr>
              <a:t>emu</a:t>
            </a:r>
            <a:r>
              <a:rPr lang="en-US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443431" name="Text Box 39"/>
          <p:cNvSpPr txBox="1">
            <a:spLocks noChangeArrowheads="1"/>
          </p:cNvSpPr>
          <p:nvPr/>
        </p:nvSpPr>
        <p:spPr bwMode="auto">
          <a:xfrm>
            <a:off x="592138" y="47244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1200</a:t>
            </a:r>
          </a:p>
        </p:txBody>
      </p:sp>
      <p:sp>
        <p:nvSpPr>
          <p:cNvPr id="443432" name="Rectangle 40"/>
          <p:cNvSpPr>
            <a:spLocks noChangeArrowheads="1"/>
          </p:cNvSpPr>
          <p:nvPr/>
        </p:nvSpPr>
        <p:spPr bwMode="auto">
          <a:xfrm>
            <a:off x="606425" y="4724400"/>
            <a:ext cx="1555750" cy="381000"/>
          </a:xfrm>
          <a:prstGeom prst="rect">
            <a:avLst/>
          </a:prstGeom>
          <a:solidFill>
            <a:srgbClr val="2A62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3433" name="Text Box 41"/>
          <p:cNvSpPr txBox="1">
            <a:spLocks noChangeArrowheads="1"/>
          </p:cNvSpPr>
          <p:nvPr/>
        </p:nvSpPr>
        <p:spPr bwMode="auto">
          <a:xfrm>
            <a:off x="609600" y="4724400"/>
            <a:ext cx="1617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1000 Gayley</a:t>
            </a:r>
          </a:p>
        </p:txBody>
      </p:sp>
      <p:sp>
        <p:nvSpPr>
          <p:cNvPr id="443434" name="AutoShape 42"/>
          <p:cNvSpPr>
            <a:spLocks noChangeArrowheads="1"/>
          </p:cNvSpPr>
          <p:nvPr/>
        </p:nvSpPr>
        <p:spPr bwMode="auto">
          <a:xfrm>
            <a:off x="1981200" y="3200400"/>
            <a:ext cx="3962400" cy="1817688"/>
          </a:xfrm>
          <a:prstGeom prst="wedgeRoundRectCallout">
            <a:avLst>
              <a:gd name="adj1" fmla="val -61380"/>
              <a:gd name="adj2" fmla="val 485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Finally, I’ll update my lastRented so I remember where my newest animal is staying.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3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3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3728E-6 L 0.1592 -0.843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43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-4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028E-8 L 0.1217 -0.5263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43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76" y="-263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/>
      <p:bldP spid="443395" grpId="1"/>
      <p:bldP spid="443399" grpId="0" animBg="1"/>
      <p:bldP spid="443399" grpId="1" animBg="1"/>
      <p:bldP spid="443430" grpId="0" animBg="1"/>
      <p:bldP spid="443430" grpId="1" animBg="1"/>
      <p:bldP spid="443431" grpId="0"/>
      <p:bldP spid="443431" grpId="1"/>
      <p:bldP spid="443432" grpId="0" animBg="1"/>
      <p:bldP spid="4434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503A-11C4-4866-8861-D1E65FB41B7D}" type="slidenum">
              <a:rPr lang="en-US"/>
              <a:pPr/>
              <a:t>25</a:t>
            </a:fld>
            <a:endParaRPr lang="en-US"/>
          </a:p>
        </p:txBody>
      </p:sp>
      <p:pic>
        <p:nvPicPr>
          <p:cNvPr id="445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43400"/>
            <a:ext cx="23622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443" name="Text Box 3"/>
          <p:cNvSpPr txBox="1">
            <a:spLocks noChangeArrowheads="1"/>
          </p:cNvSpPr>
          <p:nvPr/>
        </p:nvSpPr>
        <p:spPr bwMode="auto">
          <a:xfrm>
            <a:off x="338138" y="4483100"/>
            <a:ext cx="2024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CCFF"/>
                </a:solidFill>
              </a:rPr>
              <a:t>Last Rented House: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2971800" y="3124200"/>
            <a:ext cx="51736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Now we have two animals in our list.  The second we added is now at the top of the list.</a:t>
            </a:r>
          </a:p>
        </p:txBody>
      </p:sp>
      <p:sp>
        <p:nvSpPr>
          <p:cNvPr id="445445" name="AutoShape 5"/>
          <p:cNvSpPr>
            <a:spLocks noChangeArrowheads="1"/>
          </p:cNvSpPr>
          <p:nvPr/>
        </p:nvSpPr>
        <p:spPr bwMode="auto">
          <a:xfrm>
            <a:off x="685800" y="685800"/>
            <a:ext cx="8245475" cy="1676400"/>
          </a:xfrm>
          <a:prstGeom prst="parallelogram">
            <a:avLst>
              <a:gd name="adj" fmla="val 3144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45446" name="Picture 6" descr="uhbioayn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410200"/>
            <a:ext cx="488950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447" name="AutoShape 7"/>
          <p:cNvSpPr>
            <a:spLocks noChangeArrowheads="1"/>
          </p:cNvSpPr>
          <p:nvPr/>
        </p:nvSpPr>
        <p:spPr bwMode="auto">
          <a:xfrm flipH="1">
            <a:off x="6096000" y="4572000"/>
            <a:ext cx="2438400" cy="990600"/>
          </a:xfrm>
          <a:prstGeom prst="wedgeRoundRectCallout">
            <a:avLst>
              <a:gd name="adj1" fmla="val -45185"/>
              <a:gd name="adj2" fmla="val 724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1400 Gayley is vacant. Use it.</a:t>
            </a:r>
          </a:p>
        </p:txBody>
      </p:sp>
      <p:grpSp>
        <p:nvGrpSpPr>
          <p:cNvPr id="445448" name="Group 8"/>
          <p:cNvGrpSpPr>
            <a:grpSpLocks/>
          </p:cNvGrpSpPr>
          <p:nvPr/>
        </p:nvGrpSpPr>
        <p:grpSpPr bwMode="auto">
          <a:xfrm>
            <a:off x="808038" y="1371600"/>
            <a:ext cx="7685087" cy="1052513"/>
            <a:chOff x="823" y="864"/>
            <a:chExt cx="4841" cy="663"/>
          </a:xfrm>
        </p:grpSpPr>
        <p:grpSp>
          <p:nvGrpSpPr>
            <p:cNvPr id="445449" name="Group 9"/>
            <p:cNvGrpSpPr>
              <a:grpSpLocks/>
            </p:cNvGrpSpPr>
            <p:nvPr/>
          </p:nvGrpSpPr>
          <p:grpSpPr bwMode="auto">
            <a:xfrm>
              <a:off x="823" y="864"/>
              <a:ext cx="1001" cy="652"/>
              <a:chOff x="199" y="864"/>
              <a:chExt cx="1001" cy="652"/>
            </a:xfrm>
          </p:grpSpPr>
          <p:pic>
            <p:nvPicPr>
              <p:cNvPr id="445450" name="Picture 10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5451" name="Text Box 11"/>
              <p:cNvSpPr txBox="1">
                <a:spLocks noChangeArrowheads="1"/>
              </p:cNvSpPr>
              <p:nvPr/>
            </p:nvSpPr>
            <p:spPr bwMode="auto">
              <a:xfrm>
                <a:off x="199" y="1285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1000 Gayley</a:t>
                </a:r>
              </a:p>
            </p:txBody>
          </p:sp>
        </p:grpSp>
        <p:grpSp>
          <p:nvGrpSpPr>
            <p:cNvPr id="445452" name="Group 12"/>
            <p:cNvGrpSpPr>
              <a:grpSpLocks/>
            </p:cNvGrpSpPr>
            <p:nvPr/>
          </p:nvGrpSpPr>
          <p:grpSpPr bwMode="auto">
            <a:xfrm>
              <a:off x="1824" y="864"/>
              <a:ext cx="1008" cy="663"/>
              <a:chOff x="1296" y="864"/>
              <a:chExt cx="1008" cy="663"/>
            </a:xfrm>
          </p:grpSpPr>
          <p:pic>
            <p:nvPicPr>
              <p:cNvPr id="445453" name="Picture 13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5454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296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1100 Gayley</a:t>
                </a:r>
              </a:p>
            </p:txBody>
          </p:sp>
        </p:grpSp>
        <p:grpSp>
          <p:nvGrpSpPr>
            <p:cNvPr id="445455" name="Group 15"/>
            <p:cNvGrpSpPr>
              <a:grpSpLocks/>
            </p:cNvGrpSpPr>
            <p:nvPr/>
          </p:nvGrpSpPr>
          <p:grpSpPr bwMode="auto">
            <a:xfrm>
              <a:off x="2784" y="864"/>
              <a:ext cx="1008" cy="663"/>
              <a:chOff x="2352" y="912"/>
              <a:chExt cx="1008" cy="663"/>
            </a:xfrm>
          </p:grpSpPr>
          <p:pic>
            <p:nvPicPr>
              <p:cNvPr id="445456" name="Picture 16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5457" name="Text Box 17"/>
              <p:cNvSpPr txBox="1">
                <a:spLocks noChangeArrowheads="1"/>
              </p:cNvSpPr>
              <p:nvPr/>
            </p:nvSpPr>
            <p:spPr bwMode="auto">
              <a:xfrm>
                <a:off x="2352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1200 Gayley</a:t>
                </a:r>
              </a:p>
            </p:txBody>
          </p:sp>
        </p:grpSp>
        <p:grpSp>
          <p:nvGrpSpPr>
            <p:cNvPr id="445458" name="Group 18"/>
            <p:cNvGrpSpPr>
              <a:grpSpLocks/>
            </p:cNvGrpSpPr>
            <p:nvPr/>
          </p:nvGrpSpPr>
          <p:grpSpPr bwMode="auto">
            <a:xfrm>
              <a:off x="3684" y="864"/>
              <a:ext cx="1020" cy="661"/>
              <a:chOff x="3444" y="912"/>
              <a:chExt cx="1020" cy="661"/>
            </a:xfrm>
          </p:grpSpPr>
          <p:pic>
            <p:nvPicPr>
              <p:cNvPr id="445459" name="Picture 19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5460" name="Text Box 20"/>
              <p:cNvSpPr txBox="1">
                <a:spLocks noChangeArrowheads="1"/>
              </p:cNvSpPr>
              <p:nvPr/>
            </p:nvSpPr>
            <p:spPr bwMode="auto">
              <a:xfrm>
                <a:off x="3444" y="1342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1300 Gayley</a:t>
                </a:r>
              </a:p>
            </p:txBody>
          </p:sp>
        </p:grpSp>
        <p:grpSp>
          <p:nvGrpSpPr>
            <p:cNvPr id="445461" name="Group 21"/>
            <p:cNvGrpSpPr>
              <a:grpSpLocks/>
            </p:cNvGrpSpPr>
            <p:nvPr/>
          </p:nvGrpSpPr>
          <p:grpSpPr bwMode="auto">
            <a:xfrm>
              <a:off x="4644" y="864"/>
              <a:ext cx="1020" cy="663"/>
              <a:chOff x="4644" y="912"/>
              <a:chExt cx="1020" cy="663"/>
            </a:xfrm>
          </p:grpSpPr>
          <p:pic>
            <p:nvPicPr>
              <p:cNvPr id="445462" name="Picture 22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5463" name="Text Box 23"/>
              <p:cNvSpPr txBox="1">
                <a:spLocks noChangeArrowheads="1"/>
              </p:cNvSpPr>
              <p:nvPr/>
            </p:nvSpPr>
            <p:spPr bwMode="auto">
              <a:xfrm>
                <a:off x="4644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1400 Gayley</a:t>
                </a:r>
              </a:p>
            </p:txBody>
          </p:sp>
        </p:grpSp>
      </p:grpSp>
      <p:sp>
        <p:nvSpPr>
          <p:cNvPr id="445464" name="Line 24"/>
          <p:cNvSpPr>
            <a:spLocks noChangeShapeType="1"/>
          </p:cNvSpPr>
          <p:nvPr/>
        </p:nvSpPr>
        <p:spPr bwMode="auto">
          <a:xfrm flipH="1">
            <a:off x="2244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465" name="Line 25"/>
          <p:cNvSpPr>
            <a:spLocks noChangeShapeType="1"/>
          </p:cNvSpPr>
          <p:nvPr/>
        </p:nvSpPr>
        <p:spPr bwMode="auto">
          <a:xfrm flipH="1">
            <a:off x="3827463" y="682625"/>
            <a:ext cx="598487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466" name="Line 26"/>
          <p:cNvSpPr>
            <a:spLocks noChangeShapeType="1"/>
          </p:cNvSpPr>
          <p:nvPr/>
        </p:nvSpPr>
        <p:spPr bwMode="auto">
          <a:xfrm flipH="1">
            <a:off x="5292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467" name="Line 27"/>
          <p:cNvSpPr>
            <a:spLocks noChangeShapeType="1"/>
          </p:cNvSpPr>
          <p:nvPr/>
        </p:nvSpPr>
        <p:spPr bwMode="auto">
          <a:xfrm flipH="1">
            <a:off x="6816725" y="682625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5468" name="Text Box 28"/>
          <p:cNvSpPr txBox="1">
            <a:spLocks noChangeArrowheads="1"/>
          </p:cNvSpPr>
          <p:nvPr/>
        </p:nvSpPr>
        <p:spPr bwMode="auto">
          <a:xfrm>
            <a:off x="592138" y="4724400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1000 Gayley</a:t>
            </a:r>
          </a:p>
        </p:txBody>
      </p:sp>
      <p:sp>
        <p:nvSpPr>
          <p:cNvPr id="445469" name="AutoShape 29"/>
          <p:cNvSpPr>
            <a:spLocks noChangeArrowheads="1"/>
          </p:cNvSpPr>
          <p:nvPr/>
        </p:nvSpPr>
        <p:spPr bwMode="auto">
          <a:xfrm>
            <a:off x="1752600" y="3048000"/>
            <a:ext cx="3962400" cy="1817688"/>
          </a:xfrm>
          <a:prstGeom prst="wedgeRoundRectCallout">
            <a:avLst>
              <a:gd name="adj1" fmla="val -57532"/>
              <a:gd name="adj2" fmla="val 56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Ok, I’ll put the mouse at 1400.  I’ll also put a note there that reminds me where my emu is.</a:t>
            </a:r>
          </a:p>
        </p:txBody>
      </p:sp>
      <p:grpSp>
        <p:nvGrpSpPr>
          <p:cNvPr id="445470" name="Group 30"/>
          <p:cNvGrpSpPr>
            <a:grpSpLocks/>
          </p:cNvGrpSpPr>
          <p:nvPr/>
        </p:nvGrpSpPr>
        <p:grpSpPr bwMode="auto">
          <a:xfrm>
            <a:off x="4205288" y="1095375"/>
            <a:ext cx="1403350" cy="366713"/>
            <a:chOff x="2010" y="3872"/>
            <a:chExt cx="884" cy="231"/>
          </a:xfrm>
        </p:grpSpPr>
        <p:sp>
          <p:nvSpPr>
            <p:cNvPr id="445471" name="Rectangle 31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72" name="Text Box 32"/>
            <p:cNvSpPr txBox="1">
              <a:spLocks noChangeArrowheads="1"/>
            </p:cNvSpPr>
            <p:nvPr/>
          </p:nvSpPr>
          <p:spPr bwMode="auto">
            <a:xfrm>
              <a:off x="2010" y="3872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End Of List</a:t>
              </a:r>
            </a:p>
          </p:txBody>
        </p:sp>
      </p:grpSp>
      <p:pic>
        <p:nvPicPr>
          <p:cNvPr id="445473" name="Picture 33" descr="ao_lvjab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1006475" cy="6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5474" name="Group 34"/>
          <p:cNvGrpSpPr>
            <a:grpSpLocks/>
          </p:cNvGrpSpPr>
          <p:nvPr/>
        </p:nvGrpSpPr>
        <p:grpSpPr bwMode="auto">
          <a:xfrm>
            <a:off x="1095375" y="1095375"/>
            <a:ext cx="1366838" cy="366713"/>
            <a:chOff x="2010" y="3872"/>
            <a:chExt cx="861" cy="231"/>
          </a:xfrm>
        </p:grpSpPr>
        <p:sp>
          <p:nvSpPr>
            <p:cNvPr id="445475" name="Rectangle 35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76" name="Text Box 36"/>
            <p:cNvSpPr txBox="1">
              <a:spLocks noChangeArrowheads="1"/>
            </p:cNvSpPr>
            <p:nvPr/>
          </p:nvSpPr>
          <p:spPr bwMode="auto">
            <a:xfrm>
              <a:off x="2010" y="387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Next:</a:t>
              </a:r>
            </a:p>
          </p:txBody>
        </p:sp>
      </p:grpSp>
      <p:sp>
        <p:nvSpPr>
          <p:cNvPr id="445477" name="AutoShape 37"/>
          <p:cNvSpPr>
            <a:spLocks noChangeArrowheads="1"/>
          </p:cNvSpPr>
          <p:nvPr/>
        </p:nvSpPr>
        <p:spPr bwMode="auto">
          <a:xfrm>
            <a:off x="1295400" y="3741738"/>
            <a:ext cx="3248025" cy="1011237"/>
          </a:xfrm>
          <a:prstGeom prst="wedgeRoundRectCallout">
            <a:avLst>
              <a:gd name="adj1" fmla="val -45750"/>
              <a:gd name="adj2" fmla="val 755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Now I need a house to hold a </a:t>
            </a:r>
            <a:r>
              <a:rPr lang="en-US">
                <a:solidFill>
                  <a:srgbClr val="800000"/>
                </a:solidFill>
                <a:cs typeface="Arial" charset="0"/>
              </a:rPr>
              <a:t>mouse</a:t>
            </a:r>
            <a:r>
              <a:rPr lang="en-US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pic>
        <p:nvPicPr>
          <p:cNvPr id="445478" name="Picture 38" descr="cnpguurn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6272213"/>
            <a:ext cx="887412" cy="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5479" name="Picture 39" descr="2hmsefr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95263"/>
            <a:ext cx="635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5480" name="Group 40"/>
          <p:cNvGrpSpPr>
            <a:grpSpLocks/>
          </p:cNvGrpSpPr>
          <p:nvPr/>
        </p:nvGrpSpPr>
        <p:grpSpPr bwMode="auto">
          <a:xfrm>
            <a:off x="7239000" y="1081088"/>
            <a:ext cx="1366838" cy="366712"/>
            <a:chOff x="2010" y="3872"/>
            <a:chExt cx="861" cy="231"/>
          </a:xfrm>
        </p:grpSpPr>
        <p:sp>
          <p:nvSpPr>
            <p:cNvPr id="445481" name="Rectangle 41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82" name="Text Box 42"/>
            <p:cNvSpPr txBox="1">
              <a:spLocks noChangeArrowheads="1"/>
            </p:cNvSpPr>
            <p:nvPr/>
          </p:nvSpPr>
          <p:spPr bwMode="auto">
            <a:xfrm>
              <a:off x="2010" y="387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Next:</a:t>
              </a:r>
            </a:p>
          </p:txBody>
        </p:sp>
      </p:grpSp>
      <p:sp>
        <p:nvSpPr>
          <p:cNvPr id="445483" name="Rectangle 43"/>
          <p:cNvSpPr>
            <a:spLocks noChangeArrowheads="1"/>
          </p:cNvSpPr>
          <p:nvPr/>
        </p:nvSpPr>
        <p:spPr bwMode="auto">
          <a:xfrm>
            <a:off x="1695450" y="11049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1200</a:t>
            </a:r>
          </a:p>
        </p:txBody>
      </p:sp>
      <p:sp>
        <p:nvSpPr>
          <p:cNvPr id="445484" name="Text Box 44"/>
          <p:cNvSpPr txBox="1">
            <a:spLocks noChangeArrowheads="1"/>
          </p:cNvSpPr>
          <p:nvPr/>
        </p:nvSpPr>
        <p:spPr bwMode="auto">
          <a:xfrm>
            <a:off x="592138" y="47244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1000</a:t>
            </a:r>
          </a:p>
        </p:txBody>
      </p:sp>
      <p:sp>
        <p:nvSpPr>
          <p:cNvPr id="445485" name="Rectangle 45"/>
          <p:cNvSpPr>
            <a:spLocks noChangeArrowheads="1"/>
          </p:cNvSpPr>
          <p:nvPr/>
        </p:nvSpPr>
        <p:spPr bwMode="auto">
          <a:xfrm>
            <a:off x="588963" y="4724400"/>
            <a:ext cx="1555750" cy="381000"/>
          </a:xfrm>
          <a:prstGeom prst="rect">
            <a:avLst/>
          </a:prstGeom>
          <a:solidFill>
            <a:srgbClr val="2A62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86" name="Text Box 46"/>
          <p:cNvSpPr txBox="1">
            <a:spLocks noChangeArrowheads="1"/>
          </p:cNvSpPr>
          <p:nvPr/>
        </p:nvSpPr>
        <p:spPr bwMode="auto">
          <a:xfrm>
            <a:off x="592138" y="4784725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1400 Gayley</a:t>
            </a:r>
          </a:p>
        </p:txBody>
      </p:sp>
      <p:sp>
        <p:nvSpPr>
          <p:cNvPr id="445487" name="AutoShape 47"/>
          <p:cNvSpPr>
            <a:spLocks noChangeArrowheads="1"/>
          </p:cNvSpPr>
          <p:nvPr/>
        </p:nvSpPr>
        <p:spPr bwMode="auto">
          <a:xfrm>
            <a:off x="1981200" y="3200400"/>
            <a:ext cx="3962400" cy="1817688"/>
          </a:xfrm>
          <a:prstGeom prst="wedgeRoundRectCallout">
            <a:avLst>
              <a:gd name="adj1" fmla="val -61380"/>
              <a:gd name="adj2" fmla="val 485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Finally, I’ll update my lastRented so I remember where my newest animal is staying.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34043E-6 L 0.78837 -0.8249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45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0" y="-4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028E-8 L 0.78958 -0.5319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45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79" y="-265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4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4" grpId="1"/>
      <p:bldP spid="445447" grpId="0" animBg="1"/>
      <p:bldP spid="445447" grpId="1" animBg="1"/>
      <p:bldP spid="445477" grpId="0" animBg="1"/>
      <p:bldP spid="445477" grpId="1" animBg="1"/>
      <p:bldP spid="445484" grpId="0"/>
      <p:bldP spid="445484" grpId="1"/>
      <p:bldP spid="445485" grpId="0" animBg="1"/>
      <p:bldP spid="4454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832C5-41D3-4303-A030-828CC3A3C377}" type="slidenum">
              <a:rPr lang="en-US"/>
              <a:pPr/>
              <a:t>26</a:t>
            </a:fld>
            <a:endParaRPr lang="en-US"/>
          </a:p>
        </p:txBody>
      </p:sp>
      <p:pic>
        <p:nvPicPr>
          <p:cNvPr id="447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43400"/>
            <a:ext cx="23622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7491" name="AutoShape 3"/>
          <p:cNvSpPr>
            <a:spLocks noChangeArrowheads="1"/>
          </p:cNvSpPr>
          <p:nvPr/>
        </p:nvSpPr>
        <p:spPr bwMode="auto">
          <a:xfrm>
            <a:off x="685800" y="685800"/>
            <a:ext cx="8245475" cy="1676400"/>
          </a:xfrm>
          <a:prstGeom prst="parallelogram">
            <a:avLst>
              <a:gd name="adj" fmla="val 3144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47492" name="Picture 4" descr="uhbioayn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410200"/>
            <a:ext cx="488950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7493" name="Group 5"/>
          <p:cNvGrpSpPr>
            <a:grpSpLocks/>
          </p:cNvGrpSpPr>
          <p:nvPr/>
        </p:nvGrpSpPr>
        <p:grpSpPr bwMode="auto">
          <a:xfrm>
            <a:off x="808038" y="1371600"/>
            <a:ext cx="7685087" cy="1052513"/>
            <a:chOff x="823" y="864"/>
            <a:chExt cx="4841" cy="663"/>
          </a:xfrm>
        </p:grpSpPr>
        <p:grpSp>
          <p:nvGrpSpPr>
            <p:cNvPr id="447494" name="Group 6"/>
            <p:cNvGrpSpPr>
              <a:grpSpLocks/>
            </p:cNvGrpSpPr>
            <p:nvPr/>
          </p:nvGrpSpPr>
          <p:grpSpPr bwMode="auto">
            <a:xfrm>
              <a:off x="823" y="864"/>
              <a:ext cx="1001" cy="652"/>
              <a:chOff x="199" y="864"/>
              <a:chExt cx="1001" cy="652"/>
            </a:xfrm>
          </p:grpSpPr>
          <p:pic>
            <p:nvPicPr>
              <p:cNvPr id="447495" name="Picture 7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7496" name="Text Box 8"/>
              <p:cNvSpPr txBox="1">
                <a:spLocks noChangeArrowheads="1"/>
              </p:cNvSpPr>
              <p:nvPr/>
            </p:nvSpPr>
            <p:spPr bwMode="auto">
              <a:xfrm>
                <a:off x="199" y="1285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1000 Gayley</a:t>
                </a:r>
              </a:p>
            </p:txBody>
          </p:sp>
        </p:grpSp>
        <p:grpSp>
          <p:nvGrpSpPr>
            <p:cNvPr id="447497" name="Group 9"/>
            <p:cNvGrpSpPr>
              <a:grpSpLocks/>
            </p:cNvGrpSpPr>
            <p:nvPr/>
          </p:nvGrpSpPr>
          <p:grpSpPr bwMode="auto">
            <a:xfrm>
              <a:off x="1824" y="864"/>
              <a:ext cx="1008" cy="663"/>
              <a:chOff x="1296" y="864"/>
              <a:chExt cx="1008" cy="663"/>
            </a:xfrm>
          </p:grpSpPr>
          <p:pic>
            <p:nvPicPr>
              <p:cNvPr id="447498" name="Picture 10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7499" name="Text Box 11"/>
              <p:cNvSpPr txBox="1">
                <a:spLocks noChangeArrowheads="1"/>
              </p:cNvSpPr>
              <p:nvPr/>
            </p:nvSpPr>
            <p:spPr bwMode="auto">
              <a:xfrm>
                <a:off x="1296" y="1296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1100 Gayley</a:t>
                </a:r>
              </a:p>
            </p:txBody>
          </p:sp>
        </p:grpSp>
        <p:grpSp>
          <p:nvGrpSpPr>
            <p:cNvPr id="447500" name="Group 12"/>
            <p:cNvGrpSpPr>
              <a:grpSpLocks/>
            </p:cNvGrpSpPr>
            <p:nvPr/>
          </p:nvGrpSpPr>
          <p:grpSpPr bwMode="auto">
            <a:xfrm>
              <a:off x="2784" y="864"/>
              <a:ext cx="1008" cy="663"/>
              <a:chOff x="2352" y="912"/>
              <a:chExt cx="1008" cy="663"/>
            </a:xfrm>
          </p:grpSpPr>
          <p:pic>
            <p:nvPicPr>
              <p:cNvPr id="447501" name="Picture 13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7502" name="Text Box 14"/>
              <p:cNvSpPr txBox="1">
                <a:spLocks noChangeArrowheads="1"/>
              </p:cNvSpPr>
              <p:nvPr/>
            </p:nvSpPr>
            <p:spPr bwMode="auto">
              <a:xfrm>
                <a:off x="2352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1200 Gayley</a:t>
                </a:r>
              </a:p>
            </p:txBody>
          </p:sp>
        </p:grpSp>
        <p:grpSp>
          <p:nvGrpSpPr>
            <p:cNvPr id="447503" name="Group 15"/>
            <p:cNvGrpSpPr>
              <a:grpSpLocks/>
            </p:cNvGrpSpPr>
            <p:nvPr/>
          </p:nvGrpSpPr>
          <p:grpSpPr bwMode="auto">
            <a:xfrm>
              <a:off x="3684" y="864"/>
              <a:ext cx="1020" cy="661"/>
              <a:chOff x="3444" y="912"/>
              <a:chExt cx="1020" cy="661"/>
            </a:xfrm>
          </p:grpSpPr>
          <p:pic>
            <p:nvPicPr>
              <p:cNvPr id="447504" name="Picture 16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7505" name="Text Box 17"/>
              <p:cNvSpPr txBox="1">
                <a:spLocks noChangeArrowheads="1"/>
              </p:cNvSpPr>
              <p:nvPr/>
            </p:nvSpPr>
            <p:spPr bwMode="auto">
              <a:xfrm>
                <a:off x="3444" y="1342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1300 Gayley</a:t>
                </a:r>
              </a:p>
            </p:txBody>
          </p:sp>
        </p:grpSp>
        <p:grpSp>
          <p:nvGrpSpPr>
            <p:cNvPr id="447506" name="Group 18"/>
            <p:cNvGrpSpPr>
              <a:grpSpLocks/>
            </p:cNvGrpSpPr>
            <p:nvPr/>
          </p:nvGrpSpPr>
          <p:grpSpPr bwMode="auto">
            <a:xfrm>
              <a:off x="4644" y="864"/>
              <a:ext cx="1020" cy="663"/>
              <a:chOff x="4644" y="912"/>
              <a:chExt cx="1020" cy="663"/>
            </a:xfrm>
          </p:grpSpPr>
          <p:pic>
            <p:nvPicPr>
              <p:cNvPr id="447507" name="Picture 19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7508" name="Text Box 20"/>
              <p:cNvSpPr txBox="1">
                <a:spLocks noChangeArrowheads="1"/>
              </p:cNvSpPr>
              <p:nvPr/>
            </p:nvSpPr>
            <p:spPr bwMode="auto">
              <a:xfrm>
                <a:off x="4644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1400 Gayley</a:t>
                </a:r>
              </a:p>
            </p:txBody>
          </p:sp>
        </p:grpSp>
      </p:grpSp>
      <p:sp>
        <p:nvSpPr>
          <p:cNvPr id="447509" name="Line 21"/>
          <p:cNvSpPr>
            <a:spLocks noChangeShapeType="1"/>
          </p:cNvSpPr>
          <p:nvPr/>
        </p:nvSpPr>
        <p:spPr bwMode="auto">
          <a:xfrm flipH="1">
            <a:off x="2244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0" name="Line 22"/>
          <p:cNvSpPr>
            <a:spLocks noChangeShapeType="1"/>
          </p:cNvSpPr>
          <p:nvPr/>
        </p:nvSpPr>
        <p:spPr bwMode="auto">
          <a:xfrm flipH="1">
            <a:off x="3827463" y="682625"/>
            <a:ext cx="598487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1" name="Line 23"/>
          <p:cNvSpPr>
            <a:spLocks noChangeShapeType="1"/>
          </p:cNvSpPr>
          <p:nvPr/>
        </p:nvSpPr>
        <p:spPr bwMode="auto">
          <a:xfrm flipH="1">
            <a:off x="5292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2" name="Line 24"/>
          <p:cNvSpPr>
            <a:spLocks noChangeShapeType="1"/>
          </p:cNvSpPr>
          <p:nvPr/>
        </p:nvSpPr>
        <p:spPr bwMode="auto">
          <a:xfrm flipH="1">
            <a:off x="6816725" y="682625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13" name="Text Box 25"/>
          <p:cNvSpPr txBox="1">
            <a:spLocks noChangeArrowheads="1"/>
          </p:cNvSpPr>
          <p:nvPr/>
        </p:nvSpPr>
        <p:spPr bwMode="auto">
          <a:xfrm>
            <a:off x="592138" y="4724400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1000 Gayley</a:t>
            </a:r>
          </a:p>
        </p:txBody>
      </p:sp>
      <p:grpSp>
        <p:nvGrpSpPr>
          <p:cNvPr id="447514" name="Group 26"/>
          <p:cNvGrpSpPr>
            <a:grpSpLocks/>
          </p:cNvGrpSpPr>
          <p:nvPr/>
        </p:nvGrpSpPr>
        <p:grpSpPr bwMode="auto">
          <a:xfrm>
            <a:off x="4205288" y="1095375"/>
            <a:ext cx="1403350" cy="366713"/>
            <a:chOff x="2010" y="3872"/>
            <a:chExt cx="884" cy="231"/>
          </a:xfrm>
        </p:grpSpPr>
        <p:sp>
          <p:nvSpPr>
            <p:cNvPr id="447515" name="Rectangle 27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16" name="Text Box 28"/>
            <p:cNvSpPr txBox="1">
              <a:spLocks noChangeArrowheads="1"/>
            </p:cNvSpPr>
            <p:nvPr/>
          </p:nvSpPr>
          <p:spPr bwMode="auto">
            <a:xfrm>
              <a:off x="2010" y="3872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End Of List</a:t>
              </a:r>
            </a:p>
          </p:txBody>
        </p:sp>
      </p:grpSp>
      <p:pic>
        <p:nvPicPr>
          <p:cNvPr id="447517" name="Picture 29" descr="ao_lvjab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1006475" cy="6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7518" name="Group 30"/>
          <p:cNvGrpSpPr>
            <a:grpSpLocks/>
          </p:cNvGrpSpPr>
          <p:nvPr/>
        </p:nvGrpSpPr>
        <p:grpSpPr bwMode="auto">
          <a:xfrm>
            <a:off x="1095375" y="1095375"/>
            <a:ext cx="1366838" cy="366713"/>
            <a:chOff x="2010" y="3872"/>
            <a:chExt cx="861" cy="231"/>
          </a:xfrm>
        </p:grpSpPr>
        <p:sp>
          <p:nvSpPr>
            <p:cNvPr id="447519" name="Rectangle 31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20" name="Text Box 32"/>
            <p:cNvSpPr txBox="1">
              <a:spLocks noChangeArrowheads="1"/>
            </p:cNvSpPr>
            <p:nvPr/>
          </p:nvSpPr>
          <p:spPr bwMode="auto">
            <a:xfrm>
              <a:off x="2010" y="387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Next:</a:t>
              </a:r>
            </a:p>
          </p:txBody>
        </p:sp>
      </p:grpSp>
      <p:pic>
        <p:nvPicPr>
          <p:cNvPr id="447521" name="Picture 33" descr="cnpguurn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09600"/>
            <a:ext cx="887413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7522" name="Group 34"/>
          <p:cNvGrpSpPr>
            <a:grpSpLocks/>
          </p:cNvGrpSpPr>
          <p:nvPr/>
        </p:nvGrpSpPr>
        <p:grpSpPr bwMode="auto">
          <a:xfrm>
            <a:off x="7239000" y="1081088"/>
            <a:ext cx="1366838" cy="366712"/>
            <a:chOff x="2010" y="3872"/>
            <a:chExt cx="861" cy="231"/>
          </a:xfrm>
        </p:grpSpPr>
        <p:sp>
          <p:nvSpPr>
            <p:cNvPr id="447523" name="Rectangle 35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24" name="Text Box 36"/>
            <p:cNvSpPr txBox="1">
              <a:spLocks noChangeArrowheads="1"/>
            </p:cNvSpPr>
            <p:nvPr/>
          </p:nvSpPr>
          <p:spPr bwMode="auto">
            <a:xfrm>
              <a:off x="2010" y="387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Next:</a:t>
              </a:r>
            </a:p>
          </p:txBody>
        </p:sp>
      </p:grpSp>
      <p:sp>
        <p:nvSpPr>
          <p:cNvPr id="447525" name="Text Box 37"/>
          <p:cNvSpPr txBox="1">
            <a:spLocks noChangeArrowheads="1"/>
          </p:cNvSpPr>
          <p:nvPr/>
        </p:nvSpPr>
        <p:spPr bwMode="auto">
          <a:xfrm>
            <a:off x="592138" y="47244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1000</a:t>
            </a:r>
          </a:p>
        </p:txBody>
      </p:sp>
      <p:sp>
        <p:nvSpPr>
          <p:cNvPr id="447526" name="Rectangle 38"/>
          <p:cNvSpPr>
            <a:spLocks noChangeArrowheads="1"/>
          </p:cNvSpPr>
          <p:nvPr/>
        </p:nvSpPr>
        <p:spPr bwMode="auto">
          <a:xfrm>
            <a:off x="588963" y="4724400"/>
            <a:ext cx="1555750" cy="381000"/>
          </a:xfrm>
          <a:prstGeom prst="rect">
            <a:avLst/>
          </a:prstGeom>
          <a:solidFill>
            <a:srgbClr val="2A62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27" name="Text Box 39"/>
          <p:cNvSpPr txBox="1">
            <a:spLocks noChangeArrowheads="1"/>
          </p:cNvSpPr>
          <p:nvPr/>
        </p:nvSpPr>
        <p:spPr bwMode="auto">
          <a:xfrm>
            <a:off x="592138" y="4784725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1400 Gayley</a:t>
            </a:r>
          </a:p>
        </p:txBody>
      </p:sp>
      <p:sp>
        <p:nvSpPr>
          <p:cNvPr id="447528" name="Rectangle 40"/>
          <p:cNvSpPr>
            <a:spLocks noChangeArrowheads="1"/>
          </p:cNvSpPr>
          <p:nvPr/>
        </p:nvSpPr>
        <p:spPr bwMode="auto">
          <a:xfrm>
            <a:off x="7815263" y="10668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1000</a:t>
            </a:r>
          </a:p>
        </p:txBody>
      </p:sp>
      <p:sp>
        <p:nvSpPr>
          <p:cNvPr id="447529" name="Text Box 41"/>
          <p:cNvSpPr txBox="1">
            <a:spLocks noChangeArrowheads="1"/>
          </p:cNvSpPr>
          <p:nvPr/>
        </p:nvSpPr>
        <p:spPr bwMode="auto">
          <a:xfrm>
            <a:off x="1219200" y="3200400"/>
            <a:ext cx="4135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cs typeface="Arial" charset="0"/>
              </a:rPr>
              <a:t>What we have here is a “linked list” of animals…</a:t>
            </a:r>
          </a:p>
        </p:txBody>
      </p:sp>
      <p:cxnSp>
        <p:nvCxnSpPr>
          <p:cNvPr id="447530" name="AutoShape 42"/>
          <p:cNvCxnSpPr>
            <a:cxnSpLocks noChangeShapeType="1"/>
          </p:cNvCxnSpPr>
          <p:nvPr/>
        </p:nvCxnSpPr>
        <p:spPr bwMode="auto">
          <a:xfrm flipV="1">
            <a:off x="2209800" y="2438400"/>
            <a:ext cx="5416550" cy="255905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31" name="AutoShape 43"/>
          <p:cNvCxnSpPr>
            <a:cxnSpLocks noChangeShapeType="1"/>
            <a:stCxn id="447528" idx="2"/>
            <a:endCxn id="447496" idx="2"/>
          </p:cNvCxnSpPr>
          <p:nvPr/>
        </p:nvCxnSpPr>
        <p:spPr bwMode="auto">
          <a:xfrm rot="5400000">
            <a:off x="4407694" y="-1383506"/>
            <a:ext cx="942975" cy="6637337"/>
          </a:xfrm>
          <a:prstGeom prst="curvedConnector3">
            <a:avLst>
              <a:gd name="adj1" fmla="val 147639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32" name="AutoShape 44"/>
          <p:cNvCxnSpPr>
            <a:cxnSpLocks noChangeShapeType="1"/>
            <a:endCxn id="447502" idx="2"/>
          </p:cNvCxnSpPr>
          <p:nvPr/>
        </p:nvCxnSpPr>
        <p:spPr bwMode="auto">
          <a:xfrm rot="16200000" flipH="1">
            <a:off x="2921794" y="672307"/>
            <a:ext cx="936625" cy="2566987"/>
          </a:xfrm>
          <a:prstGeom prst="curvedConnector3">
            <a:avLst>
              <a:gd name="adj1" fmla="val 124407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33" name="Text Box 45"/>
          <p:cNvSpPr txBox="1">
            <a:spLocks noChangeArrowheads="1"/>
          </p:cNvSpPr>
          <p:nvPr/>
        </p:nvSpPr>
        <p:spPr bwMode="auto">
          <a:xfrm>
            <a:off x="3429000" y="4343400"/>
            <a:ext cx="5634038" cy="118745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cs typeface="Arial" charset="0"/>
              </a:rPr>
              <a:t>Starting with the address on the chalk board, we can follow the clues on each note like a scavenger hunt.</a:t>
            </a:r>
          </a:p>
        </p:txBody>
      </p:sp>
      <p:sp>
        <p:nvSpPr>
          <p:cNvPr id="447534" name="Rectangle 46"/>
          <p:cNvSpPr>
            <a:spLocks noChangeArrowheads="1"/>
          </p:cNvSpPr>
          <p:nvPr/>
        </p:nvSpPr>
        <p:spPr bwMode="auto">
          <a:xfrm>
            <a:off x="609600" y="4800600"/>
            <a:ext cx="16002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35" name="Text Box 47"/>
          <p:cNvSpPr txBox="1">
            <a:spLocks noChangeArrowheads="1"/>
          </p:cNvSpPr>
          <p:nvPr/>
        </p:nvSpPr>
        <p:spPr bwMode="auto">
          <a:xfrm>
            <a:off x="2943225" y="5670550"/>
            <a:ext cx="5068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cs typeface="Arial" charset="0"/>
              </a:rPr>
              <a:t>First we find the mouse, then we find the emu, and finally the cow.</a:t>
            </a:r>
          </a:p>
        </p:txBody>
      </p:sp>
      <p:pic>
        <p:nvPicPr>
          <p:cNvPr id="447536" name="Picture 48" descr="2hmsefr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95263"/>
            <a:ext cx="635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7537" name="Rectangle 49"/>
          <p:cNvSpPr>
            <a:spLocks noChangeArrowheads="1"/>
          </p:cNvSpPr>
          <p:nvPr/>
        </p:nvSpPr>
        <p:spPr bwMode="auto">
          <a:xfrm>
            <a:off x="1695450" y="11049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1200</a:t>
            </a:r>
          </a:p>
        </p:txBody>
      </p:sp>
      <p:sp>
        <p:nvSpPr>
          <p:cNvPr id="447538" name="Text Box 50"/>
          <p:cNvSpPr txBox="1">
            <a:spLocks noChangeArrowheads="1"/>
          </p:cNvSpPr>
          <p:nvPr/>
        </p:nvSpPr>
        <p:spPr bwMode="auto">
          <a:xfrm>
            <a:off x="338138" y="4483100"/>
            <a:ext cx="2024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CCFF"/>
                </a:solidFill>
              </a:rPr>
              <a:t>Last Rented House: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29" grpId="0"/>
      <p:bldP spid="447533" grpId="0" animBg="1"/>
      <p:bldP spid="447534" grpId="0" animBg="1"/>
      <p:bldP spid="4475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1977-344A-4BFC-B45E-50A58D8E3ABE}" type="slidenum">
              <a:rPr lang="en-US"/>
              <a:pPr/>
              <a:t>27</a:t>
            </a:fld>
            <a:endParaRPr lang="en-US"/>
          </a:p>
        </p:txBody>
      </p:sp>
      <p:pic>
        <p:nvPicPr>
          <p:cNvPr id="449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43400"/>
            <a:ext cx="23622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9539" name="AutoShape 3"/>
          <p:cNvSpPr>
            <a:spLocks noChangeArrowheads="1"/>
          </p:cNvSpPr>
          <p:nvPr/>
        </p:nvSpPr>
        <p:spPr bwMode="auto">
          <a:xfrm>
            <a:off x="685800" y="685800"/>
            <a:ext cx="8245475" cy="1676400"/>
          </a:xfrm>
          <a:prstGeom prst="parallelogram">
            <a:avLst>
              <a:gd name="adj" fmla="val 3144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49540" name="Picture 4" descr="uhbioayn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410200"/>
            <a:ext cx="488950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9541" name="Group 5"/>
          <p:cNvGrpSpPr>
            <a:grpSpLocks/>
          </p:cNvGrpSpPr>
          <p:nvPr/>
        </p:nvGrpSpPr>
        <p:grpSpPr bwMode="auto">
          <a:xfrm>
            <a:off x="808038" y="1371600"/>
            <a:ext cx="7685087" cy="1052513"/>
            <a:chOff x="823" y="864"/>
            <a:chExt cx="4841" cy="663"/>
          </a:xfrm>
        </p:grpSpPr>
        <p:grpSp>
          <p:nvGrpSpPr>
            <p:cNvPr id="449542" name="Group 6"/>
            <p:cNvGrpSpPr>
              <a:grpSpLocks/>
            </p:cNvGrpSpPr>
            <p:nvPr/>
          </p:nvGrpSpPr>
          <p:grpSpPr bwMode="auto">
            <a:xfrm>
              <a:off x="823" y="864"/>
              <a:ext cx="1001" cy="652"/>
              <a:chOff x="199" y="864"/>
              <a:chExt cx="1001" cy="652"/>
            </a:xfrm>
          </p:grpSpPr>
          <p:pic>
            <p:nvPicPr>
              <p:cNvPr id="449543" name="Picture 7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9544" name="Text Box 8"/>
              <p:cNvSpPr txBox="1">
                <a:spLocks noChangeArrowheads="1"/>
              </p:cNvSpPr>
              <p:nvPr/>
            </p:nvSpPr>
            <p:spPr bwMode="auto">
              <a:xfrm>
                <a:off x="199" y="1285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1000 Gayley</a:t>
                </a:r>
              </a:p>
            </p:txBody>
          </p:sp>
        </p:grpSp>
        <p:grpSp>
          <p:nvGrpSpPr>
            <p:cNvPr id="449545" name="Group 9"/>
            <p:cNvGrpSpPr>
              <a:grpSpLocks/>
            </p:cNvGrpSpPr>
            <p:nvPr/>
          </p:nvGrpSpPr>
          <p:grpSpPr bwMode="auto">
            <a:xfrm>
              <a:off x="1824" y="864"/>
              <a:ext cx="1008" cy="663"/>
              <a:chOff x="1296" y="864"/>
              <a:chExt cx="1008" cy="663"/>
            </a:xfrm>
          </p:grpSpPr>
          <p:pic>
            <p:nvPicPr>
              <p:cNvPr id="449546" name="Picture 10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" y="864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9547" name="Text Box 11"/>
              <p:cNvSpPr txBox="1">
                <a:spLocks noChangeArrowheads="1"/>
              </p:cNvSpPr>
              <p:nvPr/>
            </p:nvSpPr>
            <p:spPr bwMode="auto">
              <a:xfrm>
                <a:off x="1296" y="1296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1100 Gayley</a:t>
                </a:r>
              </a:p>
            </p:txBody>
          </p:sp>
        </p:grpSp>
        <p:grpSp>
          <p:nvGrpSpPr>
            <p:cNvPr id="449548" name="Group 12"/>
            <p:cNvGrpSpPr>
              <a:grpSpLocks/>
            </p:cNvGrpSpPr>
            <p:nvPr/>
          </p:nvGrpSpPr>
          <p:grpSpPr bwMode="auto">
            <a:xfrm>
              <a:off x="2784" y="864"/>
              <a:ext cx="1008" cy="663"/>
              <a:chOff x="2352" y="912"/>
              <a:chExt cx="1008" cy="663"/>
            </a:xfrm>
          </p:grpSpPr>
          <p:pic>
            <p:nvPicPr>
              <p:cNvPr id="449549" name="Picture 13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9550" name="Text Box 14"/>
              <p:cNvSpPr txBox="1">
                <a:spLocks noChangeArrowheads="1"/>
              </p:cNvSpPr>
              <p:nvPr/>
            </p:nvSpPr>
            <p:spPr bwMode="auto">
              <a:xfrm>
                <a:off x="2352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1200 Gayley</a:t>
                </a:r>
              </a:p>
            </p:txBody>
          </p:sp>
        </p:grpSp>
        <p:grpSp>
          <p:nvGrpSpPr>
            <p:cNvPr id="449551" name="Group 15"/>
            <p:cNvGrpSpPr>
              <a:grpSpLocks/>
            </p:cNvGrpSpPr>
            <p:nvPr/>
          </p:nvGrpSpPr>
          <p:grpSpPr bwMode="auto">
            <a:xfrm>
              <a:off x="3684" y="864"/>
              <a:ext cx="1020" cy="661"/>
              <a:chOff x="3444" y="912"/>
              <a:chExt cx="1020" cy="661"/>
            </a:xfrm>
          </p:grpSpPr>
          <p:pic>
            <p:nvPicPr>
              <p:cNvPr id="449552" name="Picture 16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9553" name="Text Box 17"/>
              <p:cNvSpPr txBox="1">
                <a:spLocks noChangeArrowheads="1"/>
              </p:cNvSpPr>
              <p:nvPr/>
            </p:nvSpPr>
            <p:spPr bwMode="auto">
              <a:xfrm>
                <a:off x="3444" y="1342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1300 Gayley</a:t>
                </a:r>
              </a:p>
            </p:txBody>
          </p:sp>
        </p:grpSp>
        <p:grpSp>
          <p:nvGrpSpPr>
            <p:cNvPr id="449554" name="Group 18"/>
            <p:cNvGrpSpPr>
              <a:grpSpLocks/>
            </p:cNvGrpSpPr>
            <p:nvPr/>
          </p:nvGrpSpPr>
          <p:grpSpPr bwMode="auto">
            <a:xfrm>
              <a:off x="4644" y="864"/>
              <a:ext cx="1020" cy="663"/>
              <a:chOff x="4644" y="912"/>
              <a:chExt cx="1020" cy="663"/>
            </a:xfrm>
          </p:grpSpPr>
          <p:pic>
            <p:nvPicPr>
              <p:cNvPr id="449555" name="Picture 19" descr="BL00131_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2" y="912"/>
                <a:ext cx="912" cy="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9556" name="Text Box 20"/>
              <p:cNvSpPr txBox="1">
                <a:spLocks noChangeArrowheads="1"/>
              </p:cNvSpPr>
              <p:nvPr/>
            </p:nvSpPr>
            <p:spPr bwMode="auto">
              <a:xfrm>
                <a:off x="4644" y="1344"/>
                <a:ext cx="9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1400 Gayley</a:t>
                </a:r>
              </a:p>
            </p:txBody>
          </p:sp>
        </p:grpSp>
      </p:grpSp>
      <p:sp>
        <p:nvSpPr>
          <p:cNvPr id="449557" name="Line 21"/>
          <p:cNvSpPr>
            <a:spLocks noChangeShapeType="1"/>
          </p:cNvSpPr>
          <p:nvPr/>
        </p:nvSpPr>
        <p:spPr bwMode="auto">
          <a:xfrm flipH="1">
            <a:off x="2244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58" name="Line 22"/>
          <p:cNvSpPr>
            <a:spLocks noChangeShapeType="1"/>
          </p:cNvSpPr>
          <p:nvPr/>
        </p:nvSpPr>
        <p:spPr bwMode="auto">
          <a:xfrm flipH="1">
            <a:off x="3827463" y="682625"/>
            <a:ext cx="598487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59" name="Line 23"/>
          <p:cNvSpPr>
            <a:spLocks noChangeShapeType="1"/>
          </p:cNvSpPr>
          <p:nvPr/>
        </p:nvSpPr>
        <p:spPr bwMode="auto">
          <a:xfrm flipH="1">
            <a:off x="5292725" y="685800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60" name="Line 24"/>
          <p:cNvSpPr>
            <a:spLocks noChangeShapeType="1"/>
          </p:cNvSpPr>
          <p:nvPr/>
        </p:nvSpPr>
        <p:spPr bwMode="auto">
          <a:xfrm flipH="1">
            <a:off x="6816725" y="682625"/>
            <a:ext cx="598488" cy="167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61" name="Text Box 25"/>
          <p:cNvSpPr txBox="1">
            <a:spLocks noChangeArrowheads="1"/>
          </p:cNvSpPr>
          <p:nvPr/>
        </p:nvSpPr>
        <p:spPr bwMode="auto">
          <a:xfrm>
            <a:off x="592138" y="4724400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1000 Gayley</a:t>
            </a:r>
          </a:p>
        </p:txBody>
      </p:sp>
      <p:grpSp>
        <p:nvGrpSpPr>
          <p:cNvPr id="449562" name="Group 26"/>
          <p:cNvGrpSpPr>
            <a:grpSpLocks/>
          </p:cNvGrpSpPr>
          <p:nvPr/>
        </p:nvGrpSpPr>
        <p:grpSpPr bwMode="auto">
          <a:xfrm>
            <a:off x="4205288" y="1095375"/>
            <a:ext cx="1403350" cy="366713"/>
            <a:chOff x="2010" y="3872"/>
            <a:chExt cx="884" cy="231"/>
          </a:xfrm>
        </p:grpSpPr>
        <p:sp>
          <p:nvSpPr>
            <p:cNvPr id="449563" name="Rectangle 27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4" name="Text Box 28"/>
            <p:cNvSpPr txBox="1">
              <a:spLocks noChangeArrowheads="1"/>
            </p:cNvSpPr>
            <p:nvPr/>
          </p:nvSpPr>
          <p:spPr bwMode="auto">
            <a:xfrm>
              <a:off x="2010" y="3872"/>
              <a:ext cx="8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End Of List</a:t>
              </a:r>
            </a:p>
          </p:txBody>
        </p:sp>
      </p:grpSp>
      <p:pic>
        <p:nvPicPr>
          <p:cNvPr id="449565" name="Picture 29" descr="ao_lvjab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1006475" cy="6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9566" name="Group 30"/>
          <p:cNvGrpSpPr>
            <a:grpSpLocks/>
          </p:cNvGrpSpPr>
          <p:nvPr/>
        </p:nvGrpSpPr>
        <p:grpSpPr bwMode="auto">
          <a:xfrm>
            <a:off x="1095375" y="1095375"/>
            <a:ext cx="1366838" cy="366713"/>
            <a:chOff x="2010" y="3872"/>
            <a:chExt cx="861" cy="231"/>
          </a:xfrm>
        </p:grpSpPr>
        <p:sp>
          <p:nvSpPr>
            <p:cNvPr id="449567" name="Rectangle 31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8" name="Text Box 32"/>
            <p:cNvSpPr txBox="1">
              <a:spLocks noChangeArrowheads="1"/>
            </p:cNvSpPr>
            <p:nvPr/>
          </p:nvSpPr>
          <p:spPr bwMode="auto">
            <a:xfrm>
              <a:off x="2010" y="387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Next:</a:t>
              </a:r>
            </a:p>
          </p:txBody>
        </p:sp>
      </p:grpSp>
      <p:pic>
        <p:nvPicPr>
          <p:cNvPr id="449569" name="Picture 33" descr="cnpguurn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09600"/>
            <a:ext cx="887413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9570" name="Group 34"/>
          <p:cNvGrpSpPr>
            <a:grpSpLocks/>
          </p:cNvGrpSpPr>
          <p:nvPr/>
        </p:nvGrpSpPr>
        <p:grpSpPr bwMode="auto">
          <a:xfrm>
            <a:off x="7239000" y="1081088"/>
            <a:ext cx="1366838" cy="366712"/>
            <a:chOff x="2010" y="3872"/>
            <a:chExt cx="861" cy="231"/>
          </a:xfrm>
        </p:grpSpPr>
        <p:sp>
          <p:nvSpPr>
            <p:cNvPr id="449571" name="Rectangle 35"/>
            <p:cNvSpPr>
              <a:spLocks noChangeArrowheads="1"/>
            </p:cNvSpPr>
            <p:nvPr/>
          </p:nvSpPr>
          <p:spPr bwMode="auto">
            <a:xfrm>
              <a:off x="2051" y="3888"/>
              <a:ext cx="8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72" name="Text Box 36"/>
            <p:cNvSpPr txBox="1">
              <a:spLocks noChangeArrowheads="1"/>
            </p:cNvSpPr>
            <p:nvPr/>
          </p:nvSpPr>
          <p:spPr bwMode="auto">
            <a:xfrm>
              <a:off x="2010" y="387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Next:</a:t>
              </a:r>
            </a:p>
          </p:txBody>
        </p:sp>
      </p:grpSp>
      <p:sp>
        <p:nvSpPr>
          <p:cNvPr id="449573" name="Text Box 37"/>
          <p:cNvSpPr txBox="1">
            <a:spLocks noChangeArrowheads="1"/>
          </p:cNvSpPr>
          <p:nvPr/>
        </p:nvSpPr>
        <p:spPr bwMode="auto">
          <a:xfrm>
            <a:off x="592138" y="47244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1000</a:t>
            </a:r>
          </a:p>
        </p:txBody>
      </p:sp>
      <p:sp>
        <p:nvSpPr>
          <p:cNvPr id="449574" name="Rectangle 38"/>
          <p:cNvSpPr>
            <a:spLocks noChangeArrowheads="1"/>
          </p:cNvSpPr>
          <p:nvPr/>
        </p:nvSpPr>
        <p:spPr bwMode="auto">
          <a:xfrm>
            <a:off x="588963" y="4724400"/>
            <a:ext cx="1555750" cy="381000"/>
          </a:xfrm>
          <a:prstGeom prst="rect">
            <a:avLst/>
          </a:prstGeom>
          <a:solidFill>
            <a:srgbClr val="2A62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75" name="Text Box 39"/>
          <p:cNvSpPr txBox="1">
            <a:spLocks noChangeArrowheads="1"/>
          </p:cNvSpPr>
          <p:nvPr/>
        </p:nvSpPr>
        <p:spPr bwMode="auto">
          <a:xfrm>
            <a:off x="592138" y="4784725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Arial" charset="0"/>
              </a:rPr>
              <a:t>1400 Gayley</a:t>
            </a:r>
          </a:p>
        </p:txBody>
      </p:sp>
      <p:sp>
        <p:nvSpPr>
          <p:cNvPr id="449576" name="Rectangle 40"/>
          <p:cNvSpPr>
            <a:spLocks noChangeArrowheads="1"/>
          </p:cNvSpPr>
          <p:nvPr/>
        </p:nvSpPr>
        <p:spPr bwMode="auto">
          <a:xfrm>
            <a:off x="7815263" y="10668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1000</a:t>
            </a:r>
          </a:p>
        </p:txBody>
      </p:sp>
      <p:cxnSp>
        <p:nvCxnSpPr>
          <p:cNvPr id="449577" name="AutoShape 41"/>
          <p:cNvCxnSpPr>
            <a:cxnSpLocks noChangeShapeType="1"/>
          </p:cNvCxnSpPr>
          <p:nvPr/>
        </p:nvCxnSpPr>
        <p:spPr bwMode="auto">
          <a:xfrm flipV="1">
            <a:off x="2209800" y="2438400"/>
            <a:ext cx="5416550" cy="255905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78" name="AutoShape 42"/>
          <p:cNvCxnSpPr>
            <a:cxnSpLocks noChangeShapeType="1"/>
            <a:stCxn id="449576" idx="2"/>
            <a:endCxn id="449544" idx="2"/>
          </p:cNvCxnSpPr>
          <p:nvPr/>
        </p:nvCxnSpPr>
        <p:spPr bwMode="auto">
          <a:xfrm rot="5400000">
            <a:off x="4407694" y="-1383506"/>
            <a:ext cx="942975" cy="6637337"/>
          </a:xfrm>
          <a:prstGeom prst="curvedConnector3">
            <a:avLst>
              <a:gd name="adj1" fmla="val 147639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79" name="AutoShape 43"/>
          <p:cNvCxnSpPr>
            <a:cxnSpLocks noChangeShapeType="1"/>
            <a:endCxn id="449550" idx="2"/>
          </p:cNvCxnSpPr>
          <p:nvPr/>
        </p:nvCxnSpPr>
        <p:spPr bwMode="auto">
          <a:xfrm rot="16200000" flipH="1">
            <a:off x="2921794" y="672307"/>
            <a:ext cx="936625" cy="2566987"/>
          </a:xfrm>
          <a:prstGeom prst="curvedConnector3">
            <a:avLst>
              <a:gd name="adj1" fmla="val 124407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80" name="Text Box 44"/>
          <p:cNvSpPr txBox="1">
            <a:spLocks noChangeArrowheads="1"/>
          </p:cNvSpPr>
          <p:nvPr/>
        </p:nvSpPr>
        <p:spPr bwMode="auto">
          <a:xfrm>
            <a:off x="2819400" y="3505200"/>
            <a:ext cx="5634038" cy="822325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cs typeface="Arial" charset="0"/>
              </a:rPr>
              <a:t>In this example, we added each new animal to the top of our list.</a:t>
            </a:r>
          </a:p>
        </p:txBody>
      </p:sp>
      <p:sp>
        <p:nvSpPr>
          <p:cNvPr id="449581" name="Rectangle 45"/>
          <p:cNvSpPr>
            <a:spLocks noChangeArrowheads="1"/>
          </p:cNvSpPr>
          <p:nvPr/>
        </p:nvSpPr>
        <p:spPr bwMode="auto">
          <a:xfrm>
            <a:off x="609600" y="4800600"/>
            <a:ext cx="16002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82" name="Text Box 46"/>
          <p:cNvSpPr txBox="1">
            <a:spLocks noChangeArrowheads="1"/>
          </p:cNvSpPr>
          <p:nvPr/>
        </p:nvSpPr>
        <p:spPr bwMode="auto">
          <a:xfrm>
            <a:off x="2819400" y="4495800"/>
            <a:ext cx="5068888" cy="1552575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cs typeface="Arial" charset="0"/>
              </a:rPr>
              <a:t>We could have just as easily added animals to the middle or end of the list by using a slightly different algorithm.</a:t>
            </a:r>
          </a:p>
        </p:txBody>
      </p:sp>
      <p:pic>
        <p:nvPicPr>
          <p:cNvPr id="449583" name="Picture 47" descr="2hmsefr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95263"/>
            <a:ext cx="6350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9584" name="Rectangle 48"/>
          <p:cNvSpPr>
            <a:spLocks noChangeArrowheads="1"/>
          </p:cNvSpPr>
          <p:nvPr/>
        </p:nvSpPr>
        <p:spPr bwMode="auto">
          <a:xfrm>
            <a:off x="1695450" y="1104900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66"/>
                </a:solidFill>
                <a:cs typeface="Arial" charset="0"/>
              </a:rPr>
              <a:t>1200</a:t>
            </a:r>
          </a:p>
        </p:txBody>
      </p:sp>
      <p:sp>
        <p:nvSpPr>
          <p:cNvPr id="449585" name="Text Box 49"/>
          <p:cNvSpPr txBox="1">
            <a:spLocks noChangeArrowheads="1"/>
          </p:cNvSpPr>
          <p:nvPr/>
        </p:nvSpPr>
        <p:spPr bwMode="auto">
          <a:xfrm>
            <a:off x="338138" y="4483100"/>
            <a:ext cx="2024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FFCCFF"/>
                </a:solidFill>
              </a:rPr>
              <a:t>Last Rented House: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80" grpId="0" animBg="1"/>
      <p:bldP spid="4495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28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Einstein’s “Algorithm”</a:t>
            </a:r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41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  <a:cs typeface="Arial" charset="0"/>
              </a:rPr>
              <a:t>So what’s Einstein’s “algorithm” for adding an animal?</a:t>
            </a:r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latin typeface="Comic Sans MS" pitchFamily="66" charset="0"/>
                <a:cs typeface="Arial" charset="0"/>
              </a:rPr>
              <a:t>Rent a new empty house to store his new animal.</a:t>
            </a:r>
          </a:p>
        </p:txBody>
      </p:sp>
      <p:sp>
        <p:nvSpPr>
          <p:cNvPr id="451589" name="Text Box 5"/>
          <p:cNvSpPr txBox="1">
            <a:spLocks noChangeArrowheads="1"/>
          </p:cNvSpPr>
          <p:nvPr/>
        </p:nvSpPr>
        <p:spPr bwMode="auto">
          <a:xfrm>
            <a:off x="609600" y="26670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2. Put his animal in the empty house.</a:t>
            </a:r>
          </a:p>
        </p:txBody>
      </p:sp>
      <p:sp>
        <p:nvSpPr>
          <p:cNvPr id="451590" name="Text Box 6"/>
          <p:cNvSpPr txBox="1">
            <a:spLocks noChangeArrowheads="1"/>
          </p:cNvSpPr>
          <p:nvPr/>
        </p:nvSpPr>
        <p:spPr bwMode="auto">
          <a:xfrm>
            <a:off x="609600" y="3140075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3. Tack a note to the fridge in the new house to point to the last house where he put an animal.</a:t>
            </a:r>
          </a:p>
        </p:txBody>
      </p:sp>
      <p:sp>
        <p:nvSpPr>
          <p:cNvPr id="451591" name="Text Box 7"/>
          <p:cNvSpPr txBox="1">
            <a:spLocks noChangeArrowheads="1"/>
          </p:cNvSpPr>
          <p:nvPr/>
        </p:nvSpPr>
        <p:spPr bwMode="auto">
          <a:xfrm>
            <a:off x="593725" y="3962400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4. Update his chalk board with the address of his newest house.</a:t>
            </a:r>
          </a:p>
        </p:txBody>
      </p:sp>
      <p:sp>
        <p:nvSpPr>
          <p:cNvPr id="451592" name="Text Box 8"/>
          <p:cNvSpPr txBox="1">
            <a:spLocks noChangeArrowheads="1"/>
          </p:cNvSpPr>
          <p:nvPr/>
        </p:nvSpPr>
        <p:spPr bwMode="auto">
          <a:xfrm>
            <a:off x="1738313" y="5334000"/>
            <a:ext cx="532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2F6C71"/>
                </a:solidFill>
                <a:cs typeface="Arial" charset="0"/>
              </a:rPr>
              <a:t>We can do the same thing with C++…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8" grpId="0"/>
      <p:bldP spid="451589" grpId="0"/>
      <p:bldP spid="451590" grpId="0"/>
      <p:bldP spid="451591" grpId="0"/>
      <p:bldP spid="4515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3B70-45DD-4214-BD2F-9A64E1D39757}" type="slidenum">
              <a:rPr lang="en-US"/>
              <a:pPr/>
              <a:t>29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036638"/>
            <a:ext cx="83820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/>
              <a:t>First, we need a way to represent a house in C++. Each house holds </a:t>
            </a:r>
            <a:r>
              <a:rPr lang="en-US" sz="2300">
                <a:solidFill>
                  <a:schemeClr val="accent2"/>
                </a:solidFill>
              </a:rPr>
              <a:t>an animal</a:t>
            </a:r>
            <a:r>
              <a:rPr lang="en-US" sz="2300"/>
              <a:t> and </a:t>
            </a:r>
            <a:r>
              <a:rPr lang="en-US" sz="2300">
                <a:solidFill>
                  <a:schemeClr val="accent2"/>
                </a:solidFill>
              </a:rPr>
              <a:t>the next house’s address</a:t>
            </a:r>
            <a:r>
              <a:rPr lang="en-US" sz="230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300"/>
          </a:p>
          <a:p>
            <a:pPr lvl="1">
              <a:lnSpc>
                <a:spcPct val="80000"/>
              </a:lnSpc>
              <a:buFontTx/>
              <a:buNone/>
            </a:pPr>
            <a:endParaRPr lang="en-US" sz="2400"/>
          </a:p>
          <a:p>
            <a:pPr lvl="1">
              <a:lnSpc>
                <a:spcPct val="80000"/>
              </a:lnSpc>
              <a:buFontTx/>
              <a:buNone/>
            </a:pPr>
            <a:endParaRPr lang="en-US" sz="2400"/>
          </a:p>
          <a:p>
            <a:pPr lvl="1">
              <a:lnSpc>
                <a:spcPct val="80000"/>
              </a:lnSpc>
              <a:buFontTx/>
              <a:buNone/>
            </a:pPr>
            <a:endParaRPr lang="en-US" sz="2400"/>
          </a:p>
          <a:p>
            <a:pPr lvl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1905000" y="2209800"/>
            <a:ext cx="59499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2F6C71"/>
                </a:solidFill>
                <a:latin typeface="Arial" charset="0"/>
                <a:cs typeface="Arial" charset="0"/>
              </a:rPr>
              <a:t>struct house</a:t>
            </a:r>
          </a:p>
          <a:p>
            <a:pPr algn="l"/>
            <a:r>
              <a:rPr lang="en-US">
                <a:solidFill>
                  <a:srgbClr val="2F6C71"/>
                </a:solidFill>
                <a:latin typeface="Arial" charset="0"/>
                <a:cs typeface="Arial" charset="0"/>
              </a:rPr>
              <a:t>{</a:t>
            </a:r>
          </a:p>
          <a:p>
            <a:pPr algn="l"/>
            <a:r>
              <a:rPr lang="en-US">
                <a:solidFill>
                  <a:srgbClr val="2F6C71"/>
                </a:solidFill>
                <a:latin typeface="Arial" charset="0"/>
                <a:cs typeface="Arial" charset="0"/>
              </a:rPr>
              <a:t>  string name;    // animal we’re holding</a:t>
            </a:r>
          </a:p>
          <a:p>
            <a:pPr algn="l"/>
            <a:r>
              <a:rPr lang="en-US">
                <a:solidFill>
                  <a:srgbClr val="2F6C71"/>
                </a:solidFill>
                <a:latin typeface="Arial" charset="0"/>
                <a:cs typeface="Arial" charset="0"/>
              </a:rPr>
              <a:t>  house *next;   // address of next house</a:t>
            </a:r>
          </a:p>
          <a:p>
            <a:pPr algn="l"/>
            <a:r>
              <a:rPr lang="en-US">
                <a:solidFill>
                  <a:srgbClr val="2F6C71"/>
                </a:solidFill>
                <a:latin typeface="Arial" charset="0"/>
                <a:cs typeface="Arial" charset="0"/>
              </a:rPr>
              <a:t>};</a:t>
            </a:r>
          </a:p>
        </p:txBody>
      </p:sp>
      <p:sp>
        <p:nvSpPr>
          <p:cNvPr id="453636" name="Rectangle 4"/>
          <p:cNvSpPr>
            <a:spLocks noChangeArrowheads="1"/>
          </p:cNvSpPr>
          <p:nvPr/>
        </p:nvSpPr>
        <p:spPr bwMode="auto">
          <a:xfrm>
            <a:off x="533400" y="4267200"/>
            <a:ext cx="8229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</a:rPr>
              <a:t>We use the </a:t>
            </a:r>
            <a:r>
              <a:rPr lang="en-US" sz="2800">
                <a:solidFill>
                  <a:srgbClr val="800000"/>
                </a:solidFill>
              </a:rPr>
              <a:t>new</a:t>
            </a:r>
            <a:r>
              <a:rPr lang="en-US" sz="2800">
                <a:solidFill>
                  <a:schemeClr val="tx1"/>
                </a:solidFill>
              </a:rPr>
              <a:t> command to ask for a new house struct to hold a new animal.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80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</a:rPr>
              <a:t>We use a special “</a:t>
            </a:r>
            <a:r>
              <a:rPr lang="en-US" sz="2800">
                <a:solidFill>
                  <a:srgbClr val="800000"/>
                </a:solidFill>
              </a:rPr>
              <a:t>last rented” pointer</a:t>
            </a:r>
            <a:r>
              <a:rPr lang="en-US" sz="2800">
                <a:solidFill>
                  <a:schemeClr val="tx1"/>
                </a:solidFill>
              </a:rPr>
              <a:t> to keep track of the last house added to the list.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80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</a:rPr>
              <a:t>We use the </a:t>
            </a:r>
            <a:r>
              <a:rPr lang="en-US" sz="2800">
                <a:solidFill>
                  <a:srgbClr val="800000"/>
                </a:solidFill>
              </a:rPr>
              <a:t>NULL</a:t>
            </a:r>
            <a:r>
              <a:rPr lang="en-US" sz="2800">
                <a:solidFill>
                  <a:schemeClr val="tx1"/>
                </a:solidFill>
              </a:rPr>
              <a:t> pointer to identify the last struct in the list.</a:t>
            </a:r>
          </a:p>
        </p:txBody>
      </p:sp>
      <p:grpSp>
        <p:nvGrpSpPr>
          <p:cNvPr id="453637" name="Group 5"/>
          <p:cNvGrpSpPr>
            <a:grpSpLocks/>
          </p:cNvGrpSpPr>
          <p:nvPr/>
        </p:nvGrpSpPr>
        <p:grpSpPr bwMode="auto">
          <a:xfrm>
            <a:off x="3048000" y="3733800"/>
            <a:ext cx="5792788" cy="457200"/>
            <a:chOff x="3312" y="4032"/>
            <a:chExt cx="3649" cy="288"/>
          </a:xfrm>
        </p:grpSpPr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 flipH="1" flipV="1">
              <a:off x="3312" y="4032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39" name="Text Box 7"/>
            <p:cNvSpPr txBox="1">
              <a:spLocks noChangeArrowheads="1"/>
            </p:cNvSpPr>
            <p:nvPr/>
          </p:nvSpPr>
          <p:spPr bwMode="auto">
            <a:xfrm>
              <a:off x="3398" y="4032"/>
              <a:ext cx="3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A self-reference! (e.g. choochoo train)</a:t>
              </a:r>
            </a:p>
          </p:txBody>
        </p:sp>
      </p:grpSp>
      <p:sp>
        <p:nvSpPr>
          <p:cNvPr id="453640" name="Text Box 8"/>
          <p:cNvSpPr txBox="1">
            <a:spLocks noChangeArrowheads="1"/>
          </p:cNvSpPr>
          <p:nvPr/>
        </p:nvSpPr>
        <p:spPr bwMode="auto">
          <a:xfrm>
            <a:off x="6918325" y="1798638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Any ideas?</a:t>
            </a:r>
          </a:p>
        </p:txBody>
      </p:sp>
      <p:sp>
        <p:nvSpPr>
          <p:cNvPr id="453641" name="Text Box 9"/>
          <p:cNvSpPr txBox="1">
            <a:spLocks noChangeArrowheads="1"/>
          </p:cNvSpPr>
          <p:nvPr/>
        </p:nvSpPr>
        <p:spPr bwMode="auto">
          <a:xfrm>
            <a:off x="1143000" y="1752600"/>
            <a:ext cx="391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Why not use a C++ struct?</a:t>
            </a:r>
          </a:p>
        </p:txBody>
      </p:sp>
      <p:sp>
        <p:nvSpPr>
          <p:cNvPr id="45364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Einstein’s “Algorithm” in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/>
      <p:bldP spid="453636" grpId="0" build="p"/>
      <p:bldP spid="453640" grpId="0"/>
      <p:bldP spid="453640" grpId="1"/>
      <p:bldP spid="4536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F22A-9179-4EC2-B9B0-DAEE4A840396}" type="slidenum">
              <a:rPr lang="en-US"/>
              <a:pPr/>
              <a:t>3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53987" name="Rectangle 3"/>
          <p:cNvSpPr>
            <a:spLocks noChangeArrowheads="1"/>
          </p:cNvSpPr>
          <p:nvPr/>
        </p:nvSpPr>
        <p:spPr bwMode="auto">
          <a:xfrm>
            <a:off x="3971925" y="1035050"/>
            <a:ext cx="4962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Last time we learned how to </a:t>
            </a:r>
            <a:r>
              <a:rPr lang="en-US" sz="2000" dirty="0">
                <a:solidFill>
                  <a:schemeClr val="accent2"/>
                </a:solidFill>
              </a:rPr>
              <a:t>construct 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rgbClr val="006666"/>
                </a:solidFill>
              </a:rPr>
              <a:t>new class variable </a:t>
            </a:r>
            <a:r>
              <a:rPr lang="en-US" sz="2000" dirty="0">
                <a:solidFill>
                  <a:schemeClr val="tx1"/>
                </a:solidFill>
              </a:rPr>
              <a:t>using the value of an </a:t>
            </a:r>
            <a:r>
              <a:rPr lang="en-US" sz="2000" dirty="0">
                <a:solidFill>
                  <a:srgbClr val="FF3300"/>
                </a:solidFill>
              </a:rPr>
              <a:t>existing variable</a:t>
            </a:r>
            <a:r>
              <a:rPr lang="en-US" sz="2000" dirty="0">
                <a:solidFill>
                  <a:schemeClr val="tx1"/>
                </a:solidFill>
              </a:rPr>
              <a:t>.  </a:t>
            </a:r>
          </a:p>
        </p:txBody>
      </p:sp>
      <p:grpSp>
        <p:nvGrpSpPr>
          <p:cNvPr id="553988" name="Group 4"/>
          <p:cNvGrpSpPr>
            <a:grpSpLocks/>
          </p:cNvGrpSpPr>
          <p:nvPr/>
        </p:nvGrpSpPr>
        <p:grpSpPr bwMode="auto">
          <a:xfrm>
            <a:off x="-76200" y="3487738"/>
            <a:ext cx="3962400" cy="2684462"/>
            <a:chOff x="48" y="1440"/>
            <a:chExt cx="2496" cy="1691"/>
          </a:xfrm>
        </p:grpSpPr>
        <p:sp>
          <p:nvSpPr>
            <p:cNvPr id="553989" name="Rectangle 5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90" name="Rectangle 6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  foo(1,2,3);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  bar(4,5,6);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bar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foo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4229100" y="2314575"/>
            <a:ext cx="4610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Now lets learn how to set the value of an </a:t>
            </a:r>
            <a:r>
              <a:rPr lang="en-US" sz="2000">
                <a:solidFill>
                  <a:srgbClr val="6600CC"/>
                </a:solidFill>
              </a:rPr>
              <a:t>existing variable</a:t>
            </a:r>
            <a:r>
              <a:rPr lang="en-US" sz="2000">
                <a:solidFill>
                  <a:schemeClr val="tx1"/>
                </a:solidFill>
              </a:rPr>
              <a:t> to the value of an </a:t>
            </a:r>
            <a:r>
              <a:rPr lang="en-US" sz="2000">
                <a:solidFill>
                  <a:srgbClr val="6600CC"/>
                </a:solidFill>
              </a:rPr>
              <a:t>another existing variable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4556125" y="327342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53993" name="Text Box 9"/>
          <p:cNvSpPr txBox="1">
            <a:spLocks noChangeArrowheads="1"/>
          </p:cNvSpPr>
          <p:nvPr/>
        </p:nvSpPr>
        <p:spPr bwMode="auto">
          <a:xfrm>
            <a:off x="4200525" y="3562350"/>
            <a:ext cx="4764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In this example, both </a:t>
            </a:r>
            <a:r>
              <a:rPr lang="en-US" sz="2000">
                <a:solidFill>
                  <a:srgbClr val="6600CC"/>
                </a:solidFill>
              </a:rPr>
              <a:t>foo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bar</a:t>
            </a:r>
            <a:r>
              <a:rPr lang="en-US" sz="2000"/>
              <a:t> have been constructed.</a:t>
            </a:r>
          </a:p>
        </p:txBody>
      </p:sp>
      <p:sp>
        <p:nvSpPr>
          <p:cNvPr id="553994" name="Text Box 10"/>
          <p:cNvSpPr txBox="1">
            <a:spLocks noChangeArrowheads="1"/>
          </p:cNvSpPr>
          <p:nvPr/>
        </p:nvSpPr>
        <p:spPr bwMode="auto">
          <a:xfrm>
            <a:off x="4191000" y="4511675"/>
            <a:ext cx="4764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Both have had their member variables initialized.</a:t>
            </a:r>
          </a:p>
        </p:txBody>
      </p:sp>
      <p:sp>
        <p:nvSpPr>
          <p:cNvPr id="553995" name="Text Box 11"/>
          <p:cNvSpPr txBox="1">
            <a:spLocks noChangeArrowheads="1"/>
          </p:cNvSpPr>
          <p:nvPr/>
        </p:nvSpPr>
        <p:spPr bwMode="auto">
          <a:xfrm>
            <a:off x="4191000" y="5562600"/>
            <a:ext cx="4764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Then we set </a:t>
            </a:r>
            <a:r>
              <a:rPr lang="en-US" sz="2000">
                <a:solidFill>
                  <a:srgbClr val="6600CC"/>
                </a:solidFill>
              </a:rPr>
              <a:t>bar</a:t>
            </a:r>
            <a:r>
              <a:rPr lang="en-US" sz="2000"/>
              <a:t> equal to </a:t>
            </a:r>
            <a:r>
              <a:rPr lang="en-US" sz="2000">
                <a:solidFill>
                  <a:srgbClr val="6600CC"/>
                </a:solidFill>
              </a:rPr>
              <a:t>foo</a:t>
            </a:r>
            <a:r>
              <a:rPr lang="en-US" sz="2000"/>
              <a:t>.</a:t>
            </a:r>
          </a:p>
        </p:txBody>
      </p:sp>
      <p:grpSp>
        <p:nvGrpSpPr>
          <p:cNvPr id="553996" name="Group 12"/>
          <p:cNvGrpSpPr>
            <a:grpSpLocks/>
          </p:cNvGrpSpPr>
          <p:nvPr/>
        </p:nvGrpSpPr>
        <p:grpSpPr bwMode="auto">
          <a:xfrm>
            <a:off x="-76200" y="992188"/>
            <a:ext cx="3962400" cy="2135187"/>
            <a:chOff x="48" y="1440"/>
            <a:chExt cx="2496" cy="1559"/>
          </a:xfrm>
        </p:grpSpPr>
        <p:sp>
          <p:nvSpPr>
            <p:cNvPr id="553997" name="Rectangle 13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98" name="Rectangle 14"/>
            <p:cNvSpPr>
              <a:spLocks noChangeArrowheads="1"/>
            </p:cNvSpPr>
            <p:nvPr/>
          </p:nvSpPr>
          <p:spPr bwMode="auto">
            <a:xfrm>
              <a:off x="48" y="1440"/>
              <a:ext cx="2472" cy="1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x(1,2,3);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8260"/>
                  </a:solidFill>
                  <a:latin typeface="Courier New" pitchFamily="49" charset="0"/>
                  <a:ea typeface="MS Mincho" pitchFamily="49" charset="-128"/>
                </a:rPr>
                <a:t>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1" grpId="0"/>
      <p:bldP spid="553993" grpId="0"/>
      <p:bldP spid="553994" grpId="0"/>
      <p:bldP spid="5539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713A-8C26-4321-AC12-78C92D6589CA}" type="slidenum">
              <a:rPr lang="en-US"/>
              <a:pPr/>
              <a:t>30</a:t>
            </a:fld>
            <a:endParaRPr lang="en-US"/>
          </a:p>
        </p:txBody>
      </p:sp>
      <p:sp>
        <p:nvSpPr>
          <p:cNvPr id="455682" name="Rectangle 2"/>
          <p:cNvSpPr>
            <a:spLocks noChangeArrowheads="1"/>
          </p:cNvSpPr>
          <p:nvPr/>
        </p:nvSpPr>
        <p:spPr bwMode="auto">
          <a:xfrm>
            <a:off x="115888" y="3886200"/>
            <a:ext cx="8969375" cy="2847975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000"/>
              <a:t>To add an animal to a </a:t>
            </a:r>
            <a:r>
              <a:rPr lang="en-US" sz="4000">
                <a:solidFill>
                  <a:srgbClr val="2A6266"/>
                </a:solidFill>
              </a:rPr>
              <a:t>linked list</a:t>
            </a:r>
            <a:r>
              <a:rPr lang="en-US" sz="4000"/>
              <a:t>…</a:t>
            </a:r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>
                <a:latin typeface="Comic Sans MS" pitchFamily="66" charset="0"/>
                <a:cs typeface="Arial" charset="0"/>
              </a:rPr>
              <a:t>Request a new empty house to store our new animal.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2. Put our animal in the empty house.</a:t>
            </a:r>
          </a:p>
        </p:txBody>
      </p:sp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609600" y="2073275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3. Set the    note    in the  new house  to point to the last  house  where we put an animal.</a:t>
            </a:r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593725" y="2895600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573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7145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71700" indent="-3429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  <a:cs typeface="Arial" charset="0"/>
              </a:rPr>
              <a:t>4. Update our       chalk-board        with the address of the newest house.</a:t>
            </a:r>
          </a:p>
        </p:txBody>
      </p:sp>
      <p:grpSp>
        <p:nvGrpSpPr>
          <p:cNvPr id="455688" name="Group 8"/>
          <p:cNvGrpSpPr>
            <a:grpSpLocks/>
          </p:cNvGrpSpPr>
          <p:nvPr/>
        </p:nvGrpSpPr>
        <p:grpSpPr bwMode="auto">
          <a:xfrm>
            <a:off x="3276600" y="1219200"/>
            <a:ext cx="1447800" cy="338138"/>
            <a:chOff x="1488" y="2688"/>
            <a:chExt cx="912" cy="258"/>
          </a:xfrm>
        </p:grpSpPr>
        <p:sp>
          <p:nvSpPr>
            <p:cNvPr id="455689" name="Line 9"/>
            <p:cNvSpPr>
              <a:spLocks noChangeShapeType="1"/>
            </p:cNvSpPr>
            <p:nvPr/>
          </p:nvSpPr>
          <p:spPr bwMode="auto">
            <a:xfrm>
              <a:off x="1488" y="2688"/>
              <a:ext cx="900" cy="25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5690" name="Line 10"/>
            <p:cNvSpPr>
              <a:spLocks noChangeShapeType="1"/>
            </p:cNvSpPr>
            <p:nvPr/>
          </p:nvSpPr>
          <p:spPr bwMode="auto">
            <a:xfrm flipV="1">
              <a:off x="1488" y="2736"/>
              <a:ext cx="91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5691" name="Rectangle 11"/>
          <p:cNvSpPr>
            <a:spLocks noChangeArrowheads="1"/>
          </p:cNvSpPr>
          <p:nvPr/>
        </p:nvSpPr>
        <p:spPr bwMode="auto">
          <a:xfrm>
            <a:off x="3149600" y="1143000"/>
            <a:ext cx="180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    </a:t>
            </a:r>
            <a:r>
              <a:rPr lang="en-US">
                <a:solidFill>
                  <a:srgbClr val="6600CC"/>
                </a:solidFill>
                <a:cs typeface="Arial" charset="0"/>
              </a:rPr>
              <a:t>struct</a:t>
            </a:r>
            <a:r>
              <a:rPr lang="en-US">
                <a:solidFill>
                  <a:schemeClr val="tx1"/>
                </a:solidFill>
                <a:cs typeface="Arial" charset="0"/>
              </a:rPr>
              <a:t>    </a:t>
            </a:r>
          </a:p>
        </p:txBody>
      </p:sp>
      <p:grpSp>
        <p:nvGrpSpPr>
          <p:cNvPr id="455692" name="Group 12"/>
          <p:cNvGrpSpPr>
            <a:grpSpLocks/>
          </p:cNvGrpSpPr>
          <p:nvPr/>
        </p:nvGrpSpPr>
        <p:grpSpPr bwMode="auto">
          <a:xfrm>
            <a:off x="4162425" y="1676400"/>
            <a:ext cx="1447800" cy="338138"/>
            <a:chOff x="1488" y="2688"/>
            <a:chExt cx="912" cy="258"/>
          </a:xfrm>
        </p:grpSpPr>
        <p:sp>
          <p:nvSpPr>
            <p:cNvPr id="455693" name="Line 13"/>
            <p:cNvSpPr>
              <a:spLocks noChangeShapeType="1"/>
            </p:cNvSpPr>
            <p:nvPr/>
          </p:nvSpPr>
          <p:spPr bwMode="auto">
            <a:xfrm>
              <a:off x="1488" y="2688"/>
              <a:ext cx="900" cy="25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5694" name="Line 14"/>
            <p:cNvSpPr>
              <a:spLocks noChangeShapeType="1"/>
            </p:cNvSpPr>
            <p:nvPr/>
          </p:nvSpPr>
          <p:spPr bwMode="auto">
            <a:xfrm flipV="1">
              <a:off x="1488" y="2736"/>
              <a:ext cx="91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5695" name="Rectangle 15"/>
          <p:cNvSpPr>
            <a:spLocks noChangeArrowheads="1"/>
          </p:cNvSpPr>
          <p:nvPr/>
        </p:nvSpPr>
        <p:spPr bwMode="auto">
          <a:xfrm>
            <a:off x="4029075" y="1600200"/>
            <a:ext cx="21431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new</a:t>
            </a:r>
            <a:r>
              <a:rPr lang="en-US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>
                <a:solidFill>
                  <a:srgbClr val="6600CC"/>
                </a:solidFill>
                <a:cs typeface="Arial" charset="0"/>
              </a:rPr>
              <a:t>struct. </a:t>
            </a:r>
            <a:r>
              <a:rPr lang="en-US">
                <a:solidFill>
                  <a:schemeClr val="tx1"/>
                </a:solidFill>
                <a:cs typeface="Arial" charset="0"/>
              </a:rPr>
              <a:t>   </a:t>
            </a:r>
          </a:p>
        </p:txBody>
      </p:sp>
      <p:grpSp>
        <p:nvGrpSpPr>
          <p:cNvPr id="455696" name="Group 16"/>
          <p:cNvGrpSpPr>
            <a:grpSpLocks/>
          </p:cNvGrpSpPr>
          <p:nvPr/>
        </p:nvGrpSpPr>
        <p:grpSpPr bwMode="auto">
          <a:xfrm>
            <a:off x="2286000" y="2166938"/>
            <a:ext cx="1123950" cy="338137"/>
            <a:chOff x="1488" y="2688"/>
            <a:chExt cx="912" cy="258"/>
          </a:xfrm>
        </p:grpSpPr>
        <p:sp>
          <p:nvSpPr>
            <p:cNvPr id="455697" name="Line 17"/>
            <p:cNvSpPr>
              <a:spLocks noChangeShapeType="1"/>
            </p:cNvSpPr>
            <p:nvPr/>
          </p:nvSpPr>
          <p:spPr bwMode="auto">
            <a:xfrm>
              <a:off x="1488" y="2688"/>
              <a:ext cx="900" cy="25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5698" name="Line 18"/>
            <p:cNvSpPr>
              <a:spLocks noChangeShapeType="1"/>
            </p:cNvSpPr>
            <p:nvPr/>
          </p:nvSpPr>
          <p:spPr bwMode="auto">
            <a:xfrm flipV="1">
              <a:off x="1488" y="2736"/>
              <a:ext cx="91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5699" name="Rectangle 19"/>
          <p:cNvSpPr>
            <a:spLocks noChangeArrowheads="1"/>
          </p:cNvSpPr>
          <p:nvPr/>
        </p:nvSpPr>
        <p:spPr bwMode="auto">
          <a:xfrm>
            <a:off x="2219325" y="2071688"/>
            <a:ext cx="12096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pointer</a:t>
            </a: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455700" name="Group 20"/>
          <p:cNvGrpSpPr>
            <a:grpSpLocks/>
          </p:cNvGrpSpPr>
          <p:nvPr/>
        </p:nvGrpSpPr>
        <p:grpSpPr bwMode="auto">
          <a:xfrm>
            <a:off x="4495800" y="2162175"/>
            <a:ext cx="1447800" cy="338138"/>
            <a:chOff x="1488" y="2688"/>
            <a:chExt cx="912" cy="258"/>
          </a:xfrm>
        </p:grpSpPr>
        <p:sp>
          <p:nvSpPr>
            <p:cNvPr id="455701" name="Line 21"/>
            <p:cNvSpPr>
              <a:spLocks noChangeShapeType="1"/>
            </p:cNvSpPr>
            <p:nvPr/>
          </p:nvSpPr>
          <p:spPr bwMode="auto">
            <a:xfrm>
              <a:off x="1488" y="2688"/>
              <a:ext cx="900" cy="25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5702" name="Line 22"/>
            <p:cNvSpPr>
              <a:spLocks noChangeShapeType="1"/>
            </p:cNvSpPr>
            <p:nvPr/>
          </p:nvSpPr>
          <p:spPr bwMode="auto">
            <a:xfrm flipV="1">
              <a:off x="1488" y="2736"/>
              <a:ext cx="91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5703" name="Rectangle 23"/>
          <p:cNvSpPr>
            <a:spLocks noChangeArrowheads="1"/>
          </p:cNvSpPr>
          <p:nvPr/>
        </p:nvSpPr>
        <p:spPr bwMode="auto">
          <a:xfrm>
            <a:off x="4376738" y="2071688"/>
            <a:ext cx="17049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new</a:t>
            </a:r>
            <a:r>
              <a:rPr lang="en-US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>
                <a:solidFill>
                  <a:srgbClr val="6600CC"/>
                </a:solidFill>
                <a:cs typeface="Arial" charset="0"/>
              </a:rPr>
              <a:t>struct</a:t>
            </a: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455704" name="Group 24"/>
          <p:cNvGrpSpPr>
            <a:grpSpLocks/>
          </p:cNvGrpSpPr>
          <p:nvPr/>
        </p:nvGrpSpPr>
        <p:grpSpPr bwMode="auto">
          <a:xfrm>
            <a:off x="1697038" y="2528888"/>
            <a:ext cx="965200" cy="338137"/>
            <a:chOff x="1488" y="2688"/>
            <a:chExt cx="912" cy="258"/>
          </a:xfrm>
        </p:grpSpPr>
        <p:sp>
          <p:nvSpPr>
            <p:cNvPr id="455705" name="Line 25"/>
            <p:cNvSpPr>
              <a:spLocks noChangeShapeType="1"/>
            </p:cNvSpPr>
            <p:nvPr/>
          </p:nvSpPr>
          <p:spPr bwMode="auto">
            <a:xfrm>
              <a:off x="1488" y="2688"/>
              <a:ext cx="900" cy="25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5706" name="Line 26"/>
            <p:cNvSpPr>
              <a:spLocks noChangeShapeType="1"/>
            </p:cNvSpPr>
            <p:nvPr/>
          </p:nvSpPr>
          <p:spPr bwMode="auto">
            <a:xfrm flipV="1">
              <a:off x="1488" y="2736"/>
              <a:ext cx="91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5707" name="Rectangle 27"/>
          <p:cNvSpPr>
            <a:spLocks noChangeArrowheads="1"/>
          </p:cNvSpPr>
          <p:nvPr/>
        </p:nvSpPr>
        <p:spPr bwMode="auto">
          <a:xfrm>
            <a:off x="1663700" y="2449513"/>
            <a:ext cx="10795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struct</a:t>
            </a: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455708" name="Group 28"/>
          <p:cNvGrpSpPr>
            <a:grpSpLocks/>
          </p:cNvGrpSpPr>
          <p:nvPr/>
        </p:nvGrpSpPr>
        <p:grpSpPr bwMode="auto">
          <a:xfrm>
            <a:off x="3505200" y="2971800"/>
            <a:ext cx="1447800" cy="338138"/>
            <a:chOff x="1488" y="2688"/>
            <a:chExt cx="912" cy="258"/>
          </a:xfrm>
        </p:grpSpPr>
        <p:sp>
          <p:nvSpPr>
            <p:cNvPr id="455709" name="Line 29"/>
            <p:cNvSpPr>
              <a:spLocks noChangeShapeType="1"/>
            </p:cNvSpPr>
            <p:nvPr/>
          </p:nvSpPr>
          <p:spPr bwMode="auto">
            <a:xfrm>
              <a:off x="1488" y="2688"/>
              <a:ext cx="900" cy="25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5710" name="Line 30"/>
            <p:cNvSpPr>
              <a:spLocks noChangeShapeType="1"/>
            </p:cNvSpPr>
            <p:nvPr/>
          </p:nvSpPr>
          <p:spPr bwMode="auto">
            <a:xfrm flipV="1">
              <a:off x="1488" y="2736"/>
              <a:ext cx="91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5711" name="Rectangle 31"/>
          <p:cNvSpPr>
            <a:spLocks noChangeArrowheads="1"/>
          </p:cNvSpPr>
          <p:nvPr/>
        </p:nvSpPr>
        <p:spPr bwMode="auto">
          <a:xfrm>
            <a:off x="2763838" y="2900363"/>
            <a:ext cx="28829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last rented pointer</a:t>
            </a: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455712" name="Group 32"/>
          <p:cNvGrpSpPr>
            <a:grpSpLocks/>
          </p:cNvGrpSpPr>
          <p:nvPr/>
        </p:nvGrpSpPr>
        <p:grpSpPr bwMode="auto">
          <a:xfrm>
            <a:off x="2692400" y="3333750"/>
            <a:ext cx="965200" cy="338138"/>
            <a:chOff x="1488" y="2688"/>
            <a:chExt cx="912" cy="258"/>
          </a:xfrm>
        </p:grpSpPr>
        <p:sp>
          <p:nvSpPr>
            <p:cNvPr id="455713" name="Line 33"/>
            <p:cNvSpPr>
              <a:spLocks noChangeShapeType="1"/>
            </p:cNvSpPr>
            <p:nvPr/>
          </p:nvSpPr>
          <p:spPr bwMode="auto">
            <a:xfrm>
              <a:off x="1488" y="2688"/>
              <a:ext cx="900" cy="25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5714" name="Line 34"/>
            <p:cNvSpPr>
              <a:spLocks noChangeShapeType="1"/>
            </p:cNvSpPr>
            <p:nvPr/>
          </p:nvSpPr>
          <p:spPr bwMode="auto">
            <a:xfrm flipV="1">
              <a:off x="1488" y="2736"/>
              <a:ext cx="912" cy="14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55715" name="Rectangle 35"/>
          <p:cNvSpPr>
            <a:spLocks noChangeArrowheads="1"/>
          </p:cNvSpPr>
          <p:nvPr/>
        </p:nvSpPr>
        <p:spPr bwMode="auto">
          <a:xfrm>
            <a:off x="2640013" y="3233738"/>
            <a:ext cx="11557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struct.</a:t>
            </a:r>
            <a:endParaRPr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455716" name="Text Box 36"/>
          <p:cNvSpPr txBox="1">
            <a:spLocks noChangeArrowheads="1"/>
          </p:cNvSpPr>
          <p:nvPr/>
        </p:nvSpPr>
        <p:spPr bwMode="auto">
          <a:xfrm>
            <a:off x="2205038" y="3857625"/>
            <a:ext cx="69119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house *lastRented;    // 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points to the last house we rented</a:t>
            </a:r>
          </a:p>
          <a:p>
            <a:pPr algn="l"/>
            <a:endParaRPr lang="en-US" sz="200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void add_animal(string animal)</a:t>
            </a:r>
          </a:p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/>
            <a:endParaRPr lang="en-US" sz="200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200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200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200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cs typeface="Arial" charset="0"/>
              </a:rPr>
              <a:t>}</a:t>
            </a:r>
          </a:p>
        </p:txBody>
      </p:sp>
      <p:sp>
        <p:nvSpPr>
          <p:cNvPr id="455717" name="Rectangle 37"/>
          <p:cNvSpPr>
            <a:spLocks noChangeArrowheads="1"/>
          </p:cNvSpPr>
          <p:nvPr/>
        </p:nvSpPr>
        <p:spPr bwMode="auto">
          <a:xfrm>
            <a:off x="152400" y="3870325"/>
            <a:ext cx="24050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2F6C71"/>
                </a:solidFill>
                <a:latin typeface="Arial" charset="0"/>
                <a:cs typeface="Arial" charset="0"/>
              </a:rPr>
              <a:t>struct house</a:t>
            </a:r>
          </a:p>
          <a:p>
            <a:pPr algn="l"/>
            <a:r>
              <a:rPr lang="en-US" sz="2000">
                <a:solidFill>
                  <a:srgbClr val="2F6C71"/>
                </a:solidFill>
                <a:latin typeface="Arial" charset="0"/>
                <a:cs typeface="Arial" charset="0"/>
              </a:rPr>
              <a:t>{</a:t>
            </a:r>
          </a:p>
          <a:p>
            <a:pPr algn="l"/>
            <a:r>
              <a:rPr lang="en-US" sz="2000">
                <a:solidFill>
                  <a:srgbClr val="2F6C71"/>
                </a:solidFill>
                <a:latin typeface="Arial" charset="0"/>
                <a:cs typeface="Arial" charset="0"/>
              </a:rPr>
              <a:t>  string name; </a:t>
            </a:r>
          </a:p>
          <a:p>
            <a:pPr algn="l"/>
            <a:r>
              <a:rPr lang="en-US" sz="2000">
                <a:solidFill>
                  <a:srgbClr val="2F6C71"/>
                </a:solidFill>
                <a:latin typeface="Arial" charset="0"/>
                <a:cs typeface="Arial" charset="0"/>
              </a:rPr>
              <a:t>  house *next;   </a:t>
            </a:r>
          </a:p>
          <a:p>
            <a:pPr algn="l"/>
            <a:r>
              <a:rPr lang="en-US" sz="2000">
                <a:solidFill>
                  <a:srgbClr val="2F6C71"/>
                </a:solidFill>
                <a:latin typeface="Arial" charset="0"/>
                <a:cs typeface="Arial" charset="0"/>
              </a:rPr>
              <a:t>};</a:t>
            </a:r>
          </a:p>
        </p:txBody>
      </p:sp>
      <p:sp>
        <p:nvSpPr>
          <p:cNvPr id="455718" name="Rectangle 38"/>
          <p:cNvSpPr>
            <a:spLocks noChangeArrowheads="1"/>
          </p:cNvSpPr>
          <p:nvPr/>
        </p:nvSpPr>
        <p:spPr bwMode="auto">
          <a:xfrm>
            <a:off x="2460625" y="5105400"/>
            <a:ext cx="555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  <a:cs typeface="Arial" charset="0"/>
              </a:rPr>
              <a:t> house *latest = new house;  // get new house</a:t>
            </a:r>
          </a:p>
        </p:txBody>
      </p:sp>
      <p:sp>
        <p:nvSpPr>
          <p:cNvPr id="455719" name="Rectangle 39"/>
          <p:cNvSpPr>
            <a:spLocks noChangeArrowheads="1"/>
          </p:cNvSpPr>
          <p:nvPr/>
        </p:nvSpPr>
        <p:spPr bwMode="auto">
          <a:xfrm>
            <a:off x="2460625" y="5394325"/>
            <a:ext cx="5881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2F6C71"/>
                </a:solidFill>
                <a:cs typeface="Arial" charset="0"/>
              </a:rPr>
              <a:t> latest-&gt;name = animal;         // store the animal </a:t>
            </a:r>
          </a:p>
        </p:txBody>
      </p:sp>
      <p:sp>
        <p:nvSpPr>
          <p:cNvPr id="455720" name="Rectangle 40"/>
          <p:cNvSpPr>
            <a:spLocks noChangeArrowheads="1"/>
          </p:cNvSpPr>
          <p:nvPr/>
        </p:nvSpPr>
        <p:spPr bwMode="auto">
          <a:xfrm>
            <a:off x="2460625" y="5699125"/>
            <a:ext cx="619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  <a:cs typeface="Arial" charset="0"/>
              </a:rPr>
              <a:t> latest-&gt;next = lastRented;  // tack note on fridge </a:t>
            </a:r>
          </a:p>
        </p:txBody>
      </p:sp>
      <p:sp>
        <p:nvSpPr>
          <p:cNvPr id="455721" name="Rectangle 41"/>
          <p:cNvSpPr>
            <a:spLocks noChangeArrowheads="1"/>
          </p:cNvSpPr>
          <p:nvPr/>
        </p:nvSpPr>
        <p:spPr bwMode="auto">
          <a:xfrm>
            <a:off x="2536825" y="6003925"/>
            <a:ext cx="632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2A6266"/>
                </a:solidFill>
                <a:cs typeface="Arial" charset="0"/>
              </a:rPr>
              <a:t>lastRented = latest;           // remember where our  </a:t>
            </a:r>
            <a:br>
              <a:rPr lang="en-US" sz="2000">
                <a:solidFill>
                  <a:srgbClr val="2A6266"/>
                </a:solidFill>
                <a:cs typeface="Arial" charset="0"/>
              </a:rPr>
            </a:br>
            <a:r>
              <a:rPr lang="en-US" sz="2000">
                <a:solidFill>
                  <a:srgbClr val="2A6266"/>
                </a:solidFill>
                <a:cs typeface="Arial" charset="0"/>
              </a:rPr>
              <a:t>                                          // newest house is!</a:t>
            </a:r>
          </a:p>
        </p:txBody>
      </p:sp>
      <p:sp>
        <p:nvSpPr>
          <p:cNvPr id="455722" name="Rectangle 42"/>
          <p:cNvSpPr>
            <a:spLocks noChangeArrowheads="1"/>
          </p:cNvSpPr>
          <p:nvPr/>
        </p:nvSpPr>
        <p:spPr bwMode="auto">
          <a:xfrm>
            <a:off x="533400" y="1066800"/>
            <a:ext cx="8001000" cy="5334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5723" name="Rectangle 43"/>
          <p:cNvSpPr>
            <a:spLocks noChangeArrowheads="1"/>
          </p:cNvSpPr>
          <p:nvPr/>
        </p:nvSpPr>
        <p:spPr bwMode="auto">
          <a:xfrm>
            <a:off x="533400" y="1581150"/>
            <a:ext cx="8001000" cy="5334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5724" name="Rectangle 44"/>
          <p:cNvSpPr>
            <a:spLocks noChangeArrowheads="1"/>
          </p:cNvSpPr>
          <p:nvPr/>
        </p:nvSpPr>
        <p:spPr bwMode="auto">
          <a:xfrm>
            <a:off x="533400" y="2133600"/>
            <a:ext cx="8001000" cy="7651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5725" name="Rectangle 45"/>
          <p:cNvSpPr>
            <a:spLocks noChangeArrowheads="1"/>
          </p:cNvSpPr>
          <p:nvPr/>
        </p:nvSpPr>
        <p:spPr bwMode="auto">
          <a:xfrm>
            <a:off x="533400" y="2906713"/>
            <a:ext cx="8001000" cy="7651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5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5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 animBg="1"/>
      <p:bldP spid="455691" grpId="0" animBg="1"/>
      <p:bldP spid="455695" grpId="0" animBg="1"/>
      <p:bldP spid="455699" grpId="0" animBg="1"/>
      <p:bldP spid="455703" grpId="0" animBg="1"/>
      <p:bldP spid="455707" grpId="0" animBg="1"/>
      <p:bldP spid="455711" grpId="0" animBg="1"/>
      <p:bldP spid="455715" grpId="0" animBg="1"/>
      <p:bldP spid="455716" grpId="0"/>
      <p:bldP spid="455717" grpId="0"/>
      <p:bldP spid="455718" grpId="0"/>
      <p:bldP spid="455719" grpId="0"/>
      <p:bldP spid="455720" grpId="0"/>
      <p:bldP spid="455721" grpId="0"/>
      <p:bldP spid="455722" grpId="0" animBg="1"/>
      <p:bldP spid="455722" grpId="1" animBg="1"/>
      <p:bldP spid="455723" grpId="0" animBg="1"/>
      <p:bldP spid="455723" grpId="1" animBg="1"/>
      <p:bldP spid="455724" grpId="0" animBg="1"/>
      <p:bldP spid="455724" grpId="1" animBg="1"/>
      <p:bldP spid="455725" grpId="0" animBg="1"/>
      <p:bldP spid="45572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B10D-07F1-4BCE-81CD-CF34162ACDC2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457730" name="Group 2"/>
          <p:cNvGrpSpPr>
            <a:grpSpLocks/>
          </p:cNvGrpSpPr>
          <p:nvPr/>
        </p:nvGrpSpPr>
        <p:grpSpPr bwMode="auto">
          <a:xfrm>
            <a:off x="5827713" y="2057400"/>
            <a:ext cx="1724025" cy="396875"/>
            <a:chOff x="3719" y="885"/>
            <a:chExt cx="1086" cy="250"/>
          </a:xfrm>
        </p:grpSpPr>
        <p:sp>
          <p:nvSpPr>
            <p:cNvPr id="457731" name="Text Box 3"/>
            <p:cNvSpPr txBox="1">
              <a:spLocks noChangeArrowheads="1"/>
            </p:cNvSpPr>
            <p:nvPr/>
          </p:nvSpPr>
          <p:spPr bwMode="auto">
            <a:xfrm>
              <a:off x="3719" y="885"/>
              <a:ext cx="10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latest           </a:t>
              </a:r>
            </a:p>
          </p:txBody>
        </p:sp>
        <p:sp>
          <p:nvSpPr>
            <p:cNvPr id="457732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>
          <a:xfrm>
            <a:off x="4800600" y="0"/>
            <a:ext cx="4191000" cy="1143000"/>
          </a:xfrm>
        </p:spPr>
        <p:txBody>
          <a:bodyPr/>
          <a:lstStyle/>
          <a:p>
            <a:r>
              <a:rPr lang="en-US" sz="4000"/>
              <a:t>Our first Linked List</a:t>
            </a:r>
          </a:p>
        </p:txBody>
      </p:sp>
      <p:sp>
        <p:nvSpPr>
          <p:cNvPr id="457734" name="Rectangle 6"/>
          <p:cNvSpPr>
            <a:spLocks noChangeArrowheads="1"/>
          </p:cNvSpPr>
          <p:nvPr/>
        </p:nvSpPr>
        <p:spPr bwMode="auto">
          <a:xfrm>
            <a:off x="101600" y="300038"/>
            <a:ext cx="4303713" cy="6462712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7735" name="Rectangle 7"/>
          <p:cNvSpPr>
            <a:spLocks noChangeArrowheads="1"/>
          </p:cNvSpPr>
          <p:nvPr/>
        </p:nvSpPr>
        <p:spPr bwMode="auto">
          <a:xfrm>
            <a:off x="180975" y="304800"/>
            <a:ext cx="4314825" cy="701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struct house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string name;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house *next;  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};</a:t>
            </a: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house *lastRented; // global </a:t>
            </a: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void add_animal(string animal)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house *latest = new house;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latest-&gt;name = animal;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latest-&gt;next = lastRented;   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lastRented = latest;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void main(void)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lastRented = NULL;</a:t>
            </a:r>
          </a:p>
          <a:p>
            <a:pPr algn="l"/>
            <a:r>
              <a:rPr lang="en-US" sz="10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add_animal(“cow”);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add_animal(“emu”);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add_animal(“mouse”);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457743" name="Text Box 15"/>
          <p:cNvSpPr txBox="1">
            <a:spLocks noChangeArrowheads="1"/>
          </p:cNvSpPr>
          <p:nvPr/>
        </p:nvSpPr>
        <p:spPr bwMode="auto">
          <a:xfrm>
            <a:off x="7512050" y="39624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1200</a:t>
            </a:r>
          </a:p>
        </p:txBody>
      </p:sp>
      <p:sp>
        <p:nvSpPr>
          <p:cNvPr id="457749" name="Rectangle 21"/>
          <p:cNvSpPr>
            <a:spLocks noChangeArrowheads="1"/>
          </p:cNvSpPr>
          <p:nvPr/>
        </p:nvSpPr>
        <p:spPr bwMode="auto">
          <a:xfrm>
            <a:off x="6704013" y="14430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7753" name="Group 25"/>
          <p:cNvGrpSpPr>
            <a:grpSpLocks/>
          </p:cNvGrpSpPr>
          <p:nvPr/>
        </p:nvGrpSpPr>
        <p:grpSpPr bwMode="auto">
          <a:xfrm>
            <a:off x="5272088" y="1404938"/>
            <a:ext cx="2840037" cy="396875"/>
            <a:chOff x="3369" y="885"/>
            <a:chExt cx="1789" cy="250"/>
          </a:xfrm>
        </p:grpSpPr>
        <p:sp>
          <p:nvSpPr>
            <p:cNvPr id="457754" name="Text Box 26"/>
            <p:cNvSpPr txBox="1">
              <a:spLocks noChangeArrowheads="1"/>
            </p:cNvSpPr>
            <p:nvPr/>
          </p:nvSpPr>
          <p:spPr bwMode="auto">
            <a:xfrm>
              <a:off x="3369" y="885"/>
              <a:ext cx="17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lastRented                  </a:t>
              </a:r>
            </a:p>
          </p:txBody>
        </p:sp>
        <p:sp>
          <p:nvSpPr>
            <p:cNvPr id="457755" name="Rectangle 27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7756" name="Group 28"/>
          <p:cNvGrpSpPr>
            <a:grpSpLocks/>
          </p:cNvGrpSpPr>
          <p:nvPr/>
        </p:nvGrpSpPr>
        <p:grpSpPr bwMode="auto">
          <a:xfrm>
            <a:off x="6691313" y="4067175"/>
            <a:ext cx="857250" cy="1138238"/>
            <a:chOff x="4263" y="2562"/>
            <a:chExt cx="540" cy="717"/>
          </a:xfrm>
        </p:grpSpPr>
        <p:sp>
          <p:nvSpPr>
            <p:cNvPr id="457757" name="Rectangle 29"/>
            <p:cNvSpPr>
              <a:spLocks noChangeArrowheads="1"/>
            </p:cNvSpPr>
            <p:nvPr/>
          </p:nvSpPr>
          <p:spPr bwMode="auto">
            <a:xfrm>
              <a:off x="4263" y="2592"/>
              <a:ext cx="540" cy="6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58" name="Text Box 30"/>
            <p:cNvSpPr txBox="1">
              <a:spLocks noChangeArrowheads="1"/>
            </p:cNvSpPr>
            <p:nvPr/>
          </p:nvSpPr>
          <p:spPr bwMode="auto">
            <a:xfrm>
              <a:off x="4272" y="256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name</a:t>
              </a:r>
            </a:p>
          </p:txBody>
        </p:sp>
        <p:sp>
          <p:nvSpPr>
            <p:cNvPr id="457759" name="Rectangle 31"/>
            <p:cNvSpPr>
              <a:spLocks noChangeArrowheads="1"/>
            </p:cNvSpPr>
            <p:nvPr/>
          </p:nvSpPr>
          <p:spPr bwMode="auto">
            <a:xfrm>
              <a:off x="4292" y="2771"/>
              <a:ext cx="480" cy="1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60" name="Text Box 32"/>
            <p:cNvSpPr txBox="1">
              <a:spLocks noChangeArrowheads="1"/>
            </p:cNvSpPr>
            <p:nvPr/>
          </p:nvSpPr>
          <p:spPr bwMode="auto">
            <a:xfrm>
              <a:off x="4320" y="289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</a:t>
              </a:r>
            </a:p>
          </p:txBody>
        </p:sp>
        <p:sp>
          <p:nvSpPr>
            <p:cNvPr id="457761" name="Rectangle 33"/>
            <p:cNvSpPr>
              <a:spLocks noChangeArrowheads="1"/>
            </p:cNvSpPr>
            <p:nvPr/>
          </p:nvSpPr>
          <p:spPr bwMode="auto">
            <a:xfrm>
              <a:off x="4292" y="3100"/>
              <a:ext cx="480" cy="14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7762" name="Text Box 34"/>
          <p:cNvSpPr txBox="1">
            <a:spLocks noChangeArrowheads="1"/>
          </p:cNvSpPr>
          <p:nvPr/>
        </p:nvSpPr>
        <p:spPr bwMode="auto">
          <a:xfrm>
            <a:off x="6713538" y="142875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CC"/>
                </a:solidFill>
                <a:cs typeface="Arial" charset="0"/>
              </a:rPr>
              <a:t>NULL</a:t>
            </a:r>
          </a:p>
        </p:txBody>
      </p:sp>
      <p:sp>
        <p:nvSpPr>
          <p:cNvPr id="457763" name="Line 35"/>
          <p:cNvSpPr>
            <a:spLocks noChangeShapeType="1"/>
          </p:cNvSpPr>
          <p:nvPr/>
        </p:nvSpPr>
        <p:spPr bwMode="auto">
          <a:xfrm>
            <a:off x="328613" y="53149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64" name="Line 36"/>
          <p:cNvSpPr>
            <a:spLocks noChangeShapeType="1"/>
          </p:cNvSpPr>
          <p:nvPr/>
        </p:nvSpPr>
        <p:spPr bwMode="auto">
          <a:xfrm>
            <a:off x="333375" y="57721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65" name="Line 37"/>
          <p:cNvSpPr>
            <a:spLocks noChangeShapeType="1"/>
          </p:cNvSpPr>
          <p:nvPr/>
        </p:nvSpPr>
        <p:spPr bwMode="auto">
          <a:xfrm>
            <a:off x="-53975" y="25987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66" name="Text Box 38"/>
          <p:cNvSpPr txBox="1">
            <a:spLocks noChangeArrowheads="1"/>
          </p:cNvSpPr>
          <p:nvPr/>
        </p:nvSpPr>
        <p:spPr bwMode="auto">
          <a:xfrm>
            <a:off x="3352800" y="2152650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  <a:cs typeface="Arial" charset="0"/>
              </a:rPr>
              <a:t>“cow”</a:t>
            </a:r>
          </a:p>
        </p:txBody>
      </p:sp>
      <p:sp>
        <p:nvSpPr>
          <p:cNvPr id="457767" name="Line 39"/>
          <p:cNvSpPr>
            <a:spLocks noChangeShapeType="1"/>
          </p:cNvSpPr>
          <p:nvPr/>
        </p:nvSpPr>
        <p:spPr bwMode="auto">
          <a:xfrm>
            <a:off x="195263" y="3124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68" name="AutoShape 40"/>
          <p:cNvSpPr>
            <a:spLocks noChangeArrowheads="1"/>
          </p:cNvSpPr>
          <p:nvPr/>
        </p:nvSpPr>
        <p:spPr bwMode="auto">
          <a:xfrm>
            <a:off x="2590800" y="1524000"/>
            <a:ext cx="3276600" cy="1219200"/>
          </a:xfrm>
          <a:prstGeom prst="wedgeRoundRectCallout">
            <a:avLst>
              <a:gd name="adj1" fmla="val -38954"/>
              <a:gd name="adj2" fmla="val 72398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Hey Operating System – I need about </a:t>
            </a:r>
            <a:r>
              <a:rPr lang="en-US" sz="2000">
                <a:solidFill>
                  <a:srgbClr val="2A6266"/>
                </a:solidFill>
                <a:cs typeface="Arial" charset="0"/>
              </a:rPr>
              <a:t>20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bytes to hold a </a:t>
            </a:r>
            <a:r>
              <a:rPr lang="en-US" sz="2000">
                <a:solidFill>
                  <a:srgbClr val="2A6266"/>
                </a:solidFill>
                <a:cs typeface="Arial" charset="0"/>
              </a:rPr>
              <a:t>house</a:t>
            </a:r>
            <a:r>
              <a:rPr lang="en-US" sz="200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struct.</a:t>
            </a:r>
          </a:p>
        </p:txBody>
      </p:sp>
      <p:sp>
        <p:nvSpPr>
          <p:cNvPr id="457769" name="AutoShape 41"/>
          <p:cNvSpPr>
            <a:spLocks noChangeArrowheads="1"/>
          </p:cNvSpPr>
          <p:nvPr/>
        </p:nvSpPr>
        <p:spPr bwMode="auto">
          <a:xfrm flipH="1">
            <a:off x="5334000" y="5334000"/>
            <a:ext cx="3398838" cy="1431925"/>
          </a:xfrm>
          <a:prstGeom prst="wedgeRoundRectCallout">
            <a:avLst>
              <a:gd name="adj1" fmla="val -62287"/>
              <a:gd name="adj2" fmla="val 5254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Sure. I’ll reserve 20 bytes of memory for you at address </a:t>
            </a:r>
            <a:r>
              <a:rPr lang="en-US">
                <a:solidFill>
                  <a:srgbClr val="FF0066"/>
                </a:solidFill>
                <a:cs typeface="Arial" charset="0"/>
              </a:rPr>
              <a:t>1200</a:t>
            </a:r>
            <a:r>
              <a:rPr lang="en-US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grpSp>
        <p:nvGrpSpPr>
          <p:cNvPr id="457770" name="Group 42"/>
          <p:cNvGrpSpPr>
            <a:grpSpLocks/>
          </p:cNvGrpSpPr>
          <p:nvPr/>
        </p:nvGrpSpPr>
        <p:grpSpPr bwMode="auto">
          <a:xfrm>
            <a:off x="6686550" y="2028825"/>
            <a:ext cx="877888" cy="457200"/>
            <a:chOff x="3335" y="2016"/>
            <a:chExt cx="553" cy="288"/>
          </a:xfrm>
        </p:grpSpPr>
        <p:sp>
          <p:nvSpPr>
            <p:cNvPr id="457771" name="Rectangle 43"/>
            <p:cNvSpPr>
              <a:spLocks noChangeArrowheads="1"/>
            </p:cNvSpPr>
            <p:nvPr/>
          </p:nvSpPr>
          <p:spPr bwMode="auto">
            <a:xfrm>
              <a:off x="3360" y="2064"/>
              <a:ext cx="496" cy="18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7772" name="Text Box 44"/>
            <p:cNvSpPr txBox="1">
              <a:spLocks noChangeArrowheads="1"/>
            </p:cNvSpPr>
            <p:nvPr/>
          </p:nvSpPr>
          <p:spPr bwMode="auto">
            <a:xfrm>
              <a:off x="3335" y="2016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  <a:cs typeface="Arial" charset="0"/>
                </a:rPr>
                <a:t>1200</a:t>
              </a:r>
            </a:p>
          </p:txBody>
        </p:sp>
      </p:grpSp>
      <p:sp>
        <p:nvSpPr>
          <p:cNvPr id="457773" name="Line 45"/>
          <p:cNvSpPr>
            <a:spLocks noChangeShapeType="1"/>
          </p:cNvSpPr>
          <p:nvPr/>
        </p:nvSpPr>
        <p:spPr bwMode="auto">
          <a:xfrm>
            <a:off x="214313" y="3414713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74" name="Text Box 46"/>
          <p:cNvSpPr txBox="1">
            <a:spLocks noChangeArrowheads="1"/>
          </p:cNvSpPr>
          <p:nvPr/>
        </p:nvSpPr>
        <p:spPr bwMode="auto">
          <a:xfrm>
            <a:off x="6705600" y="43434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chemeClr val="accent2"/>
                </a:solidFill>
                <a:latin typeface="Arial" charset="0"/>
                <a:cs typeface="Arial" charset="0"/>
              </a:rPr>
              <a:t>“cow”</a:t>
            </a:r>
          </a:p>
        </p:txBody>
      </p:sp>
      <p:sp>
        <p:nvSpPr>
          <p:cNvPr id="457775" name="Line 47"/>
          <p:cNvSpPr>
            <a:spLocks noChangeShapeType="1"/>
          </p:cNvSpPr>
          <p:nvPr/>
        </p:nvSpPr>
        <p:spPr bwMode="auto">
          <a:xfrm>
            <a:off x="228600" y="36861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76" name="Text Box 48"/>
          <p:cNvSpPr txBox="1">
            <a:spLocks noChangeArrowheads="1"/>
          </p:cNvSpPr>
          <p:nvPr/>
        </p:nvSpPr>
        <p:spPr bwMode="auto">
          <a:xfrm>
            <a:off x="6710363" y="142875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66"/>
                </a:solidFill>
                <a:cs typeface="Arial" charset="0"/>
              </a:rPr>
              <a:t>NULL</a:t>
            </a:r>
          </a:p>
        </p:txBody>
      </p:sp>
      <p:sp>
        <p:nvSpPr>
          <p:cNvPr id="457777" name="Line 49"/>
          <p:cNvSpPr>
            <a:spLocks noChangeShapeType="1"/>
          </p:cNvSpPr>
          <p:nvPr/>
        </p:nvSpPr>
        <p:spPr bwMode="auto">
          <a:xfrm>
            <a:off x="209550" y="397668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7778" name="Group 50"/>
          <p:cNvGrpSpPr>
            <a:grpSpLocks/>
          </p:cNvGrpSpPr>
          <p:nvPr/>
        </p:nvGrpSpPr>
        <p:grpSpPr bwMode="auto">
          <a:xfrm>
            <a:off x="6691313" y="2024063"/>
            <a:ext cx="877887" cy="457200"/>
            <a:chOff x="3335" y="2016"/>
            <a:chExt cx="553" cy="288"/>
          </a:xfrm>
        </p:grpSpPr>
        <p:sp>
          <p:nvSpPr>
            <p:cNvPr id="457779" name="Rectangle 51"/>
            <p:cNvSpPr>
              <a:spLocks noChangeArrowheads="1"/>
            </p:cNvSpPr>
            <p:nvPr/>
          </p:nvSpPr>
          <p:spPr bwMode="auto">
            <a:xfrm>
              <a:off x="3360" y="2064"/>
              <a:ext cx="496" cy="18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7780" name="Text Box 52"/>
            <p:cNvSpPr txBox="1">
              <a:spLocks noChangeArrowheads="1"/>
            </p:cNvSpPr>
            <p:nvPr/>
          </p:nvSpPr>
          <p:spPr bwMode="auto">
            <a:xfrm>
              <a:off x="3335" y="2016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  <a:cs typeface="Arial" charset="0"/>
                </a:rPr>
                <a:t>1200</a:t>
              </a:r>
            </a:p>
          </p:txBody>
        </p:sp>
      </p:grpSp>
      <p:grpSp>
        <p:nvGrpSpPr>
          <p:cNvPr id="457781" name="Group 53"/>
          <p:cNvGrpSpPr>
            <a:grpSpLocks/>
          </p:cNvGrpSpPr>
          <p:nvPr/>
        </p:nvGrpSpPr>
        <p:grpSpPr bwMode="auto">
          <a:xfrm>
            <a:off x="7453313" y="1592263"/>
            <a:ext cx="1309687" cy="2616200"/>
            <a:chOff x="4772" y="1008"/>
            <a:chExt cx="479" cy="1844"/>
          </a:xfrm>
        </p:grpSpPr>
        <p:cxnSp>
          <p:nvCxnSpPr>
            <p:cNvPr id="457782" name="AutoShape 54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7783" name="Text Box 55"/>
            <p:cNvSpPr txBox="1">
              <a:spLocks noChangeArrowheads="1"/>
            </p:cNvSpPr>
            <p:nvPr/>
          </p:nvSpPr>
          <p:spPr bwMode="auto">
            <a:xfrm>
              <a:off x="5184" y="2257"/>
              <a:ext cx="67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57784" name="Line 56"/>
          <p:cNvSpPr>
            <a:spLocks noChangeShapeType="1"/>
          </p:cNvSpPr>
          <p:nvPr/>
        </p:nvSpPr>
        <p:spPr bwMode="auto">
          <a:xfrm>
            <a:off x="19050" y="42386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85" name="Text Box 57"/>
          <p:cNvSpPr txBox="1">
            <a:spLocks noChangeArrowheads="1"/>
          </p:cNvSpPr>
          <p:nvPr/>
        </p:nvSpPr>
        <p:spPr bwMode="auto">
          <a:xfrm>
            <a:off x="5513388" y="403860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latest-&gt;</a:t>
            </a:r>
          </a:p>
        </p:txBody>
      </p:sp>
      <p:sp>
        <p:nvSpPr>
          <p:cNvPr id="457786" name="AutoShape 58"/>
          <p:cNvSpPr>
            <a:spLocks noChangeArrowheads="1"/>
          </p:cNvSpPr>
          <p:nvPr/>
        </p:nvSpPr>
        <p:spPr bwMode="auto">
          <a:xfrm>
            <a:off x="2362200" y="3736975"/>
            <a:ext cx="2844800" cy="1292225"/>
          </a:xfrm>
          <a:prstGeom prst="wedgeRoundRectCallout">
            <a:avLst>
              <a:gd name="adj1" fmla="val -44810"/>
              <a:gd name="adj2" fmla="val 63023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So far, we haven’t rented any houses!</a:t>
            </a:r>
          </a:p>
        </p:txBody>
      </p:sp>
      <p:sp>
        <p:nvSpPr>
          <p:cNvPr id="457787" name="AutoShape 59"/>
          <p:cNvSpPr>
            <a:spLocks noChangeArrowheads="1"/>
          </p:cNvSpPr>
          <p:nvPr/>
        </p:nvSpPr>
        <p:spPr bwMode="auto">
          <a:xfrm>
            <a:off x="2133600" y="1447800"/>
            <a:ext cx="3124200" cy="1520825"/>
          </a:xfrm>
          <a:prstGeom prst="wedgeRoundRectCallout">
            <a:avLst>
              <a:gd name="adj1" fmla="val -56657"/>
              <a:gd name="adj2" fmla="val 92380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Tack a note with the address of the last house we rented onto the fridge…</a:t>
            </a:r>
          </a:p>
        </p:txBody>
      </p:sp>
      <p:sp>
        <p:nvSpPr>
          <p:cNvPr id="457788" name="AutoShape 60"/>
          <p:cNvSpPr>
            <a:spLocks noChangeArrowheads="1"/>
          </p:cNvSpPr>
          <p:nvPr/>
        </p:nvSpPr>
        <p:spPr bwMode="auto">
          <a:xfrm>
            <a:off x="3124200" y="228600"/>
            <a:ext cx="2514600" cy="1295400"/>
          </a:xfrm>
          <a:prstGeom prst="wedgeRoundRectCallout">
            <a:avLst>
              <a:gd name="adj1" fmla="val 96273"/>
              <a:gd name="adj2" fmla="val 58213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There was no previous house, so this value is NULL.</a:t>
            </a:r>
          </a:p>
        </p:txBody>
      </p:sp>
      <p:sp>
        <p:nvSpPr>
          <p:cNvPr id="457789" name="AutoShape 61"/>
          <p:cNvSpPr>
            <a:spLocks noChangeArrowheads="1"/>
          </p:cNvSpPr>
          <p:nvPr/>
        </p:nvSpPr>
        <p:spPr bwMode="auto">
          <a:xfrm>
            <a:off x="1676400" y="1936750"/>
            <a:ext cx="2989263" cy="1336675"/>
          </a:xfrm>
          <a:prstGeom prst="wedgeRoundRectCallout">
            <a:avLst>
              <a:gd name="adj1" fmla="val -47505"/>
              <a:gd name="adj2" fmla="val 93231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Now that we rented a new house, let’s jot down it’s address.</a:t>
            </a:r>
          </a:p>
        </p:txBody>
      </p:sp>
      <p:grpSp>
        <p:nvGrpSpPr>
          <p:cNvPr id="457790" name="Group 62"/>
          <p:cNvGrpSpPr>
            <a:grpSpLocks/>
          </p:cNvGrpSpPr>
          <p:nvPr/>
        </p:nvGrpSpPr>
        <p:grpSpPr bwMode="auto">
          <a:xfrm>
            <a:off x="6172200" y="5105400"/>
            <a:ext cx="2687638" cy="1752600"/>
            <a:chOff x="3936" y="3168"/>
            <a:chExt cx="1693" cy="1104"/>
          </a:xfrm>
        </p:grpSpPr>
        <p:grpSp>
          <p:nvGrpSpPr>
            <p:cNvPr id="457791" name="Group 63"/>
            <p:cNvGrpSpPr>
              <a:grpSpLocks/>
            </p:cNvGrpSpPr>
            <p:nvPr/>
          </p:nvGrpSpPr>
          <p:grpSpPr bwMode="auto">
            <a:xfrm>
              <a:off x="3936" y="3168"/>
              <a:ext cx="1693" cy="1104"/>
              <a:chOff x="4614" y="3605"/>
              <a:chExt cx="1015" cy="667"/>
            </a:xfrm>
          </p:grpSpPr>
          <p:pic>
            <p:nvPicPr>
              <p:cNvPr id="457792" name="Picture 6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4" y="3605"/>
                <a:ext cx="1015" cy="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7793" name="Text Box 65"/>
              <p:cNvSpPr txBox="1">
                <a:spLocks noChangeArrowheads="1"/>
              </p:cNvSpPr>
              <p:nvPr/>
            </p:nvSpPr>
            <p:spPr bwMode="auto">
              <a:xfrm>
                <a:off x="4674" y="3631"/>
                <a:ext cx="896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rgbClr val="FFCCFF"/>
                    </a:solidFill>
                  </a:rPr>
                  <a:t>Last Rented House:</a:t>
                </a:r>
              </a:p>
            </p:txBody>
          </p:sp>
        </p:grpSp>
        <p:sp>
          <p:nvSpPr>
            <p:cNvPr id="457794" name="Text Box 66"/>
            <p:cNvSpPr txBox="1">
              <a:spLocks noChangeArrowheads="1"/>
            </p:cNvSpPr>
            <p:nvPr/>
          </p:nvSpPr>
          <p:spPr bwMode="auto">
            <a:xfrm>
              <a:off x="4350" y="340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NONE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5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09991E-6 L 4.44444E-6 0.4988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347 L -0.00069 -0.09181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57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45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43" grpId="0"/>
      <p:bldP spid="457762" grpId="0"/>
      <p:bldP spid="457763" grpId="0" animBg="1"/>
      <p:bldP spid="457763" grpId="1" animBg="1"/>
      <p:bldP spid="457764" grpId="0" animBg="1"/>
      <p:bldP spid="457764" grpId="1" animBg="1"/>
      <p:bldP spid="457765" grpId="0" animBg="1"/>
      <p:bldP spid="457765" grpId="1" animBg="1"/>
      <p:bldP spid="457766" grpId="0"/>
      <p:bldP spid="457766" grpId="1"/>
      <p:bldP spid="457767" grpId="0" animBg="1"/>
      <p:bldP spid="457767" grpId="1" animBg="1"/>
      <p:bldP spid="457768" grpId="0" animBg="1"/>
      <p:bldP spid="457768" grpId="1" animBg="1"/>
      <p:bldP spid="457769" grpId="0" animBg="1"/>
      <p:bldP spid="457769" grpId="1" animBg="1"/>
      <p:bldP spid="457773" grpId="0" animBg="1"/>
      <p:bldP spid="457773" grpId="1" animBg="1"/>
      <p:bldP spid="457774" grpId="0"/>
      <p:bldP spid="457775" grpId="0" animBg="1"/>
      <p:bldP spid="457775" grpId="1" animBg="1"/>
      <p:bldP spid="457776" grpId="0"/>
      <p:bldP spid="457776" grpId="1"/>
      <p:bldP spid="457777" grpId="0" animBg="1"/>
      <p:bldP spid="457777" grpId="1" animBg="1"/>
      <p:bldP spid="457784" grpId="0" animBg="1"/>
      <p:bldP spid="457784" grpId="1" animBg="1"/>
      <p:bldP spid="457785" grpId="0"/>
      <p:bldP spid="457785" grpId="1"/>
      <p:bldP spid="457786" grpId="0" animBg="1"/>
      <p:bldP spid="457786" grpId="1" animBg="1"/>
      <p:bldP spid="457787" grpId="0" animBg="1"/>
      <p:bldP spid="457787" grpId="1" animBg="1"/>
      <p:bldP spid="457788" grpId="0" animBg="1"/>
      <p:bldP spid="457788" grpId="1" animBg="1"/>
      <p:bldP spid="457789" grpId="0" animBg="1"/>
      <p:bldP spid="45778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0C4C4-FB2D-470F-BDF9-527F6DB9FE60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459778" name="Group 2"/>
          <p:cNvGrpSpPr>
            <a:grpSpLocks/>
          </p:cNvGrpSpPr>
          <p:nvPr/>
        </p:nvGrpSpPr>
        <p:grpSpPr bwMode="auto">
          <a:xfrm>
            <a:off x="5827713" y="2041525"/>
            <a:ext cx="1724025" cy="396875"/>
            <a:chOff x="3719" y="885"/>
            <a:chExt cx="1086" cy="250"/>
          </a:xfrm>
        </p:grpSpPr>
        <p:sp>
          <p:nvSpPr>
            <p:cNvPr id="459779" name="Text Box 3"/>
            <p:cNvSpPr txBox="1">
              <a:spLocks noChangeArrowheads="1"/>
            </p:cNvSpPr>
            <p:nvPr/>
          </p:nvSpPr>
          <p:spPr bwMode="auto">
            <a:xfrm>
              <a:off x="3719" y="885"/>
              <a:ext cx="10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latest           </a:t>
              </a:r>
            </a:p>
          </p:txBody>
        </p:sp>
        <p:sp>
          <p:nvSpPr>
            <p:cNvPr id="459780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9781" name="Rectangle 5"/>
          <p:cNvSpPr>
            <a:spLocks noGrp="1" noChangeArrowheads="1"/>
          </p:cNvSpPr>
          <p:nvPr>
            <p:ph type="title"/>
          </p:nvPr>
        </p:nvSpPr>
        <p:spPr>
          <a:xfrm>
            <a:off x="4800600" y="0"/>
            <a:ext cx="4191000" cy="1143000"/>
          </a:xfrm>
        </p:spPr>
        <p:txBody>
          <a:bodyPr/>
          <a:lstStyle/>
          <a:p>
            <a:r>
              <a:rPr lang="en-US" sz="4000"/>
              <a:t>Our first Linked List</a:t>
            </a:r>
          </a:p>
        </p:txBody>
      </p:sp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101600" y="300038"/>
            <a:ext cx="4303713" cy="6462712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9783" name="Rectangle 7"/>
          <p:cNvSpPr>
            <a:spLocks noChangeArrowheads="1"/>
          </p:cNvSpPr>
          <p:nvPr/>
        </p:nvSpPr>
        <p:spPr bwMode="auto">
          <a:xfrm>
            <a:off x="180975" y="304800"/>
            <a:ext cx="4314825" cy="701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struct house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string name;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house *next;  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};</a:t>
            </a: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house *lastRented; // global   </a:t>
            </a: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void add_animal(string animal)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house *latest = new house;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latest-&gt;name = animal;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latest-&gt;next = lastRented;   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lastRented = latest;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void main(void)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lastRented = NULL;</a:t>
            </a:r>
          </a:p>
          <a:p>
            <a:pPr algn="l"/>
            <a:r>
              <a:rPr lang="en-US" sz="10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add_animal(“cow”);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add_animal(“emu”);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add_animal(“mouse”);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459789" name="Rectangle 13"/>
          <p:cNvSpPr>
            <a:spLocks noChangeArrowheads="1"/>
          </p:cNvSpPr>
          <p:nvPr/>
        </p:nvSpPr>
        <p:spPr bwMode="auto">
          <a:xfrm>
            <a:off x="6704013" y="41227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790" name="Rectangle 14"/>
          <p:cNvSpPr>
            <a:spLocks noChangeArrowheads="1"/>
          </p:cNvSpPr>
          <p:nvPr/>
        </p:nvSpPr>
        <p:spPr bwMode="auto">
          <a:xfrm>
            <a:off x="6704013" y="44275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792" name="Rectangle 16"/>
          <p:cNvSpPr>
            <a:spLocks noChangeArrowheads="1"/>
          </p:cNvSpPr>
          <p:nvPr/>
        </p:nvSpPr>
        <p:spPr bwMode="auto">
          <a:xfrm>
            <a:off x="6700838" y="4737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797" name="Rectangle 21"/>
          <p:cNvSpPr>
            <a:spLocks noChangeArrowheads="1"/>
          </p:cNvSpPr>
          <p:nvPr/>
        </p:nvSpPr>
        <p:spPr bwMode="auto">
          <a:xfrm>
            <a:off x="6704013" y="14430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9801" name="Group 25"/>
          <p:cNvGrpSpPr>
            <a:grpSpLocks/>
          </p:cNvGrpSpPr>
          <p:nvPr/>
        </p:nvGrpSpPr>
        <p:grpSpPr bwMode="auto">
          <a:xfrm>
            <a:off x="5272088" y="1404938"/>
            <a:ext cx="2840037" cy="396875"/>
            <a:chOff x="3369" y="885"/>
            <a:chExt cx="1789" cy="250"/>
          </a:xfrm>
        </p:grpSpPr>
        <p:sp>
          <p:nvSpPr>
            <p:cNvPr id="459802" name="Text Box 26"/>
            <p:cNvSpPr txBox="1">
              <a:spLocks noChangeArrowheads="1"/>
            </p:cNvSpPr>
            <p:nvPr/>
          </p:nvSpPr>
          <p:spPr bwMode="auto">
            <a:xfrm>
              <a:off x="3369" y="885"/>
              <a:ext cx="17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lastRented                  </a:t>
              </a:r>
            </a:p>
          </p:txBody>
        </p:sp>
        <p:sp>
          <p:nvSpPr>
            <p:cNvPr id="459803" name="Rectangle 27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9804" name="Group 28"/>
          <p:cNvGrpSpPr>
            <a:grpSpLocks/>
          </p:cNvGrpSpPr>
          <p:nvPr/>
        </p:nvGrpSpPr>
        <p:grpSpPr bwMode="auto">
          <a:xfrm>
            <a:off x="6677025" y="2619375"/>
            <a:ext cx="857250" cy="1138238"/>
            <a:chOff x="4263" y="2562"/>
            <a:chExt cx="540" cy="717"/>
          </a:xfrm>
        </p:grpSpPr>
        <p:sp>
          <p:nvSpPr>
            <p:cNvPr id="459805" name="Rectangle 29"/>
            <p:cNvSpPr>
              <a:spLocks noChangeArrowheads="1"/>
            </p:cNvSpPr>
            <p:nvPr/>
          </p:nvSpPr>
          <p:spPr bwMode="auto">
            <a:xfrm>
              <a:off x="4263" y="2592"/>
              <a:ext cx="540" cy="6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6" name="Text Box 30"/>
            <p:cNvSpPr txBox="1">
              <a:spLocks noChangeArrowheads="1"/>
            </p:cNvSpPr>
            <p:nvPr/>
          </p:nvSpPr>
          <p:spPr bwMode="auto">
            <a:xfrm>
              <a:off x="4272" y="256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name</a:t>
              </a:r>
            </a:p>
          </p:txBody>
        </p:sp>
        <p:sp>
          <p:nvSpPr>
            <p:cNvPr id="459807" name="Rectangle 31"/>
            <p:cNvSpPr>
              <a:spLocks noChangeArrowheads="1"/>
            </p:cNvSpPr>
            <p:nvPr/>
          </p:nvSpPr>
          <p:spPr bwMode="auto">
            <a:xfrm>
              <a:off x="4292" y="2771"/>
              <a:ext cx="480" cy="1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8" name="Text Box 32"/>
            <p:cNvSpPr txBox="1">
              <a:spLocks noChangeArrowheads="1"/>
            </p:cNvSpPr>
            <p:nvPr/>
          </p:nvSpPr>
          <p:spPr bwMode="auto">
            <a:xfrm>
              <a:off x="4320" y="289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</a:t>
              </a:r>
            </a:p>
          </p:txBody>
        </p:sp>
        <p:sp>
          <p:nvSpPr>
            <p:cNvPr id="459809" name="Rectangle 33"/>
            <p:cNvSpPr>
              <a:spLocks noChangeArrowheads="1"/>
            </p:cNvSpPr>
            <p:nvPr/>
          </p:nvSpPr>
          <p:spPr bwMode="auto">
            <a:xfrm>
              <a:off x="4292" y="3100"/>
              <a:ext cx="480" cy="14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9810" name="Text Box 34"/>
          <p:cNvSpPr txBox="1">
            <a:spLocks noChangeArrowheads="1"/>
          </p:cNvSpPr>
          <p:nvPr/>
        </p:nvSpPr>
        <p:spPr bwMode="auto">
          <a:xfrm>
            <a:off x="6702425" y="1381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  <a:cs typeface="Arial" charset="0"/>
              </a:rPr>
              <a:t>1200</a:t>
            </a:r>
          </a:p>
        </p:txBody>
      </p:sp>
      <p:sp>
        <p:nvSpPr>
          <p:cNvPr id="459811" name="Line 35"/>
          <p:cNvSpPr>
            <a:spLocks noChangeShapeType="1"/>
          </p:cNvSpPr>
          <p:nvPr/>
        </p:nvSpPr>
        <p:spPr bwMode="auto">
          <a:xfrm>
            <a:off x="333375" y="60483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12" name="Line 36"/>
          <p:cNvSpPr>
            <a:spLocks noChangeShapeType="1"/>
          </p:cNvSpPr>
          <p:nvPr/>
        </p:nvSpPr>
        <p:spPr bwMode="auto">
          <a:xfrm>
            <a:off x="-53975" y="25987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13" name="Text Box 37"/>
          <p:cNvSpPr txBox="1">
            <a:spLocks noChangeArrowheads="1"/>
          </p:cNvSpPr>
          <p:nvPr/>
        </p:nvSpPr>
        <p:spPr bwMode="auto">
          <a:xfrm>
            <a:off x="3335338" y="2152650"/>
            <a:ext cx="98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  <a:cs typeface="Arial" charset="0"/>
              </a:rPr>
              <a:t>“emu”</a:t>
            </a:r>
          </a:p>
        </p:txBody>
      </p:sp>
      <p:sp>
        <p:nvSpPr>
          <p:cNvPr id="459814" name="Line 38"/>
          <p:cNvSpPr>
            <a:spLocks noChangeShapeType="1"/>
          </p:cNvSpPr>
          <p:nvPr/>
        </p:nvSpPr>
        <p:spPr bwMode="auto">
          <a:xfrm>
            <a:off x="195263" y="3124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15" name="AutoShape 39"/>
          <p:cNvSpPr>
            <a:spLocks noChangeArrowheads="1"/>
          </p:cNvSpPr>
          <p:nvPr/>
        </p:nvSpPr>
        <p:spPr bwMode="auto">
          <a:xfrm>
            <a:off x="2822575" y="1598613"/>
            <a:ext cx="3276600" cy="1219200"/>
          </a:xfrm>
          <a:prstGeom prst="wedgeRoundRectCallout">
            <a:avLst>
              <a:gd name="adj1" fmla="val -46319"/>
              <a:gd name="adj2" fmla="val 710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Hey Operating System – I need about </a:t>
            </a:r>
            <a:r>
              <a:rPr lang="en-US" sz="2000">
                <a:solidFill>
                  <a:srgbClr val="2A6266"/>
                </a:solidFill>
                <a:cs typeface="Arial" charset="0"/>
              </a:rPr>
              <a:t>20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bytes to hold a </a:t>
            </a:r>
            <a:r>
              <a:rPr lang="en-US" sz="2000">
                <a:solidFill>
                  <a:srgbClr val="2A6266"/>
                </a:solidFill>
                <a:cs typeface="Arial" charset="0"/>
              </a:rPr>
              <a:t>house</a:t>
            </a:r>
            <a:r>
              <a:rPr lang="en-US" sz="200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struct.</a:t>
            </a:r>
          </a:p>
        </p:txBody>
      </p:sp>
      <p:grpSp>
        <p:nvGrpSpPr>
          <p:cNvPr id="459816" name="Group 40"/>
          <p:cNvGrpSpPr>
            <a:grpSpLocks/>
          </p:cNvGrpSpPr>
          <p:nvPr/>
        </p:nvGrpSpPr>
        <p:grpSpPr bwMode="auto">
          <a:xfrm>
            <a:off x="6686550" y="2028825"/>
            <a:ext cx="877888" cy="457200"/>
            <a:chOff x="3335" y="2016"/>
            <a:chExt cx="553" cy="288"/>
          </a:xfrm>
        </p:grpSpPr>
        <p:sp>
          <p:nvSpPr>
            <p:cNvPr id="459817" name="Rectangle 41"/>
            <p:cNvSpPr>
              <a:spLocks noChangeArrowheads="1"/>
            </p:cNvSpPr>
            <p:nvPr/>
          </p:nvSpPr>
          <p:spPr bwMode="auto">
            <a:xfrm>
              <a:off x="3360" y="2064"/>
              <a:ext cx="496" cy="18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9818" name="Text Box 42"/>
            <p:cNvSpPr txBox="1">
              <a:spLocks noChangeArrowheads="1"/>
            </p:cNvSpPr>
            <p:nvPr/>
          </p:nvSpPr>
          <p:spPr bwMode="auto">
            <a:xfrm>
              <a:off x="3335" y="2016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  <a:cs typeface="Arial" charset="0"/>
                </a:rPr>
                <a:t>1000</a:t>
              </a:r>
            </a:p>
          </p:txBody>
        </p:sp>
      </p:grpSp>
      <p:sp>
        <p:nvSpPr>
          <p:cNvPr id="459819" name="Line 43"/>
          <p:cNvSpPr>
            <a:spLocks noChangeShapeType="1"/>
          </p:cNvSpPr>
          <p:nvPr/>
        </p:nvSpPr>
        <p:spPr bwMode="auto">
          <a:xfrm>
            <a:off x="214313" y="3414713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0" name="Text Box 44"/>
          <p:cNvSpPr txBox="1">
            <a:spLocks noChangeArrowheads="1"/>
          </p:cNvSpPr>
          <p:nvPr/>
        </p:nvSpPr>
        <p:spPr bwMode="auto">
          <a:xfrm>
            <a:off x="6705600" y="28956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chemeClr val="accent2"/>
                </a:solidFill>
                <a:latin typeface="Arial" charset="0"/>
                <a:cs typeface="Arial" charset="0"/>
              </a:rPr>
              <a:t>“emu”</a:t>
            </a:r>
          </a:p>
        </p:txBody>
      </p:sp>
      <p:sp>
        <p:nvSpPr>
          <p:cNvPr id="459821" name="Line 45"/>
          <p:cNvSpPr>
            <a:spLocks noChangeShapeType="1"/>
          </p:cNvSpPr>
          <p:nvPr/>
        </p:nvSpPr>
        <p:spPr bwMode="auto">
          <a:xfrm>
            <a:off x="228600" y="36861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2" name="Text Box 46"/>
          <p:cNvSpPr txBox="1">
            <a:spLocks noChangeArrowheads="1"/>
          </p:cNvSpPr>
          <p:nvPr/>
        </p:nvSpPr>
        <p:spPr bwMode="auto">
          <a:xfrm>
            <a:off x="6697663" y="13843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  <a:cs typeface="Arial" charset="0"/>
              </a:rPr>
              <a:t>1200</a:t>
            </a:r>
          </a:p>
        </p:txBody>
      </p:sp>
      <p:sp>
        <p:nvSpPr>
          <p:cNvPr id="459823" name="Line 47"/>
          <p:cNvSpPr>
            <a:spLocks noChangeShapeType="1"/>
          </p:cNvSpPr>
          <p:nvPr/>
        </p:nvSpPr>
        <p:spPr bwMode="auto">
          <a:xfrm>
            <a:off x="209550" y="397668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9824" name="Group 48"/>
          <p:cNvGrpSpPr>
            <a:grpSpLocks/>
          </p:cNvGrpSpPr>
          <p:nvPr/>
        </p:nvGrpSpPr>
        <p:grpSpPr bwMode="auto">
          <a:xfrm>
            <a:off x="6677025" y="2024063"/>
            <a:ext cx="877888" cy="457200"/>
            <a:chOff x="3335" y="2016"/>
            <a:chExt cx="553" cy="288"/>
          </a:xfrm>
        </p:grpSpPr>
        <p:sp>
          <p:nvSpPr>
            <p:cNvPr id="459825" name="Rectangle 49"/>
            <p:cNvSpPr>
              <a:spLocks noChangeArrowheads="1"/>
            </p:cNvSpPr>
            <p:nvPr/>
          </p:nvSpPr>
          <p:spPr bwMode="auto">
            <a:xfrm>
              <a:off x="3360" y="2064"/>
              <a:ext cx="496" cy="18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9826" name="Text Box 50"/>
            <p:cNvSpPr txBox="1">
              <a:spLocks noChangeArrowheads="1"/>
            </p:cNvSpPr>
            <p:nvPr/>
          </p:nvSpPr>
          <p:spPr bwMode="auto">
            <a:xfrm>
              <a:off x="3335" y="2016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  <a:cs typeface="Arial" charset="0"/>
                </a:rPr>
                <a:t>1000</a:t>
              </a:r>
            </a:p>
          </p:txBody>
        </p:sp>
      </p:grpSp>
      <p:sp>
        <p:nvSpPr>
          <p:cNvPr id="459827" name="Line 51"/>
          <p:cNvSpPr>
            <a:spLocks noChangeShapeType="1"/>
          </p:cNvSpPr>
          <p:nvPr/>
        </p:nvSpPr>
        <p:spPr bwMode="auto">
          <a:xfrm>
            <a:off x="19050" y="42386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9828" name="Group 52"/>
          <p:cNvGrpSpPr>
            <a:grpSpLocks/>
          </p:cNvGrpSpPr>
          <p:nvPr/>
        </p:nvGrpSpPr>
        <p:grpSpPr bwMode="auto">
          <a:xfrm>
            <a:off x="6688138" y="4071938"/>
            <a:ext cx="871537" cy="1190625"/>
            <a:chOff x="3648" y="2595"/>
            <a:chExt cx="549" cy="750"/>
          </a:xfrm>
        </p:grpSpPr>
        <p:grpSp>
          <p:nvGrpSpPr>
            <p:cNvPr id="459829" name="Group 53"/>
            <p:cNvGrpSpPr>
              <a:grpSpLocks/>
            </p:cNvGrpSpPr>
            <p:nvPr/>
          </p:nvGrpSpPr>
          <p:grpSpPr bwMode="auto">
            <a:xfrm>
              <a:off x="3648" y="2595"/>
              <a:ext cx="540" cy="717"/>
              <a:chOff x="4263" y="2562"/>
              <a:chExt cx="540" cy="717"/>
            </a:xfrm>
          </p:grpSpPr>
          <p:sp>
            <p:nvSpPr>
              <p:cNvPr id="459830" name="Rectangle 54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831" name="Text Box 55"/>
              <p:cNvSpPr txBox="1">
                <a:spLocks noChangeArrowheads="1"/>
              </p:cNvSpPr>
              <p:nvPr/>
            </p:nvSpPr>
            <p:spPr bwMode="auto">
              <a:xfrm>
                <a:off x="4272" y="256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name</a:t>
                </a:r>
              </a:p>
            </p:txBody>
          </p:sp>
          <p:sp>
            <p:nvSpPr>
              <p:cNvPr id="459832" name="Rectangle 56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833" name="Text Box 57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459834" name="Rectangle 58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9835" name="Text Box 59"/>
            <p:cNvSpPr txBox="1">
              <a:spLocks noChangeArrowheads="1"/>
            </p:cNvSpPr>
            <p:nvPr/>
          </p:nvSpPr>
          <p:spPr bwMode="auto">
            <a:xfrm>
              <a:off x="3657" y="2769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“cow”</a:t>
              </a:r>
            </a:p>
          </p:txBody>
        </p:sp>
        <p:sp>
          <p:nvSpPr>
            <p:cNvPr id="459836" name="Text Box 60"/>
            <p:cNvSpPr txBox="1">
              <a:spLocks noChangeArrowheads="1"/>
            </p:cNvSpPr>
            <p:nvPr/>
          </p:nvSpPr>
          <p:spPr bwMode="auto">
            <a:xfrm>
              <a:off x="3658" y="3095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66"/>
                  </a:solidFill>
                  <a:cs typeface="Arial" charset="0"/>
                </a:rPr>
                <a:t>NULL</a:t>
              </a:r>
            </a:p>
          </p:txBody>
        </p:sp>
      </p:grpSp>
      <p:grpSp>
        <p:nvGrpSpPr>
          <p:cNvPr id="459837" name="Group 61"/>
          <p:cNvGrpSpPr>
            <a:grpSpLocks/>
          </p:cNvGrpSpPr>
          <p:nvPr/>
        </p:nvGrpSpPr>
        <p:grpSpPr bwMode="auto">
          <a:xfrm>
            <a:off x="7453313" y="1592263"/>
            <a:ext cx="1309687" cy="2616200"/>
            <a:chOff x="4772" y="1008"/>
            <a:chExt cx="479" cy="1844"/>
          </a:xfrm>
        </p:grpSpPr>
        <p:cxnSp>
          <p:nvCxnSpPr>
            <p:cNvPr id="459838" name="AutoShape 62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9839" name="Text Box 63"/>
            <p:cNvSpPr txBox="1">
              <a:spLocks noChangeArrowheads="1"/>
            </p:cNvSpPr>
            <p:nvPr/>
          </p:nvSpPr>
          <p:spPr bwMode="auto">
            <a:xfrm>
              <a:off x="5184" y="2257"/>
              <a:ext cx="67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59840" name="AutoShape 64"/>
          <p:cNvSpPr>
            <a:spLocks noChangeArrowheads="1"/>
          </p:cNvSpPr>
          <p:nvPr/>
        </p:nvSpPr>
        <p:spPr bwMode="auto">
          <a:xfrm flipH="1">
            <a:off x="5287963" y="4892675"/>
            <a:ext cx="3398837" cy="1431925"/>
          </a:xfrm>
          <a:prstGeom prst="wedgeRoundRectCallout">
            <a:avLst>
              <a:gd name="adj1" fmla="val -61773"/>
              <a:gd name="adj2" fmla="val 8392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Sure. I’ll reserve 20 bytes of memory for you at address </a:t>
            </a:r>
            <a:r>
              <a:rPr lang="en-US">
                <a:solidFill>
                  <a:srgbClr val="FF0066"/>
                </a:solidFill>
                <a:cs typeface="Arial" charset="0"/>
              </a:rPr>
              <a:t>1000</a:t>
            </a:r>
            <a:r>
              <a:rPr lang="en-US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grpSp>
        <p:nvGrpSpPr>
          <p:cNvPr id="459841" name="Group 65"/>
          <p:cNvGrpSpPr>
            <a:grpSpLocks/>
          </p:cNvGrpSpPr>
          <p:nvPr/>
        </p:nvGrpSpPr>
        <p:grpSpPr bwMode="auto">
          <a:xfrm flipH="1">
            <a:off x="6538913" y="3573463"/>
            <a:ext cx="184150" cy="560387"/>
            <a:chOff x="4772" y="1008"/>
            <a:chExt cx="116" cy="1844"/>
          </a:xfrm>
        </p:grpSpPr>
        <p:cxnSp>
          <p:nvCxnSpPr>
            <p:cNvPr id="459842" name="AutoShape 66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9843" name="Text Box 67"/>
            <p:cNvSpPr txBox="1">
              <a:spLocks noChangeArrowheads="1"/>
            </p:cNvSpPr>
            <p:nvPr/>
          </p:nvSpPr>
          <p:spPr bwMode="auto">
            <a:xfrm>
              <a:off x="4772" y="1290"/>
              <a:ext cx="116" cy="1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59844" name="Group 68"/>
          <p:cNvGrpSpPr>
            <a:grpSpLocks/>
          </p:cNvGrpSpPr>
          <p:nvPr/>
        </p:nvGrpSpPr>
        <p:grpSpPr bwMode="auto">
          <a:xfrm>
            <a:off x="7458075" y="1657350"/>
            <a:ext cx="1309688" cy="1100138"/>
            <a:chOff x="4772" y="1008"/>
            <a:chExt cx="479" cy="1874"/>
          </a:xfrm>
        </p:grpSpPr>
        <p:cxnSp>
          <p:nvCxnSpPr>
            <p:cNvPr id="459845" name="AutoShape 69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9846" name="Text Box 70"/>
            <p:cNvSpPr txBox="1">
              <a:spLocks noChangeArrowheads="1"/>
            </p:cNvSpPr>
            <p:nvPr/>
          </p:nvSpPr>
          <p:spPr bwMode="auto">
            <a:xfrm>
              <a:off x="5184" y="2257"/>
              <a:ext cx="67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59847" name="Text Box 71"/>
          <p:cNvSpPr txBox="1">
            <a:spLocks noChangeArrowheads="1"/>
          </p:cNvSpPr>
          <p:nvPr/>
        </p:nvSpPr>
        <p:spPr bwMode="auto">
          <a:xfrm>
            <a:off x="5513388" y="253365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latest-&gt;</a:t>
            </a:r>
          </a:p>
        </p:txBody>
      </p:sp>
      <p:sp>
        <p:nvSpPr>
          <p:cNvPr id="459848" name="AutoShape 72"/>
          <p:cNvSpPr>
            <a:spLocks noChangeArrowheads="1"/>
          </p:cNvSpPr>
          <p:nvPr/>
        </p:nvSpPr>
        <p:spPr bwMode="auto">
          <a:xfrm>
            <a:off x="2133600" y="1447800"/>
            <a:ext cx="3124200" cy="1520825"/>
          </a:xfrm>
          <a:prstGeom prst="wedgeRoundRectCallout">
            <a:avLst>
              <a:gd name="adj1" fmla="val -56657"/>
              <a:gd name="adj2" fmla="val 92380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Tack a note to the fridge that has the address of the last house we rented…</a:t>
            </a:r>
          </a:p>
        </p:txBody>
      </p:sp>
      <p:sp>
        <p:nvSpPr>
          <p:cNvPr id="459849" name="AutoShape 73"/>
          <p:cNvSpPr>
            <a:spLocks noChangeArrowheads="1"/>
          </p:cNvSpPr>
          <p:nvPr/>
        </p:nvSpPr>
        <p:spPr bwMode="auto">
          <a:xfrm>
            <a:off x="2882900" y="185738"/>
            <a:ext cx="2755900" cy="1338262"/>
          </a:xfrm>
          <a:prstGeom prst="wedgeRoundRectCallout">
            <a:avLst>
              <a:gd name="adj1" fmla="val 92222"/>
              <a:gd name="adj2" fmla="val 57949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Our previous rented house was at 1200, so we’ll put that on our fridge.</a:t>
            </a:r>
          </a:p>
        </p:txBody>
      </p:sp>
      <p:sp>
        <p:nvSpPr>
          <p:cNvPr id="459850" name="AutoShape 74"/>
          <p:cNvSpPr>
            <a:spLocks noChangeArrowheads="1"/>
          </p:cNvSpPr>
          <p:nvPr/>
        </p:nvSpPr>
        <p:spPr bwMode="auto">
          <a:xfrm>
            <a:off x="1797050" y="1187450"/>
            <a:ext cx="3460750" cy="2085975"/>
          </a:xfrm>
          <a:prstGeom prst="wedgeRoundRectCallout">
            <a:avLst>
              <a:gd name="adj1" fmla="val -51329"/>
              <a:gd name="adj2" fmla="val 77704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Now that we rented a </a:t>
            </a:r>
            <a:r>
              <a:rPr lang="en-US" sz="2000" i="1"/>
              <a:t>new </a:t>
            </a:r>
            <a:r>
              <a:rPr lang="en-US" sz="2000"/>
              <a:t>house at 1000, let’s remember it’s address.</a:t>
            </a:r>
          </a:p>
          <a:p>
            <a:endParaRPr lang="en-US" sz="2000"/>
          </a:p>
          <a:p>
            <a:r>
              <a:rPr lang="en-US" sz="2000"/>
              <a:t> (we can forget the old house at 1200 now). </a:t>
            </a:r>
          </a:p>
        </p:txBody>
      </p:sp>
      <p:sp>
        <p:nvSpPr>
          <p:cNvPr id="459851" name="Text Box 75"/>
          <p:cNvSpPr txBox="1">
            <a:spLocks noChangeArrowheads="1"/>
          </p:cNvSpPr>
          <p:nvPr/>
        </p:nvSpPr>
        <p:spPr bwMode="auto">
          <a:xfrm>
            <a:off x="7512050" y="39624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1200</a:t>
            </a:r>
          </a:p>
        </p:txBody>
      </p:sp>
      <p:sp>
        <p:nvSpPr>
          <p:cNvPr id="459852" name="Text Box 76"/>
          <p:cNvSpPr txBox="1">
            <a:spLocks noChangeArrowheads="1"/>
          </p:cNvSpPr>
          <p:nvPr/>
        </p:nvSpPr>
        <p:spPr bwMode="auto">
          <a:xfrm>
            <a:off x="7486650" y="247967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5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5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77336E-6 L 4.44444E-6 0.28792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4598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5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347 L -0.00069 -0.09181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59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811" grpId="0" animBg="1"/>
      <p:bldP spid="459811" grpId="1" animBg="1"/>
      <p:bldP spid="459812" grpId="0" animBg="1"/>
      <p:bldP spid="459812" grpId="1" animBg="1"/>
      <p:bldP spid="459813" grpId="0"/>
      <p:bldP spid="459813" grpId="1"/>
      <p:bldP spid="459814" grpId="0" animBg="1"/>
      <p:bldP spid="459814" grpId="1" animBg="1"/>
      <p:bldP spid="459815" grpId="0" animBg="1"/>
      <p:bldP spid="459815" grpId="1" animBg="1"/>
      <p:bldP spid="459819" grpId="0" animBg="1"/>
      <p:bldP spid="459819" grpId="1" animBg="1"/>
      <p:bldP spid="459820" grpId="0"/>
      <p:bldP spid="459821" grpId="0" animBg="1"/>
      <p:bldP spid="459821" grpId="1" animBg="1"/>
      <p:bldP spid="459822" grpId="0"/>
      <p:bldP spid="459822" grpId="1"/>
      <p:bldP spid="459823" grpId="0" animBg="1"/>
      <p:bldP spid="459823" grpId="1" animBg="1"/>
      <p:bldP spid="459827" grpId="0" animBg="1"/>
      <p:bldP spid="459827" grpId="1" animBg="1"/>
      <p:bldP spid="459840" grpId="0" animBg="1"/>
      <p:bldP spid="459840" grpId="1" animBg="1"/>
      <p:bldP spid="459847" grpId="0"/>
      <p:bldP spid="459847" grpId="1"/>
      <p:bldP spid="459848" grpId="0" animBg="1"/>
      <p:bldP spid="459848" grpId="1" animBg="1"/>
      <p:bldP spid="459849" grpId="0" animBg="1"/>
      <p:bldP spid="459849" grpId="1" animBg="1"/>
      <p:bldP spid="459850" grpId="0" animBg="1"/>
      <p:bldP spid="459850" grpId="1" animBg="1"/>
      <p:bldP spid="4598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C3F5-C320-45FA-92BD-DF183FC84CD1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461826" name="Group 2"/>
          <p:cNvGrpSpPr>
            <a:grpSpLocks/>
          </p:cNvGrpSpPr>
          <p:nvPr/>
        </p:nvGrpSpPr>
        <p:grpSpPr bwMode="auto">
          <a:xfrm>
            <a:off x="5827713" y="2041525"/>
            <a:ext cx="1724025" cy="396875"/>
            <a:chOff x="3719" y="885"/>
            <a:chExt cx="1086" cy="250"/>
          </a:xfrm>
        </p:grpSpPr>
        <p:sp>
          <p:nvSpPr>
            <p:cNvPr id="461827" name="Text Box 3"/>
            <p:cNvSpPr txBox="1">
              <a:spLocks noChangeArrowheads="1"/>
            </p:cNvSpPr>
            <p:nvPr/>
          </p:nvSpPr>
          <p:spPr bwMode="auto">
            <a:xfrm>
              <a:off x="3719" y="885"/>
              <a:ext cx="10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latest           </a:t>
              </a:r>
            </a:p>
          </p:txBody>
        </p:sp>
        <p:sp>
          <p:nvSpPr>
            <p:cNvPr id="461828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829" name="Rectangle 5"/>
          <p:cNvSpPr>
            <a:spLocks noGrp="1" noChangeArrowheads="1"/>
          </p:cNvSpPr>
          <p:nvPr>
            <p:ph type="title"/>
          </p:nvPr>
        </p:nvSpPr>
        <p:spPr>
          <a:xfrm>
            <a:off x="4800600" y="0"/>
            <a:ext cx="4191000" cy="1143000"/>
          </a:xfrm>
        </p:spPr>
        <p:txBody>
          <a:bodyPr/>
          <a:lstStyle/>
          <a:p>
            <a:r>
              <a:rPr lang="en-US" sz="4000"/>
              <a:t>Our first Linked List</a:t>
            </a:r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101600" y="300038"/>
            <a:ext cx="4303713" cy="6462712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831" name="Rectangle 7"/>
          <p:cNvSpPr>
            <a:spLocks noChangeArrowheads="1"/>
          </p:cNvSpPr>
          <p:nvPr/>
        </p:nvSpPr>
        <p:spPr bwMode="auto">
          <a:xfrm>
            <a:off x="228600" y="304800"/>
            <a:ext cx="4314825" cy="701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struct house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string name;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house *next;  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};</a:t>
            </a: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house *lastRented; // global   </a:t>
            </a: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endParaRPr lang="en-US" sz="10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void add_animal(string animal)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house *latest = new house;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latest-&gt;name = animal;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latest-&gt;next = lastRented;   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lastRented = latest;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void main(void)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lastRented = NULL;</a:t>
            </a:r>
          </a:p>
          <a:p>
            <a:pPr algn="l"/>
            <a:r>
              <a:rPr lang="en-US" sz="10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add_animal(“cow”);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add_animal(“emu”);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   add_animal(“mouse”);</a:t>
            </a: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</a:t>
            </a: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  <a:p>
            <a:pPr algn="l"/>
            <a:endParaRPr lang="en-US" sz="1800" b="1">
              <a:solidFill>
                <a:schemeClr val="tx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461833" name="Rectangle 9"/>
          <p:cNvSpPr>
            <a:spLocks noChangeArrowheads="1"/>
          </p:cNvSpPr>
          <p:nvPr/>
        </p:nvSpPr>
        <p:spPr bwMode="auto">
          <a:xfrm>
            <a:off x="6689725" y="2705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4" name="Rectangle 10"/>
          <p:cNvSpPr>
            <a:spLocks noChangeArrowheads="1"/>
          </p:cNvSpPr>
          <p:nvPr/>
        </p:nvSpPr>
        <p:spPr bwMode="auto">
          <a:xfrm>
            <a:off x="6689725" y="3009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6" name="Rectangle 12"/>
          <p:cNvSpPr>
            <a:spLocks noChangeArrowheads="1"/>
          </p:cNvSpPr>
          <p:nvPr/>
        </p:nvSpPr>
        <p:spPr bwMode="auto">
          <a:xfrm>
            <a:off x="6686550" y="331946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7" name="Rectangle 13"/>
          <p:cNvSpPr>
            <a:spLocks noChangeArrowheads="1"/>
          </p:cNvSpPr>
          <p:nvPr/>
        </p:nvSpPr>
        <p:spPr bwMode="auto">
          <a:xfrm>
            <a:off x="6704013" y="41227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8" name="Rectangle 14"/>
          <p:cNvSpPr>
            <a:spLocks noChangeArrowheads="1"/>
          </p:cNvSpPr>
          <p:nvPr/>
        </p:nvSpPr>
        <p:spPr bwMode="auto">
          <a:xfrm>
            <a:off x="6704013" y="44275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40" name="Rectangle 16"/>
          <p:cNvSpPr>
            <a:spLocks noChangeArrowheads="1"/>
          </p:cNvSpPr>
          <p:nvPr/>
        </p:nvSpPr>
        <p:spPr bwMode="auto">
          <a:xfrm>
            <a:off x="6700838" y="4737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45" name="Rectangle 21"/>
          <p:cNvSpPr>
            <a:spLocks noChangeArrowheads="1"/>
          </p:cNvSpPr>
          <p:nvPr/>
        </p:nvSpPr>
        <p:spPr bwMode="auto">
          <a:xfrm>
            <a:off x="6704013" y="14430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1849" name="Group 25"/>
          <p:cNvGrpSpPr>
            <a:grpSpLocks/>
          </p:cNvGrpSpPr>
          <p:nvPr/>
        </p:nvGrpSpPr>
        <p:grpSpPr bwMode="auto">
          <a:xfrm>
            <a:off x="5272088" y="1404938"/>
            <a:ext cx="2840037" cy="396875"/>
            <a:chOff x="3369" y="885"/>
            <a:chExt cx="1789" cy="250"/>
          </a:xfrm>
        </p:grpSpPr>
        <p:sp>
          <p:nvSpPr>
            <p:cNvPr id="461850" name="Text Box 26"/>
            <p:cNvSpPr txBox="1">
              <a:spLocks noChangeArrowheads="1"/>
            </p:cNvSpPr>
            <p:nvPr/>
          </p:nvSpPr>
          <p:spPr bwMode="auto">
            <a:xfrm>
              <a:off x="3369" y="885"/>
              <a:ext cx="17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lastRented                  </a:t>
              </a:r>
            </a:p>
          </p:txBody>
        </p:sp>
        <p:sp>
          <p:nvSpPr>
            <p:cNvPr id="461851" name="Rectangle 27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1852" name="Group 28"/>
          <p:cNvGrpSpPr>
            <a:grpSpLocks/>
          </p:cNvGrpSpPr>
          <p:nvPr/>
        </p:nvGrpSpPr>
        <p:grpSpPr bwMode="auto">
          <a:xfrm>
            <a:off x="6691313" y="5424488"/>
            <a:ext cx="857250" cy="1138237"/>
            <a:chOff x="4263" y="2562"/>
            <a:chExt cx="540" cy="717"/>
          </a:xfrm>
        </p:grpSpPr>
        <p:sp>
          <p:nvSpPr>
            <p:cNvPr id="461853" name="Rectangle 29"/>
            <p:cNvSpPr>
              <a:spLocks noChangeArrowheads="1"/>
            </p:cNvSpPr>
            <p:nvPr/>
          </p:nvSpPr>
          <p:spPr bwMode="auto">
            <a:xfrm>
              <a:off x="4263" y="2592"/>
              <a:ext cx="540" cy="6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54" name="Text Box 30"/>
            <p:cNvSpPr txBox="1">
              <a:spLocks noChangeArrowheads="1"/>
            </p:cNvSpPr>
            <p:nvPr/>
          </p:nvSpPr>
          <p:spPr bwMode="auto">
            <a:xfrm>
              <a:off x="4272" y="256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name</a:t>
              </a:r>
            </a:p>
          </p:txBody>
        </p:sp>
        <p:sp>
          <p:nvSpPr>
            <p:cNvPr id="461855" name="Rectangle 31"/>
            <p:cNvSpPr>
              <a:spLocks noChangeArrowheads="1"/>
            </p:cNvSpPr>
            <p:nvPr/>
          </p:nvSpPr>
          <p:spPr bwMode="auto">
            <a:xfrm>
              <a:off x="4292" y="2771"/>
              <a:ext cx="480" cy="1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56" name="Text Box 32"/>
            <p:cNvSpPr txBox="1">
              <a:spLocks noChangeArrowheads="1"/>
            </p:cNvSpPr>
            <p:nvPr/>
          </p:nvSpPr>
          <p:spPr bwMode="auto">
            <a:xfrm>
              <a:off x="4320" y="289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</a:t>
              </a:r>
            </a:p>
          </p:txBody>
        </p:sp>
        <p:sp>
          <p:nvSpPr>
            <p:cNvPr id="461857" name="Rectangle 33"/>
            <p:cNvSpPr>
              <a:spLocks noChangeArrowheads="1"/>
            </p:cNvSpPr>
            <p:nvPr/>
          </p:nvSpPr>
          <p:spPr bwMode="auto">
            <a:xfrm>
              <a:off x="4292" y="3100"/>
              <a:ext cx="480" cy="14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858" name="Text Box 34"/>
          <p:cNvSpPr txBox="1">
            <a:spLocks noChangeArrowheads="1"/>
          </p:cNvSpPr>
          <p:nvPr/>
        </p:nvSpPr>
        <p:spPr bwMode="auto">
          <a:xfrm>
            <a:off x="6702425" y="1381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  <a:cs typeface="Arial" charset="0"/>
              </a:rPr>
              <a:t>1000</a:t>
            </a:r>
          </a:p>
        </p:txBody>
      </p:sp>
      <p:sp>
        <p:nvSpPr>
          <p:cNvPr id="461859" name="Line 35"/>
          <p:cNvSpPr>
            <a:spLocks noChangeShapeType="1"/>
          </p:cNvSpPr>
          <p:nvPr/>
        </p:nvSpPr>
        <p:spPr bwMode="auto">
          <a:xfrm>
            <a:off x="333375" y="63246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60" name="Line 36"/>
          <p:cNvSpPr>
            <a:spLocks noChangeShapeType="1"/>
          </p:cNvSpPr>
          <p:nvPr/>
        </p:nvSpPr>
        <p:spPr bwMode="auto">
          <a:xfrm>
            <a:off x="-53975" y="259873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61" name="Text Box 37"/>
          <p:cNvSpPr txBox="1">
            <a:spLocks noChangeArrowheads="1"/>
          </p:cNvSpPr>
          <p:nvPr/>
        </p:nvSpPr>
        <p:spPr bwMode="auto">
          <a:xfrm>
            <a:off x="2895600" y="2133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  <a:cs typeface="Arial" charset="0"/>
              </a:rPr>
              <a:t>“mouse”</a:t>
            </a:r>
          </a:p>
        </p:txBody>
      </p:sp>
      <p:sp>
        <p:nvSpPr>
          <p:cNvPr id="461862" name="Line 38"/>
          <p:cNvSpPr>
            <a:spLocks noChangeShapeType="1"/>
          </p:cNvSpPr>
          <p:nvPr/>
        </p:nvSpPr>
        <p:spPr bwMode="auto">
          <a:xfrm>
            <a:off x="195263" y="3124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63" name="AutoShape 39"/>
          <p:cNvSpPr>
            <a:spLocks noChangeArrowheads="1"/>
          </p:cNvSpPr>
          <p:nvPr/>
        </p:nvSpPr>
        <p:spPr bwMode="auto">
          <a:xfrm>
            <a:off x="2895600" y="1447800"/>
            <a:ext cx="3276600" cy="1219200"/>
          </a:xfrm>
          <a:prstGeom prst="wedgeRoundRectCallout">
            <a:avLst>
              <a:gd name="adj1" fmla="val -50292"/>
              <a:gd name="adj2" fmla="val 8059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Hey Operating System – I need about </a:t>
            </a:r>
            <a:r>
              <a:rPr lang="en-US" sz="2000">
                <a:solidFill>
                  <a:srgbClr val="2A6266"/>
                </a:solidFill>
                <a:cs typeface="Arial" charset="0"/>
              </a:rPr>
              <a:t>20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bytes to hold a </a:t>
            </a:r>
            <a:r>
              <a:rPr lang="en-US" sz="2000">
                <a:solidFill>
                  <a:srgbClr val="2A6266"/>
                </a:solidFill>
                <a:cs typeface="Arial" charset="0"/>
              </a:rPr>
              <a:t>house</a:t>
            </a:r>
            <a:r>
              <a:rPr lang="en-US" sz="200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struct.</a:t>
            </a:r>
          </a:p>
        </p:txBody>
      </p:sp>
      <p:grpSp>
        <p:nvGrpSpPr>
          <p:cNvPr id="461864" name="Group 40"/>
          <p:cNvGrpSpPr>
            <a:grpSpLocks/>
          </p:cNvGrpSpPr>
          <p:nvPr/>
        </p:nvGrpSpPr>
        <p:grpSpPr bwMode="auto">
          <a:xfrm>
            <a:off x="6686550" y="2028825"/>
            <a:ext cx="877888" cy="457200"/>
            <a:chOff x="3335" y="2016"/>
            <a:chExt cx="553" cy="288"/>
          </a:xfrm>
        </p:grpSpPr>
        <p:sp>
          <p:nvSpPr>
            <p:cNvPr id="461865" name="Rectangle 41"/>
            <p:cNvSpPr>
              <a:spLocks noChangeArrowheads="1"/>
            </p:cNvSpPr>
            <p:nvPr/>
          </p:nvSpPr>
          <p:spPr bwMode="auto">
            <a:xfrm>
              <a:off x="3360" y="2064"/>
              <a:ext cx="496" cy="18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1866" name="Text Box 42"/>
            <p:cNvSpPr txBox="1">
              <a:spLocks noChangeArrowheads="1"/>
            </p:cNvSpPr>
            <p:nvPr/>
          </p:nvSpPr>
          <p:spPr bwMode="auto">
            <a:xfrm>
              <a:off x="3335" y="2016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  <a:cs typeface="Arial" charset="0"/>
                </a:rPr>
                <a:t>1400</a:t>
              </a:r>
            </a:p>
          </p:txBody>
        </p:sp>
      </p:grpSp>
      <p:sp>
        <p:nvSpPr>
          <p:cNvPr id="461867" name="Line 43"/>
          <p:cNvSpPr>
            <a:spLocks noChangeShapeType="1"/>
          </p:cNvSpPr>
          <p:nvPr/>
        </p:nvSpPr>
        <p:spPr bwMode="auto">
          <a:xfrm>
            <a:off x="214313" y="3414713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68" name="Text Box 44"/>
          <p:cNvSpPr txBox="1">
            <a:spLocks noChangeArrowheads="1"/>
          </p:cNvSpPr>
          <p:nvPr/>
        </p:nvSpPr>
        <p:spPr bwMode="auto">
          <a:xfrm>
            <a:off x="6610350" y="5724525"/>
            <a:ext cx="104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chemeClr val="accent2"/>
                </a:solidFill>
                <a:latin typeface="Arial" charset="0"/>
                <a:cs typeface="Arial" charset="0"/>
              </a:rPr>
              <a:t>“mouse”</a:t>
            </a:r>
          </a:p>
        </p:txBody>
      </p:sp>
      <p:sp>
        <p:nvSpPr>
          <p:cNvPr id="461869" name="Line 45"/>
          <p:cNvSpPr>
            <a:spLocks noChangeShapeType="1"/>
          </p:cNvSpPr>
          <p:nvPr/>
        </p:nvSpPr>
        <p:spPr bwMode="auto">
          <a:xfrm>
            <a:off x="228600" y="36861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70" name="Line 46"/>
          <p:cNvSpPr>
            <a:spLocks noChangeShapeType="1"/>
          </p:cNvSpPr>
          <p:nvPr/>
        </p:nvSpPr>
        <p:spPr bwMode="auto">
          <a:xfrm>
            <a:off x="209550" y="3976688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871" name="Group 47"/>
          <p:cNvGrpSpPr>
            <a:grpSpLocks/>
          </p:cNvGrpSpPr>
          <p:nvPr/>
        </p:nvGrpSpPr>
        <p:grpSpPr bwMode="auto">
          <a:xfrm>
            <a:off x="6691313" y="2024063"/>
            <a:ext cx="877887" cy="457200"/>
            <a:chOff x="3335" y="2016"/>
            <a:chExt cx="553" cy="288"/>
          </a:xfrm>
        </p:grpSpPr>
        <p:sp>
          <p:nvSpPr>
            <p:cNvPr id="461872" name="Rectangle 48"/>
            <p:cNvSpPr>
              <a:spLocks noChangeArrowheads="1"/>
            </p:cNvSpPr>
            <p:nvPr/>
          </p:nvSpPr>
          <p:spPr bwMode="auto">
            <a:xfrm>
              <a:off x="3360" y="2064"/>
              <a:ext cx="496" cy="187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1873" name="Text Box 49"/>
            <p:cNvSpPr txBox="1">
              <a:spLocks noChangeArrowheads="1"/>
            </p:cNvSpPr>
            <p:nvPr/>
          </p:nvSpPr>
          <p:spPr bwMode="auto">
            <a:xfrm>
              <a:off x="3335" y="2016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CC"/>
                  </a:solidFill>
                  <a:cs typeface="Arial" charset="0"/>
                </a:rPr>
                <a:t>1400</a:t>
              </a:r>
            </a:p>
          </p:txBody>
        </p:sp>
      </p:grpSp>
      <p:sp>
        <p:nvSpPr>
          <p:cNvPr id="461874" name="Line 50"/>
          <p:cNvSpPr>
            <a:spLocks noChangeShapeType="1"/>
          </p:cNvSpPr>
          <p:nvPr/>
        </p:nvSpPr>
        <p:spPr bwMode="auto">
          <a:xfrm>
            <a:off x="19050" y="42386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875" name="Group 51"/>
          <p:cNvGrpSpPr>
            <a:grpSpLocks/>
          </p:cNvGrpSpPr>
          <p:nvPr/>
        </p:nvGrpSpPr>
        <p:grpSpPr bwMode="auto">
          <a:xfrm>
            <a:off x="6688138" y="4071938"/>
            <a:ext cx="871537" cy="1190625"/>
            <a:chOff x="3648" y="2595"/>
            <a:chExt cx="549" cy="750"/>
          </a:xfrm>
        </p:grpSpPr>
        <p:grpSp>
          <p:nvGrpSpPr>
            <p:cNvPr id="461876" name="Group 52"/>
            <p:cNvGrpSpPr>
              <a:grpSpLocks/>
            </p:cNvGrpSpPr>
            <p:nvPr/>
          </p:nvGrpSpPr>
          <p:grpSpPr bwMode="auto">
            <a:xfrm>
              <a:off x="3648" y="2595"/>
              <a:ext cx="540" cy="717"/>
              <a:chOff x="4263" y="2562"/>
              <a:chExt cx="540" cy="717"/>
            </a:xfrm>
          </p:grpSpPr>
          <p:sp>
            <p:nvSpPr>
              <p:cNvPr id="461877" name="Rectangle 53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78" name="Text Box 54"/>
              <p:cNvSpPr txBox="1">
                <a:spLocks noChangeArrowheads="1"/>
              </p:cNvSpPr>
              <p:nvPr/>
            </p:nvSpPr>
            <p:spPr bwMode="auto">
              <a:xfrm>
                <a:off x="4272" y="256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name</a:t>
                </a:r>
              </a:p>
            </p:txBody>
          </p:sp>
          <p:sp>
            <p:nvSpPr>
              <p:cNvPr id="461879" name="Rectangle 55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80" name="Text Box 56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461881" name="Rectangle 57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882" name="Text Box 58"/>
            <p:cNvSpPr txBox="1">
              <a:spLocks noChangeArrowheads="1"/>
            </p:cNvSpPr>
            <p:nvPr/>
          </p:nvSpPr>
          <p:spPr bwMode="auto">
            <a:xfrm>
              <a:off x="3657" y="2769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“cow”</a:t>
              </a:r>
            </a:p>
          </p:txBody>
        </p:sp>
        <p:sp>
          <p:nvSpPr>
            <p:cNvPr id="461883" name="Text Box 59"/>
            <p:cNvSpPr txBox="1">
              <a:spLocks noChangeArrowheads="1"/>
            </p:cNvSpPr>
            <p:nvPr/>
          </p:nvSpPr>
          <p:spPr bwMode="auto">
            <a:xfrm>
              <a:off x="3658" y="3095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66"/>
                  </a:solidFill>
                  <a:cs typeface="Arial" charset="0"/>
                </a:rPr>
                <a:t>NULL</a:t>
              </a:r>
            </a:p>
          </p:txBody>
        </p:sp>
      </p:grpSp>
      <p:grpSp>
        <p:nvGrpSpPr>
          <p:cNvPr id="461884" name="Group 60"/>
          <p:cNvGrpSpPr>
            <a:grpSpLocks/>
          </p:cNvGrpSpPr>
          <p:nvPr/>
        </p:nvGrpSpPr>
        <p:grpSpPr bwMode="auto">
          <a:xfrm flipH="1">
            <a:off x="6538913" y="3573463"/>
            <a:ext cx="184150" cy="560387"/>
            <a:chOff x="4772" y="1008"/>
            <a:chExt cx="116" cy="1844"/>
          </a:xfrm>
        </p:grpSpPr>
        <p:cxnSp>
          <p:nvCxnSpPr>
            <p:cNvPr id="461885" name="AutoShape 61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886" name="Text Box 62"/>
            <p:cNvSpPr txBox="1">
              <a:spLocks noChangeArrowheads="1"/>
            </p:cNvSpPr>
            <p:nvPr/>
          </p:nvSpPr>
          <p:spPr bwMode="auto">
            <a:xfrm>
              <a:off x="4772" y="1290"/>
              <a:ext cx="116" cy="1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61887" name="Group 63"/>
          <p:cNvGrpSpPr>
            <a:grpSpLocks/>
          </p:cNvGrpSpPr>
          <p:nvPr/>
        </p:nvGrpSpPr>
        <p:grpSpPr bwMode="auto">
          <a:xfrm>
            <a:off x="6672263" y="2638425"/>
            <a:ext cx="896937" cy="1190625"/>
            <a:chOff x="3648" y="2595"/>
            <a:chExt cx="565" cy="750"/>
          </a:xfrm>
        </p:grpSpPr>
        <p:grpSp>
          <p:nvGrpSpPr>
            <p:cNvPr id="461888" name="Group 64"/>
            <p:cNvGrpSpPr>
              <a:grpSpLocks/>
            </p:cNvGrpSpPr>
            <p:nvPr/>
          </p:nvGrpSpPr>
          <p:grpSpPr bwMode="auto">
            <a:xfrm>
              <a:off x="3648" y="2595"/>
              <a:ext cx="540" cy="717"/>
              <a:chOff x="4263" y="2562"/>
              <a:chExt cx="540" cy="717"/>
            </a:xfrm>
          </p:grpSpPr>
          <p:sp>
            <p:nvSpPr>
              <p:cNvPr id="461889" name="Rectangle 65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90" name="Text Box 66"/>
              <p:cNvSpPr txBox="1">
                <a:spLocks noChangeArrowheads="1"/>
              </p:cNvSpPr>
              <p:nvPr/>
            </p:nvSpPr>
            <p:spPr bwMode="auto">
              <a:xfrm>
                <a:off x="4272" y="256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name</a:t>
                </a:r>
              </a:p>
            </p:txBody>
          </p:sp>
          <p:sp>
            <p:nvSpPr>
              <p:cNvPr id="461891" name="Rectangle 67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92" name="Text Box 68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461893" name="Rectangle 69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894" name="Text Box 70"/>
            <p:cNvSpPr txBox="1">
              <a:spLocks noChangeArrowheads="1"/>
            </p:cNvSpPr>
            <p:nvPr/>
          </p:nvSpPr>
          <p:spPr bwMode="auto">
            <a:xfrm>
              <a:off x="3657" y="2769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“emu”</a:t>
              </a:r>
            </a:p>
          </p:txBody>
        </p:sp>
        <p:sp>
          <p:nvSpPr>
            <p:cNvPr id="461895" name="Text Box 71"/>
            <p:cNvSpPr txBox="1">
              <a:spLocks noChangeArrowheads="1"/>
            </p:cNvSpPr>
            <p:nvPr/>
          </p:nvSpPr>
          <p:spPr bwMode="auto">
            <a:xfrm>
              <a:off x="3686" y="3095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66"/>
                  </a:solidFill>
                  <a:cs typeface="Arial" charset="0"/>
                </a:rPr>
                <a:t>1200</a:t>
              </a:r>
            </a:p>
          </p:txBody>
        </p:sp>
      </p:grpSp>
      <p:grpSp>
        <p:nvGrpSpPr>
          <p:cNvPr id="461896" name="Group 72"/>
          <p:cNvGrpSpPr>
            <a:grpSpLocks/>
          </p:cNvGrpSpPr>
          <p:nvPr/>
        </p:nvGrpSpPr>
        <p:grpSpPr bwMode="auto">
          <a:xfrm>
            <a:off x="7458075" y="1657350"/>
            <a:ext cx="1309688" cy="1100138"/>
            <a:chOff x="4772" y="1008"/>
            <a:chExt cx="479" cy="1874"/>
          </a:xfrm>
        </p:grpSpPr>
        <p:cxnSp>
          <p:nvCxnSpPr>
            <p:cNvPr id="461897" name="AutoShape 73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898" name="Text Box 74"/>
            <p:cNvSpPr txBox="1">
              <a:spLocks noChangeArrowheads="1"/>
            </p:cNvSpPr>
            <p:nvPr/>
          </p:nvSpPr>
          <p:spPr bwMode="auto">
            <a:xfrm>
              <a:off x="5184" y="2257"/>
              <a:ext cx="67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61899" name="Text Box 75"/>
          <p:cNvSpPr txBox="1">
            <a:spLocks noChangeArrowheads="1"/>
          </p:cNvSpPr>
          <p:nvPr/>
        </p:nvSpPr>
        <p:spPr bwMode="auto">
          <a:xfrm>
            <a:off x="6697663" y="1385888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66"/>
                </a:solidFill>
                <a:cs typeface="Arial" charset="0"/>
              </a:rPr>
              <a:t>1000</a:t>
            </a:r>
          </a:p>
        </p:txBody>
      </p:sp>
      <p:grpSp>
        <p:nvGrpSpPr>
          <p:cNvPr id="461900" name="Group 76"/>
          <p:cNvGrpSpPr>
            <a:grpSpLocks/>
          </p:cNvGrpSpPr>
          <p:nvPr/>
        </p:nvGrpSpPr>
        <p:grpSpPr bwMode="auto">
          <a:xfrm>
            <a:off x="7486650" y="1657350"/>
            <a:ext cx="1309688" cy="3892550"/>
            <a:chOff x="4772" y="1008"/>
            <a:chExt cx="479" cy="1844"/>
          </a:xfrm>
        </p:grpSpPr>
        <p:cxnSp>
          <p:nvCxnSpPr>
            <p:cNvPr id="461901" name="AutoShape 77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902" name="Text Box 78"/>
            <p:cNvSpPr txBox="1">
              <a:spLocks noChangeArrowheads="1"/>
            </p:cNvSpPr>
            <p:nvPr/>
          </p:nvSpPr>
          <p:spPr bwMode="auto">
            <a:xfrm>
              <a:off x="5184" y="2257"/>
              <a:ext cx="6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61903" name="Group 79"/>
          <p:cNvGrpSpPr>
            <a:grpSpLocks/>
          </p:cNvGrpSpPr>
          <p:nvPr/>
        </p:nvGrpSpPr>
        <p:grpSpPr bwMode="auto">
          <a:xfrm flipH="1" flipV="1">
            <a:off x="6435725" y="2743200"/>
            <a:ext cx="382588" cy="3668713"/>
            <a:chOff x="4772" y="1008"/>
            <a:chExt cx="117" cy="1844"/>
          </a:xfrm>
        </p:grpSpPr>
        <p:cxnSp>
          <p:nvCxnSpPr>
            <p:cNvPr id="461904" name="AutoShape 80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905" name="Text Box 81"/>
            <p:cNvSpPr txBox="1">
              <a:spLocks noChangeArrowheads="1"/>
            </p:cNvSpPr>
            <p:nvPr/>
          </p:nvSpPr>
          <p:spPr bwMode="auto">
            <a:xfrm>
              <a:off x="4773" y="1806"/>
              <a:ext cx="116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61906" name="Text Box 82"/>
          <p:cNvSpPr txBox="1">
            <a:spLocks noChangeArrowheads="1"/>
          </p:cNvSpPr>
          <p:nvPr/>
        </p:nvSpPr>
        <p:spPr bwMode="auto">
          <a:xfrm>
            <a:off x="5511800" y="5410200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Arial" charset="0"/>
              </a:rPr>
              <a:t>latest-&gt;</a:t>
            </a:r>
          </a:p>
        </p:txBody>
      </p:sp>
      <p:sp>
        <p:nvSpPr>
          <p:cNvPr id="461907" name="AutoShape 83"/>
          <p:cNvSpPr>
            <a:spLocks noChangeArrowheads="1"/>
          </p:cNvSpPr>
          <p:nvPr/>
        </p:nvSpPr>
        <p:spPr bwMode="auto">
          <a:xfrm flipH="1">
            <a:off x="5181600" y="5105400"/>
            <a:ext cx="3398838" cy="1431925"/>
          </a:xfrm>
          <a:prstGeom prst="wedgeRoundRectCallout">
            <a:avLst>
              <a:gd name="adj1" fmla="val -66912"/>
              <a:gd name="adj2" fmla="val 6995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Sure. I’ll reserve 20 bytes of memory for you at address </a:t>
            </a:r>
            <a:r>
              <a:rPr lang="en-US">
                <a:solidFill>
                  <a:srgbClr val="FF0066"/>
                </a:solidFill>
                <a:cs typeface="Arial" charset="0"/>
              </a:rPr>
              <a:t>1400</a:t>
            </a:r>
            <a:r>
              <a:rPr lang="en-US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461908" name="Line 84"/>
          <p:cNvSpPr>
            <a:spLocks noChangeShapeType="1"/>
          </p:cNvSpPr>
          <p:nvPr/>
        </p:nvSpPr>
        <p:spPr bwMode="auto">
          <a:xfrm>
            <a:off x="0" y="66008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909" name="AutoShape 85"/>
          <p:cNvSpPr>
            <a:spLocks noChangeArrowheads="1"/>
          </p:cNvSpPr>
          <p:nvPr/>
        </p:nvSpPr>
        <p:spPr bwMode="auto">
          <a:xfrm>
            <a:off x="2133600" y="1447800"/>
            <a:ext cx="3124200" cy="1520825"/>
          </a:xfrm>
          <a:prstGeom prst="wedgeRoundRectCallout">
            <a:avLst>
              <a:gd name="adj1" fmla="val -56657"/>
              <a:gd name="adj2" fmla="val 92380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Tack a note to the fridge that has the address of the last house we rented…</a:t>
            </a:r>
          </a:p>
        </p:txBody>
      </p:sp>
      <p:sp>
        <p:nvSpPr>
          <p:cNvPr id="461910" name="AutoShape 86"/>
          <p:cNvSpPr>
            <a:spLocks noChangeArrowheads="1"/>
          </p:cNvSpPr>
          <p:nvPr/>
        </p:nvSpPr>
        <p:spPr bwMode="auto">
          <a:xfrm>
            <a:off x="2882900" y="185738"/>
            <a:ext cx="2755900" cy="1338262"/>
          </a:xfrm>
          <a:prstGeom prst="wedgeRoundRectCallout">
            <a:avLst>
              <a:gd name="adj1" fmla="val 92222"/>
              <a:gd name="adj2" fmla="val 57949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Our previous rented house was at 1000, so we’ll put that on our fridge.</a:t>
            </a:r>
          </a:p>
        </p:txBody>
      </p:sp>
      <p:sp>
        <p:nvSpPr>
          <p:cNvPr id="461911" name="AutoShape 87"/>
          <p:cNvSpPr>
            <a:spLocks noChangeArrowheads="1"/>
          </p:cNvSpPr>
          <p:nvPr/>
        </p:nvSpPr>
        <p:spPr bwMode="auto">
          <a:xfrm>
            <a:off x="1797050" y="1187450"/>
            <a:ext cx="3460750" cy="2085975"/>
          </a:xfrm>
          <a:prstGeom prst="wedgeRoundRectCallout">
            <a:avLst>
              <a:gd name="adj1" fmla="val -51329"/>
              <a:gd name="adj2" fmla="val 77704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Now that we rented a </a:t>
            </a:r>
            <a:r>
              <a:rPr lang="en-US" sz="2000" i="1"/>
              <a:t>new </a:t>
            </a:r>
            <a:r>
              <a:rPr lang="en-US" sz="2000"/>
              <a:t>house at 1400, let’s remember it’s address.</a:t>
            </a:r>
          </a:p>
          <a:p>
            <a:endParaRPr lang="en-US" sz="2000"/>
          </a:p>
          <a:p>
            <a:r>
              <a:rPr lang="en-US" sz="2000"/>
              <a:t> (we can forget the old house at 1000 now). </a:t>
            </a:r>
          </a:p>
        </p:txBody>
      </p:sp>
      <p:sp>
        <p:nvSpPr>
          <p:cNvPr id="461912" name="Text Box 88"/>
          <p:cNvSpPr txBox="1">
            <a:spLocks noChangeArrowheads="1"/>
          </p:cNvSpPr>
          <p:nvPr/>
        </p:nvSpPr>
        <p:spPr bwMode="auto">
          <a:xfrm>
            <a:off x="7512050" y="3962400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1200</a:t>
            </a:r>
          </a:p>
        </p:txBody>
      </p:sp>
      <p:sp>
        <p:nvSpPr>
          <p:cNvPr id="461913" name="Text Box 89"/>
          <p:cNvSpPr txBox="1">
            <a:spLocks noChangeArrowheads="1"/>
          </p:cNvSpPr>
          <p:nvPr/>
        </p:nvSpPr>
        <p:spPr bwMode="auto">
          <a:xfrm>
            <a:off x="7486650" y="247967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1000</a:t>
            </a:r>
          </a:p>
        </p:txBody>
      </p:sp>
      <p:sp>
        <p:nvSpPr>
          <p:cNvPr id="461914" name="Text Box 90"/>
          <p:cNvSpPr txBox="1">
            <a:spLocks noChangeArrowheads="1"/>
          </p:cNvSpPr>
          <p:nvPr/>
        </p:nvSpPr>
        <p:spPr bwMode="auto">
          <a:xfrm>
            <a:off x="7502525" y="5324475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latin typeface="Courier New" pitchFamily="49" charset="0"/>
              </a:rPr>
              <a:t>1400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6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77336E-6 L -3.05556E-6 0.6979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461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6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347 L -0.00069 -0.09181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618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6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0" grpId="0" animBg="1"/>
      <p:bldP spid="461831" grpId="0"/>
      <p:bldP spid="461859" grpId="0" animBg="1"/>
      <p:bldP spid="461859" grpId="1" animBg="1"/>
      <p:bldP spid="461860" grpId="0" animBg="1"/>
      <p:bldP spid="461860" grpId="1" animBg="1"/>
      <p:bldP spid="461861" grpId="0"/>
      <p:bldP spid="461861" grpId="1"/>
      <p:bldP spid="461862" grpId="0" animBg="1"/>
      <p:bldP spid="461862" grpId="1" animBg="1"/>
      <p:bldP spid="461863" grpId="0" animBg="1"/>
      <p:bldP spid="461863" grpId="1" animBg="1"/>
      <p:bldP spid="461867" grpId="0" animBg="1"/>
      <p:bldP spid="461867" grpId="1" animBg="1"/>
      <p:bldP spid="461868" grpId="0"/>
      <p:bldP spid="461869" grpId="0" animBg="1"/>
      <p:bldP spid="461869" grpId="1" animBg="1"/>
      <p:bldP spid="461870" grpId="0" animBg="1"/>
      <p:bldP spid="461870" grpId="1" animBg="1"/>
      <p:bldP spid="461874" grpId="0" animBg="1"/>
      <p:bldP spid="461874" grpId="1" animBg="1"/>
      <p:bldP spid="461899" grpId="0"/>
      <p:bldP spid="461899" grpId="1"/>
      <p:bldP spid="461906" grpId="0"/>
      <p:bldP spid="461906" grpId="1"/>
      <p:bldP spid="461907" grpId="0" animBg="1"/>
      <p:bldP spid="461907" grpId="1" animBg="1"/>
      <p:bldP spid="461908" grpId="0" animBg="1"/>
      <p:bldP spid="461908" grpId="1" animBg="1"/>
      <p:bldP spid="461909" grpId="0" animBg="1"/>
      <p:bldP spid="461909" grpId="1" animBg="1"/>
      <p:bldP spid="461910" grpId="0" animBg="1"/>
      <p:bldP spid="461910" grpId="1" animBg="1"/>
      <p:bldP spid="461911" grpId="0" animBg="1"/>
      <p:bldP spid="461911" grpId="1" animBg="1"/>
      <p:bldP spid="4619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787E-E116-4AC9-BC83-075FB301D036}" type="slidenum">
              <a:rPr lang="en-US"/>
              <a:pPr/>
              <a:t>34</a:t>
            </a:fld>
            <a:endParaRPr lang="en-US"/>
          </a:p>
        </p:txBody>
      </p:sp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228600" y="2743200"/>
            <a:ext cx="51641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Each struct holds an animal’s name and a </a:t>
            </a:r>
            <a:r>
              <a:rPr lang="en-US">
                <a:solidFill>
                  <a:srgbClr val="800000"/>
                </a:solidFill>
                <a:cs typeface="Arial" charset="0"/>
              </a:rPr>
              <a:t>next pointer</a:t>
            </a:r>
            <a:r>
              <a:rPr lang="en-US">
                <a:solidFill>
                  <a:schemeClr val="tx1"/>
                </a:solidFill>
                <a:cs typeface="Arial" charset="0"/>
              </a:rPr>
              <a:t> that points to the next house in the list.</a:t>
            </a: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457200" y="4495800"/>
            <a:ext cx="4543425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The </a:t>
            </a:r>
            <a:r>
              <a:rPr lang="en-US" i="1">
                <a:solidFill>
                  <a:schemeClr val="tx1"/>
                </a:solidFill>
                <a:cs typeface="Arial" charset="0"/>
              </a:rPr>
              <a:t>last </a:t>
            </a:r>
            <a:r>
              <a:rPr lang="en-US">
                <a:solidFill>
                  <a:schemeClr val="tx1"/>
                </a:solidFill>
                <a:cs typeface="Arial" charset="0"/>
              </a:rPr>
              <a:t>struct in the list has a next pointer of </a:t>
            </a:r>
            <a:r>
              <a:rPr lang="en-US">
                <a:solidFill>
                  <a:srgbClr val="800000"/>
                </a:solidFill>
                <a:cs typeface="Arial" charset="0"/>
              </a:rPr>
              <a:t>NULL</a:t>
            </a:r>
            <a:r>
              <a:rPr lang="en-US">
                <a:solidFill>
                  <a:schemeClr val="tx1"/>
                </a:solidFill>
                <a:cs typeface="Arial" charset="0"/>
              </a:rPr>
              <a:t>.</a:t>
            </a:r>
          </a:p>
          <a:p>
            <a:endParaRPr lang="en-US" sz="1000">
              <a:solidFill>
                <a:schemeClr val="tx1"/>
              </a:solidFill>
              <a:cs typeface="Arial" charset="0"/>
            </a:endParaRPr>
          </a:p>
          <a:p>
            <a:r>
              <a:rPr lang="en-US">
                <a:solidFill>
                  <a:schemeClr val="tx1"/>
                </a:solidFill>
                <a:cs typeface="Arial" charset="0"/>
              </a:rPr>
              <a:t>This means “</a:t>
            </a:r>
            <a:r>
              <a:rPr lang="en-US">
                <a:solidFill>
                  <a:srgbClr val="FF0066"/>
                </a:solidFill>
                <a:cs typeface="Arial" charset="0"/>
              </a:rPr>
              <a:t>end of list.</a:t>
            </a:r>
            <a:r>
              <a:rPr lang="en-US">
                <a:solidFill>
                  <a:schemeClr val="tx1"/>
                </a:solidFill>
                <a:cs typeface="Arial" charset="0"/>
              </a:rPr>
              <a:t>”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4724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Arial" charset="0"/>
              </a:rPr>
              <a:t>Our lastRented pointer </a:t>
            </a:r>
            <a:br>
              <a:rPr lang="en-US">
                <a:solidFill>
                  <a:schemeClr val="tx1"/>
                </a:solidFill>
                <a:cs typeface="Arial" charset="0"/>
              </a:rPr>
            </a:br>
            <a:r>
              <a:rPr lang="en-US">
                <a:solidFill>
                  <a:schemeClr val="tx1"/>
                </a:solidFill>
                <a:cs typeface="Arial" charset="0"/>
              </a:rPr>
              <a:t>(also called a “</a:t>
            </a:r>
            <a:r>
              <a:rPr lang="en-US">
                <a:solidFill>
                  <a:srgbClr val="800000"/>
                </a:solidFill>
                <a:cs typeface="Arial" charset="0"/>
              </a:rPr>
              <a:t>head pointer</a:t>
            </a:r>
            <a:r>
              <a:rPr lang="en-US">
                <a:solidFill>
                  <a:schemeClr val="tx1"/>
                </a:solidFill>
                <a:cs typeface="Arial" charset="0"/>
              </a:rPr>
              <a:t>”) points to the </a:t>
            </a:r>
            <a:r>
              <a:rPr lang="en-US" i="1">
                <a:solidFill>
                  <a:schemeClr val="tx1"/>
                </a:solidFill>
                <a:cs typeface="Arial" charset="0"/>
              </a:rPr>
              <a:t>first</a:t>
            </a:r>
            <a:r>
              <a:rPr lang="en-US">
                <a:solidFill>
                  <a:schemeClr val="tx1"/>
                </a:solidFill>
                <a:cs typeface="Arial" charset="0"/>
              </a:rPr>
              <a:t> </a:t>
            </a:r>
            <a:br>
              <a:rPr lang="en-US">
                <a:solidFill>
                  <a:schemeClr val="tx1"/>
                </a:solidFill>
                <a:cs typeface="Arial" charset="0"/>
              </a:rPr>
            </a:br>
            <a:r>
              <a:rPr lang="en-US">
                <a:solidFill>
                  <a:schemeClr val="tx1"/>
                </a:solidFill>
                <a:cs typeface="Arial" charset="0"/>
              </a:rPr>
              <a:t>struct in the list.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4800600" y="0"/>
            <a:ext cx="419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/>
              <a:t>Our first Linked List</a:t>
            </a:r>
          </a:p>
        </p:txBody>
      </p:sp>
      <p:sp>
        <p:nvSpPr>
          <p:cNvPr id="463878" name="Text Box 6"/>
          <p:cNvSpPr txBox="1">
            <a:spLocks noChangeArrowheads="1"/>
          </p:cNvSpPr>
          <p:nvPr/>
        </p:nvSpPr>
        <p:spPr bwMode="auto">
          <a:xfrm>
            <a:off x="6853238" y="35814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…</a:t>
            </a:r>
          </a:p>
        </p:txBody>
      </p:sp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6689725" y="2705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6689725" y="30099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2" name="Rectangle 10"/>
          <p:cNvSpPr>
            <a:spLocks noChangeArrowheads="1"/>
          </p:cNvSpPr>
          <p:nvPr/>
        </p:nvSpPr>
        <p:spPr bwMode="auto">
          <a:xfrm>
            <a:off x="6686550" y="3319463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3" name="Rectangle 11"/>
          <p:cNvSpPr>
            <a:spLocks noChangeArrowheads="1"/>
          </p:cNvSpPr>
          <p:nvPr/>
        </p:nvSpPr>
        <p:spPr bwMode="auto">
          <a:xfrm>
            <a:off x="6704013" y="41227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4" name="Rectangle 12"/>
          <p:cNvSpPr>
            <a:spLocks noChangeArrowheads="1"/>
          </p:cNvSpPr>
          <p:nvPr/>
        </p:nvSpPr>
        <p:spPr bwMode="auto">
          <a:xfrm>
            <a:off x="6704013" y="44275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6" name="Rectangle 14"/>
          <p:cNvSpPr>
            <a:spLocks noChangeArrowheads="1"/>
          </p:cNvSpPr>
          <p:nvPr/>
        </p:nvSpPr>
        <p:spPr bwMode="auto">
          <a:xfrm>
            <a:off x="6700838" y="47371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7" name="Rectangle 15"/>
          <p:cNvSpPr>
            <a:spLocks noChangeArrowheads="1"/>
          </p:cNvSpPr>
          <p:nvPr/>
        </p:nvSpPr>
        <p:spPr bwMode="auto">
          <a:xfrm>
            <a:off x="6704013" y="54943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8" name="Rectangle 16"/>
          <p:cNvSpPr>
            <a:spLocks noChangeArrowheads="1"/>
          </p:cNvSpPr>
          <p:nvPr/>
        </p:nvSpPr>
        <p:spPr bwMode="auto">
          <a:xfrm>
            <a:off x="6704013" y="57991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90" name="Rectangle 18"/>
          <p:cNvSpPr>
            <a:spLocks noChangeArrowheads="1"/>
          </p:cNvSpPr>
          <p:nvPr/>
        </p:nvSpPr>
        <p:spPr bwMode="auto">
          <a:xfrm>
            <a:off x="6700838" y="61087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91" name="Rectangle 19"/>
          <p:cNvSpPr>
            <a:spLocks noChangeArrowheads="1"/>
          </p:cNvSpPr>
          <p:nvPr/>
        </p:nvSpPr>
        <p:spPr bwMode="auto">
          <a:xfrm>
            <a:off x="6704013" y="1443038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3895" name="Group 23"/>
          <p:cNvGrpSpPr>
            <a:grpSpLocks/>
          </p:cNvGrpSpPr>
          <p:nvPr/>
        </p:nvGrpSpPr>
        <p:grpSpPr bwMode="auto">
          <a:xfrm>
            <a:off x="5275263" y="1404938"/>
            <a:ext cx="2840037" cy="396875"/>
            <a:chOff x="3371" y="885"/>
            <a:chExt cx="1789" cy="250"/>
          </a:xfrm>
        </p:grpSpPr>
        <p:sp>
          <p:nvSpPr>
            <p:cNvPr id="463896" name="Text Box 24"/>
            <p:cNvSpPr txBox="1">
              <a:spLocks noChangeArrowheads="1"/>
            </p:cNvSpPr>
            <p:nvPr/>
          </p:nvSpPr>
          <p:spPr bwMode="auto">
            <a:xfrm>
              <a:off x="3371" y="885"/>
              <a:ext cx="17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lastRented                  </a:t>
              </a:r>
            </a:p>
          </p:txBody>
        </p:sp>
        <p:sp>
          <p:nvSpPr>
            <p:cNvPr id="463897" name="Rectangle 25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rgbClr val="800000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3898" name="Group 26"/>
          <p:cNvGrpSpPr>
            <a:grpSpLocks/>
          </p:cNvGrpSpPr>
          <p:nvPr/>
        </p:nvGrpSpPr>
        <p:grpSpPr bwMode="auto">
          <a:xfrm>
            <a:off x="6691313" y="5424488"/>
            <a:ext cx="857250" cy="1138237"/>
            <a:chOff x="4263" y="2562"/>
            <a:chExt cx="540" cy="717"/>
          </a:xfrm>
        </p:grpSpPr>
        <p:sp>
          <p:nvSpPr>
            <p:cNvPr id="463899" name="Rectangle 27"/>
            <p:cNvSpPr>
              <a:spLocks noChangeArrowheads="1"/>
            </p:cNvSpPr>
            <p:nvPr/>
          </p:nvSpPr>
          <p:spPr bwMode="auto">
            <a:xfrm>
              <a:off x="4263" y="2592"/>
              <a:ext cx="540" cy="6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900" name="Text Box 28"/>
            <p:cNvSpPr txBox="1">
              <a:spLocks noChangeArrowheads="1"/>
            </p:cNvSpPr>
            <p:nvPr/>
          </p:nvSpPr>
          <p:spPr bwMode="auto">
            <a:xfrm>
              <a:off x="4272" y="256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name</a:t>
              </a:r>
            </a:p>
          </p:txBody>
        </p:sp>
        <p:sp>
          <p:nvSpPr>
            <p:cNvPr id="463901" name="Rectangle 29"/>
            <p:cNvSpPr>
              <a:spLocks noChangeArrowheads="1"/>
            </p:cNvSpPr>
            <p:nvPr/>
          </p:nvSpPr>
          <p:spPr bwMode="auto">
            <a:xfrm>
              <a:off x="4292" y="2771"/>
              <a:ext cx="480" cy="1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902" name="Text Box 30"/>
            <p:cNvSpPr txBox="1">
              <a:spLocks noChangeArrowheads="1"/>
            </p:cNvSpPr>
            <p:nvPr/>
          </p:nvSpPr>
          <p:spPr bwMode="auto">
            <a:xfrm>
              <a:off x="4320" y="289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Arial" charset="0"/>
                  <a:cs typeface="Arial" charset="0"/>
                </a:rPr>
                <a:t>next</a:t>
              </a:r>
            </a:p>
          </p:txBody>
        </p:sp>
        <p:sp>
          <p:nvSpPr>
            <p:cNvPr id="463903" name="Rectangle 31"/>
            <p:cNvSpPr>
              <a:spLocks noChangeArrowheads="1"/>
            </p:cNvSpPr>
            <p:nvPr/>
          </p:nvSpPr>
          <p:spPr bwMode="auto">
            <a:xfrm>
              <a:off x="4292" y="3100"/>
              <a:ext cx="480" cy="14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3904" name="Text Box 32"/>
          <p:cNvSpPr txBox="1">
            <a:spLocks noChangeArrowheads="1"/>
          </p:cNvSpPr>
          <p:nvPr/>
        </p:nvSpPr>
        <p:spPr bwMode="auto">
          <a:xfrm>
            <a:off x="6702425" y="13811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CC"/>
                </a:solidFill>
                <a:cs typeface="Arial" charset="0"/>
              </a:rPr>
              <a:t>1400</a:t>
            </a:r>
          </a:p>
        </p:txBody>
      </p:sp>
      <p:sp>
        <p:nvSpPr>
          <p:cNvPr id="463905" name="Text Box 33"/>
          <p:cNvSpPr txBox="1">
            <a:spLocks noChangeArrowheads="1"/>
          </p:cNvSpPr>
          <p:nvPr/>
        </p:nvSpPr>
        <p:spPr bwMode="auto">
          <a:xfrm>
            <a:off x="6610350" y="5724525"/>
            <a:ext cx="104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chemeClr val="accent2"/>
                </a:solidFill>
                <a:latin typeface="Arial" charset="0"/>
                <a:cs typeface="Arial" charset="0"/>
              </a:rPr>
              <a:t>“mouse”</a:t>
            </a:r>
          </a:p>
        </p:txBody>
      </p:sp>
      <p:grpSp>
        <p:nvGrpSpPr>
          <p:cNvPr id="463906" name="Group 34"/>
          <p:cNvGrpSpPr>
            <a:grpSpLocks/>
          </p:cNvGrpSpPr>
          <p:nvPr/>
        </p:nvGrpSpPr>
        <p:grpSpPr bwMode="auto">
          <a:xfrm>
            <a:off x="6688138" y="4071938"/>
            <a:ext cx="871537" cy="1190625"/>
            <a:chOff x="3648" y="2595"/>
            <a:chExt cx="549" cy="750"/>
          </a:xfrm>
        </p:grpSpPr>
        <p:grpSp>
          <p:nvGrpSpPr>
            <p:cNvPr id="463907" name="Group 35"/>
            <p:cNvGrpSpPr>
              <a:grpSpLocks/>
            </p:cNvGrpSpPr>
            <p:nvPr/>
          </p:nvGrpSpPr>
          <p:grpSpPr bwMode="auto">
            <a:xfrm>
              <a:off x="3648" y="2595"/>
              <a:ext cx="540" cy="717"/>
              <a:chOff x="4263" y="2562"/>
              <a:chExt cx="540" cy="717"/>
            </a:xfrm>
          </p:grpSpPr>
          <p:sp>
            <p:nvSpPr>
              <p:cNvPr id="463908" name="Rectangle 36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09" name="Text Box 37"/>
              <p:cNvSpPr txBox="1">
                <a:spLocks noChangeArrowheads="1"/>
              </p:cNvSpPr>
              <p:nvPr/>
            </p:nvSpPr>
            <p:spPr bwMode="auto">
              <a:xfrm>
                <a:off x="4272" y="256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name</a:t>
                </a:r>
              </a:p>
            </p:txBody>
          </p:sp>
          <p:sp>
            <p:nvSpPr>
              <p:cNvPr id="463910" name="Rectangle 38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11" name="Text Box 39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463912" name="Rectangle 40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3913" name="Text Box 41"/>
            <p:cNvSpPr txBox="1">
              <a:spLocks noChangeArrowheads="1"/>
            </p:cNvSpPr>
            <p:nvPr/>
          </p:nvSpPr>
          <p:spPr bwMode="auto">
            <a:xfrm>
              <a:off x="3657" y="2769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“cow”</a:t>
              </a:r>
            </a:p>
          </p:txBody>
        </p:sp>
        <p:sp>
          <p:nvSpPr>
            <p:cNvPr id="463914" name="Text Box 42"/>
            <p:cNvSpPr txBox="1">
              <a:spLocks noChangeArrowheads="1"/>
            </p:cNvSpPr>
            <p:nvPr/>
          </p:nvSpPr>
          <p:spPr bwMode="auto">
            <a:xfrm>
              <a:off x="3658" y="3095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66"/>
                  </a:solidFill>
                  <a:cs typeface="Arial" charset="0"/>
                </a:rPr>
                <a:t>NULL</a:t>
              </a:r>
            </a:p>
          </p:txBody>
        </p:sp>
      </p:grpSp>
      <p:grpSp>
        <p:nvGrpSpPr>
          <p:cNvPr id="463915" name="Group 43"/>
          <p:cNvGrpSpPr>
            <a:grpSpLocks/>
          </p:cNvGrpSpPr>
          <p:nvPr/>
        </p:nvGrpSpPr>
        <p:grpSpPr bwMode="auto">
          <a:xfrm flipH="1">
            <a:off x="6538913" y="3573463"/>
            <a:ext cx="184150" cy="560387"/>
            <a:chOff x="4772" y="1008"/>
            <a:chExt cx="116" cy="1844"/>
          </a:xfrm>
        </p:grpSpPr>
        <p:cxnSp>
          <p:nvCxnSpPr>
            <p:cNvPr id="463916" name="AutoShape 44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3917" name="Text Box 45"/>
            <p:cNvSpPr txBox="1">
              <a:spLocks noChangeArrowheads="1"/>
            </p:cNvSpPr>
            <p:nvPr/>
          </p:nvSpPr>
          <p:spPr bwMode="auto">
            <a:xfrm>
              <a:off x="4772" y="1290"/>
              <a:ext cx="116" cy="1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63918" name="Group 46"/>
          <p:cNvGrpSpPr>
            <a:grpSpLocks/>
          </p:cNvGrpSpPr>
          <p:nvPr/>
        </p:nvGrpSpPr>
        <p:grpSpPr bwMode="auto">
          <a:xfrm>
            <a:off x="6672263" y="2638425"/>
            <a:ext cx="896937" cy="1190625"/>
            <a:chOff x="3648" y="2595"/>
            <a:chExt cx="565" cy="750"/>
          </a:xfrm>
        </p:grpSpPr>
        <p:grpSp>
          <p:nvGrpSpPr>
            <p:cNvPr id="463919" name="Group 47"/>
            <p:cNvGrpSpPr>
              <a:grpSpLocks/>
            </p:cNvGrpSpPr>
            <p:nvPr/>
          </p:nvGrpSpPr>
          <p:grpSpPr bwMode="auto">
            <a:xfrm>
              <a:off x="3648" y="2595"/>
              <a:ext cx="540" cy="717"/>
              <a:chOff x="4263" y="2562"/>
              <a:chExt cx="540" cy="717"/>
            </a:xfrm>
          </p:grpSpPr>
          <p:sp>
            <p:nvSpPr>
              <p:cNvPr id="463920" name="Rectangle 48"/>
              <p:cNvSpPr>
                <a:spLocks noChangeArrowheads="1"/>
              </p:cNvSpPr>
              <p:nvPr/>
            </p:nvSpPr>
            <p:spPr bwMode="auto">
              <a:xfrm>
                <a:off x="4263" y="2592"/>
                <a:ext cx="540" cy="6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21" name="Text Box 49"/>
              <p:cNvSpPr txBox="1">
                <a:spLocks noChangeArrowheads="1"/>
              </p:cNvSpPr>
              <p:nvPr/>
            </p:nvSpPr>
            <p:spPr bwMode="auto">
              <a:xfrm>
                <a:off x="4272" y="2562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name</a:t>
                </a:r>
              </a:p>
            </p:txBody>
          </p:sp>
          <p:sp>
            <p:nvSpPr>
              <p:cNvPr id="463922" name="Rectangle 50"/>
              <p:cNvSpPr>
                <a:spLocks noChangeArrowheads="1"/>
              </p:cNvSpPr>
              <p:nvPr/>
            </p:nvSpPr>
            <p:spPr bwMode="auto">
              <a:xfrm>
                <a:off x="4292" y="2771"/>
                <a:ext cx="480" cy="16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23" name="Text Box 51"/>
              <p:cNvSpPr txBox="1">
                <a:spLocks noChangeArrowheads="1"/>
              </p:cNvSpPr>
              <p:nvPr/>
            </p:nvSpPr>
            <p:spPr bwMode="auto">
              <a:xfrm>
                <a:off x="4320" y="2891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next</a:t>
                </a:r>
              </a:p>
            </p:txBody>
          </p:sp>
          <p:sp>
            <p:nvSpPr>
              <p:cNvPr id="463924" name="Rectangle 52"/>
              <p:cNvSpPr>
                <a:spLocks noChangeArrowheads="1"/>
              </p:cNvSpPr>
              <p:nvPr/>
            </p:nvSpPr>
            <p:spPr bwMode="auto">
              <a:xfrm>
                <a:off x="4292" y="3100"/>
                <a:ext cx="480" cy="14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3925" name="Text Box 53"/>
            <p:cNvSpPr txBox="1">
              <a:spLocks noChangeArrowheads="1"/>
            </p:cNvSpPr>
            <p:nvPr/>
          </p:nvSpPr>
          <p:spPr bwMode="auto">
            <a:xfrm>
              <a:off x="3657" y="2769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“emu”</a:t>
              </a:r>
            </a:p>
          </p:txBody>
        </p:sp>
        <p:sp>
          <p:nvSpPr>
            <p:cNvPr id="463926" name="Text Box 54"/>
            <p:cNvSpPr txBox="1">
              <a:spLocks noChangeArrowheads="1"/>
            </p:cNvSpPr>
            <p:nvPr/>
          </p:nvSpPr>
          <p:spPr bwMode="auto">
            <a:xfrm>
              <a:off x="3686" y="3095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66"/>
                  </a:solidFill>
                  <a:cs typeface="Arial" charset="0"/>
                </a:rPr>
                <a:t>1200</a:t>
              </a:r>
            </a:p>
          </p:txBody>
        </p:sp>
      </p:grpSp>
      <p:grpSp>
        <p:nvGrpSpPr>
          <p:cNvPr id="463927" name="Group 55"/>
          <p:cNvGrpSpPr>
            <a:grpSpLocks/>
          </p:cNvGrpSpPr>
          <p:nvPr/>
        </p:nvGrpSpPr>
        <p:grpSpPr bwMode="auto">
          <a:xfrm>
            <a:off x="7486650" y="1657350"/>
            <a:ext cx="1309688" cy="3892550"/>
            <a:chOff x="4772" y="1008"/>
            <a:chExt cx="479" cy="1844"/>
          </a:xfrm>
        </p:grpSpPr>
        <p:cxnSp>
          <p:nvCxnSpPr>
            <p:cNvPr id="463928" name="AutoShape 56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3929" name="Text Box 57"/>
            <p:cNvSpPr txBox="1">
              <a:spLocks noChangeArrowheads="1"/>
            </p:cNvSpPr>
            <p:nvPr/>
          </p:nvSpPr>
          <p:spPr bwMode="auto">
            <a:xfrm>
              <a:off x="5184" y="2257"/>
              <a:ext cx="6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63930" name="Group 58"/>
          <p:cNvGrpSpPr>
            <a:grpSpLocks/>
          </p:cNvGrpSpPr>
          <p:nvPr/>
        </p:nvGrpSpPr>
        <p:grpSpPr bwMode="auto">
          <a:xfrm flipH="1" flipV="1">
            <a:off x="6435725" y="2743200"/>
            <a:ext cx="382588" cy="3668713"/>
            <a:chOff x="4772" y="1008"/>
            <a:chExt cx="117" cy="1844"/>
          </a:xfrm>
        </p:grpSpPr>
        <p:cxnSp>
          <p:nvCxnSpPr>
            <p:cNvPr id="463931" name="AutoShape 59"/>
            <p:cNvCxnSpPr>
              <a:cxnSpLocks noChangeShapeType="1"/>
            </p:cNvCxnSpPr>
            <p:nvPr/>
          </p:nvCxnSpPr>
          <p:spPr bwMode="auto">
            <a:xfrm flipH="1">
              <a:off x="4772" y="1008"/>
              <a:ext cx="37" cy="1844"/>
            </a:xfrm>
            <a:prstGeom prst="curvedConnector3">
              <a:avLst>
                <a:gd name="adj1" fmla="val -10621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3932" name="Text Box 60"/>
            <p:cNvSpPr txBox="1">
              <a:spLocks noChangeArrowheads="1"/>
            </p:cNvSpPr>
            <p:nvPr/>
          </p:nvSpPr>
          <p:spPr bwMode="auto">
            <a:xfrm>
              <a:off x="4773" y="1806"/>
              <a:ext cx="116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63933" name="Rectangle 61"/>
          <p:cNvSpPr>
            <a:spLocks noChangeArrowheads="1"/>
          </p:cNvSpPr>
          <p:nvPr/>
        </p:nvSpPr>
        <p:spPr bwMode="auto">
          <a:xfrm>
            <a:off x="6750050" y="6202363"/>
            <a:ext cx="765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66"/>
                </a:solidFill>
                <a:cs typeface="Arial" charset="0"/>
              </a:rPr>
              <a:t>1000</a:t>
            </a:r>
          </a:p>
        </p:txBody>
      </p:sp>
      <p:grpSp>
        <p:nvGrpSpPr>
          <p:cNvPr id="463937" name="Group 65"/>
          <p:cNvGrpSpPr>
            <a:grpSpLocks/>
          </p:cNvGrpSpPr>
          <p:nvPr/>
        </p:nvGrpSpPr>
        <p:grpSpPr bwMode="auto">
          <a:xfrm>
            <a:off x="7486650" y="2479675"/>
            <a:ext cx="819150" cy="3241675"/>
            <a:chOff x="4716" y="1562"/>
            <a:chExt cx="516" cy="2042"/>
          </a:xfrm>
        </p:grpSpPr>
        <p:sp>
          <p:nvSpPr>
            <p:cNvPr id="463934" name="Text Box 62"/>
            <p:cNvSpPr txBox="1">
              <a:spLocks noChangeArrowheads="1"/>
            </p:cNvSpPr>
            <p:nvPr/>
          </p:nvSpPr>
          <p:spPr bwMode="auto">
            <a:xfrm>
              <a:off x="4732" y="2496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1200</a:t>
              </a:r>
            </a:p>
          </p:txBody>
        </p:sp>
        <p:sp>
          <p:nvSpPr>
            <p:cNvPr id="463935" name="Text Box 63"/>
            <p:cNvSpPr txBox="1">
              <a:spLocks noChangeArrowheads="1"/>
            </p:cNvSpPr>
            <p:nvPr/>
          </p:nvSpPr>
          <p:spPr bwMode="auto">
            <a:xfrm>
              <a:off x="4716" y="1562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1000</a:t>
              </a:r>
            </a:p>
          </p:txBody>
        </p:sp>
        <p:sp>
          <p:nvSpPr>
            <p:cNvPr id="463936" name="Text Box 64"/>
            <p:cNvSpPr txBox="1">
              <a:spLocks noChangeArrowheads="1"/>
            </p:cNvSpPr>
            <p:nvPr/>
          </p:nvSpPr>
          <p:spPr bwMode="auto">
            <a:xfrm>
              <a:off x="4726" y="3354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1400</a:t>
              </a:r>
            </a:p>
          </p:txBody>
        </p:sp>
      </p:grpSp>
      <p:sp>
        <p:nvSpPr>
          <p:cNvPr id="463938" name="Text Box 66"/>
          <p:cNvSpPr txBox="1">
            <a:spLocks noChangeArrowheads="1"/>
          </p:cNvSpPr>
          <p:nvPr/>
        </p:nvSpPr>
        <p:spPr bwMode="auto">
          <a:xfrm>
            <a:off x="4972050" y="13716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         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/>
      <p:bldP spid="463875" grpId="0"/>
      <p:bldP spid="463876" grpId="0"/>
      <p:bldP spid="4639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AB53-6A05-4F96-B979-5EBBA8432CD5}" type="slidenum">
              <a:rPr lang="en-US"/>
              <a:pPr/>
              <a:t>35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can we do to a linked list?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39624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add items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to the list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	To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front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middle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 or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end</a:t>
            </a:r>
            <a:endParaRPr lang="en-US" sz="180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304800" y="1981200"/>
            <a:ext cx="39624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delete an item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from it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	By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value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or by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slot number</a:t>
            </a: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304800" y="2757488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search for an item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in it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304800" y="3214688"/>
            <a:ext cx="39624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process the items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in it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	Print it, add all its items, etc.</a:t>
            </a:r>
          </a:p>
        </p:txBody>
      </p:sp>
      <p:sp>
        <p:nvSpPr>
          <p:cNvPr id="265227" name="Text Box 11"/>
          <p:cNvSpPr txBox="1">
            <a:spLocks noChangeArrowheads="1"/>
          </p:cNvSpPr>
          <p:nvPr/>
        </p:nvSpPr>
        <p:spPr bwMode="auto">
          <a:xfrm>
            <a:off x="304800" y="3976688"/>
            <a:ext cx="39624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destroy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the list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	Remove all of its items at once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715000" y="1295400"/>
            <a:ext cx="3233738" cy="1190625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Typically you create a class to hold your linked list.</a:t>
            </a: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4784725" y="2600325"/>
            <a:ext cx="4206875" cy="4214813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EinsteinsLinkedList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public: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  private: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265231" name="Text Box 15"/>
          <p:cNvSpPr txBox="1">
            <a:spLocks noChangeArrowheads="1"/>
          </p:cNvSpPr>
          <p:nvPr/>
        </p:nvSpPr>
        <p:spPr bwMode="auto">
          <a:xfrm>
            <a:off x="304800" y="1219200"/>
            <a:ext cx="39624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add items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 to the list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	To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front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middle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, or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end</a:t>
            </a:r>
            <a:endParaRPr lang="en-US" sz="180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265236" name="Text Box 20"/>
          <p:cNvSpPr txBox="1">
            <a:spLocks noChangeArrowheads="1"/>
          </p:cNvSpPr>
          <p:nvPr/>
        </p:nvSpPr>
        <p:spPr bwMode="auto">
          <a:xfrm>
            <a:off x="5072063" y="3505200"/>
            <a:ext cx="385921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void addItemToFront(string animal);</a:t>
            </a:r>
          </a:p>
        </p:txBody>
      </p:sp>
      <p:sp>
        <p:nvSpPr>
          <p:cNvPr id="265237" name="Text Box 21"/>
          <p:cNvSpPr txBox="1">
            <a:spLocks noChangeArrowheads="1"/>
          </p:cNvSpPr>
          <p:nvPr/>
        </p:nvSpPr>
        <p:spPr bwMode="auto">
          <a:xfrm>
            <a:off x="304800" y="1985963"/>
            <a:ext cx="39624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delete an item </a:t>
            </a:r>
            <a:r>
              <a:rPr lang="en-US" sz="2000">
                <a:latin typeface="Comic Sans MS" pitchFamily="66" charset="0"/>
              </a:rPr>
              <a:t>from it</a:t>
            </a:r>
            <a:br>
              <a:rPr lang="en-US" sz="2000">
                <a:latin typeface="Comic Sans MS" pitchFamily="66" charset="0"/>
              </a:rPr>
            </a:b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By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value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or by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slot number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265238" name="Text Box 22"/>
          <p:cNvSpPr txBox="1">
            <a:spLocks noChangeArrowheads="1"/>
          </p:cNvSpPr>
          <p:nvPr/>
        </p:nvSpPr>
        <p:spPr bwMode="auto">
          <a:xfrm>
            <a:off x="5075238" y="3878263"/>
            <a:ext cx="3930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void deleteItem(int itemNum);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void deleteItem(string whichAnimal);</a:t>
            </a:r>
          </a:p>
        </p:txBody>
      </p:sp>
      <p:sp>
        <p:nvSpPr>
          <p:cNvPr id="265239" name="Text Box 23"/>
          <p:cNvSpPr txBox="1">
            <a:spLocks noChangeArrowheads="1"/>
          </p:cNvSpPr>
          <p:nvPr/>
        </p:nvSpPr>
        <p:spPr bwMode="auto">
          <a:xfrm>
            <a:off x="304800" y="2755900"/>
            <a:ext cx="39624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search for an item </a:t>
            </a:r>
            <a:r>
              <a:rPr lang="en-US" sz="2000">
                <a:latin typeface="Comic Sans MS" pitchFamily="66" charset="0"/>
              </a:rPr>
              <a:t>in it </a:t>
            </a:r>
            <a:br>
              <a:rPr lang="en-US" sz="2000">
                <a:latin typeface="Comic Sans MS" pitchFamily="66" charset="0"/>
              </a:rPr>
            </a:br>
            <a:endParaRPr lang="en-US" sz="1800">
              <a:latin typeface="Comic Sans MS" pitchFamily="66" charset="0"/>
            </a:endParaRPr>
          </a:p>
        </p:txBody>
      </p:sp>
      <p:sp>
        <p:nvSpPr>
          <p:cNvPr id="265240" name="Text Box 24"/>
          <p:cNvSpPr txBox="1">
            <a:spLocks noChangeArrowheads="1"/>
          </p:cNvSpPr>
          <p:nvPr/>
        </p:nvSpPr>
        <p:spPr bwMode="auto">
          <a:xfrm>
            <a:off x="5105400" y="4505325"/>
            <a:ext cx="3640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int findItem(string animalToFind);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265241" name="Text Box 25"/>
          <p:cNvSpPr txBox="1">
            <a:spLocks noChangeArrowheads="1"/>
          </p:cNvSpPr>
          <p:nvPr/>
        </p:nvSpPr>
        <p:spPr bwMode="auto">
          <a:xfrm>
            <a:off x="304800" y="3214688"/>
            <a:ext cx="39624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process the items </a:t>
            </a:r>
            <a:r>
              <a:rPr lang="en-US" sz="2000">
                <a:latin typeface="Comic Sans MS" pitchFamily="66" charset="0"/>
              </a:rPr>
              <a:t>in it </a:t>
            </a:r>
            <a:br>
              <a:rPr lang="en-US" sz="2000">
                <a:latin typeface="Comic Sans MS" pitchFamily="66" charset="0"/>
              </a:rPr>
            </a:br>
            <a:r>
              <a:rPr lang="en-US" sz="1800">
                <a:latin typeface="Comic Sans MS" pitchFamily="66" charset="0"/>
              </a:rPr>
              <a:t>Print it, add all its items, etc.</a:t>
            </a:r>
          </a:p>
        </p:txBody>
      </p: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5103813" y="4876800"/>
            <a:ext cx="1984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void printItems();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265243" name="Text Box 27"/>
          <p:cNvSpPr txBox="1">
            <a:spLocks noChangeArrowheads="1"/>
          </p:cNvSpPr>
          <p:nvPr/>
        </p:nvSpPr>
        <p:spPr bwMode="auto">
          <a:xfrm>
            <a:off x="304800" y="3976688"/>
            <a:ext cx="39624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destroy the list </a:t>
            </a:r>
            <a:r>
              <a:rPr lang="en-US" sz="2000">
                <a:latin typeface="Comic Sans MS" pitchFamily="66" charset="0"/>
              </a:rPr>
              <a:t> </a:t>
            </a:r>
            <a:br>
              <a:rPr lang="en-US" sz="2000">
                <a:latin typeface="Comic Sans MS" pitchFamily="66" charset="0"/>
              </a:rPr>
            </a:br>
            <a:r>
              <a:rPr lang="en-US" sz="1800">
                <a:latin typeface="Comic Sans MS" pitchFamily="66" charset="0"/>
              </a:rPr>
              <a:t>Remove all of its items at once</a:t>
            </a:r>
          </a:p>
        </p:txBody>
      </p:sp>
      <p:sp>
        <p:nvSpPr>
          <p:cNvPr id="265244" name="Text Box 28"/>
          <p:cNvSpPr txBox="1">
            <a:spLocks noChangeArrowheads="1"/>
          </p:cNvSpPr>
          <p:nvPr/>
        </p:nvSpPr>
        <p:spPr bwMode="auto">
          <a:xfrm>
            <a:off x="5105400" y="5267325"/>
            <a:ext cx="24876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~EinsteinsLinkedList();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265245" name="Text Box 29"/>
          <p:cNvSpPr txBox="1">
            <a:spLocks noChangeArrowheads="1"/>
          </p:cNvSpPr>
          <p:nvPr/>
        </p:nvSpPr>
        <p:spPr bwMode="auto">
          <a:xfrm>
            <a:off x="304800" y="4784725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And of course, 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create a new list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265246" name="Text Box 30"/>
          <p:cNvSpPr txBox="1">
            <a:spLocks noChangeArrowheads="1"/>
          </p:cNvSpPr>
          <p:nvPr/>
        </p:nvSpPr>
        <p:spPr bwMode="auto">
          <a:xfrm>
            <a:off x="5124450" y="5600700"/>
            <a:ext cx="23590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EinsteinsLinkedList();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265247" name="Text Box 31"/>
          <p:cNvSpPr txBox="1">
            <a:spLocks noChangeArrowheads="1"/>
          </p:cNvSpPr>
          <p:nvPr/>
        </p:nvSpPr>
        <p:spPr bwMode="auto">
          <a:xfrm>
            <a:off x="304800" y="4781550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And of course, we can </a:t>
            </a:r>
            <a:r>
              <a:rPr lang="en-US" sz="2000">
                <a:solidFill>
                  <a:srgbClr val="990000"/>
                </a:solidFill>
                <a:latin typeface="Comic Sans MS" pitchFamily="66" charset="0"/>
              </a:rPr>
              <a:t>create a new list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45833 0.3067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1532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45833 0.2689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1344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0"/>
                                        <p:tgtEl>
                                          <p:spTgt spid="26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6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45833 0.225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1127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6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45313 0.2199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56" y="1099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0"/>
                                        <p:tgtEl>
                                          <p:spTgt spid="265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6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45 0.1601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800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30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44375 0.09121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87" y="456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30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2000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000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2000"/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2000"/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2000"/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000"/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2000"/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000"/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2000"/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2000"/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2000"/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0"/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2000"/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000"/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2000"/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2000"/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2000"/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2000"/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2000"/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2000"/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2000"/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0"/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0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0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000"/>
                                        <p:tgtEl>
                                          <p:spTgt spid="26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0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000"/>
                                        <p:tgtEl>
                                          <p:spTgt spid="265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20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20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2000"/>
                                        <p:tgtEl>
                                          <p:spTgt spid="265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/>
      <p:bldP spid="265220" grpId="1"/>
      <p:bldP spid="265224" grpId="0"/>
      <p:bldP spid="265224" grpId="1"/>
      <p:bldP spid="265224" grpId="2"/>
      <p:bldP spid="265225" grpId="0"/>
      <p:bldP spid="265225" grpId="1"/>
      <p:bldP spid="265225" grpId="2"/>
      <p:bldP spid="265226" grpId="0"/>
      <p:bldP spid="265226" grpId="1"/>
      <p:bldP spid="265226" grpId="2"/>
      <p:bldP spid="265227" grpId="0"/>
      <p:bldP spid="265227" grpId="1"/>
      <p:bldP spid="265227" grpId="2"/>
      <p:bldP spid="265229" grpId="0" animBg="1"/>
      <p:bldP spid="265230" grpId="0" animBg="1"/>
      <p:bldP spid="265231" grpId="0"/>
      <p:bldP spid="265231" grpId="1"/>
      <p:bldP spid="265231" grpId="2"/>
      <p:bldP spid="265231" grpId="3"/>
      <p:bldP spid="265231" grpId="4"/>
      <p:bldP spid="265236" grpId="0"/>
      <p:bldP spid="265237" grpId="0"/>
      <p:bldP spid="265237" grpId="1"/>
      <p:bldP spid="265237" grpId="2"/>
      <p:bldP spid="265237" grpId="3"/>
      <p:bldP spid="265237" grpId="4"/>
      <p:bldP spid="265238" grpId="0"/>
      <p:bldP spid="265239" grpId="0"/>
      <p:bldP spid="265239" grpId="1"/>
      <p:bldP spid="265239" grpId="2"/>
      <p:bldP spid="265239" grpId="3"/>
      <p:bldP spid="265239" grpId="4"/>
      <p:bldP spid="265240" grpId="0"/>
      <p:bldP spid="265241" grpId="0"/>
      <p:bldP spid="265241" grpId="1"/>
      <p:bldP spid="265241" grpId="2"/>
      <p:bldP spid="265241" grpId="3"/>
      <p:bldP spid="265241" grpId="4"/>
      <p:bldP spid="265242" grpId="0"/>
      <p:bldP spid="265243" grpId="0"/>
      <p:bldP spid="265243" grpId="1"/>
      <p:bldP spid="265243" grpId="2"/>
      <p:bldP spid="265243" grpId="3"/>
      <p:bldP spid="265243" grpId="4"/>
      <p:bldP spid="265244" grpId="0"/>
      <p:bldP spid="265245" grpId="0"/>
      <p:bldP spid="265245" grpId="1"/>
      <p:bldP spid="265245" grpId="2"/>
      <p:bldP spid="265245" grpId="3"/>
      <p:bldP spid="265245" grpId="4"/>
      <p:bldP spid="265246" grpId="0"/>
      <p:bldP spid="265247" grpId="0"/>
      <p:bldP spid="265247" grpId="1"/>
      <p:bldP spid="265247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7817-4D2B-4E64-800B-94A56BF623B4}" type="slidenum">
              <a:rPr lang="en-US"/>
              <a:pPr/>
              <a:t>36</a:t>
            </a:fld>
            <a:endParaRPr lang="en-US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can we do to a linked list?</a:t>
            </a:r>
          </a:p>
        </p:txBody>
      </p:sp>
      <p:sp>
        <p:nvSpPr>
          <p:cNvPr id="467976" name="Rectangle 8"/>
          <p:cNvSpPr>
            <a:spLocks noChangeArrowheads="1"/>
          </p:cNvSpPr>
          <p:nvPr/>
        </p:nvSpPr>
        <p:spPr bwMode="auto">
          <a:xfrm>
            <a:off x="5715000" y="1295400"/>
            <a:ext cx="3233738" cy="1190625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Typically you create a class to hold your linked list.</a:t>
            </a:r>
          </a:p>
        </p:txBody>
      </p:sp>
      <p:sp>
        <p:nvSpPr>
          <p:cNvPr id="467977" name="Text Box 9"/>
          <p:cNvSpPr txBox="1">
            <a:spLocks noChangeArrowheads="1"/>
          </p:cNvSpPr>
          <p:nvPr/>
        </p:nvSpPr>
        <p:spPr bwMode="auto">
          <a:xfrm>
            <a:off x="4784725" y="2600325"/>
            <a:ext cx="4206875" cy="4214813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EinsteinsLinkedList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public: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  private: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467979" name="Text Box 11"/>
          <p:cNvSpPr txBox="1">
            <a:spLocks noChangeArrowheads="1"/>
          </p:cNvSpPr>
          <p:nvPr/>
        </p:nvSpPr>
        <p:spPr bwMode="auto">
          <a:xfrm>
            <a:off x="5072063" y="3505200"/>
            <a:ext cx="385921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void addItemToFront(string animal);</a:t>
            </a:r>
          </a:p>
        </p:txBody>
      </p:sp>
      <p:sp>
        <p:nvSpPr>
          <p:cNvPr id="467981" name="Text Box 13"/>
          <p:cNvSpPr txBox="1">
            <a:spLocks noChangeArrowheads="1"/>
          </p:cNvSpPr>
          <p:nvPr/>
        </p:nvSpPr>
        <p:spPr bwMode="auto">
          <a:xfrm>
            <a:off x="5075238" y="3878263"/>
            <a:ext cx="3930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void deleteItem(int itemNum);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void deleteItem(string whichAnimal);</a:t>
            </a:r>
          </a:p>
        </p:txBody>
      </p:sp>
      <p:sp>
        <p:nvSpPr>
          <p:cNvPr id="467983" name="Text Box 15"/>
          <p:cNvSpPr txBox="1">
            <a:spLocks noChangeArrowheads="1"/>
          </p:cNvSpPr>
          <p:nvPr/>
        </p:nvSpPr>
        <p:spPr bwMode="auto">
          <a:xfrm>
            <a:off x="5105400" y="4505325"/>
            <a:ext cx="3640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int findItem(string animalToFind);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467985" name="Text Box 17"/>
          <p:cNvSpPr txBox="1">
            <a:spLocks noChangeArrowheads="1"/>
          </p:cNvSpPr>
          <p:nvPr/>
        </p:nvSpPr>
        <p:spPr bwMode="auto">
          <a:xfrm>
            <a:off x="5103813" y="4876800"/>
            <a:ext cx="1984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void printItems();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467987" name="Text Box 19"/>
          <p:cNvSpPr txBox="1">
            <a:spLocks noChangeArrowheads="1"/>
          </p:cNvSpPr>
          <p:nvPr/>
        </p:nvSpPr>
        <p:spPr bwMode="auto">
          <a:xfrm>
            <a:off x="5105400" y="5267325"/>
            <a:ext cx="24876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~EinsteinsLinkedList();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467989" name="Text Box 21"/>
          <p:cNvSpPr txBox="1">
            <a:spLocks noChangeArrowheads="1"/>
          </p:cNvSpPr>
          <p:nvPr/>
        </p:nvSpPr>
        <p:spPr bwMode="auto">
          <a:xfrm>
            <a:off x="5124450" y="5600700"/>
            <a:ext cx="23590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EinsteinsLinkedList();</a:t>
            </a:r>
          </a:p>
          <a:p>
            <a:pPr algn="l"/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467992" name="Text Box 24"/>
          <p:cNvSpPr txBox="1">
            <a:spLocks noChangeArrowheads="1"/>
          </p:cNvSpPr>
          <p:nvPr/>
        </p:nvSpPr>
        <p:spPr bwMode="auto">
          <a:xfrm>
            <a:off x="212725" y="1189038"/>
            <a:ext cx="5045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Every linked list needs to hold at least one piece of private data… </a:t>
            </a:r>
          </a:p>
        </p:txBody>
      </p:sp>
      <p:sp>
        <p:nvSpPr>
          <p:cNvPr id="467993" name="Text Box 25"/>
          <p:cNvSpPr txBox="1">
            <a:spLocks noChangeArrowheads="1"/>
          </p:cNvSpPr>
          <p:nvPr/>
        </p:nvSpPr>
        <p:spPr bwMode="auto">
          <a:xfrm>
            <a:off x="304800" y="2362200"/>
            <a:ext cx="459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What is it?</a:t>
            </a:r>
          </a:p>
        </p:txBody>
      </p:sp>
      <p:sp>
        <p:nvSpPr>
          <p:cNvPr id="467995" name="Text Box 27"/>
          <p:cNvSpPr txBox="1">
            <a:spLocks noChangeArrowheads="1"/>
          </p:cNvSpPr>
          <p:nvPr/>
        </p:nvSpPr>
        <p:spPr bwMode="auto">
          <a:xfrm>
            <a:off x="457200" y="3233738"/>
            <a:ext cx="42084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The “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last rented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” or “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chalkboard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” pointer… This pointer points to the top item in the list.</a:t>
            </a:r>
          </a:p>
        </p:txBody>
      </p:sp>
      <p:sp>
        <p:nvSpPr>
          <p:cNvPr id="467996" name="Text Box 28"/>
          <p:cNvSpPr txBox="1">
            <a:spLocks noChangeArrowheads="1"/>
          </p:cNvSpPr>
          <p:nvPr/>
        </p:nvSpPr>
        <p:spPr bwMode="auto">
          <a:xfrm>
            <a:off x="457200" y="3232150"/>
            <a:ext cx="4235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The “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last rented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” or “</a:t>
            </a:r>
            <a:r>
              <a:rPr lang="en-US" sz="2000">
                <a:solidFill>
                  <a:srgbClr val="6600CC"/>
                </a:solidFill>
                <a:latin typeface="Comic Sans MS" pitchFamily="66" charset="0"/>
              </a:rPr>
              <a:t>chalkboard</a:t>
            </a:r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” pointer… This pointer points to the top item in the list.</a:t>
            </a:r>
            <a:endParaRPr lang="en-US" sz="200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467997" name="Text Box 29"/>
          <p:cNvSpPr txBox="1">
            <a:spLocks noChangeArrowheads="1"/>
          </p:cNvSpPr>
          <p:nvPr/>
        </p:nvSpPr>
        <p:spPr bwMode="auto">
          <a:xfrm>
            <a:off x="5105400" y="6221413"/>
            <a:ext cx="20955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house *lastRented;</a:t>
            </a:r>
          </a:p>
        </p:txBody>
      </p:sp>
      <p:sp>
        <p:nvSpPr>
          <p:cNvPr id="467998" name="Text Box 30"/>
          <p:cNvSpPr txBox="1">
            <a:spLocks noChangeArrowheads="1"/>
          </p:cNvSpPr>
          <p:nvPr/>
        </p:nvSpPr>
        <p:spPr bwMode="auto">
          <a:xfrm>
            <a:off x="5105400" y="6219825"/>
            <a:ext cx="19208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chemeClr val="accent2"/>
                </a:solidFill>
              </a:rPr>
              <a:t>house *m_head;  </a:t>
            </a:r>
          </a:p>
        </p:txBody>
      </p:sp>
      <p:sp>
        <p:nvSpPr>
          <p:cNvPr id="468001" name="Text Box 33"/>
          <p:cNvSpPr txBox="1">
            <a:spLocks noChangeArrowheads="1"/>
          </p:cNvSpPr>
          <p:nvPr/>
        </p:nvSpPr>
        <p:spPr bwMode="auto">
          <a:xfrm>
            <a:off x="2470150" y="5638800"/>
            <a:ext cx="6373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468003" name="Group 35"/>
          <p:cNvGrpSpPr>
            <a:grpSpLocks/>
          </p:cNvGrpSpPr>
          <p:nvPr/>
        </p:nvGrpSpPr>
        <p:grpSpPr bwMode="auto">
          <a:xfrm>
            <a:off x="152400" y="4572000"/>
            <a:ext cx="2441575" cy="1663700"/>
            <a:chOff x="240" y="3560"/>
            <a:chExt cx="1538" cy="1048"/>
          </a:xfrm>
        </p:grpSpPr>
        <p:sp>
          <p:nvSpPr>
            <p:cNvPr id="468000" name="Rectangle 32"/>
            <p:cNvSpPr>
              <a:spLocks noChangeArrowheads="1"/>
            </p:cNvSpPr>
            <p:nvPr/>
          </p:nvSpPr>
          <p:spPr bwMode="auto">
            <a:xfrm>
              <a:off x="240" y="3570"/>
              <a:ext cx="1200" cy="1038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8002" name="Rectangle 34"/>
            <p:cNvSpPr>
              <a:spLocks noChangeArrowheads="1"/>
            </p:cNvSpPr>
            <p:nvPr/>
          </p:nvSpPr>
          <p:spPr bwMode="auto">
            <a:xfrm>
              <a:off x="263" y="3560"/>
              <a:ext cx="1515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struct house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{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  string name; 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  house *next;   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};</a:t>
              </a:r>
            </a:p>
          </p:txBody>
        </p:sp>
      </p:grpSp>
      <p:grpSp>
        <p:nvGrpSpPr>
          <p:cNvPr id="468006" name="Group 38"/>
          <p:cNvGrpSpPr>
            <a:grpSpLocks/>
          </p:cNvGrpSpPr>
          <p:nvPr/>
        </p:nvGrpSpPr>
        <p:grpSpPr bwMode="auto">
          <a:xfrm>
            <a:off x="7324725" y="5722938"/>
            <a:ext cx="1611313" cy="1058862"/>
            <a:chOff x="4614" y="3605"/>
            <a:chExt cx="1015" cy="667"/>
          </a:xfrm>
        </p:grpSpPr>
        <p:pic>
          <p:nvPicPr>
            <p:cNvPr id="468004" name="Picture 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" y="3605"/>
              <a:ext cx="1015" cy="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8005" name="Text Box 37"/>
            <p:cNvSpPr txBox="1">
              <a:spLocks noChangeArrowheads="1"/>
            </p:cNvSpPr>
            <p:nvPr/>
          </p:nvSpPr>
          <p:spPr bwMode="auto">
            <a:xfrm>
              <a:off x="4674" y="3668"/>
              <a:ext cx="8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CCFF"/>
                  </a:solidFill>
                </a:rPr>
                <a:t>Last Rented House:</a:t>
              </a:r>
            </a:p>
          </p:txBody>
        </p:sp>
      </p:grpSp>
      <p:sp>
        <p:nvSpPr>
          <p:cNvPr id="468008" name="Rectangle 40"/>
          <p:cNvSpPr>
            <a:spLocks noChangeArrowheads="1"/>
          </p:cNvSpPr>
          <p:nvPr/>
        </p:nvSpPr>
        <p:spPr bwMode="auto">
          <a:xfrm>
            <a:off x="4876800" y="6477000"/>
            <a:ext cx="2409825" cy="304800"/>
          </a:xfrm>
          <a:prstGeom prst="rect">
            <a:avLst/>
          </a:prstGeom>
          <a:solidFill>
            <a:srgbClr val="FFFF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sz="1800">
                <a:solidFill>
                  <a:srgbClr val="990000"/>
                </a:solidFill>
              </a:rPr>
              <a:t>   int m_numItems;</a:t>
            </a:r>
          </a:p>
        </p:txBody>
      </p:sp>
      <p:sp>
        <p:nvSpPr>
          <p:cNvPr id="468010" name="Text Box 42"/>
          <p:cNvSpPr txBox="1">
            <a:spLocks noChangeArrowheads="1"/>
          </p:cNvSpPr>
          <p:nvPr/>
        </p:nvSpPr>
        <p:spPr bwMode="auto">
          <a:xfrm>
            <a:off x="2214563" y="4665663"/>
            <a:ext cx="24336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And of course, we can have other (optional) member </a:t>
            </a:r>
            <a:br>
              <a:rPr lang="en-US" sz="2000">
                <a:solidFill>
                  <a:srgbClr val="6600CC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variables too…</a:t>
            </a:r>
          </a:p>
        </p:txBody>
      </p:sp>
      <p:sp>
        <p:nvSpPr>
          <p:cNvPr id="468011" name="AutoShape 43"/>
          <p:cNvSpPr>
            <a:spLocks noChangeArrowheads="1"/>
          </p:cNvSpPr>
          <p:nvPr/>
        </p:nvSpPr>
        <p:spPr bwMode="auto">
          <a:xfrm>
            <a:off x="5734050" y="4114800"/>
            <a:ext cx="3352800" cy="1476375"/>
          </a:xfrm>
          <a:prstGeom prst="wedgeRoundRectCallout">
            <a:avLst>
              <a:gd name="adj1" fmla="val -46829"/>
              <a:gd name="adj2" fmla="val 89139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/>
              <a:t>Again, this is typically called a “</a:t>
            </a:r>
            <a:r>
              <a:rPr lang="en-US" sz="2000">
                <a:solidFill>
                  <a:srgbClr val="6600CC"/>
                </a:solidFill>
              </a:rPr>
              <a:t>head</a:t>
            </a:r>
            <a:r>
              <a:rPr lang="en-US" sz="2000"/>
              <a:t>” pointer since it points to the head/start of the list!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44166 0.3932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7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1965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0"/>
                                        <p:tgtEl>
                                          <p:spTgt spid="467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6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67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467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6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92" grpId="0"/>
      <p:bldP spid="467993" grpId="0"/>
      <p:bldP spid="467995" grpId="2"/>
      <p:bldP spid="467996" grpId="0"/>
      <p:bldP spid="467996" grpId="1"/>
      <p:bldP spid="467996" grpId="2"/>
      <p:bldP spid="467996" grpId="4"/>
      <p:bldP spid="467997" grpId="0"/>
      <p:bldP spid="467997" grpId="1"/>
      <p:bldP spid="467998" grpId="0"/>
      <p:bldP spid="468008" grpId="0" animBg="1"/>
      <p:bldP spid="468010" grpId="0"/>
      <p:bldP spid="468011" grpId="0" animBg="1"/>
      <p:bldP spid="46801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4ABC-2185-48EB-898C-F0C73D8CA2FE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478244" name="Group 36"/>
          <p:cNvGrpSpPr>
            <a:grpSpLocks/>
          </p:cNvGrpSpPr>
          <p:nvPr/>
        </p:nvGrpSpPr>
        <p:grpSpPr bwMode="auto">
          <a:xfrm>
            <a:off x="5334000" y="3276600"/>
            <a:ext cx="1600200" cy="781050"/>
            <a:chOff x="4608" y="1680"/>
            <a:chExt cx="1008" cy="492"/>
          </a:xfrm>
        </p:grpSpPr>
        <p:sp>
          <p:nvSpPr>
            <p:cNvPr id="478245" name="Rectangle 37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46" name="Text Box 38"/>
            <p:cNvSpPr txBox="1">
              <a:spLocks noChangeArrowheads="1"/>
            </p:cNvSpPr>
            <p:nvPr/>
          </p:nvSpPr>
          <p:spPr bwMode="auto">
            <a:xfrm>
              <a:off x="4608" y="1680"/>
              <a:ext cx="4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name</a:t>
              </a:r>
            </a:p>
          </p:txBody>
        </p:sp>
        <p:sp>
          <p:nvSpPr>
            <p:cNvPr id="478247" name="Text Box 39"/>
            <p:cNvSpPr txBox="1">
              <a:spLocks noChangeArrowheads="1"/>
            </p:cNvSpPr>
            <p:nvPr/>
          </p:nvSpPr>
          <p:spPr bwMode="auto">
            <a:xfrm>
              <a:off x="4608" y="1920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next</a:t>
              </a:r>
            </a:p>
          </p:txBody>
        </p:sp>
        <p:sp>
          <p:nvSpPr>
            <p:cNvPr id="478248" name="Rectangle 40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49" name="Rectangle 41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50" name="Text Box 42"/>
            <p:cNvSpPr txBox="1">
              <a:spLocks noChangeArrowheads="1"/>
            </p:cNvSpPr>
            <p:nvPr/>
          </p:nvSpPr>
          <p:spPr bwMode="auto">
            <a:xfrm>
              <a:off x="5078" y="1689"/>
              <a:ext cx="5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“emu”</a:t>
              </a:r>
            </a:p>
          </p:txBody>
        </p:sp>
        <p:sp>
          <p:nvSpPr>
            <p:cNvPr id="478251" name="Text Box 43"/>
            <p:cNvSpPr txBox="1">
              <a:spLocks noChangeArrowheads="1"/>
            </p:cNvSpPr>
            <p:nvPr/>
          </p:nvSpPr>
          <p:spPr bwMode="auto">
            <a:xfrm>
              <a:off x="5070" y="1935"/>
              <a:ext cx="5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 </a:t>
              </a:r>
            </a:p>
          </p:txBody>
        </p:sp>
      </p:grp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our Linked List Class</a:t>
            </a: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28600" y="1066800"/>
            <a:ext cx="4495800" cy="26892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EinsteinsLinkedList e;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e.addItemToFront(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cow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”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e.addItemToFront(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emu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”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e.addItemToFront(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cat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”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e.deleteItem(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emu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”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478213" name="Line 5"/>
          <p:cNvSpPr>
            <a:spLocks noChangeShapeType="1"/>
          </p:cNvSpPr>
          <p:nvPr/>
        </p:nvSpPr>
        <p:spPr bwMode="auto">
          <a:xfrm>
            <a:off x="381000" y="18002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8222" name="Group 14"/>
          <p:cNvGrpSpPr>
            <a:grpSpLocks/>
          </p:cNvGrpSpPr>
          <p:nvPr/>
        </p:nvGrpSpPr>
        <p:grpSpPr bwMode="auto">
          <a:xfrm>
            <a:off x="5505450" y="1209675"/>
            <a:ext cx="2476500" cy="1000125"/>
            <a:chOff x="3468" y="762"/>
            <a:chExt cx="1560" cy="630"/>
          </a:xfrm>
        </p:grpSpPr>
        <p:sp>
          <p:nvSpPr>
            <p:cNvPr id="478214" name="Rectangle 6"/>
            <p:cNvSpPr>
              <a:spLocks noChangeArrowheads="1"/>
            </p:cNvSpPr>
            <p:nvPr/>
          </p:nvSpPr>
          <p:spPr bwMode="auto">
            <a:xfrm>
              <a:off x="3648" y="864"/>
              <a:ext cx="1320" cy="528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15" name="Text Box 7"/>
            <p:cNvSpPr txBox="1">
              <a:spLocks noChangeArrowheads="1"/>
            </p:cNvSpPr>
            <p:nvPr/>
          </p:nvSpPr>
          <p:spPr bwMode="auto">
            <a:xfrm>
              <a:off x="3468" y="76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</a:t>
              </a:r>
            </a:p>
          </p:txBody>
        </p:sp>
        <p:sp>
          <p:nvSpPr>
            <p:cNvPr id="478216" name="Text Box 8"/>
            <p:cNvSpPr txBox="1">
              <a:spLocks noChangeArrowheads="1"/>
            </p:cNvSpPr>
            <p:nvPr/>
          </p:nvSpPr>
          <p:spPr bwMode="auto">
            <a:xfrm>
              <a:off x="3648" y="912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m_head</a:t>
              </a:r>
            </a:p>
          </p:txBody>
        </p:sp>
        <p:sp>
          <p:nvSpPr>
            <p:cNvPr id="478217" name="Rectangle 9"/>
            <p:cNvSpPr>
              <a:spLocks noChangeArrowheads="1"/>
            </p:cNvSpPr>
            <p:nvPr/>
          </p:nvSpPr>
          <p:spPr bwMode="auto">
            <a:xfrm>
              <a:off x="4560" y="930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18" name="Text Box 10"/>
            <p:cNvSpPr txBox="1">
              <a:spLocks noChangeArrowheads="1"/>
            </p:cNvSpPr>
            <p:nvPr/>
          </p:nvSpPr>
          <p:spPr bwMode="auto">
            <a:xfrm>
              <a:off x="3648" y="1163"/>
              <a:ext cx="94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m_numItems</a:t>
              </a:r>
            </a:p>
          </p:txBody>
        </p:sp>
        <p:sp>
          <p:nvSpPr>
            <p:cNvPr id="478219" name="Rectangle 11"/>
            <p:cNvSpPr>
              <a:spLocks noChangeArrowheads="1"/>
            </p:cNvSpPr>
            <p:nvPr/>
          </p:nvSpPr>
          <p:spPr bwMode="auto">
            <a:xfrm>
              <a:off x="4560" y="1173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20" name="Text Box 12"/>
            <p:cNvSpPr txBox="1">
              <a:spLocks noChangeArrowheads="1"/>
            </p:cNvSpPr>
            <p:nvPr/>
          </p:nvSpPr>
          <p:spPr bwMode="auto">
            <a:xfrm>
              <a:off x="4518" y="1148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0</a:t>
              </a:r>
            </a:p>
          </p:txBody>
        </p:sp>
        <p:sp>
          <p:nvSpPr>
            <p:cNvPr id="478221" name="Text Box 13"/>
            <p:cNvSpPr txBox="1">
              <a:spLocks noChangeArrowheads="1"/>
            </p:cNvSpPr>
            <p:nvPr/>
          </p:nvSpPr>
          <p:spPr bwMode="auto">
            <a:xfrm>
              <a:off x="4512" y="912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NULL</a:t>
              </a:r>
            </a:p>
          </p:txBody>
        </p:sp>
      </p:grpSp>
      <p:sp>
        <p:nvSpPr>
          <p:cNvPr id="478223" name="Line 15"/>
          <p:cNvSpPr>
            <a:spLocks noChangeShapeType="1"/>
          </p:cNvSpPr>
          <p:nvPr/>
        </p:nvSpPr>
        <p:spPr bwMode="auto">
          <a:xfrm>
            <a:off x="381000" y="22098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8225" name="Text Box 17"/>
          <p:cNvSpPr txBox="1">
            <a:spLocks noChangeArrowheads="1"/>
          </p:cNvSpPr>
          <p:nvPr/>
        </p:nvSpPr>
        <p:spPr bwMode="auto">
          <a:xfrm>
            <a:off x="6003925" y="2713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  <p:grpSp>
        <p:nvGrpSpPr>
          <p:cNvPr id="478232" name="Group 24"/>
          <p:cNvGrpSpPr>
            <a:grpSpLocks/>
          </p:cNvGrpSpPr>
          <p:nvPr/>
        </p:nvGrpSpPr>
        <p:grpSpPr bwMode="auto">
          <a:xfrm>
            <a:off x="7315200" y="4095750"/>
            <a:ext cx="1600200" cy="781050"/>
            <a:chOff x="4608" y="1680"/>
            <a:chExt cx="1008" cy="492"/>
          </a:xfrm>
        </p:grpSpPr>
        <p:sp>
          <p:nvSpPr>
            <p:cNvPr id="478224" name="Rectangle 16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26" name="Text Box 18"/>
            <p:cNvSpPr txBox="1">
              <a:spLocks noChangeArrowheads="1"/>
            </p:cNvSpPr>
            <p:nvPr/>
          </p:nvSpPr>
          <p:spPr bwMode="auto">
            <a:xfrm>
              <a:off x="4608" y="1680"/>
              <a:ext cx="4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name</a:t>
              </a:r>
            </a:p>
          </p:txBody>
        </p:sp>
        <p:sp>
          <p:nvSpPr>
            <p:cNvPr id="478227" name="Text Box 19"/>
            <p:cNvSpPr txBox="1">
              <a:spLocks noChangeArrowheads="1"/>
            </p:cNvSpPr>
            <p:nvPr/>
          </p:nvSpPr>
          <p:spPr bwMode="auto">
            <a:xfrm>
              <a:off x="4608" y="1920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next</a:t>
              </a:r>
            </a:p>
          </p:txBody>
        </p:sp>
        <p:sp>
          <p:nvSpPr>
            <p:cNvPr id="478228" name="Rectangle 20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29" name="Rectangle 21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30" name="Text Box 22"/>
            <p:cNvSpPr txBox="1">
              <a:spLocks noChangeArrowheads="1"/>
            </p:cNvSpPr>
            <p:nvPr/>
          </p:nvSpPr>
          <p:spPr bwMode="auto">
            <a:xfrm>
              <a:off x="5078" y="1689"/>
              <a:ext cx="5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“cow”</a:t>
              </a:r>
            </a:p>
          </p:txBody>
        </p:sp>
        <p:sp>
          <p:nvSpPr>
            <p:cNvPr id="478231" name="Text Box 23"/>
            <p:cNvSpPr txBox="1">
              <a:spLocks noChangeArrowheads="1"/>
            </p:cNvSpPr>
            <p:nvPr/>
          </p:nvSpPr>
          <p:spPr bwMode="auto">
            <a:xfrm>
              <a:off x="5070" y="1935"/>
              <a:ext cx="5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NULL</a:t>
              </a:r>
            </a:p>
          </p:txBody>
        </p:sp>
      </p:grpSp>
      <p:grpSp>
        <p:nvGrpSpPr>
          <p:cNvPr id="478233" name="Group 25"/>
          <p:cNvGrpSpPr>
            <a:grpSpLocks/>
          </p:cNvGrpSpPr>
          <p:nvPr/>
        </p:nvGrpSpPr>
        <p:grpSpPr bwMode="auto">
          <a:xfrm>
            <a:off x="5505450" y="1209675"/>
            <a:ext cx="2476500" cy="1000125"/>
            <a:chOff x="3468" y="762"/>
            <a:chExt cx="1560" cy="630"/>
          </a:xfrm>
        </p:grpSpPr>
        <p:sp>
          <p:nvSpPr>
            <p:cNvPr id="478234" name="Rectangle 26"/>
            <p:cNvSpPr>
              <a:spLocks noChangeArrowheads="1"/>
            </p:cNvSpPr>
            <p:nvPr/>
          </p:nvSpPr>
          <p:spPr bwMode="auto">
            <a:xfrm>
              <a:off x="3648" y="864"/>
              <a:ext cx="1320" cy="528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35" name="Text Box 27"/>
            <p:cNvSpPr txBox="1">
              <a:spLocks noChangeArrowheads="1"/>
            </p:cNvSpPr>
            <p:nvPr/>
          </p:nvSpPr>
          <p:spPr bwMode="auto">
            <a:xfrm>
              <a:off x="3468" y="76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</a:t>
              </a:r>
            </a:p>
          </p:txBody>
        </p:sp>
        <p:sp>
          <p:nvSpPr>
            <p:cNvPr id="478236" name="Text Box 28"/>
            <p:cNvSpPr txBox="1">
              <a:spLocks noChangeArrowheads="1"/>
            </p:cNvSpPr>
            <p:nvPr/>
          </p:nvSpPr>
          <p:spPr bwMode="auto">
            <a:xfrm>
              <a:off x="3648" y="912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m_head</a:t>
              </a:r>
            </a:p>
          </p:txBody>
        </p:sp>
        <p:sp>
          <p:nvSpPr>
            <p:cNvPr id="478237" name="Rectangle 29"/>
            <p:cNvSpPr>
              <a:spLocks noChangeArrowheads="1"/>
            </p:cNvSpPr>
            <p:nvPr/>
          </p:nvSpPr>
          <p:spPr bwMode="auto">
            <a:xfrm>
              <a:off x="4560" y="930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38" name="Text Box 30"/>
            <p:cNvSpPr txBox="1">
              <a:spLocks noChangeArrowheads="1"/>
            </p:cNvSpPr>
            <p:nvPr/>
          </p:nvSpPr>
          <p:spPr bwMode="auto">
            <a:xfrm>
              <a:off x="3648" y="1163"/>
              <a:ext cx="94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m_numItems</a:t>
              </a:r>
            </a:p>
          </p:txBody>
        </p:sp>
        <p:sp>
          <p:nvSpPr>
            <p:cNvPr id="478239" name="Rectangle 31"/>
            <p:cNvSpPr>
              <a:spLocks noChangeArrowheads="1"/>
            </p:cNvSpPr>
            <p:nvPr/>
          </p:nvSpPr>
          <p:spPr bwMode="auto">
            <a:xfrm>
              <a:off x="4560" y="1173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40" name="Text Box 32"/>
            <p:cNvSpPr txBox="1">
              <a:spLocks noChangeArrowheads="1"/>
            </p:cNvSpPr>
            <p:nvPr/>
          </p:nvSpPr>
          <p:spPr bwMode="auto">
            <a:xfrm>
              <a:off x="4518" y="1148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1</a:t>
              </a:r>
            </a:p>
          </p:txBody>
        </p:sp>
        <p:sp>
          <p:nvSpPr>
            <p:cNvPr id="478241" name="Text Box 33"/>
            <p:cNvSpPr txBox="1">
              <a:spLocks noChangeArrowheads="1"/>
            </p:cNvSpPr>
            <p:nvPr/>
          </p:nvSpPr>
          <p:spPr bwMode="auto">
            <a:xfrm>
              <a:off x="4512" y="912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 </a:t>
              </a:r>
            </a:p>
          </p:txBody>
        </p:sp>
      </p:grpSp>
      <p:sp>
        <p:nvSpPr>
          <p:cNvPr id="478243" name="Line 35"/>
          <p:cNvSpPr>
            <a:spLocks noChangeShapeType="1"/>
          </p:cNvSpPr>
          <p:nvPr/>
        </p:nvSpPr>
        <p:spPr bwMode="auto">
          <a:xfrm>
            <a:off x="381000" y="24860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8252" name="AutoShape 44"/>
          <p:cNvCxnSpPr>
            <a:cxnSpLocks noChangeShapeType="1"/>
          </p:cNvCxnSpPr>
          <p:nvPr/>
        </p:nvCxnSpPr>
        <p:spPr bwMode="auto">
          <a:xfrm>
            <a:off x="7762875" y="1731963"/>
            <a:ext cx="515938" cy="23256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8254" name="AutoShape 46"/>
          <p:cNvCxnSpPr>
            <a:cxnSpLocks noChangeShapeType="1"/>
          </p:cNvCxnSpPr>
          <p:nvPr/>
        </p:nvCxnSpPr>
        <p:spPr bwMode="auto">
          <a:xfrm>
            <a:off x="6705600" y="3865563"/>
            <a:ext cx="755650" cy="2301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8256" name="Group 48"/>
          <p:cNvGrpSpPr>
            <a:grpSpLocks/>
          </p:cNvGrpSpPr>
          <p:nvPr/>
        </p:nvGrpSpPr>
        <p:grpSpPr bwMode="auto">
          <a:xfrm>
            <a:off x="5505450" y="1209675"/>
            <a:ext cx="2476500" cy="1000125"/>
            <a:chOff x="3468" y="762"/>
            <a:chExt cx="1560" cy="630"/>
          </a:xfrm>
        </p:grpSpPr>
        <p:sp>
          <p:nvSpPr>
            <p:cNvPr id="478257" name="Rectangle 49"/>
            <p:cNvSpPr>
              <a:spLocks noChangeArrowheads="1"/>
            </p:cNvSpPr>
            <p:nvPr/>
          </p:nvSpPr>
          <p:spPr bwMode="auto">
            <a:xfrm>
              <a:off x="3648" y="864"/>
              <a:ext cx="1320" cy="528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58" name="Text Box 50"/>
            <p:cNvSpPr txBox="1">
              <a:spLocks noChangeArrowheads="1"/>
            </p:cNvSpPr>
            <p:nvPr/>
          </p:nvSpPr>
          <p:spPr bwMode="auto">
            <a:xfrm>
              <a:off x="3468" y="76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</a:t>
              </a:r>
            </a:p>
          </p:txBody>
        </p:sp>
        <p:sp>
          <p:nvSpPr>
            <p:cNvPr id="478259" name="Text Box 51"/>
            <p:cNvSpPr txBox="1">
              <a:spLocks noChangeArrowheads="1"/>
            </p:cNvSpPr>
            <p:nvPr/>
          </p:nvSpPr>
          <p:spPr bwMode="auto">
            <a:xfrm>
              <a:off x="3648" y="912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m_head</a:t>
              </a:r>
            </a:p>
          </p:txBody>
        </p:sp>
        <p:sp>
          <p:nvSpPr>
            <p:cNvPr id="478260" name="Rectangle 52"/>
            <p:cNvSpPr>
              <a:spLocks noChangeArrowheads="1"/>
            </p:cNvSpPr>
            <p:nvPr/>
          </p:nvSpPr>
          <p:spPr bwMode="auto">
            <a:xfrm>
              <a:off x="4560" y="930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61" name="Text Box 53"/>
            <p:cNvSpPr txBox="1">
              <a:spLocks noChangeArrowheads="1"/>
            </p:cNvSpPr>
            <p:nvPr/>
          </p:nvSpPr>
          <p:spPr bwMode="auto">
            <a:xfrm>
              <a:off x="3648" y="1163"/>
              <a:ext cx="94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m_numItems</a:t>
              </a:r>
            </a:p>
          </p:txBody>
        </p:sp>
        <p:sp>
          <p:nvSpPr>
            <p:cNvPr id="478262" name="Rectangle 54"/>
            <p:cNvSpPr>
              <a:spLocks noChangeArrowheads="1"/>
            </p:cNvSpPr>
            <p:nvPr/>
          </p:nvSpPr>
          <p:spPr bwMode="auto">
            <a:xfrm>
              <a:off x="4560" y="1173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63" name="Text Box 55"/>
            <p:cNvSpPr txBox="1">
              <a:spLocks noChangeArrowheads="1"/>
            </p:cNvSpPr>
            <p:nvPr/>
          </p:nvSpPr>
          <p:spPr bwMode="auto">
            <a:xfrm>
              <a:off x="4518" y="1148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2</a:t>
              </a:r>
            </a:p>
          </p:txBody>
        </p:sp>
        <p:sp>
          <p:nvSpPr>
            <p:cNvPr id="478264" name="Text Box 56"/>
            <p:cNvSpPr txBox="1">
              <a:spLocks noChangeArrowheads="1"/>
            </p:cNvSpPr>
            <p:nvPr/>
          </p:nvSpPr>
          <p:spPr bwMode="auto">
            <a:xfrm>
              <a:off x="4512" y="912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 </a:t>
              </a:r>
            </a:p>
          </p:txBody>
        </p:sp>
      </p:grpSp>
      <p:cxnSp>
        <p:nvCxnSpPr>
          <p:cNvPr id="478255" name="AutoShape 47"/>
          <p:cNvCxnSpPr>
            <a:cxnSpLocks noChangeShapeType="1"/>
          </p:cNvCxnSpPr>
          <p:nvPr/>
        </p:nvCxnSpPr>
        <p:spPr bwMode="auto">
          <a:xfrm flipH="1">
            <a:off x="6324600" y="1631950"/>
            <a:ext cx="1465263" cy="1658938"/>
          </a:xfrm>
          <a:prstGeom prst="curvedConnector4">
            <a:avLst>
              <a:gd name="adj1" fmla="val -15602"/>
              <a:gd name="adj2" fmla="val 55407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8265" name="Line 57"/>
          <p:cNvSpPr>
            <a:spLocks noChangeShapeType="1"/>
          </p:cNvSpPr>
          <p:nvPr/>
        </p:nvSpPr>
        <p:spPr bwMode="auto">
          <a:xfrm>
            <a:off x="381000" y="27622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8266" name="Group 58"/>
          <p:cNvGrpSpPr>
            <a:grpSpLocks/>
          </p:cNvGrpSpPr>
          <p:nvPr/>
        </p:nvGrpSpPr>
        <p:grpSpPr bwMode="auto">
          <a:xfrm>
            <a:off x="7391400" y="2514600"/>
            <a:ext cx="1600200" cy="781050"/>
            <a:chOff x="4608" y="1680"/>
            <a:chExt cx="1008" cy="492"/>
          </a:xfrm>
        </p:grpSpPr>
        <p:sp>
          <p:nvSpPr>
            <p:cNvPr id="478267" name="Rectangle 59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68" name="Text Box 60"/>
            <p:cNvSpPr txBox="1">
              <a:spLocks noChangeArrowheads="1"/>
            </p:cNvSpPr>
            <p:nvPr/>
          </p:nvSpPr>
          <p:spPr bwMode="auto">
            <a:xfrm>
              <a:off x="4608" y="1680"/>
              <a:ext cx="4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name</a:t>
              </a:r>
            </a:p>
          </p:txBody>
        </p:sp>
        <p:sp>
          <p:nvSpPr>
            <p:cNvPr id="478269" name="Text Box 61"/>
            <p:cNvSpPr txBox="1">
              <a:spLocks noChangeArrowheads="1"/>
            </p:cNvSpPr>
            <p:nvPr/>
          </p:nvSpPr>
          <p:spPr bwMode="auto">
            <a:xfrm>
              <a:off x="4608" y="1920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next</a:t>
              </a:r>
            </a:p>
          </p:txBody>
        </p:sp>
        <p:sp>
          <p:nvSpPr>
            <p:cNvPr id="478270" name="Rectangle 62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71" name="Rectangle 63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72" name="Text Box 64"/>
            <p:cNvSpPr txBox="1">
              <a:spLocks noChangeArrowheads="1"/>
            </p:cNvSpPr>
            <p:nvPr/>
          </p:nvSpPr>
          <p:spPr bwMode="auto">
            <a:xfrm>
              <a:off x="5078" y="1689"/>
              <a:ext cx="5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“cat”</a:t>
              </a:r>
            </a:p>
          </p:txBody>
        </p:sp>
        <p:sp>
          <p:nvSpPr>
            <p:cNvPr id="478273" name="Text Box 65"/>
            <p:cNvSpPr txBox="1">
              <a:spLocks noChangeArrowheads="1"/>
            </p:cNvSpPr>
            <p:nvPr/>
          </p:nvSpPr>
          <p:spPr bwMode="auto">
            <a:xfrm>
              <a:off x="5070" y="1935"/>
              <a:ext cx="5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 </a:t>
              </a:r>
            </a:p>
          </p:txBody>
        </p:sp>
      </p:grpSp>
      <p:cxnSp>
        <p:nvCxnSpPr>
          <p:cNvPr id="478276" name="AutoShape 68"/>
          <p:cNvCxnSpPr>
            <a:cxnSpLocks noChangeShapeType="1"/>
          </p:cNvCxnSpPr>
          <p:nvPr/>
        </p:nvCxnSpPr>
        <p:spPr bwMode="auto">
          <a:xfrm rot="16200000" flipV="1">
            <a:off x="7119144" y="1843881"/>
            <a:ext cx="9525" cy="2855913"/>
          </a:xfrm>
          <a:prstGeom prst="curvedConnector5">
            <a:avLst>
              <a:gd name="adj1" fmla="val -2383333"/>
              <a:gd name="adj2" fmla="val 51139"/>
              <a:gd name="adj3" fmla="val 250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8278" name="Group 70"/>
          <p:cNvGrpSpPr>
            <a:grpSpLocks/>
          </p:cNvGrpSpPr>
          <p:nvPr/>
        </p:nvGrpSpPr>
        <p:grpSpPr bwMode="auto">
          <a:xfrm>
            <a:off x="5505450" y="1209675"/>
            <a:ext cx="2476500" cy="1000125"/>
            <a:chOff x="3468" y="762"/>
            <a:chExt cx="1560" cy="630"/>
          </a:xfrm>
        </p:grpSpPr>
        <p:sp>
          <p:nvSpPr>
            <p:cNvPr id="478279" name="Rectangle 71"/>
            <p:cNvSpPr>
              <a:spLocks noChangeArrowheads="1"/>
            </p:cNvSpPr>
            <p:nvPr/>
          </p:nvSpPr>
          <p:spPr bwMode="auto">
            <a:xfrm>
              <a:off x="3648" y="864"/>
              <a:ext cx="1320" cy="528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80" name="Text Box 72"/>
            <p:cNvSpPr txBox="1">
              <a:spLocks noChangeArrowheads="1"/>
            </p:cNvSpPr>
            <p:nvPr/>
          </p:nvSpPr>
          <p:spPr bwMode="auto">
            <a:xfrm>
              <a:off x="3468" y="76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e</a:t>
              </a:r>
            </a:p>
          </p:txBody>
        </p:sp>
        <p:sp>
          <p:nvSpPr>
            <p:cNvPr id="478281" name="Text Box 73"/>
            <p:cNvSpPr txBox="1">
              <a:spLocks noChangeArrowheads="1"/>
            </p:cNvSpPr>
            <p:nvPr/>
          </p:nvSpPr>
          <p:spPr bwMode="auto">
            <a:xfrm>
              <a:off x="3648" y="912"/>
              <a:ext cx="6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m_head</a:t>
              </a:r>
            </a:p>
          </p:txBody>
        </p:sp>
        <p:sp>
          <p:nvSpPr>
            <p:cNvPr id="478282" name="Rectangle 74"/>
            <p:cNvSpPr>
              <a:spLocks noChangeArrowheads="1"/>
            </p:cNvSpPr>
            <p:nvPr/>
          </p:nvSpPr>
          <p:spPr bwMode="auto">
            <a:xfrm>
              <a:off x="4560" y="930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83" name="Text Box 75"/>
            <p:cNvSpPr txBox="1">
              <a:spLocks noChangeArrowheads="1"/>
            </p:cNvSpPr>
            <p:nvPr/>
          </p:nvSpPr>
          <p:spPr bwMode="auto">
            <a:xfrm>
              <a:off x="3648" y="1163"/>
              <a:ext cx="94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m_numItems</a:t>
              </a:r>
            </a:p>
          </p:txBody>
        </p:sp>
        <p:sp>
          <p:nvSpPr>
            <p:cNvPr id="478284" name="Rectangle 76"/>
            <p:cNvSpPr>
              <a:spLocks noChangeArrowheads="1"/>
            </p:cNvSpPr>
            <p:nvPr/>
          </p:nvSpPr>
          <p:spPr bwMode="auto">
            <a:xfrm>
              <a:off x="4560" y="1173"/>
              <a:ext cx="384" cy="192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285" name="Text Box 77"/>
            <p:cNvSpPr txBox="1">
              <a:spLocks noChangeArrowheads="1"/>
            </p:cNvSpPr>
            <p:nvPr/>
          </p:nvSpPr>
          <p:spPr bwMode="auto">
            <a:xfrm>
              <a:off x="4518" y="1148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3</a:t>
              </a:r>
            </a:p>
          </p:txBody>
        </p:sp>
        <p:sp>
          <p:nvSpPr>
            <p:cNvPr id="478286" name="Text Box 78"/>
            <p:cNvSpPr txBox="1">
              <a:spLocks noChangeArrowheads="1"/>
            </p:cNvSpPr>
            <p:nvPr/>
          </p:nvSpPr>
          <p:spPr bwMode="auto">
            <a:xfrm>
              <a:off x="4512" y="912"/>
              <a:ext cx="5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 </a:t>
              </a:r>
            </a:p>
          </p:txBody>
        </p:sp>
      </p:grpSp>
      <p:cxnSp>
        <p:nvCxnSpPr>
          <p:cNvPr id="478287" name="AutoShape 79"/>
          <p:cNvCxnSpPr>
            <a:cxnSpLocks noChangeShapeType="1"/>
          </p:cNvCxnSpPr>
          <p:nvPr/>
        </p:nvCxnSpPr>
        <p:spPr bwMode="auto">
          <a:xfrm>
            <a:off x="7772400" y="1631950"/>
            <a:ext cx="592138" cy="8969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8288" name="Line 80"/>
          <p:cNvSpPr>
            <a:spLocks noChangeShapeType="1"/>
          </p:cNvSpPr>
          <p:nvPr/>
        </p:nvSpPr>
        <p:spPr bwMode="auto">
          <a:xfrm>
            <a:off x="381000" y="33051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8289" name="AutoShape 81"/>
          <p:cNvCxnSpPr>
            <a:cxnSpLocks noChangeShapeType="1"/>
          </p:cNvCxnSpPr>
          <p:nvPr/>
        </p:nvCxnSpPr>
        <p:spPr bwMode="auto">
          <a:xfrm rot="5400000">
            <a:off x="7709694" y="3215481"/>
            <a:ext cx="809625" cy="874713"/>
          </a:xfrm>
          <a:prstGeom prst="curvedConnector3">
            <a:avLst>
              <a:gd name="adj1" fmla="val 498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8291" name="Text Box 83"/>
          <p:cNvSpPr txBox="1">
            <a:spLocks noChangeArrowheads="1"/>
          </p:cNvSpPr>
          <p:nvPr/>
        </p:nvSpPr>
        <p:spPr bwMode="auto">
          <a:xfrm>
            <a:off x="228600" y="3910013"/>
            <a:ext cx="5302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Oh, and by the way, we can store more </a:t>
            </a:r>
            <a:br>
              <a:rPr lang="en-US" sz="2200"/>
            </a:br>
            <a:r>
              <a:rPr lang="en-US" sz="2200"/>
              <a:t>than just a single string in our nodes!</a:t>
            </a:r>
          </a:p>
        </p:txBody>
      </p:sp>
      <p:grpSp>
        <p:nvGrpSpPr>
          <p:cNvPr id="478295" name="Group 87"/>
          <p:cNvGrpSpPr>
            <a:grpSpLocks/>
          </p:cNvGrpSpPr>
          <p:nvPr/>
        </p:nvGrpSpPr>
        <p:grpSpPr bwMode="auto">
          <a:xfrm>
            <a:off x="5272088" y="2698750"/>
            <a:ext cx="2889250" cy="3305175"/>
            <a:chOff x="3321" y="1700"/>
            <a:chExt cx="1820" cy="2082"/>
          </a:xfrm>
        </p:grpSpPr>
        <p:sp>
          <p:nvSpPr>
            <p:cNvPr id="478292" name="Text Box 84"/>
            <p:cNvSpPr txBox="1">
              <a:spLocks noChangeArrowheads="1"/>
            </p:cNvSpPr>
            <p:nvPr/>
          </p:nvSpPr>
          <p:spPr bwMode="auto">
            <a:xfrm>
              <a:off x="3321" y="3264"/>
              <a:ext cx="18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In CS Lingo, these </a:t>
              </a:r>
              <a:br>
                <a:rPr lang="en-US"/>
              </a:br>
              <a:r>
                <a:rPr lang="en-US"/>
                <a:t>are called </a:t>
              </a:r>
              <a:r>
                <a:rPr lang="en-US">
                  <a:solidFill>
                    <a:srgbClr val="6600CC"/>
                  </a:solidFill>
                </a:rPr>
                <a:t>nodes</a:t>
              </a:r>
              <a:r>
                <a:rPr lang="en-US"/>
                <a:t>.</a:t>
              </a:r>
            </a:p>
          </p:txBody>
        </p:sp>
        <p:cxnSp>
          <p:nvCxnSpPr>
            <p:cNvPr id="478293" name="AutoShape 85"/>
            <p:cNvCxnSpPr>
              <a:cxnSpLocks noChangeShapeType="1"/>
              <a:stCxn id="478292" idx="0"/>
              <a:endCxn id="478268" idx="1"/>
            </p:cNvCxnSpPr>
            <p:nvPr/>
          </p:nvCxnSpPr>
          <p:spPr bwMode="auto">
            <a:xfrm rot="16200000">
              <a:off x="3662" y="2269"/>
              <a:ext cx="1564" cy="425"/>
            </a:xfrm>
            <a:prstGeom prst="curvedConnector2">
              <a:avLst/>
            </a:prstGeom>
            <a:noFill/>
            <a:ln w="19050">
              <a:solidFill>
                <a:srgbClr val="66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8294" name="AutoShape 86"/>
            <p:cNvCxnSpPr>
              <a:cxnSpLocks noChangeShapeType="1"/>
              <a:stCxn id="478292" idx="0"/>
              <a:endCxn id="478226" idx="1"/>
            </p:cNvCxnSpPr>
            <p:nvPr/>
          </p:nvCxnSpPr>
          <p:spPr bwMode="auto">
            <a:xfrm rot="16200000">
              <a:off x="4136" y="2791"/>
              <a:ext cx="568" cy="377"/>
            </a:xfrm>
            <a:prstGeom prst="curvedConnector2">
              <a:avLst/>
            </a:prstGeom>
            <a:noFill/>
            <a:ln w="19050">
              <a:solidFill>
                <a:srgbClr val="66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8296" name="Group 88"/>
          <p:cNvGrpSpPr>
            <a:grpSpLocks/>
          </p:cNvGrpSpPr>
          <p:nvPr/>
        </p:nvGrpSpPr>
        <p:grpSpPr bwMode="auto">
          <a:xfrm>
            <a:off x="239713" y="4889500"/>
            <a:ext cx="2441575" cy="1663700"/>
            <a:chOff x="240" y="3560"/>
            <a:chExt cx="1538" cy="1048"/>
          </a:xfrm>
        </p:grpSpPr>
        <p:sp>
          <p:nvSpPr>
            <p:cNvPr id="478297" name="Rectangle 89"/>
            <p:cNvSpPr>
              <a:spLocks noChangeArrowheads="1"/>
            </p:cNvSpPr>
            <p:nvPr/>
          </p:nvSpPr>
          <p:spPr bwMode="auto">
            <a:xfrm>
              <a:off x="240" y="3570"/>
              <a:ext cx="1200" cy="1038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8298" name="Rectangle 90"/>
            <p:cNvSpPr>
              <a:spLocks noChangeArrowheads="1"/>
            </p:cNvSpPr>
            <p:nvPr/>
          </p:nvSpPr>
          <p:spPr bwMode="auto">
            <a:xfrm>
              <a:off x="263" y="3560"/>
              <a:ext cx="1515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struct house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{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  </a:t>
              </a:r>
              <a:r>
                <a:rPr lang="en-US" sz="2000">
                  <a:solidFill>
                    <a:srgbClr val="6600CC"/>
                  </a:solidFill>
                  <a:latin typeface="Arial" charset="0"/>
                  <a:cs typeface="Arial" charset="0"/>
                </a:rPr>
                <a:t>string name;</a:t>
              </a:r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 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  house *next;   </a:t>
              </a:r>
            </a:p>
            <a:p>
              <a:pPr algn="l"/>
              <a:r>
                <a:rPr 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};</a:t>
              </a:r>
            </a:p>
          </p:txBody>
        </p:sp>
      </p:grpSp>
      <p:grpSp>
        <p:nvGrpSpPr>
          <p:cNvPr id="478305" name="Group 97"/>
          <p:cNvGrpSpPr>
            <a:grpSpLocks/>
          </p:cNvGrpSpPr>
          <p:nvPr/>
        </p:nvGrpSpPr>
        <p:grpSpPr bwMode="auto">
          <a:xfrm>
            <a:off x="228600" y="4876800"/>
            <a:ext cx="4357688" cy="1903413"/>
            <a:chOff x="288" y="3072"/>
            <a:chExt cx="2745" cy="1199"/>
          </a:xfrm>
        </p:grpSpPr>
        <p:sp>
          <p:nvSpPr>
            <p:cNvPr id="478300" name="Rectangle 92"/>
            <p:cNvSpPr>
              <a:spLocks noChangeArrowheads="1"/>
            </p:cNvSpPr>
            <p:nvPr/>
          </p:nvSpPr>
          <p:spPr bwMode="auto">
            <a:xfrm>
              <a:off x="288" y="3082"/>
              <a:ext cx="2745" cy="1188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8301" name="Rectangle 93"/>
            <p:cNvSpPr>
              <a:spLocks noChangeArrowheads="1"/>
            </p:cNvSpPr>
            <p:nvPr/>
          </p:nvSpPr>
          <p:spPr bwMode="auto">
            <a:xfrm>
              <a:off x="328" y="3072"/>
              <a:ext cx="2648" cy="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struct studentNode</a:t>
              </a:r>
            </a:p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{</a:t>
              </a:r>
            </a:p>
            <a:p>
              <a:pPr algn="l"/>
              <a:r>
                <a:rPr lang="en-US" sz="1700">
                  <a:solidFill>
                    <a:srgbClr val="6600CC"/>
                  </a:solidFill>
                  <a:latin typeface="Arial" charset="0"/>
                </a:rPr>
                <a:t>  int student ID;</a:t>
              </a:r>
            </a:p>
            <a:p>
              <a:pPr algn="l"/>
              <a:r>
                <a:rPr lang="en-US" sz="1700">
                  <a:solidFill>
                    <a:srgbClr val="6600CC"/>
                  </a:solidFill>
                  <a:latin typeface="Arial" charset="0"/>
                  <a:cs typeface="Arial" charset="0"/>
                </a:rPr>
                <a:t>  string firstName, lastName; </a:t>
              </a:r>
            </a:p>
            <a:p>
              <a:pPr algn="l"/>
              <a:r>
                <a:rPr lang="en-US" sz="1700">
                  <a:solidFill>
                    <a:srgbClr val="6600CC"/>
                  </a:solidFill>
                  <a:latin typeface="Arial" charset="0"/>
                  <a:cs typeface="Arial" charset="0"/>
                </a:rPr>
                <a:t>  float GPA;</a:t>
              </a:r>
            </a:p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  studentNode *next;   </a:t>
              </a:r>
            </a:p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};</a:t>
              </a:r>
            </a:p>
          </p:txBody>
        </p:sp>
      </p:grpSp>
      <p:grpSp>
        <p:nvGrpSpPr>
          <p:cNvPr id="478320" name="Group 112"/>
          <p:cNvGrpSpPr>
            <a:grpSpLocks/>
          </p:cNvGrpSpPr>
          <p:nvPr/>
        </p:nvGrpSpPr>
        <p:grpSpPr bwMode="auto">
          <a:xfrm>
            <a:off x="4860925" y="2490788"/>
            <a:ext cx="4206875" cy="4214812"/>
            <a:chOff x="1344" y="3264"/>
            <a:chExt cx="2650" cy="2655"/>
          </a:xfrm>
        </p:grpSpPr>
        <p:sp>
          <p:nvSpPr>
            <p:cNvPr id="478306" name="Text Box 98"/>
            <p:cNvSpPr txBox="1">
              <a:spLocks noChangeArrowheads="1"/>
            </p:cNvSpPr>
            <p:nvPr/>
          </p:nvSpPr>
          <p:spPr bwMode="auto">
            <a:xfrm>
              <a:off x="1344" y="3264"/>
              <a:ext cx="2650" cy="2655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class UCLARosterList</a:t>
              </a:r>
            </a:p>
            <a:p>
              <a:pPr algn="l"/>
              <a:r>
                <a:rPr lang="en-US" sz="1800"/>
                <a:t>{</a:t>
              </a:r>
            </a:p>
            <a:p>
              <a:pPr algn="l"/>
              <a:r>
                <a:rPr lang="en-US" sz="1800"/>
                <a:t>  public:</a:t>
              </a:r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r>
                <a:rPr lang="en-US" sz="1800"/>
                <a:t>  private:</a:t>
              </a:r>
            </a:p>
            <a:p>
              <a:pPr algn="l"/>
              <a:endParaRPr lang="en-US" sz="1800"/>
            </a:p>
            <a:p>
              <a:pPr algn="l"/>
              <a:r>
                <a:rPr lang="en-US" sz="1800"/>
                <a:t>};</a:t>
              </a:r>
            </a:p>
          </p:txBody>
        </p:sp>
        <p:sp>
          <p:nvSpPr>
            <p:cNvPr id="478307" name="Text Box 99"/>
            <p:cNvSpPr txBox="1">
              <a:spLocks noChangeArrowheads="1"/>
            </p:cNvSpPr>
            <p:nvPr/>
          </p:nvSpPr>
          <p:spPr bwMode="auto">
            <a:xfrm>
              <a:off x="1525" y="3857"/>
              <a:ext cx="227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chemeClr val="accent2"/>
                  </a:solidFill>
                </a:rPr>
                <a:t>void addStudent(string first, string last, </a:t>
              </a:r>
              <a:br>
                <a:rPr lang="en-US" sz="1400">
                  <a:solidFill>
                    <a:schemeClr val="accent2"/>
                  </a:solidFill>
                </a:rPr>
              </a:br>
              <a:r>
                <a:rPr lang="en-US" sz="1400">
                  <a:solidFill>
                    <a:schemeClr val="accent2"/>
                  </a:solidFill>
                </a:rPr>
                <a:t>                           int ID, float GPA);</a:t>
              </a:r>
            </a:p>
          </p:txBody>
        </p:sp>
        <p:sp>
          <p:nvSpPr>
            <p:cNvPr id="478308" name="Text Box 100"/>
            <p:cNvSpPr txBox="1">
              <a:spLocks noChangeArrowheads="1"/>
            </p:cNvSpPr>
            <p:nvPr/>
          </p:nvSpPr>
          <p:spPr bwMode="auto">
            <a:xfrm>
              <a:off x="1527" y="4134"/>
              <a:ext cx="2433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00">
                <a:solidFill>
                  <a:schemeClr val="accent2"/>
                </a:solidFill>
              </a:endParaRPr>
            </a:p>
            <a:p>
              <a:pPr algn="l"/>
              <a:r>
                <a:rPr lang="en-US" sz="1400">
                  <a:solidFill>
                    <a:schemeClr val="accent2"/>
                  </a:solidFill>
                </a:rPr>
                <a:t>void deleteStudent(string first, string last);</a:t>
              </a:r>
            </a:p>
            <a:p>
              <a:pPr algn="l"/>
              <a:r>
                <a:rPr lang="en-US" sz="1400">
                  <a:solidFill>
                    <a:schemeClr val="accent2"/>
                  </a:solidFill>
                </a:rPr>
                <a:t>void deleteStudent(int ID);</a:t>
              </a:r>
            </a:p>
          </p:txBody>
        </p:sp>
        <p:sp>
          <p:nvSpPr>
            <p:cNvPr id="478309" name="Text Box 101"/>
            <p:cNvSpPr txBox="1">
              <a:spLocks noChangeArrowheads="1"/>
            </p:cNvSpPr>
            <p:nvPr/>
          </p:nvSpPr>
          <p:spPr bwMode="auto">
            <a:xfrm>
              <a:off x="1546" y="4479"/>
              <a:ext cx="2336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>
                  <a:solidFill>
                    <a:schemeClr val="accent2"/>
                  </a:solidFill>
                </a:rPr>
                <a:t>bool findStudent(int ID, float &amp;GPA);</a:t>
              </a:r>
            </a:p>
            <a:p>
              <a:pPr algn="l"/>
              <a:r>
                <a:rPr lang="en-US" sz="1500">
                  <a:solidFill>
                    <a:schemeClr val="accent2"/>
                  </a:solidFill>
                </a:rPr>
                <a:t>bool findStudent(int ID, string &amp;name);</a:t>
              </a:r>
            </a:p>
            <a:p>
              <a:pPr algn="l"/>
              <a:endParaRPr lang="en-US" sz="1500">
                <a:solidFill>
                  <a:schemeClr val="accent2"/>
                </a:solidFill>
              </a:endParaRPr>
            </a:p>
          </p:txBody>
        </p:sp>
        <p:sp>
          <p:nvSpPr>
            <p:cNvPr id="478310" name="Text Box 102"/>
            <p:cNvSpPr txBox="1">
              <a:spLocks noChangeArrowheads="1"/>
            </p:cNvSpPr>
            <p:nvPr/>
          </p:nvSpPr>
          <p:spPr bwMode="auto">
            <a:xfrm>
              <a:off x="1545" y="4790"/>
              <a:ext cx="1154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>
                  <a:solidFill>
                    <a:schemeClr val="accent2"/>
                  </a:solidFill>
                </a:rPr>
                <a:t>void printRoster();</a:t>
              </a:r>
            </a:p>
            <a:p>
              <a:pPr algn="l"/>
              <a:endParaRPr lang="en-US" sz="1500">
                <a:solidFill>
                  <a:schemeClr val="accent2"/>
                </a:solidFill>
              </a:endParaRPr>
            </a:p>
          </p:txBody>
        </p:sp>
        <p:sp>
          <p:nvSpPr>
            <p:cNvPr id="478311" name="Text Box 103"/>
            <p:cNvSpPr txBox="1">
              <a:spLocks noChangeArrowheads="1"/>
            </p:cNvSpPr>
            <p:nvPr/>
          </p:nvSpPr>
          <p:spPr bwMode="auto">
            <a:xfrm>
              <a:off x="1546" y="4982"/>
              <a:ext cx="146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>
                  <a:solidFill>
                    <a:schemeClr val="accent2"/>
                  </a:solidFill>
                </a:rPr>
                <a:t>~UCLAStudentRoster();</a:t>
              </a:r>
            </a:p>
            <a:p>
              <a:pPr algn="l"/>
              <a:endParaRPr lang="en-US" sz="1500">
                <a:solidFill>
                  <a:schemeClr val="accent2"/>
                </a:solidFill>
              </a:endParaRPr>
            </a:p>
          </p:txBody>
        </p:sp>
        <p:sp>
          <p:nvSpPr>
            <p:cNvPr id="478312" name="Text Box 104"/>
            <p:cNvSpPr txBox="1">
              <a:spLocks noChangeArrowheads="1"/>
            </p:cNvSpPr>
            <p:nvPr/>
          </p:nvSpPr>
          <p:spPr bwMode="auto">
            <a:xfrm>
              <a:off x="1558" y="5169"/>
              <a:ext cx="1389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>
                  <a:solidFill>
                    <a:schemeClr val="accent2"/>
                  </a:solidFill>
                </a:rPr>
                <a:t>UCLAStudentRoster();</a:t>
              </a:r>
            </a:p>
            <a:p>
              <a:pPr algn="l"/>
              <a:endParaRPr lang="en-US" sz="1500">
                <a:solidFill>
                  <a:schemeClr val="accent2"/>
                </a:solidFill>
              </a:endParaRPr>
            </a:p>
          </p:txBody>
        </p:sp>
        <p:sp>
          <p:nvSpPr>
            <p:cNvPr id="478314" name="Text Box 106"/>
            <p:cNvSpPr txBox="1">
              <a:spLocks noChangeArrowheads="1"/>
            </p:cNvSpPr>
            <p:nvPr/>
          </p:nvSpPr>
          <p:spPr bwMode="auto">
            <a:xfrm>
              <a:off x="1536" y="5514"/>
              <a:ext cx="16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chemeClr val="accent2"/>
                  </a:solidFill>
                </a:rPr>
                <a:t>studentNode *m_head;  </a:t>
              </a:r>
            </a:p>
          </p:txBody>
        </p:sp>
      </p:grpSp>
      <p:sp>
        <p:nvSpPr>
          <p:cNvPr id="478321" name="Rectangle 113"/>
          <p:cNvSpPr>
            <a:spLocks noChangeArrowheads="1"/>
          </p:cNvSpPr>
          <p:nvPr/>
        </p:nvSpPr>
        <p:spPr bwMode="auto">
          <a:xfrm>
            <a:off x="228600" y="1044575"/>
            <a:ext cx="4495800" cy="27844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main()</a:t>
            </a:r>
            <a:endParaRPr lang="en-US" sz="16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6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UCLARosterList cs31, cs32;</a:t>
            </a:r>
          </a:p>
          <a:p>
            <a:pPr algn="l" eaLnBrk="0" hangingPunct="0"/>
            <a:endParaRPr lang="en-US" sz="16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cs31.addStudent(</a:t>
            </a:r>
            <a:r>
              <a:rPr lang="en-US" sz="16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Lisa</a:t>
            </a:r>
            <a:r>
              <a:rPr lang="en-US" sz="16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”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6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“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Lu</a:t>
            </a:r>
            <a:r>
              <a:rPr lang="en-US" sz="16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”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</a:t>
            </a:r>
            <a:b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</a:br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         123456, 3.99);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cs32.addStudent(</a:t>
            </a:r>
            <a:r>
              <a:rPr lang="en-US" sz="14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“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David</a:t>
            </a:r>
            <a:r>
              <a:rPr lang="en-US" sz="14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”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”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Smallberg</a:t>
            </a:r>
            <a:r>
              <a:rPr lang="en-US" sz="14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”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en-US" sz="16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         989898, 1.50);</a:t>
            </a:r>
            <a:r>
              <a:rPr lang="en-US" sz="16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6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algn="l" eaLnBrk="0" hangingPunct="0"/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  <a:p>
            <a:pPr algn="l" eaLnBrk="0" hangingPunct="0"/>
            <a:endParaRPr lang="en-US" sz="16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478327" name="Group 119"/>
          <p:cNvGrpSpPr>
            <a:grpSpLocks/>
          </p:cNvGrpSpPr>
          <p:nvPr/>
        </p:nvGrpSpPr>
        <p:grpSpPr bwMode="auto">
          <a:xfrm>
            <a:off x="7216775" y="1790700"/>
            <a:ext cx="369888" cy="457200"/>
            <a:chOff x="6118" y="1703"/>
            <a:chExt cx="233" cy="288"/>
          </a:xfrm>
        </p:grpSpPr>
        <p:sp>
          <p:nvSpPr>
            <p:cNvPr id="478325" name="Rectangle 117"/>
            <p:cNvSpPr>
              <a:spLocks noChangeArrowheads="1"/>
            </p:cNvSpPr>
            <p:nvPr/>
          </p:nvSpPr>
          <p:spPr bwMode="auto">
            <a:xfrm>
              <a:off x="6147" y="1770"/>
              <a:ext cx="155" cy="13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8326" name="Text Box 118"/>
            <p:cNvSpPr txBox="1">
              <a:spLocks noChangeArrowheads="1"/>
            </p:cNvSpPr>
            <p:nvPr/>
          </p:nvSpPr>
          <p:spPr bwMode="auto">
            <a:xfrm>
              <a:off x="6118" y="17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7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478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7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478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7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478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478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78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7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7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78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78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78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7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 animBg="1" autoUpdateAnimBg="0"/>
      <p:bldP spid="478213" grpId="0" animBg="1"/>
      <p:bldP spid="478213" grpId="1" animBg="1"/>
      <p:bldP spid="478223" grpId="0" animBg="1"/>
      <p:bldP spid="478223" grpId="1" animBg="1"/>
      <p:bldP spid="478243" grpId="0" animBg="1"/>
      <p:bldP spid="478243" grpId="1" animBg="1"/>
      <p:bldP spid="478265" grpId="0" animBg="1"/>
      <p:bldP spid="478265" grpId="1" animBg="1"/>
      <p:bldP spid="478288" grpId="0" animBg="1"/>
      <p:bldP spid="478288" grpId="1" animBg="1"/>
      <p:bldP spid="478291" grpId="0"/>
      <p:bldP spid="478321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7616-13F1-4C6F-ABBB-717769685E87}" type="slidenum">
              <a:rPr lang="en-US"/>
              <a:pPr/>
              <a:t>38</a:t>
            </a:fld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 Linked List</a:t>
            </a:r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304800" y="1066800"/>
            <a:ext cx="650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Any time you create a new linked list, the first thing you have to do is initialize it!</a:t>
            </a:r>
          </a:p>
        </p:txBody>
      </p:sp>
      <p:sp>
        <p:nvSpPr>
          <p:cNvPr id="267291" name="Text Box 27"/>
          <p:cNvSpPr txBox="1">
            <a:spLocks noChangeArrowheads="1"/>
          </p:cNvSpPr>
          <p:nvPr/>
        </p:nvSpPr>
        <p:spPr bwMode="auto">
          <a:xfrm>
            <a:off x="609600" y="2209800"/>
            <a:ext cx="419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do this, we set our </a:t>
            </a:r>
            <a:r>
              <a:rPr lang="en-US">
                <a:solidFill>
                  <a:srgbClr val="990000"/>
                </a:solidFill>
              </a:rPr>
              <a:t>head pointer</a:t>
            </a:r>
            <a:r>
              <a:rPr lang="en-US"/>
              <a:t> to </a:t>
            </a:r>
            <a:r>
              <a:rPr lang="en-US">
                <a:solidFill>
                  <a:srgbClr val="FF0000"/>
                </a:solidFill>
              </a:rPr>
              <a:t>NULL</a:t>
            </a:r>
            <a:r>
              <a:rPr lang="en-US"/>
              <a:t>. </a:t>
            </a:r>
          </a:p>
        </p:txBody>
      </p:sp>
      <p:sp>
        <p:nvSpPr>
          <p:cNvPr id="267292" name="Text Box 28"/>
          <p:cNvSpPr txBox="1">
            <a:spLocks noChangeArrowheads="1"/>
          </p:cNvSpPr>
          <p:nvPr/>
        </p:nvSpPr>
        <p:spPr bwMode="auto">
          <a:xfrm>
            <a:off x="4953000" y="2225675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indicates that there are </a:t>
            </a:r>
            <a:r>
              <a:rPr lang="en-US">
                <a:solidFill>
                  <a:srgbClr val="FF0000"/>
                </a:solidFill>
              </a:rPr>
              <a:t>no items</a:t>
            </a:r>
            <a:r>
              <a:rPr lang="en-US"/>
              <a:t> in the list.</a:t>
            </a:r>
          </a:p>
        </p:txBody>
      </p:sp>
      <p:sp>
        <p:nvSpPr>
          <p:cNvPr id="267293" name="Text Box 29"/>
          <p:cNvSpPr txBox="1">
            <a:spLocks noChangeArrowheads="1"/>
          </p:cNvSpPr>
          <p:nvPr/>
        </p:nvSpPr>
        <p:spPr bwMode="auto">
          <a:xfrm>
            <a:off x="152400" y="3657600"/>
            <a:ext cx="4130675" cy="3116263"/>
          </a:xfrm>
          <a:prstGeom prst="rect">
            <a:avLst/>
          </a:prstGeom>
          <a:solidFill>
            <a:srgbClr val="FFFFE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class EinsteinsLinkedList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public:</a:t>
            </a:r>
          </a:p>
          <a:p>
            <a:pPr algn="l"/>
            <a:r>
              <a:rPr lang="en-US" sz="1800"/>
              <a:t>      ...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  private:</a:t>
            </a:r>
          </a:p>
          <a:p>
            <a:pPr algn="l"/>
            <a:r>
              <a:rPr lang="en-US" sz="1800"/>
              <a:t>    house *</a:t>
            </a:r>
            <a:r>
              <a:rPr lang="en-US" sz="1800">
                <a:solidFill>
                  <a:srgbClr val="6600CC"/>
                </a:solidFill>
              </a:rPr>
              <a:t>m_head</a:t>
            </a:r>
            <a:r>
              <a:rPr lang="en-US" sz="1800"/>
              <a:t>;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267295" name="Text Box 31"/>
          <p:cNvSpPr txBox="1">
            <a:spLocks noChangeArrowheads="1"/>
          </p:cNvSpPr>
          <p:nvPr/>
        </p:nvSpPr>
        <p:spPr bwMode="auto">
          <a:xfrm>
            <a:off x="533400" y="4752975"/>
            <a:ext cx="3284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EinsteinsLinkedList() // c’tor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{</a:t>
            </a: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6600CC"/>
                </a:solidFill>
              </a:rPr>
              <a:t>}</a:t>
            </a:r>
          </a:p>
        </p:txBody>
      </p:sp>
      <p:sp>
        <p:nvSpPr>
          <p:cNvPr id="267296" name="Text Box 32"/>
          <p:cNvSpPr txBox="1">
            <a:spLocks noChangeArrowheads="1"/>
          </p:cNvSpPr>
          <p:nvPr/>
        </p:nvSpPr>
        <p:spPr bwMode="auto">
          <a:xfrm>
            <a:off x="838200" y="5334000"/>
            <a:ext cx="193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m_head = NULL;</a:t>
            </a:r>
          </a:p>
        </p:txBody>
      </p:sp>
      <p:grpSp>
        <p:nvGrpSpPr>
          <p:cNvPr id="267307" name="Group 43"/>
          <p:cNvGrpSpPr>
            <a:grpSpLocks/>
          </p:cNvGrpSpPr>
          <p:nvPr/>
        </p:nvGrpSpPr>
        <p:grpSpPr bwMode="auto">
          <a:xfrm>
            <a:off x="6248400" y="5029200"/>
            <a:ext cx="2687638" cy="1752600"/>
            <a:chOff x="3936" y="3168"/>
            <a:chExt cx="1693" cy="1104"/>
          </a:xfrm>
        </p:grpSpPr>
        <p:grpSp>
          <p:nvGrpSpPr>
            <p:cNvPr id="267297" name="Group 33"/>
            <p:cNvGrpSpPr>
              <a:grpSpLocks/>
            </p:cNvGrpSpPr>
            <p:nvPr/>
          </p:nvGrpSpPr>
          <p:grpSpPr bwMode="auto">
            <a:xfrm>
              <a:off x="3936" y="3168"/>
              <a:ext cx="1693" cy="1104"/>
              <a:chOff x="4614" y="3605"/>
              <a:chExt cx="1015" cy="667"/>
            </a:xfrm>
          </p:grpSpPr>
          <p:pic>
            <p:nvPicPr>
              <p:cNvPr id="267298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4" y="3605"/>
                <a:ext cx="1015" cy="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7299" name="Text Box 35"/>
              <p:cNvSpPr txBox="1">
                <a:spLocks noChangeArrowheads="1"/>
              </p:cNvSpPr>
              <p:nvPr/>
            </p:nvSpPr>
            <p:spPr bwMode="auto">
              <a:xfrm>
                <a:off x="4674" y="3631"/>
                <a:ext cx="896" cy="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rgbClr val="FFCCFF"/>
                    </a:solidFill>
                  </a:rPr>
                  <a:t>Last Rented House:</a:t>
                </a:r>
              </a:p>
            </p:txBody>
          </p:sp>
        </p:grpSp>
        <p:sp>
          <p:nvSpPr>
            <p:cNvPr id="267300" name="Text Box 36"/>
            <p:cNvSpPr txBox="1">
              <a:spLocks noChangeArrowheads="1"/>
            </p:cNvSpPr>
            <p:nvPr/>
          </p:nvSpPr>
          <p:spPr bwMode="auto">
            <a:xfrm>
              <a:off x="4350" y="340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267306" name="Group 42"/>
          <p:cNvGrpSpPr>
            <a:grpSpLocks/>
          </p:cNvGrpSpPr>
          <p:nvPr/>
        </p:nvGrpSpPr>
        <p:grpSpPr bwMode="auto">
          <a:xfrm>
            <a:off x="4581525" y="4191000"/>
            <a:ext cx="1649413" cy="609600"/>
            <a:chOff x="2886" y="2640"/>
            <a:chExt cx="1039" cy="384"/>
          </a:xfrm>
        </p:grpSpPr>
        <p:sp>
          <p:nvSpPr>
            <p:cNvPr id="267301" name="Rectangle 37"/>
            <p:cNvSpPr>
              <a:spLocks noChangeArrowheads="1"/>
            </p:cNvSpPr>
            <p:nvPr/>
          </p:nvSpPr>
          <p:spPr bwMode="auto">
            <a:xfrm>
              <a:off x="2928" y="2640"/>
              <a:ext cx="997" cy="384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2" name="Text Box 38"/>
            <p:cNvSpPr txBox="1">
              <a:spLocks noChangeArrowheads="1"/>
            </p:cNvSpPr>
            <p:nvPr/>
          </p:nvSpPr>
          <p:spPr bwMode="auto">
            <a:xfrm>
              <a:off x="2886" y="2658"/>
              <a:ext cx="5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m_head</a:t>
              </a:r>
            </a:p>
          </p:txBody>
        </p:sp>
        <p:sp>
          <p:nvSpPr>
            <p:cNvPr id="267303" name="Text Box 39"/>
            <p:cNvSpPr txBox="1">
              <a:spLocks noChangeArrowheads="1"/>
            </p:cNvSpPr>
            <p:nvPr/>
          </p:nvSpPr>
          <p:spPr bwMode="auto">
            <a:xfrm>
              <a:off x="3455" y="2686"/>
              <a:ext cx="385" cy="194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267305" name="Text Box 41"/>
            <p:cNvSpPr txBox="1">
              <a:spLocks noChangeArrowheads="1"/>
            </p:cNvSpPr>
            <p:nvPr/>
          </p:nvSpPr>
          <p:spPr bwMode="auto">
            <a:xfrm>
              <a:off x="3402" y="2673"/>
              <a:ext cx="4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</a:rPr>
                <a:t>NULL</a:t>
              </a:r>
            </a:p>
          </p:txBody>
        </p:sp>
      </p:grpSp>
      <p:grpSp>
        <p:nvGrpSpPr>
          <p:cNvPr id="267311" name="Group 47"/>
          <p:cNvGrpSpPr>
            <a:grpSpLocks/>
          </p:cNvGrpSpPr>
          <p:nvPr/>
        </p:nvGrpSpPr>
        <p:grpSpPr bwMode="auto">
          <a:xfrm>
            <a:off x="6292850" y="4433888"/>
            <a:ext cx="1327150" cy="519112"/>
            <a:chOff x="3964" y="2793"/>
            <a:chExt cx="836" cy="327"/>
          </a:xfrm>
        </p:grpSpPr>
        <p:sp>
          <p:nvSpPr>
            <p:cNvPr id="267309" name="Line 45"/>
            <p:cNvSpPr>
              <a:spLocks noChangeShapeType="1"/>
            </p:cNvSpPr>
            <p:nvPr/>
          </p:nvSpPr>
          <p:spPr bwMode="auto">
            <a:xfrm>
              <a:off x="3984" y="2832"/>
              <a:ext cx="672" cy="28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7310" name="Text Box 46"/>
            <p:cNvSpPr txBox="1">
              <a:spLocks noChangeArrowheads="1"/>
            </p:cNvSpPr>
            <p:nvPr/>
          </p:nvSpPr>
          <p:spPr bwMode="auto">
            <a:xfrm rot="1510754">
              <a:off x="3964" y="2793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same thing</a:t>
              </a:r>
            </a:p>
          </p:txBody>
        </p:sp>
      </p:grpSp>
      <p:sp>
        <p:nvSpPr>
          <p:cNvPr id="267312" name="Rectangle 48"/>
          <p:cNvSpPr>
            <a:spLocks noChangeArrowheads="1"/>
          </p:cNvSpPr>
          <p:nvPr/>
        </p:nvSpPr>
        <p:spPr bwMode="auto">
          <a:xfrm>
            <a:off x="6835775" y="5410200"/>
            <a:ext cx="154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None yet!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1" grpId="0"/>
      <p:bldP spid="267292" grpId="0"/>
      <p:bldP spid="267293" grpId="0" animBg="1"/>
      <p:bldP spid="267295" grpId="0"/>
      <p:bldP spid="267296" grpId="0"/>
      <p:bldP spid="2673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C4138-26D8-4D7F-AF21-34E2B0916516}" type="slidenum">
              <a:rPr lang="en-US"/>
              <a:pPr/>
              <a:t>39</a:t>
            </a:fld>
            <a:endParaRPr lang="en-US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Inserting a Node into a Linked List</a:t>
            </a:r>
          </a:p>
        </p:txBody>
      </p:sp>
      <p:sp>
        <p:nvSpPr>
          <p:cNvPr id="480261" name="Text Box 5"/>
          <p:cNvSpPr txBox="1">
            <a:spLocks noChangeArrowheads="1"/>
          </p:cNvSpPr>
          <p:nvPr/>
        </p:nvSpPr>
        <p:spPr bwMode="auto">
          <a:xfrm>
            <a:off x="152400" y="1038225"/>
            <a:ext cx="8750300" cy="1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There are three places you can </a:t>
            </a:r>
            <a:br>
              <a:rPr lang="en-US"/>
            </a:br>
            <a:r>
              <a:rPr lang="en-US"/>
              <a:t>insert a new node into a linked list: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lvl="1"/>
            <a:r>
              <a:rPr lang="en-US" sz="2000">
                <a:solidFill>
                  <a:srgbClr val="6600CC"/>
                </a:solidFill>
              </a:rPr>
              <a:t>always at the top of the list (Einstein’s approach)</a:t>
            </a:r>
          </a:p>
          <a:p>
            <a:pPr lvl="1"/>
            <a:r>
              <a:rPr lang="en-US" sz="2000">
                <a:solidFill>
                  <a:srgbClr val="6600CC"/>
                </a:solidFill>
              </a:rPr>
              <a:t>always at the end of the list </a:t>
            </a:r>
          </a:p>
          <a:p>
            <a:pPr lvl="1"/>
            <a:r>
              <a:rPr lang="en-US" sz="2000">
                <a:solidFill>
                  <a:srgbClr val="6600CC"/>
                </a:solidFill>
              </a:rPr>
              <a:t>or somewhere in the middle</a:t>
            </a:r>
          </a:p>
        </p:txBody>
      </p:sp>
      <p:sp>
        <p:nvSpPr>
          <p:cNvPr id="480339" name="Text Box 83"/>
          <p:cNvSpPr txBox="1">
            <a:spLocks noChangeArrowheads="1"/>
          </p:cNvSpPr>
          <p:nvPr/>
        </p:nvSpPr>
        <p:spPr bwMode="auto">
          <a:xfrm>
            <a:off x="381000" y="3170238"/>
            <a:ext cx="8293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algorithm to insert at the </a:t>
            </a:r>
            <a:r>
              <a:rPr lang="en-US" sz="2000">
                <a:solidFill>
                  <a:srgbClr val="990000"/>
                </a:solidFill>
              </a:rPr>
              <a:t>top </a:t>
            </a:r>
            <a:r>
              <a:rPr lang="en-US" sz="2000"/>
              <a:t>is the </a:t>
            </a:r>
            <a:br>
              <a:rPr lang="en-US" sz="2000"/>
            </a:br>
            <a:r>
              <a:rPr lang="en-US" sz="2000">
                <a:solidFill>
                  <a:srgbClr val="006666"/>
                </a:solidFill>
              </a:rPr>
              <a:t>easiest to code </a:t>
            </a:r>
            <a:r>
              <a:rPr lang="en-US" sz="2000"/>
              <a:t>and also </a:t>
            </a:r>
            <a:r>
              <a:rPr lang="en-US" sz="2000">
                <a:solidFill>
                  <a:srgbClr val="006666"/>
                </a:solidFill>
              </a:rPr>
              <a:t>runs the</a:t>
            </a:r>
            <a:r>
              <a:rPr lang="en-US" sz="2000"/>
              <a:t> </a:t>
            </a:r>
            <a:r>
              <a:rPr lang="en-US" sz="2000">
                <a:solidFill>
                  <a:srgbClr val="006666"/>
                </a:solidFill>
              </a:rPr>
              <a:t>fastest</a:t>
            </a:r>
            <a:r>
              <a:rPr lang="en-US" sz="2000"/>
              <a:t>. </a:t>
            </a:r>
          </a:p>
          <a:p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480340" name="Text Box 84"/>
          <p:cNvSpPr txBox="1">
            <a:spLocks noChangeArrowheads="1"/>
          </p:cNvSpPr>
          <p:nvPr/>
        </p:nvSpPr>
        <p:spPr bwMode="auto">
          <a:xfrm>
            <a:off x="676275" y="4194175"/>
            <a:ext cx="7791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algorithms to insert in the </a:t>
            </a:r>
            <a:r>
              <a:rPr lang="en-US" sz="2000">
                <a:solidFill>
                  <a:srgbClr val="990000"/>
                </a:solidFill>
              </a:rPr>
              <a:t>middle</a:t>
            </a:r>
            <a:r>
              <a:rPr lang="en-US" sz="2000"/>
              <a:t>/</a:t>
            </a:r>
            <a:r>
              <a:rPr lang="en-US" sz="2000">
                <a:solidFill>
                  <a:srgbClr val="990000"/>
                </a:solidFill>
              </a:rPr>
              <a:t>end</a:t>
            </a:r>
            <a:r>
              <a:rPr lang="en-US" sz="2000"/>
              <a:t> of the list are </a:t>
            </a:r>
            <a:r>
              <a:rPr lang="en-US" sz="2000">
                <a:solidFill>
                  <a:srgbClr val="006666"/>
                </a:solidFill>
              </a:rPr>
              <a:t>slower</a:t>
            </a:r>
            <a:r>
              <a:rPr lang="en-US" sz="2000"/>
              <a:t> and </a:t>
            </a:r>
            <a:r>
              <a:rPr lang="en-US" sz="2000">
                <a:solidFill>
                  <a:srgbClr val="006666"/>
                </a:solidFill>
              </a:rPr>
              <a:t>more complex to code</a:t>
            </a:r>
            <a:r>
              <a:rPr lang="en-US" sz="2000"/>
              <a:t>.</a:t>
            </a:r>
          </a:p>
        </p:txBody>
      </p:sp>
      <p:sp>
        <p:nvSpPr>
          <p:cNvPr id="480341" name="Text Box 85"/>
          <p:cNvSpPr txBox="1">
            <a:spLocks noChangeArrowheads="1"/>
          </p:cNvSpPr>
          <p:nvPr/>
        </p:nvSpPr>
        <p:spPr bwMode="auto">
          <a:xfrm>
            <a:off x="655638" y="5241925"/>
            <a:ext cx="78882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It’s always best to </a:t>
            </a:r>
            <a:r>
              <a:rPr lang="en-US" sz="2000">
                <a:solidFill>
                  <a:srgbClr val="006666"/>
                </a:solidFill>
              </a:rPr>
              <a:t>choose the simplest</a:t>
            </a:r>
            <a:r>
              <a:rPr lang="en-US" sz="2000"/>
              <a:t> insertion algorithm possible that suits your goal.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uiExpand="1" build="p"/>
      <p:bldP spid="480339" grpId="0"/>
      <p:bldP spid="480340" grpId="0"/>
      <p:bldP spid="4803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5E42-B2E7-4082-9E46-EB3A8B8F4060}" type="slidenum">
              <a:rPr lang="en-US"/>
              <a:pPr/>
              <a:t>4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grpSp>
        <p:nvGrpSpPr>
          <p:cNvPr id="556035" name="Group 3"/>
          <p:cNvGrpSpPr>
            <a:grpSpLocks/>
          </p:cNvGrpSpPr>
          <p:nvPr/>
        </p:nvGrpSpPr>
        <p:grpSpPr bwMode="auto">
          <a:xfrm>
            <a:off x="-76200" y="3487738"/>
            <a:ext cx="3962400" cy="2684462"/>
            <a:chOff x="48" y="1440"/>
            <a:chExt cx="2496" cy="1691"/>
          </a:xfrm>
        </p:grpSpPr>
        <p:sp>
          <p:nvSpPr>
            <p:cNvPr id="556036" name="Rectangle 4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37" name="Rectangle 5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  foo(1,2,3);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  bar(4,5,6);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	bar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foo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56038" name="Text Box 6"/>
          <p:cNvSpPr txBox="1">
            <a:spLocks noChangeArrowheads="1"/>
          </p:cNvSpPr>
          <p:nvPr/>
        </p:nvSpPr>
        <p:spPr bwMode="auto">
          <a:xfrm>
            <a:off x="4556125" y="327342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381000" y="10668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this case, the </a:t>
            </a:r>
            <a:r>
              <a:rPr lang="en-US">
                <a:solidFill>
                  <a:srgbClr val="6600CC"/>
                </a:solidFill>
              </a:rPr>
              <a:t>copy constructor</a:t>
            </a:r>
            <a:r>
              <a:rPr lang="en-US"/>
              <a:t> is </a:t>
            </a:r>
            <a:r>
              <a:rPr lang="en-US">
                <a:solidFill>
                  <a:srgbClr val="FF0066"/>
                </a:solidFill>
              </a:rPr>
              <a:t>NOT</a:t>
            </a:r>
            <a:r>
              <a:rPr lang="en-US"/>
              <a:t> used to copy values from </a:t>
            </a:r>
            <a:r>
              <a:rPr lang="en-US">
                <a:solidFill>
                  <a:schemeClr val="accent2"/>
                </a:solidFill>
              </a:rPr>
              <a:t>foo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bar</a:t>
            </a:r>
            <a:r>
              <a:rPr lang="en-US"/>
              <a:t>.</a:t>
            </a:r>
          </a:p>
        </p:txBody>
      </p:sp>
      <p:sp>
        <p:nvSpPr>
          <p:cNvPr id="556040" name="Text Box 8"/>
          <p:cNvSpPr txBox="1">
            <a:spLocks noChangeArrowheads="1"/>
          </p:cNvSpPr>
          <p:nvPr/>
        </p:nvSpPr>
        <p:spPr bwMode="auto">
          <a:xfrm>
            <a:off x="609600" y="214947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Instead, a special member function called an 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assignment operator </a:t>
            </a:r>
            <a:r>
              <a:rPr lang="en-US"/>
              <a:t>is used.</a:t>
            </a: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4038600" y="3267075"/>
            <a:ext cx="4624388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you don’t define your own </a:t>
            </a:r>
            <a:r>
              <a:rPr lang="en-US">
                <a:solidFill>
                  <a:schemeClr val="accent2"/>
                </a:solidFill>
              </a:rPr>
              <a:t>assignment operator</a:t>
            </a:r>
            <a:r>
              <a:rPr lang="en-US"/>
              <a:t>…</a:t>
            </a:r>
          </a:p>
          <a:p>
            <a:endParaRPr lang="en-US" sz="1600"/>
          </a:p>
          <a:p>
            <a:r>
              <a:rPr lang="en-US"/>
              <a:t>Then C++ provides a default version that just copies each of the members.</a:t>
            </a:r>
          </a:p>
        </p:txBody>
      </p:sp>
      <p:sp>
        <p:nvSpPr>
          <p:cNvPr id="556042" name="Line 10"/>
          <p:cNvSpPr>
            <a:spLocks noChangeShapeType="1"/>
          </p:cNvSpPr>
          <p:nvPr/>
        </p:nvSpPr>
        <p:spPr bwMode="auto">
          <a:xfrm>
            <a:off x="5715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56043" name="Group 11"/>
          <p:cNvGrpSpPr>
            <a:grpSpLocks/>
          </p:cNvGrpSpPr>
          <p:nvPr/>
        </p:nvGrpSpPr>
        <p:grpSpPr bwMode="auto">
          <a:xfrm>
            <a:off x="6508750" y="5546725"/>
            <a:ext cx="2168525" cy="1244600"/>
            <a:chOff x="2462" y="3488"/>
            <a:chExt cx="1366" cy="784"/>
          </a:xfrm>
        </p:grpSpPr>
        <p:grpSp>
          <p:nvGrpSpPr>
            <p:cNvPr id="556044" name="Group 12"/>
            <p:cNvGrpSpPr>
              <a:grpSpLocks/>
            </p:cNvGrpSpPr>
            <p:nvPr/>
          </p:nvGrpSpPr>
          <p:grpSpPr bwMode="auto">
            <a:xfrm>
              <a:off x="2462" y="3488"/>
              <a:ext cx="1366" cy="784"/>
              <a:chOff x="322" y="3392"/>
              <a:chExt cx="1366" cy="784"/>
            </a:xfrm>
          </p:grpSpPr>
          <p:grpSp>
            <p:nvGrpSpPr>
              <p:cNvPr id="556045" name="Group 13"/>
              <p:cNvGrpSpPr>
                <a:grpSpLocks/>
              </p:cNvGrpSpPr>
              <p:nvPr/>
            </p:nvGrpSpPr>
            <p:grpSpPr bwMode="auto">
              <a:xfrm>
                <a:off x="322" y="3392"/>
                <a:ext cx="1366" cy="784"/>
                <a:chOff x="322" y="3392"/>
                <a:chExt cx="1366" cy="784"/>
              </a:xfrm>
            </p:grpSpPr>
            <p:sp>
              <p:nvSpPr>
                <p:cNvPr id="556046" name="Rectangle 14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968" cy="720"/>
                </a:xfrm>
                <a:prstGeom prst="rect">
                  <a:avLst/>
                </a:prstGeom>
                <a:solidFill>
                  <a:srgbClr val="CC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2" y="3392"/>
                  <a:ext cx="4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foo</a:t>
                  </a:r>
                </a:p>
              </p:txBody>
            </p:sp>
            <p:sp>
              <p:nvSpPr>
                <p:cNvPr id="5560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84" y="3446"/>
                  <a:ext cx="57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   m_x</a:t>
                  </a:r>
                </a:p>
              </p:txBody>
            </p:sp>
            <p:sp>
              <p:nvSpPr>
                <p:cNvPr id="5560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36" y="3662"/>
                  <a:ext cx="4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m_y</a:t>
                  </a:r>
                </a:p>
              </p:txBody>
            </p:sp>
            <p:sp>
              <p:nvSpPr>
                <p:cNvPr id="55605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00" y="3933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  m_rad</a:t>
                  </a:r>
                </a:p>
              </p:txBody>
            </p:sp>
            <p:sp>
              <p:nvSpPr>
                <p:cNvPr id="556051" name="Rectangle 19"/>
                <p:cNvSpPr>
                  <a:spLocks noChangeArrowheads="1"/>
                </p:cNvSpPr>
                <p:nvPr/>
              </p:nvSpPr>
              <p:spPr bwMode="auto">
                <a:xfrm>
                  <a:off x="1160" y="350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52" name="Rectangle 20"/>
                <p:cNvSpPr>
                  <a:spLocks noChangeArrowheads="1"/>
                </p:cNvSpPr>
                <p:nvPr/>
              </p:nvSpPr>
              <p:spPr bwMode="auto">
                <a:xfrm>
                  <a:off x="1160" y="3720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53" name="Rectangle 21"/>
                <p:cNvSpPr>
                  <a:spLocks noChangeArrowheads="1"/>
                </p:cNvSpPr>
                <p:nvPr/>
              </p:nvSpPr>
              <p:spPr bwMode="auto">
                <a:xfrm>
                  <a:off x="1160" y="394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6054" name="Text Box 22"/>
              <p:cNvSpPr txBox="1">
                <a:spLocks noChangeArrowheads="1"/>
              </p:cNvSpPr>
              <p:nvPr/>
            </p:nvSpPr>
            <p:spPr bwMode="auto">
              <a:xfrm>
                <a:off x="1332" y="3485"/>
                <a:ext cx="1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2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6055" name="Text Box 23"/>
            <p:cNvSpPr txBox="1">
              <a:spLocks noChangeArrowheads="1"/>
            </p:cNvSpPr>
            <p:nvPr/>
          </p:nvSpPr>
          <p:spPr bwMode="auto">
            <a:xfrm>
              <a:off x="3425" y="3580"/>
              <a:ext cx="223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FFCC"/>
                  </a:solidFill>
                </a:rPr>
                <a:t>1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2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3</a:t>
              </a:r>
            </a:p>
          </p:txBody>
        </p:sp>
      </p:grpSp>
      <p:sp>
        <p:nvSpPr>
          <p:cNvPr id="556056" name="Line 24"/>
          <p:cNvSpPr>
            <a:spLocks noChangeShapeType="1"/>
          </p:cNvSpPr>
          <p:nvPr/>
        </p:nvSpPr>
        <p:spPr bwMode="auto">
          <a:xfrm>
            <a:off x="596900" y="4775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56057" name="Group 25"/>
          <p:cNvGrpSpPr>
            <a:grpSpLocks/>
          </p:cNvGrpSpPr>
          <p:nvPr/>
        </p:nvGrpSpPr>
        <p:grpSpPr bwMode="auto">
          <a:xfrm>
            <a:off x="3873500" y="5546725"/>
            <a:ext cx="2171700" cy="1244600"/>
            <a:chOff x="2460" y="3488"/>
            <a:chExt cx="1368" cy="784"/>
          </a:xfrm>
        </p:grpSpPr>
        <p:grpSp>
          <p:nvGrpSpPr>
            <p:cNvPr id="556058" name="Group 26"/>
            <p:cNvGrpSpPr>
              <a:grpSpLocks/>
            </p:cNvGrpSpPr>
            <p:nvPr/>
          </p:nvGrpSpPr>
          <p:grpSpPr bwMode="auto">
            <a:xfrm>
              <a:off x="2460" y="3488"/>
              <a:ext cx="1368" cy="784"/>
              <a:chOff x="320" y="3392"/>
              <a:chExt cx="1368" cy="784"/>
            </a:xfrm>
          </p:grpSpPr>
          <p:grpSp>
            <p:nvGrpSpPr>
              <p:cNvPr id="556059" name="Group 27"/>
              <p:cNvGrpSpPr>
                <a:grpSpLocks/>
              </p:cNvGrpSpPr>
              <p:nvPr/>
            </p:nvGrpSpPr>
            <p:grpSpPr bwMode="auto">
              <a:xfrm>
                <a:off x="320" y="3392"/>
                <a:ext cx="1368" cy="784"/>
                <a:chOff x="320" y="3392"/>
                <a:chExt cx="1368" cy="784"/>
              </a:xfrm>
            </p:grpSpPr>
            <p:sp>
              <p:nvSpPr>
                <p:cNvPr id="556060" name="Rectangle 28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968" cy="720"/>
                </a:xfrm>
                <a:prstGeom prst="rect">
                  <a:avLst/>
                </a:prstGeom>
                <a:solidFill>
                  <a:srgbClr val="CC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6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20" y="3392"/>
                  <a:ext cx="4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bar</a:t>
                  </a:r>
                </a:p>
              </p:txBody>
            </p:sp>
            <p:sp>
              <p:nvSpPr>
                <p:cNvPr id="5560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84" y="3446"/>
                  <a:ext cx="57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   m_x</a:t>
                  </a:r>
                </a:p>
              </p:txBody>
            </p:sp>
            <p:sp>
              <p:nvSpPr>
                <p:cNvPr id="55606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736" y="3662"/>
                  <a:ext cx="4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m_y</a:t>
                  </a:r>
                </a:p>
              </p:txBody>
            </p:sp>
            <p:sp>
              <p:nvSpPr>
                <p:cNvPr id="5560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00" y="3933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  m_rad</a:t>
                  </a:r>
                </a:p>
              </p:txBody>
            </p:sp>
            <p:sp>
              <p:nvSpPr>
                <p:cNvPr id="556065" name="Rectangle 33"/>
                <p:cNvSpPr>
                  <a:spLocks noChangeArrowheads="1"/>
                </p:cNvSpPr>
                <p:nvPr/>
              </p:nvSpPr>
              <p:spPr bwMode="auto">
                <a:xfrm>
                  <a:off x="1160" y="350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66" name="Rectangle 34"/>
                <p:cNvSpPr>
                  <a:spLocks noChangeArrowheads="1"/>
                </p:cNvSpPr>
                <p:nvPr/>
              </p:nvSpPr>
              <p:spPr bwMode="auto">
                <a:xfrm>
                  <a:off x="1160" y="3720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67" name="Rectangle 35"/>
                <p:cNvSpPr>
                  <a:spLocks noChangeArrowheads="1"/>
                </p:cNvSpPr>
                <p:nvPr/>
              </p:nvSpPr>
              <p:spPr bwMode="auto">
                <a:xfrm>
                  <a:off x="1160" y="394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6068" name="Text Box 36"/>
              <p:cNvSpPr txBox="1">
                <a:spLocks noChangeArrowheads="1"/>
              </p:cNvSpPr>
              <p:nvPr/>
            </p:nvSpPr>
            <p:spPr bwMode="auto">
              <a:xfrm>
                <a:off x="1332" y="3485"/>
                <a:ext cx="1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2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6069" name="Text Box 37"/>
            <p:cNvSpPr txBox="1">
              <a:spLocks noChangeArrowheads="1"/>
            </p:cNvSpPr>
            <p:nvPr/>
          </p:nvSpPr>
          <p:spPr bwMode="auto">
            <a:xfrm>
              <a:off x="3425" y="3580"/>
              <a:ext cx="223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FFCC"/>
                  </a:solidFill>
                </a:rPr>
                <a:t>4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5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6</a:t>
              </a:r>
            </a:p>
          </p:txBody>
        </p:sp>
      </p:grpSp>
      <p:sp>
        <p:nvSpPr>
          <p:cNvPr id="556070" name="Line 38"/>
          <p:cNvSpPr>
            <a:spLocks noChangeShapeType="1"/>
          </p:cNvSpPr>
          <p:nvPr/>
        </p:nvSpPr>
        <p:spPr bwMode="auto">
          <a:xfrm>
            <a:off x="584200" y="5334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56071" name="AutoShape 39"/>
          <p:cNvCxnSpPr>
            <a:cxnSpLocks noChangeShapeType="1"/>
          </p:cNvCxnSpPr>
          <p:nvPr/>
        </p:nvCxnSpPr>
        <p:spPr bwMode="auto">
          <a:xfrm rot="5400000" flipV="1">
            <a:off x="6898482" y="4475956"/>
            <a:ext cx="1588" cy="2568575"/>
          </a:xfrm>
          <a:prstGeom prst="curvedConnector3">
            <a:avLst>
              <a:gd name="adj1" fmla="val -216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6072" name="Group 40"/>
          <p:cNvGrpSpPr>
            <a:grpSpLocks/>
          </p:cNvGrpSpPr>
          <p:nvPr/>
        </p:nvGrpSpPr>
        <p:grpSpPr bwMode="auto">
          <a:xfrm>
            <a:off x="5410200" y="5664200"/>
            <a:ext cx="344488" cy="427038"/>
            <a:chOff x="1776" y="3740"/>
            <a:chExt cx="217" cy="269"/>
          </a:xfrm>
        </p:grpSpPr>
        <p:sp>
          <p:nvSpPr>
            <p:cNvPr id="556073" name="Rectangle 41"/>
            <p:cNvSpPr>
              <a:spLocks noChangeArrowheads="1"/>
            </p:cNvSpPr>
            <p:nvPr/>
          </p:nvSpPr>
          <p:spPr bwMode="auto">
            <a:xfrm>
              <a:off x="1776" y="3792"/>
              <a:ext cx="216" cy="152"/>
            </a:xfrm>
            <a:prstGeom prst="rect">
              <a:avLst/>
            </a:prstGeom>
            <a:solidFill>
              <a:srgbClr val="800000"/>
            </a:solidFill>
            <a:ln w="381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6074" name="Text Box 42"/>
            <p:cNvSpPr txBox="1">
              <a:spLocks noChangeArrowheads="1"/>
            </p:cNvSpPr>
            <p:nvPr/>
          </p:nvSpPr>
          <p:spPr bwMode="auto">
            <a:xfrm>
              <a:off x="1798" y="3740"/>
              <a:ext cx="19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CCFF"/>
                  </a:solidFill>
                </a:rPr>
                <a:t>1</a:t>
              </a:r>
            </a:p>
          </p:txBody>
        </p:sp>
      </p:grpSp>
      <p:cxnSp>
        <p:nvCxnSpPr>
          <p:cNvPr id="556075" name="AutoShape 43"/>
          <p:cNvCxnSpPr>
            <a:cxnSpLocks noChangeShapeType="1"/>
          </p:cNvCxnSpPr>
          <p:nvPr/>
        </p:nvCxnSpPr>
        <p:spPr bwMode="auto">
          <a:xfrm rot="5400000" flipV="1">
            <a:off x="6909594" y="4823619"/>
            <a:ext cx="1587" cy="2568575"/>
          </a:xfrm>
          <a:prstGeom prst="curvedConnector3">
            <a:avLst>
              <a:gd name="adj1" fmla="val -216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6076" name="Group 44"/>
          <p:cNvGrpSpPr>
            <a:grpSpLocks/>
          </p:cNvGrpSpPr>
          <p:nvPr/>
        </p:nvGrpSpPr>
        <p:grpSpPr bwMode="auto">
          <a:xfrm>
            <a:off x="5421313" y="6011863"/>
            <a:ext cx="366712" cy="427037"/>
            <a:chOff x="1776" y="3740"/>
            <a:chExt cx="231" cy="269"/>
          </a:xfrm>
        </p:grpSpPr>
        <p:sp>
          <p:nvSpPr>
            <p:cNvPr id="556077" name="Rectangle 45"/>
            <p:cNvSpPr>
              <a:spLocks noChangeArrowheads="1"/>
            </p:cNvSpPr>
            <p:nvPr/>
          </p:nvSpPr>
          <p:spPr bwMode="auto">
            <a:xfrm>
              <a:off x="1776" y="3792"/>
              <a:ext cx="216" cy="152"/>
            </a:xfrm>
            <a:prstGeom prst="rect">
              <a:avLst/>
            </a:prstGeom>
            <a:solidFill>
              <a:srgbClr val="800000"/>
            </a:solidFill>
            <a:ln w="381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6078" name="Text Box 46"/>
            <p:cNvSpPr txBox="1">
              <a:spLocks noChangeArrowheads="1"/>
            </p:cNvSpPr>
            <p:nvPr/>
          </p:nvSpPr>
          <p:spPr bwMode="auto">
            <a:xfrm>
              <a:off x="1784" y="3740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CCFF"/>
                  </a:solidFill>
                </a:rPr>
                <a:t>2</a:t>
              </a:r>
            </a:p>
          </p:txBody>
        </p:sp>
      </p:grpSp>
      <p:cxnSp>
        <p:nvCxnSpPr>
          <p:cNvPr id="556079" name="AutoShape 47"/>
          <p:cNvCxnSpPr>
            <a:cxnSpLocks noChangeShapeType="1"/>
          </p:cNvCxnSpPr>
          <p:nvPr/>
        </p:nvCxnSpPr>
        <p:spPr bwMode="auto">
          <a:xfrm rot="5400000" flipV="1">
            <a:off x="6896894" y="5179219"/>
            <a:ext cx="1587" cy="2568575"/>
          </a:xfrm>
          <a:prstGeom prst="curvedConnector3">
            <a:avLst>
              <a:gd name="adj1" fmla="val -216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6080" name="Group 48"/>
          <p:cNvGrpSpPr>
            <a:grpSpLocks/>
          </p:cNvGrpSpPr>
          <p:nvPr/>
        </p:nvGrpSpPr>
        <p:grpSpPr bwMode="auto">
          <a:xfrm>
            <a:off x="5408613" y="6367463"/>
            <a:ext cx="366712" cy="427037"/>
            <a:chOff x="1776" y="3740"/>
            <a:chExt cx="231" cy="269"/>
          </a:xfrm>
        </p:grpSpPr>
        <p:sp>
          <p:nvSpPr>
            <p:cNvPr id="556081" name="Rectangle 49"/>
            <p:cNvSpPr>
              <a:spLocks noChangeArrowheads="1"/>
            </p:cNvSpPr>
            <p:nvPr/>
          </p:nvSpPr>
          <p:spPr bwMode="auto">
            <a:xfrm>
              <a:off x="1776" y="3792"/>
              <a:ext cx="216" cy="152"/>
            </a:xfrm>
            <a:prstGeom prst="rect">
              <a:avLst/>
            </a:prstGeom>
            <a:solidFill>
              <a:srgbClr val="800000"/>
            </a:solidFill>
            <a:ln w="381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6082" name="Text Box 50"/>
            <p:cNvSpPr txBox="1">
              <a:spLocks noChangeArrowheads="1"/>
            </p:cNvSpPr>
            <p:nvPr/>
          </p:nvSpPr>
          <p:spPr bwMode="auto">
            <a:xfrm>
              <a:off x="1784" y="3740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CCFF"/>
                  </a:solidFill>
                </a:rPr>
                <a:t>3</a:t>
              </a:r>
            </a:p>
          </p:txBody>
        </p:sp>
      </p:grpSp>
      <p:sp>
        <p:nvSpPr>
          <p:cNvPr id="556083" name="Text Box 51"/>
          <p:cNvSpPr txBox="1">
            <a:spLocks noChangeArrowheads="1"/>
          </p:cNvSpPr>
          <p:nvPr/>
        </p:nvSpPr>
        <p:spPr bwMode="auto">
          <a:xfrm>
            <a:off x="276225" y="5800725"/>
            <a:ext cx="35623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Lets see how to define our own </a:t>
            </a:r>
            <a:r>
              <a:rPr lang="en-US" sz="2200">
                <a:solidFill>
                  <a:srgbClr val="6600CC"/>
                </a:solidFill>
              </a:rPr>
              <a:t>assignment operator</a:t>
            </a:r>
            <a:r>
              <a:rPr lang="en-US" sz="2200"/>
              <a:t>.</a:t>
            </a:r>
          </a:p>
        </p:txBody>
      </p:sp>
      <p:sp>
        <p:nvSpPr>
          <p:cNvPr id="556084" name="AutoShape 52"/>
          <p:cNvSpPr>
            <a:spLocks noChangeArrowheads="1"/>
          </p:cNvSpPr>
          <p:nvPr/>
        </p:nvSpPr>
        <p:spPr bwMode="auto">
          <a:xfrm>
            <a:off x="4171950" y="2676525"/>
            <a:ext cx="4857750" cy="3000375"/>
          </a:xfrm>
          <a:prstGeom prst="wedgeRoundRectCallout">
            <a:avLst>
              <a:gd name="adj1" fmla="val -88037"/>
              <a:gd name="adj2" fmla="val 38940"/>
              <a:gd name="adj3" fmla="val 16667"/>
            </a:avLst>
          </a:prstGeom>
          <a:solidFill>
            <a:srgbClr val="FEECEC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Why isn’t </a:t>
            </a:r>
            <a:r>
              <a:rPr lang="en-US" dirty="0">
                <a:solidFill>
                  <a:srgbClr val="660066"/>
                </a:solidFill>
              </a:rPr>
              <a:t>bar’s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copy constructor</a:t>
            </a:r>
            <a:r>
              <a:rPr lang="en-US" dirty="0"/>
              <a:t> called?</a:t>
            </a:r>
          </a:p>
          <a:p>
            <a:endParaRPr lang="en-US" sz="1200" dirty="0"/>
          </a:p>
          <a:p>
            <a:r>
              <a:rPr lang="en-US" dirty="0"/>
              <a:t>Because </a:t>
            </a:r>
            <a:r>
              <a:rPr lang="en-US" dirty="0">
                <a:solidFill>
                  <a:srgbClr val="660066"/>
                </a:solidFill>
              </a:rPr>
              <a:t>bar</a:t>
            </a:r>
            <a:r>
              <a:rPr lang="en-US" dirty="0"/>
              <a:t> was already constructed on the line above</a:t>
            </a:r>
            <a:r>
              <a:rPr lang="en-US" dirty="0" smtClean="0"/>
              <a:t>!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The </a:t>
            </a:r>
            <a:r>
              <a:rPr lang="en-US" dirty="0" smtClean="0"/>
              <a:t>variable </a:t>
            </a:r>
            <a:r>
              <a:rPr lang="en-US" dirty="0"/>
              <a:t>already exists and is already initialized!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560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5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5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5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5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5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5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9" grpId="0"/>
      <p:bldP spid="556040" grpId="0"/>
      <p:bldP spid="556041" grpId="0" build="p"/>
      <p:bldP spid="556042" grpId="0" animBg="1"/>
      <p:bldP spid="556042" grpId="1" animBg="1"/>
      <p:bldP spid="556056" grpId="0" animBg="1"/>
      <p:bldP spid="556056" grpId="1" animBg="1"/>
      <p:bldP spid="556070" grpId="0" animBg="1"/>
      <p:bldP spid="556070" grpId="1" animBg="1"/>
      <p:bldP spid="556083" grpId="0"/>
      <p:bldP spid="556084" grpId="0" uiExpand="1" build="p" animBg="1"/>
      <p:bldP spid="556084" grpId="1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C7EF-8E5B-4880-9DC4-0A8F4CFF8C3C}" type="slidenum">
              <a:rPr lang="en-US"/>
              <a:pPr/>
              <a:t>40</a:t>
            </a:fld>
            <a:endParaRPr lang="en-US"/>
          </a:p>
        </p:txBody>
      </p:sp>
      <p:sp>
        <p:nvSpPr>
          <p:cNvPr id="515074" name="Rectangle 2"/>
          <p:cNvSpPr>
            <a:spLocks noChangeArrowheads="1"/>
          </p:cNvSpPr>
          <p:nvPr/>
        </p:nvSpPr>
        <p:spPr bwMode="auto">
          <a:xfrm>
            <a:off x="419100" y="747713"/>
            <a:ext cx="5372100" cy="4938712"/>
          </a:xfrm>
          <a:prstGeom prst="rect">
            <a:avLst/>
          </a:prstGeom>
          <a:solidFill>
            <a:srgbClr val="FFFFE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title"/>
          </p:nvPr>
        </p:nvSpPr>
        <p:spPr>
          <a:xfrm>
            <a:off x="638175" y="-228600"/>
            <a:ext cx="7924800" cy="1143000"/>
          </a:xfrm>
        </p:spPr>
        <p:txBody>
          <a:bodyPr/>
          <a:lstStyle/>
          <a:p>
            <a:r>
              <a:rPr lang="en-US" sz="3000"/>
              <a:t>Inserting at the </a:t>
            </a:r>
            <a:r>
              <a:rPr lang="en-US" sz="3000">
                <a:solidFill>
                  <a:schemeClr val="accent2"/>
                </a:solidFill>
              </a:rPr>
              <a:t>Top</a:t>
            </a:r>
            <a:r>
              <a:rPr lang="en-US" sz="3000"/>
              <a:t> (Einstein’s Algorithm)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457200" y="762000"/>
            <a:ext cx="525780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class EinsteinsLinkedList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public: </a:t>
            </a:r>
          </a:p>
          <a:p>
            <a:pPr algn="l"/>
            <a:endParaRPr lang="en-US" sz="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...</a:t>
            </a:r>
          </a:p>
          <a:p>
            <a:pPr algn="l"/>
            <a:r>
              <a:rPr lang="en-US" sz="1800">
                <a:solidFill>
                  <a:schemeClr val="accent2"/>
                </a:solidFill>
              </a:rPr>
              <a:t>   </a:t>
            </a:r>
            <a:r>
              <a:rPr lang="en-US" sz="1800">
                <a:solidFill>
                  <a:srgbClr val="6600CC"/>
                </a:solidFill>
              </a:rPr>
              <a:t>void AddItemToFront(string animal)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{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house *latest = new house; 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latest-&gt;name = animal;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latest-&gt;next = m_head;    </a:t>
            </a: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m_head = latest;  // link the head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}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private: </a:t>
            </a:r>
          </a:p>
          <a:p>
            <a:pPr algn="l"/>
            <a:endParaRPr lang="en-US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house *m_head;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515078" name="Text Box 6"/>
          <p:cNvSpPr txBox="1">
            <a:spLocks noChangeArrowheads="1"/>
          </p:cNvSpPr>
          <p:nvPr/>
        </p:nvSpPr>
        <p:spPr bwMode="auto">
          <a:xfrm>
            <a:off x="1219200" y="6019800"/>
            <a:ext cx="4133850" cy="430213"/>
          </a:xfrm>
          <a:prstGeom prst="rect">
            <a:avLst/>
          </a:prstGeom>
          <a:solidFill>
            <a:srgbClr val="FFF2E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Now let’s see the second case!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086600" y="510063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80" name="Text Box 8"/>
          <p:cNvSpPr txBox="1">
            <a:spLocks noChangeArrowheads="1"/>
          </p:cNvSpPr>
          <p:nvPr/>
        </p:nvSpPr>
        <p:spPr bwMode="auto">
          <a:xfrm>
            <a:off x="7086600" y="5149850"/>
            <a:ext cx="6032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15081" name="Text Box 9"/>
          <p:cNvSpPr txBox="1">
            <a:spLocks noChangeArrowheads="1"/>
          </p:cNvSpPr>
          <p:nvPr/>
        </p:nvSpPr>
        <p:spPr bwMode="auto">
          <a:xfrm>
            <a:off x="7086600" y="5429250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15082" name="Rectangle 10"/>
          <p:cNvSpPr>
            <a:spLocks noChangeArrowheads="1"/>
          </p:cNvSpPr>
          <p:nvPr/>
        </p:nvSpPr>
        <p:spPr bwMode="auto">
          <a:xfrm>
            <a:off x="7661275" y="51562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83" name="Rectangle 11"/>
          <p:cNvSpPr>
            <a:spLocks noChangeArrowheads="1"/>
          </p:cNvSpPr>
          <p:nvPr/>
        </p:nvSpPr>
        <p:spPr bwMode="auto">
          <a:xfrm>
            <a:off x="7661275" y="543401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15084" name="Text Box 12"/>
          <p:cNvSpPr txBox="1">
            <a:spLocks noChangeArrowheads="1"/>
          </p:cNvSpPr>
          <p:nvPr/>
        </p:nvSpPr>
        <p:spPr bwMode="auto">
          <a:xfrm>
            <a:off x="7602538" y="5111750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515085" name="Text Box 13"/>
          <p:cNvSpPr txBox="1">
            <a:spLocks noChangeArrowheads="1"/>
          </p:cNvSpPr>
          <p:nvPr/>
        </p:nvSpPr>
        <p:spPr bwMode="auto">
          <a:xfrm>
            <a:off x="7640638" y="5395913"/>
            <a:ext cx="644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15086" name="Text Box 14"/>
          <p:cNvSpPr txBox="1">
            <a:spLocks noChangeArrowheads="1"/>
          </p:cNvSpPr>
          <p:nvPr/>
        </p:nvSpPr>
        <p:spPr bwMode="auto">
          <a:xfrm>
            <a:off x="6038850" y="384492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1400"/>
          </a:p>
        </p:txBody>
      </p:sp>
      <p:sp>
        <p:nvSpPr>
          <p:cNvPr id="515087" name="Rectangle 15"/>
          <p:cNvSpPr>
            <a:spLocks noChangeArrowheads="1"/>
          </p:cNvSpPr>
          <p:nvPr/>
        </p:nvSpPr>
        <p:spPr bwMode="auto">
          <a:xfrm>
            <a:off x="7086600" y="6029325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88" name="Text Box 16"/>
          <p:cNvSpPr txBox="1">
            <a:spLocks noChangeArrowheads="1"/>
          </p:cNvSpPr>
          <p:nvPr/>
        </p:nvSpPr>
        <p:spPr bwMode="auto">
          <a:xfrm>
            <a:off x="7086600" y="6078538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15089" name="Text Box 17"/>
          <p:cNvSpPr txBox="1">
            <a:spLocks noChangeArrowheads="1"/>
          </p:cNvSpPr>
          <p:nvPr/>
        </p:nvSpPr>
        <p:spPr bwMode="auto">
          <a:xfrm>
            <a:off x="7086600" y="6356350"/>
            <a:ext cx="5635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15090" name="Rectangle 18"/>
          <p:cNvSpPr>
            <a:spLocks noChangeArrowheads="1"/>
          </p:cNvSpPr>
          <p:nvPr/>
        </p:nvSpPr>
        <p:spPr bwMode="auto">
          <a:xfrm>
            <a:off x="7661275" y="6084888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91" name="Rectangle 19"/>
          <p:cNvSpPr>
            <a:spLocks noChangeArrowheads="1"/>
          </p:cNvSpPr>
          <p:nvPr/>
        </p:nvSpPr>
        <p:spPr bwMode="auto">
          <a:xfrm>
            <a:off x="7661275" y="63627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15092" name="Text Box 20"/>
          <p:cNvSpPr txBox="1">
            <a:spLocks noChangeArrowheads="1"/>
          </p:cNvSpPr>
          <p:nvPr/>
        </p:nvSpPr>
        <p:spPr bwMode="auto">
          <a:xfrm>
            <a:off x="7650163" y="6040438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“cow”</a:t>
            </a:r>
          </a:p>
        </p:txBody>
      </p:sp>
      <p:sp>
        <p:nvSpPr>
          <p:cNvPr id="515093" name="Text Box 21"/>
          <p:cNvSpPr txBox="1">
            <a:spLocks noChangeArrowheads="1"/>
          </p:cNvSpPr>
          <p:nvPr/>
        </p:nvSpPr>
        <p:spPr bwMode="auto">
          <a:xfrm>
            <a:off x="7621588" y="6324600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NULL</a:t>
            </a:r>
          </a:p>
        </p:txBody>
      </p:sp>
      <p:grpSp>
        <p:nvGrpSpPr>
          <p:cNvPr id="515094" name="Group 22"/>
          <p:cNvGrpSpPr>
            <a:grpSpLocks/>
          </p:cNvGrpSpPr>
          <p:nvPr/>
        </p:nvGrpSpPr>
        <p:grpSpPr bwMode="auto">
          <a:xfrm>
            <a:off x="7110413" y="4144963"/>
            <a:ext cx="1208087" cy="633412"/>
            <a:chOff x="4608" y="1680"/>
            <a:chExt cx="1008" cy="548"/>
          </a:xfrm>
        </p:grpSpPr>
        <p:sp>
          <p:nvSpPr>
            <p:cNvPr id="515095" name="Rectangle 23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96" name="Text Box 24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15097" name="Text Box 25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15098" name="Rectangle 26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99" name="Rectangle 27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15100" name="Text Box 28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15101" name="Text Box 29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15102" name="Rectangle 30"/>
          <p:cNvSpPr>
            <a:spLocks noChangeArrowheads="1"/>
          </p:cNvSpPr>
          <p:nvPr/>
        </p:nvSpPr>
        <p:spPr bwMode="auto">
          <a:xfrm>
            <a:off x="6435725" y="2057400"/>
            <a:ext cx="14303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03" name="Text Box 31"/>
          <p:cNvSpPr txBox="1">
            <a:spLocks noChangeArrowheads="1"/>
          </p:cNvSpPr>
          <p:nvPr/>
        </p:nvSpPr>
        <p:spPr bwMode="auto">
          <a:xfrm>
            <a:off x="6019800" y="199072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15104" name="Text Box 32"/>
          <p:cNvSpPr txBox="1">
            <a:spLocks noChangeArrowheads="1"/>
          </p:cNvSpPr>
          <p:nvPr/>
        </p:nvSpPr>
        <p:spPr bwMode="auto">
          <a:xfrm>
            <a:off x="6521450" y="2085975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15105" name="Rectangle 33"/>
          <p:cNvSpPr>
            <a:spLocks noChangeArrowheads="1"/>
          </p:cNvSpPr>
          <p:nvPr/>
        </p:nvSpPr>
        <p:spPr bwMode="auto">
          <a:xfrm>
            <a:off x="7377113" y="2133600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06" name="Text Box 34"/>
          <p:cNvSpPr txBox="1">
            <a:spLocks noChangeArrowheads="1"/>
          </p:cNvSpPr>
          <p:nvPr/>
        </p:nvSpPr>
        <p:spPr bwMode="auto">
          <a:xfrm>
            <a:off x="6216650" y="2363788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15107" name="Text Box 35"/>
          <p:cNvSpPr txBox="1">
            <a:spLocks noChangeArrowheads="1"/>
          </p:cNvSpPr>
          <p:nvPr/>
        </p:nvSpPr>
        <p:spPr bwMode="auto">
          <a:xfrm>
            <a:off x="7318375" y="2112963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15108" name="Text Box 36"/>
          <p:cNvSpPr txBox="1">
            <a:spLocks noChangeArrowheads="1"/>
          </p:cNvSpPr>
          <p:nvPr/>
        </p:nvSpPr>
        <p:spPr bwMode="auto">
          <a:xfrm>
            <a:off x="7448550" y="20002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5109" name="Text Box 37"/>
          <p:cNvSpPr txBox="1">
            <a:spLocks noChangeArrowheads="1"/>
          </p:cNvSpPr>
          <p:nvPr/>
        </p:nvSpPr>
        <p:spPr bwMode="auto">
          <a:xfrm>
            <a:off x="7829550" y="43386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5110" name="Text Box 38"/>
          <p:cNvSpPr txBox="1">
            <a:spLocks noChangeArrowheads="1"/>
          </p:cNvSpPr>
          <p:nvPr/>
        </p:nvSpPr>
        <p:spPr bwMode="auto">
          <a:xfrm>
            <a:off x="7807325" y="53101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15111" name="Text Box 39"/>
          <p:cNvSpPr txBox="1">
            <a:spLocks noChangeArrowheads="1"/>
          </p:cNvSpPr>
          <p:nvPr/>
        </p:nvSpPr>
        <p:spPr bwMode="auto">
          <a:xfrm>
            <a:off x="7826375" y="62245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15112" name="AutoShape 40"/>
          <p:cNvCxnSpPr>
            <a:cxnSpLocks noChangeShapeType="1"/>
          </p:cNvCxnSpPr>
          <p:nvPr/>
        </p:nvCxnSpPr>
        <p:spPr bwMode="auto">
          <a:xfrm rot="5400000">
            <a:off x="7496175" y="4557713"/>
            <a:ext cx="458787" cy="674688"/>
          </a:xfrm>
          <a:prstGeom prst="curvedConnector3">
            <a:avLst>
              <a:gd name="adj1" fmla="val 4982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5145" name="Rectangle 73"/>
          <p:cNvSpPr>
            <a:spLocks noChangeArrowheads="1"/>
          </p:cNvSpPr>
          <p:nvPr/>
        </p:nvSpPr>
        <p:spPr bwMode="auto">
          <a:xfrm>
            <a:off x="5057775" y="3048000"/>
            <a:ext cx="1266825" cy="45720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latest-&gt;</a:t>
            </a:r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7210425" y="41767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grpSp>
        <p:nvGrpSpPr>
          <p:cNvPr id="515117" name="Group 45"/>
          <p:cNvGrpSpPr>
            <a:grpSpLocks/>
          </p:cNvGrpSpPr>
          <p:nvPr/>
        </p:nvGrpSpPr>
        <p:grpSpPr bwMode="auto">
          <a:xfrm>
            <a:off x="6284913" y="3122613"/>
            <a:ext cx="1208087" cy="666750"/>
            <a:chOff x="4999" y="924"/>
            <a:chExt cx="761" cy="420"/>
          </a:xfrm>
        </p:grpSpPr>
        <p:grpSp>
          <p:nvGrpSpPr>
            <p:cNvPr id="515118" name="Group 46"/>
            <p:cNvGrpSpPr>
              <a:grpSpLocks/>
            </p:cNvGrpSpPr>
            <p:nvPr/>
          </p:nvGrpSpPr>
          <p:grpSpPr bwMode="auto">
            <a:xfrm>
              <a:off x="4999" y="945"/>
              <a:ext cx="761" cy="399"/>
              <a:chOff x="5856" y="1536"/>
              <a:chExt cx="761" cy="399"/>
            </a:xfrm>
          </p:grpSpPr>
          <p:sp>
            <p:nvSpPr>
              <p:cNvPr id="515119" name="Rectangle 47"/>
              <p:cNvSpPr>
                <a:spLocks noChangeArrowheads="1"/>
              </p:cNvSpPr>
              <p:nvPr/>
            </p:nvSpPr>
            <p:spPr bwMode="auto">
              <a:xfrm>
                <a:off x="5856" y="1536"/>
                <a:ext cx="729" cy="358"/>
              </a:xfrm>
              <a:prstGeom prst="rect">
                <a:avLst/>
              </a:prstGeom>
              <a:solidFill>
                <a:srgbClr val="FF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20" name="Text Box 48"/>
              <p:cNvSpPr txBox="1">
                <a:spLocks noChangeArrowheads="1"/>
              </p:cNvSpPr>
              <p:nvPr/>
            </p:nvSpPr>
            <p:spPr bwMode="auto">
              <a:xfrm>
                <a:off x="5856" y="1568"/>
                <a:ext cx="3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515121" name="Text Box 49"/>
              <p:cNvSpPr txBox="1">
                <a:spLocks noChangeArrowheads="1"/>
              </p:cNvSpPr>
              <p:nvPr/>
            </p:nvSpPr>
            <p:spPr bwMode="auto">
              <a:xfrm>
                <a:off x="5856" y="1744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515122" name="Rectangle 50"/>
              <p:cNvSpPr>
                <a:spLocks noChangeArrowheads="1"/>
              </p:cNvSpPr>
              <p:nvPr/>
            </p:nvSpPr>
            <p:spPr bwMode="auto">
              <a:xfrm>
                <a:off x="6218" y="1571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23" name="Rectangle 51"/>
              <p:cNvSpPr>
                <a:spLocks noChangeArrowheads="1"/>
              </p:cNvSpPr>
              <p:nvPr/>
            </p:nvSpPr>
            <p:spPr bwMode="auto">
              <a:xfrm>
                <a:off x="6225" y="175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15124" name="Text Box 52"/>
              <p:cNvSpPr txBox="1">
                <a:spLocks noChangeArrowheads="1"/>
              </p:cNvSpPr>
              <p:nvPr/>
            </p:nvSpPr>
            <p:spPr bwMode="auto">
              <a:xfrm>
                <a:off x="6211" y="1544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515125" name="Text Box 53"/>
              <p:cNvSpPr txBox="1">
                <a:spLocks noChangeArrowheads="1"/>
              </p:cNvSpPr>
              <p:nvPr/>
            </p:nvSpPr>
            <p:spPr bwMode="auto">
              <a:xfrm>
                <a:off x="6205" y="172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515126" name="Text Box 54"/>
            <p:cNvSpPr txBox="1">
              <a:spLocks noChangeArrowheads="1"/>
            </p:cNvSpPr>
            <p:nvPr/>
          </p:nvSpPr>
          <p:spPr bwMode="auto">
            <a:xfrm>
              <a:off x="5461" y="92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515128" name="Text Box 56"/>
          <p:cNvSpPr txBox="1">
            <a:spLocks noChangeArrowheads="1"/>
          </p:cNvSpPr>
          <p:nvPr/>
        </p:nvSpPr>
        <p:spPr bwMode="auto">
          <a:xfrm>
            <a:off x="7788275" y="59769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15129" name="Text Box 57"/>
          <p:cNvSpPr txBox="1">
            <a:spLocks noChangeArrowheads="1"/>
          </p:cNvSpPr>
          <p:nvPr/>
        </p:nvSpPr>
        <p:spPr bwMode="auto">
          <a:xfrm>
            <a:off x="7778750" y="50720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15130" name="Line 58"/>
          <p:cNvSpPr>
            <a:spLocks noChangeShapeType="1"/>
          </p:cNvSpPr>
          <p:nvPr/>
        </p:nvSpPr>
        <p:spPr bwMode="auto">
          <a:xfrm>
            <a:off x="695325" y="27336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31" name="Line 59"/>
          <p:cNvSpPr>
            <a:spLocks noChangeShapeType="1"/>
          </p:cNvSpPr>
          <p:nvPr/>
        </p:nvSpPr>
        <p:spPr bwMode="auto">
          <a:xfrm>
            <a:off x="704850" y="29718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32" name="Text Box 60"/>
          <p:cNvSpPr txBox="1">
            <a:spLocks noChangeArrowheads="1"/>
          </p:cNvSpPr>
          <p:nvPr/>
        </p:nvSpPr>
        <p:spPr bwMode="auto">
          <a:xfrm>
            <a:off x="6759575" y="3135313"/>
            <a:ext cx="7112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/>
              <a:t>“dog”</a:t>
            </a:r>
          </a:p>
        </p:txBody>
      </p:sp>
      <p:sp>
        <p:nvSpPr>
          <p:cNvPr id="515133" name="Line 61"/>
          <p:cNvSpPr>
            <a:spLocks noChangeShapeType="1"/>
          </p:cNvSpPr>
          <p:nvPr/>
        </p:nvSpPr>
        <p:spPr bwMode="auto">
          <a:xfrm>
            <a:off x="704850" y="32385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34" name="Text Box 62"/>
          <p:cNvSpPr txBox="1">
            <a:spLocks noChangeArrowheads="1"/>
          </p:cNvSpPr>
          <p:nvPr/>
        </p:nvSpPr>
        <p:spPr bwMode="auto">
          <a:xfrm>
            <a:off x="7297738" y="204787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100</a:t>
            </a:r>
          </a:p>
        </p:txBody>
      </p:sp>
      <p:sp>
        <p:nvSpPr>
          <p:cNvPr id="515135" name="Text Box 63"/>
          <p:cNvSpPr txBox="1">
            <a:spLocks noChangeArrowheads="1"/>
          </p:cNvSpPr>
          <p:nvPr/>
        </p:nvSpPr>
        <p:spPr bwMode="auto">
          <a:xfrm>
            <a:off x="8174038" y="4048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100</a:t>
            </a:r>
          </a:p>
        </p:txBody>
      </p:sp>
      <p:sp>
        <p:nvSpPr>
          <p:cNvPr id="515136" name="Text Box 64"/>
          <p:cNvSpPr txBox="1">
            <a:spLocks noChangeArrowheads="1"/>
          </p:cNvSpPr>
          <p:nvPr/>
        </p:nvSpPr>
        <p:spPr bwMode="auto">
          <a:xfrm>
            <a:off x="7631113" y="43815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200</a:t>
            </a:r>
          </a:p>
        </p:txBody>
      </p:sp>
      <p:sp>
        <p:nvSpPr>
          <p:cNvPr id="515137" name="Text Box 65"/>
          <p:cNvSpPr txBox="1">
            <a:spLocks noChangeArrowheads="1"/>
          </p:cNvSpPr>
          <p:nvPr/>
        </p:nvSpPr>
        <p:spPr bwMode="auto">
          <a:xfrm>
            <a:off x="8142288" y="501015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200</a:t>
            </a:r>
          </a:p>
        </p:txBody>
      </p:sp>
      <p:sp>
        <p:nvSpPr>
          <p:cNvPr id="515138" name="Text Box 66"/>
          <p:cNvSpPr txBox="1">
            <a:spLocks noChangeArrowheads="1"/>
          </p:cNvSpPr>
          <p:nvPr/>
        </p:nvSpPr>
        <p:spPr bwMode="auto">
          <a:xfrm>
            <a:off x="7586663" y="533717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500</a:t>
            </a:r>
          </a:p>
        </p:txBody>
      </p:sp>
      <p:sp>
        <p:nvSpPr>
          <p:cNvPr id="515139" name="Text Box 67"/>
          <p:cNvSpPr txBox="1">
            <a:spLocks noChangeArrowheads="1"/>
          </p:cNvSpPr>
          <p:nvPr/>
        </p:nvSpPr>
        <p:spPr bwMode="auto">
          <a:xfrm>
            <a:off x="8177213" y="596265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500</a:t>
            </a:r>
          </a:p>
        </p:txBody>
      </p:sp>
      <p:sp>
        <p:nvSpPr>
          <p:cNvPr id="515140" name="Text Box 68"/>
          <p:cNvSpPr txBox="1">
            <a:spLocks noChangeArrowheads="1"/>
          </p:cNvSpPr>
          <p:nvPr/>
        </p:nvSpPr>
        <p:spPr bwMode="auto">
          <a:xfrm>
            <a:off x="7297738" y="204787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100</a:t>
            </a:r>
          </a:p>
        </p:txBody>
      </p:sp>
      <p:sp>
        <p:nvSpPr>
          <p:cNvPr id="515141" name="Line 69"/>
          <p:cNvSpPr>
            <a:spLocks noChangeShapeType="1"/>
          </p:cNvSpPr>
          <p:nvPr/>
        </p:nvSpPr>
        <p:spPr bwMode="auto">
          <a:xfrm>
            <a:off x="714375" y="38195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42" name="Text Box 70"/>
          <p:cNvSpPr txBox="1">
            <a:spLocks noChangeArrowheads="1"/>
          </p:cNvSpPr>
          <p:nvPr/>
        </p:nvSpPr>
        <p:spPr bwMode="auto">
          <a:xfrm>
            <a:off x="7350125" y="30607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515143" name="Text Box 71"/>
          <p:cNvSpPr txBox="1">
            <a:spLocks noChangeArrowheads="1"/>
          </p:cNvSpPr>
          <p:nvPr/>
        </p:nvSpPr>
        <p:spPr bwMode="auto">
          <a:xfrm>
            <a:off x="7273925" y="20574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515144" name="Text Box 72"/>
          <p:cNvSpPr txBox="1">
            <a:spLocks noChangeArrowheads="1"/>
          </p:cNvSpPr>
          <p:nvPr/>
        </p:nvSpPr>
        <p:spPr bwMode="auto">
          <a:xfrm>
            <a:off x="3733800" y="147638"/>
            <a:ext cx="5340350" cy="1757362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When inserting a new item at the </a:t>
            </a:r>
            <a:r>
              <a:rPr lang="en-US" sz="2000">
                <a:solidFill>
                  <a:srgbClr val="6600CC"/>
                </a:solidFill>
              </a:rPr>
              <a:t>top</a:t>
            </a:r>
            <a:r>
              <a:rPr lang="en-US" sz="2000"/>
              <a:t> of a linked list, there are </a:t>
            </a:r>
            <a:r>
              <a:rPr lang="en-US" sz="2000">
                <a:solidFill>
                  <a:srgbClr val="6600CC"/>
                </a:solidFill>
              </a:rPr>
              <a:t>two</a:t>
            </a:r>
            <a:r>
              <a:rPr lang="en-US" sz="2000"/>
              <a:t> possible cases.  </a:t>
            </a:r>
          </a:p>
          <a:p>
            <a:endParaRPr lang="en-US" sz="2000">
              <a:solidFill>
                <a:srgbClr val="6600CC"/>
              </a:solidFill>
            </a:endParaRPr>
          </a:p>
          <a:p>
            <a:endParaRPr lang="en-US" sz="800">
              <a:solidFill>
                <a:srgbClr val="6600CC"/>
              </a:solidFill>
            </a:endParaRPr>
          </a:p>
          <a:p>
            <a:r>
              <a:rPr lang="en-US" sz="2000">
                <a:solidFill>
                  <a:schemeClr val="accent2"/>
                </a:solidFill>
              </a:rPr>
              <a:t>Case #1</a:t>
            </a:r>
            <a:r>
              <a:rPr lang="en-US" sz="2000"/>
              <a:t>: You’re adding a node to the top of a list that </a:t>
            </a:r>
            <a:r>
              <a:rPr lang="en-US" sz="2000">
                <a:solidFill>
                  <a:srgbClr val="6600CC"/>
                </a:solidFill>
              </a:rPr>
              <a:t>already has one or more nodes</a:t>
            </a:r>
            <a:r>
              <a:rPr lang="en-US" sz="2000"/>
              <a:t>.</a:t>
            </a:r>
          </a:p>
        </p:txBody>
      </p:sp>
      <p:sp>
        <p:nvSpPr>
          <p:cNvPr id="515146" name="Text Box 74"/>
          <p:cNvSpPr txBox="1">
            <a:spLocks noChangeArrowheads="1"/>
          </p:cNvSpPr>
          <p:nvPr/>
        </p:nvSpPr>
        <p:spPr bwMode="auto">
          <a:xfrm>
            <a:off x="7924800" y="41910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15148" name="Text Box 76"/>
          <p:cNvSpPr txBox="1">
            <a:spLocks noChangeArrowheads="1"/>
          </p:cNvSpPr>
          <p:nvPr/>
        </p:nvSpPr>
        <p:spPr bwMode="auto">
          <a:xfrm>
            <a:off x="7410450" y="20097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15149" name="AutoShape 77"/>
          <p:cNvCxnSpPr>
            <a:cxnSpLocks noChangeShapeType="1"/>
          </p:cNvCxnSpPr>
          <p:nvPr/>
        </p:nvCxnSpPr>
        <p:spPr bwMode="auto">
          <a:xfrm>
            <a:off x="7775575" y="2257425"/>
            <a:ext cx="377825" cy="187642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150" name="AutoShape 78"/>
          <p:cNvCxnSpPr>
            <a:cxnSpLocks noChangeShapeType="1"/>
          </p:cNvCxnSpPr>
          <p:nvPr/>
        </p:nvCxnSpPr>
        <p:spPr bwMode="auto">
          <a:xfrm rot="5400000">
            <a:off x="7427913" y="5502275"/>
            <a:ext cx="449262" cy="674688"/>
          </a:xfrm>
          <a:prstGeom prst="curvedConnector3">
            <a:avLst>
              <a:gd name="adj1" fmla="val 4982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5151" name="Text Box 79"/>
          <p:cNvSpPr txBox="1">
            <a:spLocks noChangeArrowheads="1"/>
          </p:cNvSpPr>
          <p:nvPr/>
        </p:nvSpPr>
        <p:spPr bwMode="auto">
          <a:xfrm>
            <a:off x="7010400" y="32099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15152" name="Text Box 80"/>
          <p:cNvSpPr txBox="1">
            <a:spLocks noChangeArrowheads="1"/>
          </p:cNvSpPr>
          <p:nvPr/>
        </p:nvSpPr>
        <p:spPr bwMode="auto">
          <a:xfrm>
            <a:off x="7591425" y="41814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15153" name="AutoShape 81"/>
          <p:cNvCxnSpPr>
            <a:cxnSpLocks noChangeShapeType="1"/>
            <a:stCxn id="515151" idx="2"/>
            <a:endCxn id="515152" idx="0"/>
          </p:cNvCxnSpPr>
          <p:nvPr/>
        </p:nvCxnSpPr>
        <p:spPr bwMode="auto">
          <a:xfrm rot="16200000" flipH="1">
            <a:off x="7181851" y="3633787"/>
            <a:ext cx="514350" cy="581025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5154" name="Text Box 82"/>
          <p:cNvSpPr txBox="1">
            <a:spLocks noChangeArrowheads="1"/>
          </p:cNvSpPr>
          <p:nvPr/>
        </p:nvSpPr>
        <p:spPr bwMode="auto">
          <a:xfrm>
            <a:off x="7439025" y="1885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15155" name="Text Box 83"/>
          <p:cNvSpPr txBox="1">
            <a:spLocks noChangeArrowheads="1"/>
          </p:cNvSpPr>
          <p:nvPr/>
        </p:nvSpPr>
        <p:spPr bwMode="auto">
          <a:xfrm>
            <a:off x="7115175" y="31623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15156" name="AutoShape 84"/>
          <p:cNvCxnSpPr>
            <a:cxnSpLocks noChangeShapeType="1"/>
            <a:stCxn id="515154" idx="2"/>
            <a:endCxn id="515155" idx="0"/>
          </p:cNvCxnSpPr>
          <p:nvPr/>
        </p:nvCxnSpPr>
        <p:spPr bwMode="auto">
          <a:xfrm rot="5400000">
            <a:off x="7005638" y="2590800"/>
            <a:ext cx="819150" cy="3238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1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1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1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6 L -0.05538 0.1988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15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1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515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1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515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8" grpId="0" animBg="1"/>
      <p:bldP spid="515145" grpId="0" animBg="1"/>
      <p:bldP spid="515130" grpId="0" animBg="1"/>
      <p:bldP spid="515130" grpId="1" animBg="1"/>
      <p:bldP spid="515131" grpId="0" animBg="1"/>
      <p:bldP spid="515131" grpId="1" animBg="1"/>
      <p:bldP spid="515132" grpId="0"/>
      <p:bldP spid="515133" grpId="0" animBg="1"/>
      <p:bldP spid="515133" grpId="1" animBg="1"/>
      <p:bldP spid="515134" grpId="0"/>
      <p:bldP spid="515140" grpId="0"/>
      <p:bldP spid="515141" grpId="0" animBg="1"/>
      <p:bldP spid="515141" grpId="1" animBg="1"/>
      <p:bldP spid="515142" grpId="0"/>
      <p:bldP spid="515143" grpId="0"/>
      <p:bldP spid="515144" grpId="0" uiExpand="1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E27D-7468-4AC3-85DB-B1E5953393CD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511021" name="Group 45"/>
          <p:cNvGrpSpPr>
            <a:grpSpLocks/>
          </p:cNvGrpSpPr>
          <p:nvPr/>
        </p:nvGrpSpPr>
        <p:grpSpPr bwMode="auto">
          <a:xfrm>
            <a:off x="7459663" y="3214688"/>
            <a:ext cx="1208087" cy="666750"/>
            <a:chOff x="4999" y="924"/>
            <a:chExt cx="761" cy="420"/>
          </a:xfrm>
        </p:grpSpPr>
        <p:grpSp>
          <p:nvGrpSpPr>
            <p:cNvPr id="511022" name="Group 46"/>
            <p:cNvGrpSpPr>
              <a:grpSpLocks/>
            </p:cNvGrpSpPr>
            <p:nvPr/>
          </p:nvGrpSpPr>
          <p:grpSpPr bwMode="auto">
            <a:xfrm>
              <a:off x="4999" y="945"/>
              <a:ext cx="761" cy="399"/>
              <a:chOff x="5856" y="1536"/>
              <a:chExt cx="761" cy="399"/>
            </a:xfrm>
          </p:grpSpPr>
          <p:sp>
            <p:nvSpPr>
              <p:cNvPr id="511023" name="Rectangle 47"/>
              <p:cNvSpPr>
                <a:spLocks noChangeArrowheads="1"/>
              </p:cNvSpPr>
              <p:nvPr/>
            </p:nvSpPr>
            <p:spPr bwMode="auto">
              <a:xfrm>
                <a:off x="5856" y="1536"/>
                <a:ext cx="729" cy="358"/>
              </a:xfrm>
              <a:prstGeom prst="rect">
                <a:avLst/>
              </a:prstGeom>
              <a:solidFill>
                <a:srgbClr val="FF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1024" name="Text Box 48"/>
              <p:cNvSpPr txBox="1">
                <a:spLocks noChangeArrowheads="1"/>
              </p:cNvSpPr>
              <p:nvPr/>
            </p:nvSpPr>
            <p:spPr bwMode="auto">
              <a:xfrm>
                <a:off x="5856" y="1568"/>
                <a:ext cx="3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511025" name="Text Box 49"/>
              <p:cNvSpPr txBox="1">
                <a:spLocks noChangeArrowheads="1"/>
              </p:cNvSpPr>
              <p:nvPr/>
            </p:nvSpPr>
            <p:spPr bwMode="auto">
              <a:xfrm>
                <a:off x="5856" y="1744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511026" name="Rectangle 50"/>
              <p:cNvSpPr>
                <a:spLocks noChangeArrowheads="1"/>
              </p:cNvSpPr>
              <p:nvPr/>
            </p:nvSpPr>
            <p:spPr bwMode="auto">
              <a:xfrm>
                <a:off x="6218" y="1571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1027" name="Rectangle 51"/>
              <p:cNvSpPr>
                <a:spLocks noChangeArrowheads="1"/>
              </p:cNvSpPr>
              <p:nvPr/>
            </p:nvSpPr>
            <p:spPr bwMode="auto">
              <a:xfrm>
                <a:off x="6225" y="175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11028" name="Text Box 52"/>
              <p:cNvSpPr txBox="1">
                <a:spLocks noChangeArrowheads="1"/>
              </p:cNvSpPr>
              <p:nvPr/>
            </p:nvSpPr>
            <p:spPr bwMode="auto">
              <a:xfrm>
                <a:off x="6211" y="1544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511029" name="Text Box 53"/>
              <p:cNvSpPr txBox="1">
                <a:spLocks noChangeArrowheads="1"/>
              </p:cNvSpPr>
              <p:nvPr/>
            </p:nvSpPr>
            <p:spPr bwMode="auto">
              <a:xfrm>
                <a:off x="6205" y="172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511030" name="Text Box 54"/>
            <p:cNvSpPr txBox="1">
              <a:spLocks noChangeArrowheads="1"/>
            </p:cNvSpPr>
            <p:nvPr/>
          </p:nvSpPr>
          <p:spPr bwMode="auto">
            <a:xfrm>
              <a:off x="5461" y="92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511036" name="Text Box 60"/>
          <p:cNvSpPr txBox="1">
            <a:spLocks noChangeArrowheads="1"/>
          </p:cNvSpPr>
          <p:nvPr/>
        </p:nvSpPr>
        <p:spPr bwMode="auto">
          <a:xfrm>
            <a:off x="7943850" y="3224213"/>
            <a:ext cx="741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“dog”</a:t>
            </a:r>
          </a:p>
        </p:txBody>
      </p:sp>
      <p:sp>
        <p:nvSpPr>
          <p:cNvPr id="511046" name="Text Box 70"/>
          <p:cNvSpPr txBox="1">
            <a:spLocks noChangeArrowheads="1"/>
          </p:cNvSpPr>
          <p:nvPr/>
        </p:nvSpPr>
        <p:spPr bwMode="auto">
          <a:xfrm>
            <a:off x="8524875" y="315277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511053" name="Rectangle 77"/>
          <p:cNvSpPr>
            <a:spLocks noChangeArrowheads="1"/>
          </p:cNvSpPr>
          <p:nvPr/>
        </p:nvSpPr>
        <p:spPr bwMode="auto">
          <a:xfrm>
            <a:off x="6269038" y="3140075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latest-&gt;</a:t>
            </a:r>
          </a:p>
        </p:txBody>
      </p:sp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419100" y="747713"/>
            <a:ext cx="5372100" cy="4938712"/>
          </a:xfrm>
          <a:prstGeom prst="rect">
            <a:avLst/>
          </a:prstGeom>
          <a:solidFill>
            <a:srgbClr val="FFFFE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Inserting at the Top</a:t>
            </a:r>
          </a:p>
        </p:txBody>
      </p:sp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457200" y="762000"/>
            <a:ext cx="525780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class EinsteinsLinkedList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public: </a:t>
            </a:r>
          </a:p>
          <a:p>
            <a:pPr algn="l"/>
            <a:endParaRPr lang="en-US" sz="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...</a:t>
            </a:r>
          </a:p>
          <a:p>
            <a:pPr algn="l"/>
            <a:r>
              <a:rPr lang="en-US" sz="1800">
                <a:solidFill>
                  <a:schemeClr val="accent2"/>
                </a:solidFill>
              </a:rPr>
              <a:t>   </a:t>
            </a:r>
            <a:r>
              <a:rPr lang="en-US" sz="1800">
                <a:solidFill>
                  <a:srgbClr val="6600CC"/>
                </a:solidFill>
              </a:rPr>
              <a:t>void AddItemToFront(string animal)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{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house *latest = new house; 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latest-&gt;name = animal;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latest-&gt;next = m_head;    </a:t>
            </a: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m_head = latest;  // link the head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}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private: </a:t>
            </a:r>
          </a:p>
          <a:p>
            <a:pPr algn="l"/>
            <a:endParaRPr lang="en-US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house *m_head;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510990" name="Text Box 14"/>
          <p:cNvSpPr txBox="1">
            <a:spLocks noChangeArrowheads="1"/>
          </p:cNvSpPr>
          <p:nvPr/>
        </p:nvSpPr>
        <p:spPr bwMode="auto">
          <a:xfrm>
            <a:off x="6019800" y="384492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1400"/>
          </a:p>
        </p:txBody>
      </p:sp>
      <p:sp>
        <p:nvSpPr>
          <p:cNvPr id="511006" name="Rectangle 30"/>
          <p:cNvSpPr>
            <a:spLocks noChangeArrowheads="1"/>
          </p:cNvSpPr>
          <p:nvPr/>
        </p:nvSpPr>
        <p:spPr bwMode="auto">
          <a:xfrm>
            <a:off x="6569075" y="1943100"/>
            <a:ext cx="13922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07" name="Text Box 31"/>
          <p:cNvSpPr txBox="1">
            <a:spLocks noChangeArrowheads="1"/>
          </p:cNvSpPr>
          <p:nvPr/>
        </p:nvSpPr>
        <p:spPr bwMode="auto">
          <a:xfrm>
            <a:off x="6115050" y="187642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11008" name="Text Box 32"/>
          <p:cNvSpPr txBox="1">
            <a:spLocks noChangeArrowheads="1"/>
          </p:cNvSpPr>
          <p:nvPr/>
        </p:nvSpPr>
        <p:spPr bwMode="auto">
          <a:xfrm>
            <a:off x="6578600" y="1971675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11009" name="Rectangle 33"/>
          <p:cNvSpPr>
            <a:spLocks noChangeArrowheads="1"/>
          </p:cNvSpPr>
          <p:nvPr/>
        </p:nvSpPr>
        <p:spPr bwMode="auto">
          <a:xfrm>
            <a:off x="7472363" y="2019300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10" name="Text Box 34"/>
          <p:cNvSpPr txBox="1">
            <a:spLocks noChangeArrowheads="1"/>
          </p:cNvSpPr>
          <p:nvPr/>
        </p:nvSpPr>
        <p:spPr bwMode="auto">
          <a:xfrm>
            <a:off x="6311900" y="2249488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11011" name="Text Box 35"/>
          <p:cNvSpPr txBox="1">
            <a:spLocks noChangeArrowheads="1"/>
          </p:cNvSpPr>
          <p:nvPr/>
        </p:nvSpPr>
        <p:spPr bwMode="auto">
          <a:xfrm>
            <a:off x="7413625" y="1998663"/>
            <a:ext cx="6111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5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11012" name="Text Box 36"/>
          <p:cNvSpPr txBox="1">
            <a:spLocks noChangeArrowheads="1"/>
          </p:cNvSpPr>
          <p:nvPr/>
        </p:nvSpPr>
        <p:spPr bwMode="auto">
          <a:xfrm>
            <a:off x="7543800" y="1993900"/>
            <a:ext cx="2413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 </a:t>
            </a:r>
          </a:p>
        </p:txBody>
      </p:sp>
      <p:cxnSp>
        <p:nvCxnSpPr>
          <p:cNvPr id="511020" name="AutoShape 44"/>
          <p:cNvCxnSpPr>
            <a:cxnSpLocks noChangeShapeType="1"/>
          </p:cNvCxnSpPr>
          <p:nvPr/>
        </p:nvCxnSpPr>
        <p:spPr bwMode="auto">
          <a:xfrm rot="16200000" flipH="1">
            <a:off x="7391400" y="2533651"/>
            <a:ext cx="1087437" cy="436562"/>
          </a:xfrm>
          <a:prstGeom prst="curvedConnector3">
            <a:avLst>
              <a:gd name="adj1" fmla="val 4992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34" name="Line 58"/>
          <p:cNvSpPr>
            <a:spLocks noChangeShapeType="1"/>
          </p:cNvSpPr>
          <p:nvPr/>
        </p:nvSpPr>
        <p:spPr bwMode="auto">
          <a:xfrm>
            <a:off x="695325" y="27336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35" name="Line 59"/>
          <p:cNvSpPr>
            <a:spLocks noChangeShapeType="1"/>
          </p:cNvSpPr>
          <p:nvPr/>
        </p:nvSpPr>
        <p:spPr bwMode="auto">
          <a:xfrm>
            <a:off x="704850" y="29718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37" name="Line 61"/>
          <p:cNvSpPr>
            <a:spLocks noChangeShapeType="1"/>
          </p:cNvSpPr>
          <p:nvPr/>
        </p:nvSpPr>
        <p:spPr bwMode="auto">
          <a:xfrm>
            <a:off x="704850" y="32385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38" name="Text Box 62"/>
          <p:cNvSpPr txBox="1">
            <a:spLocks noChangeArrowheads="1"/>
          </p:cNvSpPr>
          <p:nvPr/>
        </p:nvSpPr>
        <p:spPr bwMode="auto">
          <a:xfrm>
            <a:off x="7373938" y="1997075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NULL</a:t>
            </a:r>
          </a:p>
        </p:txBody>
      </p:sp>
      <p:sp>
        <p:nvSpPr>
          <p:cNvPr id="511044" name="Text Box 68"/>
          <p:cNvSpPr txBox="1">
            <a:spLocks noChangeArrowheads="1"/>
          </p:cNvSpPr>
          <p:nvPr/>
        </p:nvSpPr>
        <p:spPr bwMode="auto">
          <a:xfrm>
            <a:off x="7391400" y="1993900"/>
            <a:ext cx="685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NULL</a:t>
            </a:r>
          </a:p>
        </p:txBody>
      </p:sp>
      <p:sp>
        <p:nvSpPr>
          <p:cNvPr id="511045" name="Line 69"/>
          <p:cNvSpPr>
            <a:spLocks noChangeShapeType="1"/>
          </p:cNvSpPr>
          <p:nvPr/>
        </p:nvSpPr>
        <p:spPr bwMode="auto">
          <a:xfrm>
            <a:off x="714375" y="38195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1050" name="Text Box 74"/>
          <p:cNvSpPr txBox="1">
            <a:spLocks noChangeArrowheads="1"/>
          </p:cNvSpPr>
          <p:nvPr/>
        </p:nvSpPr>
        <p:spPr bwMode="auto">
          <a:xfrm>
            <a:off x="4695825" y="700088"/>
            <a:ext cx="4302125" cy="720725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Case #2</a:t>
            </a:r>
            <a:r>
              <a:rPr lang="en-US" sz="2000"/>
              <a:t>: You’re adding a node to the top of an </a:t>
            </a:r>
            <a:r>
              <a:rPr lang="en-US" sz="2000">
                <a:solidFill>
                  <a:srgbClr val="6600CC"/>
                </a:solidFill>
              </a:rPr>
              <a:t>EMPTY</a:t>
            </a:r>
            <a:r>
              <a:rPr lang="en-US" sz="2000"/>
              <a:t> list.</a:t>
            </a:r>
          </a:p>
        </p:txBody>
      </p:sp>
      <p:sp>
        <p:nvSpPr>
          <p:cNvPr id="511051" name="Text Box 75"/>
          <p:cNvSpPr txBox="1">
            <a:spLocks noChangeArrowheads="1"/>
          </p:cNvSpPr>
          <p:nvPr/>
        </p:nvSpPr>
        <p:spPr bwMode="auto">
          <a:xfrm>
            <a:off x="7381875" y="19431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700</a:t>
            </a:r>
          </a:p>
        </p:txBody>
      </p:sp>
      <p:sp>
        <p:nvSpPr>
          <p:cNvPr id="511052" name="Text Box 76"/>
          <p:cNvSpPr txBox="1">
            <a:spLocks noChangeArrowheads="1"/>
          </p:cNvSpPr>
          <p:nvPr/>
        </p:nvSpPr>
        <p:spPr bwMode="auto">
          <a:xfrm>
            <a:off x="4343400" y="4232275"/>
            <a:ext cx="4635500" cy="1635125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Cool huh?</a:t>
            </a:r>
            <a:r>
              <a:rPr lang="en-US" sz="2000"/>
              <a:t> Einstein’s same four-line algorithm works: </a:t>
            </a:r>
            <a:br>
              <a:rPr lang="en-US" sz="2000"/>
            </a:br>
            <a:r>
              <a:rPr lang="en-US" sz="1000"/>
              <a:t/>
            </a:r>
            <a:br>
              <a:rPr lang="en-US" sz="1000"/>
            </a:br>
            <a:r>
              <a:rPr lang="en-US" sz="2000">
                <a:solidFill>
                  <a:schemeClr val="accent2"/>
                </a:solidFill>
              </a:rPr>
              <a:t>whether the list is empty</a:t>
            </a:r>
          </a:p>
          <a:p>
            <a:endParaRPr lang="en-US" sz="1000">
              <a:solidFill>
                <a:schemeClr val="accent2"/>
              </a:solidFill>
            </a:endParaRPr>
          </a:p>
          <a:p>
            <a:r>
              <a:rPr lang="en-US" sz="2000">
                <a:solidFill>
                  <a:schemeClr val="accent2"/>
                </a:solidFill>
              </a:rPr>
              <a:t>or whether it already has items!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511054" name="Text Box 78"/>
          <p:cNvSpPr txBox="1">
            <a:spLocks noChangeArrowheads="1"/>
          </p:cNvSpPr>
          <p:nvPr/>
        </p:nvSpPr>
        <p:spPr bwMode="auto">
          <a:xfrm>
            <a:off x="7578725" y="17510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1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0625 0.2222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1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51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1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36" grpId="0"/>
      <p:bldP spid="511046" grpId="0"/>
      <p:bldP spid="511053" grpId="0"/>
      <p:bldP spid="511006" grpId="0" animBg="1"/>
      <p:bldP spid="511008" grpId="0"/>
      <p:bldP spid="511009" grpId="0" animBg="1"/>
      <p:bldP spid="511034" grpId="0" animBg="1"/>
      <p:bldP spid="511034" grpId="1" animBg="1"/>
      <p:bldP spid="511035" grpId="0" animBg="1"/>
      <p:bldP spid="511035" grpId="1" animBg="1"/>
      <p:bldP spid="511037" grpId="0" animBg="1"/>
      <p:bldP spid="511037" grpId="1" animBg="1"/>
      <p:bldP spid="511038" grpId="0"/>
      <p:bldP spid="511038" grpId="1"/>
      <p:bldP spid="511044" grpId="0"/>
      <p:bldP spid="511044" grpId="1"/>
      <p:bldP spid="511045" grpId="0" animBg="1"/>
      <p:bldP spid="511045" grpId="1" animBg="1"/>
      <p:bldP spid="511050" grpId="0" animBg="1"/>
      <p:bldP spid="511051" grpId="0"/>
      <p:bldP spid="51105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BEEC-A3E8-4268-9B7D-BD82EC796650}" type="slidenum">
              <a:rPr lang="en-US"/>
              <a:pPr/>
              <a:t>42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-200025"/>
            <a:ext cx="8543925" cy="11430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Adding a New Node at the End of a List</a:t>
            </a:r>
          </a:p>
        </p:txBody>
      </p:sp>
      <p:sp>
        <p:nvSpPr>
          <p:cNvPr id="508931" name="Text Box 3"/>
          <p:cNvSpPr txBox="1">
            <a:spLocks noChangeArrowheads="1"/>
          </p:cNvSpPr>
          <p:nvPr/>
        </p:nvSpPr>
        <p:spPr bwMode="auto">
          <a:xfrm>
            <a:off x="381000" y="803275"/>
            <a:ext cx="8575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Now let’s learn how to </a:t>
            </a:r>
            <a:r>
              <a:rPr lang="en-US" sz="2200">
                <a:solidFill>
                  <a:schemeClr val="accent2"/>
                </a:solidFill>
              </a:rPr>
              <a:t>insert a new node</a:t>
            </a:r>
            <a:br>
              <a:rPr lang="en-US" sz="2200">
                <a:solidFill>
                  <a:schemeClr val="accent2"/>
                </a:solidFill>
              </a:rPr>
            </a:br>
            <a:r>
              <a:rPr lang="en-US" sz="2200"/>
              <a:t>at the </a:t>
            </a:r>
            <a:r>
              <a:rPr lang="en-US" sz="2200">
                <a:solidFill>
                  <a:schemeClr val="accent2"/>
                </a:solidFill>
              </a:rPr>
              <a:t>end of a linked list</a:t>
            </a:r>
            <a:r>
              <a:rPr lang="en-US" sz="2200"/>
              <a:t>.</a:t>
            </a:r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276225" y="2238375"/>
            <a:ext cx="4448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Case #1: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The list is </a:t>
            </a:r>
            <a:r>
              <a:rPr lang="en-US" sz="2000">
                <a:solidFill>
                  <a:schemeClr val="accent2"/>
                </a:solidFill>
              </a:rPr>
              <a:t>empty</a:t>
            </a:r>
            <a:r>
              <a:rPr lang="en-US" sz="2000"/>
              <a:t> before </a:t>
            </a:r>
            <a:br>
              <a:rPr lang="en-US" sz="2000"/>
            </a:br>
            <a:r>
              <a:rPr lang="en-US" sz="2000"/>
              <a:t>you add your new node.</a:t>
            </a:r>
            <a:r>
              <a:rPr lang="en-US"/>
              <a:t> </a:t>
            </a:r>
          </a:p>
        </p:txBody>
      </p:sp>
      <p:sp>
        <p:nvSpPr>
          <p:cNvPr id="508968" name="Text Box 40"/>
          <p:cNvSpPr txBox="1">
            <a:spLocks noChangeArrowheads="1"/>
          </p:cNvSpPr>
          <p:nvPr/>
        </p:nvSpPr>
        <p:spPr bwMode="auto">
          <a:xfrm>
            <a:off x="114300" y="5516563"/>
            <a:ext cx="46640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Why? </a:t>
            </a:r>
            <a:r>
              <a:rPr lang="en-US" sz="2200">
                <a:solidFill>
                  <a:srgbClr val="6600CC"/>
                </a:solidFill>
              </a:rPr>
              <a:t>Inserting at the end of an empty list</a:t>
            </a:r>
            <a:r>
              <a:rPr lang="en-US" sz="2200">
                <a:solidFill>
                  <a:schemeClr val="tx1"/>
                </a:solidFill>
              </a:rPr>
              <a:t> is the same as </a:t>
            </a:r>
            <a:r>
              <a:rPr lang="en-US" sz="2200">
                <a:solidFill>
                  <a:srgbClr val="6600CC"/>
                </a:solidFill>
              </a:rPr>
              <a:t>inserting at the top of an empty list</a:t>
            </a:r>
            <a:r>
              <a:rPr lang="en-US" sz="22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08993" name="Rectangle 65"/>
          <p:cNvSpPr>
            <a:spLocks noChangeArrowheads="1"/>
          </p:cNvSpPr>
          <p:nvPr/>
        </p:nvSpPr>
        <p:spPr bwMode="auto">
          <a:xfrm>
            <a:off x="209550" y="4260850"/>
            <a:ext cx="46196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In this case, we can just </a:t>
            </a:r>
            <a:br>
              <a:rPr lang="en-US" sz="2200"/>
            </a:br>
            <a:r>
              <a:rPr lang="en-US" sz="2200"/>
              <a:t>use Einstein’s insert-at-top algorithm  (from 20 sec ago!)</a:t>
            </a:r>
          </a:p>
        </p:txBody>
      </p:sp>
      <p:sp>
        <p:nvSpPr>
          <p:cNvPr id="508994" name="Text Box 66"/>
          <p:cNvSpPr txBox="1">
            <a:spLocks noChangeArrowheads="1"/>
          </p:cNvSpPr>
          <p:nvPr/>
        </p:nvSpPr>
        <p:spPr bwMode="auto">
          <a:xfrm>
            <a:off x="8051800" y="4283075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1400"/>
          </a:p>
        </p:txBody>
      </p:sp>
      <p:grpSp>
        <p:nvGrpSpPr>
          <p:cNvPr id="509020" name="Group 92"/>
          <p:cNvGrpSpPr>
            <a:grpSpLocks/>
          </p:cNvGrpSpPr>
          <p:nvPr/>
        </p:nvGrpSpPr>
        <p:grpSpPr bwMode="auto">
          <a:xfrm>
            <a:off x="1508125" y="3429000"/>
            <a:ext cx="1909763" cy="677863"/>
            <a:chOff x="4388" y="1908"/>
            <a:chExt cx="1203" cy="427"/>
          </a:xfrm>
        </p:grpSpPr>
        <p:sp>
          <p:nvSpPr>
            <p:cNvPr id="508995" name="Rectangle 67"/>
            <p:cNvSpPr>
              <a:spLocks noChangeArrowheads="1"/>
            </p:cNvSpPr>
            <p:nvPr/>
          </p:nvSpPr>
          <p:spPr bwMode="auto">
            <a:xfrm>
              <a:off x="4554" y="1950"/>
              <a:ext cx="997" cy="384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96" name="Text Box 68"/>
            <p:cNvSpPr txBox="1">
              <a:spLocks noChangeArrowheads="1"/>
            </p:cNvSpPr>
            <p:nvPr/>
          </p:nvSpPr>
          <p:spPr bwMode="auto">
            <a:xfrm>
              <a:off x="4388" y="1908"/>
              <a:ext cx="1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508997" name="Text Box 69"/>
            <p:cNvSpPr txBox="1">
              <a:spLocks noChangeArrowheads="1"/>
            </p:cNvSpPr>
            <p:nvPr/>
          </p:nvSpPr>
          <p:spPr bwMode="auto">
            <a:xfrm>
              <a:off x="4512" y="1968"/>
              <a:ext cx="5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m_head</a:t>
              </a:r>
            </a:p>
          </p:txBody>
        </p:sp>
        <p:sp>
          <p:nvSpPr>
            <p:cNvPr id="508998" name="Rectangle 70"/>
            <p:cNvSpPr>
              <a:spLocks noChangeArrowheads="1"/>
            </p:cNvSpPr>
            <p:nvPr/>
          </p:nvSpPr>
          <p:spPr bwMode="auto">
            <a:xfrm>
              <a:off x="5093" y="1998"/>
              <a:ext cx="44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8999" name="Text Box 71"/>
            <p:cNvSpPr txBox="1">
              <a:spLocks noChangeArrowheads="1"/>
            </p:cNvSpPr>
            <p:nvPr/>
          </p:nvSpPr>
          <p:spPr bwMode="auto">
            <a:xfrm>
              <a:off x="4512" y="2143"/>
              <a:ext cx="1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509000" name="Text Box 72"/>
            <p:cNvSpPr txBox="1">
              <a:spLocks noChangeArrowheads="1"/>
            </p:cNvSpPr>
            <p:nvPr/>
          </p:nvSpPr>
          <p:spPr bwMode="auto">
            <a:xfrm>
              <a:off x="5206" y="1985"/>
              <a:ext cx="38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5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509001" name="Text Box 73"/>
            <p:cNvSpPr txBox="1">
              <a:spLocks noChangeArrowheads="1"/>
            </p:cNvSpPr>
            <p:nvPr/>
          </p:nvSpPr>
          <p:spPr bwMode="auto">
            <a:xfrm>
              <a:off x="5288" y="1982"/>
              <a:ext cx="15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 </a:t>
              </a:r>
            </a:p>
          </p:txBody>
        </p:sp>
        <p:sp>
          <p:nvSpPr>
            <p:cNvPr id="509014" name="Text Box 86"/>
            <p:cNvSpPr txBox="1">
              <a:spLocks noChangeArrowheads="1"/>
            </p:cNvSpPr>
            <p:nvPr/>
          </p:nvSpPr>
          <p:spPr bwMode="auto">
            <a:xfrm>
              <a:off x="5091" y="1967"/>
              <a:ext cx="47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/>
                <a:t>NULL</a:t>
              </a:r>
            </a:p>
          </p:txBody>
        </p:sp>
      </p:grpSp>
      <p:sp>
        <p:nvSpPr>
          <p:cNvPr id="509019" name="Rectangle 91"/>
          <p:cNvSpPr>
            <a:spLocks noChangeArrowheads="1"/>
          </p:cNvSpPr>
          <p:nvPr/>
        </p:nvSpPr>
        <p:spPr bwMode="auto">
          <a:xfrm>
            <a:off x="1503363" y="1662113"/>
            <a:ext cx="61547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/>
              <a:t>Again, there are </a:t>
            </a:r>
            <a:r>
              <a:rPr lang="en-US" sz="2200">
                <a:solidFill>
                  <a:srgbClr val="006666"/>
                </a:solidFill>
              </a:rPr>
              <a:t>two cases</a:t>
            </a:r>
            <a:r>
              <a:rPr lang="en-US" sz="2200"/>
              <a:t> you must consider!</a:t>
            </a:r>
          </a:p>
        </p:txBody>
      </p:sp>
      <p:sp>
        <p:nvSpPr>
          <p:cNvPr id="509021" name="Text Box 93"/>
          <p:cNvSpPr txBox="1">
            <a:spLocks noChangeArrowheads="1"/>
          </p:cNvSpPr>
          <p:nvPr/>
        </p:nvSpPr>
        <p:spPr bwMode="auto">
          <a:xfrm>
            <a:off x="4781550" y="2420938"/>
            <a:ext cx="4257675" cy="4352925"/>
          </a:xfrm>
          <a:prstGeom prst="rect">
            <a:avLst/>
          </a:prstGeom>
          <a:solidFill>
            <a:srgbClr val="FFFFCD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class EinsteinsLinkedList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public: </a:t>
            </a:r>
          </a:p>
          <a:p>
            <a:pPr algn="l"/>
            <a:endParaRPr lang="en-US" sz="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US" sz="1800">
                <a:solidFill>
                  <a:schemeClr val="accent2"/>
                </a:solidFill>
              </a:rPr>
              <a:t>   </a:t>
            </a:r>
            <a:r>
              <a:rPr lang="en-US" sz="1800">
                <a:solidFill>
                  <a:srgbClr val="6600CC"/>
                </a:solidFill>
              </a:rPr>
              <a:t>void AddItemTo</a:t>
            </a:r>
            <a:r>
              <a:rPr lang="en-US" sz="1800">
                <a:solidFill>
                  <a:srgbClr val="FF0000"/>
                </a:solidFill>
              </a:rPr>
              <a:t>End</a:t>
            </a:r>
            <a:r>
              <a:rPr lang="en-US" sz="1800">
                <a:solidFill>
                  <a:srgbClr val="6600CC"/>
                </a:solidFill>
              </a:rPr>
              <a:t>(string animal) 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{</a:t>
            </a:r>
            <a:endParaRPr lang="en-US" sz="18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1800">
              <a:solidFill>
                <a:schemeClr val="tx1"/>
              </a:solidFill>
            </a:endParaRPr>
          </a:p>
          <a:p>
            <a:pPr algn="l"/>
            <a:endParaRPr lang="en-US" sz="18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   …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}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private: 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   house *m_head;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509022" name="Rectangle 94"/>
          <p:cNvSpPr>
            <a:spLocks noChangeArrowheads="1"/>
          </p:cNvSpPr>
          <p:nvPr/>
        </p:nvSpPr>
        <p:spPr bwMode="auto">
          <a:xfrm>
            <a:off x="5210175" y="4211638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 </a:t>
            </a:r>
            <a:r>
              <a:rPr lang="en-US" sz="1800">
                <a:solidFill>
                  <a:schemeClr val="tx1"/>
                </a:solidFill>
              </a:rPr>
              <a:t>// list is empty, use Einstein’s alg</a:t>
            </a:r>
          </a:p>
          <a:p>
            <a:pPr algn="l"/>
            <a:r>
              <a:rPr lang="en-US" sz="1800">
                <a:solidFill>
                  <a:schemeClr val="tx1"/>
                </a:solidFill>
              </a:rPr>
              <a:t> if (m_head == NULL)     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      AddItemTo</a:t>
            </a:r>
            <a:r>
              <a:rPr lang="en-US" sz="1800">
                <a:solidFill>
                  <a:srgbClr val="FF0000"/>
                </a:solidFill>
              </a:rPr>
              <a:t>Front</a:t>
            </a:r>
            <a:r>
              <a:rPr lang="en-US" sz="1800">
                <a:solidFill>
                  <a:schemeClr val="tx1"/>
                </a:solidFill>
              </a:rPr>
              <a:t>(animal);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9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9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/>
      <p:bldP spid="508968" grpId="0"/>
      <p:bldP spid="508993" grpId="0"/>
      <p:bldP spid="509019" grpId="0"/>
      <p:bldP spid="509021" grpId="0" animBg="1"/>
      <p:bldP spid="5090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8591-6E40-4BF5-BFB3-6FF399C8E997}" type="slidenum">
              <a:rPr lang="en-US"/>
              <a:pPr/>
              <a:t>43</a:t>
            </a:fld>
            <a:endParaRPr lang="en-US"/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76200" y="1020763"/>
            <a:ext cx="52339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But what if the list already has nodes?</a:t>
            </a:r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385763" y="2270125"/>
            <a:ext cx="50974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100">
                <a:solidFill>
                  <a:schemeClr val="tx2"/>
                </a:solidFill>
                <a:latin typeface="Comic Sans MS" pitchFamily="66" charset="0"/>
              </a:rPr>
              <a:t>1.  Allocate a new node using </a:t>
            </a:r>
            <a:r>
              <a:rPr lang="en-US" sz="2100">
                <a:solidFill>
                  <a:srgbClr val="006666"/>
                </a:solidFill>
                <a:latin typeface="Comic Sans MS" pitchFamily="66" charset="0"/>
              </a:rPr>
              <a:t>new</a:t>
            </a:r>
            <a:r>
              <a:rPr lang="en-US" sz="210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358775" y="2724150"/>
            <a:ext cx="50974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100">
                <a:solidFill>
                  <a:schemeClr val="tx2"/>
                </a:solidFill>
                <a:latin typeface="Comic Sans MS" pitchFamily="66" charset="0"/>
              </a:rPr>
              <a:t>2.  Add data to the new node</a:t>
            </a:r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350838" y="3679825"/>
            <a:ext cx="56784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/>
            <a:r>
              <a:rPr lang="en-US" sz="2100"/>
              <a:t>4.  </a:t>
            </a:r>
            <a:r>
              <a:rPr lang="en-US" sz="2100">
                <a:solidFill>
                  <a:srgbClr val="6600CC"/>
                </a:solidFill>
              </a:rPr>
              <a:t>Follow the links of the list </a:t>
            </a:r>
            <a:r>
              <a:rPr lang="en-US" sz="2100"/>
              <a:t>down the until you reach the last node of the list. </a:t>
            </a:r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350838" y="4467225"/>
            <a:ext cx="42783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/>
            <a:r>
              <a:rPr lang="en-US" sz="2100"/>
              <a:t>5.  Update the </a:t>
            </a:r>
            <a:r>
              <a:rPr lang="en-US" sz="2100">
                <a:solidFill>
                  <a:srgbClr val="6600CC"/>
                </a:solidFill>
              </a:rPr>
              <a:t>last node</a:t>
            </a:r>
            <a:r>
              <a:rPr lang="en-US" sz="2100"/>
              <a:t> in the list to </a:t>
            </a:r>
            <a:r>
              <a:rPr lang="en-US" sz="2100">
                <a:solidFill>
                  <a:srgbClr val="6600CC"/>
                </a:solidFill>
              </a:rPr>
              <a:t>point to the new node</a:t>
            </a:r>
            <a:r>
              <a:rPr lang="en-US" sz="2100"/>
              <a:t>.</a:t>
            </a:r>
          </a:p>
        </p:txBody>
      </p:sp>
      <p:sp>
        <p:nvSpPr>
          <p:cNvPr id="243804" name="Rectangle 92"/>
          <p:cNvSpPr>
            <a:spLocks noChangeArrowheads="1"/>
          </p:cNvSpPr>
          <p:nvPr/>
        </p:nvSpPr>
        <p:spPr bwMode="auto">
          <a:xfrm>
            <a:off x="228600" y="1739900"/>
            <a:ext cx="574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Case #2: </a:t>
            </a:r>
            <a:r>
              <a:rPr lang="en-US">
                <a:solidFill>
                  <a:schemeClr val="tx1"/>
                </a:solidFill>
              </a:rPr>
              <a:t>If the list is </a:t>
            </a:r>
            <a:r>
              <a:rPr lang="en-US">
                <a:solidFill>
                  <a:srgbClr val="990000"/>
                </a:solidFill>
              </a:rPr>
              <a:t>not empty</a:t>
            </a:r>
            <a:r>
              <a:rPr lang="en-US">
                <a:solidFill>
                  <a:schemeClr val="tx1"/>
                </a:solidFill>
              </a:rPr>
              <a:t>, then:</a:t>
            </a:r>
          </a:p>
        </p:txBody>
      </p:sp>
      <p:sp>
        <p:nvSpPr>
          <p:cNvPr id="243807" name="Rectangle 95"/>
          <p:cNvSpPr>
            <a:spLocks noGrp="1" noChangeArrowheads="1"/>
          </p:cNvSpPr>
          <p:nvPr>
            <p:ph type="title"/>
          </p:nvPr>
        </p:nvSpPr>
        <p:spPr>
          <a:xfrm>
            <a:off x="514350" y="-76200"/>
            <a:ext cx="8248650" cy="1143000"/>
          </a:xfrm>
          <a:noFill/>
          <a:ln/>
        </p:spPr>
        <p:txBody>
          <a:bodyPr/>
          <a:lstStyle/>
          <a:p>
            <a:r>
              <a:rPr lang="en-US" sz="3200"/>
              <a:t>Inserting a New Node at the End of a List</a:t>
            </a:r>
          </a:p>
        </p:txBody>
      </p:sp>
      <p:sp>
        <p:nvSpPr>
          <p:cNvPr id="243808" name="Rectangle 96"/>
          <p:cNvSpPr>
            <a:spLocks noChangeArrowheads="1"/>
          </p:cNvSpPr>
          <p:nvPr/>
        </p:nvSpPr>
        <p:spPr bwMode="auto">
          <a:xfrm>
            <a:off x="6546850" y="3200400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809" name="Text Box 97"/>
          <p:cNvSpPr txBox="1">
            <a:spLocks noChangeArrowheads="1"/>
          </p:cNvSpPr>
          <p:nvPr/>
        </p:nvSpPr>
        <p:spPr bwMode="auto">
          <a:xfrm>
            <a:off x="6546850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243810" name="Text Box 98"/>
          <p:cNvSpPr txBox="1">
            <a:spLocks noChangeArrowheads="1"/>
          </p:cNvSpPr>
          <p:nvPr/>
        </p:nvSpPr>
        <p:spPr bwMode="auto">
          <a:xfrm>
            <a:off x="6546850" y="3529013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243811" name="Rectangle 99"/>
          <p:cNvSpPr>
            <a:spLocks noChangeArrowheads="1"/>
          </p:cNvSpPr>
          <p:nvPr/>
        </p:nvSpPr>
        <p:spPr bwMode="auto">
          <a:xfrm>
            <a:off x="7121525" y="32559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812" name="Rectangle 100"/>
          <p:cNvSpPr>
            <a:spLocks noChangeArrowheads="1"/>
          </p:cNvSpPr>
          <p:nvPr/>
        </p:nvSpPr>
        <p:spPr bwMode="auto">
          <a:xfrm>
            <a:off x="7121525" y="3533775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43813" name="Text Box 101"/>
          <p:cNvSpPr txBox="1">
            <a:spLocks noChangeArrowheads="1"/>
          </p:cNvSpPr>
          <p:nvPr/>
        </p:nvSpPr>
        <p:spPr bwMode="auto">
          <a:xfrm>
            <a:off x="7062788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243814" name="Text Box 102"/>
          <p:cNvSpPr txBox="1">
            <a:spLocks noChangeArrowheads="1"/>
          </p:cNvSpPr>
          <p:nvPr/>
        </p:nvSpPr>
        <p:spPr bwMode="auto">
          <a:xfrm>
            <a:off x="7100888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243815" name="Text Box 103"/>
          <p:cNvSpPr txBox="1">
            <a:spLocks noChangeArrowheads="1"/>
          </p:cNvSpPr>
          <p:nvPr/>
        </p:nvSpPr>
        <p:spPr bwMode="auto">
          <a:xfrm>
            <a:off x="6496050" y="207803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1400"/>
          </a:p>
        </p:txBody>
      </p:sp>
      <p:sp>
        <p:nvSpPr>
          <p:cNvPr id="243816" name="Rectangle 104"/>
          <p:cNvSpPr>
            <a:spLocks noChangeArrowheads="1"/>
          </p:cNvSpPr>
          <p:nvPr/>
        </p:nvSpPr>
        <p:spPr bwMode="auto">
          <a:xfrm>
            <a:off x="7613650" y="447198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817" name="Text Box 105"/>
          <p:cNvSpPr txBox="1">
            <a:spLocks noChangeArrowheads="1"/>
          </p:cNvSpPr>
          <p:nvPr/>
        </p:nvSpPr>
        <p:spPr bwMode="auto">
          <a:xfrm>
            <a:off x="7613650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243818" name="Text Box 106"/>
          <p:cNvSpPr txBox="1">
            <a:spLocks noChangeArrowheads="1"/>
          </p:cNvSpPr>
          <p:nvPr/>
        </p:nvSpPr>
        <p:spPr bwMode="auto">
          <a:xfrm>
            <a:off x="7613650" y="4799013"/>
            <a:ext cx="56356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243819" name="Rectangle 107"/>
          <p:cNvSpPr>
            <a:spLocks noChangeArrowheads="1"/>
          </p:cNvSpPr>
          <p:nvPr/>
        </p:nvSpPr>
        <p:spPr bwMode="auto">
          <a:xfrm>
            <a:off x="8188325" y="452755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820" name="Rectangle 108"/>
          <p:cNvSpPr>
            <a:spLocks noChangeArrowheads="1"/>
          </p:cNvSpPr>
          <p:nvPr/>
        </p:nvSpPr>
        <p:spPr bwMode="auto">
          <a:xfrm>
            <a:off x="8188325" y="48053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43821" name="Text Box 109"/>
          <p:cNvSpPr txBox="1">
            <a:spLocks noChangeArrowheads="1"/>
          </p:cNvSpPr>
          <p:nvPr/>
        </p:nvSpPr>
        <p:spPr bwMode="auto">
          <a:xfrm>
            <a:off x="8177213" y="44831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“cow”</a:t>
            </a:r>
          </a:p>
        </p:txBody>
      </p:sp>
      <p:sp>
        <p:nvSpPr>
          <p:cNvPr id="243822" name="Text Box 110"/>
          <p:cNvSpPr txBox="1">
            <a:spLocks noChangeArrowheads="1"/>
          </p:cNvSpPr>
          <p:nvPr/>
        </p:nvSpPr>
        <p:spPr bwMode="auto">
          <a:xfrm>
            <a:off x="8148638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NULL</a:t>
            </a:r>
          </a:p>
        </p:txBody>
      </p:sp>
      <p:grpSp>
        <p:nvGrpSpPr>
          <p:cNvPr id="243823" name="Group 111"/>
          <p:cNvGrpSpPr>
            <a:grpSpLocks/>
          </p:cNvGrpSpPr>
          <p:nvPr/>
        </p:nvGrpSpPr>
        <p:grpSpPr bwMode="auto">
          <a:xfrm>
            <a:off x="7567613" y="2378075"/>
            <a:ext cx="1208087" cy="633413"/>
            <a:chOff x="4608" y="1680"/>
            <a:chExt cx="1008" cy="548"/>
          </a:xfrm>
        </p:grpSpPr>
        <p:sp>
          <p:nvSpPr>
            <p:cNvPr id="243824" name="Rectangle 112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825" name="Text Box 113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243826" name="Text Box 114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243827" name="Rectangle 115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828" name="Rectangle 116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43829" name="Text Box 117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243830" name="Text Box 118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243831" name="Rectangle 119"/>
          <p:cNvSpPr>
            <a:spLocks noChangeArrowheads="1"/>
          </p:cNvSpPr>
          <p:nvPr/>
        </p:nvSpPr>
        <p:spPr bwMode="auto">
          <a:xfrm>
            <a:off x="5673725" y="890588"/>
            <a:ext cx="15827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832" name="Text Box 120"/>
          <p:cNvSpPr txBox="1">
            <a:spLocks noChangeArrowheads="1"/>
          </p:cNvSpPr>
          <p:nvPr/>
        </p:nvSpPr>
        <p:spPr bwMode="auto">
          <a:xfrm>
            <a:off x="5410200" y="823913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243833" name="Text Box 121"/>
          <p:cNvSpPr txBox="1">
            <a:spLocks noChangeArrowheads="1"/>
          </p:cNvSpPr>
          <p:nvPr/>
        </p:nvSpPr>
        <p:spPr bwMode="auto">
          <a:xfrm>
            <a:off x="5607050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243834" name="Rectangle 122"/>
          <p:cNvSpPr>
            <a:spLocks noChangeArrowheads="1"/>
          </p:cNvSpPr>
          <p:nvPr/>
        </p:nvSpPr>
        <p:spPr bwMode="auto">
          <a:xfrm>
            <a:off x="6767513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835" name="Text Box 123"/>
          <p:cNvSpPr txBox="1">
            <a:spLocks noChangeArrowheads="1"/>
          </p:cNvSpPr>
          <p:nvPr/>
        </p:nvSpPr>
        <p:spPr bwMode="auto">
          <a:xfrm>
            <a:off x="5607050" y="119697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243836" name="Text Box 124"/>
          <p:cNvSpPr txBox="1">
            <a:spLocks noChangeArrowheads="1"/>
          </p:cNvSpPr>
          <p:nvPr/>
        </p:nvSpPr>
        <p:spPr bwMode="auto">
          <a:xfrm>
            <a:off x="6708775" y="946150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243837" name="Text Box 125"/>
          <p:cNvSpPr txBox="1">
            <a:spLocks noChangeArrowheads="1"/>
          </p:cNvSpPr>
          <p:nvPr/>
        </p:nvSpPr>
        <p:spPr bwMode="auto">
          <a:xfrm>
            <a:off x="6838950" y="833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243838" name="Text Box 126"/>
          <p:cNvSpPr txBox="1">
            <a:spLocks noChangeArrowheads="1"/>
          </p:cNvSpPr>
          <p:nvPr/>
        </p:nvSpPr>
        <p:spPr bwMode="auto">
          <a:xfrm>
            <a:off x="8286750" y="2571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243839" name="Text Box 127"/>
          <p:cNvSpPr txBox="1">
            <a:spLocks noChangeArrowheads="1"/>
          </p:cNvSpPr>
          <p:nvPr/>
        </p:nvSpPr>
        <p:spPr bwMode="auto">
          <a:xfrm>
            <a:off x="7267575" y="34099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243840" name="Text Box 128"/>
          <p:cNvSpPr txBox="1">
            <a:spLocks noChangeArrowheads="1"/>
          </p:cNvSpPr>
          <p:nvPr/>
        </p:nvSpPr>
        <p:spPr bwMode="auto">
          <a:xfrm>
            <a:off x="8353425" y="46672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243841" name="AutoShape 129"/>
          <p:cNvCxnSpPr>
            <a:cxnSpLocks noChangeShapeType="1"/>
            <a:stCxn id="243838" idx="3"/>
            <a:endCxn id="243813" idx="0"/>
          </p:cNvCxnSpPr>
          <p:nvPr/>
        </p:nvCxnSpPr>
        <p:spPr bwMode="auto">
          <a:xfrm flipH="1">
            <a:off x="7456488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842" name="AutoShape 130"/>
          <p:cNvCxnSpPr>
            <a:cxnSpLocks noChangeShapeType="1"/>
            <a:stCxn id="243839" idx="3"/>
            <a:endCxn id="243816" idx="0"/>
          </p:cNvCxnSpPr>
          <p:nvPr/>
        </p:nvCxnSpPr>
        <p:spPr bwMode="auto">
          <a:xfrm>
            <a:off x="7542213" y="3638550"/>
            <a:ext cx="650875" cy="8334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3843" name="Text Box 131"/>
          <p:cNvSpPr txBox="1">
            <a:spLocks noChangeArrowheads="1"/>
          </p:cNvSpPr>
          <p:nvPr/>
        </p:nvSpPr>
        <p:spPr bwMode="auto">
          <a:xfrm>
            <a:off x="7667625" y="2409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243844" name="AutoShape 132"/>
          <p:cNvCxnSpPr>
            <a:cxnSpLocks noChangeShapeType="1"/>
            <a:stCxn id="243837" idx="3"/>
            <a:endCxn id="243843" idx="0"/>
          </p:cNvCxnSpPr>
          <p:nvPr/>
        </p:nvCxnSpPr>
        <p:spPr bwMode="auto">
          <a:xfrm>
            <a:off x="7113588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3857" name="Text Box 145"/>
          <p:cNvSpPr txBox="1">
            <a:spLocks noChangeArrowheads="1"/>
          </p:cNvSpPr>
          <p:nvPr/>
        </p:nvSpPr>
        <p:spPr bwMode="auto">
          <a:xfrm>
            <a:off x="8315325" y="4419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43870" name="Text Box 158"/>
          <p:cNvSpPr txBox="1">
            <a:spLocks noChangeArrowheads="1"/>
          </p:cNvSpPr>
          <p:nvPr/>
        </p:nvSpPr>
        <p:spPr bwMode="auto">
          <a:xfrm>
            <a:off x="7239000" y="3171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243874" name="Group 162"/>
          <p:cNvGrpSpPr>
            <a:grpSpLocks/>
          </p:cNvGrpSpPr>
          <p:nvPr/>
        </p:nvGrpSpPr>
        <p:grpSpPr bwMode="auto">
          <a:xfrm>
            <a:off x="6400800" y="5495925"/>
            <a:ext cx="1208088" cy="666750"/>
            <a:chOff x="4999" y="924"/>
            <a:chExt cx="761" cy="420"/>
          </a:xfrm>
        </p:grpSpPr>
        <p:grpSp>
          <p:nvGrpSpPr>
            <p:cNvPr id="243875" name="Group 163"/>
            <p:cNvGrpSpPr>
              <a:grpSpLocks/>
            </p:cNvGrpSpPr>
            <p:nvPr/>
          </p:nvGrpSpPr>
          <p:grpSpPr bwMode="auto">
            <a:xfrm>
              <a:off x="4999" y="945"/>
              <a:ext cx="761" cy="399"/>
              <a:chOff x="5856" y="1536"/>
              <a:chExt cx="761" cy="399"/>
            </a:xfrm>
          </p:grpSpPr>
          <p:sp>
            <p:nvSpPr>
              <p:cNvPr id="243876" name="Rectangle 164"/>
              <p:cNvSpPr>
                <a:spLocks noChangeArrowheads="1"/>
              </p:cNvSpPr>
              <p:nvPr/>
            </p:nvSpPr>
            <p:spPr bwMode="auto">
              <a:xfrm>
                <a:off x="5856" y="1536"/>
                <a:ext cx="729" cy="358"/>
              </a:xfrm>
              <a:prstGeom prst="rect">
                <a:avLst/>
              </a:prstGeom>
              <a:solidFill>
                <a:srgbClr val="FF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877" name="Text Box 165"/>
              <p:cNvSpPr txBox="1">
                <a:spLocks noChangeArrowheads="1"/>
              </p:cNvSpPr>
              <p:nvPr/>
            </p:nvSpPr>
            <p:spPr bwMode="auto">
              <a:xfrm>
                <a:off x="5856" y="1568"/>
                <a:ext cx="3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243878" name="Text Box 166"/>
              <p:cNvSpPr txBox="1">
                <a:spLocks noChangeArrowheads="1"/>
              </p:cNvSpPr>
              <p:nvPr/>
            </p:nvSpPr>
            <p:spPr bwMode="auto">
              <a:xfrm>
                <a:off x="5856" y="1744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43879" name="Rectangle 167"/>
              <p:cNvSpPr>
                <a:spLocks noChangeArrowheads="1"/>
              </p:cNvSpPr>
              <p:nvPr/>
            </p:nvSpPr>
            <p:spPr bwMode="auto">
              <a:xfrm>
                <a:off x="6218" y="1571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880" name="Rectangle 168"/>
              <p:cNvSpPr>
                <a:spLocks noChangeArrowheads="1"/>
              </p:cNvSpPr>
              <p:nvPr/>
            </p:nvSpPr>
            <p:spPr bwMode="auto">
              <a:xfrm>
                <a:off x="6225" y="175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43881" name="Text Box 169"/>
              <p:cNvSpPr txBox="1">
                <a:spLocks noChangeArrowheads="1"/>
              </p:cNvSpPr>
              <p:nvPr/>
            </p:nvSpPr>
            <p:spPr bwMode="auto">
              <a:xfrm>
                <a:off x="6211" y="1544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43882" name="Text Box 170"/>
              <p:cNvSpPr txBox="1">
                <a:spLocks noChangeArrowheads="1"/>
              </p:cNvSpPr>
              <p:nvPr/>
            </p:nvSpPr>
            <p:spPr bwMode="auto">
              <a:xfrm>
                <a:off x="6205" y="172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243883" name="Text Box 171"/>
            <p:cNvSpPr txBox="1">
              <a:spLocks noChangeArrowheads="1"/>
            </p:cNvSpPr>
            <p:nvPr/>
          </p:nvSpPr>
          <p:spPr bwMode="auto">
            <a:xfrm>
              <a:off x="5461" y="92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243884" name="Text Box 172"/>
          <p:cNvSpPr txBox="1">
            <a:spLocks noChangeArrowheads="1"/>
          </p:cNvSpPr>
          <p:nvPr/>
        </p:nvSpPr>
        <p:spPr bwMode="auto">
          <a:xfrm>
            <a:off x="6859588" y="5510213"/>
            <a:ext cx="741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“dog”</a:t>
            </a:r>
          </a:p>
        </p:txBody>
      </p:sp>
      <p:sp>
        <p:nvSpPr>
          <p:cNvPr id="243885" name="Text Box 173"/>
          <p:cNvSpPr txBox="1">
            <a:spLocks noChangeArrowheads="1"/>
          </p:cNvSpPr>
          <p:nvPr/>
        </p:nvSpPr>
        <p:spPr bwMode="auto">
          <a:xfrm>
            <a:off x="6907213" y="580072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43887" name="AutoShape 175"/>
          <p:cNvCxnSpPr>
            <a:cxnSpLocks noChangeShapeType="1"/>
          </p:cNvCxnSpPr>
          <p:nvPr/>
        </p:nvCxnSpPr>
        <p:spPr bwMode="auto">
          <a:xfrm>
            <a:off x="7248525" y="981075"/>
            <a:ext cx="692150" cy="1347788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888" name="AutoShape 176"/>
          <p:cNvCxnSpPr>
            <a:cxnSpLocks noChangeShapeType="1"/>
          </p:cNvCxnSpPr>
          <p:nvPr/>
        </p:nvCxnSpPr>
        <p:spPr bwMode="auto">
          <a:xfrm flipH="1">
            <a:off x="7639050" y="28384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889" name="AutoShape 177"/>
          <p:cNvCxnSpPr>
            <a:cxnSpLocks noChangeShapeType="1"/>
          </p:cNvCxnSpPr>
          <p:nvPr/>
        </p:nvCxnSpPr>
        <p:spPr bwMode="auto">
          <a:xfrm>
            <a:off x="7667625" y="3557588"/>
            <a:ext cx="650875" cy="833437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890" name="AutoShape 178"/>
          <p:cNvCxnSpPr>
            <a:cxnSpLocks noChangeShapeType="1"/>
          </p:cNvCxnSpPr>
          <p:nvPr/>
        </p:nvCxnSpPr>
        <p:spPr bwMode="auto">
          <a:xfrm rot="5400000">
            <a:off x="7568407" y="4644231"/>
            <a:ext cx="547688" cy="1222375"/>
          </a:xfrm>
          <a:prstGeom prst="curvedConnector3">
            <a:avLst>
              <a:gd name="adj1" fmla="val 4985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3891" name="Text Box 179"/>
          <p:cNvSpPr txBox="1">
            <a:spLocks noChangeArrowheads="1"/>
          </p:cNvSpPr>
          <p:nvPr/>
        </p:nvSpPr>
        <p:spPr bwMode="auto">
          <a:xfrm>
            <a:off x="365125" y="5883275"/>
            <a:ext cx="5632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Pretty easy, right? The only challenge</a:t>
            </a:r>
            <a:br>
              <a:rPr lang="en-US"/>
            </a:br>
            <a:r>
              <a:rPr lang="en-US"/>
              <a:t>is </a:t>
            </a:r>
            <a:r>
              <a:rPr lang="en-US">
                <a:solidFill>
                  <a:srgbClr val="6600CC"/>
                </a:solidFill>
              </a:rPr>
              <a:t>following the links to the last node</a:t>
            </a:r>
            <a:r>
              <a:rPr lang="en-US"/>
              <a:t>…</a:t>
            </a:r>
          </a:p>
        </p:txBody>
      </p:sp>
      <p:sp>
        <p:nvSpPr>
          <p:cNvPr id="243892" name="Text Box 180"/>
          <p:cNvSpPr txBox="1">
            <a:spLocks noChangeArrowheads="1"/>
          </p:cNvSpPr>
          <p:nvPr/>
        </p:nvSpPr>
        <p:spPr bwMode="auto">
          <a:xfrm>
            <a:off x="7477125" y="543877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243893" name="Text Box 181"/>
          <p:cNvSpPr txBox="1">
            <a:spLocks noChangeArrowheads="1"/>
          </p:cNvSpPr>
          <p:nvPr/>
        </p:nvSpPr>
        <p:spPr bwMode="auto">
          <a:xfrm>
            <a:off x="8134350" y="471487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243894" name="Rectangle 182"/>
          <p:cNvSpPr>
            <a:spLocks noChangeArrowheads="1"/>
          </p:cNvSpPr>
          <p:nvPr/>
        </p:nvSpPr>
        <p:spPr bwMode="auto">
          <a:xfrm>
            <a:off x="357188" y="3195638"/>
            <a:ext cx="60166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100"/>
              <a:t>3. Set your new node’s </a:t>
            </a:r>
            <a:r>
              <a:rPr lang="en-US" sz="2100">
                <a:solidFill>
                  <a:srgbClr val="6600CC"/>
                </a:solidFill>
              </a:rPr>
              <a:t>next pointer</a:t>
            </a:r>
            <a:r>
              <a:rPr lang="en-US" sz="2100"/>
              <a:t> to </a:t>
            </a:r>
            <a:r>
              <a:rPr lang="en-US" sz="2100">
                <a:solidFill>
                  <a:srgbClr val="FF0000"/>
                </a:solidFill>
              </a:rPr>
              <a:t>NULL</a:t>
            </a:r>
            <a:r>
              <a:rPr lang="en-US" sz="21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243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autoUpdateAnimBg="0"/>
      <p:bldP spid="243717" grpId="0" autoUpdateAnimBg="0"/>
      <p:bldP spid="243718" grpId="0" autoUpdateAnimBg="0"/>
      <p:bldP spid="243720" grpId="0" autoUpdateAnimBg="0"/>
      <p:bldP spid="243822" grpId="0"/>
      <p:bldP spid="243884" grpId="0"/>
      <p:bldP spid="243885" grpId="0"/>
      <p:bldP spid="243891" grpId="0"/>
      <p:bldP spid="243892" grpId="0"/>
      <p:bldP spid="243893" grpId="0"/>
      <p:bldP spid="24389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5525-926B-475F-8AB7-413AF659768D}" type="slidenum">
              <a:rPr lang="en-US"/>
              <a:pPr/>
              <a:t>44</a:t>
            </a:fld>
            <a:endParaRPr lang="en-US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-200025"/>
            <a:ext cx="8353425" cy="1143000"/>
          </a:xfrm>
        </p:spPr>
        <p:txBody>
          <a:bodyPr/>
          <a:lstStyle/>
          <a:p>
            <a:r>
              <a:rPr lang="en-US" sz="3500">
                <a:solidFill>
                  <a:schemeClr val="tx1"/>
                </a:solidFill>
              </a:rPr>
              <a:t>Finding the Last Node of a Linked List</a:t>
            </a:r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255588" y="2390775"/>
            <a:ext cx="5172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Depending on the traversal, we then add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custom code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to the loop to suit our needs.</a:t>
            </a:r>
          </a:p>
        </p:txBody>
      </p:sp>
      <p:sp>
        <p:nvSpPr>
          <p:cNvPr id="545796" name="Text Box 4"/>
          <p:cNvSpPr txBox="1">
            <a:spLocks noChangeArrowheads="1"/>
          </p:cNvSpPr>
          <p:nvPr/>
        </p:nvSpPr>
        <p:spPr bwMode="auto">
          <a:xfrm>
            <a:off x="171450" y="876300"/>
            <a:ext cx="5221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To find the last node, we’ll use a technique called  “</a:t>
            </a:r>
            <a:r>
              <a:rPr lang="en-US" sz="2000">
                <a:solidFill>
                  <a:srgbClr val="2F6C71"/>
                </a:solidFill>
                <a:cs typeface="Arial" charset="0"/>
              </a:rPr>
              <a:t>list traversal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.”</a:t>
            </a:r>
          </a:p>
        </p:txBody>
      </p:sp>
      <p:sp>
        <p:nvSpPr>
          <p:cNvPr id="545798" name="Rectangle 6"/>
          <p:cNvSpPr>
            <a:spLocks noChangeArrowheads="1"/>
          </p:cNvSpPr>
          <p:nvPr/>
        </p:nvSpPr>
        <p:spPr bwMode="auto">
          <a:xfrm>
            <a:off x="7423150" y="3409950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799" name="Text Box 7"/>
          <p:cNvSpPr txBox="1">
            <a:spLocks noChangeArrowheads="1"/>
          </p:cNvSpPr>
          <p:nvPr/>
        </p:nvSpPr>
        <p:spPr bwMode="auto">
          <a:xfrm>
            <a:off x="7423150" y="345916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45800" name="Text Box 8"/>
          <p:cNvSpPr txBox="1">
            <a:spLocks noChangeArrowheads="1"/>
          </p:cNvSpPr>
          <p:nvPr/>
        </p:nvSpPr>
        <p:spPr bwMode="auto">
          <a:xfrm>
            <a:off x="7423150" y="3738563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45801" name="Rectangle 9"/>
          <p:cNvSpPr>
            <a:spLocks noChangeArrowheads="1"/>
          </p:cNvSpPr>
          <p:nvPr/>
        </p:nvSpPr>
        <p:spPr bwMode="auto">
          <a:xfrm>
            <a:off x="7997825" y="346551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802" name="Rectangle 10"/>
          <p:cNvSpPr>
            <a:spLocks noChangeArrowheads="1"/>
          </p:cNvSpPr>
          <p:nvPr/>
        </p:nvSpPr>
        <p:spPr bwMode="auto">
          <a:xfrm>
            <a:off x="7997825" y="3743325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45803" name="Text Box 11"/>
          <p:cNvSpPr txBox="1">
            <a:spLocks noChangeArrowheads="1"/>
          </p:cNvSpPr>
          <p:nvPr/>
        </p:nvSpPr>
        <p:spPr bwMode="auto">
          <a:xfrm>
            <a:off x="7939088" y="342106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7977188" y="370522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5805" name="Rectangle 13"/>
          <p:cNvSpPr>
            <a:spLocks noChangeArrowheads="1"/>
          </p:cNvSpPr>
          <p:nvPr/>
        </p:nvSpPr>
        <p:spPr bwMode="auto">
          <a:xfrm>
            <a:off x="7442200" y="447198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806" name="Text Box 14"/>
          <p:cNvSpPr txBox="1">
            <a:spLocks noChangeArrowheads="1"/>
          </p:cNvSpPr>
          <p:nvPr/>
        </p:nvSpPr>
        <p:spPr bwMode="auto">
          <a:xfrm>
            <a:off x="7442200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7442200" y="4799013"/>
            <a:ext cx="56356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45808" name="Rectangle 16"/>
          <p:cNvSpPr>
            <a:spLocks noChangeArrowheads="1"/>
          </p:cNvSpPr>
          <p:nvPr/>
        </p:nvSpPr>
        <p:spPr bwMode="auto">
          <a:xfrm>
            <a:off x="8016875" y="452755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809" name="Rectangle 17"/>
          <p:cNvSpPr>
            <a:spLocks noChangeArrowheads="1"/>
          </p:cNvSpPr>
          <p:nvPr/>
        </p:nvSpPr>
        <p:spPr bwMode="auto">
          <a:xfrm>
            <a:off x="8016875" y="48053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45810" name="Text Box 18"/>
          <p:cNvSpPr txBox="1">
            <a:spLocks noChangeArrowheads="1"/>
          </p:cNvSpPr>
          <p:nvPr/>
        </p:nvSpPr>
        <p:spPr bwMode="auto">
          <a:xfrm>
            <a:off x="8005763" y="44831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“cow”</a:t>
            </a:r>
          </a:p>
        </p:txBody>
      </p:sp>
      <p:sp>
        <p:nvSpPr>
          <p:cNvPr id="545811" name="Text Box 19"/>
          <p:cNvSpPr txBox="1">
            <a:spLocks noChangeArrowheads="1"/>
          </p:cNvSpPr>
          <p:nvPr/>
        </p:nvSpPr>
        <p:spPr bwMode="auto">
          <a:xfrm>
            <a:off x="7977188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NULL</a:t>
            </a:r>
          </a:p>
        </p:txBody>
      </p:sp>
      <p:grpSp>
        <p:nvGrpSpPr>
          <p:cNvPr id="545812" name="Group 20"/>
          <p:cNvGrpSpPr>
            <a:grpSpLocks/>
          </p:cNvGrpSpPr>
          <p:nvPr/>
        </p:nvGrpSpPr>
        <p:grpSpPr bwMode="auto">
          <a:xfrm>
            <a:off x="7415213" y="2378075"/>
            <a:ext cx="1208087" cy="633413"/>
            <a:chOff x="4608" y="1680"/>
            <a:chExt cx="1008" cy="548"/>
          </a:xfrm>
        </p:grpSpPr>
        <p:sp>
          <p:nvSpPr>
            <p:cNvPr id="545813" name="Rectangle 21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14" name="Text Box 22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45815" name="Text Box 23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45816" name="Rectangle 24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17" name="Rectangle 25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45818" name="Text Box 26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45819" name="Text Box 27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45820" name="Rectangle 28"/>
          <p:cNvSpPr>
            <a:spLocks noChangeArrowheads="1"/>
          </p:cNvSpPr>
          <p:nvPr/>
        </p:nvSpPr>
        <p:spPr bwMode="auto">
          <a:xfrm>
            <a:off x="5521325" y="890588"/>
            <a:ext cx="15827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821" name="Text Box 29"/>
          <p:cNvSpPr txBox="1">
            <a:spLocks noChangeArrowheads="1"/>
          </p:cNvSpPr>
          <p:nvPr/>
        </p:nvSpPr>
        <p:spPr bwMode="auto">
          <a:xfrm>
            <a:off x="5257800" y="823913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5822" name="Text Box 30"/>
          <p:cNvSpPr txBox="1">
            <a:spLocks noChangeArrowheads="1"/>
          </p:cNvSpPr>
          <p:nvPr/>
        </p:nvSpPr>
        <p:spPr bwMode="auto">
          <a:xfrm>
            <a:off x="5454650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45823" name="Rectangle 31"/>
          <p:cNvSpPr>
            <a:spLocks noChangeArrowheads="1"/>
          </p:cNvSpPr>
          <p:nvPr/>
        </p:nvSpPr>
        <p:spPr bwMode="auto">
          <a:xfrm>
            <a:off x="6615113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824" name="Text Box 32"/>
          <p:cNvSpPr txBox="1">
            <a:spLocks noChangeArrowheads="1"/>
          </p:cNvSpPr>
          <p:nvPr/>
        </p:nvSpPr>
        <p:spPr bwMode="auto">
          <a:xfrm>
            <a:off x="5454650" y="119697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5825" name="Text Box 33"/>
          <p:cNvSpPr txBox="1">
            <a:spLocks noChangeArrowheads="1"/>
          </p:cNvSpPr>
          <p:nvPr/>
        </p:nvSpPr>
        <p:spPr bwMode="auto">
          <a:xfrm>
            <a:off x="6556375" y="946150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45826" name="Text Box 34"/>
          <p:cNvSpPr txBox="1">
            <a:spLocks noChangeArrowheads="1"/>
          </p:cNvSpPr>
          <p:nvPr/>
        </p:nvSpPr>
        <p:spPr bwMode="auto">
          <a:xfrm>
            <a:off x="6686550" y="833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5827" name="Text Box 35"/>
          <p:cNvSpPr txBox="1">
            <a:spLocks noChangeArrowheads="1"/>
          </p:cNvSpPr>
          <p:nvPr/>
        </p:nvSpPr>
        <p:spPr bwMode="auto">
          <a:xfrm>
            <a:off x="8134350" y="2571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5828" name="Text Box 36"/>
          <p:cNvSpPr txBox="1">
            <a:spLocks noChangeArrowheads="1"/>
          </p:cNvSpPr>
          <p:nvPr/>
        </p:nvSpPr>
        <p:spPr bwMode="auto">
          <a:xfrm>
            <a:off x="8143875" y="361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5829" name="Text Box 37"/>
          <p:cNvSpPr txBox="1">
            <a:spLocks noChangeArrowheads="1"/>
          </p:cNvSpPr>
          <p:nvPr/>
        </p:nvSpPr>
        <p:spPr bwMode="auto">
          <a:xfrm>
            <a:off x="8181975" y="46672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45830" name="AutoShape 38"/>
          <p:cNvCxnSpPr>
            <a:cxnSpLocks noChangeShapeType="1"/>
          </p:cNvCxnSpPr>
          <p:nvPr/>
        </p:nvCxnSpPr>
        <p:spPr bwMode="auto">
          <a:xfrm flipH="1">
            <a:off x="8447088" y="2800350"/>
            <a:ext cx="28575" cy="620713"/>
          </a:xfrm>
          <a:prstGeom prst="curvedConnector4">
            <a:avLst>
              <a:gd name="adj1" fmla="val -794444"/>
              <a:gd name="adj2" fmla="val 68287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5831" name="AutoShape 39"/>
          <p:cNvCxnSpPr>
            <a:cxnSpLocks noChangeShapeType="1"/>
          </p:cNvCxnSpPr>
          <p:nvPr/>
        </p:nvCxnSpPr>
        <p:spPr bwMode="auto">
          <a:xfrm flipH="1">
            <a:off x="8050213" y="3848100"/>
            <a:ext cx="425450" cy="623888"/>
          </a:xfrm>
          <a:prstGeom prst="curvedConnector4">
            <a:avLst>
              <a:gd name="adj1" fmla="val -53356"/>
              <a:gd name="adj2" fmla="val 6819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5832" name="Text Box 40"/>
          <p:cNvSpPr txBox="1">
            <a:spLocks noChangeArrowheads="1"/>
          </p:cNvSpPr>
          <p:nvPr/>
        </p:nvSpPr>
        <p:spPr bwMode="auto">
          <a:xfrm>
            <a:off x="7515225" y="2409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45833" name="AutoShape 41"/>
          <p:cNvCxnSpPr>
            <a:cxnSpLocks noChangeShapeType="1"/>
          </p:cNvCxnSpPr>
          <p:nvPr/>
        </p:nvCxnSpPr>
        <p:spPr bwMode="auto">
          <a:xfrm>
            <a:off x="7046913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5834" name="Text Box 42"/>
          <p:cNvSpPr txBox="1">
            <a:spLocks noChangeArrowheads="1"/>
          </p:cNvSpPr>
          <p:nvPr/>
        </p:nvSpPr>
        <p:spPr bwMode="auto">
          <a:xfrm>
            <a:off x="8143875" y="4419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45835" name="Text Box 43"/>
          <p:cNvSpPr txBox="1">
            <a:spLocks noChangeArrowheads="1"/>
          </p:cNvSpPr>
          <p:nvPr/>
        </p:nvSpPr>
        <p:spPr bwMode="auto">
          <a:xfrm>
            <a:off x="8115300" y="33813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45836" name="Text Box 44"/>
          <p:cNvSpPr txBox="1">
            <a:spLocks noChangeArrowheads="1"/>
          </p:cNvSpPr>
          <p:nvPr/>
        </p:nvSpPr>
        <p:spPr bwMode="auto">
          <a:xfrm>
            <a:off x="6521450" y="92392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45837" name="Text Box 45"/>
          <p:cNvSpPr txBox="1">
            <a:spLocks noChangeArrowheads="1"/>
          </p:cNvSpPr>
          <p:nvPr/>
        </p:nvSpPr>
        <p:spPr bwMode="auto">
          <a:xfrm>
            <a:off x="8477250" y="22891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45838" name="Text Box 46"/>
          <p:cNvSpPr txBox="1">
            <a:spLocks noChangeArrowheads="1"/>
          </p:cNvSpPr>
          <p:nvPr/>
        </p:nvSpPr>
        <p:spPr bwMode="auto">
          <a:xfrm>
            <a:off x="8496300" y="33337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5839" name="Text Box 47"/>
          <p:cNvSpPr txBox="1">
            <a:spLocks noChangeArrowheads="1"/>
          </p:cNvSpPr>
          <p:nvPr/>
        </p:nvSpPr>
        <p:spPr bwMode="auto">
          <a:xfrm>
            <a:off x="8515350" y="44132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45848" name="Text Box 56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5849" name="Text Box 57"/>
          <p:cNvSpPr txBox="1">
            <a:spLocks noChangeArrowheads="1"/>
          </p:cNvSpPr>
          <p:nvPr/>
        </p:nvSpPr>
        <p:spPr bwMode="auto">
          <a:xfrm>
            <a:off x="7991475" y="3686175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45855" name="Text Box 63"/>
          <p:cNvSpPr txBox="1">
            <a:spLocks noChangeArrowheads="1"/>
          </p:cNvSpPr>
          <p:nvPr/>
        </p:nvSpPr>
        <p:spPr bwMode="auto">
          <a:xfrm>
            <a:off x="7991475" y="36893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45906" name="Rectangle 114"/>
          <p:cNvSpPr>
            <a:spLocks noChangeArrowheads="1"/>
          </p:cNvSpPr>
          <p:nvPr/>
        </p:nvSpPr>
        <p:spPr bwMode="auto">
          <a:xfrm>
            <a:off x="180975" y="3124200"/>
            <a:ext cx="5324475" cy="3571875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909" name="Text Box 117"/>
          <p:cNvSpPr txBox="1">
            <a:spLocks noChangeArrowheads="1"/>
          </p:cNvSpPr>
          <p:nvPr/>
        </p:nvSpPr>
        <p:spPr bwMode="auto">
          <a:xfrm>
            <a:off x="165100" y="3143250"/>
            <a:ext cx="4121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house *temp;</a:t>
            </a:r>
          </a:p>
        </p:txBody>
      </p:sp>
      <p:sp>
        <p:nvSpPr>
          <p:cNvPr id="545859" name="Text Box 67"/>
          <p:cNvSpPr txBox="1">
            <a:spLocks noChangeArrowheads="1"/>
          </p:cNvSpPr>
          <p:nvPr/>
        </p:nvSpPr>
        <p:spPr bwMode="auto">
          <a:xfrm>
            <a:off x="142875" y="3514725"/>
            <a:ext cx="49974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temp = m_head;  </a:t>
            </a:r>
            <a:r>
              <a:rPr lang="en-US" sz="1800">
                <a:solidFill>
                  <a:schemeClr val="accent2"/>
                </a:solidFill>
              </a:rPr>
              <a:t>// point temp to 1</a:t>
            </a:r>
            <a:r>
              <a:rPr lang="en-US" sz="1800" baseline="30000">
                <a:solidFill>
                  <a:schemeClr val="accent2"/>
                </a:solidFill>
              </a:rPr>
              <a:t>st</a:t>
            </a:r>
            <a:r>
              <a:rPr lang="en-US" sz="1800">
                <a:solidFill>
                  <a:schemeClr val="accent2"/>
                </a:solidFill>
              </a:rPr>
              <a:t> node</a:t>
            </a:r>
          </a:p>
        </p:txBody>
      </p:sp>
      <p:sp>
        <p:nvSpPr>
          <p:cNvPr id="545860" name="Text Box 68"/>
          <p:cNvSpPr txBox="1">
            <a:spLocks noChangeArrowheads="1"/>
          </p:cNvSpPr>
          <p:nvPr/>
        </p:nvSpPr>
        <p:spPr bwMode="auto">
          <a:xfrm>
            <a:off x="180975" y="3933825"/>
            <a:ext cx="52197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while (temp != NULL)</a:t>
            </a:r>
          </a:p>
          <a:p>
            <a:pPr algn="l"/>
            <a:r>
              <a:rPr lang="en-US" sz="1900">
                <a:solidFill>
                  <a:schemeClr val="accent2"/>
                </a:solidFill>
              </a:rPr>
              <a:t>{</a:t>
            </a: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r>
              <a:rPr lang="en-US" sz="190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45861" name="Text Box 69"/>
          <p:cNvSpPr txBox="1">
            <a:spLocks noChangeArrowheads="1"/>
          </p:cNvSpPr>
          <p:nvPr/>
        </p:nvSpPr>
        <p:spPr bwMode="auto">
          <a:xfrm>
            <a:off x="419100" y="5978525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 temp = temp-&gt;next;</a:t>
            </a:r>
          </a:p>
        </p:txBody>
      </p:sp>
      <p:sp>
        <p:nvSpPr>
          <p:cNvPr id="545916" name="Text Box 124"/>
          <p:cNvSpPr txBox="1">
            <a:spLocks noChangeArrowheads="1"/>
          </p:cNvSpPr>
          <p:nvPr/>
        </p:nvSpPr>
        <p:spPr bwMode="auto">
          <a:xfrm>
            <a:off x="8474075" y="6400800"/>
            <a:ext cx="66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545918" name="Text Box 126"/>
          <p:cNvSpPr txBox="1">
            <a:spLocks noChangeArrowheads="1"/>
          </p:cNvSpPr>
          <p:nvPr/>
        </p:nvSpPr>
        <p:spPr bwMode="auto">
          <a:xfrm>
            <a:off x="379413" y="1647825"/>
            <a:ext cx="4752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All list traversals use a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loop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to </a:t>
            </a:r>
            <a:br>
              <a:rPr lang="en-US" sz="2000">
                <a:solidFill>
                  <a:schemeClr val="tx1"/>
                </a:solidFill>
                <a:cs typeface="Arial" charset="0"/>
              </a:rPr>
            </a:br>
            <a:r>
              <a:rPr lang="en-US" sz="2000">
                <a:solidFill>
                  <a:schemeClr val="tx1"/>
                </a:solidFill>
                <a:cs typeface="Arial" charset="0"/>
              </a:rPr>
              <a:t>step from node to node.</a:t>
            </a:r>
          </a:p>
        </p:txBody>
      </p:sp>
      <p:sp>
        <p:nvSpPr>
          <p:cNvPr id="545920" name="AutoShape 128"/>
          <p:cNvSpPr>
            <a:spLocks noChangeArrowheads="1"/>
          </p:cNvSpPr>
          <p:nvPr/>
        </p:nvSpPr>
        <p:spPr bwMode="auto">
          <a:xfrm>
            <a:off x="1495425" y="847725"/>
            <a:ext cx="3552825" cy="1714500"/>
          </a:xfrm>
          <a:prstGeom prst="wedgeRoundRectCallout">
            <a:avLst>
              <a:gd name="adj1" fmla="val -56569"/>
              <a:gd name="adj2" fmla="val 8981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All traversals use a </a:t>
            </a:r>
            <a:r>
              <a:rPr lang="en-US">
                <a:solidFill>
                  <a:srgbClr val="FF0000"/>
                </a:solidFill>
              </a:rPr>
              <a:t>temporary variable</a:t>
            </a:r>
            <a:r>
              <a:rPr lang="en-US">
                <a:solidFill>
                  <a:schemeClr val="tx1"/>
                </a:solidFill>
              </a:rPr>
              <a:t> to point to the various nodes in the list…</a:t>
            </a:r>
          </a:p>
        </p:txBody>
      </p:sp>
      <p:sp>
        <p:nvSpPr>
          <p:cNvPr id="545921" name="AutoShape 129"/>
          <p:cNvSpPr>
            <a:spLocks noChangeArrowheads="1"/>
          </p:cNvSpPr>
          <p:nvPr/>
        </p:nvSpPr>
        <p:spPr bwMode="auto">
          <a:xfrm>
            <a:off x="1924050" y="1419225"/>
            <a:ext cx="3552825" cy="1514475"/>
          </a:xfrm>
          <a:prstGeom prst="wedgeRoundRectCallout">
            <a:avLst>
              <a:gd name="adj1" fmla="val -56569"/>
              <a:gd name="adj2" fmla="val 9507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Most traversals start with the </a:t>
            </a:r>
            <a:r>
              <a:rPr lang="en-US">
                <a:solidFill>
                  <a:srgbClr val="FF0000"/>
                </a:solidFill>
              </a:rPr>
              <a:t>first node</a:t>
            </a:r>
            <a:r>
              <a:rPr lang="en-US">
                <a:solidFill>
                  <a:schemeClr val="tx1"/>
                </a:solidFill>
              </a:rPr>
              <a:t> in the linked list.</a:t>
            </a:r>
          </a:p>
        </p:txBody>
      </p:sp>
      <p:sp>
        <p:nvSpPr>
          <p:cNvPr id="545922" name="Line 130"/>
          <p:cNvSpPr>
            <a:spLocks noChangeShapeType="1"/>
          </p:cNvSpPr>
          <p:nvPr/>
        </p:nvSpPr>
        <p:spPr bwMode="auto">
          <a:xfrm>
            <a:off x="-57150" y="3335338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5923" name="Line 131"/>
          <p:cNvSpPr>
            <a:spLocks noChangeShapeType="1"/>
          </p:cNvSpPr>
          <p:nvPr/>
        </p:nvSpPr>
        <p:spPr bwMode="auto">
          <a:xfrm>
            <a:off x="-85725" y="3706813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5925" name="Line 133"/>
          <p:cNvSpPr>
            <a:spLocks noChangeShapeType="1"/>
          </p:cNvSpPr>
          <p:nvPr/>
        </p:nvSpPr>
        <p:spPr bwMode="auto">
          <a:xfrm>
            <a:off x="-47625" y="4125913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5926" name="AutoShape 134"/>
          <p:cNvSpPr>
            <a:spLocks noChangeArrowheads="1"/>
          </p:cNvSpPr>
          <p:nvPr/>
        </p:nvSpPr>
        <p:spPr bwMode="auto">
          <a:xfrm>
            <a:off x="1952625" y="1695450"/>
            <a:ext cx="3962400" cy="1581150"/>
          </a:xfrm>
          <a:prstGeom prst="wedgeRoundRectCallout">
            <a:avLst>
              <a:gd name="adj1" fmla="val -55889"/>
              <a:gd name="adj2" fmla="val 93171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The traversal continues until the </a:t>
            </a:r>
            <a:r>
              <a:rPr lang="en-US" sz="2000">
                <a:solidFill>
                  <a:srgbClr val="6600CC"/>
                </a:solidFill>
              </a:rPr>
              <a:t>temp variable</a:t>
            </a:r>
            <a:r>
              <a:rPr lang="en-US" sz="2000">
                <a:solidFill>
                  <a:schemeClr val="tx1"/>
                </a:solidFill>
              </a:rPr>
              <a:t> points to </a:t>
            </a:r>
            <a:r>
              <a:rPr lang="en-US" sz="2000">
                <a:solidFill>
                  <a:srgbClr val="FF0000"/>
                </a:solidFill>
              </a:rPr>
              <a:t>NULL</a:t>
            </a:r>
            <a:r>
              <a:rPr lang="en-US" sz="2000">
                <a:solidFill>
                  <a:schemeClr val="tx1"/>
                </a:solidFill>
              </a:rPr>
              <a:t>, indicating it has gone past the end of the list.</a:t>
            </a:r>
          </a:p>
        </p:txBody>
      </p:sp>
      <p:sp>
        <p:nvSpPr>
          <p:cNvPr id="545927" name="Line 135"/>
          <p:cNvSpPr>
            <a:spLocks noChangeShapeType="1"/>
          </p:cNvSpPr>
          <p:nvPr/>
        </p:nvSpPr>
        <p:spPr bwMode="auto">
          <a:xfrm>
            <a:off x="228600" y="6183313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45928" name="Group 136"/>
          <p:cNvGrpSpPr>
            <a:grpSpLocks/>
          </p:cNvGrpSpPr>
          <p:nvPr/>
        </p:nvGrpSpPr>
        <p:grpSpPr bwMode="auto">
          <a:xfrm>
            <a:off x="5521325" y="3362325"/>
            <a:ext cx="1365250" cy="396875"/>
            <a:chOff x="2980" y="1278"/>
            <a:chExt cx="860" cy="250"/>
          </a:xfrm>
        </p:grpSpPr>
        <p:sp>
          <p:nvSpPr>
            <p:cNvPr id="545929" name="Rectangle 137"/>
            <p:cNvSpPr>
              <a:spLocks noChangeArrowheads="1"/>
            </p:cNvSpPr>
            <p:nvPr/>
          </p:nvSpPr>
          <p:spPr bwMode="auto">
            <a:xfrm>
              <a:off x="3504" y="1344"/>
              <a:ext cx="336" cy="144"/>
            </a:xfrm>
            <a:prstGeom prst="rect">
              <a:avLst/>
            </a:prstGeom>
            <a:solidFill>
              <a:srgbClr val="FFF2E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930" name="Text Box 138"/>
            <p:cNvSpPr txBox="1">
              <a:spLocks noChangeArrowheads="1"/>
            </p:cNvSpPr>
            <p:nvPr/>
          </p:nvSpPr>
          <p:spPr bwMode="auto">
            <a:xfrm>
              <a:off x="2980" y="1278"/>
              <a:ext cx="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temp   </a:t>
              </a:r>
            </a:p>
          </p:txBody>
        </p:sp>
      </p:grpSp>
      <p:sp>
        <p:nvSpPr>
          <p:cNvPr id="545932" name="Text Box 140"/>
          <p:cNvSpPr txBox="1">
            <a:spLocks noChangeArrowheads="1"/>
          </p:cNvSpPr>
          <p:nvPr/>
        </p:nvSpPr>
        <p:spPr bwMode="auto">
          <a:xfrm>
            <a:off x="6521450" y="92392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6600CC"/>
                </a:solidFill>
              </a:rPr>
              <a:t>1000</a:t>
            </a:r>
          </a:p>
        </p:txBody>
      </p:sp>
      <p:sp>
        <p:nvSpPr>
          <p:cNvPr id="545933" name="Text Box 141"/>
          <p:cNvSpPr txBox="1">
            <a:spLocks noChangeArrowheads="1"/>
          </p:cNvSpPr>
          <p:nvPr/>
        </p:nvSpPr>
        <p:spPr bwMode="auto">
          <a:xfrm>
            <a:off x="6540500" y="3341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545934" name="AutoShape 142"/>
          <p:cNvCxnSpPr>
            <a:cxnSpLocks noChangeShapeType="1"/>
            <a:stCxn id="545929" idx="3"/>
            <a:endCxn id="545814" idx="1"/>
          </p:cNvCxnSpPr>
          <p:nvPr/>
        </p:nvCxnSpPr>
        <p:spPr bwMode="auto">
          <a:xfrm flipV="1">
            <a:off x="6886575" y="2581275"/>
            <a:ext cx="528638" cy="1000125"/>
          </a:xfrm>
          <a:prstGeom prst="curvedConnector3">
            <a:avLst>
              <a:gd name="adj1" fmla="val 49852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5935" name="AutoShape 143"/>
          <p:cNvSpPr>
            <a:spLocks noChangeArrowheads="1"/>
          </p:cNvSpPr>
          <p:nvPr/>
        </p:nvSpPr>
        <p:spPr bwMode="auto">
          <a:xfrm>
            <a:off x="619125" y="2333625"/>
            <a:ext cx="4800600" cy="2352675"/>
          </a:xfrm>
          <a:prstGeom prst="wedgeRoundRectCallout">
            <a:avLst>
              <a:gd name="adj1" fmla="val -29264"/>
              <a:gd name="adj2" fmla="val 10573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This part of the traversal advances to the next node of the list.</a:t>
            </a:r>
          </a:p>
          <a:p>
            <a:endParaRPr lang="en-US" sz="1000">
              <a:solidFill>
                <a:schemeClr val="tx1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Be careful!</a:t>
            </a:r>
          </a:p>
          <a:p>
            <a:r>
              <a:rPr lang="en-US" sz="1800"/>
              <a:t>You </a:t>
            </a:r>
            <a:r>
              <a:rPr lang="en-US" sz="1800">
                <a:solidFill>
                  <a:schemeClr val="tx1"/>
                </a:solidFill>
              </a:rPr>
              <a:t>can’t use</a:t>
            </a:r>
            <a:r>
              <a:rPr lang="en-US" sz="1800"/>
              <a:t> </a:t>
            </a:r>
            <a:r>
              <a:rPr lang="en-US" sz="1800">
                <a:solidFill>
                  <a:srgbClr val="6600CC"/>
                </a:solidFill>
              </a:rPr>
              <a:t>temp++</a:t>
            </a:r>
            <a:r>
              <a:rPr lang="en-US" sz="1800"/>
              <a:t> to move forward in a linked list! You </a:t>
            </a:r>
            <a:r>
              <a:rPr lang="en-US" sz="1800" u="sng"/>
              <a:t>must</a:t>
            </a:r>
            <a:r>
              <a:rPr lang="en-US" sz="1800"/>
              <a:t> use:</a:t>
            </a:r>
          </a:p>
          <a:p>
            <a:r>
              <a:rPr lang="en-US" sz="1800">
                <a:solidFill>
                  <a:srgbClr val="6600CC"/>
                </a:solidFill>
              </a:rPr>
              <a:t>temp = temp-&gt;next</a:t>
            </a:r>
          </a:p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45937" name="Rectangle 145"/>
          <p:cNvSpPr>
            <a:spLocks noChangeArrowheads="1"/>
          </p:cNvSpPr>
          <p:nvPr/>
        </p:nvSpPr>
        <p:spPr bwMode="auto">
          <a:xfrm>
            <a:off x="6362700" y="3476625"/>
            <a:ext cx="523875" cy="219075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45939" name="AutoShape 147"/>
          <p:cNvCxnSpPr>
            <a:cxnSpLocks noChangeShapeType="1"/>
          </p:cNvCxnSpPr>
          <p:nvPr/>
        </p:nvCxnSpPr>
        <p:spPr bwMode="auto">
          <a:xfrm flipV="1">
            <a:off x="6886575" y="2562225"/>
            <a:ext cx="528638" cy="1000125"/>
          </a:xfrm>
          <a:prstGeom prst="curvedConnector3">
            <a:avLst>
              <a:gd name="adj1" fmla="val 49852"/>
            </a:avLst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5941" name="Rectangle 149"/>
          <p:cNvSpPr>
            <a:spLocks noChangeArrowheads="1"/>
          </p:cNvSpPr>
          <p:nvPr/>
        </p:nvSpPr>
        <p:spPr bwMode="auto">
          <a:xfrm>
            <a:off x="7981950" y="2695575"/>
            <a:ext cx="523875" cy="219075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45942" name="AutoShape 150"/>
          <p:cNvCxnSpPr>
            <a:cxnSpLocks noChangeShapeType="1"/>
            <a:stCxn id="545937" idx="3"/>
            <a:endCxn id="545799" idx="1"/>
          </p:cNvCxnSpPr>
          <p:nvPr/>
        </p:nvCxnSpPr>
        <p:spPr bwMode="auto">
          <a:xfrm>
            <a:off x="6911975" y="3586163"/>
            <a:ext cx="511175" cy="26987"/>
          </a:xfrm>
          <a:prstGeom prst="curvedConnector3">
            <a:avLst>
              <a:gd name="adj1" fmla="val 47514"/>
            </a:avLst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5851" name="Text Box 59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FF0000"/>
                </a:solidFill>
              </a:rPr>
              <a:t>1400</a:t>
            </a:r>
          </a:p>
        </p:txBody>
      </p:sp>
      <p:sp>
        <p:nvSpPr>
          <p:cNvPr id="545943" name="Rectangle 151"/>
          <p:cNvSpPr>
            <a:spLocks noChangeArrowheads="1"/>
          </p:cNvSpPr>
          <p:nvPr/>
        </p:nvSpPr>
        <p:spPr bwMode="auto">
          <a:xfrm>
            <a:off x="1381125" y="6038850"/>
            <a:ext cx="590550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5944" name="Rectangle 152"/>
          <p:cNvSpPr>
            <a:spLocks noChangeArrowheads="1"/>
          </p:cNvSpPr>
          <p:nvPr/>
        </p:nvSpPr>
        <p:spPr bwMode="auto">
          <a:xfrm>
            <a:off x="1971675" y="6038850"/>
            <a:ext cx="180975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5945" name="Rectangle 153"/>
          <p:cNvSpPr>
            <a:spLocks noChangeArrowheads="1"/>
          </p:cNvSpPr>
          <p:nvPr/>
        </p:nvSpPr>
        <p:spPr bwMode="auto">
          <a:xfrm>
            <a:off x="2143125" y="6038850"/>
            <a:ext cx="552450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5946" name="AutoShape 154"/>
          <p:cNvSpPr>
            <a:spLocks noChangeArrowheads="1"/>
          </p:cNvSpPr>
          <p:nvPr/>
        </p:nvSpPr>
        <p:spPr bwMode="auto">
          <a:xfrm>
            <a:off x="1238250" y="2590800"/>
            <a:ext cx="5067300" cy="1419225"/>
          </a:xfrm>
          <a:prstGeom prst="wedgeRoundRectCallout">
            <a:avLst>
              <a:gd name="adj1" fmla="val -54606"/>
              <a:gd name="adj2" fmla="val 98097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In this case, our goal is to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find the last node in the current list</a:t>
            </a:r>
            <a:r>
              <a:rPr lang="en-US" sz="2000">
                <a:solidFill>
                  <a:schemeClr val="tx1"/>
                </a:solidFill>
              </a:rPr>
              <a:t> and then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link it to our new node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45897" name="Text Box 105"/>
          <p:cNvSpPr txBox="1">
            <a:spLocks noChangeArrowheads="1"/>
          </p:cNvSpPr>
          <p:nvPr/>
        </p:nvSpPr>
        <p:spPr bwMode="auto">
          <a:xfrm>
            <a:off x="504825" y="4600575"/>
            <a:ext cx="5105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rgbClr val="006600"/>
                </a:solidFill>
              </a:rPr>
              <a:t>if (temp-&gt;next == NULL)</a:t>
            </a:r>
          </a:p>
          <a:p>
            <a:pPr algn="l"/>
            <a:r>
              <a:rPr lang="en-US" sz="1200" b="1">
                <a:solidFill>
                  <a:srgbClr val="006600"/>
                </a:solidFill>
              </a:rPr>
              <a:t>{</a:t>
            </a:r>
          </a:p>
          <a:p>
            <a:pPr algn="l"/>
            <a:r>
              <a:rPr lang="en-US" sz="1900">
                <a:solidFill>
                  <a:srgbClr val="006600"/>
                </a:solidFill>
              </a:rPr>
              <a:t>    temp-&gt;next = latest; // link to new node</a:t>
            </a:r>
          </a:p>
          <a:p>
            <a:pPr algn="l"/>
            <a:r>
              <a:rPr lang="en-US" sz="1900">
                <a:solidFill>
                  <a:srgbClr val="006600"/>
                </a:solidFill>
              </a:rPr>
              <a:t>    return;	           // done</a:t>
            </a:r>
          </a:p>
          <a:p>
            <a:pPr algn="l"/>
            <a:r>
              <a:rPr lang="en-US" sz="1200" b="1">
                <a:solidFill>
                  <a:srgbClr val="006600"/>
                </a:solidFill>
              </a:rPr>
              <a:t>}</a:t>
            </a:r>
          </a:p>
        </p:txBody>
      </p:sp>
      <p:sp>
        <p:nvSpPr>
          <p:cNvPr id="545947" name="AutoShape 155"/>
          <p:cNvSpPr>
            <a:spLocks noChangeArrowheads="1"/>
          </p:cNvSpPr>
          <p:nvPr/>
        </p:nvSpPr>
        <p:spPr bwMode="auto">
          <a:xfrm>
            <a:off x="2085975" y="2838450"/>
            <a:ext cx="3467100" cy="1171575"/>
          </a:xfrm>
          <a:prstGeom prst="wedgeRoundRectCallout">
            <a:avLst>
              <a:gd name="adj1" fmla="val -56731"/>
              <a:gd name="adj2" fmla="val 10826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This statement checks if temp points to the last node in the list.</a:t>
            </a:r>
          </a:p>
        </p:txBody>
      </p:sp>
      <p:sp>
        <p:nvSpPr>
          <p:cNvPr id="545948" name="AutoShape 156"/>
          <p:cNvSpPr>
            <a:spLocks noChangeArrowheads="1"/>
          </p:cNvSpPr>
          <p:nvPr/>
        </p:nvSpPr>
        <p:spPr bwMode="auto">
          <a:xfrm>
            <a:off x="2076450" y="3248025"/>
            <a:ext cx="4276725" cy="1181100"/>
          </a:xfrm>
          <a:prstGeom prst="wedgeRoundRectCallout">
            <a:avLst>
              <a:gd name="adj1" fmla="val -55458"/>
              <a:gd name="adj2" fmla="val 10779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Once we’ve found the last node, we can simply link it to our new node!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45949" name="Line 157"/>
          <p:cNvSpPr>
            <a:spLocks noChangeShapeType="1"/>
          </p:cNvSpPr>
          <p:nvPr/>
        </p:nvSpPr>
        <p:spPr bwMode="auto">
          <a:xfrm>
            <a:off x="-47625" y="4125913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45952" name="Group 160"/>
          <p:cNvGrpSpPr>
            <a:grpSpLocks/>
          </p:cNvGrpSpPr>
          <p:nvPr/>
        </p:nvGrpSpPr>
        <p:grpSpPr bwMode="auto">
          <a:xfrm>
            <a:off x="7458075" y="5457825"/>
            <a:ext cx="1208088" cy="666750"/>
            <a:chOff x="4999" y="924"/>
            <a:chExt cx="761" cy="420"/>
          </a:xfrm>
        </p:grpSpPr>
        <p:grpSp>
          <p:nvGrpSpPr>
            <p:cNvPr id="545953" name="Group 161"/>
            <p:cNvGrpSpPr>
              <a:grpSpLocks/>
            </p:cNvGrpSpPr>
            <p:nvPr/>
          </p:nvGrpSpPr>
          <p:grpSpPr bwMode="auto">
            <a:xfrm>
              <a:off x="4999" y="945"/>
              <a:ext cx="761" cy="399"/>
              <a:chOff x="5856" y="1536"/>
              <a:chExt cx="761" cy="399"/>
            </a:xfrm>
          </p:grpSpPr>
          <p:sp>
            <p:nvSpPr>
              <p:cNvPr id="545954" name="Rectangle 162"/>
              <p:cNvSpPr>
                <a:spLocks noChangeArrowheads="1"/>
              </p:cNvSpPr>
              <p:nvPr/>
            </p:nvSpPr>
            <p:spPr bwMode="auto">
              <a:xfrm>
                <a:off x="5856" y="1536"/>
                <a:ext cx="729" cy="358"/>
              </a:xfrm>
              <a:prstGeom prst="rect">
                <a:avLst/>
              </a:prstGeom>
              <a:solidFill>
                <a:srgbClr val="FF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955" name="Text Box 163"/>
              <p:cNvSpPr txBox="1">
                <a:spLocks noChangeArrowheads="1"/>
              </p:cNvSpPr>
              <p:nvPr/>
            </p:nvSpPr>
            <p:spPr bwMode="auto">
              <a:xfrm>
                <a:off x="5856" y="1568"/>
                <a:ext cx="3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545956" name="Text Box 164"/>
              <p:cNvSpPr txBox="1">
                <a:spLocks noChangeArrowheads="1"/>
              </p:cNvSpPr>
              <p:nvPr/>
            </p:nvSpPr>
            <p:spPr bwMode="auto">
              <a:xfrm>
                <a:off x="5856" y="1744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545957" name="Rectangle 165"/>
              <p:cNvSpPr>
                <a:spLocks noChangeArrowheads="1"/>
              </p:cNvSpPr>
              <p:nvPr/>
            </p:nvSpPr>
            <p:spPr bwMode="auto">
              <a:xfrm>
                <a:off x="6218" y="1571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958" name="Rectangle 166"/>
              <p:cNvSpPr>
                <a:spLocks noChangeArrowheads="1"/>
              </p:cNvSpPr>
              <p:nvPr/>
            </p:nvSpPr>
            <p:spPr bwMode="auto">
              <a:xfrm>
                <a:off x="6225" y="175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45959" name="Text Box 167"/>
              <p:cNvSpPr txBox="1">
                <a:spLocks noChangeArrowheads="1"/>
              </p:cNvSpPr>
              <p:nvPr/>
            </p:nvSpPr>
            <p:spPr bwMode="auto">
              <a:xfrm>
                <a:off x="6211" y="1544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545960" name="Text Box 168"/>
              <p:cNvSpPr txBox="1">
                <a:spLocks noChangeArrowheads="1"/>
              </p:cNvSpPr>
              <p:nvPr/>
            </p:nvSpPr>
            <p:spPr bwMode="auto">
              <a:xfrm>
                <a:off x="6205" y="172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545961" name="Text Box 169"/>
            <p:cNvSpPr txBox="1">
              <a:spLocks noChangeArrowheads="1"/>
            </p:cNvSpPr>
            <p:nvPr/>
          </p:nvSpPr>
          <p:spPr bwMode="auto">
            <a:xfrm>
              <a:off x="5461" y="92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545962" name="Text Box 170"/>
          <p:cNvSpPr txBox="1">
            <a:spLocks noChangeArrowheads="1"/>
          </p:cNvSpPr>
          <p:nvPr/>
        </p:nvSpPr>
        <p:spPr bwMode="auto">
          <a:xfrm>
            <a:off x="7916863" y="5472113"/>
            <a:ext cx="741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“dog”</a:t>
            </a:r>
          </a:p>
        </p:txBody>
      </p:sp>
      <p:sp>
        <p:nvSpPr>
          <p:cNvPr id="545963" name="Text Box 171"/>
          <p:cNvSpPr txBox="1">
            <a:spLocks noChangeArrowheads="1"/>
          </p:cNvSpPr>
          <p:nvPr/>
        </p:nvSpPr>
        <p:spPr bwMode="auto">
          <a:xfrm>
            <a:off x="7964488" y="576262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sp>
        <p:nvSpPr>
          <p:cNvPr id="545964" name="Text Box 172"/>
          <p:cNvSpPr txBox="1">
            <a:spLocks noChangeArrowheads="1"/>
          </p:cNvSpPr>
          <p:nvPr/>
        </p:nvSpPr>
        <p:spPr bwMode="auto">
          <a:xfrm>
            <a:off x="8550275" y="539115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4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025 0.3638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459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4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4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54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3000"/>
                                        <p:tgtEl>
                                          <p:spTgt spid="54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3000"/>
                                        <p:tgtEl>
                                          <p:spTgt spid="54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3000"/>
                                        <p:tgtEl>
                                          <p:spTgt spid="54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3000"/>
                                        <p:tgtEl>
                                          <p:spTgt spid="54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3000"/>
                                        <p:tgtEl>
                                          <p:spTgt spid="54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4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17917 0.11389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458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54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54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54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54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54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54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54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4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54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4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54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54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5" grpId="1"/>
      <p:bldP spid="545796" grpId="0"/>
      <p:bldP spid="545909" grpId="0"/>
      <p:bldP spid="545859" grpId="0"/>
      <p:bldP spid="545860" grpId="0"/>
      <p:bldP spid="545861" grpId="0"/>
      <p:bldP spid="545916" grpId="0"/>
      <p:bldP spid="545918" grpId="0"/>
      <p:bldP spid="545920" grpId="0" animBg="1"/>
      <p:bldP spid="545920" grpId="1" animBg="1"/>
      <p:bldP spid="545921" grpId="0" animBg="1"/>
      <p:bldP spid="545921" grpId="1" animBg="1"/>
      <p:bldP spid="545922" grpId="0" animBg="1"/>
      <p:bldP spid="545922" grpId="1" animBg="1"/>
      <p:bldP spid="545923" grpId="0" animBg="1"/>
      <p:bldP spid="545923" grpId="1" animBg="1"/>
      <p:bldP spid="545925" grpId="0" animBg="1"/>
      <p:bldP spid="545925" grpId="1" animBg="1"/>
      <p:bldP spid="545926" grpId="0" animBg="1"/>
      <p:bldP spid="545926" grpId="1" animBg="1"/>
      <p:bldP spid="545927" grpId="0" animBg="1"/>
      <p:bldP spid="545927" grpId="1" animBg="1"/>
      <p:bldP spid="545932" grpId="0"/>
      <p:bldP spid="545932" grpId="1"/>
      <p:bldP spid="545932" grpId="2"/>
      <p:bldP spid="545935" grpId="0" animBg="1"/>
      <p:bldP spid="545935" grpId="1" animBg="1"/>
      <p:bldP spid="545937" grpId="0" animBg="1"/>
      <p:bldP spid="545937" grpId="1" animBg="1"/>
      <p:bldP spid="545941" grpId="0" animBg="1"/>
      <p:bldP spid="545941" grpId="1" animBg="1"/>
      <p:bldP spid="545851" grpId="0"/>
      <p:bldP spid="545851" grpId="1"/>
      <p:bldP spid="545943" grpId="0" animBg="1"/>
      <p:bldP spid="545943" grpId="1" animBg="1"/>
      <p:bldP spid="545944" grpId="0" animBg="1"/>
      <p:bldP spid="545944" grpId="1" animBg="1"/>
      <p:bldP spid="545945" grpId="0" animBg="1"/>
      <p:bldP spid="545945" grpId="1" animBg="1"/>
      <p:bldP spid="545946" grpId="0" animBg="1"/>
      <p:bldP spid="545946" grpId="1" animBg="1"/>
      <p:bldP spid="545897" grpId="0"/>
      <p:bldP spid="545947" grpId="0" animBg="1"/>
      <p:bldP spid="545947" grpId="1" animBg="1"/>
      <p:bldP spid="545948" grpId="0" animBg="1"/>
      <p:bldP spid="545948" grpId="1" animBg="1"/>
      <p:bldP spid="545949" grpId="0" animBg="1"/>
      <p:bldP spid="54594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9A62-84A7-4FB0-9C89-FC660B965967}" type="slidenum">
              <a:rPr lang="en-US"/>
              <a:pPr/>
              <a:t>45</a:t>
            </a:fld>
            <a:endParaRPr lang="en-US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-200025"/>
            <a:ext cx="8353425" cy="1143000"/>
          </a:xfrm>
        </p:spPr>
        <p:txBody>
          <a:bodyPr/>
          <a:lstStyle/>
          <a:p>
            <a:r>
              <a:rPr lang="en-US" sz="3500">
                <a:solidFill>
                  <a:schemeClr val="tx1"/>
                </a:solidFill>
              </a:rPr>
              <a:t>Finding the Last Node of a Linked List</a:t>
            </a:r>
          </a:p>
        </p:txBody>
      </p:sp>
      <p:sp>
        <p:nvSpPr>
          <p:cNvPr id="648195" name="Text Box 3"/>
          <p:cNvSpPr txBox="1">
            <a:spLocks noChangeArrowheads="1"/>
          </p:cNvSpPr>
          <p:nvPr/>
        </p:nvSpPr>
        <p:spPr bwMode="auto">
          <a:xfrm>
            <a:off x="255588" y="2390775"/>
            <a:ext cx="5172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Depending on the traversal, we then add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custom code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to the loop to suit our needs.</a:t>
            </a:r>
          </a:p>
        </p:txBody>
      </p:sp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171450" y="876300"/>
            <a:ext cx="5221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To find the last node, we’ll use a technique called  “</a:t>
            </a:r>
            <a:r>
              <a:rPr lang="en-US" sz="2000">
                <a:solidFill>
                  <a:srgbClr val="2F6C71"/>
                </a:solidFill>
                <a:cs typeface="Arial" charset="0"/>
              </a:rPr>
              <a:t>list traversal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.”</a:t>
            </a:r>
          </a:p>
        </p:txBody>
      </p:sp>
      <p:sp>
        <p:nvSpPr>
          <p:cNvPr id="648197" name="Rectangle 5"/>
          <p:cNvSpPr>
            <a:spLocks noChangeArrowheads="1"/>
          </p:cNvSpPr>
          <p:nvPr/>
        </p:nvSpPr>
        <p:spPr bwMode="auto">
          <a:xfrm>
            <a:off x="7423150" y="3409950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198" name="Text Box 6"/>
          <p:cNvSpPr txBox="1">
            <a:spLocks noChangeArrowheads="1"/>
          </p:cNvSpPr>
          <p:nvPr/>
        </p:nvSpPr>
        <p:spPr bwMode="auto">
          <a:xfrm>
            <a:off x="7423150" y="345916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648199" name="Text Box 7"/>
          <p:cNvSpPr txBox="1">
            <a:spLocks noChangeArrowheads="1"/>
          </p:cNvSpPr>
          <p:nvPr/>
        </p:nvSpPr>
        <p:spPr bwMode="auto">
          <a:xfrm>
            <a:off x="7423150" y="3738563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648200" name="Rectangle 8"/>
          <p:cNvSpPr>
            <a:spLocks noChangeArrowheads="1"/>
          </p:cNvSpPr>
          <p:nvPr/>
        </p:nvSpPr>
        <p:spPr bwMode="auto">
          <a:xfrm>
            <a:off x="7997825" y="346551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201" name="Rectangle 9"/>
          <p:cNvSpPr>
            <a:spLocks noChangeArrowheads="1"/>
          </p:cNvSpPr>
          <p:nvPr/>
        </p:nvSpPr>
        <p:spPr bwMode="auto">
          <a:xfrm>
            <a:off x="7997825" y="3743325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48202" name="Text Box 10"/>
          <p:cNvSpPr txBox="1">
            <a:spLocks noChangeArrowheads="1"/>
          </p:cNvSpPr>
          <p:nvPr/>
        </p:nvSpPr>
        <p:spPr bwMode="auto">
          <a:xfrm>
            <a:off x="7939088" y="342106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648203" name="Text Box 11"/>
          <p:cNvSpPr txBox="1">
            <a:spLocks noChangeArrowheads="1"/>
          </p:cNvSpPr>
          <p:nvPr/>
        </p:nvSpPr>
        <p:spPr bwMode="auto">
          <a:xfrm>
            <a:off x="7977188" y="370522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648204" name="Rectangle 12"/>
          <p:cNvSpPr>
            <a:spLocks noChangeArrowheads="1"/>
          </p:cNvSpPr>
          <p:nvPr/>
        </p:nvSpPr>
        <p:spPr bwMode="auto">
          <a:xfrm>
            <a:off x="7442200" y="447198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205" name="Text Box 13"/>
          <p:cNvSpPr txBox="1">
            <a:spLocks noChangeArrowheads="1"/>
          </p:cNvSpPr>
          <p:nvPr/>
        </p:nvSpPr>
        <p:spPr bwMode="auto">
          <a:xfrm>
            <a:off x="7442200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648206" name="Text Box 14"/>
          <p:cNvSpPr txBox="1">
            <a:spLocks noChangeArrowheads="1"/>
          </p:cNvSpPr>
          <p:nvPr/>
        </p:nvSpPr>
        <p:spPr bwMode="auto">
          <a:xfrm>
            <a:off x="7442200" y="4799013"/>
            <a:ext cx="56356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648207" name="Rectangle 15"/>
          <p:cNvSpPr>
            <a:spLocks noChangeArrowheads="1"/>
          </p:cNvSpPr>
          <p:nvPr/>
        </p:nvSpPr>
        <p:spPr bwMode="auto">
          <a:xfrm>
            <a:off x="8016875" y="452755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208" name="Rectangle 16"/>
          <p:cNvSpPr>
            <a:spLocks noChangeArrowheads="1"/>
          </p:cNvSpPr>
          <p:nvPr/>
        </p:nvSpPr>
        <p:spPr bwMode="auto">
          <a:xfrm>
            <a:off x="8016875" y="48053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48209" name="Text Box 17"/>
          <p:cNvSpPr txBox="1">
            <a:spLocks noChangeArrowheads="1"/>
          </p:cNvSpPr>
          <p:nvPr/>
        </p:nvSpPr>
        <p:spPr bwMode="auto">
          <a:xfrm>
            <a:off x="8005763" y="44831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“cow”</a:t>
            </a:r>
          </a:p>
        </p:txBody>
      </p:sp>
      <p:sp>
        <p:nvSpPr>
          <p:cNvPr id="648210" name="Text Box 18"/>
          <p:cNvSpPr txBox="1">
            <a:spLocks noChangeArrowheads="1"/>
          </p:cNvSpPr>
          <p:nvPr/>
        </p:nvSpPr>
        <p:spPr bwMode="auto">
          <a:xfrm>
            <a:off x="7977188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NULL</a:t>
            </a:r>
          </a:p>
        </p:txBody>
      </p:sp>
      <p:grpSp>
        <p:nvGrpSpPr>
          <p:cNvPr id="648211" name="Group 19"/>
          <p:cNvGrpSpPr>
            <a:grpSpLocks/>
          </p:cNvGrpSpPr>
          <p:nvPr/>
        </p:nvGrpSpPr>
        <p:grpSpPr bwMode="auto">
          <a:xfrm>
            <a:off x="7415213" y="2378075"/>
            <a:ext cx="1208087" cy="633413"/>
            <a:chOff x="4608" y="1680"/>
            <a:chExt cx="1008" cy="548"/>
          </a:xfrm>
        </p:grpSpPr>
        <p:sp>
          <p:nvSpPr>
            <p:cNvPr id="648212" name="Rectangle 20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13" name="Text Box 21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48214" name="Text Box 22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48215" name="Rectangle 23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16" name="Rectangle 24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48217" name="Text Box 25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648218" name="Text Box 26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648219" name="Rectangle 27"/>
          <p:cNvSpPr>
            <a:spLocks noChangeArrowheads="1"/>
          </p:cNvSpPr>
          <p:nvPr/>
        </p:nvSpPr>
        <p:spPr bwMode="auto">
          <a:xfrm>
            <a:off x="5521325" y="890588"/>
            <a:ext cx="15827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220" name="Text Box 28"/>
          <p:cNvSpPr txBox="1">
            <a:spLocks noChangeArrowheads="1"/>
          </p:cNvSpPr>
          <p:nvPr/>
        </p:nvSpPr>
        <p:spPr bwMode="auto">
          <a:xfrm>
            <a:off x="5257800" y="823913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648221" name="Text Box 29"/>
          <p:cNvSpPr txBox="1">
            <a:spLocks noChangeArrowheads="1"/>
          </p:cNvSpPr>
          <p:nvPr/>
        </p:nvSpPr>
        <p:spPr bwMode="auto">
          <a:xfrm>
            <a:off x="5454650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648222" name="Rectangle 30"/>
          <p:cNvSpPr>
            <a:spLocks noChangeArrowheads="1"/>
          </p:cNvSpPr>
          <p:nvPr/>
        </p:nvSpPr>
        <p:spPr bwMode="auto">
          <a:xfrm>
            <a:off x="6615113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223" name="Text Box 31"/>
          <p:cNvSpPr txBox="1">
            <a:spLocks noChangeArrowheads="1"/>
          </p:cNvSpPr>
          <p:nvPr/>
        </p:nvSpPr>
        <p:spPr bwMode="auto">
          <a:xfrm>
            <a:off x="5454650" y="119697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648224" name="Text Box 32"/>
          <p:cNvSpPr txBox="1">
            <a:spLocks noChangeArrowheads="1"/>
          </p:cNvSpPr>
          <p:nvPr/>
        </p:nvSpPr>
        <p:spPr bwMode="auto">
          <a:xfrm>
            <a:off x="6556375" y="946150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648225" name="Text Box 33"/>
          <p:cNvSpPr txBox="1">
            <a:spLocks noChangeArrowheads="1"/>
          </p:cNvSpPr>
          <p:nvPr/>
        </p:nvSpPr>
        <p:spPr bwMode="auto">
          <a:xfrm>
            <a:off x="6686550" y="833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648226" name="Text Box 34"/>
          <p:cNvSpPr txBox="1">
            <a:spLocks noChangeArrowheads="1"/>
          </p:cNvSpPr>
          <p:nvPr/>
        </p:nvSpPr>
        <p:spPr bwMode="auto">
          <a:xfrm>
            <a:off x="8134350" y="2571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648227" name="Text Box 35"/>
          <p:cNvSpPr txBox="1">
            <a:spLocks noChangeArrowheads="1"/>
          </p:cNvSpPr>
          <p:nvPr/>
        </p:nvSpPr>
        <p:spPr bwMode="auto">
          <a:xfrm>
            <a:off x="8143875" y="361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648228" name="Text Box 36"/>
          <p:cNvSpPr txBox="1">
            <a:spLocks noChangeArrowheads="1"/>
          </p:cNvSpPr>
          <p:nvPr/>
        </p:nvSpPr>
        <p:spPr bwMode="auto">
          <a:xfrm>
            <a:off x="8181975" y="46672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648229" name="AutoShape 37"/>
          <p:cNvCxnSpPr>
            <a:cxnSpLocks noChangeShapeType="1"/>
          </p:cNvCxnSpPr>
          <p:nvPr/>
        </p:nvCxnSpPr>
        <p:spPr bwMode="auto">
          <a:xfrm flipH="1">
            <a:off x="8447088" y="2800350"/>
            <a:ext cx="28575" cy="620713"/>
          </a:xfrm>
          <a:prstGeom prst="curvedConnector4">
            <a:avLst>
              <a:gd name="adj1" fmla="val -794444"/>
              <a:gd name="adj2" fmla="val 68287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8230" name="AutoShape 38"/>
          <p:cNvCxnSpPr>
            <a:cxnSpLocks noChangeShapeType="1"/>
          </p:cNvCxnSpPr>
          <p:nvPr/>
        </p:nvCxnSpPr>
        <p:spPr bwMode="auto">
          <a:xfrm flipH="1">
            <a:off x="8050213" y="3848100"/>
            <a:ext cx="425450" cy="623888"/>
          </a:xfrm>
          <a:prstGeom prst="curvedConnector4">
            <a:avLst>
              <a:gd name="adj1" fmla="val -53356"/>
              <a:gd name="adj2" fmla="val 6819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8231" name="Text Box 39"/>
          <p:cNvSpPr txBox="1">
            <a:spLocks noChangeArrowheads="1"/>
          </p:cNvSpPr>
          <p:nvPr/>
        </p:nvSpPr>
        <p:spPr bwMode="auto">
          <a:xfrm>
            <a:off x="7515225" y="2409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648232" name="AutoShape 40"/>
          <p:cNvCxnSpPr>
            <a:cxnSpLocks noChangeShapeType="1"/>
          </p:cNvCxnSpPr>
          <p:nvPr/>
        </p:nvCxnSpPr>
        <p:spPr bwMode="auto">
          <a:xfrm>
            <a:off x="7046913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8233" name="Text Box 41"/>
          <p:cNvSpPr txBox="1">
            <a:spLocks noChangeArrowheads="1"/>
          </p:cNvSpPr>
          <p:nvPr/>
        </p:nvSpPr>
        <p:spPr bwMode="auto">
          <a:xfrm>
            <a:off x="8143875" y="4419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48234" name="Text Box 42"/>
          <p:cNvSpPr txBox="1">
            <a:spLocks noChangeArrowheads="1"/>
          </p:cNvSpPr>
          <p:nvPr/>
        </p:nvSpPr>
        <p:spPr bwMode="auto">
          <a:xfrm>
            <a:off x="8115300" y="33813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48235" name="Text Box 43"/>
          <p:cNvSpPr txBox="1">
            <a:spLocks noChangeArrowheads="1"/>
          </p:cNvSpPr>
          <p:nvPr/>
        </p:nvSpPr>
        <p:spPr bwMode="auto">
          <a:xfrm>
            <a:off x="6521450" y="92392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648236" name="Text Box 44"/>
          <p:cNvSpPr txBox="1">
            <a:spLocks noChangeArrowheads="1"/>
          </p:cNvSpPr>
          <p:nvPr/>
        </p:nvSpPr>
        <p:spPr bwMode="auto">
          <a:xfrm>
            <a:off x="8477250" y="22891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648237" name="Text Box 45"/>
          <p:cNvSpPr txBox="1">
            <a:spLocks noChangeArrowheads="1"/>
          </p:cNvSpPr>
          <p:nvPr/>
        </p:nvSpPr>
        <p:spPr bwMode="auto">
          <a:xfrm>
            <a:off x="8496300" y="33337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648238" name="Text Box 46"/>
          <p:cNvSpPr txBox="1">
            <a:spLocks noChangeArrowheads="1"/>
          </p:cNvSpPr>
          <p:nvPr/>
        </p:nvSpPr>
        <p:spPr bwMode="auto">
          <a:xfrm>
            <a:off x="8515350" y="44132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648239" name="Text Box 47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648240" name="Text Box 48"/>
          <p:cNvSpPr txBox="1">
            <a:spLocks noChangeArrowheads="1"/>
          </p:cNvSpPr>
          <p:nvPr/>
        </p:nvSpPr>
        <p:spPr bwMode="auto">
          <a:xfrm>
            <a:off x="7991475" y="3686175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grpSp>
        <p:nvGrpSpPr>
          <p:cNvPr id="648242" name="Group 50"/>
          <p:cNvGrpSpPr>
            <a:grpSpLocks/>
          </p:cNvGrpSpPr>
          <p:nvPr/>
        </p:nvGrpSpPr>
        <p:grpSpPr bwMode="auto">
          <a:xfrm>
            <a:off x="7448550" y="5476875"/>
            <a:ext cx="1208088" cy="666750"/>
            <a:chOff x="4999" y="924"/>
            <a:chExt cx="761" cy="420"/>
          </a:xfrm>
        </p:grpSpPr>
        <p:grpSp>
          <p:nvGrpSpPr>
            <p:cNvPr id="648243" name="Group 51"/>
            <p:cNvGrpSpPr>
              <a:grpSpLocks/>
            </p:cNvGrpSpPr>
            <p:nvPr/>
          </p:nvGrpSpPr>
          <p:grpSpPr bwMode="auto">
            <a:xfrm>
              <a:off x="4999" y="945"/>
              <a:ext cx="761" cy="399"/>
              <a:chOff x="5856" y="1536"/>
              <a:chExt cx="761" cy="399"/>
            </a:xfrm>
          </p:grpSpPr>
          <p:sp>
            <p:nvSpPr>
              <p:cNvPr id="648244" name="Rectangle 52"/>
              <p:cNvSpPr>
                <a:spLocks noChangeArrowheads="1"/>
              </p:cNvSpPr>
              <p:nvPr/>
            </p:nvSpPr>
            <p:spPr bwMode="auto">
              <a:xfrm>
                <a:off x="5856" y="1536"/>
                <a:ext cx="729" cy="358"/>
              </a:xfrm>
              <a:prstGeom prst="rect">
                <a:avLst/>
              </a:prstGeom>
              <a:solidFill>
                <a:srgbClr val="FF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45" name="Text Box 53"/>
              <p:cNvSpPr txBox="1">
                <a:spLocks noChangeArrowheads="1"/>
              </p:cNvSpPr>
              <p:nvPr/>
            </p:nvSpPr>
            <p:spPr bwMode="auto">
              <a:xfrm>
                <a:off x="5856" y="1568"/>
                <a:ext cx="3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648246" name="Text Box 54"/>
              <p:cNvSpPr txBox="1">
                <a:spLocks noChangeArrowheads="1"/>
              </p:cNvSpPr>
              <p:nvPr/>
            </p:nvSpPr>
            <p:spPr bwMode="auto">
              <a:xfrm>
                <a:off x="5856" y="1744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48247" name="Rectangle 55"/>
              <p:cNvSpPr>
                <a:spLocks noChangeArrowheads="1"/>
              </p:cNvSpPr>
              <p:nvPr/>
            </p:nvSpPr>
            <p:spPr bwMode="auto">
              <a:xfrm>
                <a:off x="6218" y="1571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48" name="Rectangle 56"/>
              <p:cNvSpPr>
                <a:spLocks noChangeArrowheads="1"/>
              </p:cNvSpPr>
              <p:nvPr/>
            </p:nvSpPr>
            <p:spPr bwMode="auto">
              <a:xfrm>
                <a:off x="6225" y="175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48249" name="Text Box 57"/>
              <p:cNvSpPr txBox="1">
                <a:spLocks noChangeArrowheads="1"/>
              </p:cNvSpPr>
              <p:nvPr/>
            </p:nvSpPr>
            <p:spPr bwMode="auto">
              <a:xfrm>
                <a:off x="6211" y="1544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648250" name="Text Box 58"/>
              <p:cNvSpPr txBox="1">
                <a:spLocks noChangeArrowheads="1"/>
              </p:cNvSpPr>
              <p:nvPr/>
            </p:nvSpPr>
            <p:spPr bwMode="auto">
              <a:xfrm>
                <a:off x="6205" y="172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48251" name="Text Box 59"/>
            <p:cNvSpPr txBox="1">
              <a:spLocks noChangeArrowheads="1"/>
            </p:cNvSpPr>
            <p:nvPr/>
          </p:nvSpPr>
          <p:spPr bwMode="auto">
            <a:xfrm>
              <a:off x="5461" y="92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648252" name="Text Box 60"/>
          <p:cNvSpPr txBox="1">
            <a:spLocks noChangeArrowheads="1"/>
          </p:cNvSpPr>
          <p:nvPr/>
        </p:nvSpPr>
        <p:spPr bwMode="auto">
          <a:xfrm>
            <a:off x="7907338" y="5491163"/>
            <a:ext cx="741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“dog”</a:t>
            </a:r>
          </a:p>
        </p:txBody>
      </p:sp>
      <p:sp>
        <p:nvSpPr>
          <p:cNvPr id="648253" name="Text Box 61"/>
          <p:cNvSpPr txBox="1">
            <a:spLocks noChangeArrowheads="1"/>
          </p:cNvSpPr>
          <p:nvPr/>
        </p:nvSpPr>
        <p:spPr bwMode="auto">
          <a:xfrm>
            <a:off x="7954963" y="578167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sp>
        <p:nvSpPr>
          <p:cNvPr id="648254" name="Text Box 62"/>
          <p:cNvSpPr txBox="1">
            <a:spLocks noChangeArrowheads="1"/>
          </p:cNvSpPr>
          <p:nvPr/>
        </p:nvSpPr>
        <p:spPr bwMode="auto">
          <a:xfrm>
            <a:off x="8540750" y="541020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648255" name="Rectangle 63"/>
          <p:cNvSpPr>
            <a:spLocks noChangeArrowheads="1"/>
          </p:cNvSpPr>
          <p:nvPr/>
        </p:nvSpPr>
        <p:spPr bwMode="auto">
          <a:xfrm>
            <a:off x="180975" y="3124200"/>
            <a:ext cx="5324475" cy="3571875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256" name="Text Box 64"/>
          <p:cNvSpPr txBox="1">
            <a:spLocks noChangeArrowheads="1"/>
          </p:cNvSpPr>
          <p:nvPr/>
        </p:nvSpPr>
        <p:spPr bwMode="auto">
          <a:xfrm>
            <a:off x="165100" y="3143250"/>
            <a:ext cx="4121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house *temp;</a:t>
            </a:r>
          </a:p>
        </p:txBody>
      </p:sp>
      <p:sp>
        <p:nvSpPr>
          <p:cNvPr id="648257" name="Text Box 65"/>
          <p:cNvSpPr txBox="1">
            <a:spLocks noChangeArrowheads="1"/>
          </p:cNvSpPr>
          <p:nvPr/>
        </p:nvSpPr>
        <p:spPr bwMode="auto">
          <a:xfrm>
            <a:off x="142875" y="3514725"/>
            <a:ext cx="49974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temp = m_head;  </a:t>
            </a:r>
            <a:r>
              <a:rPr lang="en-US" sz="1800">
                <a:solidFill>
                  <a:schemeClr val="accent2"/>
                </a:solidFill>
              </a:rPr>
              <a:t>// point temp to 1</a:t>
            </a:r>
            <a:r>
              <a:rPr lang="en-US" sz="1800" baseline="30000">
                <a:solidFill>
                  <a:schemeClr val="accent2"/>
                </a:solidFill>
              </a:rPr>
              <a:t>st</a:t>
            </a:r>
            <a:r>
              <a:rPr lang="en-US" sz="1800">
                <a:solidFill>
                  <a:schemeClr val="accent2"/>
                </a:solidFill>
              </a:rPr>
              <a:t> node</a:t>
            </a:r>
          </a:p>
        </p:txBody>
      </p:sp>
      <p:sp>
        <p:nvSpPr>
          <p:cNvPr id="648258" name="Text Box 66"/>
          <p:cNvSpPr txBox="1">
            <a:spLocks noChangeArrowheads="1"/>
          </p:cNvSpPr>
          <p:nvPr/>
        </p:nvSpPr>
        <p:spPr bwMode="auto">
          <a:xfrm>
            <a:off x="180975" y="3933825"/>
            <a:ext cx="52197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while (temp != NULL)</a:t>
            </a:r>
          </a:p>
          <a:p>
            <a:pPr algn="l"/>
            <a:r>
              <a:rPr lang="en-US" sz="1900">
                <a:solidFill>
                  <a:schemeClr val="accent2"/>
                </a:solidFill>
              </a:rPr>
              <a:t>{</a:t>
            </a: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endParaRPr lang="en-US" sz="1900">
              <a:solidFill>
                <a:schemeClr val="accent2"/>
              </a:solidFill>
            </a:endParaRPr>
          </a:p>
          <a:p>
            <a:pPr algn="l"/>
            <a:r>
              <a:rPr lang="en-US" sz="190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648259" name="Text Box 67"/>
          <p:cNvSpPr txBox="1">
            <a:spLocks noChangeArrowheads="1"/>
          </p:cNvSpPr>
          <p:nvPr/>
        </p:nvSpPr>
        <p:spPr bwMode="auto">
          <a:xfrm>
            <a:off x="419100" y="5978525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accent2"/>
                </a:solidFill>
              </a:rPr>
              <a:t> temp = temp-&gt;next;</a:t>
            </a:r>
          </a:p>
        </p:txBody>
      </p:sp>
      <p:sp>
        <p:nvSpPr>
          <p:cNvPr id="648262" name="Text Box 70"/>
          <p:cNvSpPr txBox="1">
            <a:spLocks noChangeArrowheads="1"/>
          </p:cNvSpPr>
          <p:nvPr/>
        </p:nvSpPr>
        <p:spPr bwMode="auto">
          <a:xfrm>
            <a:off x="379413" y="1647825"/>
            <a:ext cx="4752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  <a:cs typeface="Arial" charset="0"/>
              </a:rPr>
              <a:t>All list traversals use a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loop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 to </a:t>
            </a:r>
            <a:br>
              <a:rPr lang="en-US" sz="2000">
                <a:solidFill>
                  <a:schemeClr val="tx1"/>
                </a:solidFill>
                <a:cs typeface="Arial" charset="0"/>
              </a:rPr>
            </a:br>
            <a:r>
              <a:rPr lang="en-US" sz="2000">
                <a:solidFill>
                  <a:schemeClr val="tx1"/>
                </a:solidFill>
                <a:cs typeface="Arial" charset="0"/>
              </a:rPr>
              <a:t>step from node to node.</a:t>
            </a:r>
          </a:p>
        </p:txBody>
      </p:sp>
      <p:grpSp>
        <p:nvGrpSpPr>
          <p:cNvPr id="648270" name="Group 78"/>
          <p:cNvGrpSpPr>
            <a:grpSpLocks/>
          </p:cNvGrpSpPr>
          <p:nvPr/>
        </p:nvGrpSpPr>
        <p:grpSpPr bwMode="auto">
          <a:xfrm>
            <a:off x="5521325" y="3362325"/>
            <a:ext cx="1365250" cy="396875"/>
            <a:chOff x="2980" y="1278"/>
            <a:chExt cx="860" cy="250"/>
          </a:xfrm>
        </p:grpSpPr>
        <p:sp>
          <p:nvSpPr>
            <p:cNvPr id="648271" name="Rectangle 79"/>
            <p:cNvSpPr>
              <a:spLocks noChangeArrowheads="1"/>
            </p:cNvSpPr>
            <p:nvPr/>
          </p:nvSpPr>
          <p:spPr bwMode="auto">
            <a:xfrm>
              <a:off x="3504" y="1344"/>
              <a:ext cx="336" cy="144"/>
            </a:xfrm>
            <a:prstGeom prst="rect">
              <a:avLst/>
            </a:prstGeom>
            <a:solidFill>
              <a:srgbClr val="FFF2E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72" name="Text Box 80"/>
            <p:cNvSpPr txBox="1">
              <a:spLocks noChangeArrowheads="1"/>
            </p:cNvSpPr>
            <p:nvPr/>
          </p:nvSpPr>
          <p:spPr bwMode="auto">
            <a:xfrm>
              <a:off x="2980" y="1278"/>
              <a:ext cx="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temp   </a:t>
              </a:r>
            </a:p>
          </p:txBody>
        </p:sp>
      </p:grpSp>
      <p:cxnSp>
        <p:nvCxnSpPr>
          <p:cNvPr id="648273" name="AutoShape 81"/>
          <p:cNvCxnSpPr>
            <a:cxnSpLocks noChangeShapeType="1"/>
          </p:cNvCxnSpPr>
          <p:nvPr/>
        </p:nvCxnSpPr>
        <p:spPr bwMode="auto">
          <a:xfrm flipH="1">
            <a:off x="8116888" y="4905375"/>
            <a:ext cx="425450" cy="623888"/>
          </a:xfrm>
          <a:prstGeom prst="curvedConnector4">
            <a:avLst>
              <a:gd name="adj1" fmla="val -53356"/>
              <a:gd name="adj2" fmla="val 6819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8274" name="Text Box 82"/>
          <p:cNvSpPr txBox="1">
            <a:spLocks noChangeArrowheads="1"/>
          </p:cNvSpPr>
          <p:nvPr/>
        </p:nvSpPr>
        <p:spPr bwMode="auto">
          <a:xfrm>
            <a:off x="6303963" y="34194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FF0000"/>
                </a:solidFill>
              </a:rPr>
              <a:t>1400</a:t>
            </a:r>
          </a:p>
        </p:txBody>
      </p:sp>
      <p:sp>
        <p:nvSpPr>
          <p:cNvPr id="648275" name="Text Box 83"/>
          <p:cNvSpPr txBox="1">
            <a:spLocks noChangeArrowheads="1"/>
          </p:cNvSpPr>
          <p:nvPr/>
        </p:nvSpPr>
        <p:spPr bwMode="auto">
          <a:xfrm>
            <a:off x="6540500" y="3341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648281" name="AutoShape 89"/>
          <p:cNvCxnSpPr>
            <a:cxnSpLocks noChangeShapeType="1"/>
            <a:endCxn id="648198" idx="1"/>
          </p:cNvCxnSpPr>
          <p:nvPr/>
        </p:nvCxnSpPr>
        <p:spPr bwMode="auto">
          <a:xfrm>
            <a:off x="6911975" y="3586163"/>
            <a:ext cx="511175" cy="26987"/>
          </a:xfrm>
          <a:prstGeom prst="curvedConnector3">
            <a:avLst>
              <a:gd name="adj1" fmla="val 47514"/>
            </a:avLst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8287" name="Text Box 95"/>
          <p:cNvSpPr txBox="1">
            <a:spLocks noChangeArrowheads="1"/>
          </p:cNvSpPr>
          <p:nvPr/>
        </p:nvSpPr>
        <p:spPr bwMode="auto">
          <a:xfrm>
            <a:off x="504825" y="4600575"/>
            <a:ext cx="51054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rgbClr val="006600"/>
                </a:solidFill>
              </a:rPr>
              <a:t>if (temp-&gt;next == NULL)</a:t>
            </a:r>
          </a:p>
          <a:p>
            <a:pPr algn="l"/>
            <a:r>
              <a:rPr lang="en-US" sz="1200" b="1">
                <a:solidFill>
                  <a:srgbClr val="006600"/>
                </a:solidFill>
              </a:rPr>
              <a:t>{</a:t>
            </a:r>
          </a:p>
          <a:p>
            <a:pPr algn="l"/>
            <a:r>
              <a:rPr lang="en-US" sz="1900">
                <a:solidFill>
                  <a:srgbClr val="006600"/>
                </a:solidFill>
              </a:rPr>
              <a:t>    temp-&gt;next = latest; // link to new node</a:t>
            </a:r>
          </a:p>
          <a:p>
            <a:pPr algn="l"/>
            <a:r>
              <a:rPr lang="en-US" sz="1900">
                <a:solidFill>
                  <a:srgbClr val="006600"/>
                </a:solidFill>
              </a:rPr>
              <a:t>    return;	           // done</a:t>
            </a:r>
          </a:p>
          <a:p>
            <a:pPr algn="l"/>
            <a:r>
              <a:rPr lang="en-US" sz="1200" b="1">
                <a:solidFill>
                  <a:srgbClr val="006600"/>
                </a:solidFill>
              </a:rPr>
              <a:t>}</a:t>
            </a:r>
          </a:p>
        </p:txBody>
      </p:sp>
      <p:sp>
        <p:nvSpPr>
          <p:cNvPr id="648291" name="Line 99"/>
          <p:cNvSpPr>
            <a:spLocks noChangeShapeType="1"/>
          </p:cNvSpPr>
          <p:nvPr/>
        </p:nvSpPr>
        <p:spPr bwMode="auto">
          <a:xfrm>
            <a:off x="266700" y="4773613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8292" name="Line 100"/>
          <p:cNvSpPr>
            <a:spLocks noChangeShapeType="1"/>
          </p:cNvSpPr>
          <p:nvPr/>
        </p:nvSpPr>
        <p:spPr bwMode="auto">
          <a:xfrm>
            <a:off x="219075" y="6164263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8293" name="AutoShape 101"/>
          <p:cNvSpPr>
            <a:spLocks noChangeArrowheads="1"/>
          </p:cNvSpPr>
          <p:nvPr/>
        </p:nvSpPr>
        <p:spPr bwMode="auto">
          <a:xfrm>
            <a:off x="1076325" y="2914650"/>
            <a:ext cx="4486275" cy="1066800"/>
          </a:xfrm>
          <a:prstGeom prst="wedgeRoundRectCallout">
            <a:avLst>
              <a:gd name="adj1" fmla="val -36519"/>
              <a:gd name="adj2" fmla="val 113097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temp-&gt;next is </a:t>
            </a:r>
            <a:r>
              <a:rPr lang="en-US" sz="2000">
                <a:solidFill>
                  <a:srgbClr val="FF0000"/>
                </a:solidFill>
              </a:rPr>
              <a:t>800</a:t>
            </a:r>
            <a:r>
              <a:rPr lang="en-US" sz="2000">
                <a:solidFill>
                  <a:schemeClr val="tx1"/>
                </a:solidFill>
              </a:rPr>
              <a:t>, not NULL, so there’s a node following this one.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48294" name="AutoShape 102"/>
          <p:cNvCxnSpPr>
            <a:cxnSpLocks noChangeShapeType="1"/>
            <a:stCxn id="648274" idx="3"/>
            <a:endCxn id="648205" idx="1"/>
          </p:cNvCxnSpPr>
          <p:nvPr/>
        </p:nvCxnSpPr>
        <p:spPr bwMode="auto">
          <a:xfrm>
            <a:off x="6921500" y="3579813"/>
            <a:ext cx="520700" cy="1093787"/>
          </a:xfrm>
          <a:prstGeom prst="curvedConnector3">
            <a:avLst>
              <a:gd name="adj1" fmla="val 49694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8241" name="Text Box 49"/>
          <p:cNvSpPr txBox="1">
            <a:spLocks noChangeArrowheads="1"/>
          </p:cNvSpPr>
          <p:nvPr/>
        </p:nvSpPr>
        <p:spPr bwMode="auto">
          <a:xfrm>
            <a:off x="7991475" y="36893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6600CC"/>
                </a:solidFill>
              </a:rPr>
              <a:t>800</a:t>
            </a:r>
          </a:p>
        </p:txBody>
      </p:sp>
      <p:sp>
        <p:nvSpPr>
          <p:cNvPr id="648295" name="Line 103"/>
          <p:cNvSpPr>
            <a:spLocks noChangeShapeType="1"/>
          </p:cNvSpPr>
          <p:nvPr/>
        </p:nvSpPr>
        <p:spPr bwMode="auto">
          <a:xfrm>
            <a:off x="-19050" y="4135438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8296" name="Line 104"/>
          <p:cNvSpPr>
            <a:spLocks noChangeShapeType="1"/>
          </p:cNvSpPr>
          <p:nvPr/>
        </p:nvSpPr>
        <p:spPr bwMode="auto">
          <a:xfrm>
            <a:off x="285750" y="4764088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8297" name="AutoShape 105"/>
          <p:cNvSpPr>
            <a:spLocks noChangeArrowheads="1"/>
          </p:cNvSpPr>
          <p:nvPr/>
        </p:nvSpPr>
        <p:spPr bwMode="auto">
          <a:xfrm>
            <a:off x="1123950" y="2600325"/>
            <a:ext cx="4486275" cy="1400175"/>
          </a:xfrm>
          <a:prstGeom prst="wedgeRoundRectCallout">
            <a:avLst>
              <a:gd name="adj1" fmla="val -36519"/>
              <a:gd name="adj2" fmla="val 9807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temp-&gt;next is finally</a:t>
            </a:r>
            <a:r>
              <a:rPr lang="en-US" sz="2000">
                <a:solidFill>
                  <a:srgbClr val="FF0000"/>
                </a:solidFill>
              </a:rPr>
              <a:t> NULL,</a:t>
            </a:r>
            <a:r>
              <a:rPr lang="en-US" sz="2000">
                <a:solidFill>
                  <a:schemeClr val="tx1"/>
                </a:solidFill>
              </a:rPr>
              <a:t> indicating that </a:t>
            </a:r>
            <a:r>
              <a:rPr lang="en-US" sz="2000">
                <a:solidFill>
                  <a:srgbClr val="6600CC"/>
                </a:solidFill>
              </a:rPr>
              <a:t>temp</a:t>
            </a:r>
            <a:r>
              <a:rPr lang="en-US" sz="2000">
                <a:solidFill>
                  <a:schemeClr val="tx1"/>
                </a:solidFill>
              </a:rPr>
              <a:t> points at the </a:t>
            </a:r>
            <a:r>
              <a:rPr lang="en-US" sz="2000">
                <a:solidFill>
                  <a:srgbClr val="6600CC"/>
                </a:solidFill>
              </a:rPr>
              <a:t>last node of the list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48298" name="Line 106"/>
          <p:cNvSpPr>
            <a:spLocks noChangeShapeType="1"/>
          </p:cNvSpPr>
          <p:nvPr/>
        </p:nvSpPr>
        <p:spPr bwMode="auto">
          <a:xfrm>
            <a:off x="523875" y="5278438"/>
            <a:ext cx="346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8299" name="AutoShape 107"/>
          <p:cNvSpPr>
            <a:spLocks noChangeArrowheads="1"/>
          </p:cNvSpPr>
          <p:nvPr/>
        </p:nvSpPr>
        <p:spPr bwMode="auto">
          <a:xfrm>
            <a:off x="1390650" y="3105150"/>
            <a:ext cx="4486275" cy="1400175"/>
          </a:xfrm>
          <a:prstGeom prst="wedgeRoundRectCallout">
            <a:avLst>
              <a:gd name="adj1" fmla="val -36519"/>
              <a:gd name="adj2" fmla="val 9807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So now all we need to do is link the last node to our newly created node and we’re done!</a:t>
            </a:r>
          </a:p>
        </p:txBody>
      </p:sp>
      <p:sp>
        <p:nvSpPr>
          <p:cNvPr id="648300" name="Text Box 108"/>
          <p:cNvSpPr txBox="1">
            <a:spLocks noChangeArrowheads="1"/>
          </p:cNvSpPr>
          <p:nvPr/>
        </p:nvSpPr>
        <p:spPr bwMode="auto">
          <a:xfrm>
            <a:off x="8020050" y="47561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6600CC"/>
                </a:solidFill>
              </a:rPr>
              <a:t>700</a:t>
            </a:r>
          </a:p>
        </p:txBody>
      </p:sp>
      <p:sp>
        <p:nvSpPr>
          <p:cNvPr id="648301" name="Rectangle 109"/>
          <p:cNvSpPr>
            <a:spLocks noChangeArrowheads="1"/>
          </p:cNvSpPr>
          <p:nvPr/>
        </p:nvSpPr>
        <p:spPr bwMode="auto">
          <a:xfrm>
            <a:off x="8020050" y="4791075"/>
            <a:ext cx="523875" cy="219075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648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-0.17812 -0.037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48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648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4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64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648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648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4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10" grpId="0"/>
      <p:bldP spid="648274" grpId="0"/>
      <p:bldP spid="648291" grpId="0" animBg="1"/>
      <p:bldP spid="648291" grpId="1" animBg="1"/>
      <p:bldP spid="648292" grpId="0" animBg="1"/>
      <p:bldP spid="648292" grpId="1" animBg="1"/>
      <p:bldP spid="648293" grpId="0" animBg="1"/>
      <p:bldP spid="648293" grpId="1" animBg="1"/>
      <p:bldP spid="648241" grpId="0"/>
      <p:bldP spid="648241" grpId="1"/>
      <p:bldP spid="648295" grpId="0" animBg="1"/>
      <p:bldP spid="648295" grpId="1" animBg="1"/>
      <p:bldP spid="648296" grpId="0" animBg="1"/>
      <p:bldP spid="648296" grpId="1" animBg="1"/>
      <p:bldP spid="648297" grpId="0" animBg="1"/>
      <p:bldP spid="648297" grpId="1" animBg="1"/>
      <p:bldP spid="648298" grpId="0" animBg="1"/>
      <p:bldP spid="648298" grpId="1" animBg="1"/>
      <p:bldP spid="648299" grpId="0" animBg="1"/>
      <p:bldP spid="648299" grpId="1" animBg="1"/>
      <p:bldP spid="648300" grpId="0"/>
      <p:bldP spid="648301" grpId="0" animBg="1"/>
      <p:bldP spid="648301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563BF-1ADE-45AF-A4B8-636C8AA3C7FC}" type="slidenum">
              <a:rPr lang="en-US"/>
              <a:pPr/>
              <a:t>46</a:t>
            </a:fld>
            <a:endParaRPr lang="en-US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228600" y="171450"/>
            <a:ext cx="5372100" cy="6562725"/>
          </a:xfrm>
          <a:prstGeom prst="rect">
            <a:avLst/>
          </a:prstGeom>
          <a:solidFill>
            <a:srgbClr val="FFFFE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7772400" cy="1143000"/>
          </a:xfrm>
        </p:spPr>
        <p:txBody>
          <a:bodyPr/>
          <a:lstStyle/>
          <a:p>
            <a:r>
              <a:rPr lang="en-US" sz="4000"/>
              <a:t>Inserting at </a:t>
            </a:r>
            <a:br>
              <a:rPr lang="en-US" sz="4000"/>
            </a:br>
            <a:r>
              <a:rPr lang="en-US" sz="4000"/>
              <a:t>the End</a:t>
            </a:r>
            <a:br>
              <a:rPr lang="en-US" sz="4000"/>
            </a:br>
            <a:r>
              <a:rPr lang="en-US" sz="1800"/>
              <a:t>(Complete Version)</a:t>
            </a:r>
          </a:p>
        </p:txBody>
      </p:sp>
      <p:sp>
        <p:nvSpPr>
          <p:cNvPr id="261132" name="Rectangle 12"/>
          <p:cNvSpPr>
            <a:spLocks noChangeArrowheads="1"/>
          </p:cNvSpPr>
          <p:nvPr/>
        </p:nvSpPr>
        <p:spPr bwMode="auto">
          <a:xfrm>
            <a:off x="457200" y="1609725"/>
            <a:ext cx="5105400" cy="762000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3" name="Rectangle 13"/>
          <p:cNvSpPr>
            <a:spLocks noChangeArrowheads="1"/>
          </p:cNvSpPr>
          <p:nvPr/>
        </p:nvSpPr>
        <p:spPr bwMode="auto">
          <a:xfrm>
            <a:off x="457200" y="2809875"/>
            <a:ext cx="5105400" cy="1038225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4" name="Rectangle 14"/>
          <p:cNvSpPr>
            <a:spLocks noChangeArrowheads="1"/>
          </p:cNvSpPr>
          <p:nvPr/>
        </p:nvSpPr>
        <p:spPr bwMode="auto">
          <a:xfrm>
            <a:off x="457200" y="3943350"/>
            <a:ext cx="5105400" cy="2600325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228600" y="120650"/>
            <a:ext cx="5257800" cy="689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class EinsteinsLinkedList</a:t>
            </a:r>
          </a:p>
          <a:p>
            <a:pPr algn="l"/>
            <a:r>
              <a:rPr lang="en-US" sz="1200" b="1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 public: </a:t>
            </a:r>
          </a:p>
          <a:p>
            <a:pPr algn="l"/>
            <a:endParaRPr lang="en-US" sz="800">
              <a:solidFill>
                <a:schemeClr val="tx1"/>
              </a:solidFill>
            </a:endParaRPr>
          </a:p>
          <a:p>
            <a:pPr algn="l"/>
            <a:r>
              <a:rPr lang="en-US" sz="1400">
                <a:solidFill>
                  <a:schemeClr val="tx1"/>
                </a:solidFill>
              </a:rPr>
              <a:t>   ...</a:t>
            </a:r>
          </a:p>
          <a:p>
            <a:pPr algn="l"/>
            <a:r>
              <a:rPr lang="en-US" sz="1700">
                <a:solidFill>
                  <a:schemeClr val="tx1"/>
                </a:solidFill>
              </a:rPr>
              <a:t>   void AddItemToEnd(string animal) </a:t>
            </a:r>
          </a:p>
          <a:p>
            <a:pPr algn="l"/>
            <a:r>
              <a:rPr lang="en-US" sz="1200" b="1">
                <a:solidFill>
                  <a:schemeClr val="tx1"/>
                </a:solidFill>
              </a:rPr>
              <a:t>   {</a:t>
            </a:r>
          </a:p>
          <a:p>
            <a:pPr algn="l"/>
            <a:r>
              <a:rPr lang="en-US" sz="1700">
                <a:solidFill>
                  <a:schemeClr val="tx1"/>
                </a:solidFill>
              </a:rPr>
              <a:t>     // if our list is empty, use Einstein’s alg</a:t>
            </a:r>
          </a:p>
          <a:p>
            <a:pPr algn="l"/>
            <a:r>
              <a:rPr lang="en-US" sz="1700">
                <a:solidFill>
                  <a:schemeClr val="tx1"/>
                </a:solidFill>
              </a:rPr>
              <a:t>     if (m_head == NULL)      </a:t>
            </a:r>
            <a:br>
              <a:rPr lang="en-US" sz="1700">
                <a:solidFill>
                  <a:schemeClr val="tx1"/>
                </a:solidFill>
              </a:rPr>
            </a:br>
            <a:r>
              <a:rPr lang="en-US" sz="1700">
                <a:solidFill>
                  <a:schemeClr val="tx1"/>
                </a:solidFill>
              </a:rPr>
              <a:t>        AddItemToFront(animal);</a:t>
            </a:r>
          </a:p>
          <a:p>
            <a:pPr algn="l"/>
            <a:r>
              <a:rPr lang="en-US" sz="1700">
                <a:solidFill>
                  <a:schemeClr val="tx1"/>
                </a:solidFill>
              </a:rPr>
              <a:t>     else</a:t>
            </a:r>
            <a:br>
              <a:rPr lang="en-US" sz="1700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     {</a:t>
            </a:r>
          </a:p>
          <a:p>
            <a:pPr algn="l"/>
            <a:r>
              <a:rPr lang="en-US" sz="1700"/>
              <a:t>       </a:t>
            </a:r>
            <a:r>
              <a:rPr lang="en-US" sz="1700">
                <a:solidFill>
                  <a:srgbClr val="6600CC"/>
                </a:solidFill>
              </a:rPr>
              <a:t>// allocate new node &amp; set its values  </a:t>
            </a:r>
          </a:p>
          <a:p>
            <a:pPr algn="l"/>
            <a:r>
              <a:rPr lang="en-US" sz="1700">
                <a:solidFill>
                  <a:srgbClr val="6600CC"/>
                </a:solidFill>
              </a:rPr>
              <a:t>       house * latest = </a:t>
            </a:r>
            <a:r>
              <a:rPr lang="en-US" sz="1700">
                <a:solidFill>
                  <a:srgbClr val="FF3300"/>
                </a:solidFill>
              </a:rPr>
              <a:t>new</a:t>
            </a:r>
            <a:r>
              <a:rPr lang="en-US" sz="1700">
                <a:solidFill>
                  <a:srgbClr val="6600CC"/>
                </a:solidFill>
              </a:rPr>
              <a:t> house;</a:t>
            </a:r>
          </a:p>
          <a:p>
            <a:pPr algn="l"/>
            <a:r>
              <a:rPr lang="en-US" sz="1700">
                <a:solidFill>
                  <a:srgbClr val="6600CC"/>
                </a:solidFill>
              </a:rPr>
              <a:t>       latest-&gt;name = animal;</a:t>
            </a:r>
            <a:br>
              <a:rPr lang="en-US" sz="1700">
                <a:solidFill>
                  <a:srgbClr val="6600CC"/>
                </a:solidFill>
              </a:rPr>
            </a:br>
            <a:r>
              <a:rPr lang="en-US" sz="1700">
                <a:solidFill>
                  <a:srgbClr val="6600CC"/>
                </a:solidFill>
              </a:rPr>
              <a:t>       latest-&gt;next = NULL;</a:t>
            </a:r>
          </a:p>
          <a:p>
            <a:pPr algn="l"/>
            <a:endParaRPr lang="en-US" sz="800">
              <a:solidFill>
                <a:schemeClr val="accent2"/>
              </a:solidFill>
            </a:endParaRP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// traversal: find last node &amp; link to new node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house * temp = m_head; 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while (temp != NULL)  </a:t>
            </a:r>
          </a:p>
          <a:p>
            <a:pPr algn="l"/>
            <a:r>
              <a:rPr lang="en-US" sz="1200" b="1">
                <a:solidFill>
                  <a:schemeClr val="accent2"/>
                </a:solidFill>
              </a:rPr>
              <a:t>       {</a:t>
            </a:r>
          </a:p>
          <a:p>
            <a:pPr algn="l"/>
            <a:r>
              <a:rPr lang="en-US" sz="1700">
                <a:solidFill>
                  <a:srgbClr val="006600"/>
                </a:solidFill>
              </a:rPr>
              <a:t>            if (temp-&gt;next == NULL)  </a:t>
            </a:r>
          </a:p>
          <a:p>
            <a:pPr algn="l"/>
            <a:r>
              <a:rPr lang="en-US" sz="1200" b="1">
                <a:solidFill>
                  <a:srgbClr val="006600"/>
                </a:solidFill>
              </a:rPr>
              <a:t>            {</a:t>
            </a:r>
          </a:p>
          <a:p>
            <a:pPr algn="l"/>
            <a:r>
              <a:rPr lang="en-US" sz="1700">
                <a:solidFill>
                  <a:srgbClr val="006600"/>
                </a:solidFill>
              </a:rPr>
              <a:t>                temp-&gt;next = latest;</a:t>
            </a:r>
          </a:p>
          <a:p>
            <a:pPr algn="l"/>
            <a:r>
              <a:rPr lang="en-US" sz="1700">
                <a:solidFill>
                  <a:srgbClr val="006600"/>
                </a:solidFill>
              </a:rPr>
              <a:t>                return;</a:t>
            </a:r>
          </a:p>
          <a:p>
            <a:pPr algn="l"/>
            <a:r>
              <a:rPr lang="en-US" sz="1200" b="1">
                <a:solidFill>
                  <a:srgbClr val="006600"/>
                </a:solidFill>
              </a:rPr>
              <a:t>            }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     temp = temp-&gt;next;</a:t>
            </a:r>
          </a:p>
          <a:p>
            <a:pPr algn="l"/>
            <a:r>
              <a:rPr lang="en-US" sz="1200" b="1">
                <a:solidFill>
                  <a:schemeClr val="accent2"/>
                </a:solidFill>
              </a:rPr>
              <a:t>        }</a:t>
            </a:r>
          </a:p>
          <a:p>
            <a:pPr algn="l"/>
            <a:r>
              <a:rPr lang="en-US" sz="1200" b="1">
                <a:solidFill>
                  <a:schemeClr val="tx1"/>
                </a:solidFill>
              </a:rPr>
              <a:t>    }</a:t>
            </a:r>
          </a:p>
          <a:p>
            <a:pPr algn="l"/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5654675" y="1884363"/>
            <a:ext cx="3446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Ok… So we saw how to </a:t>
            </a:r>
            <a:br>
              <a:rPr lang="en-US"/>
            </a:br>
            <a:r>
              <a:rPr lang="en-US"/>
              <a:t>insert at </a:t>
            </a:r>
            <a:r>
              <a:rPr lang="en-US">
                <a:solidFill>
                  <a:schemeClr val="accent2"/>
                </a:solidFill>
              </a:rPr>
              <a:t>the top</a:t>
            </a:r>
            <a:r>
              <a:rPr lang="en-US"/>
              <a:t>…</a:t>
            </a: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5943600" y="2867025"/>
            <a:ext cx="2841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we saw how to</a:t>
            </a:r>
            <a:br>
              <a:rPr lang="en-US"/>
            </a:br>
            <a:r>
              <a:rPr lang="en-US"/>
              <a:t>insert at </a:t>
            </a:r>
            <a:r>
              <a:rPr lang="en-US">
                <a:solidFill>
                  <a:schemeClr val="accent2"/>
                </a:solidFill>
              </a:rPr>
              <a:t>the end…</a:t>
            </a: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5676900" y="3873500"/>
            <a:ext cx="3392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What about inserting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in</a:t>
            </a:r>
            <a:r>
              <a:rPr lang="en-US">
                <a:solidFill>
                  <a:schemeClr val="accent2"/>
                </a:solidFill>
              </a:rPr>
              <a:t> the middle </a:t>
            </a:r>
            <a:r>
              <a:rPr lang="en-US">
                <a:solidFill>
                  <a:schemeClr val="tx1"/>
                </a:solidFill>
              </a:rPr>
              <a:t>of a list?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6342063" y="4953000"/>
            <a:ext cx="214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Let’s see how.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2" grpId="0" animBg="1"/>
      <p:bldP spid="261133" grpId="0" animBg="1"/>
      <p:bldP spid="261134" grpId="0" animBg="1"/>
      <p:bldP spid="261136" grpId="0"/>
      <p:bldP spid="261137" grpId="0"/>
      <p:bldP spid="261138" grpId="0"/>
      <p:bldP spid="26113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E31-05FE-4868-A4A6-3D1F20AB2E51}" type="slidenum">
              <a:rPr lang="en-US"/>
              <a:pPr/>
              <a:t>47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Not at the top, not at the bottom…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171450" y="717550"/>
            <a:ext cx="33242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In some cases, we won’t always want to just add our node to the </a:t>
            </a:r>
            <a:r>
              <a:rPr lang="en-US" sz="2000">
                <a:solidFill>
                  <a:srgbClr val="6600CC"/>
                </a:solidFill>
              </a:rPr>
              <a:t>top</a:t>
            </a:r>
            <a:r>
              <a:rPr lang="en-US" sz="2000"/>
              <a:t> or </a:t>
            </a:r>
            <a:r>
              <a:rPr lang="en-US" sz="2000">
                <a:solidFill>
                  <a:srgbClr val="6600CC"/>
                </a:solidFill>
              </a:rPr>
              <a:t>bottom</a:t>
            </a:r>
            <a:r>
              <a:rPr lang="en-US" sz="2000"/>
              <a:t> of the list… Why?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1912938" y="2190750"/>
            <a:ext cx="533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Here’s the basic algorithm:</a:t>
            </a:r>
          </a:p>
        </p:txBody>
      </p:sp>
      <p:grpSp>
        <p:nvGrpSpPr>
          <p:cNvPr id="669712" name="Group 16"/>
          <p:cNvGrpSpPr>
            <a:grpSpLocks/>
          </p:cNvGrpSpPr>
          <p:nvPr/>
        </p:nvGrpSpPr>
        <p:grpSpPr bwMode="auto">
          <a:xfrm>
            <a:off x="142875" y="2660650"/>
            <a:ext cx="7315200" cy="4025900"/>
            <a:chOff x="438" y="1868"/>
            <a:chExt cx="4608" cy="2314"/>
          </a:xfrm>
        </p:grpSpPr>
        <p:sp>
          <p:nvSpPr>
            <p:cNvPr id="669705" name="Rectangle 9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9706" name="Rectangle 10"/>
            <p:cNvSpPr>
              <a:spLocks noChangeArrowheads="1"/>
            </p:cNvSpPr>
            <p:nvPr/>
          </p:nvSpPr>
          <p:spPr bwMode="auto">
            <a:xfrm>
              <a:off x="438" y="1868"/>
              <a:ext cx="4566" cy="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void </a:t>
              </a:r>
              <a:r>
                <a:rPr lang="en-US" sz="2000">
                  <a:solidFill>
                    <a:srgbClr val="6600CC"/>
                  </a:solidFill>
                </a:rPr>
                <a:t>AddItem</a:t>
              </a:r>
              <a:r>
                <a:rPr lang="en-US" sz="2000">
                  <a:solidFill>
                    <a:schemeClr val="tx1"/>
                  </a:solidFill>
                </a:rPr>
                <a:t>(string &amp;newItem)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69713" name="Rectangle 17"/>
          <p:cNvSpPr>
            <a:spLocks noChangeArrowheads="1"/>
          </p:cNvSpPr>
          <p:nvPr/>
        </p:nvSpPr>
        <p:spPr bwMode="auto">
          <a:xfrm>
            <a:off x="546100" y="313372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if (</a:t>
            </a:r>
            <a:r>
              <a:rPr lang="en-US" sz="1800">
                <a:solidFill>
                  <a:srgbClr val="6600CC"/>
                </a:solidFill>
              </a:rPr>
              <a:t>our list is totally empty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</a:t>
            </a:r>
            <a:r>
              <a:rPr lang="en-US" sz="1800">
                <a:solidFill>
                  <a:srgbClr val="FF0000"/>
                </a:solidFill>
              </a:rPr>
              <a:t>Einstein’s algorithm</a:t>
            </a:r>
            <a:r>
              <a:rPr lang="en-US" sz="1800"/>
              <a:t> to add the new node</a:t>
            </a:r>
          </a:p>
        </p:txBody>
      </p:sp>
      <p:sp>
        <p:nvSpPr>
          <p:cNvPr id="669714" name="Text Box 18"/>
          <p:cNvSpPr txBox="1">
            <a:spLocks noChangeArrowheads="1"/>
          </p:cNvSpPr>
          <p:nvPr/>
        </p:nvSpPr>
        <p:spPr bwMode="auto">
          <a:xfrm>
            <a:off x="3581400" y="736600"/>
            <a:ext cx="54292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Well, for example, if our list is </a:t>
            </a:r>
            <a:r>
              <a:rPr lang="en-US" sz="2000">
                <a:solidFill>
                  <a:srgbClr val="6600CC"/>
                </a:solidFill>
              </a:rPr>
              <a:t>alphabetized</a:t>
            </a:r>
            <a:r>
              <a:rPr lang="en-US" sz="2000"/>
              <a:t>, when we insert a new item, we want it to be in the right order – we may have to put it </a:t>
            </a:r>
            <a:r>
              <a:rPr lang="en-US" sz="2000">
                <a:solidFill>
                  <a:srgbClr val="6600CC"/>
                </a:solidFill>
              </a:rPr>
              <a:t>somewhere in the middle</a:t>
            </a:r>
            <a:r>
              <a:rPr lang="en-US" sz="2000"/>
              <a:t>!</a:t>
            </a:r>
            <a:endParaRPr lang="en-US" sz="2000">
              <a:solidFill>
                <a:schemeClr val="accent2"/>
              </a:solidFill>
            </a:endParaRPr>
          </a:p>
        </p:txBody>
      </p:sp>
      <p:grpSp>
        <p:nvGrpSpPr>
          <p:cNvPr id="669824" name="Group 128"/>
          <p:cNvGrpSpPr>
            <a:grpSpLocks/>
          </p:cNvGrpSpPr>
          <p:nvPr/>
        </p:nvGrpSpPr>
        <p:grpSpPr bwMode="auto">
          <a:xfrm>
            <a:off x="7615238" y="3413125"/>
            <a:ext cx="1595437" cy="673100"/>
            <a:chOff x="5780" y="542"/>
            <a:chExt cx="1005" cy="424"/>
          </a:xfrm>
        </p:grpSpPr>
        <p:grpSp>
          <p:nvGrpSpPr>
            <p:cNvPr id="669760" name="Group 64"/>
            <p:cNvGrpSpPr>
              <a:grpSpLocks/>
            </p:cNvGrpSpPr>
            <p:nvPr/>
          </p:nvGrpSpPr>
          <p:grpSpPr bwMode="auto">
            <a:xfrm>
              <a:off x="5780" y="546"/>
              <a:ext cx="761" cy="420"/>
              <a:chOff x="4999" y="924"/>
              <a:chExt cx="761" cy="420"/>
            </a:xfrm>
          </p:grpSpPr>
          <p:grpSp>
            <p:nvGrpSpPr>
              <p:cNvPr id="669761" name="Group 65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99"/>
                <a:chOff x="5856" y="1536"/>
                <a:chExt cx="761" cy="399"/>
              </a:xfrm>
            </p:grpSpPr>
            <p:sp>
              <p:nvSpPr>
                <p:cNvPr id="66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976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5856" y="1568"/>
                  <a:ext cx="3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name</a:t>
                  </a:r>
                </a:p>
              </p:txBody>
            </p:sp>
            <p:sp>
              <p:nvSpPr>
                <p:cNvPr id="66976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5856" y="1744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69765" name="Rectangle 69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9766" name="Rectangle 70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6976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6976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69769" name="Text Box 73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69770" name="Text Box 74"/>
            <p:cNvSpPr txBox="1">
              <a:spLocks noChangeArrowheads="1"/>
            </p:cNvSpPr>
            <p:nvPr/>
          </p:nvSpPr>
          <p:spPr bwMode="auto">
            <a:xfrm>
              <a:off x="6074" y="555"/>
              <a:ext cx="4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“bat”</a:t>
              </a:r>
            </a:p>
          </p:txBody>
        </p:sp>
        <p:sp>
          <p:nvSpPr>
            <p:cNvPr id="669771" name="Text Box 75"/>
            <p:cNvSpPr txBox="1">
              <a:spLocks noChangeArrowheads="1"/>
            </p:cNvSpPr>
            <p:nvPr/>
          </p:nvSpPr>
          <p:spPr bwMode="auto">
            <a:xfrm>
              <a:off x="6099" y="738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NULL</a:t>
              </a:r>
            </a:p>
          </p:txBody>
        </p:sp>
        <p:sp>
          <p:nvSpPr>
            <p:cNvPr id="669772" name="Text Box 76"/>
            <p:cNvSpPr txBox="1">
              <a:spLocks noChangeArrowheads="1"/>
            </p:cNvSpPr>
            <p:nvPr/>
          </p:nvSpPr>
          <p:spPr bwMode="auto">
            <a:xfrm>
              <a:off x="6450" y="542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grpSp>
        <p:nvGrpSpPr>
          <p:cNvPr id="669827" name="Group 131"/>
          <p:cNvGrpSpPr>
            <a:grpSpLocks/>
          </p:cNvGrpSpPr>
          <p:nvPr/>
        </p:nvGrpSpPr>
        <p:grpSpPr bwMode="auto">
          <a:xfrm>
            <a:off x="7540625" y="2693988"/>
            <a:ext cx="1382713" cy="438150"/>
            <a:chOff x="4750" y="1697"/>
            <a:chExt cx="871" cy="276"/>
          </a:xfrm>
        </p:grpSpPr>
        <p:grpSp>
          <p:nvGrpSpPr>
            <p:cNvPr id="669825" name="Group 129"/>
            <p:cNvGrpSpPr>
              <a:grpSpLocks/>
            </p:cNvGrpSpPr>
            <p:nvPr/>
          </p:nvGrpSpPr>
          <p:grpSpPr bwMode="auto">
            <a:xfrm>
              <a:off x="4750" y="1697"/>
              <a:ext cx="871" cy="276"/>
              <a:chOff x="4804" y="2285"/>
              <a:chExt cx="871" cy="276"/>
            </a:xfrm>
          </p:grpSpPr>
          <p:sp>
            <p:nvSpPr>
              <p:cNvPr id="669796" name="Rectangle 100"/>
              <p:cNvSpPr>
                <a:spLocks noChangeArrowheads="1"/>
              </p:cNvSpPr>
              <p:nvPr/>
            </p:nvSpPr>
            <p:spPr bwMode="auto">
              <a:xfrm>
                <a:off x="4822" y="2285"/>
                <a:ext cx="853" cy="276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797" name="Text Box 101"/>
              <p:cNvSpPr txBox="1">
                <a:spLocks noChangeArrowheads="1"/>
              </p:cNvSpPr>
              <p:nvPr/>
            </p:nvSpPr>
            <p:spPr bwMode="auto">
              <a:xfrm>
                <a:off x="4804" y="2303"/>
                <a:ext cx="52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m_head</a:t>
                </a:r>
              </a:p>
            </p:txBody>
          </p:sp>
        </p:grpSp>
        <p:sp>
          <p:nvSpPr>
            <p:cNvPr id="669798" name="Rectangle 102"/>
            <p:cNvSpPr>
              <a:spLocks noChangeArrowheads="1"/>
            </p:cNvSpPr>
            <p:nvPr/>
          </p:nvSpPr>
          <p:spPr bwMode="auto">
            <a:xfrm>
              <a:off x="5259" y="1745"/>
              <a:ext cx="344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07" name="Text Box 111"/>
          <p:cNvSpPr txBox="1">
            <a:spLocks noChangeArrowheads="1"/>
          </p:cNvSpPr>
          <p:nvPr/>
        </p:nvSpPr>
        <p:spPr bwMode="auto">
          <a:xfrm>
            <a:off x="8277225" y="2738438"/>
            <a:ext cx="685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669828" name="Text Box 132"/>
          <p:cNvSpPr txBox="1">
            <a:spLocks noChangeArrowheads="1"/>
          </p:cNvSpPr>
          <p:nvPr/>
        </p:nvSpPr>
        <p:spPr bwMode="auto">
          <a:xfrm>
            <a:off x="8320088" y="271145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600</a:t>
            </a:r>
          </a:p>
        </p:txBody>
      </p:sp>
      <p:cxnSp>
        <p:nvCxnSpPr>
          <p:cNvPr id="669829" name="AutoShape 133"/>
          <p:cNvCxnSpPr>
            <a:cxnSpLocks noChangeShapeType="1"/>
          </p:cNvCxnSpPr>
          <p:nvPr/>
        </p:nvCxnSpPr>
        <p:spPr bwMode="auto">
          <a:xfrm rot="5400000">
            <a:off x="8174038" y="3000375"/>
            <a:ext cx="465137" cy="430213"/>
          </a:xfrm>
          <a:prstGeom prst="curvedConnector3">
            <a:avLst>
              <a:gd name="adj1" fmla="val 49829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69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6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3000"/>
                                        <p:tgtEl>
                                          <p:spTgt spid="66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69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69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69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69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69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669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669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/>
      <p:bldP spid="669699" grpId="1"/>
      <p:bldP spid="669701" grpId="0"/>
      <p:bldP spid="669713" grpId="0"/>
      <p:bldP spid="669714" grpId="0"/>
      <p:bldP spid="669714" grpId="1"/>
      <p:bldP spid="669807" grpId="0"/>
      <p:bldP spid="669807" grpId="1"/>
      <p:bldP spid="669807" grpId="2"/>
      <p:bldP spid="669828" grpId="0"/>
      <p:bldP spid="669828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BCE9-580B-4D20-99A6-334A4DC784F6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675926" name="Group 86"/>
          <p:cNvGrpSpPr>
            <a:grpSpLocks/>
          </p:cNvGrpSpPr>
          <p:nvPr/>
        </p:nvGrpSpPr>
        <p:grpSpPr bwMode="auto">
          <a:xfrm>
            <a:off x="7350125" y="623888"/>
            <a:ext cx="1879600" cy="3287712"/>
            <a:chOff x="4630" y="393"/>
            <a:chExt cx="1184" cy="2071"/>
          </a:xfrm>
        </p:grpSpPr>
        <p:sp>
          <p:nvSpPr>
            <p:cNvPr id="675869" name="Rectangle 29"/>
            <p:cNvSpPr>
              <a:spLocks noChangeArrowheads="1"/>
            </p:cNvSpPr>
            <p:nvPr/>
          </p:nvSpPr>
          <p:spPr bwMode="auto">
            <a:xfrm>
              <a:off x="4749" y="1539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4749" y="1570"/>
              <a:ext cx="38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4749" y="1740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5872" name="Rectangle 32"/>
            <p:cNvSpPr>
              <a:spLocks noChangeArrowheads="1"/>
            </p:cNvSpPr>
            <p:nvPr/>
          </p:nvSpPr>
          <p:spPr bwMode="auto">
            <a:xfrm>
              <a:off x="5111" y="1574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73" name="Rectangle 33"/>
            <p:cNvSpPr>
              <a:spLocks noChangeArrowheads="1"/>
            </p:cNvSpPr>
            <p:nvPr/>
          </p:nvSpPr>
          <p:spPr bwMode="auto">
            <a:xfrm>
              <a:off x="5111" y="174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5874" name="Text Box 34"/>
            <p:cNvSpPr txBox="1">
              <a:spLocks noChangeArrowheads="1"/>
            </p:cNvSpPr>
            <p:nvPr/>
          </p:nvSpPr>
          <p:spPr bwMode="auto">
            <a:xfrm>
              <a:off x="5074" y="1546"/>
              <a:ext cx="4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“dog”</a:t>
              </a:r>
            </a:p>
          </p:txBody>
        </p:sp>
        <p:sp>
          <p:nvSpPr>
            <p:cNvPr id="675875" name="Text Box 35"/>
            <p:cNvSpPr txBox="1">
              <a:spLocks noChangeArrowheads="1"/>
            </p:cNvSpPr>
            <p:nvPr/>
          </p:nvSpPr>
          <p:spPr bwMode="auto">
            <a:xfrm>
              <a:off x="5098" y="1725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675876" name="Group 36"/>
            <p:cNvGrpSpPr>
              <a:grpSpLocks/>
            </p:cNvGrpSpPr>
            <p:nvPr/>
          </p:nvGrpSpPr>
          <p:grpSpPr bwMode="auto">
            <a:xfrm>
              <a:off x="4749" y="994"/>
              <a:ext cx="761" cy="399"/>
              <a:chOff x="4608" y="1680"/>
              <a:chExt cx="1008" cy="548"/>
            </a:xfrm>
          </p:grpSpPr>
          <p:sp>
            <p:nvSpPr>
              <p:cNvPr id="675877" name="Rectangle 37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878" name="Text Box 38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675879" name="Text Box 39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75880" name="Rectangle 40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881" name="Rectangle 41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75882" name="Text Box 42"/>
              <p:cNvSpPr txBox="1">
                <a:spLocks noChangeArrowheads="1"/>
              </p:cNvSpPr>
              <p:nvPr/>
            </p:nvSpPr>
            <p:spPr bwMode="auto">
              <a:xfrm>
                <a:off x="5078" y="1691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“cat”</a:t>
                </a:r>
              </a:p>
            </p:txBody>
          </p:sp>
          <p:sp>
            <p:nvSpPr>
              <p:cNvPr id="675883" name="Text Box 43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75884" name="Rectangle 44"/>
            <p:cNvSpPr>
              <a:spLocks noChangeArrowheads="1"/>
            </p:cNvSpPr>
            <p:nvPr/>
          </p:nvSpPr>
          <p:spPr bwMode="auto">
            <a:xfrm>
              <a:off x="4648" y="429"/>
              <a:ext cx="853" cy="276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85" name="Text Box 45"/>
            <p:cNvSpPr txBox="1">
              <a:spLocks noChangeArrowheads="1"/>
            </p:cNvSpPr>
            <p:nvPr/>
          </p:nvSpPr>
          <p:spPr bwMode="auto">
            <a:xfrm>
              <a:off x="4630" y="447"/>
              <a:ext cx="5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m_head</a:t>
              </a:r>
            </a:p>
          </p:txBody>
        </p:sp>
        <p:sp>
          <p:nvSpPr>
            <p:cNvPr id="675886" name="Rectangle 46"/>
            <p:cNvSpPr>
              <a:spLocks noChangeArrowheads="1"/>
            </p:cNvSpPr>
            <p:nvPr/>
          </p:nvSpPr>
          <p:spPr bwMode="auto">
            <a:xfrm>
              <a:off x="5193" y="477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87" name="Text Box 47"/>
            <p:cNvSpPr txBox="1">
              <a:spLocks noChangeArrowheads="1"/>
            </p:cNvSpPr>
            <p:nvPr/>
          </p:nvSpPr>
          <p:spPr bwMode="auto">
            <a:xfrm>
              <a:off x="5156" y="464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675888" name="Text Box 48"/>
            <p:cNvSpPr txBox="1">
              <a:spLocks noChangeArrowheads="1"/>
            </p:cNvSpPr>
            <p:nvPr/>
          </p:nvSpPr>
          <p:spPr bwMode="auto">
            <a:xfrm>
              <a:off x="5238" y="393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5889" name="Text Box 49"/>
            <p:cNvSpPr txBox="1">
              <a:spLocks noChangeArrowheads="1"/>
            </p:cNvSpPr>
            <p:nvPr/>
          </p:nvSpPr>
          <p:spPr bwMode="auto">
            <a:xfrm>
              <a:off x="5202" y="1116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75890" name="AutoShape 50"/>
            <p:cNvCxnSpPr>
              <a:cxnSpLocks noChangeShapeType="1"/>
            </p:cNvCxnSpPr>
            <p:nvPr/>
          </p:nvCxnSpPr>
          <p:spPr bwMode="auto">
            <a:xfrm flipH="1">
              <a:off x="5256" y="1271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5891" name="Text Box 51"/>
            <p:cNvSpPr txBox="1">
              <a:spLocks noChangeArrowheads="1"/>
            </p:cNvSpPr>
            <p:nvPr/>
          </p:nvSpPr>
          <p:spPr bwMode="auto">
            <a:xfrm>
              <a:off x="4812" y="101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5893" name="Text Box 53"/>
            <p:cNvSpPr txBox="1">
              <a:spLocks noChangeArrowheads="1"/>
            </p:cNvSpPr>
            <p:nvPr/>
          </p:nvSpPr>
          <p:spPr bwMode="auto">
            <a:xfrm>
              <a:off x="5418" y="938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75894" name="Text Box 54"/>
            <p:cNvSpPr txBox="1">
              <a:spLocks noChangeArrowheads="1"/>
            </p:cNvSpPr>
            <p:nvPr/>
          </p:nvSpPr>
          <p:spPr bwMode="auto">
            <a:xfrm>
              <a:off x="5425" y="149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5896" name="Text Box 56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5897" name="Text Box 57"/>
            <p:cNvSpPr txBox="1">
              <a:spLocks noChangeArrowheads="1"/>
            </p:cNvSpPr>
            <p:nvPr/>
          </p:nvSpPr>
          <p:spPr bwMode="auto">
            <a:xfrm>
              <a:off x="5107" y="1713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800</a:t>
              </a:r>
            </a:p>
          </p:txBody>
        </p:sp>
        <p:sp>
          <p:nvSpPr>
            <p:cNvPr id="675898" name="Text Box 58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5899" name="Rectangle 59"/>
            <p:cNvSpPr>
              <a:spLocks noChangeArrowheads="1"/>
            </p:cNvSpPr>
            <p:nvPr/>
          </p:nvSpPr>
          <p:spPr bwMode="auto">
            <a:xfrm>
              <a:off x="4740" y="206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0" name="Text Box 60"/>
            <p:cNvSpPr txBox="1">
              <a:spLocks noChangeArrowheads="1"/>
            </p:cNvSpPr>
            <p:nvPr/>
          </p:nvSpPr>
          <p:spPr bwMode="auto">
            <a:xfrm>
              <a:off x="4740" y="2097"/>
              <a:ext cx="3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75901" name="Text Box 61"/>
            <p:cNvSpPr txBox="1">
              <a:spLocks noChangeArrowheads="1"/>
            </p:cNvSpPr>
            <p:nvPr/>
          </p:nvSpPr>
          <p:spPr bwMode="auto">
            <a:xfrm>
              <a:off x="4740" y="2273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5902" name="Rectangle 62"/>
            <p:cNvSpPr>
              <a:spLocks noChangeArrowheads="1"/>
            </p:cNvSpPr>
            <p:nvPr/>
          </p:nvSpPr>
          <p:spPr bwMode="auto">
            <a:xfrm>
              <a:off x="5102" y="210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3" name="Rectangle 63"/>
            <p:cNvSpPr>
              <a:spLocks noChangeArrowheads="1"/>
            </p:cNvSpPr>
            <p:nvPr/>
          </p:nvSpPr>
          <p:spPr bwMode="auto">
            <a:xfrm>
              <a:off x="5109" y="227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5904" name="Text Box 64"/>
            <p:cNvSpPr txBox="1">
              <a:spLocks noChangeArrowheads="1"/>
            </p:cNvSpPr>
            <p:nvPr/>
          </p:nvSpPr>
          <p:spPr bwMode="auto">
            <a:xfrm>
              <a:off x="5095" y="2073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5905" name="Text Box 65"/>
            <p:cNvSpPr txBox="1">
              <a:spLocks noChangeArrowheads="1"/>
            </p:cNvSpPr>
            <p:nvPr/>
          </p:nvSpPr>
          <p:spPr bwMode="auto">
            <a:xfrm>
              <a:off x="5089" y="2252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5906" name="Text Box 66"/>
            <p:cNvSpPr txBox="1">
              <a:spLocks noChangeArrowheads="1"/>
            </p:cNvSpPr>
            <p:nvPr/>
          </p:nvSpPr>
          <p:spPr bwMode="auto">
            <a:xfrm>
              <a:off x="5202" y="204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675907" name="Text Box 67"/>
            <p:cNvSpPr txBox="1">
              <a:spLocks noChangeArrowheads="1"/>
            </p:cNvSpPr>
            <p:nvPr/>
          </p:nvSpPr>
          <p:spPr bwMode="auto">
            <a:xfrm>
              <a:off x="5042" y="2053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675908" name="Text Box 68"/>
            <p:cNvSpPr txBox="1">
              <a:spLocks noChangeArrowheads="1"/>
            </p:cNvSpPr>
            <p:nvPr/>
          </p:nvSpPr>
          <p:spPr bwMode="auto">
            <a:xfrm>
              <a:off x="5059" y="2236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NULL</a:t>
              </a:r>
            </a:p>
          </p:txBody>
        </p:sp>
        <p:sp>
          <p:nvSpPr>
            <p:cNvPr id="675909" name="Text Box 69"/>
            <p:cNvSpPr txBox="1">
              <a:spLocks noChangeArrowheads="1"/>
            </p:cNvSpPr>
            <p:nvPr/>
          </p:nvSpPr>
          <p:spPr bwMode="auto">
            <a:xfrm>
              <a:off x="5428" y="2040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675911" name="AutoShape 71"/>
            <p:cNvCxnSpPr>
              <a:cxnSpLocks noChangeShapeType="1"/>
            </p:cNvCxnSpPr>
            <p:nvPr/>
          </p:nvCxnSpPr>
          <p:spPr bwMode="auto">
            <a:xfrm flipH="1">
              <a:off x="5256" y="1805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5920" name="Group 80"/>
          <p:cNvGrpSpPr>
            <a:grpSpLocks/>
          </p:cNvGrpSpPr>
          <p:nvPr/>
        </p:nvGrpSpPr>
        <p:grpSpPr bwMode="auto">
          <a:xfrm>
            <a:off x="5792788" y="1463675"/>
            <a:ext cx="1595437" cy="673100"/>
            <a:chOff x="5257" y="4108"/>
            <a:chExt cx="1005" cy="424"/>
          </a:xfrm>
        </p:grpSpPr>
        <p:grpSp>
          <p:nvGrpSpPr>
            <p:cNvPr id="675855" name="Group 15"/>
            <p:cNvGrpSpPr>
              <a:grpSpLocks/>
            </p:cNvGrpSpPr>
            <p:nvPr/>
          </p:nvGrpSpPr>
          <p:grpSpPr bwMode="auto">
            <a:xfrm>
              <a:off x="5257" y="4112"/>
              <a:ext cx="761" cy="420"/>
              <a:chOff x="4999" y="924"/>
              <a:chExt cx="761" cy="420"/>
            </a:xfrm>
          </p:grpSpPr>
          <p:grpSp>
            <p:nvGrpSpPr>
              <p:cNvPr id="675856" name="Group 16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99"/>
                <a:chOff x="5856" y="1536"/>
                <a:chExt cx="761" cy="399"/>
              </a:xfrm>
            </p:grpSpPr>
            <p:sp>
              <p:nvSpPr>
                <p:cNvPr id="675857" name="Rectangle 17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8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856" y="1568"/>
                  <a:ext cx="3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name</a:t>
                  </a:r>
                </a:p>
              </p:txBody>
            </p:sp>
            <p:sp>
              <p:nvSpPr>
                <p:cNvPr id="67585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856" y="1744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75860" name="Rectangle 20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861" name="Rectangle 21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758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7586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75864" name="Text Box 24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75865" name="Text Box 25"/>
            <p:cNvSpPr txBox="1">
              <a:spLocks noChangeArrowheads="1"/>
            </p:cNvSpPr>
            <p:nvPr/>
          </p:nvSpPr>
          <p:spPr bwMode="auto">
            <a:xfrm>
              <a:off x="5551" y="4121"/>
              <a:ext cx="4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“bat”</a:t>
              </a:r>
            </a:p>
          </p:txBody>
        </p:sp>
        <p:sp>
          <p:nvSpPr>
            <p:cNvPr id="675867" name="Text Box 27"/>
            <p:cNvSpPr txBox="1">
              <a:spLocks noChangeArrowheads="1"/>
            </p:cNvSpPr>
            <p:nvPr/>
          </p:nvSpPr>
          <p:spPr bwMode="auto">
            <a:xfrm>
              <a:off x="5927" y="4108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sp>
        <p:nvSpPr>
          <p:cNvPr id="675844" name="Rectangle 4"/>
          <p:cNvSpPr>
            <a:spLocks noChangeArrowheads="1"/>
          </p:cNvSpPr>
          <p:nvPr/>
        </p:nvSpPr>
        <p:spPr bwMode="auto">
          <a:xfrm>
            <a:off x="1912938" y="2190750"/>
            <a:ext cx="533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Here’s the basic algorithm:</a:t>
            </a:r>
          </a:p>
        </p:txBody>
      </p:sp>
      <p:grpSp>
        <p:nvGrpSpPr>
          <p:cNvPr id="675845" name="Group 5"/>
          <p:cNvGrpSpPr>
            <a:grpSpLocks/>
          </p:cNvGrpSpPr>
          <p:nvPr/>
        </p:nvGrpSpPr>
        <p:grpSpPr bwMode="auto">
          <a:xfrm>
            <a:off x="142875" y="2660650"/>
            <a:ext cx="7315200" cy="4025900"/>
            <a:chOff x="438" y="1868"/>
            <a:chExt cx="4608" cy="2314"/>
          </a:xfrm>
        </p:grpSpPr>
        <p:sp>
          <p:nvSpPr>
            <p:cNvPr id="675846" name="Rectangle 6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5847" name="Rectangle 7"/>
            <p:cNvSpPr>
              <a:spLocks noChangeArrowheads="1"/>
            </p:cNvSpPr>
            <p:nvPr/>
          </p:nvSpPr>
          <p:spPr bwMode="auto">
            <a:xfrm>
              <a:off x="438" y="1868"/>
              <a:ext cx="4566" cy="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void </a:t>
              </a:r>
              <a:r>
                <a:rPr lang="en-US" sz="2000">
                  <a:solidFill>
                    <a:srgbClr val="6600CC"/>
                  </a:solidFill>
                </a:rPr>
                <a:t>AddItem</a:t>
              </a:r>
              <a:r>
                <a:rPr lang="en-US" sz="2000">
                  <a:solidFill>
                    <a:schemeClr val="tx1"/>
                  </a:solidFill>
                </a:rPr>
                <a:t>(string &amp;newItem)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75848" name="Rectangle 8"/>
          <p:cNvSpPr>
            <a:spLocks noChangeArrowheads="1"/>
          </p:cNvSpPr>
          <p:nvPr/>
        </p:nvSpPr>
        <p:spPr bwMode="auto">
          <a:xfrm>
            <a:off x="488950" y="3829050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if (</a:t>
            </a:r>
            <a:r>
              <a:rPr lang="en-US" sz="1800">
                <a:solidFill>
                  <a:srgbClr val="6600CC"/>
                </a:solidFill>
              </a:rPr>
              <a:t>our new node belongs at the very top of the list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</a:t>
            </a:r>
            <a:r>
              <a:rPr lang="en-US" sz="1800">
                <a:solidFill>
                  <a:srgbClr val="FF0000"/>
                </a:solidFill>
              </a:rPr>
              <a:t>Einstein’s algorithm</a:t>
            </a:r>
            <a:r>
              <a:rPr lang="en-US" sz="1800"/>
              <a:t> to add it there and we’re done</a:t>
            </a:r>
          </a:p>
        </p:txBody>
      </p:sp>
      <p:sp>
        <p:nvSpPr>
          <p:cNvPr id="675852" name="Rectangle 12"/>
          <p:cNvSpPr>
            <a:spLocks noChangeArrowheads="1"/>
          </p:cNvSpPr>
          <p:nvPr/>
        </p:nvSpPr>
        <p:spPr bwMode="auto">
          <a:xfrm>
            <a:off x="546100" y="313372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if (</a:t>
            </a:r>
            <a:r>
              <a:rPr lang="en-US" sz="1800">
                <a:solidFill>
                  <a:srgbClr val="6600CC"/>
                </a:solidFill>
              </a:rPr>
              <a:t>our list is totally empty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</a:t>
            </a:r>
            <a:r>
              <a:rPr lang="en-US" sz="1800">
                <a:solidFill>
                  <a:srgbClr val="FF0000"/>
                </a:solidFill>
              </a:rPr>
              <a:t>Einstein’s algorithm</a:t>
            </a:r>
            <a:r>
              <a:rPr lang="en-US" sz="1800"/>
              <a:t> to add the new node</a:t>
            </a:r>
          </a:p>
        </p:txBody>
      </p:sp>
      <p:sp>
        <p:nvSpPr>
          <p:cNvPr id="675866" name="Text Box 26"/>
          <p:cNvSpPr txBox="1">
            <a:spLocks noChangeArrowheads="1"/>
          </p:cNvSpPr>
          <p:nvPr/>
        </p:nvSpPr>
        <p:spPr bwMode="auto">
          <a:xfrm>
            <a:off x="6299200" y="177482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cxnSp>
        <p:nvCxnSpPr>
          <p:cNvPr id="675892" name="AutoShape 52"/>
          <p:cNvCxnSpPr>
            <a:cxnSpLocks noChangeShapeType="1"/>
          </p:cNvCxnSpPr>
          <p:nvPr/>
        </p:nvCxnSpPr>
        <p:spPr bwMode="auto">
          <a:xfrm rot="5400000">
            <a:off x="8026400" y="1108075"/>
            <a:ext cx="533400" cy="3492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22" name="Text Box 82"/>
          <p:cNvSpPr txBox="1">
            <a:spLocks noChangeArrowheads="1"/>
          </p:cNvSpPr>
          <p:nvPr/>
        </p:nvSpPr>
        <p:spPr bwMode="auto">
          <a:xfrm>
            <a:off x="8143875" y="70802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1000</a:t>
            </a:r>
          </a:p>
        </p:txBody>
      </p:sp>
      <p:sp>
        <p:nvSpPr>
          <p:cNvPr id="675923" name="AutoShape 83"/>
          <p:cNvSpPr>
            <a:spLocks noChangeArrowheads="1"/>
          </p:cNvSpPr>
          <p:nvPr/>
        </p:nvSpPr>
        <p:spPr bwMode="auto">
          <a:xfrm>
            <a:off x="476250" y="981075"/>
            <a:ext cx="4857750" cy="1685925"/>
          </a:xfrm>
          <a:prstGeom prst="wedgeRoundRectCallout">
            <a:avLst>
              <a:gd name="adj1" fmla="val 1079"/>
              <a:gd name="adj2" fmla="val 12156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For instance, let’s say we have an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alphabetized list</a:t>
            </a:r>
            <a:r>
              <a:rPr lang="en-US" sz="2000">
                <a:solidFill>
                  <a:schemeClr val="tx1"/>
                </a:solidFill>
              </a:rPr>
              <a:t> and we want to insert an item that’s </a:t>
            </a:r>
            <a:r>
              <a:rPr lang="en-US" sz="2000">
                <a:solidFill>
                  <a:srgbClr val="6600CC"/>
                </a:solidFill>
              </a:rPr>
              <a:t>smaller</a:t>
            </a:r>
            <a:r>
              <a:rPr lang="en-US" sz="2000">
                <a:solidFill>
                  <a:schemeClr val="tx1"/>
                </a:solidFill>
              </a:rPr>
              <a:t> than the rest of the items in the list…</a:t>
            </a:r>
          </a:p>
        </p:txBody>
      </p:sp>
      <p:sp>
        <p:nvSpPr>
          <p:cNvPr id="675924" name="Text Box 84"/>
          <p:cNvSpPr txBox="1">
            <a:spLocks noChangeArrowheads="1"/>
          </p:cNvSpPr>
          <p:nvPr/>
        </p:nvSpPr>
        <p:spPr bwMode="auto">
          <a:xfrm>
            <a:off x="8167688" y="701675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600</a:t>
            </a:r>
          </a:p>
        </p:txBody>
      </p:sp>
      <p:cxnSp>
        <p:nvCxnSpPr>
          <p:cNvPr id="675925" name="AutoShape 85"/>
          <p:cNvCxnSpPr>
            <a:cxnSpLocks noChangeShapeType="1"/>
          </p:cNvCxnSpPr>
          <p:nvPr/>
        </p:nvCxnSpPr>
        <p:spPr bwMode="auto">
          <a:xfrm rot="5400000">
            <a:off x="7281069" y="305594"/>
            <a:ext cx="530225" cy="1846263"/>
          </a:xfrm>
          <a:prstGeom prst="curvedConnector3">
            <a:avLst>
              <a:gd name="adj1" fmla="val 49699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27" name="Text Box 87"/>
          <p:cNvSpPr txBox="1">
            <a:spLocks noChangeArrowheads="1"/>
          </p:cNvSpPr>
          <p:nvPr/>
        </p:nvSpPr>
        <p:spPr bwMode="auto">
          <a:xfrm>
            <a:off x="6253163" y="175895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1000</a:t>
            </a:r>
          </a:p>
        </p:txBody>
      </p:sp>
      <p:cxnSp>
        <p:nvCxnSpPr>
          <p:cNvPr id="675928" name="AutoShape 88"/>
          <p:cNvCxnSpPr>
            <a:cxnSpLocks noChangeShapeType="1"/>
          </p:cNvCxnSpPr>
          <p:nvPr/>
        </p:nvCxnSpPr>
        <p:spPr bwMode="auto">
          <a:xfrm rot="5400000" flipH="1" flipV="1">
            <a:off x="6915150" y="1406525"/>
            <a:ext cx="344488" cy="903288"/>
          </a:xfrm>
          <a:prstGeom prst="curvedConnector4">
            <a:avLst>
              <a:gd name="adj1" fmla="val -65898"/>
              <a:gd name="adj2" fmla="val 7117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29" name="AutoShape 89"/>
          <p:cNvSpPr>
            <a:spLocks noChangeArrowheads="1"/>
          </p:cNvSpPr>
          <p:nvPr/>
        </p:nvSpPr>
        <p:spPr bwMode="auto">
          <a:xfrm>
            <a:off x="657225" y="1285875"/>
            <a:ext cx="4857750" cy="1685925"/>
          </a:xfrm>
          <a:prstGeom prst="wedgeRoundRectCallout">
            <a:avLst>
              <a:gd name="adj1" fmla="val 1079"/>
              <a:gd name="adj2" fmla="val 12156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In this case, Einstein’s algorithm will properly modify the </a:t>
            </a:r>
            <a:r>
              <a:rPr lang="en-US" sz="2000">
                <a:solidFill>
                  <a:srgbClr val="6600CC"/>
                </a:solidFill>
              </a:rPr>
              <a:t>m_head</a:t>
            </a:r>
            <a:r>
              <a:rPr lang="en-US" sz="2000">
                <a:solidFill>
                  <a:schemeClr val="tx1"/>
                </a:solidFill>
              </a:rPr>
              <a:t> pointer and insert the node before the other nodes in the list.</a:t>
            </a:r>
          </a:p>
        </p:txBody>
      </p:sp>
      <p:sp>
        <p:nvSpPr>
          <p:cNvPr id="675931" name="Rectangle 91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Not at the top, not at the bottom…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75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67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675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75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7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7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8" grpId="0"/>
      <p:bldP spid="675866" grpId="0"/>
      <p:bldP spid="675866" grpId="1"/>
      <p:bldP spid="675922" grpId="1"/>
      <p:bldP spid="675922" grpId="2"/>
      <p:bldP spid="675923" grpId="0" animBg="1"/>
      <p:bldP spid="675923" grpId="1" animBg="1"/>
      <p:bldP spid="675924" grpId="0"/>
      <p:bldP spid="675927" grpId="0"/>
      <p:bldP spid="675929" grpId="0" animBg="1"/>
      <p:bldP spid="67592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391-1B3D-4DD0-B707-2F518A95CDDA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678031" name="Group 143"/>
          <p:cNvGrpSpPr>
            <a:grpSpLocks/>
          </p:cNvGrpSpPr>
          <p:nvPr/>
        </p:nvGrpSpPr>
        <p:grpSpPr bwMode="auto">
          <a:xfrm>
            <a:off x="5337175" y="1457325"/>
            <a:ext cx="1520825" cy="396875"/>
            <a:chOff x="2882" y="1278"/>
            <a:chExt cx="958" cy="250"/>
          </a:xfrm>
        </p:grpSpPr>
        <p:sp>
          <p:nvSpPr>
            <p:cNvPr id="678032" name="Rectangle 144"/>
            <p:cNvSpPr>
              <a:spLocks noChangeArrowheads="1"/>
            </p:cNvSpPr>
            <p:nvPr/>
          </p:nvSpPr>
          <p:spPr bwMode="auto">
            <a:xfrm>
              <a:off x="3504" y="1344"/>
              <a:ext cx="336" cy="144"/>
            </a:xfrm>
            <a:prstGeom prst="rect">
              <a:avLst/>
            </a:prstGeom>
            <a:solidFill>
              <a:srgbClr val="FFF2E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033" name="Text Box 145"/>
            <p:cNvSpPr txBox="1">
              <a:spLocks noChangeArrowheads="1"/>
            </p:cNvSpPr>
            <p:nvPr/>
          </p:nvSpPr>
          <p:spPr bwMode="auto">
            <a:xfrm>
              <a:off x="2882" y="1278"/>
              <a:ext cx="8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  above    </a:t>
              </a:r>
            </a:p>
          </p:txBody>
        </p:sp>
      </p:grpSp>
      <p:grpSp>
        <p:nvGrpSpPr>
          <p:cNvPr id="678030" name="Group 142"/>
          <p:cNvGrpSpPr>
            <a:grpSpLocks/>
          </p:cNvGrpSpPr>
          <p:nvPr/>
        </p:nvGrpSpPr>
        <p:grpSpPr bwMode="auto">
          <a:xfrm>
            <a:off x="7340600" y="776288"/>
            <a:ext cx="1879600" cy="4383087"/>
            <a:chOff x="4624" y="489"/>
            <a:chExt cx="1184" cy="2761"/>
          </a:xfrm>
        </p:grpSpPr>
        <p:sp>
          <p:nvSpPr>
            <p:cNvPr id="677970" name="Rectangle 82"/>
            <p:cNvSpPr>
              <a:spLocks noChangeArrowheads="1"/>
            </p:cNvSpPr>
            <p:nvPr/>
          </p:nvSpPr>
          <p:spPr bwMode="auto">
            <a:xfrm>
              <a:off x="4743" y="163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71" name="Text Box 83"/>
            <p:cNvSpPr txBox="1">
              <a:spLocks noChangeArrowheads="1"/>
            </p:cNvSpPr>
            <p:nvPr/>
          </p:nvSpPr>
          <p:spPr bwMode="auto">
            <a:xfrm>
              <a:off x="4743" y="1666"/>
              <a:ext cx="38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77972" name="Text Box 84"/>
            <p:cNvSpPr txBox="1">
              <a:spLocks noChangeArrowheads="1"/>
            </p:cNvSpPr>
            <p:nvPr/>
          </p:nvSpPr>
          <p:spPr bwMode="auto">
            <a:xfrm>
              <a:off x="4743" y="1836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7973" name="Rectangle 85"/>
            <p:cNvSpPr>
              <a:spLocks noChangeArrowheads="1"/>
            </p:cNvSpPr>
            <p:nvPr/>
          </p:nvSpPr>
          <p:spPr bwMode="auto">
            <a:xfrm>
              <a:off x="5105" y="167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74" name="Rectangle 86"/>
            <p:cNvSpPr>
              <a:spLocks noChangeArrowheads="1"/>
            </p:cNvSpPr>
            <p:nvPr/>
          </p:nvSpPr>
          <p:spPr bwMode="auto">
            <a:xfrm>
              <a:off x="5105" y="184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7975" name="Text Box 87"/>
            <p:cNvSpPr txBox="1">
              <a:spLocks noChangeArrowheads="1"/>
            </p:cNvSpPr>
            <p:nvPr/>
          </p:nvSpPr>
          <p:spPr bwMode="auto">
            <a:xfrm>
              <a:off x="5068" y="1642"/>
              <a:ext cx="4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“dog”</a:t>
              </a:r>
            </a:p>
          </p:txBody>
        </p:sp>
        <p:sp>
          <p:nvSpPr>
            <p:cNvPr id="677976" name="Text Box 88"/>
            <p:cNvSpPr txBox="1">
              <a:spLocks noChangeArrowheads="1"/>
            </p:cNvSpPr>
            <p:nvPr/>
          </p:nvSpPr>
          <p:spPr bwMode="auto">
            <a:xfrm>
              <a:off x="5092" y="1821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677977" name="Group 89"/>
            <p:cNvGrpSpPr>
              <a:grpSpLocks/>
            </p:cNvGrpSpPr>
            <p:nvPr/>
          </p:nvGrpSpPr>
          <p:grpSpPr bwMode="auto">
            <a:xfrm>
              <a:off x="4743" y="1090"/>
              <a:ext cx="761" cy="399"/>
              <a:chOff x="4608" y="1680"/>
              <a:chExt cx="1008" cy="548"/>
            </a:xfrm>
          </p:grpSpPr>
          <p:sp>
            <p:nvSpPr>
              <p:cNvPr id="677978" name="Rectangle 90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7979" name="Text Box 91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677980" name="Text Box 92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77981" name="Rectangle 93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7982" name="Rectangle 94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77983" name="Text Box 95"/>
              <p:cNvSpPr txBox="1">
                <a:spLocks noChangeArrowheads="1"/>
              </p:cNvSpPr>
              <p:nvPr/>
            </p:nvSpPr>
            <p:spPr bwMode="auto">
              <a:xfrm>
                <a:off x="5078" y="1691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“cat”</a:t>
                </a:r>
              </a:p>
            </p:txBody>
          </p:sp>
          <p:sp>
            <p:nvSpPr>
              <p:cNvPr id="677984" name="Text Box 96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77985" name="Rectangle 97"/>
            <p:cNvSpPr>
              <a:spLocks noChangeArrowheads="1"/>
            </p:cNvSpPr>
            <p:nvPr/>
          </p:nvSpPr>
          <p:spPr bwMode="auto">
            <a:xfrm>
              <a:off x="4642" y="525"/>
              <a:ext cx="853" cy="276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86" name="Text Box 98"/>
            <p:cNvSpPr txBox="1">
              <a:spLocks noChangeArrowheads="1"/>
            </p:cNvSpPr>
            <p:nvPr/>
          </p:nvSpPr>
          <p:spPr bwMode="auto">
            <a:xfrm>
              <a:off x="4624" y="543"/>
              <a:ext cx="5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m_head</a:t>
              </a:r>
            </a:p>
          </p:txBody>
        </p:sp>
        <p:sp>
          <p:nvSpPr>
            <p:cNvPr id="677987" name="Rectangle 99"/>
            <p:cNvSpPr>
              <a:spLocks noChangeArrowheads="1"/>
            </p:cNvSpPr>
            <p:nvPr/>
          </p:nvSpPr>
          <p:spPr bwMode="auto">
            <a:xfrm>
              <a:off x="5187" y="573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88" name="Text Box 100"/>
            <p:cNvSpPr txBox="1">
              <a:spLocks noChangeArrowheads="1"/>
            </p:cNvSpPr>
            <p:nvPr/>
          </p:nvSpPr>
          <p:spPr bwMode="auto">
            <a:xfrm>
              <a:off x="5150" y="560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677989" name="Text Box 101"/>
            <p:cNvSpPr txBox="1">
              <a:spLocks noChangeArrowheads="1"/>
            </p:cNvSpPr>
            <p:nvPr/>
          </p:nvSpPr>
          <p:spPr bwMode="auto">
            <a:xfrm>
              <a:off x="5232" y="48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7990" name="Text Box 102"/>
            <p:cNvSpPr txBox="1">
              <a:spLocks noChangeArrowheads="1"/>
            </p:cNvSpPr>
            <p:nvPr/>
          </p:nvSpPr>
          <p:spPr bwMode="auto">
            <a:xfrm>
              <a:off x="5196" y="121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77991" name="AutoShape 103"/>
            <p:cNvCxnSpPr>
              <a:cxnSpLocks noChangeShapeType="1"/>
            </p:cNvCxnSpPr>
            <p:nvPr/>
          </p:nvCxnSpPr>
          <p:spPr bwMode="auto">
            <a:xfrm flipH="1">
              <a:off x="5250" y="1367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7992" name="Text Box 104"/>
            <p:cNvSpPr txBox="1">
              <a:spLocks noChangeArrowheads="1"/>
            </p:cNvSpPr>
            <p:nvPr/>
          </p:nvSpPr>
          <p:spPr bwMode="auto">
            <a:xfrm>
              <a:off x="4806" y="111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7993" name="Text Box 105"/>
            <p:cNvSpPr txBox="1">
              <a:spLocks noChangeArrowheads="1"/>
            </p:cNvSpPr>
            <p:nvPr/>
          </p:nvSpPr>
          <p:spPr bwMode="auto">
            <a:xfrm>
              <a:off x="5412" y="1034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77994" name="Text Box 106"/>
            <p:cNvSpPr txBox="1">
              <a:spLocks noChangeArrowheads="1"/>
            </p:cNvSpPr>
            <p:nvPr/>
          </p:nvSpPr>
          <p:spPr bwMode="auto">
            <a:xfrm>
              <a:off x="5419" y="1587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7995" name="Text Box 107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7997" name="Text Box 109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7998" name="Rectangle 110"/>
            <p:cNvSpPr>
              <a:spLocks noChangeArrowheads="1"/>
            </p:cNvSpPr>
            <p:nvPr/>
          </p:nvSpPr>
          <p:spPr bwMode="auto">
            <a:xfrm>
              <a:off x="4734" y="2851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99" name="Text Box 111"/>
            <p:cNvSpPr txBox="1">
              <a:spLocks noChangeArrowheads="1"/>
            </p:cNvSpPr>
            <p:nvPr/>
          </p:nvSpPr>
          <p:spPr bwMode="auto">
            <a:xfrm>
              <a:off x="4734" y="2883"/>
              <a:ext cx="3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78000" name="Text Box 112"/>
            <p:cNvSpPr txBox="1">
              <a:spLocks noChangeArrowheads="1"/>
            </p:cNvSpPr>
            <p:nvPr/>
          </p:nvSpPr>
          <p:spPr bwMode="auto">
            <a:xfrm>
              <a:off x="4734" y="3059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8001" name="Rectangle 113"/>
            <p:cNvSpPr>
              <a:spLocks noChangeArrowheads="1"/>
            </p:cNvSpPr>
            <p:nvPr/>
          </p:nvSpPr>
          <p:spPr bwMode="auto">
            <a:xfrm>
              <a:off x="5096" y="2886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002" name="Rectangle 114"/>
            <p:cNvSpPr>
              <a:spLocks noChangeArrowheads="1"/>
            </p:cNvSpPr>
            <p:nvPr/>
          </p:nvSpPr>
          <p:spPr bwMode="auto">
            <a:xfrm>
              <a:off x="5103" y="306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8003" name="Text Box 115"/>
            <p:cNvSpPr txBox="1">
              <a:spLocks noChangeArrowheads="1"/>
            </p:cNvSpPr>
            <p:nvPr/>
          </p:nvSpPr>
          <p:spPr bwMode="auto">
            <a:xfrm>
              <a:off x="5089" y="2859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8004" name="Text Box 116"/>
            <p:cNvSpPr txBox="1">
              <a:spLocks noChangeArrowheads="1"/>
            </p:cNvSpPr>
            <p:nvPr/>
          </p:nvSpPr>
          <p:spPr bwMode="auto">
            <a:xfrm>
              <a:off x="5083" y="3038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8005" name="Text Box 117"/>
            <p:cNvSpPr txBox="1">
              <a:spLocks noChangeArrowheads="1"/>
            </p:cNvSpPr>
            <p:nvPr/>
          </p:nvSpPr>
          <p:spPr bwMode="auto">
            <a:xfrm>
              <a:off x="5196" y="28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678006" name="Text Box 118"/>
            <p:cNvSpPr txBox="1">
              <a:spLocks noChangeArrowheads="1"/>
            </p:cNvSpPr>
            <p:nvPr/>
          </p:nvSpPr>
          <p:spPr bwMode="auto">
            <a:xfrm>
              <a:off x="5036" y="2839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678007" name="Text Box 119"/>
            <p:cNvSpPr txBox="1">
              <a:spLocks noChangeArrowheads="1"/>
            </p:cNvSpPr>
            <p:nvPr/>
          </p:nvSpPr>
          <p:spPr bwMode="auto">
            <a:xfrm>
              <a:off x="5053" y="3022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NULL</a:t>
              </a:r>
            </a:p>
          </p:txBody>
        </p:sp>
        <p:sp>
          <p:nvSpPr>
            <p:cNvPr id="678008" name="Text Box 120"/>
            <p:cNvSpPr txBox="1">
              <a:spLocks noChangeArrowheads="1"/>
            </p:cNvSpPr>
            <p:nvPr/>
          </p:nvSpPr>
          <p:spPr bwMode="auto">
            <a:xfrm>
              <a:off x="5422" y="2826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678024" name="AutoShape 136"/>
            <p:cNvCxnSpPr>
              <a:cxnSpLocks noChangeShapeType="1"/>
            </p:cNvCxnSpPr>
            <p:nvPr/>
          </p:nvCxnSpPr>
          <p:spPr bwMode="auto">
            <a:xfrm rot="5400000">
              <a:off x="5050" y="794"/>
              <a:ext cx="336" cy="22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8025" name="Text Box 137"/>
            <p:cNvSpPr txBox="1">
              <a:spLocks noChangeArrowheads="1"/>
            </p:cNvSpPr>
            <p:nvPr/>
          </p:nvSpPr>
          <p:spPr bwMode="auto">
            <a:xfrm>
              <a:off x="5124" y="542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1912938" y="2190750"/>
            <a:ext cx="533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Here’s the basic algorithm:</a:t>
            </a:r>
          </a:p>
        </p:txBody>
      </p:sp>
      <p:grpSp>
        <p:nvGrpSpPr>
          <p:cNvPr id="677893" name="Group 5"/>
          <p:cNvGrpSpPr>
            <a:grpSpLocks/>
          </p:cNvGrpSpPr>
          <p:nvPr/>
        </p:nvGrpSpPr>
        <p:grpSpPr bwMode="auto">
          <a:xfrm>
            <a:off x="142875" y="2660650"/>
            <a:ext cx="7315200" cy="4025900"/>
            <a:chOff x="438" y="1868"/>
            <a:chExt cx="4608" cy="2314"/>
          </a:xfrm>
        </p:grpSpPr>
        <p:sp>
          <p:nvSpPr>
            <p:cNvPr id="677894" name="Rectangle 6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7895" name="Rectangle 7"/>
            <p:cNvSpPr>
              <a:spLocks noChangeArrowheads="1"/>
            </p:cNvSpPr>
            <p:nvPr/>
          </p:nvSpPr>
          <p:spPr bwMode="auto">
            <a:xfrm>
              <a:off x="438" y="1868"/>
              <a:ext cx="4566" cy="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void </a:t>
              </a:r>
              <a:r>
                <a:rPr lang="en-US" sz="2000">
                  <a:solidFill>
                    <a:srgbClr val="6600CC"/>
                  </a:solidFill>
                </a:rPr>
                <a:t>AddItem</a:t>
              </a:r>
              <a:r>
                <a:rPr lang="en-US" sz="2000">
                  <a:solidFill>
                    <a:schemeClr val="tx1"/>
                  </a:solidFill>
                </a:rPr>
                <a:t>(string &amp;newItem)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77896" name="Rectangle 8"/>
          <p:cNvSpPr>
            <a:spLocks noChangeArrowheads="1"/>
          </p:cNvSpPr>
          <p:nvPr/>
        </p:nvSpPr>
        <p:spPr bwMode="auto">
          <a:xfrm>
            <a:off x="488950" y="3829050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if (</a:t>
            </a:r>
            <a:r>
              <a:rPr lang="en-US" sz="1800">
                <a:solidFill>
                  <a:srgbClr val="6600CC"/>
                </a:solidFill>
              </a:rPr>
              <a:t>our new node belongs at the very top of the list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</a:t>
            </a:r>
            <a:r>
              <a:rPr lang="en-US" sz="1800">
                <a:solidFill>
                  <a:srgbClr val="FF0000"/>
                </a:solidFill>
              </a:rPr>
              <a:t>Einstein’s algorithm</a:t>
            </a:r>
            <a:r>
              <a:rPr lang="en-US" sz="1800"/>
              <a:t> to add it there and we’re done</a:t>
            </a:r>
          </a:p>
        </p:txBody>
      </p:sp>
      <p:sp>
        <p:nvSpPr>
          <p:cNvPr id="677897" name="Rectangle 9"/>
          <p:cNvSpPr>
            <a:spLocks noChangeArrowheads="1"/>
          </p:cNvSpPr>
          <p:nvPr/>
        </p:nvSpPr>
        <p:spPr bwMode="auto">
          <a:xfrm>
            <a:off x="498475" y="4476750"/>
            <a:ext cx="6926263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</a:t>
            </a:r>
            <a:r>
              <a:rPr lang="en-US" sz="1800">
                <a:solidFill>
                  <a:srgbClr val="6600CC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/>
              <a:t>{</a:t>
            </a:r>
          </a:p>
          <a:p>
            <a:pPr algn="l"/>
            <a:endParaRPr lang="en-US" sz="1400" b="1"/>
          </a:p>
          <a:p>
            <a:pPr algn="l"/>
            <a:endParaRPr lang="en-US" sz="1900"/>
          </a:p>
          <a:p>
            <a:pPr algn="l"/>
            <a:endParaRPr lang="en-US" sz="19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400" b="1"/>
              <a:t>}</a:t>
            </a:r>
          </a:p>
        </p:txBody>
      </p:sp>
      <p:sp>
        <p:nvSpPr>
          <p:cNvPr id="677898" name="Rectangle 10"/>
          <p:cNvSpPr>
            <a:spLocks noChangeArrowheads="1"/>
          </p:cNvSpPr>
          <p:nvPr/>
        </p:nvSpPr>
        <p:spPr bwMode="auto">
          <a:xfrm>
            <a:off x="765175" y="4905375"/>
            <a:ext cx="6345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Use a </a:t>
            </a:r>
            <a:r>
              <a:rPr lang="en-US" sz="1800">
                <a:solidFill>
                  <a:srgbClr val="6600CC"/>
                </a:solidFill>
              </a:rPr>
              <a:t>traversal loop</a:t>
            </a:r>
            <a:r>
              <a:rPr lang="en-US" sz="1800"/>
              <a:t> to find the node just </a:t>
            </a:r>
            <a:r>
              <a:rPr lang="en-US" sz="1800">
                <a:solidFill>
                  <a:srgbClr val="FF0000"/>
                </a:solidFill>
              </a:rPr>
              <a:t>ABOVE</a:t>
            </a:r>
            <a:r>
              <a:rPr lang="en-US" sz="1800"/>
              <a:t> where you want to insert your new item</a:t>
            </a:r>
          </a:p>
        </p:txBody>
      </p:sp>
      <p:sp>
        <p:nvSpPr>
          <p:cNvPr id="677900" name="Rectangle 12"/>
          <p:cNvSpPr>
            <a:spLocks noChangeArrowheads="1"/>
          </p:cNvSpPr>
          <p:nvPr/>
        </p:nvSpPr>
        <p:spPr bwMode="auto">
          <a:xfrm>
            <a:off x="546100" y="313372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if (</a:t>
            </a:r>
            <a:r>
              <a:rPr lang="en-US" sz="1800">
                <a:solidFill>
                  <a:srgbClr val="6600CC"/>
                </a:solidFill>
              </a:rPr>
              <a:t>our list is totally empty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</a:t>
            </a:r>
            <a:r>
              <a:rPr lang="en-US" sz="1800">
                <a:solidFill>
                  <a:srgbClr val="FF0000"/>
                </a:solidFill>
              </a:rPr>
              <a:t>Einstein’s algorithm</a:t>
            </a:r>
            <a:r>
              <a:rPr lang="en-US" sz="1800"/>
              <a:t> to add the new node</a:t>
            </a:r>
          </a:p>
        </p:txBody>
      </p:sp>
      <p:sp>
        <p:nvSpPr>
          <p:cNvPr id="677968" name="AutoShape 80"/>
          <p:cNvSpPr>
            <a:spLocks noChangeArrowheads="1"/>
          </p:cNvSpPr>
          <p:nvPr/>
        </p:nvSpPr>
        <p:spPr bwMode="auto">
          <a:xfrm>
            <a:off x="685800" y="1809750"/>
            <a:ext cx="4857750" cy="1533525"/>
          </a:xfrm>
          <a:prstGeom prst="wedgeRoundRectCallout">
            <a:avLst>
              <a:gd name="adj1" fmla="val 1079"/>
              <a:gd name="adj2" fmla="val 12867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For instance, we’re inserting an item like </a:t>
            </a:r>
            <a:r>
              <a:rPr lang="en-US" sz="2000">
                <a:solidFill>
                  <a:srgbClr val="6600CC"/>
                </a:solidFill>
              </a:rPr>
              <a:t>“fly”</a:t>
            </a:r>
            <a:r>
              <a:rPr lang="en-US" sz="2000">
                <a:solidFill>
                  <a:schemeClr val="tx1"/>
                </a:solidFill>
              </a:rPr>
              <a:t> that belongs in the middle of an alphabetized list…</a:t>
            </a:r>
          </a:p>
        </p:txBody>
      </p:sp>
      <p:cxnSp>
        <p:nvCxnSpPr>
          <p:cNvPr id="678009" name="AutoShape 121"/>
          <p:cNvCxnSpPr>
            <a:cxnSpLocks noChangeShapeType="1"/>
          </p:cNvCxnSpPr>
          <p:nvPr/>
        </p:nvCxnSpPr>
        <p:spPr bwMode="auto">
          <a:xfrm rot="5400000">
            <a:off x="7522369" y="3544094"/>
            <a:ext cx="1479550" cy="5476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8010" name="Group 122"/>
          <p:cNvGrpSpPr>
            <a:grpSpLocks/>
          </p:cNvGrpSpPr>
          <p:nvPr/>
        </p:nvGrpSpPr>
        <p:grpSpPr bwMode="auto">
          <a:xfrm>
            <a:off x="6678613" y="3340100"/>
            <a:ext cx="1595437" cy="673100"/>
            <a:chOff x="5257" y="4108"/>
            <a:chExt cx="1005" cy="424"/>
          </a:xfrm>
        </p:grpSpPr>
        <p:grpSp>
          <p:nvGrpSpPr>
            <p:cNvPr id="678011" name="Group 123"/>
            <p:cNvGrpSpPr>
              <a:grpSpLocks/>
            </p:cNvGrpSpPr>
            <p:nvPr/>
          </p:nvGrpSpPr>
          <p:grpSpPr bwMode="auto">
            <a:xfrm>
              <a:off x="5257" y="4112"/>
              <a:ext cx="761" cy="420"/>
              <a:chOff x="4999" y="924"/>
              <a:chExt cx="761" cy="420"/>
            </a:xfrm>
          </p:grpSpPr>
          <p:grpSp>
            <p:nvGrpSpPr>
              <p:cNvPr id="678012" name="Group 124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99"/>
                <a:chOff x="5856" y="1536"/>
                <a:chExt cx="761" cy="399"/>
              </a:xfrm>
            </p:grpSpPr>
            <p:sp>
              <p:nvSpPr>
                <p:cNvPr id="678013" name="Rectangle 125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801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5856" y="1568"/>
                  <a:ext cx="3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name</a:t>
                  </a:r>
                </a:p>
              </p:txBody>
            </p:sp>
            <p:sp>
              <p:nvSpPr>
                <p:cNvPr id="67801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5856" y="1744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78016" name="Rectangle 128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8017" name="Rectangle 129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7801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78019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78020" name="Text Box 132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78021" name="Text Box 133"/>
            <p:cNvSpPr txBox="1">
              <a:spLocks noChangeArrowheads="1"/>
            </p:cNvSpPr>
            <p:nvPr/>
          </p:nvSpPr>
          <p:spPr bwMode="auto">
            <a:xfrm>
              <a:off x="5572" y="4121"/>
              <a:ext cx="4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“fly”</a:t>
              </a:r>
            </a:p>
          </p:txBody>
        </p:sp>
        <p:sp>
          <p:nvSpPr>
            <p:cNvPr id="678022" name="Text Box 134"/>
            <p:cNvSpPr txBox="1">
              <a:spLocks noChangeArrowheads="1"/>
            </p:cNvSpPr>
            <p:nvPr/>
          </p:nvSpPr>
          <p:spPr bwMode="auto">
            <a:xfrm>
              <a:off x="5927" y="4108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sp>
        <p:nvSpPr>
          <p:cNvPr id="678023" name="Text Box 135"/>
          <p:cNvSpPr txBox="1">
            <a:spLocks noChangeArrowheads="1"/>
          </p:cNvSpPr>
          <p:nvPr/>
        </p:nvSpPr>
        <p:spPr bwMode="auto">
          <a:xfrm>
            <a:off x="7185025" y="36512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sp>
        <p:nvSpPr>
          <p:cNvPr id="678026" name="Text Box 138"/>
          <p:cNvSpPr txBox="1">
            <a:spLocks noChangeArrowheads="1"/>
          </p:cNvSpPr>
          <p:nvPr/>
        </p:nvSpPr>
        <p:spPr bwMode="auto">
          <a:xfrm>
            <a:off x="7815263" y="1997075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1400</a:t>
            </a:r>
          </a:p>
        </p:txBody>
      </p:sp>
      <p:sp>
        <p:nvSpPr>
          <p:cNvPr id="678028" name="Text Box 140"/>
          <p:cNvSpPr txBox="1">
            <a:spLocks noChangeArrowheads="1"/>
          </p:cNvSpPr>
          <p:nvPr/>
        </p:nvSpPr>
        <p:spPr bwMode="auto">
          <a:xfrm>
            <a:off x="8081963" y="863600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77996" name="Text Box 108"/>
          <p:cNvSpPr txBox="1">
            <a:spLocks noChangeArrowheads="1"/>
          </p:cNvSpPr>
          <p:nvPr/>
        </p:nvSpPr>
        <p:spPr bwMode="auto">
          <a:xfrm>
            <a:off x="8078788" y="2871788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678034" name="Text Box 146"/>
          <p:cNvSpPr txBox="1">
            <a:spLocks noChangeArrowheads="1"/>
          </p:cNvSpPr>
          <p:nvPr/>
        </p:nvSpPr>
        <p:spPr bwMode="auto">
          <a:xfrm>
            <a:off x="6530975" y="1446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678036" name="AutoShape 148"/>
          <p:cNvCxnSpPr>
            <a:cxnSpLocks noChangeShapeType="1"/>
            <a:stCxn id="678034" idx="3"/>
            <a:endCxn id="677979" idx="1"/>
          </p:cNvCxnSpPr>
          <p:nvPr/>
        </p:nvCxnSpPr>
        <p:spPr bwMode="auto">
          <a:xfrm>
            <a:off x="6805613" y="1674813"/>
            <a:ext cx="723900" cy="258762"/>
          </a:xfrm>
          <a:prstGeom prst="curvedConnector3">
            <a:avLst>
              <a:gd name="adj1" fmla="val 49782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8037" name="AutoShape 149"/>
          <p:cNvCxnSpPr>
            <a:cxnSpLocks noChangeShapeType="1"/>
            <a:stCxn id="678034" idx="3"/>
            <a:endCxn id="677971" idx="1"/>
          </p:cNvCxnSpPr>
          <p:nvPr/>
        </p:nvCxnSpPr>
        <p:spPr bwMode="auto">
          <a:xfrm>
            <a:off x="6805613" y="1674813"/>
            <a:ext cx="723900" cy="1123950"/>
          </a:xfrm>
          <a:prstGeom prst="curvedConnector3">
            <a:avLst>
              <a:gd name="adj1" fmla="val 49782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038" name="AutoShape 150"/>
          <p:cNvSpPr>
            <a:spLocks noChangeArrowheads="1"/>
          </p:cNvSpPr>
          <p:nvPr/>
        </p:nvSpPr>
        <p:spPr bwMode="auto">
          <a:xfrm>
            <a:off x="733425" y="2876550"/>
            <a:ext cx="4857750" cy="1533525"/>
          </a:xfrm>
          <a:prstGeom prst="wedgeRoundRectCallout">
            <a:avLst>
              <a:gd name="adj1" fmla="val 1079"/>
              <a:gd name="adj2" fmla="val 12867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Once we’ve found the node </a:t>
            </a:r>
            <a:r>
              <a:rPr lang="en-US" sz="2000">
                <a:solidFill>
                  <a:srgbClr val="FF0000"/>
                </a:solidFill>
              </a:rPr>
              <a:t>directly above</a:t>
            </a:r>
            <a:r>
              <a:rPr lang="en-US" sz="2000">
                <a:solidFill>
                  <a:schemeClr val="tx1"/>
                </a:solidFill>
              </a:rPr>
              <a:t> where we want to add our new node, we can…</a:t>
            </a:r>
          </a:p>
        </p:txBody>
      </p:sp>
      <p:sp>
        <p:nvSpPr>
          <p:cNvPr id="678040" name="Text Box 152"/>
          <p:cNvSpPr txBox="1">
            <a:spLocks noChangeArrowheads="1"/>
          </p:cNvSpPr>
          <p:nvPr/>
        </p:nvSpPr>
        <p:spPr bwMode="auto">
          <a:xfrm>
            <a:off x="7791450" y="286385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600</a:t>
            </a:r>
          </a:p>
        </p:txBody>
      </p:sp>
      <p:cxnSp>
        <p:nvCxnSpPr>
          <p:cNvPr id="678041" name="AutoShape 153"/>
          <p:cNvCxnSpPr>
            <a:cxnSpLocks noChangeShapeType="1"/>
          </p:cNvCxnSpPr>
          <p:nvPr/>
        </p:nvCxnSpPr>
        <p:spPr bwMode="auto">
          <a:xfrm rot="5400000">
            <a:off x="7802562" y="2841626"/>
            <a:ext cx="246063" cy="830262"/>
          </a:xfrm>
          <a:prstGeom prst="curvedConnector3">
            <a:avLst>
              <a:gd name="adj1" fmla="val 4967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042" name="Text Box 154"/>
          <p:cNvSpPr txBox="1">
            <a:spLocks noChangeArrowheads="1"/>
          </p:cNvSpPr>
          <p:nvPr/>
        </p:nvSpPr>
        <p:spPr bwMode="auto">
          <a:xfrm>
            <a:off x="7789863" y="286385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678043" name="AutoShape 155"/>
          <p:cNvCxnSpPr>
            <a:cxnSpLocks noChangeShapeType="1"/>
          </p:cNvCxnSpPr>
          <p:nvPr/>
        </p:nvCxnSpPr>
        <p:spPr bwMode="auto">
          <a:xfrm rot="16200000" flipH="1">
            <a:off x="7610475" y="3800475"/>
            <a:ext cx="649288" cy="820738"/>
          </a:xfrm>
          <a:prstGeom prst="curvedConnector3">
            <a:avLst>
              <a:gd name="adj1" fmla="val 4988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044" name="Rectangle 156"/>
          <p:cNvSpPr>
            <a:spLocks noChangeArrowheads="1"/>
          </p:cNvSpPr>
          <p:nvPr/>
        </p:nvSpPr>
        <p:spPr bwMode="auto">
          <a:xfrm>
            <a:off x="774700" y="5965825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Link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FF0000"/>
                </a:solidFill>
              </a:rPr>
              <a:t>new node</a:t>
            </a:r>
            <a:r>
              <a:rPr lang="en-US" sz="1800" dirty="0"/>
              <a:t> into the list right after the </a:t>
            </a:r>
            <a:r>
              <a:rPr lang="en-US" sz="1800" dirty="0">
                <a:solidFill>
                  <a:srgbClr val="FF0000"/>
                </a:solidFill>
              </a:rPr>
              <a:t>ABOVE node</a:t>
            </a:r>
          </a:p>
        </p:txBody>
      </p:sp>
      <p:sp>
        <p:nvSpPr>
          <p:cNvPr id="678045" name="Rectangle 157"/>
          <p:cNvSpPr>
            <a:spLocks noChangeArrowheads="1"/>
          </p:cNvSpPr>
          <p:nvPr/>
        </p:nvSpPr>
        <p:spPr bwMode="auto">
          <a:xfrm>
            <a:off x="746125" y="5584825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Allocate and fill</a:t>
            </a:r>
            <a:r>
              <a:rPr lang="en-US" sz="1800"/>
              <a:t> your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  <a:r>
              <a:rPr lang="en-US" sz="1800"/>
              <a:t> with the item</a:t>
            </a:r>
          </a:p>
        </p:txBody>
      </p:sp>
      <p:sp>
        <p:nvSpPr>
          <p:cNvPr id="678047" name="Rectangle 159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Not at the top, not at the bottom…</a:t>
            </a:r>
          </a:p>
        </p:txBody>
      </p:sp>
      <p:sp>
        <p:nvSpPr>
          <p:cNvPr id="85" name="AutoShape 150"/>
          <p:cNvSpPr>
            <a:spLocks noChangeArrowheads="1"/>
          </p:cNvSpPr>
          <p:nvPr/>
        </p:nvSpPr>
        <p:spPr bwMode="auto">
          <a:xfrm>
            <a:off x="3255963" y="1781233"/>
            <a:ext cx="3724275" cy="1050867"/>
          </a:xfrm>
          <a:prstGeom prst="wedgeRoundRectCallout">
            <a:avLst>
              <a:gd name="adj1" fmla="val 59903"/>
              <a:gd name="adj2" fmla="val 134418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First we link our </a:t>
            </a:r>
            <a:r>
              <a:rPr lang="en-US" sz="2000" dirty="0" smtClean="0">
                <a:solidFill>
                  <a:srgbClr val="6600CC"/>
                </a:solidFill>
              </a:rPr>
              <a:t>new node </a:t>
            </a:r>
            <a:r>
              <a:rPr lang="en-US" sz="2000" dirty="0" smtClean="0">
                <a:solidFill>
                  <a:schemeClr val="tx1"/>
                </a:solidFill>
              </a:rPr>
              <a:t>to the </a:t>
            </a:r>
            <a:r>
              <a:rPr lang="en-US" sz="2000" dirty="0" smtClean="0">
                <a:solidFill>
                  <a:srgbClr val="6600CC"/>
                </a:solidFill>
              </a:rPr>
              <a:t>node after </a:t>
            </a:r>
            <a:r>
              <a:rPr lang="en-US" sz="2000" dirty="0" smtClean="0">
                <a:solidFill>
                  <a:schemeClr val="tx1"/>
                </a:solidFill>
              </a:rPr>
              <a:t>it.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6" name="AutoShape 150"/>
          <p:cNvSpPr>
            <a:spLocks noChangeArrowheads="1"/>
          </p:cNvSpPr>
          <p:nvPr/>
        </p:nvSpPr>
        <p:spPr bwMode="auto">
          <a:xfrm>
            <a:off x="4030662" y="1028700"/>
            <a:ext cx="3724275" cy="1007463"/>
          </a:xfrm>
          <a:prstGeom prst="wedgeRoundRectCallout">
            <a:avLst>
              <a:gd name="adj1" fmla="val 59647"/>
              <a:gd name="adj2" fmla="val 14021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Second we link our </a:t>
            </a:r>
            <a:r>
              <a:rPr lang="en-US" sz="2000" dirty="0" smtClean="0">
                <a:solidFill>
                  <a:srgbClr val="6600CC"/>
                </a:solidFill>
              </a:rPr>
              <a:t>above node </a:t>
            </a:r>
            <a:r>
              <a:rPr lang="en-US" sz="2000" dirty="0" smtClean="0">
                <a:solidFill>
                  <a:schemeClr val="tx1"/>
                </a:solidFill>
              </a:rPr>
              <a:t>to our </a:t>
            </a:r>
            <a:r>
              <a:rPr lang="en-US" sz="2000" dirty="0" smtClean="0">
                <a:solidFill>
                  <a:srgbClr val="6600CC"/>
                </a:solidFill>
              </a:rPr>
              <a:t>new node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L -0.2052 0.0944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78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0741E-7 L -0.19584 -0.0708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78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354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678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678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7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678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-0.08958 0.11389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678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7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77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678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2000"/>
                                        <p:tgtEl>
                                          <p:spTgt spid="67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7" grpId="0"/>
      <p:bldP spid="677898" grpId="0"/>
      <p:bldP spid="677968" grpId="0" animBg="1"/>
      <p:bldP spid="677968" grpId="1" animBg="1"/>
      <p:bldP spid="678023" grpId="0"/>
      <p:bldP spid="678023" grpId="1"/>
      <p:bldP spid="678026" grpId="0"/>
      <p:bldP spid="678026" grpId="1"/>
      <p:bldP spid="678028" grpId="0"/>
      <p:bldP spid="678028" grpId="1"/>
      <p:bldP spid="678028" grpId="2"/>
      <p:bldP spid="677996" grpId="0"/>
      <p:bldP spid="677996" grpId="1"/>
      <p:bldP spid="678038" grpId="0" animBg="1"/>
      <p:bldP spid="678040" grpId="0"/>
      <p:bldP spid="678042" grpId="0"/>
      <p:bldP spid="678042" grpId="1"/>
      <p:bldP spid="678044" grpId="0"/>
      <p:bldP spid="678045" grpId="0"/>
      <p:bldP spid="85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583-5015-45E2-92CF-02F17AC1431B}" type="slidenum">
              <a:rPr lang="en-US"/>
              <a:pPr/>
              <a:t>5</a:t>
            </a:fld>
            <a:endParaRPr lang="en-US"/>
          </a:p>
        </p:txBody>
      </p:sp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195263" y="1155700"/>
            <a:ext cx="5181600" cy="5568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152400" y="1076325"/>
            <a:ext cx="541020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384175" y="3019425"/>
            <a:ext cx="482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 setMeEqualTo(const Circ &amp;src)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363538" y="3278188"/>
            <a:ext cx="29146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src.m_x;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src.m_y;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src.m_rad;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118100" y="1179513"/>
            <a:ext cx="39306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    The syntax for an assignment operator is </a:t>
            </a:r>
            <a:br>
              <a:rPr lang="en-US" sz="2200">
                <a:solidFill>
                  <a:srgbClr val="006666"/>
                </a:solidFill>
                <a:latin typeface="Comic Sans MS" pitchFamily="66" charset="0"/>
              </a:rPr>
            </a:br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a bit confusing.</a:t>
            </a:r>
          </a:p>
        </p:txBody>
      </p:sp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5410200" y="2514600"/>
            <a:ext cx="3714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So lets define a simpler version first…</a:t>
            </a:r>
          </a:p>
        </p:txBody>
      </p: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470525" y="3514725"/>
            <a:ext cx="3554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how we’d use our new function.</a:t>
            </a:r>
          </a:p>
        </p:txBody>
      </p:sp>
      <p:grpSp>
        <p:nvGrpSpPr>
          <p:cNvPr id="558090" name="Group 10"/>
          <p:cNvGrpSpPr>
            <a:grpSpLocks/>
          </p:cNvGrpSpPr>
          <p:nvPr/>
        </p:nvGrpSpPr>
        <p:grpSpPr bwMode="auto">
          <a:xfrm>
            <a:off x="5029200" y="4419600"/>
            <a:ext cx="3962400" cy="2684463"/>
            <a:chOff x="48" y="1440"/>
            <a:chExt cx="2496" cy="1691"/>
          </a:xfrm>
        </p:grpSpPr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2" name="Rectangle 12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Circ  foo(1,2,3);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Circ  bar(4,5,6);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bar.setMeEqualTo(foo)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58094" name="Line 14"/>
          <p:cNvSpPr>
            <a:spLocks noChangeShapeType="1"/>
          </p:cNvSpPr>
          <p:nvPr/>
        </p:nvSpPr>
        <p:spPr bwMode="auto">
          <a:xfrm>
            <a:off x="5534025" y="5137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5534025" y="570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22" name="Line 42"/>
          <p:cNvSpPr>
            <a:spLocks noChangeShapeType="1"/>
          </p:cNvSpPr>
          <p:nvPr/>
        </p:nvSpPr>
        <p:spPr bwMode="auto">
          <a:xfrm>
            <a:off x="5508625" y="6261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40" name="Text Box 60"/>
          <p:cNvSpPr txBox="1">
            <a:spLocks noChangeArrowheads="1"/>
          </p:cNvSpPr>
          <p:nvPr/>
        </p:nvSpPr>
        <p:spPr bwMode="auto">
          <a:xfrm>
            <a:off x="5881688" y="6337300"/>
            <a:ext cx="2424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// same as </a:t>
            </a:r>
            <a:r>
              <a:rPr lang="en-US" sz="1800">
                <a:solidFill>
                  <a:srgbClr val="6600CC"/>
                </a:solidFill>
              </a:rPr>
              <a:t>bar = foo;</a:t>
            </a:r>
          </a:p>
        </p:txBody>
      </p:sp>
      <p:sp>
        <p:nvSpPr>
          <p:cNvPr id="558155" name="Text Box 75"/>
          <p:cNvSpPr txBox="1">
            <a:spLocks noChangeArrowheads="1"/>
          </p:cNvSpPr>
          <p:nvPr/>
        </p:nvSpPr>
        <p:spPr bwMode="auto">
          <a:xfrm>
            <a:off x="850900" y="3676650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bar        </a:t>
            </a:r>
          </a:p>
        </p:txBody>
      </p:sp>
      <p:sp>
        <p:nvSpPr>
          <p:cNvPr id="558157" name="AutoShape 77"/>
          <p:cNvSpPr>
            <a:spLocks noChangeArrowheads="1"/>
          </p:cNvSpPr>
          <p:nvPr/>
        </p:nvSpPr>
        <p:spPr bwMode="auto">
          <a:xfrm>
            <a:off x="1446213" y="552450"/>
            <a:ext cx="3089275" cy="1735138"/>
          </a:xfrm>
          <a:prstGeom prst="wedgeRoundRectCallout">
            <a:avLst>
              <a:gd name="adj1" fmla="val -49435"/>
              <a:gd name="adj2" fmla="val 95745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Hmmm.. This looks familiar, doesn’t it?</a:t>
            </a:r>
          </a:p>
          <a:p>
            <a:endParaRPr lang="en-US" sz="2000">
              <a:solidFill>
                <a:srgbClr val="6600CC"/>
              </a:solidFill>
            </a:endParaRPr>
          </a:p>
          <a:p>
            <a:r>
              <a:rPr lang="en-US" sz="2000">
                <a:solidFill>
                  <a:srgbClr val="6600CC"/>
                </a:solidFill>
              </a:rPr>
              <a:t>What does it remind you of?</a:t>
            </a:r>
          </a:p>
        </p:txBody>
      </p:sp>
      <p:grpSp>
        <p:nvGrpSpPr>
          <p:cNvPr id="558174" name="Group 94"/>
          <p:cNvGrpSpPr>
            <a:grpSpLocks/>
          </p:cNvGrpSpPr>
          <p:nvPr/>
        </p:nvGrpSpPr>
        <p:grpSpPr bwMode="auto">
          <a:xfrm>
            <a:off x="604838" y="808038"/>
            <a:ext cx="3968750" cy="2867025"/>
            <a:chOff x="381" y="509"/>
            <a:chExt cx="2500" cy="1806"/>
          </a:xfrm>
        </p:grpSpPr>
        <p:sp>
          <p:nvSpPr>
            <p:cNvPr id="558143" name="Rectangle 63"/>
            <p:cNvSpPr>
              <a:spLocks noChangeArrowheads="1"/>
            </p:cNvSpPr>
            <p:nvPr/>
          </p:nvSpPr>
          <p:spPr bwMode="auto">
            <a:xfrm>
              <a:off x="381" y="509"/>
              <a:ext cx="2500" cy="180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class Circ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void setMeEqualTo(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const Circ &amp;src</a:t>
              </a:r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)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  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m_x = src.m_x;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m_y = src.m_y;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m_rad = src.m_rad;</a:t>
              </a: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private: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 m_x      m_y      m_rad  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558144" name="Rectangle 64"/>
            <p:cNvSpPr>
              <a:spLocks noChangeArrowheads="1"/>
            </p:cNvSpPr>
            <p:nvPr/>
          </p:nvSpPr>
          <p:spPr bwMode="auto">
            <a:xfrm>
              <a:off x="803" y="2017"/>
              <a:ext cx="311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45" name="Rectangle 65"/>
            <p:cNvSpPr>
              <a:spLocks noChangeArrowheads="1"/>
            </p:cNvSpPr>
            <p:nvPr/>
          </p:nvSpPr>
          <p:spPr bwMode="auto">
            <a:xfrm>
              <a:off x="1390" y="2008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46" name="Rectangle 66"/>
            <p:cNvSpPr>
              <a:spLocks noChangeArrowheads="1"/>
            </p:cNvSpPr>
            <p:nvPr/>
          </p:nvSpPr>
          <p:spPr bwMode="auto">
            <a:xfrm>
              <a:off x="2130" y="2013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8175" name="Group 95"/>
          <p:cNvGrpSpPr>
            <a:grpSpLocks/>
          </p:cNvGrpSpPr>
          <p:nvPr/>
        </p:nvGrpSpPr>
        <p:grpSpPr bwMode="auto">
          <a:xfrm>
            <a:off x="509588" y="685800"/>
            <a:ext cx="4943475" cy="5980113"/>
            <a:chOff x="321" y="432"/>
            <a:chExt cx="3114" cy="3767"/>
          </a:xfrm>
        </p:grpSpPr>
        <p:sp>
          <p:nvSpPr>
            <p:cNvPr id="558151" name="Rectangle 71"/>
            <p:cNvSpPr>
              <a:spLocks noChangeArrowheads="1"/>
            </p:cNvSpPr>
            <p:nvPr/>
          </p:nvSpPr>
          <p:spPr bwMode="auto">
            <a:xfrm>
              <a:off x="947" y="2393"/>
              <a:ext cx="2488" cy="180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class Circ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void setMeEqualTo(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const Circ &amp;src</a:t>
              </a:r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)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  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m_x = src.m_x;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m_y = src.m_y;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m_rad = src.m_rad;</a:t>
              </a: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private: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 m_x      m_y      m_rad  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558152" name="Rectangle 72"/>
            <p:cNvSpPr>
              <a:spLocks noChangeArrowheads="1"/>
            </p:cNvSpPr>
            <p:nvPr/>
          </p:nvSpPr>
          <p:spPr bwMode="auto">
            <a:xfrm>
              <a:off x="1369" y="3901"/>
              <a:ext cx="311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53" name="Rectangle 73"/>
            <p:cNvSpPr>
              <a:spLocks noChangeArrowheads="1"/>
            </p:cNvSpPr>
            <p:nvPr/>
          </p:nvSpPr>
          <p:spPr bwMode="auto">
            <a:xfrm>
              <a:off x="1956" y="3892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54" name="Rectangle 74"/>
            <p:cNvSpPr>
              <a:spLocks noChangeArrowheads="1"/>
            </p:cNvSpPr>
            <p:nvPr/>
          </p:nvSpPr>
          <p:spPr bwMode="auto">
            <a:xfrm>
              <a:off x="2696" y="3897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47" name="Text Box 67"/>
            <p:cNvSpPr txBox="1">
              <a:spLocks noChangeArrowheads="1"/>
            </p:cNvSpPr>
            <p:nvPr/>
          </p:nvSpPr>
          <p:spPr bwMode="auto">
            <a:xfrm>
              <a:off x="321" y="43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558162" name="Line 82"/>
          <p:cNvSpPr>
            <a:spLocks noChangeShapeType="1"/>
          </p:cNvSpPr>
          <p:nvPr/>
        </p:nvSpPr>
        <p:spPr bwMode="auto">
          <a:xfrm>
            <a:off x="1612900" y="50228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48" name="Text Box 68"/>
          <p:cNvSpPr txBox="1">
            <a:spLocks noChangeArrowheads="1"/>
          </p:cNvSpPr>
          <p:nvPr/>
        </p:nvSpPr>
        <p:spPr bwMode="auto">
          <a:xfrm>
            <a:off x="1397000" y="31242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1          2             3</a:t>
            </a:r>
          </a:p>
        </p:txBody>
      </p:sp>
      <p:sp>
        <p:nvSpPr>
          <p:cNvPr id="558164" name="Text Box 84"/>
          <p:cNvSpPr txBox="1">
            <a:spLocks noChangeArrowheads="1"/>
          </p:cNvSpPr>
          <p:nvPr/>
        </p:nvSpPr>
        <p:spPr bwMode="auto">
          <a:xfrm>
            <a:off x="1368425" y="309245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58167" name="Text Box 87"/>
          <p:cNvSpPr txBox="1">
            <a:spLocks noChangeArrowheads="1"/>
          </p:cNvSpPr>
          <p:nvPr/>
        </p:nvSpPr>
        <p:spPr bwMode="auto">
          <a:xfrm>
            <a:off x="3200400" y="60960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58168" name="Line 88"/>
          <p:cNvSpPr>
            <a:spLocks noChangeShapeType="1"/>
          </p:cNvSpPr>
          <p:nvPr/>
        </p:nvSpPr>
        <p:spPr bwMode="auto">
          <a:xfrm>
            <a:off x="1628775" y="52292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69" name="Text Box 89"/>
          <p:cNvSpPr txBox="1">
            <a:spLocks noChangeArrowheads="1"/>
          </p:cNvSpPr>
          <p:nvPr/>
        </p:nvSpPr>
        <p:spPr bwMode="auto">
          <a:xfrm>
            <a:off x="2262188" y="30861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58170" name="Text Box 90"/>
          <p:cNvSpPr txBox="1">
            <a:spLocks noChangeArrowheads="1"/>
          </p:cNvSpPr>
          <p:nvPr/>
        </p:nvSpPr>
        <p:spPr bwMode="auto">
          <a:xfrm>
            <a:off x="3395663" y="3095625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58171" name="Line 91"/>
          <p:cNvSpPr>
            <a:spLocks noChangeShapeType="1"/>
          </p:cNvSpPr>
          <p:nvPr/>
        </p:nvSpPr>
        <p:spPr bwMode="auto">
          <a:xfrm>
            <a:off x="1638300" y="544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72" name="Line 92"/>
          <p:cNvSpPr>
            <a:spLocks noChangeShapeType="1"/>
          </p:cNvSpPr>
          <p:nvPr/>
        </p:nvSpPr>
        <p:spPr bwMode="auto">
          <a:xfrm>
            <a:off x="5334000" y="65722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73" name="AutoShape 93"/>
          <p:cNvSpPr>
            <a:spLocks noChangeArrowheads="1"/>
          </p:cNvSpPr>
          <p:nvPr/>
        </p:nvSpPr>
        <p:spPr bwMode="auto">
          <a:xfrm>
            <a:off x="5940425" y="4162425"/>
            <a:ext cx="3013075" cy="1211263"/>
          </a:xfrm>
          <a:prstGeom prst="wedgeRoundRectCallout">
            <a:avLst>
              <a:gd name="adj1" fmla="val -43361"/>
              <a:gd name="adj2" fmla="val 113958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When we’re done, </a:t>
            </a:r>
            <a:r>
              <a:rPr lang="en-US" sz="2000">
                <a:solidFill>
                  <a:srgbClr val="6600CC"/>
                </a:solidFill>
              </a:rPr>
              <a:t>bar</a:t>
            </a:r>
            <a:r>
              <a:rPr lang="en-US" sz="2000">
                <a:solidFill>
                  <a:schemeClr val="tx1"/>
                </a:solidFill>
              </a:rPr>
              <a:t> is a perfect clone of </a:t>
            </a:r>
            <a:r>
              <a:rPr lang="en-US" sz="2000">
                <a:solidFill>
                  <a:srgbClr val="6600CC"/>
                </a:solidFill>
              </a:rPr>
              <a:t>foo</a:t>
            </a:r>
            <a:r>
              <a:rPr lang="en-US" sz="20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58176" name="Text Box 96"/>
          <p:cNvSpPr txBox="1">
            <a:spLocks noChangeArrowheads="1"/>
          </p:cNvSpPr>
          <p:nvPr/>
        </p:nvSpPr>
        <p:spPr bwMode="auto">
          <a:xfrm>
            <a:off x="9525" y="714375"/>
            <a:ext cx="138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foo        </a:t>
            </a:r>
          </a:p>
        </p:txBody>
      </p:sp>
      <p:sp>
        <p:nvSpPr>
          <p:cNvPr id="558156" name="Text Box 76"/>
          <p:cNvSpPr txBox="1">
            <a:spLocks noChangeArrowheads="1"/>
          </p:cNvSpPr>
          <p:nvPr/>
        </p:nvSpPr>
        <p:spPr bwMode="auto">
          <a:xfrm>
            <a:off x="2276475" y="6118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4</a:t>
            </a:r>
          </a:p>
        </p:txBody>
      </p:sp>
      <p:sp>
        <p:nvSpPr>
          <p:cNvPr id="558158" name="Line 78"/>
          <p:cNvSpPr>
            <a:spLocks noChangeShapeType="1"/>
          </p:cNvSpPr>
          <p:nvPr/>
        </p:nvSpPr>
        <p:spPr bwMode="auto">
          <a:xfrm>
            <a:off x="1393825" y="46037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59" name="Text Box 79"/>
          <p:cNvSpPr txBox="1">
            <a:spLocks noChangeArrowheads="1"/>
          </p:cNvSpPr>
          <p:nvPr/>
        </p:nvSpPr>
        <p:spPr bwMode="auto">
          <a:xfrm>
            <a:off x="4921250" y="4456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58166" name="Text Box 86"/>
          <p:cNvSpPr txBox="1">
            <a:spLocks noChangeArrowheads="1"/>
          </p:cNvSpPr>
          <p:nvPr/>
        </p:nvSpPr>
        <p:spPr bwMode="auto">
          <a:xfrm>
            <a:off x="4343400" y="61055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6</a:t>
            </a:r>
          </a:p>
        </p:txBody>
      </p:sp>
      <p:cxnSp>
        <p:nvCxnSpPr>
          <p:cNvPr id="558178" name="AutoShape 98"/>
          <p:cNvCxnSpPr>
            <a:cxnSpLocks noChangeShapeType="1"/>
            <a:stCxn id="558159" idx="0"/>
            <a:endCxn id="558160" idx="3"/>
          </p:cNvCxnSpPr>
          <p:nvPr/>
        </p:nvCxnSpPr>
        <p:spPr bwMode="auto">
          <a:xfrm rot="5400000" flipH="1">
            <a:off x="3103563" y="2500313"/>
            <a:ext cx="3419475" cy="492125"/>
          </a:xfrm>
          <a:prstGeom prst="curvedConnector2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160" name="Text Box 80"/>
          <p:cNvSpPr txBox="1">
            <a:spLocks noChangeArrowheads="1"/>
          </p:cNvSpPr>
          <p:nvPr/>
        </p:nvSpPr>
        <p:spPr bwMode="auto">
          <a:xfrm>
            <a:off x="4292600" y="8080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5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09375 0.4377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558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1875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558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0.09688 0.43773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558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2187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558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0.09688 0.4377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58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21875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558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5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animBg="1"/>
      <p:bldP spid="558083" grpId="0"/>
      <p:bldP spid="558084" grpId="0"/>
      <p:bldP spid="558084" grpId="1"/>
      <p:bldP spid="558085" grpId="0"/>
      <p:bldP spid="558085" grpId="1"/>
      <p:bldP spid="558087" grpId="0"/>
      <p:bldP spid="558088" grpId="0"/>
      <p:bldP spid="558089" grpId="0"/>
      <p:bldP spid="558094" grpId="0" animBg="1"/>
      <p:bldP spid="558094" grpId="1" animBg="1"/>
      <p:bldP spid="558121" grpId="0" animBg="1"/>
      <p:bldP spid="558121" grpId="1" animBg="1"/>
      <p:bldP spid="558122" grpId="0" animBg="1"/>
      <p:bldP spid="558122" grpId="1" animBg="1"/>
      <p:bldP spid="558140" grpId="0"/>
      <p:bldP spid="558155" grpId="0"/>
      <p:bldP spid="558157" grpId="0" animBg="1"/>
      <p:bldP spid="558157" grpId="1" animBg="1"/>
      <p:bldP spid="558162" grpId="0" animBg="1"/>
      <p:bldP spid="558162" grpId="1" animBg="1"/>
      <p:bldP spid="558148" grpId="0"/>
      <p:bldP spid="558164" grpId="0"/>
      <p:bldP spid="558164" grpId="1"/>
      <p:bldP spid="558167" grpId="0"/>
      <p:bldP spid="558167" grpId="1"/>
      <p:bldP spid="558168" grpId="0" animBg="1"/>
      <p:bldP spid="558168" grpId="1" animBg="1"/>
      <p:bldP spid="558169" grpId="0"/>
      <p:bldP spid="558169" grpId="1"/>
      <p:bldP spid="558170" grpId="0"/>
      <p:bldP spid="558170" grpId="1"/>
      <p:bldP spid="558171" grpId="0" animBg="1"/>
      <p:bldP spid="558171" grpId="1" animBg="1"/>
      <p:bldP spid="558172" grpId="0" animBg="1"/>
      <p:bldP spid="558173" grpId="0" animBg="1"/>
      <p:bldP spid="558173" grpId="1" animBg="1"/>
      <p:bldP spid="558176" grpId="0"/>
      <p:bldP spid="558156" grpId="0"/>
      <p:bldP spid="558156" grpId="1"/>
      <p:bldP spid="558158" grpId="0" animBg="1"/>
      <p:bldP spid="558158" grpId="1" animBg="1"/>
      <p:bldP spid="558166" grpId="0"/>
      <p:bldP spid="55816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1503-E109-48F1-A29F-72E2356E3906}" type="slidenum">
              <a:rPr lang="en-US"/>
              <a:pPr/>
              <a:t>50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Let’s Convert it to C++ Code</a:t>
            </a:r>
          </a:p>
        </p:txBody>
      </p:sp>
      <p:grpSp>
        <p:nvGrpSpPr>
          <p:cNvPr id="680018" name="Group 82"/>
          <p:cNvGrpSpPr>
            <a:grpSpLocks/>
          </p:cNvGrpSpPr>
          <p:nvPr/>
        </p:nvGrpSpPr>
        <p:grpSpPr bwMode="auto">
          <a:xfrm>
            <a:off x="142875" y="650875"/>
            <a:ext cx="7429500" cy="6140450"/>
            <a:chOff x="438" y="1868"/>
            <a:chExt cx="4608" cy="2329"/>
          </a:xfrm>
        </p:grpSpPr>
        <p:sp>
          <p:nvSpPr>
            <p:cNvPr id="680019" name="Rectangle 83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0020" name="Rectangle 84"/>
            <p:cNvSpPr>
              <a:spLocks noChangeArrowheads="1"/>
            </p:cNvSpPr>
            <p:nvPr/>
          </p:nvSpPr>
          <p:spPr bwMode="auto">
            <a:xfrm>
              <a:off x="438" y="1868"/>
              <a:ext cx="4566" cy="2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void </a:t>
              </a:r>
              <a:r>
                <a:rPr lang="en-US" sz="2000">
                  <a:solidFill>
                    <a:srgbClr val="6600CC"/>
                  </a:solidFill>
                </a:rPr>
                <a:t>AddItem</a:t>
              </a:r>
              <a:r>
                <a:rPr lang="en-US" sz="2000">
                  <a:solidFill>
                    <a:schemeClr val="tx1"/>
                  </a:solidFill>
                </a:rPr>
                <a:t>(string &amp;newItem)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80021" name="Rectangle 85"/>
          <p:cNvSpPr>
            <a:spLocks noChangeArrowheads="1"/>
          </p:cNvSpPr>
          <p:nvPr/>
        </p:nvSpPr>
        <p:spPr bwMode="auto">
          <a:xfrm>
            <a:off x="450850" y="193357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if (</a:t>
            </a:r>
            <a:r>
              <a:rPr lang="en-US" sz="1800">
                <a:solidFill>
                  <a:srgbClr val="6600CC"/>
                </a:solidFill>
              </a:rPr>
              <a:t>our new node belongs at the very top of the list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</a:t>
            </a:r>
            <a:r>
              <a:rPr lang="en-US" sz="1800">
                <a:solidFill>
                  <a:srgbClr val="FF0000"/>
                </a:solidFill>
              </a:rPr>
              <a:t>Einstein’s algorithm</a:t>
            </a:r>
            <a:r>
              <a:rPr lang="en-US" sz="1800"/>
              <a:t> to add it there and we’re done</a:t>
            </a:r>
          </a:p>
        </p:txBody>
      </p:sp>
      <p:sp>
        <p:nvSpPr>
          <p:cNvPr id="680022" name="Rectangle 86"/>
          <p:cNvSpPr>
            <a:spLocks noChangeArrowheads="1"/>
          </p:cNvSpPr>
          <p:nvPr/>
        </p:nvSpPr>
        <p:spPr bwMode="auto">
          <a:xfrm>
            <a:off x="441325" y="2676525"/>
            <a:ext cx="6926263" cy="39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</a:t>
            </a:r>
            <a:r>
              <a:rPr lang="en-US" sz="1800">
                <a:solidFill>
                  <a:schemeClr val="tx1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/>
              <a:t>{</a:t>
            </a:r>
          </a:p>
          <a:p>
            <a:pPr algn="l"/>
            <a:endParaRPr lang="en-US" sz="1200" b="1"/>
          </a:p>
          <a:p>
            <a:pPr algn="l"/>
            <a:endParaRPr lang="en-US" sz="12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400" b="1"/>
              <a:t>}</a:t>
            </a:r>
          </a:p>
        </p:txBody>
      </p:sp>
      <p:sp>
        <p:nvSpPr>
          <p:cNvPr id="680023" name="Rectangle 87"/>
          <p:cNvSpPr>
            <a:spLocks noChangeArrowheads="1"/>
          </p:cNvSpPr>
          <p:nvPr/>
        </p:nvSpPr>
        <p:spPr bwMode="auto">
          <a:xfrm>
            <a:off x="669925" y="3267075"/>
            <a:ext cx="6345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Use a </a:t>
            </a:r>
            <a:r>
              <a:rPr lang="en-US" sz="1800">
                <a:solidFill>
                  <a:srgbClr val="6600CC"/>
                </a:solidFill>
              </a:rPr>
              <a:t>traversal loop</a:t>
            </a:r>
            <a:r>
              <a:rPr lang="en-US" sz="1800"/>
              <a:t> to find the node just </a:t>
            </a:r>
            <a:r>
              <a:rPr lang="en-US" sz="1800">
                <a:solidFill>
                  <a:srgbClr val="FF0000"/>
                </a:solidFill>
              </a:rPr>
              <a:t>ABOVE</a:t>
            </a:r>
            <a:r>
              <a:rPr lang="en-US" sz="1800"/>
              <a:t> where you want to insert your new item</a:t>
            </a:r>
          </a:p>
        </p:txBody>
      </p:sp>
      <p:sp>
        <p:nvSpPr>
          <p:cNvPr id="680024" name="Rectangle 88"/>
          <p:cNvSpPr>
            <a:spLocks noChangeArrowheads="1"/>
          </p:cNvSpPr>
          <p:nvPr/>
        </p:nvSpPr>
        <p:spPr bwMode="auto">
          <a:xfrm>
            <a:off x="469900" y="120967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if (</a:t>
            </a:r>
            <a:r>
              <a:rPr lang="en-US" sz="1800">
                <a:solidFill>
                  <a:srgbClr val="6600CC"/>
                </a:solidFill>
              </a:rPr>
              <a:t>our list is totally empty</a:t>
            </a:r>
            <a:r>
              <a:rPr lang="en-US" sz="1800"/>
              <a:t>)</a:t>
            </a:r>
          </a:p>
          <a:p>
            <a:pPr algn="l"/>
            <a:r>
              <a:rPr lang="en-US" sz="1800"/>
              <a:t>     Just use </a:t>
            </a:r>
            <a:r>
              <a:rPr lang="en-US" sz="1800">
                <a:solidFill>
                  <a:srgbClr val="FF0000"/>
                </a:solidFill>
              </a:rPr>
              <a:t>Einstein’s algorithm</a:t>
            </a:r>
            <a:r>
              <a:rPr lang="en-US" sz="1800"/>
              <a:t> to add the new node</a:t>
            </a:r>
          </a:p>
        </p:txBody>
      </p:sp>
      <p:sp>
        <p:nvSpPr>
          <p:cNvPr id="680030" name="Rectangle 94"/>
          <p:cNvSpPr>
            <a:spLocks noChangeArrowheads="1"/>
          </p:cNvSpPr>
          <p:nvPr/>
        </p:nvSpPr>
        <p:spPr bwMode="auto">
          <a:xfrm>
            <a:off x="469900" y="1203325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if (m_head == NULL)</a:t>
            </a:r>
          </a:p>
          <a:p>
            <a:pPr algn="l"/>
            <a:r>
              <a:rPr lang="en-US" sz="1800">
                <a:solidFill>
                  <a:schemeClr val="accent2"/>
                </a:solidFill>
              </a:rPr>
              <a:t>    AddItemToFront(newItem);  // use Einstein’s algorithm</a:t>
            </a:r>
          </a:p>
        </p:txBody>
      </p:sp>
      <p:sp>
        <p:nvSpPr>
          <p:cNvPr id="680031" name="AutoShape 95"/>
          <p:cNvSpPr>
            <a:spLocks noChangeArrowheads="1"/>
          </p:cNvSpPr>
          <p:nvPr/>
        </p:nvSpPr>
        <p:spPr bwMode="auto">
          <a:xfrm>
            <a:off x="4162425" y="0"/>
            <a:ext cx="4857750" cy="1685925"/>
          </a:xfrm>
          <a:prstGeom prst="wedgeRoundRectCallout">
            <a:avLst>
              <a:gd name="adj1" fmla="val -58333"/>
              <a:gd name="adj2" fmla="val 6732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The code you write here depends on the nature of your list… Is it alphabetized? Is it ordered by student ID#? </a:t>
            </a:r>
          </a:p>
        </p:txBody>
      </p:sp>
      <p:sp>
        <p:nvSpPr>
          <p:cNvPr id="680032" name="Rectangle 96"/>
          <p:cNvSpPr>
            <a:spLocks noChangeArrowheads="1"/>
          </p:cNvSpPr>
          <p:nvPr/>
        </p:nvSpPr>
        <p:spPr bwMode="auto">
          <a:xfrm>
            <a:off x="450850" y="1936750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else if ( </a:t>
            </a:r>
            <a:r>
              <a:rPr lang="en-US" sz="1800">
                <a:solidFill>
                  <a:srgbClr val="FF0000"/>
                </a:solidFill>
              </a:rPr>
              <a:t>/* decide if the new item belongs at the top */</a:t>
            </a:r>
            <a:r>
              <a:rPr lang="en-US" sz="1800">
                <a:solidFill>
                  <a:srgbClr val="6600CC"/>
                </a:solidFill>
              </a:rPr>
              <a:t> 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AddItemToFront(newItem);  // use Einstein’s algorithm</a:t>
            </a:r>
          </a:p>
        </p:txBody>
      </p:sp>
      <p:sp>
        <p:nvSpPr>
          <p:cNvPr id="680033" name="AutoShape 97"/>
          <p:cNvSpPr>
            <a:spLocks noChangeArrowheads="1"/>
          </p:cNvSpPr>
          <p:nvPr/>
        </p:nvSpPr>
        <p:spPr bwMode="auto">
          <a:xfrm>
            <a:off x="2914650" y="1352550"/>
            <a:ext cx="4857750" cy="1533525"/>
          </a:xfrm>
          <a:prstGeom prst="wedgeRoundRectCallout">
            <a:avLst>
              <a:gd name="adj1" fmla="val -58333"/>
              <a:gd name="adj2" fmla="val 6904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Similarly, your traversal code will depend on how your list is organized…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80034" name="Rectangle 98"/>
          <p:cNvSpPr>
            <a:spLocks noChangeArrowheads="1"/>
          </p:cNvSpPr>
          <p:nvPr/>
        </p:nvSpPr>
        <p:spPr bwMode="auto">
          <a:xfrm>
            <a:off x="698500" y="3175000"/>
            <a:ext cx="6821488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3A00"/>
                </a:solidFill>
              </a:rPr>
              <a:t>house *above = m_head;   // start with first node</a:t>
            </a:r>
          </a:p>
          <a:p>
            <a:pPr algn="l"/>
            <a:r>
              <a:rPr lang="en-US" sz="1800">
                <a:solidFill>
                  <a:srgbClr val="003A00"/>
                </a:solidFill>
              </a:rPr>
              <a:t>while (above != NULL)</a:t>
            </a:r>
          </a:p>
          <a:p>
            <a:pPr algn="l"/>
            <a:r>
              <a:rPr lang="en-US" sz="1400">
                <a:solidFill>
                  <a:srgbClr val="003A00"/>
                </a:solidFill>
              </a:rPr>
              <a:t>{  </a:t>
            </a:r>
          </a:p>
          <a:p>
            <a:pPr algn="l"/>
            <a:endParaRPr lang="en-US" sz="1500">
              <a:solidFill>
                <a:srgbClr val="003A00"/>
              </a:solidFill>
            </a:endParaRPr>
          </a:p>
          <a:p>
            <a:pPr algn="l"/>
            <a:endParaRPr lang="en-US" sz="1800">
              <a:solidFill>
                <a:srgbClr val="003A00"/>
              </a:solidFill>
            </a:endParaRPr>
          </a:p>
          <a:p>
            <a:pPr algn="l"/>
            <a:endParaRPr lang="en-US" sz="2000">
              <a:solidFill>
                <a:srgbClr val="003A00"/>
              </a:solidFill>
            </a:endParaRPr>
          </a:p>
          <a:p>
            <a:pPr algn="l"/>
            <a:r>
              <a:rPr lang="en-US" sz="1800">
                <a:solidFill>
                  <a:srgbClr val="003A00"/>
                </a:solidFill>
              </a:rPr>
              <a:t>   above = above-&gt;next;     // move down one node</a:t>
            </a:r>
          </a:p>
          <a:p>
            <a:pPr algn="l"/>
            <a:r>
              <a:rPr lang="en-US" sz="1400">
                <a:solidFill>
                  <a:srgbClr val="003A00"/>
                </a:solidFill>
              </a:rPr>
              <a:t>}</a:t>
            </a:r>
          </a:p>
        </p:txBody>
      </p:sp>
      <p:sp>
        <p:nvSpPr>
          <p:cNvPr id="680035" name="Text Box 99"/>
          <p:cNvSpPr txBox="1">
            <a:spLocks noChangeArrowheads="1"/>
          </p:cNvSpPr>
          <p:nvPr/>
        </p:nvSpPr>
        <p:spPr bwMode="auto">
          <a:xfrm>
            <a:off x="901700" y="3873500"/>
            <a:ext cx="487521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rgbClr val="FF0000"/>
                </a:solidFill>
              </a:rPr>
              <a:t>// add your customized traversal code here;</a:t>
            </a:r>
          </a:p>
          <a:p>
            <a:pPr algn="l"/>
            <a:r>
              <a:rPr lang="en-US" sz="1700">
                <a:solidFill>
                  <a:srgbClr val="FF0000"/>
                </a:solidFill>
              </a:rPr>
              <a:t>// it should break out of the loop once it finds</a:t>
            </a:r>
          </a:p>
          <a:p>
            <a:pPr algn="l"/>
            <a:r>
              <a:rPr lang="en-US" sz="1700">
                <a:solidFill>
                  <a:srgbClr val="FF0000"/>
                </a:solidFill>
              </a:rPr>
              <a:t>// the node directly above our insertion point!</a:t>
            </a:r>
          </a:p>
        </p:txBody>
      </p:sp>
      <p:sp>
        <p:nvSpPr>
          <p:cNvPr id="680036" name="Rectangle 100"/>
          <p:cNvSpPr>
            <a:spLocks noChangeArrowheads="1"/>
          </p:cNvSpPr>
          <p:nvPr/>
        </p:nvSpPr>
        <p:spPr bwMode="auto">
          <a:xfrm>
            <a:off x="736600" y="5908675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Link</a:t>
            </a:r>
            <a:r>
              <a:rPr lang="en-US" sz="1800"/>
              <a:t> the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  <a:r>
              <a:rPr lang="en-US" sz="1800"/>
              <a:t> into the list right after the </a:t>
            </a:r>
            <a:r>
              <a:rPr lang="en-US" sz="1800">
                <a:solidFill>
                  <a:srgbClr val="FF0000"/>
                </a:solidFill>
              </a:rPr>
              <a:t>ABOVE node</a:t>
            </a:r>
          </a:p>
        </p:txBody>
      </p:sp>
      <p:sp>
        <p:nvSpPr>
          <p:cNvPr id="680037" name="Rectangle 101"/>
          <p:cNvSpPr>
            <a:spLocks noChangeArrowheads="1"/>
          </p:cNvSpPr>
          <p:nvPr/>
        </p:nvSpPr>
        <p:spPr bwMode="auto">
          <a:xfrm>
            <a:off x="708025" y="5384800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Allocate and fill</a:t>
            </a:r>
            <a:r>
              <a:rPr lang="en-US" sz="1800"/>
              <a:t> your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  <a:r>
              <a:rPr lang="en-US" sz="1800"/>
              <a:t> with the item</a:t>
            </a:r>
          </a:p>
        </p:txBody>
      </p:sp>
      <p:sp>
        <p:nvSpPr>
          <p:cNvPr id="680038" name="Rectangle 102"/>
          <p:cNvSpPr>
            <a:spLocks noChangeArrowheads="1"/>
          </p:cNvSpPr>
          <p:nvPr/>
        </p:nvSpPr>
        <p:spPr bwMode="auto">
          <a:xfrm>
            <a:off x="693738" y="5251450"/>
            <a:ext cx="654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house *latest = new house;    // alloc and fill our new node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latest-&gt;name = newItem;</a:t>
            </a:r>
          </a:p>
        </p:txBody>
      </p:sp>
      <p:sp>
        <p:nvSpPr>
          <p:cNvPr id="680039" name="Rectangle 103"/>
          <p:cNvSpPr>
            <a:spLocks noChangeArrowheads="1"/>
          </p:cNvSpPr>
          <p:nvPr/>
        </p:nvSpPr>
        <p:spPr bwMode="auto">
          <a:xfrm>
            <a:off x="674688" y="5822950"/>
            <a:ext cx="7088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latest-&gt;next = above-&gt;next;   // link new node to following node</a:t>
            </a:r>
          </a:p>
          <a:p>
            <a:pPr algn="l"/>
            <a:r>
              <a:rPr lang="en-US" sz="1800">
                <a:solidFill>
                  <a:srgbClr val="800000"/>
                </a:solidFill>
              </a:rPr>
              <a:t>above-&gt;next = latest;	     // link above node to new node</a:t>
            </a:r>
          </a:p>
        </p:txBody>
      </p:sp>
      <p:sp>
        <p:nvSpPr>
          <p:cNvPr id="680040" name="AutoShape 104"/>
          <p:cNvSpPr>
            <a:spLocks noChangeArrowheads="1"/>
          </p:cNvSpPr>
          <p:nvPr/>
        </p:nvSpPr>
        <p:spPr bwMode="auto">
          <a:xfrm>
            <a:off x="2066925" y="0"/>
            <a:ext cx="4857750" cy="1019175"/>
          </a:xfrm>
          <a:prstGeom prst="wedgeRoundRectCallout">
            <a:avLst>
              <a:gd name="adj1" fmla="val -58333"/>
              <a:gd name="adj2" fmla="val 78662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This one is easy… We already did the same thing in our </a:t>
            </a:r>
            <a:r>
              <a:rPr lang="en-US" sz="2000">
                <a:solidFill>
                  <a:srgbClr val="FF0000"/>
                </a:solidFill>
              </a:rPr>
              <a:t>AddItemToEnd</a:t>
            </a:r>
            <a:r>
              <a:rPr lang="en-US" sz="2000">
                <a:solidFill>
                  <a:schemeClr val="tx1"/>
                </a:solidFill>
              </a:rPr>
              <a:t> function.</a:t>
            </a:r>
          </a:p>
        </p:txBody>
      </p:sp>
      <p:sp>
        <p:nvSpPr>
          <p:cNvPr id="680041" name="AutoShape 105"/>
          <p:cNvSpPr>
            <a:spLocks noChangeArrowheads="1"/>
          </p:cNvSpPr>
          <p:nvPr/>
        </p:nvSpPr>
        <p:spPr bwMode="auto">
          <a:xfrm>
            <a:off x="2476500" y="3514725"/>
            <a:ext cx="4857750" cy="1533525"/>
          </a:xfrm>
          <a:prstGeom prst="wedgeRoundRectCallout">
            <a:avLst>
              <a:gd name="adj1" fmla="val -58333"/>
              <a:gd name="adj2" fmla="val 6904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This one’s easy – we’ve already learned how to allocate and fill in a new node variable.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80042" name="AutoShape 106"/>
          <p:cNvSpPr>
            <a:spLocks noChangeArrowheads="1"/>
          </p:cNvSpPr>
          <p:nvPr/>
        </p:nvSpPr>
        <p:spPr bwMode="auto">
          <a:xfrm>
            <a:off x="2209800" y="4048125"/>
            <a:ext cx="5305425" cy="1562100"/>
          </a:xfrm>
          <a:prstGeom prst="wedgeRoundRectCallout">
            <a:avLst>
              <a:gd name="adj1" fmla="val -49190"/>
              <a:gd name="adj2" fmla="val 68699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/>
            <a:endParaRPr lang="en-US" sz="1000">
              <a:solidFill>
                <a:schemeClr val="tx1"/>
              </a:solidFill>
            </a:endParaRPr>
          </a:p>
          <a:p>
            <a:pPr marL="457200" indent="-457200"/>
            <a:r>
              <a:rPr lang="en-US" sz="2000">
                <a:solidFill>
                  <a:schemeClr val="tx1"/>
                </a:solidFill>
              </a:rPr>
              <a:t>This one is a bit more complex, it:</a:t>
            </a:r>
          </a:p>
          <a:p>
            <a:pPr marL="457200" indent="-457200"/>
            <a:endParaRPr lang="en-US" sz="1000">
              <a:solidFill>
                <a:schemeClr val="tx1"/>
              </a:solidFill>
            </a:endParaRPr>
          </a:p>
          <a:p>
            <a:pPr marL="457200" indent="-457200">
              <a:buFontTx/>
              <a:buAutoNum type="alphaLcParenBoth"/>
            </a:pPr>
            <a:r>
              <a:rPr lang="en-US" sz="1800">
                <a:solidFill>
                  <a:schemeClr val="tx1"/>
                </a:solidFill>
              </a:rPr>
              <a:t>Links our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  <a:r>
              <a:rPr lang="en-US" sz="1800">
                <a:solidFill>
                  <a:schemeClr val="tx1"/>
                </a:solidFill>
              </a:rPr>
              <a:t> to the </a:t>
            </a:r>
            <a:r>
              <a:rPr lang="en-US" sz="1800">
                <a:solidFill>
                  <a:srgbClr val="FF0000"/>
                </a:solidFill>
              </a:rPr>
              <a:t>node below</a:t>
            </a:r>
          </a:p>
          <a:p>
            <a:pPr marL="457200" indent="-457200">
              <a:buFontTx/>
              <a:buAutoNum type="alphaLcParenBoth"/>
            </a:pPr>
            <a:r>
              <a:rPr lang="en-US" sz="1800">
                <a:solidFill>
                  <a:schemeClr val="tx1"/>
                </a:solidFill>
              </a:rPr>
              <a:t>Links the </a:t>
            </a:r>
            <a:r>
              <a:rPr lang="en-US" sz="1800">
                <a:solidFill>
                  <a:srgbClr val="FF0000"/>
                </a:solidFill>
              </a:rPr>
              <a:t>node above</a:t>
            </a:r>
            <a:r>
              <a:rPr lang="en-US" sz="1800">
                <a:solidFill>
                  <a:schemeClr val="tx1"/>
                </a:solidFill>
              </a:rPr>
              <a:t> to our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8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80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8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80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80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8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680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68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8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680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68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8" grpId="0"/>
      <p:bldP spid="680021" grpId="0"/>
      <p:bldP spid="680023" grpId="0"/>
      <p:bldP spid="680024" grpId="0"/>
      <p:bldP spid="680030" grpId="0"/>
      <p:bldP spid="680031" grpId="0" animBg="1"/>
      <p:bldP spid="680031" grpId="1" animBg="1"/>
      <p:bldP spid="680032" grpId="0"/>
      <p:bldP spid="680033" grpId="0" animBg="1"/>
      <p:bldP spid="680033" grpId="1" animBg="1"/>
      <p:bldP spid="680034" grpId="0"/>
      <p:bldP spid="680035" grpId="0"/>
      <p:bldP spid="680036" grpId="0"/>
      <p:bldP spid="680037" grpId="0"/>
      <p:bldP spid="680038" grpId="0"/>
      <p:bldP spid="680039" grpId="0"/>
      <p:bldP spid="680040" grpId="0" animBg="1"/>
      <p:bldP spid="680040" grpId="1" animBg="1"/>
      <p:bldP spid="680041" grpId="0" animBg="1"/>
      <p:bldP spid="680041" grpId="1" animBg="1"/>
      <p:bldP spid="680042" grpId="0" animBg="1"/>
      <p:bldP spid="680042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D6C-F08C-4F84-8863-49E8428014E6}" type="slidenum">
              <a:rPr lang="en-US"/>
              <a:pPr/>
              <a:t>51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Let’s Convert it to C++ Code</a:t>
            </a:r>
          </a:p>
        </p:txBody>
      </p:sp>
      <p:sp>
        <p:nvSpPr>
          <p:cNvPr id="684036" name="Rectangle 4"/>
          <p:cNvSpPr>
            <a:spLocks noChangeArrowheads="1"/>
          </p:cNvSpPr>
          <p:nvPr/>
        </p:nvSpPr>
        <p:spPr bwMode="auto">
          <a:xfrm>
            <a:off x="152400" y="661988"/>
            <a:ext cx="7419975" cy="6089650"/>
          </a:xfrm>
          <a:prstGeom prst="rect">
            <a:avLst/>
          </a:prstGeom>
          <a:solidFill>
            <a:srgbClr val="A7FFE8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4037" name="Rectangle 5"/>
          <p:cNvSpPr>
            <a:spLocks noChangeArrowheads="1"/>
          </p:cNvSpPr>
          <p:nvPr/>
        </p:nvSpPr>
        <p:spPr bwMode="auto">
          <a:xfrm>
            <a:off x="142875" y="650875"/>
            <a:ext cx="7361238" cy="614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void </a:t>
            </a:r>
            <a:r>
              <a:rPr lang="en-US" sz="2000">
                <a:solidFill>
                  <a:srgbClr val="6600CC"/>
                </a:solidFill>
              </a:rPr>
              <a:t>AddItem</a:t>
            </a:r>
            <a:r>
              <a:rPr lang="en-US" sz="2000">
                <a:solidFill>
                  <a:schemeClr val="tx1"/>
                </a:solidFill>
              </a:rPr>
              <a:t>(string &amp;newItem)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{</a:t>
            </a: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84039" name="Rectangle 7"/>
          <p:cNvSpPr>
            <a:spLocks noChangeArrowheads="1"/>
          </p:cNvSpPr>
          <p:nvPr/>
        </p:nvSpPr>
        <p:spPr bwMode="auto">
          <a:xfrm>
            <a:off x="441325" y="2676525"/>
            <a:ext cx="6926263" cy="39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</a:t>
            </a:r>
            <a:r>
              <a:rPr lang="en-US" sz="1800">
                <a:solidFill>
                  <a:schemeClr val="tx1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/>
              <a:t>{</a:t>
            </a:r>
          </a:p>
          <a:p>
            <a:pPr algn="l"/>
            <a:endParaRPr lang="en-US" sz="1200" b="1"/>
          </a:p>
          <a:p>
            <a:pPr algn="l"/>
            <a:endParaRPr lang="en-US" sz="12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400" b="1"/>
              <a:t>}</a:t>
            </a:r>
          </a:p>
        </p:txBody>
      </p:sp>
      <p:sp>
        <p:nvSpPr>
          <p:cNvPr id="684042" name="Rectangle 10"/>
          <p:cNvSpPr>
            <a:spLocks noChangeArrowheads="1"/>
          </p:cNvSpPr>
          <p:nvPr/>
        </p:nvSpPr>
        <p:spPr bwMode="auto">
          <a:xfrm>
            <a:off x="469900" y="1203325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if (m_head == NULL)</a:t>
            </a:r>
          </a:p>
          <a:p>
            <a:pPr algn="l"/>
            <a:r>
              <a:rPr lang="en-US" sz="1800">
                <a:solidFill>
                  <a:schemeClr val="accent2"/>
                </a:solidFill>
              </a:rPr>
              <a:t>    AddItemToFront(newItem);  // use Einstein’s algorithm</a:t>
            </a:r>
          </a:p>
        </p:txBody>
      </p:sp>
      <p:sp>
        <p:nvSpPr>
          <p:cNvPr id="684044" name="Rectangle 12"/>
          <p:cNvSpPr>
            <a:spLocks noChangeArrowheads="1"/>
          </p:cNvSpPr>
          <p:nvPr/>
        </p:nvSpPr>
        <p:spPr bwMode="auto">
          <a:xfrm>
            <a:off x="450850" y="1936750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else if ( </a:t>
            </a:r>
            <a:r>
              <a:rPr lang="en-US" sz="1800">
                <a:solidFill>
                  <a:srgbClr val="FF0000"/>
                </a:solidFill>
              </a:rPr>
              <a:t>/* decide if the new item belongs at the top */</a:t>
            </a:r>
            <a:r>
              <a:rPr lang="en-US" sz="1800">
                <a:solidFill>
                  <a:srgbClr val="6600CC"/>
                </a:solidFill>
              </a:rPr>
              <a:t> 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AddItemToFront(newItem);  // use Einstein’s algorithm</a:t>
            </a:r>
          </a:p>
        </p:txBody>
      </p:sp>
      <p:sp>
        <p:nvSpPr>
          <p:cNvPr id="684046" name="Rectangle 14"/>
          <p:cNvSpPr>
            <a:spLocks noChangeArrowheads="1"/>
          </p:cNvSpPr>
          <p:nvPr/>
        </p:nvSpPr>
        <p:spPr bwMode="auto">
          <a:xfrm>
            <a:off x="698500" y="3175000"/>
            <a:ext cx="6821488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3A00"/>
                </a:solidFill>
              </a:rPr>
              <a:t>house *above = m_head;   // start with first node</a:t>
            </a:r>
          </a:p>
          <a:p>
            <a:pPr algn="l"/>
            <a:r>
              <a:rPr lang="en-US" sz="1800">
                <a:solidFill>
                  <a:srgbClr val="003A00"/>
                </a:solidFill>
              </a:rPr>
              <a:t>while (above != NULL)</a:t>
            </a:r>
          </a:p>
          <a:p>
            <a:pPr algn="l"/>
            <a:r>
              <a:rPr lang="en-US" sz="1400">
                <a:solidFill>
                  <a:srgbClr val="003A00"/>
                </a:solidFill>
              </a:rPr>
              <a:t>{  </a:t>
            </a:r>
          </a:p>
          <a:p>
            <a:pPr algn="l"/>
            <a:endParaRPr lang="en-US" sz="1500">
              <a:solidFill>
                <a:srgbClr val="003A00"/>
              </a:solidFill>
            </a:endParaRPr>
          </a:p>
          <a:p>
            <a:pPr algn="l"/>
            <a:endParaRPr lang="en-US" sz="1800">
              <a:solidFill>
                <a:srgbClr val="003A00"/>
              </a:solidFill>
            </a:endParaRPr>
          </a:p>
          <a:p>
            <a:pPr algn="l"/>
            <a:endParaRPr lang="en-US" sz="2000">
              <a:solidFill>
                <a:srgbClr val="003A00"/>
              </a:solidFill>
            </a:endParaRPr>
          </a:p>
          <a:p>
            <a:pPr algn="l"/>
            <a:r>
              <a:rPr lang="en-US" sz="1800">
                <a:solidFill>
                  <a:srgbClr val="003A00"/>
                </a:solidFill>
              </a:rPr>
              <a:t>   above = above-&gt;next;     // move down one node</a:t>
            </a:r>
          </a:p>
          <a:p>
            <a:pPr algn="l"/>
            <a:r>
              <a:rPr lang="en-US" sz="1400">
                <a:solidFill>
                  <a:srgbClr val="003A00"/>
                </a:solidFill>
              </a:rPr>
              <a:t>}</a:t>
            </a: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901700" y="3892550"/>
            <a:ext cx="487521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rgbClr val="FF0000"/>
                </a:solidFill>
              </a:rPr>
              <a:t>// add your customized traversal code here;</a:t>
            </a:r>
          </a:p>
          <a:p>
            <a:pPr algn="l"/>
            <a:r>
              <a:rPr lang="en-US" sz="1700">
                <a:solidFill>
                  <a:srgbClr val="FF0000"/>
                </a:solidFill>
              </a:rPr>
              <a:t>// it should break out of the loop once it finds</a:t>
            </a:r>
          </a:p>
          <a:p>
            <a:pPr algn="l"/>
            <a:r>
              <a:rPr lang="en-US" sz="1700">
                <a:solidFill>
                  <a:srgbClr val="FF0000"/>
                </a:solidFill>
              </a:rPr>
              <a:t>// the node directly above our insertion point!</a:t>
            </a:r>
          </a:p>
        </p:txBody>
      </p:sp>
      <p:sp>
        <p:nvSpPr>
          <p:cNvPr id="684050" name="Rectangle 18"/>
          <p:cNvSpPr>
            <a:spLocks noChangeArrowheads="1"/>
          </p:cNvSpPr>
          <p:nvPr/>
        </p:nvSpPr>
        <p:spPr bwMode="auto">
          <a:xfrm>
            <a:off x="693738" y="5251450"/>
            <a:ext cx="654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house *latest = new house;    // alloc and fill our new node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latest-&gt;name = newItem;</a:t>
            </a:r>
          </a:p>
        </p:txBody>
      </p:sp>
      <p:sp>
        <p:nvSpPr>
          <p:cNvPr id="684051" name="Rectangle 19"/>
          <p:cNvSpPr>
            <a:spLocks noChangeArrowheads="1"/>
          </p:cNvSpPr>
          <p:nvPr/>
        </p:nvSpPr>
        <p:spPr bwMode="auto">
          <a:xfrm>
            <a:off x="674688" y="5822950"/>
            <a:ext cx="7088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latest-&gt;next = above-&gt;next;   // link new node to following node</a:t>
            </a:r>
          </a:p>
          <a:p>
            <a:pPr algn="l"/>
            <a:r>
              <a:rPr lang="en-US" sz="1800">
                <a:solidFill>
                  <a:srgbClr val="800000"/>
                </a:solidFill>
              </a:rPr>
              <a:t>above-&gt;next = latest;	     // link above node to new node</a:t>
            </a:r>
          </a:p>
        </p:txBody>
      </p:sp>
      <p:grpSp>
        <p:nvGrpSpPr>
          <p:cNvPr id="684058" name="Group 26"/>
          <p:cNvGrpSpPr>
            <a:grpSpLocks/>
          </p:cNvGrpSpPr>
          <p:nvPr/>
        </p:nvGrpSpPr>
        <p:grpSpPr bwMode="auto">
          <a:xfrm>
            <a:off x="2571750" y="114300"/>
            <a:ext cx="6492875" cy="1439863"/>
            <a:chOff x="1620" y="72"/>
            <a:chExt cx="4090" cy="696"/>
          </a:xfrm>
        </p:grpSpPr>
        <p:sp>
          <p:nvSpPr>
            <p:cNvPr id="684056" name="Rectangle 24"/>
            <p:cNvSpPr>
              <a:spLocks noChangeArrowheads="1"/>
            </p:cNvSpPr>
            <p:nvPr/>
          </p:nvSpPr>
          <p:spPr bwMode="auto">
            <a:xfrm>
              <a:off x="1620" y="72"/>
              <a:ext cx="4062" cy="696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4057" name="Text Box 25"/>
            <p:cNvSpPr txBox="1">
              <a:spLocks noChangeArrowheads="1"/>
            </p:cNvSpPr>
            <p:nvPr/>
          </p:nvSpPr>
          <p:spPr bwMode="auto">
            <a:xfrm>
              <a:off x="1722" y="161"/>
              <a:ext cx="3988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Alright, let’s </a:t>
              </a:r>
              <a:r>
                <a:rPr lang="en-US">
                  <a:solidFill>
                    <a:srgbClr val="6600CC"/>
                  </a:solidFill>
                </a:rPr>
                <a:t>fill in the blanks</a:t>
              </a:r>
              <a:r>
                <a:rPr lang="en-US"/>
                <a:t> to convert our function into one that </a:t>
              </a:r>
              <a:br>
                <a:rPr lang="en-US"/>
              </a:br>
              <a:r>
                <a:rPr lang="en-US"/>
                <a:t>adds items in </a:t>
              </a:r>
              <a:r>
                <a:rPr lang="en-US">
                  <a:solidFill>
                    <a:srgbClr val="6600CC"/>
                  </a:solidFill>
                </a:rPr>
                <a:t>alphabetical order</a:t>
              </a:r>
              <a:r>
                <a:rPr lang="en-US"/>
                <a:t>!</a:t>
              </a:r>
            </a:p>
          </p:txBody>
        </p:sp>
      </p:grpSp>
      <p:sp>
        <p:nvSpPr>
          <p:cNvPr id="684059" name="Rectangle 27"/>
          <p:cNvSpPr>
            <a:spLocks noChangeArrowheads="1"/>
          </p:cNvSpPr>
          <p:nvPr/>
        </p:nvSpPr>
        <p:spPr bwMode="auto">
          <a:xfrm>
            <a:off x="1352550" y="1933575"/>
            <a:ext cx="5410200" cy="381000"/>
          </a:xfrm>
          <a:prstGeom prst="rect">
            <a:avLst/>
          </a:prstGeom>
          <a:solidFill>
            <a:srgbClr val="A7FF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4060" name="AutoShape 28"/>
          <p:cNvSpPr>
            <a:spLocks noChangeArrowheads="1"/>
          </p:cNvSpPr>
          <p:nvPr/>
        </p:nvSpPr>
        <p:spPr bwMode="auto">
          <a:xfrm>
            <a:off x="4143375" y="0"/>
            <a:ext cx="4772025" cy="1962150"/>
          </a:xfrm>
          <a:prstGeom prst="wedgeRoundRectCallout">
            <a:avLst>
              <a:gd name="adj1" fmla="val -69259"/>
              <a:gd name="adj2" fmla="val 52750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A new item belongs at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the </a:t>
            </a:r>
            <a:r>
              <a:rPr lang="en-US" sz="1800">
                <a:solidFill>
                  <a:srgbClr val="6600CC"/>
                </a:solidFill>
              </a:rPr>
              <a:t>top</a:t>
            </a:r>
            <a:r>
              <a:rPr lang="en-US" sz="1800">
                <a:solidFill>
                  <a:schemeClr val="tx1"/>
                </a:solidFill>
              </a:rPr>
              <a:t> of the list if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it is </a:t>
            </a:r>
            <a:r>
              <a:rPr lang="en-US" sz="1800">
                <a:solidFill>
                  <a:srgbClr val="6600CC"/>
                </a:solidFill>
              </a:rPr>
              <a:t>smaller</a:t>
            </a:r>
            <a:r>
              <a:rPr lang="en-US" sz="1800">
                <a:solidFill>
                  <a:schemeClr val="tx1"/>
                </a:solidFill>
              </a:rPr>
              <a:t> than the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list’s </a:t>
            </a:r>
            <a:r>
              <a:rPr lang="en-US" sz="1800">
                <a:solidFill>
                  <a:srgbClr val="6600CC"/>
                </a:solidFill>
              </a:rPr>
              <a:t>current top item</a:t>
            </a:r>
            <a:r>
              <a:rPr lang="en-US" sz="180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1800">
                <a:solidFill>
                  <a:schemeClr val="accent2"/>
                </a:solidFill>
              </a:rPr>
              <a:t>Let’s check for this!</a:t>
            </a:r>
            <a:r>
              <a:rPr lang="en-US" sz="2000">
                <a:solidFill>
                  <a:schemeClr val="tx1"/>
                </a:solidFill>
              </a:rPr>
              <a:t> </a:t>
            </a:r>
          </a:p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84061" name="Rectangle 29"/>
          <p:cNvSpPr>
            <a:spLocks noChangeArrowheads="1"/>
          </p:cNvSpPr>
          <p:nvPr/>
        </p:nvSpPr>
        <p:spPr bwMode="auto">
          <a:xfrm>
            <a:off x="1427163" y="1936750"/>
            <a:ext cx="3878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newItem &lt; m_head-&gt;name </a:t>
            </a:r>
            <a:r>
              <a:rPr lang="en-US" sz="1800">
                <a:solidFill>
                  <a:srgbClr val="6600CC"/>
                </a:solidFill>
              </a:rPr>
              <a:t>)</a:t>
            </a:r>
          </a:p>
        </p:txBody>
      </p:sp>
      <p:sp>
        <p:nvSpPr>
          <p:cNvPr id="684062" name="AutoShape 30"/>
          <p:cNvSpPr>
            <a:spLocks noChangeArrowheads="1"/>
          </p:cNvSpPr>
          <p:nvPr/>
        </p:nvSpPr>
        <p:spPr bwMode="auto">
          <a:xfrm>
            <a:off x="3686175" y="2571750"/>
            <a:ext cx="5286375" cy="1000125"/>
          </a:xfrm>
          <a:prstGeom prst="wedgeRoundRectCallout">
            <a:avLst>
              <a:gd name="adj1" fmla="val -56218"/>
              <a:gd name="adj2" fmla="val 8206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Our updated traversal code should find just the right spot for our new item.</a:t>
            </a:r>
          </a:p>
        </p:txBody>
      </p:sp>
      <p:sp>
        <p:nvSpPr>
          <p:cNvPr id="684063" name="Rectangle 31"/>
          <p:cNvSpPr>
            <a:spLocks noChangeArrowheads="1"/>
          </p:cNvSpPr>
          <p:nvPr/>
        </p:nvSpPr>
        <p:spPr bwMode="auto">
          <a:xfrm>
            <a:off x="923925" y="3952875"/>
            <a:ext cx="5410200" cy="819150"/>
          </a:xfrm>
          <a:prstGeom prst="rect">
            <a:avLst/>
          </a:prstGeom>
          <a:solidFill>
            <a:srgbClr val="A7FF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4064" name="Rectangle 32"/>
          <p:cNvSpPr>
            <a:spLocks noChangeArrowheads="1"/>
          </p:cNvSpPr>
          <p:nvPr/>
        </p:nvSpPr>
        <p:spPr bwMode="auto">
          <a:xfrm>
            <a:off x="884238" y="3851275"/>
            <a:ext cx="7364412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rgbClr val="FF0000"/>
                </a:solidFill>
              </a:rPr>
              <a:t>if (above-&gt;next == NULL) </a:t>
            </a:r>
            <a:br>
              <a:rPr lang="en-US" sz="1600">
                <a:solidFill>
                  <a:srgbClr val="FF0000"/>
                </a:solidFill>
              </a:rPr>
            </a:br>
            <a:r>
              <a:rPr lang="en-US" sz="1600">
                <a:solidFill>
                  <a:srgbClr val="FF0000"/>
                </a:solidFill>
              </a:rPr>
              <a:t>     break;</a:t>
            </a:r>
          </a:p>
          <a:p>
            <a:pPr algn="l"/>
            <a:r>
              <a:rPr lang="en-US" sz="1600">
                <a:solidFill>
                  <a:srgbClr val="FF0000"/>
                </a:solidFill>
              </a:rPr>
              <a:t>if (newItem &gt;= above-&gt;name &amp;&amp; newItem &lt;= above-&gt;next-&gt;name)</a:t>
            </a:r>
          </a:p>
          <a:p>
            <a:pPr algn="l"/>
            <a:r>
              <a:rPr lang="en-US" sz="1600">
                <a:solidFill>
                  <a:srgbClr val="FF0000"/>
                </a:solidFill>
              </a:rPr>
              <a:t>     break;</a:t>
            </a:r>
            <a:endParaRPr lang="en-US" sz="1600">
              <a:solidFill>
                <a:srgbClr val="6600CC"/>
              </a:solidFill>
            </a:endParaRPr>
          </a:p>
        </p:txBody>
      </p:sp>
      <p:sp>
        <p:nvSpPr>
          <p:cNvPr id="684067" name="AutoShape 35"/>
          <p:cNvSpPr>
            <a:spLocks noChangeArrowheads="1"/>
          </p:cNvSpPr>
          <p:nvPr/>
        </p:nvSpPr>
        <p:spPr bwMode="auto">
          <a:xfrm>
            <a:off x="3409950" y="1076325"/>
            <a:ext cx="5286375" cy="2562225"/>
          </a:xfrm>
          <a:prstGeom prst="wedgeRoundRectCallout">
            <a:avLst>
              <a:gd name="adj1" fmla="val -54593"/>
              <a:gd name="adj2" fmla="val 78500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This line checks if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the new item should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be inserted between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the current node and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the node below it…</a:t>
            </a:r>
          </a:p>
          <a:p>
            <a:pPr algn="l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684112" name="Group 80"/>
          <p:cNvGrpSpPr>
            <a:grpSpLocks/>
          </p:cNvGrpSpPr>
          <p:nvPr/>
        </p:nvGrpSpPr>
        <p:grpSpPr bwMode="auto">
          <a:xfrm>
            <a:off x="6010275" y="1298575"/>
            <a:ext cx="2752725" cy="1739900"/>
            <a:chOff x="5376" y="2006"/>
            <a:chExt cx="1734" cy="1096"/>
          </a:xfrm>
        </p:grpSpPr>
        <p:grpSp>
          <p:nvGrpSpPr>
            <p:cNvPr id="684109" name="Group 77"/>
            <p:cNvGrpSpPr>
              <a:grpSpLocks/>
            </p:cNvGrpSpPr>
            <p:nvPr/>
          </p:nvGrpSpPr>
          <p:grpSpPr bwMode="auto">
            <a:xfrm>
              <a:off x="6045" y="2006"/>
              <a:ext cx="1065" cy="1096"/>
              <a:chOff x="5715" y="1604"/>
              <a:chExt cx="1065" cy="1096"/>
            </a:xfrm>
          </p:grpSpPr>
          <p:sp>
            <p:nvSpPr>
              <p:cNvPr id="684069" name="Rectangle 37"/>
              <p:cNvSpPr>
                <a:spLocks noChangeArrowheads="1"/>
              </p:cNvSpPr>
              <p:nvPr/>
            </p:nvSpPr>
            <p:spPr bwMode="auto">
              <a:xfrm>
                <a:off x="5715" y="2307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070" name="Text Box 38"/>
              <p:cNvSpPr txBox="1">
                <a:spLocks noChangeArrowheads="1"/>
              </p:cNvSpPr>
              <p:nvPr/>
            </p:nvSpPr>
            <p:spPr bwMode="auto">
              <a:xfrm>
                <a:off x="5715" y="2338"/>
                <a:ext cx="380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684071" name="Text Box 39"/>
              <p:cNvSpPr txBox="1">
                <a:spLocks noChangeArrowheads="1"/>
              </p:cNvSpPr>
              <p:nvPr/>
            </p:nvSpPr>
            <p:spPr bwMode="auto">
              <a:xfrm>
                <a:off x="5715" y="2508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84072" name="Rectangle 40"/>
              <p:cNvSpPr>
                <a:spLocks noChangeArrowheads="1"/>
              </p:cNvSpPr>
              <p:nvPr/>
            </p:nvSpPr>
            <p:spPr bwMode="auto">
              <a:xfrm>
                <a:off x="6077" y="2342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073" name="Rectangle 41"/>
              <p:cNvSpPr>
                <a:spLocks noChangeArrowheads="1"/>
              </p:cNvSpPr>
              <p:nvPr/>
            </p:nvSpPr>
            <p:spPr bwMode="auto">
              <a:xfrm>
                <a:off x="6077" y="2517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84074" name="Text Box 42"/>
              <p:cNvSpPr txBox="1">
                <a:spLocks noChangeArrowheads="1"/>
              </p:cNvSpPr>
              <p:nvPr/>
            </p:nvSpPr>
            <p:spPr bwMode="auto">
              <a:xfrm>
                <a:off x="6040" y="2314"/>
                <a:ext cx="4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“rat”</a:t>
                </a:r>
              </a:p>
            </p:txBody>
          </p:sp>
          <p:sp>
            <p:nvSpPr>
              <p:cNvPr id="684075" name="Text Box 43"/>
              <p:cNvSpPr txBox="1">
                <a:spLocks noChangeArrowheads="1"/>
              </p:cNvSpPr>
              <p:nvPr/>
            </p:nvSpPr>
            <p:spPr bwMode="auto">
              <a:xfrm>
                <a:off x="6064" y="2493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684076" name="Group 44"/>
              <p:cNvGrpSpPr>
                <a:grpSpLocks/>
              </p:cNvGrpSpPr>
              <p:nvPr/>
            </p:nvGrpSpPr>
            <p:grpSpPr bwMode="auto">
              <a:xfrm>
                <a:off x="5715" y="1660"/>
                <a:ext cx="761" cy="399"/>
                <a:chOff x="4608" y="1680"/>
                <a:chExt cx="1008" cy="548"/>
              </a:xfrm>
            </p:grpSpPr>
            <p:sp>
              <p:nvSpPr>
                <p:cNvPr id="684077" name="Rectangle 45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07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name</a:t>
                  </a:r>
                </a:p>
              </p:txBody>
            </p:sp>
            <p:sp>
              <p:nvSpPr>
                <p:cNvPr id="68407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84080" name="Rectangle 48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081" name="Rectangle 49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8408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078" y="1691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“cat”</a:t>
                  </a:r>
                </a:p>
              </p:txBody>
            </p:sp>
            <p:sp>
              <p:nvSpPr>
                <p:cNvPr id="68408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84089" name="Text Box 57"/>
              <p:cNvSpPr txBox="1">
                <a:spLocks noChangeArrowheads="1"/>
              </p:cNvSpPr>
              <p:nvPr/>
            </p:nvSpPr>
            <p:spPr bwMode="auto">
              <a:xfrm>
                <a:off x="6168" y="1782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684090" name="AutoShape 58"/>
              <p:cNvCxnSpPr>
                <a:cxnSpLocks noChangeShapeType="1"/>
              </p:cNvCxnSpPr>
              <p:nvPr/>
            </p:nvCxnSpPr>
            <p:spPr bwMode="auto">
              <a:xfrm rot="5400000">
                <a:off x="5982" y="2033"/>
                <a:ext cx="341" cy="221"/>
              </a:xfrm>
              <a:prstGeom prst="curvedConnector3">
                <a:avLst>
                  <a:gd name="adj1" fmla="val 49852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091" name="Text Box 59"/>
              <p:cNvSpPr txBox="1">
                <a:spLocks noChangeArrowheads="1"/>
              </p:cNvSpPr>
              <p:nvPr/>
            </p:nvSpPr>
            <p:spPr bwMode="auto">
              <a:xfrm>
                <a:off x="5778" y="1680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684092" name="Text Box 60"/>
              <p:cNvSpPr txBox="1">
                <a:spLocks noChangeArrowheads="1"/>
              </p:cNvSpPr>
              <p:nvPr/>
            </p:nvSpPr>
            <p:spPr bwMode="auto">
              <a:xfrm>
                <a:off x="6384" y="1604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684093" name="Text Box 61"/>
              <p:cNvSpPr txBox="1">
                <a:spLocks noChangeArrowheads="1"/>
              </p:cNvSpPr>
              <p:nvPr/>
            </p:nvSpPr>
            <p:spPr bwMode="auto">
              <a:xfrm>
                <a:off x="6391" y="2259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684094" name="Text Box 62"/>
              <p:cNvSpPr txBox="1">
                <a:spLocks noChangeArrowheads="1"/>
              </p:cNvSpPr>
              <p:nvPr/>
            </p:nvSpPr>
            <p:spPr bwMode="auto">
              <a:xfrm>
                <a:off x="6042" y="1836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684095" name="Text Box 63"/>
              <p:cNvSpPr txBox="1">
                <a:spLocks noChangeArrowheads="1"/>
              </p:cNvSpPr>
              <p:nvPr/>
            </p:nvSpPr>
            <p:spPr bwMode="auto">
              <a:xfrm>
                <a:off x="6042" y="1836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</p:grpSp>
        <p:sp>
          <p:nvSpPr>
            <p:cNvPr id="684110" name="Text Box 78"/>
            <p:cNvSpPr txBox="1">
              <a:spLocks noChangeArrowheads="1"/>
            </p:cNvSpPr>
            <p:nvPr/>
          </p:nvSpPr>
          <p:spPr bwMode="auto">
            <a:xfrm>
              <a:off x="5376" y="2009"/>
              <a:ext cx="7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6600CC"/>
                  </a:solidFill>
                </a:rPr>
                <a:t>above-&gt;  </a:t>
              </a:r>
              <a:endParaRPr lang="en-US" sz="2000"/>
            </a:p>
          </p:txBody>
        </p:sp>
      </p:grpSp>
      <p:sp>
        <p:nvSpPr>
          <p:cNvPr id="684113" name="Text Box 81"/>
          <p:cNvSpPr txBox="1">
            <a:spLocks noChangeArrowheads="1"/>
          </p:cNvSpPr>
          <p:nvPr/>
        </p:nvSpPr>
        <p:spPr bwMode="auto">
          <a:xfrm>
            <a:off x="6030913" y="1970088"/>
            <a:ext cx="1316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“dog”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84114" name="Text Box 82"/>
          <p:cNvSpPr txBox="1">
            <a:spLocks noChangeArrowheads="1"/>
          </p:cNvSpPr>
          <p:nvPr/>
        </p:nvSpPr>
        <p:spPr bwMode="auto">
          <a:xfrm>
            <a:off x="3602038" y="2651125"/>
            <a:ext cx="34147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The if-clause would be </a:t>
            </a:r>
            <a:r>
              <a:rPr lang="en-US" sz="1800">
                <a:solidFill>
                  <a:srgbClr val="FF0000"/>
                </a:solidFill>
              </a:rPr>
              <a:t>true</a:t>
            </a:r>
            <a:r>
              <a:rPr lang="en-US" sz="1800"/>
              <a:t> for </a:t>
            </a:r>
            <a:r>
              <a:rPr lang="en-US" sz="1800">
                <a:solidFill>
                  <a:srgbClr val="FF0000"/>
                </a:solidFill>
              </a:rPr>
              <a:t>“dog” </a:t>
            </a:r>
            <a:r>
              <a:rPr lang="en-US" sz="1800">
                <a:solidFill>
                  <a:schemeClr val="tx1"/>
                </a:solidFill>
              </a:rPr>
              <a:t>since it fits between</a:t>
            </a:r>
            <a:r>
              <a:rPr lang="en-US" sz="1800">
                <a:solidFill>
                  <a:srgbClr val="FF0000"/>
                </a:solidFill>
              </a:rPr>
              <a:t> “cat” </a:t>
            </a:r>
            <a:r>
              <a:rPr lang="en-US" sz="1800">
                <a:solidFill>
                  <a:schemeClr val="tx1"/>
                </a:solidFill>
              </a:rPr>
              <a:t>and</a:t>
            </a:r>
            <a:r>
              <a:rPr lang="en-US" sz="1800">
                <a:solidFill>
                  <a:srgbClr val="FF0000"/>
                </a:solidFill>
              </a:rPr>
              <a:t> “rat”!</a:t>
            </a:r>
          </a:p>
        </p:txBody>
      </p:sp>
      <p:sp>
        <p:nvSpPr>
          <p:cNvPr id="684115" name="Text Box 83"/>
          <p:cNvSpPr txBox="1">
            <a:spLocks noChangeArrowheads="1"/>
          </p:cNvSpPr>
          <p:nvPr/>
        </p:nvSpPr>
        <p:spPr bwMode="auto">
          <a:xfrm>
            <a:off x="6051550" y="1970088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“yak”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84116" name="Text Box 84"/>
          <p:cNvSpPr txBox="1">
            <a:spLocks noChangeArrowheads="1"/>
          </p:cNvSpPr>
          <p:nvPr/>
        </p:nvSpPr>
        <p:spPr bwMode="auto">
          <a:xfrm>
            <a:off x="3630613" y="2717800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But </a:t>
            </a:r>
            <a:r>
              <a:rPr lang="en-US" sz="1800">
                <a:solidFill>
                  <a:srgbClr val="FF0000"/>
                </a:solidFill>
              </a:rPr>
              <a:t>false</a:t>
            </a:r>
            <a:r>
              <a:rPr lang="en-US" sz="1800"/>
              <a:t> for </a:t>
            </a:r>
            <a:r>
              <a:rPr lang="en-US" sz="1800">
                <a:solidFill>
                  <a:srgbClr val="FF0000"/>
                </a:solidFill>
              </a:rPr>
              <a:t>“yak”</a:t>
            </a:r>
            <a:r>
              <a:rPr lang="en-US" sz="1800">
                <a:solidFill>
                  <a:schemeClr val="tx1"/>
                </a:solidFill>
              </a:rPr>
              <a:t>, since it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comes after </a:t>
            </a:r>
            <a:r>
              <a:rPr lang="en-US" sz="1800">
                <a:solidFill>
                  <a:srgbClr val="FF0000"/>
                </a:solidFill>
              </a:rPr>
              <a:t>“rat”</a:t>
            </a:r>
            <a:r>
              <a:rPr lang="en-US" sz="1800">
                <a:solidFill>
                  <a:schemeClr val="tx1"/>
                </a:solidFill>
              </a:rPr>
              <a:t> and </a:t>
            </a:r>
            <a:r>
              <a:rPr lang="en-US" sz="1800">
                <a:solidFill>
                  <a:srgbClr val="FF0000"/>
                </a:solidFill>
              </a:rPr>
              <a:t>“cat”.</a:t>
            </a:r>
          </a:p>
        </p:txBody>
      </p:sp>
      <p:grpSp>
        <p:nvGrpSpPr>
          <p:cNvPr id="684184" name="Group 152"/>
          <p:cNvGrpSpPr>
            <a:grpSpLocks/>
          </p:cNvGrpSpPr>
          <p:nvPr/>
        </p:nvGrpSpPr>
        <p:grpSpPr bwMode="auto">
          <a:xfrm>
            <a:off x="7577138" y="2874963"/>
            <a:ext cx="508000" cy="790575"/>
            <a:chOff x="4773" y="1841"/>
            <a:chExt cx="320" cy="498"/>
          </a:xfrm>
        </p:grpSpPr>
        <p:cxnSp>
          <p:nvCxnSpPr>
            <p:cNvPr id="684176" name="AutoShape 144"/>
            <p:cNvCxnSpPr>
              <a:cxnSpLocks noChangeShapeType="1"/>
            </p:cNvCxnSpPr>
            <p:nvPr/>
          </p:nvCxnSpPr>
          <p:spPr bwMode="auto">
            <a:xfrm rot="5400000">
              <a:off x="4812" y="1901"/>
              <a:ext cx="341" cy="221"/>
            </a:xfrm>
            <a:prstGeom prst="curvedConnector3">
              <a:avLst>
                <a:gd name="adj1" fmla="val 4985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4183" name="Text Box 151"/>
            <p:cNvSpPr txBox="1">
              <a:spLocks noChangeArrowheads="1"/>
            </p:cNvSpPr>
            <p:nvPr/>
          </p:nvSpPr>
          <p:spPr bwMode="auto">
            <a:xfrm>
              <a:off x="4773" y="2051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grpSp>
        <p:nvGrpSpPr>
          <p:cNvPr id="684185" name="Group 153"/>
          <p:cNvGrpSpPr>
            <a:grpSpLocks/>
          </p:cNvGrpSpPr>
          <p:nvPr/>
        </p:nvGrpSpPr>
        <p:grpSpPr bwMode="auto">
          <a:xfrm>
            <a:off x="7442200" y="884238"/>
            <a:ext cx="450850" cy="790575"/>
            <a:chOff x="4809" y="1841"/>
            <a:chExt cx="284" cy="498"/>
          </a:xfrm>
        </p:grpSpPr>
        <p:cxnSp>
          <p:nvCxnSpPr>
            <p:cNvPr id="684186" name="AutoShape 154"/>
            <p:cNvCxnSpPr>
              <a:cxnSpLocks noChangeShapeType="1"/>
            </p:cNvCxnSpPr>
            <p:nvPr/>
          </p:nvCxnSpPr>
          <p:spPr bwMode="auto">
            <a:xfrm rot="5400000">
              <a:off x="4812" y="1901"/>
              <a:ext cx="341" cy="221"/>
            </a:xfrm>
            <a:prstGeom prst="curvedConnector3">
              <a:avLst>
                <a:gd name="adj1" fmla="val 4985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4187" name="Text Box 155"/>
            <p:cNvSpPr txBox="1">
              <a:spLocks noChangeArrowheads="1"/>
            </p:cNvSpPr>
            <p:nvPr/>
          </p:nvSpPr>
          <p:spPr bwMode="auto">
            <a:xfrm>
              <a:off x="4809" y="2051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684231" name="Group 199"/>
          <p:cNvGrpSpPr>
            <a:grpSpLocks/>
          </p:cNvGrpSpPr>
          <p:nvPr/>
        </p:nvGrpSpPr>
        <p:grpSpPr bwMode="auto">
          <a:xfrm>
            <a:off x="6543675" y="42863"/>
            <a:ext cx="2466975" cy="2141537"/>
            <a:chOff x="5957" y="969"/>
            <a:chExt cx="1554" cy="1349"/>
          </a:xfrm>
        </p:grpSpPr>
        <p:grpSp>
          <p:nvGrpSpPr>
            <p:cNvPr id="684229" name="Group 197"/>
            <p:cNvGrpSpPr>
              <a:grpSpLocks/>
            </p:cNvGrpSpPr>
            <p:nvPr/>
          </p:nvGrpSpPr>
          <p:grpSpPr bwMode="auto">
            <a:xfrm>
              <a:off x="6334" y="969"/>
              <a:ext cx="1177" cy="1349"/>
              <a:chOff x="5944" y="627"/>
              <a:chExt cx="1177" cy="1349"/>
            </a:xfrm>
          </p:grpSpPr>
          <p:sp>
            <p:nvSpPr>
              <p:cNvPr id="684194" name="Text Box 162"/>
              <p:cNvSpPr txBox="1">
                <a:spLocks noChangeArrowheads="1"/>
              </p:cNvSpPr>
              <p:nvPr/>
            </p:nvSpPr>
            <p:spPr bwMode="auto">
              <a:xfrm>
                <a:off x="6466" y="1726"/>
                <a:ext cx="4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000"/>
                  <a:t>…</a:t>
                </a:r>
              </a:p>
            </p:txBody>
          </p:sp>
          <p:grpSp>
            <p:nvGrpSpPr>
              <p:cNvPr id="684196" name="Group 164"/>
              <p:cNvGrpSpPr>
                <a:grpSpLocks/>
              </p:cNvGrpSpPr>
              <p:nvPr/>
            </p:nvGrpSpPr>
            <p:grpSpPr bwMode="auto">
              <a:xfrm>
                <a:off x="6063" y="1228"/>
                <a:ext cx="761" cy="399"/>
                <a:chOff x="4608" y="1680"/>
                <a:chExt cx="1008" cy="548"/>
              </a:xfrm>
            </p:grpSpPr>
            <p:sp>
              <p:nvSpPr>
                <p:cNvPr id="684197" name="Rectangle 165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198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name</a:t>
                  </a:r>
                </a:p>
              </p:txBody>
            </p:sp>
            <p:sp>
              <p:nvSpPr>
                <p:cNvPr id="684199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84200" name="Rectangle 168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201" name="Rectangle 169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84202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5078" y="1691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“cat”</a:t>
                  </a:r>
                </a:p>
              </p:txBody>
            </p:sp>
            <p:sp>
              <p:nvSpPr>
                <p:cNvPr id="684203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84204" name="Rectangle 172"/>
              <p:cNvSpPr>
                <a:spLocks noChangeArrowheads="1"/>
              </p:cNvSpPr>
              <p:nvPr/>
            </p:nvSpPr>
            <p:spPr bwMode="auto">
              <a:xfrm>
                <a:off x="5962" y="663"/>
                <a:ext cx="853" cy="276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205" name="Text Box 173"/>
              <p:cNvSpPr txBox="1">
                <a:spLocks noChangeArrowheads="1"/>
              </p:cNvSpPr>
              <p:nvPr/>
            </p:nvSpPr>
            <p:spPr bwMode="auto">
              <a:xfrm>
                <a:off x="5944" y="681"/>
                <a:ext cx="52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m_head</a:t>
                </a:r>
              </a:p>
            </p:txBody>
          </p:sp>
          <p:sp>
            <p:nvSpPr>
              <p:cNvPr id="684206" name="Rectangle 174"/>
              <p:cNvSpPr>
                <a:spLocks noChangeArrowheads="1"/>
              </p:cNvSpPr>
              <p:nvPr/>
            </p:nvSpPr>
            <p:spPr bwMode="auto">
              <a:xfrm>
                <a:off x="6507" y="711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207" name="Text Box 175"/>
              <p:cNvSpPr txBox="1">
                <a:spLocks noChangeArrowheads="1"/>
              </p:cNvSpPr>
              <p:nvPr/>
            </p:nvSpPr>
            <p:spPr bwMode="auto">
              <a:xfrm>
                <a:off x="6470" y="698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684208" name="Text Box 176"/>
              <p:cNvSpPr txBox="1">
                <a:spLocks noChangeArrowheads="1"/>
              </p:cNvSpPr>
              <p:nvPr/>
            </p:nvSpPr>
            <p:spPr bwMode="auto">
              <a:xfrm>
                <a:off x="6552" y="627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684209" name="Text Box 177"/>
              <p:cNvSpPr txBox="1">
                <a:spLocks noChangeArrowheads="1"/>
              </p:cNvSpPr>
              <p:nvPr/>
            </p:nvSpPr>
            <p:spPr bwMode="auto">
              <a:xfrm>
                <a:off x="6516" y="1350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684210" name="AutoShape 178"/>
              <p:cNvCxnSpPr>
                <a:cxnSpLocks noChangeShapeType="1"/>
              </p:cNvCxnSpPr>
              <p:nvPr/>
            </p:nvCxnSpPr>
            <p:spPr bwMode="auto">
              <a:xfrm flipH="1">
                <a:off x="6570" y="1505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211" name="Text Box 179"/>
              <p:cNvSpPr txBox="1">
                <a:spLocks noChangeArrowheads="1"/>
              </p:cNvSpPr>
              <p:nvPr/>
            </p:nvSpPr>
            <p:spPr bwMode="auto">
              <a:xfrm>
                <a:off x="6126" y="124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684212" name="Text Box 180"/>
              <p:cNvSpPr txBox="1">
                <a:spLocks noChangeArrowheads="1"/>
              </p:cNvSpPr>
              <p:nvPr/>
            </p:nvSpPr>
            <p:spPr bwMode="auto">
              <a:xfrm>
                <a:off x="6732" y="1172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684214" name="Text Box 182"/>
              <p:cNvSpPr txBox="1">
                <a:spLocks noChangeArrowheads="1"/>
              </p:cNvSpPr>
              <p:nvPr/>
            </p:nvSpPr>
            <p:spPr bwMode="auto">
              <a:xfrm>
                <a:off x="6390" y="1404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684215" name="Text Box 183"/>
              <p:cNvSpPr txBox="1">
                <a:spLocks noChangeArrowheads="1"/>
              </p:cNvSpPr>
              <p:nvPr/>
            </p:nvSpPr>
            <p:spPr bwMode="auto">
              <a:xfrm>
                <a:off x="6390" y="1404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cxnSp>
            <p:nvCxnSpPr>
              <p:cNvPr id="684227" name="AutoShape 195"/>
              <p:cNvCxnSpPr>
                <a:cxnSpLocks noChangeShapeType="1"/>
              </p:cNvCxnSpPr>
              <p:nvPr/>
            </p:nvCxnSpPr>
            <p:spPr bwMode="auto">
              <a:xfrm rot="5400000">
                <a:off x="6370" y="932"/>
                <a:ext cx="336" cy="22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228" name="Text Box 196"/>
              <p:cNvSpPr txBox="1">
                <a:spLocks noChangeArrowheads="1"/>
              </p:cNvSpPr>
              <p:nvPr/>
            </p:nvSpPr>
            <p:spPr bwMode="auto">
              <a:xfrm>
                <a:off x="6444" y="680"/>
                <a:ext cx="4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1000</a:t>
                </a:r>
              </a:p>
            </p:txBody>
          </p:sp>
        </p:grpSp>
        <p:sp>
          <p:nvSpPr>
            <p:cNvPr id="684230" name="Text Box 198"/>
            <p:cNvSpPr txBox="1">
              <a:spLocks noChangeArrowheads="1"/>
            </p:cNvSpPr>
            <p:nvPr/>
          </p:nvSpPr>
          <p:spPr bwMode="auto">
            <a:xfrm>
              <a:off x="5957" y="1313"/>
              <a:ext cx="8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 “bat”</a:t>
              </a:r>
              <a:r>
                <a:rPr lang="en-US" sz="1800"/>
                <a:t> </a:t>
              </a:r>
              <a:r>
                <a:rPr lang="en-US">
                  <a:sym typeface="Wingdings" pitchFamily="2" charset="2"/>
                </a:rPr>
                <a:t></a:t>
              </a:r>
              <a:endParaRPr lang="en-US"/>
            </a:p>
          </p:txBody>
        </p:sp>
      </p:grpSp>
      <p:sp>
        <p:nvSpPr>
          <p:cNvPr id="684066" name="AutoShape 34"/>
          <p:cNvSpPr>
            <a:spLocks noChangeArrowheads="1"/>
          </p:cNvSpPr>
          <p:nvPr/>
        </p:nvSpPr>
        <p:spPr bwMode="auto">
          <a:xfrm>
            <a:off x="3409950" y="504825"/>
            <a:ext cx="5514975" cy="2819400"/>
          </a:xfrm>
          <a:prstGeom prst="wedgeRoundRectCallout">
            <a:avLst>
              <a:gd name="adj1" fmla="val -50259"/>
              <a:gd name="adj2" fmla="val 75903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This line checks if we’ve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rgbClr val="6600CC"/>
                </a:solidFill>
              </a:rPr>
              <a:t>reached the last node in </a:t>
            </a:r>
            <a:br>
              <a:rPr lang="en-US" sz="1800">
                <a:solidFill>
                  <a:srgbClr val="6600CC"/>
                </a:solidFill>
              </a:rPr>
            </a:br>
            <a:r>
              <a:rPr lang="en-US" sz="1800">
                <a:solidFill>
                  <a:srgbClr val="6600CC"/>
                </a:solidFill>
              </a:rPr>
              <a:t>the list.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 sz="1800">
                <a:solidFill>
                  <a:schemeClr val="tx1"/>
                </a:solidFill>
              </a:rPr>
              <a:t>If so, it means that </a:t>
            </a:r>
            <a:r>
              <a:rPr lang="en-US" sz="1800">
                <a:solidFill>
                  <a:srgbClr val="FF0000"/>
                </a:solidFill>
              </a:rPr>
              <a:t>our 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new item is bigger</a:t>
            </a:r>
            <a:r>
              <a:rPr lang="en-US" sz="1800">
                <a:solidFill>
                  <a:schemeClr val="tx1"/>
                </a:solidFill>
              </a:rPr>
              <a:t> than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every item in the list! </a:t>
            </a:r>
          </a:p>
          <a:p>
            <a:pPr algn="l"/>
            <a:endParaRPr lang="en-US" sz="1000">
              <a:solidFill>
                <a:schemeClr val="tx1"/>
              </a:solidFill>
            </a:endParaRPr>
          </a:p>
          <a:p>
            <a:pPr algn="l"/>
            <a:r>
              <a:rPr lang="en-US" sz="1700">
                <a:solidFill>
                  <a:schemeClr val="tx1"/>
                </a:solidFill>
              </a:rPr>
              <a:t>In this case we </a:t>
            </a:r>
            <a:r>
              <a:rPr lang="en-US" sz="1700">
                <a:solidFill>
                  <a:srgbClr val="FF0000"/>
                </a:solidFill>
              </a:rPr>
              <a:t>add our </a:t>
            </a:r>
            <a:br>
              <a:rPr lang="en-US" sz="1700">
                <a:solidFill>
                  <a:srgbClr val="FF0000"/>
                </a:solidFill>
              </a:rPr>
            </a:br>
            <a:r>
              <a:rPr lang="en-US" sz="1700">
                <a:solidFill>
                  <a:srgbClr val="FF0000"/>
                </a:solidFill>
              </a:rPr>
              <a:t>new item</a:t>
            </a:r>
            <a:r>
              <a:rPr lang="en-US" sz="1700">
                <a:solidFill>
                  <a:schemeClr val="tx1"/>
                </a:solidFill>
              </a:rPr>
              <a:t> </a:t>
            </a:r>
            <a:r>
              <a:rPr lang="en-US" sz="1700">
                <a:solidFill>
                  <a:srgbClr val="FF0000"/>
                </a:solidFill>
              </a:rPr>
              <a:t>after the last node</a:t>
            </a:r>
            <a:r>
              <a:rPr lang="en-US" sz="17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84257" name="Text Box 225"/>
          <p:cNvSpPr txBox="1">
            <a:spLocks noChangeArrowheads="1"/>
          </p:cNvSpPr>
          <p:nvPr/>
        </p:nvSpPr>
        <p:spPr bwMode="auto">
          <a:xfrm>
            <a:off x="6715125" y="2638425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“yak”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84261" name="Text Box 229"/>
          <p:cNvSpPr txBox="1">
            <a:spLocks noChangeArrowheads="1"/>
          </p:cNvSpPr>
          <p:nvPr/>
        </p:nvSpPr>
        <p:spPr bwMode="auto">
          <a:xfrm>
            <a:off x="9977438" y="367665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grpSp>
        <p:nvGrpSpPr>
          <p:cNvPr id="684291" name="Group 259"/>
          <p:cNvGrpSpPr>
            <a:grpSpLocks/>
          </p:cNvGrpSpPr>
          <p:nvPr/>
        </p:nvGrpSpPr>
        <p:grpSpPr bwMode="auto">
          <a:xfrm>
            <a:off x="6305550" y="476250"/>
            <a:ext cx="2695575" cy="2154238"/>
            <a:chOff x="5262" y="2568"/>
            <a:chExt cx="1698" cy="1357"/>
          </a:xfrm>
        </p:grpSpPr>
        <p:sp>
          <p:nvSpPr>
            <p:cNvPr id="684234" name="Rectangle 202"/>
            <p:cNvSpPr>
              <a:spLocks noChangeArrowheads="1"/>
            </p:cNvSpPr>
            <p:nvPr/>
          </p:nvSpPr>
          <p:spPr bwMode="auto">
            <a:xfrm>
              <a:off x="5895" y="3532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235" name="Text Box 203"/>
            <p:cNvSpPr txBox="1">
              <a:spLocks noChangeArrowheads="1"/>
            </p:cNvSpPr>
            <p:nvPr/>
          </p:nvSpPr>
          <p:spPr bwMode="auto">
            <a:xfrm>
              <a:off x="5895" y="3563"/>
              <a:ext cx="38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84236" name="Text Box 204"/>
            <p:cNvSpPr txBox="1">
              <a:spLocks noChangeArrowheads="1"/>
            </p:cNvSpPr>
            <p:nvPr/>
          </p:nvSpPr>
          <p:spPr bwMode="auto">
            <a:xfrm>
              <a:off x="5895" y="3733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84237" name="Rectangle 205"/>
            <p:cNvSpPr>
              <a:spLocks noChangeArrowheads="1"/>
            </p:cNvSpPr>
            <p:nvPr/>
          </p:nvSpPr>
          <p:spPr bwMode="auto">
            <a:xfrm>
              <a:off x="6257" y="3567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238" name="Rectangle 206"/>
            <p:cNvSpPr>
              <a:spLocks noChangeArrowheads="1"/>
            </p:cNvSpPr>
            <p:nvPr/>
          </p:nvSpPr>
          <p:spPr bwMode="auto">
            <a:xfrm>
              <a:off x="6257" y="3742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84239" name="Text Box 207"/>
            <p:cNvSpPr txBox="1">
              <a:spLocks noChangeArrowheads="1"/>
            </p:cNvSpPr>
            <p:nvPr/>
          </p:nvSpPr>
          <p:spPr bwMode="auto">
            <a:xfrm>
              <a:off x="6220" y="3539"/>
              <a:ext cx="4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“rat”</a:t>
              </a:r>
            </a:p>
          </p:txBody>
        </p:sp>
        <p:sp>
          <p:nvSpPr>
            <p:cNvPr id="684240" name="Text Box 208"/>
            <p:cNvSpPr txBox="1">
              <a:spLocks noChangeArrowheads="1"/>
            </p:cNvSpPr>
            <p:nvPr/>
          </p:nvSpPr>
          <p:spPr bwMode="auto">
            <a:xfrm>
              <a:off x="6196" y="3718"/>
              <a:ext cx="5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FF0000"/>
                  </a:solidFill>
                </a:rPr>
                <a:t> NULL</a:t>
              </a:r>
            </a:p>
          </p:txBody>
        </p:sp>
        <p:grpSp>
          <p:nvGrpSpPr>
            <p:cNvPr id="684241" name="Group 209"/>
            <p:cNvGrpSpPr>
              <a:grpSpLocks/>
            </p:cNvGrpSpPr>
            <p:nvPr/>
          </p:nvGrpSpPr>
          <p:grpSpPr bwMode="auto">
            <a:xfrm>
              <a:off x="5895" y="2885"/>
              <a:ext cx="761" cy="399"/>
              <a:chOff x="4608" y="1680"/>
              <a:chExt cx="1008" cy="548"/>
            </a:xfrm>
          </p:grpSpPr>
          <p:sp>
            <p:nvSpPr>
              <p:cNvPr id="684242" name="Rectangle 210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243" name="Text Box 211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684244" name="Text Box 212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84245" name="Rectangle 213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246" name="Rectangle 214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84247" name="Text Box 215"/>
              <p:cNvSpPr txBox="1">
                <a:spLocks noChangeArrowheads="1"/>
              </p:cNvSpPr>
              <p:nvPr/>
            </p:nvSpPr>
            <p:spPr bwMode="auto">
              <a:xfrm>
                <a:off x="5078" y="1691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“cat”</a:t>
                </a:r>
              </a:p>
            </p:txBody>
          </p:sp>
          <p:sp>
            <p:nvSpPr>
              <p:cNvPr id="684248" name="Text Box 216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84249" name="Text Box 217"/>
            <p:cNvSpPr txBox="1">
              <a:spLocks noChangeArrowheads="1"/>
            </p:cNvSpPr>
            <p:nvPr/>
          </p:nvSpPr>
          <p:spPr bwMode="auto">
            <a:xfrm>
              <a:off x="6348" y="3007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84250" name="AutoShape 218"/>
            <p:cNvCxnSpPr>
              <a:cxnSpLocks noChangeShapeType="1"/>
            </p:cNvCxnSpPr>
            <p:nvPr/>
          </p:nvCxnSpPr>
          <p:spPr bwMode="auto">
            <a:xfrm rot="5400000">
              <a:off x="6162" y="3258"/>
              <a:ext cx="341" cy="221"/>
            </a:xfrm>
            <a:prstGeom prst="curvedConnector3">
              <a:avLst>
                <a:gd name="adj1" fmla="val 4985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4251" name="Text Box 219"/>
            <p:cNvSpPr txBox="1">
              <a:spLocks noChangeArrowheads="1"/>
            </p:cNvSpPr>
            <p:nvPr/>
          </p:nvSpPr>
          <p:spPr bwMode="auto">
            <a:xfrm>
              <a:off x="5958" y="2905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84252" name="Text Box 220"/>
            <p:cNvSpPr txBox="1">
              <a:spLocks noChangeArrowheads="1"/>
            </p:cNvSpPr>
            <p:nvPr/>
          </p:nvSpPr>
          <p:spPr bwMode="auto">
            <a:xfrm>
              <a:off x="6564" y="2829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84253" name="Text Box 221"/>
            <p:cNvSpPr txBox="1">
              <a:spLocks noChangeArrowheads="1"/>
            </p:cNvSpPr>
            <p:nvPr/>
          </p:nvSpPr>
          <p:spPr bwMode="auto">
            <a:xfrm>
              <a:off x="6571" y="3484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4254" name="Text Box 222"/>
            <p:cNvSpPr txBox="1">
              <a:spLocks noChangeArrowheads="1"/>
            </p:cNvSpPr>
            <p:nvPr/>
          </p:nvSpPr>
          <p:spPr bwMode="auto">
            <a:xfrm>
              <a:off x="6222" y="306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4255" name="Text Box 223"/>
            <p:cNvSpPr txBox="1">
              <a:spLocks noChangeArrowheads="1"/>
            </p:cNvSpPr>
            <p:nvPr/>
          </p:nvSpPr>
          <p:spPr bwMode="auto">
            <a:xfrm>
              <a:off x="6222" y="306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4256" name="Text Box 224"/>
            <p:cNvSpPr txBox="1">
              <a:spLocks noChangeArrowheads="1"/>
            </p:cNvSpPr>
            <p:nvPr/>
          </p:nvSpPr>
          <p:spPr bwMode="auto">
            <a:xfrm>
              <a:off x="5262" y="3462"/>
              <a:ext cx="7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6600CC"/>
                  </a:solidFill>
                </a:rPr>
                <a:t>above-&gt;  </a:t>
              </a:r>
              <a:endParaRPr lang="en-US" sz="2000"/>
            </a:p>
          </p:txBody>
        </p:sp>
        <p:grpSp>
          <p:nvGrpSpPr>
            <p:cNvPr id="684262" name="Group 230"/>
            <p:cNvGrpSpPr>
              <a:grpSpLocks/>
            </p:cNvGrpSpPr>
            <p:nvPr/>
          </p:nvGrpSpPr>
          <p:grpSpPr bwMode="auto">
            <a:xfrm>
              <a:off x="6128" y="2568"/>
              <a:ext cx="284" cy="498"/>
              <a:chOff x="4809" y="1841"/>
              <a:chExt cx="284" cy="498"/>
            </a:xfrm>
          </p:grpSpPr>
          <p:cxnSp>
            <p:nvCxnSpPr>
              <p:cNvPr id="684263" name="AutoShape 231"/>
              <p:cNvCxnSpPr>
                <a:cxnSpLocks noChangeShapeType="1"/>
              </p:cNvCxnSpPr>
              <p:nvPr/>
            </p:nvCxnSpPr>
            <p:spPr bwMode="auto">
              <a:xfrm rot="5400000">
                <a:off x="4812" y="1901"/>
                <a:ext cx="341" cy="221"/>
              </a:xfrm>
              <a:prstGeom prst="curvedConnector3">
                <a:avLst>
                  <a:gd name="adj1" fmla="val 49852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264" name="Text Box 232"/>
              <p:cNvSpPr txBox="1">
                <a:spLocks noChangeArrowheads="1"/>
              </p:cNvSpPr>
              <p:nvPr/>
            </p:nvSpPr>
            <p:spPr bwMode="auto">
              <a:xfrm>
                <a:off x="4809" y="2051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8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8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8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8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8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8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59" grpId="0" animBg="1"/>
      <p:bldP spid="684060" grpId="0" animBg="1"/>
      <p:bldP spid="684060" grpId="1" animBg="1"/>
      <p:bldP spid="684061" grpId="0"/>
      <p:bldP spid="684062" grpId="0" animBg="1"/>
      <p:bldP spid="684062" grpId="1" animBg="1"/>
      <p:bldP spid="684063" grpId="0" animBg="1"/>
      <p:bldP spid="684064" grpId="0"/>
      <p:bldP spid="684067" grpId="0" animBg="1"/>
      <p:bldP spid="684067" grpId="1" animBg="1"/>
      <p:bldP spid="684113" grpId="0"/>
      <p:bldP spid="684113" grpId="1"/>
      <p:bldP spid="684114" grpId="0"/>
      <p:bldP spid="684114" grpId="1"/>
      <p:bldP spid="684115" grpId="0"/>
      <p:bldP spid="684115" grpId="1"/>
      <p:bldP spid="684116" grpId="0"/>
      <p:bldP spid="684116" grpId="1"/>
      <p:bldP spid="684066" grpId="0" animBg="1"/>
      <p:bldP spid="684066" grpId="1" animBg="1"/>
      <p:bldP spid="684257" grpId="0"/>
      <p:bldP spid="684257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F563-B8A0-443B-86D8-E5463132E2FE}" type="slidenum">
              <a:rPr lang="en-US"/>
              <a:pPr/>
              <a:t>52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Let’s Convert it to C++ Code</a:t>
            </a:r>
          </a:p>
        </p:txBody>
      </p:sp>
      <p:sp>
        <p:nvSpPr>
          <p:cNvPr id="686083" name="Rectangle 3"/>
          <p:cNvSpPr>
            <a:spLocks noChangeArrowheads="1"/>
          </p:cNvSpPr>
          <p:nvPr/>
        </p:nvSpPr>
        <p:spPr bwMode="auto">
          <a:xfrm>
            <a:off x="152400" y="661988"/>
            <a:ext cx="7419975" cy="6089650"/>
          </a:xfrm>
          <a:prstGeom prst="rect">
            <a:avLst/>
          </a:prstGeom>
          <a:solidFill>
            <a:srgbClr val="A7FFE8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142875" y="650875"/>
            <a:ext cx="7361238" cy="614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void </a:t>
            </a:r>
            <a:r>
              <a:rPr lang="en-US" sz="2000">
                <a:solidFill>
                  <a:srgbClr val="6600CC"/>
                </a:solidFill>
              </a:rPr>
              <a:t>AddItem</a:t>
            </a:r>
            <a:r>
              <a:rPr lang="en-US" sz="2000">
                <a:solidFill>
                  <a:schemeClr val="tx1"/>
                </a:solidFill>
              </a:rPr>
              <a:t>(string &amp;newItem)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{</a:t>
            </a: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endParaRPr lang="en-US" sz="1400">
              <a:solidFill>
                <a:schemeClr val="tx1"/>
              </a:solidFill>
            </a:endParaRPr>
          </a:p>
          <a:p>
            <a:pPr algn="l"/>
            <a:r>
              <a:rPr lang="en-US" sz="1400" b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441325" y="2676525"/>
            <a:ext cx="6926263" cy="39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</a:t>
            </a:r>
            <a:r>
              <a:rPr lang="en-US" sz="1800">
                <a:solidFill>
                  <a:schemeClr val="tx1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/>
              <a:t>{</a:t>
            </a:r>
          </a:p>
          <a:p>
            <a:pPr algn="l"/>
            <a:endParaRPr lang="en-US" sz="1200" b="1"/>
          </a:p>
          <a:p>
            <a:pPr algn="l"/>
            <a:endParaRPr lang="en-US" sz="12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400" b="1"/>
              <a:t>}</a:t>
            </a:r>
          </a:p>
        </p:txBody>
      </p:sp>
      <p:sp>
        <p:nvSpPr>
          <p:cNvPr id="686086" name="Rectangle 6"/>
          <p:cNvSpPr>
            <a:spLocks noChangeArrowheads="1"/>
          </p:cNvSpPr>
          <p:nvPr/>
        </p:nvSpPr>
        <p:spPr bwMode="auto">
          <a:xfrm>
            <a:off x="469900" y="1203325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if (m_head == NULL)</a:t>
            </a:r>
          </a:p>
          <a:p>
            <a:pPr algn="l"/>
            <a:r>
              <a:rPr lang="en-US" sz="1800">
                <a:solidFill>
                  <a:schemeClr val="accent2"/>
                </a:solidFill>
              </a:rPr>
              <a:t>    AddItemToFront(newItem);  // use Einstein’s algorithm</a:t>
            </a:r>
          </a:p>
        </p:txBody>
      </p:sp>
      <p:sp>
        <p:nvSpPr>
          <p:cNvPr id="686087" name="Rectangle 7"/>
          <p:cNvSpPr>
            <a:spLocks noChangeArrowheads="1"/>
          </p:cNvSpPr>
          <p:nvPr/>
        </p:nvSpPr>
        <p:spPr bwMode="auto">
          <a:xfrm>
            <a:off x="450850" y="1936750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else if ( </a:t>
            </a:r>
            <a:r>
              <a:rPr lang="en-US" sz="1800">
                <a:solidFill>
                  <a:srgbClr val="FF0000"/>
                </a:solidFill>
              </a:rPr>
              <a:t>/* decide if the new item belongs at the top */</a:t>
            </a:r>
            <a:r>
              <a:rPr lang="en-US" sz="1800">
                <a:solidFill>
                  <a:srgbClr val="6600CC"/>
                </a:solidFill>
              </a:rPr>
              <a:t> 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AddItemToFront(newItem);  // use Einstein’s algorithm</a:t>
            </a:r>
          </a:p>
        </p:txBody>
      </p:sp>
      <p:sp>
        <p:nvSpPr>
          <p:cNvPr id="686088" name="Rectangle 8"/>
          <p:cNvSpPr>
            <a:spLocks noChangeArrowheads="1"/>
          </p:cNvSpPr>
          <p:nvPr/>
        </p:nvSpPr>
        <p:spPr bwMode="auto">
          <a:xfrm>
            <a:off x="698500" y="3175000"/>
            <a:ext cx="6821488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3A00"/>
                </a:solidFill>
              </a:rPr>
              <a:t>house *above = m_head;   // start with first node</a:t>
            </a:r>
          </a:p>
          <a:p>
            <a:pPr algn="l"/>
            <a:r>
              <a:rPr lang="en-US" sz="1800">
                <a:solidFill>
                  <a:srgbClr val="003A00"/>
                </a:solidFill>
              </a:rPr>
              <a:t>while (above != NULL)</a:t>
            </a:r>
          </a:p>
          <a:p>
            <a:pPr algn="l"/>
            <a:r>
              <a:rPr lang="en-US" sz="1400">
                <a:solidFill>
                  <a:srgbClr val="003A00"/>
                </a:solidFill>
              </a:rPr>
              <a:t>{  </a:t>
            </a:r>
          </a:p>
          <a:p>
            <a:pPr algn="l"/>
            <a:endParaRPr lang="en-US" sz="1500">
              <a:solidFill>
                <a:srgbClr val="003A00"/>
              </a:solidFill>
            </a:endParaRPr>
          </a:p>
          <a:p>
            <a:pPr algn="l"/>
            <a:endParaRPr lang="en-US" sz="1800">
              <a:solidFill>
                <a:srgbClr val="003A00"/>
              </a:solidFill>
            </a:endParaRPr>
          </a:p>
          <a:p>
            <a:pPr algn="l"/>
            <a:endParaRPr lang="en-US" sz="2000">
              <a:solidFill>
                <a:srgbClr val="003A00"/>
              </a:solidFill>
            </a:endParaRPr>
          </a:p>
          <a:p>
            <a:pPr algn="l"/>
            <a:r>
              <a:rPr lang="en-US" sz="1800">
                <a:solidFill>
                  <a:srgbClr val="003A00"/>
                </a:solidFill>
              </a:rPr>
              <a:t>   above = above-&gt;next;     // move down one node</a:t>
            </a:r>
          </a:p>
          <a:p>
            <a:pPr algn="l"/>
            <a:r>
              <a:rPr lang="en-US" sz="1400">
                <a:solidFill>
                  <a:srgbClr val="003A00"/>
                </a:solidFill>
              </a:rPr>
              <a:t>}</a:t>
            </a:r>
          </a:p>
        </p:txBody>
      </p:sp>
      <p:sp>
        <p:nvSpPr>
          <p:cNvPr id="686089" name="Text Box 9"/>
          <p:cNvSpPr txBox="1">
            <a:spLocks noChangeArrowheads="1"/>
          </p:cNvSpPr>
          <p:nvPr/>
        </p:nvSpPr>
        <p:spPr bwMode="auto">
          <a:xfrm>
            <a:off x="901700" y="3892550"/>
            <a:ext cx="487521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>
                <a:solidFill>
                  <a:srgbClr val="FF0000"/>
                </a:solidFill>
              </a:rPr>
              <a:t>// add your customized traversal code here;</a:t>
            </a:r>
          </a:p>
          <a:p>
            <a:pPr algn="l"/>
            <a:r>
              <a:rPr lang="en-US" sz="1700">
                <a:solidFill>
                  <a:srgbClr val="FF0000"/>
                </a:solidFill>
              </a:rPr>
              <a:t>// it should break out of the loop once it finds</a:t>
            </a:r>
          </a:p>
          <a:p>
            <a:pPr algn="l"/>
            <a:r>
              <a:rPr lang="en-US" sz="1700">
                <a:solidFill>
                  <a:srgbClr val="FF0000"/>
                </a:solidFill>
              </a:rPr>
              <a:t>// the node directly above our insertion point!</a:t>
            </a:r>
          </a:p>
        </p:txBody>
      </p:sp>
      <p:sp>
        <p:nvSpPr>
          <p:cNvPr id="686090" name="Rectangle 10"/>
          <p:cNvSpPr>
            <a:spLocks noChangeArrowheads="1"/>
          </p:cNvSpPr>
          <p:nvPr/>
        </p:nvSpPr>
        <p:spPr bwMode="auto">
          <a:xfrm>
            <a:off x="693738" y="5251450"/>
            <a:ext cx="654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house *latest = new house;    // alloc and fill our new node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latest-&gt;name = newItem;</a:t>
            </a:r>
          </a:p>
        </p:txBody>
      </p:sp>
      <p:sp>
        <p:nvSpPr>
          <p:cNvPr id="686091" name="Rectangle 11"/>
          <p:cNvSpPr>
            <a:spLocks noChangeArrowheads="1"/>
          </p:cNvSpPr>
          <p:nvPr/>
        </p:nvSpPr>
        <p:spPr bwMode="auto">
          <a:xfrm>
            <a:off x="674688" y="5822950"/>
            <a:ext cx="7088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latest-&gt;next = above-&gt;next;   // link new node to following node</a:t>
            </a:r>
          </a:p>
          <a:p>
            <a:pPr algn="l"/>
            <a:r>
              <a:rPr lang="en-US" sz="1800">
                <a:solidFill>
                  <a:srgbClr val="800000"/>
                </a:solidFill>
              </a:rPr>
              <a:t>above-&gt;next = latest;	     // link above node to new node</a:t>
            </a:r>
          </a:p>
        </p:txBody>
      </p:sp>
      <p:grpSp>
        <p:nvGrpSpPr>
          <p:cNvPr id="686092" name="Group 12"/>
          <p:cNvGrpSpPr>
            <a:grpSpLocks/>
          </p:cNvGrpSpPr>
          <p:nvPr/>
        </p:nvGrpSpPr>
        <p:grpSpPr bwMode="auto">
          <a:xfrm>
            <a:off x="2651125" y="5351463"/>
            <a:ext cx="6492875" cy="1439862"/>
            <a:chOff x="1620" y="72"/>
            <a:chExt cx="4090" cy="696"/>
          </a:xfrm>
        </p:grpSpPr>
        <p:sp>
          <p:nvSpPr>
            <p:cNvPr id="686093" name="Rectangle 13"/>
            <p:cNvSpPr>
              <a:spLocks noChangeArrowheads="1"/>
            </p:cNvSpPr>
            <p:nvPr/>
          </p:nvSpPr>
          <p:spPr bwMode="auto">
            <a:xfrm>
              <a:off x="1620" y="72"/>
              <a:ext cx="4062" cy="696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094" name="Text Box 14"/>
            <p:cNvSpPr txBox="1">
              <a:spLocks noChangeArrowheads="1"/>
            </p:cNvSpPr>
            <p:nvPr/>
          </p:nvSpPr>
          <p:spPr bwMode="auto">
            <a:xfrm>
              <a:off x="1722" y="161"/>
              <a:ext cx="3988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Ok, now let’s </a:t>
              </a:r>
              <a:r>
                <a:rPr lang="en-US">
                  <a:solidFill>
                    <a:srgbClr val="6600CC"/>
                  </a:solidFill>
                </a:rPr>
                <a:t>fill in the blanks</a:t>
              </a:r>
              <a:r>
                <a:rPr lang="en-US"/>
                <a:t> to convert our function into one that lets the user specify where to add new items!</a:t>
              </a:r>
            </a:p>
          </p:txBody>
        </p:sp>
      </p:grpSp>
      <p:sp>
        <p:nvSpPr>
          <p:cNvPr id="686095" name="Rectangle 15"/>
          <p:cNvSpPr>
            <a:spLocks noChangeArrowheads="1"/>
          </p:cNvSpPr>
          <p:nvPr/>
        </p:nvSpPr>
        <p:spPr bwMode="auto">
          <a:xfrm>
            <a:off x="1352550" y="1933575"/>
            <a:ext cx="5410200" cy="381000"/>
          </a:xfrm>
          <a:prstGeom prst="rect">
            <a:avLst/>
          </a:prstGeom>
          <a:solidFill>
            <a:srgbClr val="A7FF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097" name="Rectangle 17"/>
          <p:cNvSpPr>
            <a:spLocks noChangeArrowheads="1"/>
          </p:cNvSpPr>
          <p:nvPr/>
        </p:nvSpPr>
        <p:spPr bwMode="auto">
          <a:xfrm>
            <a:off x="1331913" y="1946275"/>
            <a:ext cx="3878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slotNum == 0 </a:t>
            </a:r>
            <a:r>
              <a:rPr lang="en-US" sz="1800">
                <a:solidFill>
                  <a:srgbClr val="6600CC"/>
                </a:solidFill>
              </a:rPr>
              <a:t>)</a:t>
            </a:r>
          </a:p>
        </p:txBody>
      </p:sp>
      <p:sp>
        <p:nvSpPr>
          <p:cNvPr id="686099" name="Rectangle 19"/>
          <p:cNvSpPr>
            <a:spLocks noChangeArrowheads="1"/>
          </p:cNvSpPr>
          <p:nvPr/>
        </p:nvSpPr>
        <p:spPr bwMode="auto">
          <a:xfrm>
            <a:off x="923925" y="3952875"/>
            <a:ext cx="5410200" cy="819150"/>
          </a:xfrm>
          <a:prstGeom prst="rect">
            <a:avLst/>
          </a:prstGeom>
          <a:solidFill>
            <a:srgbClr val="A7FF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00" name="Rectangle 20"/>
          <p:cNvSpPr>
            <a:spLocks noChangeArrowheads="1"/>
          </p:cNvSpPr>
          <p:nvPr/>
        </p:nvSpPr>
        <p:spPr bwMode="auto">
          <a:xfrm>
            <a:off x="884238" y="3851275"/>
            <a:ext cx="7364412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rgbClr val="FF0000"/>
                </a:solidFill>
              </a:rPr>
              <a:t>if (above-&gt;next == NULL) </a:t>
            </a:r>
            <a:br>
              <a:rPr lang="en-US" sz="1600">
                <a:solidFill>
                  <a:srgbClr val="FF0000"/>
                </a:solidFill>
              </a:rPr>
            </a:br>
            <a:r>
              <a:rPr lang="en-US" sz="1600">
                <a:solidFill>
                  <a:srgbClr val="FF0000"/>
                </a:solidFill>
              </a:rPr>
              <a:t>     break;</a:t>
            </a:r>
          </a:p>
          <a:p>
            <a:pPr algn="l"/>
            <a:r>
              <a:rPr lang="en-US" sz="1600">
                <a:solidFill>
                  <a:srgbClr val="FF0000"/>
                </a:solidFill>
              </a:rPr>
              <a:t>if (--slotNum == 0)</a:t>
            </a:r>
          </a:p>
          <a:p>
            <a:pPr algn="l"/>
            <a:r>
              <a:rPr lang="en-US" sz="1600">
                <a:solidFill>
                  <a:srgbClr val="FF0000"/>
                </a:solidFill>
              </a:rPr>
              <a:t>     break;</a:t>
            </a:r>
            <a:endParaRPr lang="en-US" sz="1600">
              <a:solidFill>
                <a:srgbClr val="6600CC"/>
              </a:solidFill>
            </a:endParaRPr>
          </a:p>
        </p:txBody>
      </p:sp>
      <p:grpSp>
        <p:nvGrpSpPr>
          <p:cNvPr id="686105" name="Group 25"/>
          <p:cNvGrpSpPr>
            <a:grpSpLocks/>
          </p:cNvGrpSpPr>
          <p:nvPr/>
        </p:nvGrpSpPr>
        <p:grpSpPr bwMode="auto">
          <a:xfrm>
            <a:off x="3897313" y="646113"/>
            <a:ext cx="1801812" cy="439737"/>
            <a:chOff x="2455" y="407"/>
            <a:chExt cx="1135" cy="277"/>
          </a:xfrm>
        </p:grpSpPr>
        <p:sp>
          <p:nvSpPr>
            <p:cNvPr id="686103" name="Rectangle 23"/>
            <p:cNvSpPr>
              <a:spLocks noChangeArrowheads="1"/>
            </p:cNvSpPr>
            <p:nvPr/>
          </p:nvSpPr>
          <p:spPr bwMode="auto">
            <a:xfrm>
              <a:off x="2496" y="444"/>
              <a:ext cx="894" cy="240"/>
            </a:xfrm>
            <a:prstGeom prst="rect">
              <a:avLst/>
            </a:prstGeom>
            <a:solidFill>
              <a:srgbClr val="A7FF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104" name="Text Box 24"/>
            <p:cNvSpPr txBox="1">
              <a:spLocks noChangeArrowheads="1"/>
            </p:cNvSpPr>
            <p:nvPr/>
          </p:nvSpPr>
          <p:spPr bwMode="auto">
            <a:xfrm>
              <a:off x="2455" y="407"/>
              <a:ext cx="11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, int </a:t>
              </a:r>
              <a:r>
                <a:rPr lang="en-US" sz="2000">
                  <a:solidFill>
                    <a:srgbClr val="FF0000"/>
                  </a:solidFill>
                </a:rPr>
                <a:t>slotNum</a:t>
              </a:r>
              <a:r>
                <a:rPr lang="en-US" sz="2000"/>
                <a:t>)</a:t>
              </a:r>
            </a:p>
          </p:txBody>
        </p:sp>
      </p:grpSp>
      <p:sp>
        <p:nvSpPr>
          <p:cNvPr id="686106" name="AutoShape 26"/>
          <p:cNvSpPr>
            <a:spLocks noChangeArrowheads="1"/>
          </p:cNvSpPr>
          <p:nvPr/>
        </p:nvSpPr>
        <p:spPr bwMode="auto">
          <a:xfrm>
            <a:off x="5781675" y="1162050"/>
            <a:ext cx="2914650" cy="1866900"/>
          </a:xfrm>
          <a:prstGeom prst="wedgeRoundRectCallout">
            <a:avLst>
              <a:gd name="adj1" fmla="val -82519"/>
              <a:gd name="adj2" fmla="val -58843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We’ll let the user specify what slot they want to add their item into.</a:t>
            </a:r>
          </a:p>
          <a:p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rgbClr val="6600CC"/>
                </a:solidFill>
              </a:rPr>
              <a:t>slot 0 = first node</a:t>
            </a:r>
            <a:r>
              <a:rPr lang="en-US" sz="20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6107" name="AutoShape 27"/>
          <p:cNvSpPr>
            <a:spLocks noChangeArrowheads="1"/>
          </p:cNvSpPr>
          <p:nvPr/>
        </p:nvSpPr>
        <p:spPr bwMode="auto">
          <a:xfrm>
            <a:off x="2638425" y="485775"/>
            <a:ext cx="5514975" cy="885825"/>
          </a:xfrm>
          <a:prstGeom prst="wedgeRoundRectCallout">
            <a:avLst>
              <a:gd name="adj1" fmla="val -50259"/>
              <a:gd name="adj2" fmla="val 119532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If the user specifies </a:t>
            </a:r>
            <a:r>
              <a:rPr lang="en-US" sz="2000">
                <a:solidFill>
                  <a:srgbClr val="6600CC"/>
                </a:solidFill>
              </a:rPr>
              <a:t>slot #0</a:t>
            </a:r>
            <a:r>
              <a:rPr lang="en-US" sz="2000">
                <a:solidFill>
                  <a:schemeClr val="tx1"/>
                </a:solidFill>
              </a:rPr>
              <a:t>, we want to </a:t>
            </a:r>
            <a:r>
              <a:rPr lang="en-US" sz="2000">
                <a:solidFill>
                  <a:srgbClr val="6600CC"/>
                </a:solidFill>
              </a:rPr>
              <a:t>add</a:t>
            </a:r>
            <a:r>
              <a:rPr lang="en-US" sz="2000">
                <a:solidFill>
                  <a:schemeClr val="tx1"/>
                </a:solidFill>
              </a:rPr>
              <a:t> our new item to the </a:t>
            </a:r>
            <a:r>
              <a:rPr lang="en-US" sz="2000">
                <a:solidFill>
                  <a:srgbClr val="6600CC"/>
                </a:solidFill>
              </a:rPr>
              <a:t>front of the list</a:t>
            </a:r>
            <a:r>
              <a:rPr lang="en-US" sz="20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86108" name="AutoShape 28"/>
          <p:cNvSpPr>
            <a:spLocks noChangeArrowheads="1"/>
          </p:cNvSpPr>
          <p:nvPr/>
        </p:nvSpPr>
        <p:spPr bwMode="auto">
          <a:xfrm>
            <a:off x="2057400" y="2066925"/>
            <a:ext cx="5514975" cy="1114425"/>
          </a:xfrm>
          <a:prstGeom prst="wedgeRoundRectCallout">
            <a:avLst>
              <a:gd name="adj1" fmla="val -50259"/>
              <a:gd name="adj2" fmla="val 105269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We’ll keep traversing down the nodes until we hit the right slot number </a:t>
            </a:r>
          </a:p>
          <a:p>
            <a:r>
              <a:rPr lang="en-US" sz="2000">
                <a:solidFill>
                  <a:schemeClr val="tx1"/>
                </a:solidFill>
              </a:rPr>
              <a:t>(or we hit the end of the list)</a:t>
            </a:r>
          </a:p>
        </p:txBody>
      </p:sp>
      <p:sp>
        <p:nvSpPr>
          <p:cNvPr id="686109" name="AutoShape 29"/>
          <p:cNvSpPr>
            <a:spLocks noChangeArrowheads="1"/>
          </p:cNvSpPr>
          <p:nvPr/>
        </p:nvSpPr>
        <p:spPr bwMode="auto">
          <a:xfrm>
            <a:off x="3419475" y="1228725"/>
            <a:ext cx="5514975" cy="2076450"/>
          </a:xfrm>
          <a:prstGeom prst="wedgeRoundRectCallout">
            <a:avLst>
              <a:gd name="adj1" fmla="val -50259"/>
              <a:gd name="adj2" fmla="val 85167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This line determines:</a:t>
            </a:r>
          </a:p>
          <a:p>
            <a:r>
              <a:rPr lang="en-US" sz="2000">
                <a:solidFill>
                  <a:schemeClr val="tx1"/>
                </a:solidFill>
              </a:rPr>
              <a:t>If we’ve </a:t>
            </a:r>
            <a:r>
              <a:rPr lang="en-US" sz="2000">
                <a:solidFill>
                  <a:srgbClr val="6600CC"/>
                </a:solidFill>
              </a:rPr>
              <a:t>reached the last node in the list.</a:t>
            </a:r>
          </a:p>
          <a:p>
            <a:endParaRPr lang="en-US" sz="1000">
              <a:solidFill>
                <a:srgbClr val="6600CC"/>
              </a:solidFill>
            </a:endParaRPr>
          </a:p>
          <a:p>
            <a:r>
              <a:rPr lang="en-US" sz="2000">
                <a:solidFill>
                  <a:srgbClr val="6600CC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 If so, we can’t go any farther…</a:t>
            </a:r>
          </a:p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Let’s just add our new item after the last node in the list.</a:t>
            </a:r>
          </a:p>
        </p:txBody>
      </p:sp>
      <p:sp>
        <p:nvSpPr>
          <p:cNvPr id="686110" name="AutoShape 30"/>
          <p:cNvSpPr>
            <a:spLocks noChangeArrowheads="1"/>
          </p:cNvSpPr>
          <p:nvPr/>
        </p:nvSpPr>
        <p:spPr bwMode="auto">
          <a:xfrm>
            <a:off x="2838450" y="1724025"/>
            <a:ext cx="5448300" cy="2076450"/>
          </a:xfrm>
          <a:prstGeom prst="wedgeRoundRectCallout">
            <a:avLst>
              <a:gd name="adj1" fmla="val -50264"/>
              <a:gd name="adj2" fmla="val 85167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This line determines:</a:t>
            </a:r>
          </a:p>
          <a:p>
            <a:r>
              <a:rPr lang="en-US" sz="2000">
                <a:solidFill>
                  <a:schemeClr val="tx1"/>
                </a:solidFill>
              </a:rPr>
              <a:t>If we’ve reached the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proper slot # in our list.</a:t>
            </a:r>
          </a:p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rgbClr val="6600CC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 If so, the “</a:t>
            </a:r>
            <a:r>
              <a:rPr lang="en-US" sz="2000">
                <a:solidFill>
                  <a:srgbClr val="6600CC"/>
                </a:solidFill>
              </a:rPr>
              <a:t>above</a:t>
            </a:r>
            <a:r>
              <a:rPr lang="en-US" sz="2000">
                <a:solidFill>
                  <a:schemeClr val="tx1"/>
                </a:solidFill>
              </a:rPr>
              <a:t>” variable points to the </a:t>
            </a:r>
            <a:r>
              <a:rPr lang="en-US" sz="2000">
                <a:solidFill>
                  <a:srgbClr val="6600CC"/>
                </a:solidFill>
              </a:rPr>
              <a:t>node above</a:t>
            </a:r>
            <a:r>
              <a:rPr lang="en-US" sz="2000">
                <a:solidFill>
                  <a:schemeClr val="tx1"/>
                </a:solidFill>
              </a:rPr>
              <a:t> where we want to insert.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8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8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8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8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8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8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5" grpId="0" animBg="1"/>
      <p:bldP spid="686097" grpId="0"/>
      <p:bldP spid="686099" grpId="0" animBg="1"/>
      <p:bldP spid="686100" grpId="0"/>
      <p:bldP spid="686106" grpId="0" animBg="1"/>
      <p:bldP spid="686106" grpId="1" animBg="1"/>
      <p:bldP spid="686107" grpId="0" animBg="1"/>
      <p:bldP spid="686107" grpId="1" animBg="1"/>
      <p:bldP spid="686108" grpId="0" animBg="1"/>
      <p:bldP spid="686108" grpId="1" animBg="1"/>
      <p:bldP spid="686109" grpId="0" animBg="1"/>
      <p:bldP spid="686109" grpId="1" animBg="1"/>
      <p:bldP spid="686110" grpId="0" animBg="1"/>
      <p:bldP spid="686110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98144-82DF-4406-8618-A404E9588398}" type="slidenum">
              <a:rPr lang="en-US"/>
              <a:pPr/>
              <a:t>53</a:t>
            </a:fld>
            <a:endParaRPr 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0038" y="-247650"/>
            <a:ext cx="6238875" cy="1143000"/>
          </a:xfrm>
          <a:noFill/>
          <a:ln/>
        </p:spPr>
        <p:txBody>
          <a:bodyPr/>
          <a:lstStyle/>
          <a:p>
            <a:r>
              <a:rPr lang="en-US" sz="2600"/>
              <a:t>Our Function in </a:t>
            </a:r>
            <a:r>
              <a:rPr lang="en-US" sz="2600" i="1">
                <a:solidFill>
                  <a:srgbClr val="FF0000"/>
                </a:solidFill>
              </a:rPr>
              <a:t>Action!</a:t>
            </a:r>
          </a:p>
        </p:txBody>
      </p:sp>
      <p:grpSp>
        <p:nvGrpSpPr>
          <p:cNvPr id="688155" name="Group 27"/>
          <p:cNvGrpSpPr>
            <a:grpSpLocks/>
          </p:cNvGrpSpPr>
          <p:nvPr/>
        </p:nvGrpSpPr>
        <p:grpSpPr bwMode="auto">
          <a:xfrm>
            <a:off x="142875" y="650875"/>
            <a:ext cx="8105775" cy="6140450"/>
            <a:chOff x="90" y="410"/>
            <a:chExt cx="5106" cy="3868"/>
          </a:xfrm>
        </p:grpSpPr>
        <p:sp>
          <p:nvSpPr>
            <p:cNvPr id="688131" name="Rectangle 3"/>
            <p:cNvSpPr>
              <a:spLocks noChangeArrowheads="1"/>
            </p:cNvSpPr>
            <p:nvPr/>
          </p:nvSpPr>
          <p:spPr bwMode="auto">
            <a:xfrm>
              <a:off x="96" y="417"/>
              <a:ext cx="4674" cy="3836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8132" name="Rectangle 4"/>
            <p:cNvSpPr>
              <a:spLocks noChangeArrowheads="1"/>
            </p:cNvSpPr>
            <p:nvPr/>
          </p:nvSpPr>
          <p:spPr bwMode="auto">
            <a:xfrm>
              <a:off x="90" y="410"/>
              <a:ext cx="4637" cy="3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void </a:t>
              </a:r>
              <a:r>
                <a:rPr lang="en-US" sz="2000">
                  <a:solidFill>
                    <a:srgbClr val="6600CC"/>
                  </a:solidFill>
                </a:rPr>
                <a:t>AddItem</a:t>
              </a:r>
              <a:r>
                <a:rPr lang="en-US" sz="2000">
                  <a:solidFill>
                    <a:schemeClr val="tx1"/>
                  </a:solidFill>
                </a:rPr>
                <a:t>(string &amp;newItem, int </a:t>
              </a:r>
              <a:r>
                <a:rPr lang="en-US" sz="2000">
                  <a:solidFill>
                    <a:srgbClr val="FF0000"/>
                  </a:solidFill>
                </a:rPr>
                <a:t>slotNum</a:t>
              </a:r>
              <a:r>
                <a:rPr lang="en-US" sz="2000">
                  <a:solidFill>
                    <a:schemeClr val="tx1"/>
                  </a:solidFill>
                </a:rPr>
                <a:t>)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endParaRPr lang="en-US" sz="1400">
                <a:solidFill>
                  <a:schemeClr val="tx1"/>
                </a:solidFill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688133" name="Rectangle 5"/>
            <p:cNvSpPr>
              <a:spLocks noChangeArrowheads="1"/>
            </p:cNvSpPr>
            <p:nvPr/>
          </p:nvSpPr>
          <p:spPr bwMode="auto">
            <a:xfrm>
              <a:off x="278" y="1686"/>
              <a:ext cx="4363" cy="2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/>
                <a:t>else </a:t>
              </a:r>
              <a:r>
                <a:rPr lang="en-US" sz="1800">
                  <a:solidFill>
                    <a:schemeClr val="tx1"/>
                  </a:solidFill>
                </a:rPr>
                <a:t> </a:t>
              </a:r>
            </a:p>
            <a:p>
              <a:pPr algn="l"/>
              <a:r>
                <a:rPr lang="en-US" sz="1400" b="1"/>
                <a:t>{</a:t>
              </a:r>
            </a:p>
            <a:p>
              <a:pPr algn="l"/>
              <a:endParaRPr lang="en-US" sz="1200" b="1"/>
            </a:p>
            <a:p>
              <a:pPr algn="l"/>
              <a:endParaRPr lang="en-US" sz="12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endParaRPr lang="en-US" sz="1800"/>
            </a:p>
            <a:p>
              <a:pPr algn="l"/>
              <a:r>
                <a:rPr lang="en-US" sz="1400" b="1"/>
                <a:t>}</a:t>
              </a:r>
            </a:p>
          </p:txBody>
        </p:sp>
        <p:sp>
          <p:nvSpPr>
            <p:cNvPr id="688134" name="Rectangle 6"/>
            <p:cNvSpPr>
              <a:spLocks noChangeArrowheads="1"/>
            </p:cNvSpPr>
            <p:nvPr/>
          </p:nvSpPr>
          <p:spPr bwMode="auto">
            <a:xfrm>
              <a:off x="296" y="758"/>
              <a:ext cx="41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chemeClr val="accent2"/>
                  </a:solidFill>
                </a:rPr>
                <a:t>if (m_head == NULL)</a:t>
              </a:r>
            </a:p>
            <a:p>
              <a:pPr algn="l"/>
              <a:r>
                <a:rPr lang="en-US" sz="1800">
                  <a:solidFill>
                    <a:schemeClr val="accent2"/>
                  </a:solidFill>
                </a:rPr>
                <a:t>    AddItemToFront(newItem);   </a:t>
              </a:r>
            </a:p>
          </p:txBody>
        </p:sp>
        <p:sp>
          <p:nvSpPr>
            <p:cNvPr id="688135" name="Rectangle 7"/>
            <p:cNvSpPr>
              <a:spLocks noChangeArrowheads="1"/>
            </p:cNvSpPr>
            <p:nvPr/>
          </p:nvSpPr>
          <p:spPr bwMode="auto">
            <a:xfrm>
              <a:off x="284" y="1220"/>
              <a:ext cx="41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else if ( </a:t>
              </a:r>
              <a:r>
                <a:rPr lang="en-US" sz="1800">
                  <a:solidFill>
                    <a:srgbClr val="FF0000"/>
                  </a:solidFill>
                </a:rPr>
                <a:t>/* decide if the new item belongs at the top */</a:t>
              </a:r>
              <a:r>
                <a:rPr lang="en-US" sz="1800">
                  <a:solidFill>
                    <a:srgbClr val="6600CC"/>
                  </a:solidFill>
                </a:rPr>
                <a:t> )</a:t>
              </a:r>
            </a:p>
            <a:p>
              <a:pPr algn="l"/>
              <a:r>
                <a:rPr lang="en-US" sz="1800">
                  <a:solidFill>
                    <a:srgbClr val="6600CC"/>
                  </a:solidFill>
                </a:rPr>
                <a:t>    AddItemToFront(newItem);   </a:t>
              </a:r>
            </a:p>
          </p:txBody>
        </p:sp>
        <p:sp>
          <p:nvSpPr>
            <p:cNvPr id="688136" name="Rectangle 8"/>
            <p:cNvSpPr>
              <a:spLocks noChangeArrowheads="1"/>
            </p:cNvSpPr>
            <p:nvPr/>
          </p:nvSpPr>
          <p:spPr bwMode="auto">
            <a:xfrm>
              <a:off x="440" y="2000"/>
              <a:ext cx="4297" cy="1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003A00"/>
                  </a:solidFill>
                </a:rPr>
                <a:t>house *above = m_head;    </a:t>
              </a:r>
            </a:p>
            <a:p>
              <a:pPr algn="l"/>
              <a:r>
                <a:rPr lang="en-US" sz="1800">
                  <a:solidFill>
                    <a:srgbClr val="003A00"/>
                  </a:solidFill>
                </a:rPr>
                <a:t>while (above != NULL)</a:t>
              </a:r>
            </a:p>
            <a:p>
              <a:pPr algn="l"/>
              <a:r>
                <a:rPr lang="en-US" sz="1400">
                  <a:solidFill>
                    <a:srgbClr val="003A00"/>
                  </a:solidFill>
                </a:rPr>
                <a:t>{  </a:t>
              </a:r>
            </a:p>
            <a:p>
              <a:pPr algn="l"/>
              <a:endParaRPr lang="en-US" sz="1500">
                <a:solidFill>
                  <a:srgbClr val="003A00"/>
                </a:solidFill>
              </a:endParaRPr>
            </a:p>
            <a:p>
              <a:pPr algn="l"/>
              <a:endParaRPr lang="en-US" sz="1800">
                <a:solidFill>
                  <a:srgbClr val="003A00"/>
                </a:solidFill>
              </a:endParaRPr>
            </a:p>
            <a:p>
              <a:pPr algn="l"/>
              <a:endParaRPr lang="en-US" sz="2000">
                <a:solidFill>
                  <a:srgbClr val="003A00"/>
                </a:solidFill>
              </a:endParaRPr>
            </a:p>
            <a:p>
              <a:pPr algn="l"/>
              <a:r>
                <a:rPr lang="en-US" sz="1800">
                  <a:solidFill>
                    <a:srgbClr val="003A00"/>
                  </a:solidFill>
                </a:rPr>
                <a:t>   above = above-&gt;next;      </a:t>
              </a:r>
            </a:p>
            <a:p>
              <a:pPr algn="l"/>
              <a:r>
                <a:rPr lang="en-US" sz="1400">
                  <a:solidFill>
                    <a:srgbClr val="003A00"/>
                  </a:solidFill>
                </a:rPr>
                <a:t>}</a:t>
              </a:r>
            </a:p>
          </p:txBody>
        </p:sp>
        <p:sp>
          <p:nvSpPr>
            <p:cNvPr id="688137" name="Text Box 9"/>
            <p:cNvSpPr txBox="1">
              <a:spLocks noChangeArrowheads="1"/>
            </p:cNvSpPr>
            <p:nvPr/>
          </p:nvSpPr>
          <p:spPr bwMode="auto">
            <a:xfrm>
              <a:off x="568" y="2452"/>
              <a:ext cx="3071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solidFill>
                    <a:srgbClr val="FF0000"/>
                  </a:solidFill>
                </a:rPr>
                <a:t>// add your customized traversal code here;</a:t>
              </a:r>
            </a:p>
            <a:p>
              <a:pPr algn="l"/>
              <a:r>
                <a:rPr lang="en-US" sz="1700">
                  <a:solidFill>
                    <a:srgbClr val="FF0000"/>
                  </a:solidFill>
                </a:rPr>
                <a:t>// it should break out of the loop once it finds</a:t>
              </a:r>
            </a:p>
            <a:p>
              <a:pPr algn="l"/>
              <a:r>
                <a:rPr lang="en-US" sz="1700">
                  <a:solidFill>
                    <a:srgbClr val="FF0000"/>
                  </a:solidFill>
                </a:rPr>
                <a:t>// the node directly above our insertion point!</a:t>
              </a:r>
            </a:p>
          </p:txBody>
        </p:sp>
        <p:sp>
          <p:nvSpPr>
            <p:cNvPr id="688138" name="Rectangle 10"/>
            <p:cNvSpPr>
              <a:spLocks noChangeArrowheads="1"/>
            </p:cNvSpPr>
            <p:nvPr/>
          </p:nvSpPr>
          <p:spPr bwMode="auto">
            <a:xfrm>
              <a:off x="437" y="3308"/>
              <a:ext cx="41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6600CC"/>
                  </a:solidFill>
                </a:rPr>
                <a:t>house *latest = new house;     </a:t>
              </a:r>
            </a:p>
            <a:p>
              <a:pPr algn="l"/>
              <a:r>
                <a:rPr lang="en-US" sz="1800">
                  <a:solidFill>
                    <a:srgbClr val="6600CC"/>
                  </a:solidFill>
                </a:rPr>
                <a:t>latest-&gt;name = newItem;</a:t>
              </a:r>
            </a:p>
          </p:txBody>
        </p:sp>
        <p:sp>
          <p:nvSpPr>
            <p:cNvPr id="688139" name="Rectangle 11"/>
            <p:cNvSpPr>
              <a:spLocks noChangeArrowheads="1"/>
            </p:cNvSpPr>
            <p:nvPr/>
          </p:nvSpPr>
          <p:spPr bwMode="auto">
            <a:xfrm>
              <a:off x="425" y="3668"/>
              <a:ext cx="446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latest-&gt;next = above-&gt;next;    </a:t>
              </a:r>
            </a:p>
            <a:p>
              <a:pPr algn="l"/>
              <a:r>
                <a:rPr lang="en-US" sz="1800">
                  <a:solidFill>
                    <a:srgbClr val="800000"/>
                  </a:solidFill>
                </a:rPr>
                <a:t>above-&gt;next = latest;	      </a:t>
              </a:r>
            </a:p>
          </p:txBody>
        </p:sp>
        <p:sp>
          <p:nvSpPr>
            <p:cNvPr id="688143" name="Rectangle 15"/>
            <p:cNvSpPr>
              <a:spLocks noChangeArrowheads="1"/>
            </p:cNvSpPr>
            <p:nvPr/>
          </p:nvSpPr>
          <p:spPr bwMode="auto">
            <a:xfrm>
              <a:off x="852" y="1218"/>
              <a:ext cx="3408" cy="240"/>
            </a:xfrm>
            <a:prstGeom prst="rect">
              <a:avLst/>
            </a:prstGeom>
            <a:solidFill>
              <a:srgbClr val="A7FF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8144" name="Rectangle 16"/>
            <p:cNvSpPr>
              <a:spLocks noChangeArrowheads="1"/>
            </p:cNvSpPr>
            <p:nvPr/>
          </p:nvSpPr>
          <p:spPr bwMode="auto">
            <a:xfrm>
              <a:off x="839" y="1226"/>
              <a:ext cx="24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FF0000"/>
                  </a:solidFill>
                </a:rPr>
                <a:t>slotNum == 0 </a:t>
              </a:r>
              <a:r>
                <a:rPr lang="en-US" sz="180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88145" name="Rectangle 17"/>
            <p:cNvSpPr>
              <a:spLocks noChangeArrowheads="1"/>
            </p:cNvSpPr>
            <p:nvPr/>
          </p:nvSpPr>
          <p:spPr bwMode="auto">
            <a:xfrm>
              <a:off x="582" y="2490"/>
              <a:ext cx="3408" cy="516"/>
            </a:xfrm>
            <a:prstGeom prst="rect">
              <a:avLst/>
            </a:prstGeom>
            <a:solidFill>
              <a:srgbClr val="A7FF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8146" name="Rectangle 18"/>
            <p:cNvSpPr>
              <a:spLocks noChangeArrowheads="1"/>
            </p:cNvSpPr>
            <p:nvPr/>
          </p:nvSpPr>
          <p:spPr bwMode="auto">
            <a:xfrm>
              <a:off x="557" y="2426"/>
              <a:ext cx="4639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FF0000"/>
                  </a:solidFill>
                </a:rPr>
                <a:t>if (above-&gt;next == NULL) </a:t>
              </a:r>
              <a:br>
                <a:rPr lang="en-US" sz="1600">
                  <a:solidFill>
                    <a:srgbClr val="FF0000"/>
                  </a:solidFill>
                </a:rPr>
              </a:br>
              <a:r>
                <a:rPr lang="en-US" sz="1600">
                  <a:solidFill>
                    <a:srgbClr val="FF0000"/>
                  </a:solidFill>
                </a:rPr>
                <a:t>     break;</a:t>
              </a:r>
            </a:p>
            <a:p>
              <a:pPr algn="l"/>
              <a:r>
                <a:rPr lang="en-US" sz="1600">
                  <a:solidFill>
                    <a:srgbClr val="FF0000"/>
                  </a:solidFill>
                </a:rPr>
                <a:t>if (--slotNum == 0)</a:t>
              </a:r>
            </a:p>
            <a:p>
              <a:pPr algn="l"/>
              <a:r>
                <a:rPr lang="en-US" sz="1600">
                  <a:solidFill>
                    <a:srgbClr val="FF0000"/>
                  </a:solidFill>
                </a:rPr>
                <a:t>     break;</a:t>
              </a:r>
              <a:endParaRPr lang="en-US" sz="1600">
                <a:solidFill>
                  <a:srgbClr val="6600CC"/>
                </a:solidFill>
              </a:endParaRPr>
            </a:p>
          </p:txBody>
        </p:sp>
      </p:grpSp>
      <p:sp>
        <p:nvSpPr>
          <p:cNvPr id="688156" name="Rectangle 28"/>
          <p:cNvSpPr>
            <a:spLocks noChangeArrowheads="1"/>
          </p:cNvSpPr>
          <p:nvPr/>
        </p:nvSpPr>
        <p:spPr bwMode="auto">
          <a:xfrm>
            <a:off x="5908675" y="5281613"/>
            <a:ext cx="3178175" cy="1490662"/>
          </a:xfrm>
          <a:prstGeom prst="rect">
            <a:avLst/>
          </a:prstGeom>
          <a:solidFill>
            <a:srgbClr val="FFFF97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1800"/>
              <a:t>void somFunc( 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 ...</a:t>
            </a:r>
          </a:p>
          <a:p>
            <a:pPr algn="l"/>
            <a:r>
              <a:rPr lang="en-US" sz="1800"/>
              <a:t>     AddItem(“ant”, </a:t>
            </a:r>
            <a:r>
              <a:rPr lang="en-US" sz="1800">
                <a:solidFill>
                  <a:srgbClr val="FF0000"/>
                </a:solidFill>
              </a:rPr>
              <a:t>2</a:t>
            </a:r>
            <a:r>
              <a:rPr lang="en-US" sz="1800"/>
              <a:t>);</a:t>
            </a: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88223" name="Group 95"/>
          <p:cNvGrpSpPr>
            <a:grpSpLocks/>
          </p:cNvGrpSpPr>
          <p:nvPr/>
        </p:nvGrpSpPr>
        <p:grpSpPr bwMode="auto">
          <a:xfrm>
            <a:off x="5308600" y="1647825"/>
            <a:ext cx="1520825" cy="396875"/>
            <a:chOff x="2882" y="1278"/>
            <a:chExt cx="958" cy="250"/>
          </a:xfrm>
        </p:grpSpPr>
        <p:sp>
          <p:nvSpPr>
            <p:cNvPr id="688224" name="Rectangle 96"/>
            <p:cNvSpPr>
              <a:spLocks noChangeArrowheads="1"/>
            </p:cNvSpPr>
            <p:nvPr/>
          </p:nvSpPr>
          <p:spPr bwMode="auto">
            <a:xfrm>
              <a:off x="3504" y="1344"/>
              <a:ext cx="336" cy="144"/>
            </a:xfrm>
            <a:prstGeom prst="rect">
              <a:avLst/>
            </a:prstGeom>
            <a:solidFill>
              <a:srgbClr val="FFF2E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225" name="Text Box 97"/>
            <p:cNvSpPr txBox="1">
              <a:spLocks noChangeArrowheads="1"/>
            </p:cNvSpPr>
            <p:nvPr/>
          </p:nvSpPr>
          <p:spPr bwMode="auto">
            <a:xfrm>
              <a:off x="2882" y="1278"/>
              <a:ext cx="8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  above    </a:t>
              </a:r>
            </a:p>
          </p:txBody>
        </p:sp>
      </p:grpSp>
      <p:grpSp>
        <p:nvGrpSpPr>
          <p:cNvPr id="688226" name="Group 98"/>
          <p:cNvGrpSpPr>
            <a:grpSpLocks/>
          </p:cNvGrpSpPr>
          <p:nvPr/>
        </p:nvGrpSpPr>
        <p:grpSpPr bwMode="auto">
          <a:xfrm>
            <a:off x="7312025" y="814388"/>
            <a:ext cx="1879600" cy="4383087"/>
            <a:chOff x="4624" y="489"/>
            <a:chExt cx="1184" cy="2761"/>
          </a:xfrm>
        </p:grpSpPr>
        <p:sp>
          <p:nvSpPr>
            <p:cNvPr id="688227" name="Rectangle 99"/>
            <p:cNvSpPr>
              <a:spLocks noChangeArrowheads="1"/>
            </p:cNvSpPr>
            <p:nvPr/>
          </p:nvSpPr>
          <p:spPr bwMode="auto">
            <a:xfrm>
              <a:off x="4743" y="163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228" name="Text Box 100"/>
            <p:cNvSpPr txBox="1">
              <a:spLocks noChangeArrowheads="1"/>
            </p:cNvSpPr>
            <p:nvPr/>
          </p:nvSpPr>
          <p:spPr bwMode="auto">
            <a:xfrm>
              <a:off x="4743" y="1666"/>
              <a:ext cx="38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88229" name="Text Box 101"/>
            <p:cNvSpPr txBox="1">
              <a:spLocks noChangeArrowheads="1"/>
            </p:cNvSpPr>
            <p:nvPr/>
          </p:nvSpPr>
          <p:spPr bwMode="auto">
            <a:xfrm>
              <a:off x="4743" y="1836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88230" name="Rectangle 102"/>
            <p:cNvSpPr>
              <a:spLocks noChangeArrowheads="1"/>
            </p:cNvSpPr>
            <p:nvPr/>
          </p:nvSpPr>
          <p:spPr bwMode="auto">
            <a:xfrm>
              <a:off x="5105" y="167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231" name="Rectangle 103"/>
            <p:cNvSpPr>
              <a:spLocks noChangeArrowheads="1"/>
            </p:cNvSpPr>
            <p:nvPr/>
          </p:nvSpPr>
          <p:spPr bwMode="auto">
            <a:xfrm>
              <a:off x="5105" y="184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88232" name="Text Box 104"/>
            <p:cNvSpPr txBox="1">
              <a:spLocks noChangeArrowheads="1"/>
            </p:cNvSpPr>
            <p:nvPr/>
          </p:nvSpPr>
          <p:spPr bwMode="auto">
            <a:xfrm>
              <a:off x="5068" y="1642"/>
              <a:ext cx="4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“dog”</a:t>
              </a:r>
            </a:p>
          </p:txBody>
        </p:sp>
        <p:sp>
          <p:nvSpPr>
            <p:cNvPr id="688233" name="Text Box 105"/>
            <p:cNvSpPr txBox="1">
              <a:spLocks noChangeArrowheads="1"/>
            </p:cNvSpPr>
            <p:nvPr/>
          </p:nvSpPr>
          <p:spPr bwMode="auto">
            <a:xfrm>
              <a:off x="5092" y="1821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688234" name="Group 106"/>
            <p:cNvGrpSpPr>
              <a:grpSpLocks/>
            </p:cNvGrpSpPr>
            <p:nvPr/>
          </p:nvGrpSpPr>
          <p:grpSpPr bwMode="auto">
            <a:xfrm>
              <a:off x="4743" y="1090"/>
              <a:ext cx="761" cy="399"/>
              <a:chOff x="4608" y="1680"/>
              <a:chExt cx="1008" cy="548"/>
            </a:xfrm>
          </p:grpSpPr>
          <p:sp>
            <p:nvSpPr>
              <p:cNvPr id="688235" name="Rectangle 107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8236" name="Text Box 108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688237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88238" name="Rectangle 110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8239" name="Rectangle 111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88240" name="Text Box 112"/>
              <p:cNvSpPr txBox="1">
                <a:spLocks noChangeArrowheads="1"/>
              </p:cNvSpPr>
              <p:nvPr/>
            </p:nvSpPr>
            <p:spPr bwMode="auto">
              <a:xfrm>
                <a:off x="5078" y="1691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“cat”</a:t>
                </a:r>
              </a:p>
            </p:txBody>
          </p:sp>
          <p:sp>
            <p:nvSpPr>
              <p:cNvPr id="688241" name="Text Box 113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88242" name="Rectangle 114"/>
            <p:cNvSpPr>
              <a:spLocks noChangeArrowheads="1"/>
            </p:cNvSpPr>
            <p:nvPr/>
          </p:nvSpPr>
          <p:spPr bwMode="auto">
            <a:xfrm>
              <a:off x="4642" y="525"/>
              <a:ext cx="853" cy="276"/>
            </a:xfrm>
            <a:prstGeom prst="rect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243" name="Text Box 115"/>
            <p:cNvSpPr txBox="1">
              <a:spLocks noChangeArrowheads="1"/>
            </p:cNvSpPr>
            <p:nvPr/>
          </p:nvSpPr>
          <p:spPr bwMode="auto">
            <a:xfrm>
              <a:off x="4624" y="543"/>
              <a:ext cx="5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m_head</a:t>
              </a:r>
            </a:p>
          </p:txBody>
        </p:sp>
        <p:sp>
          <p:nvSpPr>
            <p:cNvPr id="688244" name="Rectangle 116"/>
            <p:cNvSpPr>
              <a:spLocks noChangeArrowheads="1"/>
            </p:cNvSpPr>
            <p:nvPr/>
          </p:nvSpPr>
          <p:spPr bwMode="auto">
            <a:xfrm>
              <a:off x="5187" y="573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245" name="Text Box 117"/>
            <p:cNvSpPr txBox="1">
              <a:spLocks noChangeArrowheads="1"/>
            </p:cNvSpPr>
            <p:nvPr/>
          </p:nvSpPr>
          <p:spPr bwMode="auto">
            <a:xfrm>
              <a:off x="5150" y="560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688246" name="Text Box 118"/>
            <p:cNvSpPr txBox="1">
              <a:spLocks noChangeArrowheads="1"/>
            </p:cNvSpPr>
            <p:nvPr/>
          </p:nvSpPr>
          <p:spPr bwMode="auto">
            <a:xfrm>
              <a:off x="5232" y="48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88247" name="Text Box 119"/>
            <p:cNvSpPr txBox="1">
              <a:spLocks noChangeArrowheads="1"/>
            </p:cNvSpPr>
            <p:nvPr/>
          </p:nvSpPr>
          <p:spPr bwMode="auto">
            <a:xfrm>
              <a:off x="5196" y="121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88248" name="AutoShape 120"/>
            <p:cNvCxnSpPr>
              <a:cxnSpLocks noChangeShapeType="1"/>
            </p:cNvCxnSpPr>
            <p:nvPr/>
          </p:nvCxnSpPr>
          <p:spPr bwMode="auto">
            <a:xfrm flipH="1">
              <a:off x="5250" y="1367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8249" name="Text Box 121"/>
            <p:cNvSpPr txBox="1">
              <a:spLocks noChangeArrowheads="1"/>
            </p:cNvSpPr>
            <p:nvPr/>
          </p:nvSpPr>
          <p:spPr bwMode="auto">
            <a:xfrm>
              <a:off x="4806" y="111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88250" name="Text Box 122"/>
            <p:cNvSpPr txBox="1">
              <a:spLocks noChangeArrowheads="1"/>
            </p:cNvSpPr>
            <p:nvPr/>
          </p:nvSpPr>
          <p:spPr bwMode="auto">
            <a:xfrm>
              <a:off x="5412" y="1034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88251" name="Text Box 123"/>
            <p:cNvSpPr txBox="1">
              <a:spLocks noChangeArrowheads="1"/>
            </p:cNvSpPr>
            <p:nvPr/>
          </p:nvSpPr>
          <p:spPr bwMode="auto">
            <a:xfrm>
              <a:off x="5419" y="1587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8252" name="Text Box 124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8253" name="Text Box 125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8254" name="Rectangle 126"/>
            <p:cNvSpPr>
              <a:spLocks noChangeArrowheads="1"/>
            </p:cNvSpPr>
            <p:nvPr/>
          </p:nvSpPr>
          <p:spPr bwMode="auto">
            <a:xfrm>
              <a:off x="4734" y="2851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255" name="Text Box 127"/>
            <p:cNvSpPr txBox="1">
              <a:spLocks noChangeArrowheads="1"/>
            </p:cNvSpPr>
            <p:nvPr/>
          </p:nvSpPr>
          <p:spPr bwMode="auto">
            <a:xfrm>
              <a:off x="4734" y="2883"/>
              <a:ext cx="3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88256" name="Text Box 128"/>
            <p:cNvSpPr txBox="1">
              <a:spLocks noChangeArrowheads="1"/>
            </p:cNvSpPr>
            <p:nvPr/>
          </p:nvSpPr>
          <p:spPr bwMode="auto">
            <a:xfrm>
              <a:off x="4734" y="3059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88257" name="Rectangle 129"/>
            <p:cNvSpPr>
              <a:spLocks noChangeArrowheads="1"/>
            </p:cNvSpPr>
            <p:nvPr/>
          </p:nvSpPr>
          <p:spPr bwMode="auto">
            <a:xfrm>
              <a:off x="5096" y="2886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258" name="Rectangle 130"/>
            <p:cNvSpPr>
              <a:spLocks noChangeArrowheads="1"/>
            </p:cNvSpPr>
            <p:nvPr/>
          </p:nvSpPr>
          <p:spPr bwMode="auto">
            <a:xfrm>
              <a:off x="5103" y="306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88259" name="Text Box 131"/>
            <p:cNvSpPr txBox="1">
              <a:spLocks noChangeArrowheads="1"/>
            </p:cNvSpPr>
            <p:nvPr/>
          </p:nvSpPr>
          <p:spPr bwMode="auto">
            <a:xfrm>
              <a:off x="5089" y="2859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88260" name="Text Box 132"/>
            <p:cNvSpPr txBox="1">
              <a:spLocks noChangeArrowheads="1"/>
            </p:cNvSpPr>
            <p:nvPr/>
          </p:nvSpPr>
          <p:spPr bwMode="auto">
            <a:xfrm>
              <a:off x="5083" y="3038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88261" name="Text Box 133"/>
            <p:cNvSpPr txBox="1">
              <a:spLocks noChangeArrowheads="1"/>
            </p:cNvSpPr>
            <p:nvPr/>
          </p:nvSpPr>
          <p:spPr bwMode="auto">
            <a:xfrm>
              <a:off x="5196" y="28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688262" name="Text Box 134"/>
            <p:cNvSpPr txBox="1">
              <a:spLocks noChangeArrowheads="1"/>
            </p:cNvSpPr>
            <p:nvPr/>
          </p:nvSpPr>
          <p:spPr bwMode="auto">
            <a:xfrm>
              <a:off x="5036" y="2839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688263" name="Text Box 135"/>
            <p:cNvSpPr txBox="1">
              <a:spLocks noChangeArrowheads="1"/>
            </p:cNvSpPr>
            <p:nvPr/>
          </p:nvSpPr>
          <p:spPr bwMode="auto">
            <a:xfrm>
              <a:off x="5053" y="3022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NULL</a:t>
              </a:r>
            </a:p>
          </p:txBody>
        </p:sp>
        <p:sp>
          <p:nvSpPr>
            <p:cNvPr id="688264" name="Text Box 136"/>
            <p:cNvSpPr txBox="1">
              <a:spLocks noChangeArrowheads="1"/>
            </p:cNvSpPr>
            <p:nvPr/>
          </p:nvSpPr>
          <p:spPr bwMode="auto">
            <a:xfrm>
              <a:off x="5422" y="2826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688265" name="AutoShape 137"/>
            <p:cNvCxnSpPr>
              <a:cxnSpLocks noChangeShapeType="1"/>
            </p:cNvCxnSpPr>
            <p:nvPr/>
          </p:nvCxnSpPr>
          <p:spPr bwMode="auto">
            <a:xfrm rot="5400000">
              <a:off x="5050" y="794"/>
              <a:ext cx="336" cy="22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8266" name="Text Box 138"/>
            <p:cNvSpPr txBox="1">
              <a:spLocks noChangeArrowheads="1"/>
            </p:cNvSpPr>
            <p:nvPr/>
          </p:nvSpPr>
          <p:spPr bwMode="auto">
            <a:xfrm>
              <a:off x="5124" y="542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cxnSp>
        <p:nvCxnSpPr>
          <p:cNvPr id="688267" name="AutoShape 139"/>
          <p:cNvCxnSpPr>
            <a:cxnSpLocks noChangeShapeType="1"/>
          </p:cNvCxnSpPr>
          <p:nvPr/>
        </p:nvCxnSpPr>
        <p:spPr bwMode="auto">
          <a:xfrm rot="5400000">
            <a:off x="7493794" y="3582194"/>
            <a:ext cx="1479550" cy="5476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8268" name="Group 140"/>
          <p:cNvGrpSpPr>
            <a:grpSpLocks/>
          </p:cNvGrpSpPr>
          <p:nvPr/>
        </p:nvGrpSpPr>
        <p:grpSpPr bwMode="auto">
          <a:xfrm>
            <a:off x="6650038" y="3378200"/>
            <a:ext cx="1595437" cy="673100"/>
            <a:chOff x="5257" y="4108"/>
            <a:chExt cx="1005" cy="424"/>
          </a:xfrm>
        </p:grpSpPr>
        <p:grpSp>
          <p:nvGrpSpPr>
            <p:cNvPr id="688269" name="Group 141"/>
            <p:cNvGrpSpPr>
              <a:grpSpLocks/>
            </p:cNvGrpSpPr>
            <p:nvPr/>
          </p:nvGrpSpPr>
          <p:grpSpPr bwMode="auto">
            <a:xfrm>
              <a:off x="5257" y="4112"/>
              <a:ext cx="761" cy="420"/>
              <a:chOff x="4999" y="924"/>
              <a:chExt cx="761" cy="420"/>
            </a:xfrm>
          </p:grpSpPr>
          <p:grpSp>
            <p:nvGrpSpPr>
              <p:cNvPr id="688270" name="Group 142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99"/>
                <a:chOff x="5856" y="1536"/>
                <a:chExt cx="761" cy="399"/>
              </a:xfrm>
            </p:grpSpPr>
            <p:sp>
              <p:nvSpPr>
                <p:cNvPr id="688271" name="Rectangle 143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827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5856" y="1568"/>
                  <a:ext cx="3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name</a:t>
                  </a:r>
                </a:p>
              </p:txBody>
            </p:sp>
            <p:sp>
              <p:nvSpPr>
                <p:cNvPr id="68827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5856" y="1744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88274" name="Rectangle 146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8275" name="Rectangle 147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88276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88277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88278" name="Text Box 150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88279" name="Text Box 151"/>
            <p:cNvSpPr txBox="1">
              <a:spLocks noChangeArrowheads="1"/>
            </p:cNvSpPr>
            <p:nvPr/>
          </p:nvSpPr>
          <p:spPr bwMode="auto">
            <a:xfrm>
              <a:off x="5722" y="4121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800"/>
            </a:p>
          </p:txBody>
        </p:sp>
        <p:sp>
          <p:nvSpPr>
            <p:cNvPr id="688280" name="Text Box 152"/>
            <p:cNvSpPr txBox="1">
              <a:spLocks noChangeArrowheads="1"/>
            </p:cNvSpPr>
            <p:nvPr/>
          </p:nvSpPr>
          <p:spPr bwMode="auto">
            <a:xfrm>
              <a:off x="5927" y="4108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sp>
        <p:nvSpPr>
          <p:cNvPr id="688281" name="Text Box 153"/>
          <p:cNvSpPr txBox="1">
            <a:spLocks noChangeArrowheads="1"/>
          </p:cNvSpPr>
          <p:nvPr/>
        </p:nvSpPr>
        <p:spPr bwMode="auto">
          <a:xfrm>
            <a:off x="7156450" y="36893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sp>
        <p:nvSpPr>
          <p:cNvPr id="688282" name="Text Box 154"/>
          <p:cNvSpPr txBox="1">
            <a:spLocks noChangeArrowheads="1"/>
          </p:cNvSpPr>
          <p:nvPr/>
        </p:nvSpPr>
        <p:spPr bwMode="auto">
          <a:xfrm>
            <a:off x="7786688" y="2035175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1400</a:t>
            </a:r>
          </a:p>
        </p:txBody>
      </p:sp>
      <p:sp>
        <p:nvSpPr>
          <p:cNvPr id="688283" name="Text Box 155"/>
          <p:cNvSpPr txBox="1">
            <a:spLocks noChangeArrowheads="1"/>
          </p:cNvSpPr>
          <p:nvPr/>
        </p:nvSpPr>
        <p:spPr bwMode="auto">
          <a:xfrm>
            <a:off x="8053388" y="901700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88284" name="Text Box 156"/>
          <p:cNvSpPr txBox="1">
            <a:spLocks noChangeArrowheads="1"/>
          </p:cNvSpPr>
          <p:nvPr/>
        </p:nvSpPr>
        <p:spPr bwMode="auto">
          <a:xfrm>
            <a:off x="8050213" y="2909888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688285" name="Text Box 157"/>
          <p:cNvSpPr txBox="1">
            <a:spLocks noChangeArrowheads="1"/>
          </p:cNvSpPr>
          <p:nvPr/>
        </p:nvSpPr>
        <p:spPr bwMode="auto">
          <a:xfrm>
            <a:off x="6502400" y="1579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688286" name="AutoShape 158"/>
          <p:cNvCxnSpPr>
            <a:cxnSpLocks noChangeShapeType="1"/>
            <a:stCxn id="688285" idx="3"/>
            <a:endCxn id="688236" idx="1"/>
          </p:cNvCxnSpPr>
          <p:nvPr/>
        </p:nvCxnSpPr>
        <p:spPr bwMode="auto">
          <a:xfrm>
            <a:off x="6777038" y="1808163"/>
            <a:ext cx="723900" cy="163512"/>
          </a:xfrm>
          <a:prstGeom prst="curvedConnector3">
            <a:avLst>
              <a:gd name="adj1" fmla="val 49782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8287" name="AutoShape 159"/>
          <p:cNvCxnSpPr>
            <a:cxnSpLocks noChangeShapeType="1"/>
            <a:stCxn id="688285" idx="3"/>
            <a:endCxn id="688228" idx="1"/>
          </p:cNvCxnSpPr>
          <p:nvPr/>
        </p:nvCxnSpPr>
        <p:spPr bwMode="auto">
          <a:xfrm>
            <a:off x="6777038" y="1808163"/>
            <a:ext cx="723900" cy="1028700"/>
          </a:xfrm>
          <a:prstGeom prst="curvedConnector3">
            <a:avLst>
              <a:gd name="adj1" fmla="val 49782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8288" name="Text Box 160"/>
          <p:cNvSpPr txBox="1">
            <a:spLocks noChangeArrowheads="1"/>
          </p:cNvSpPr>
          <p:nvPr/>
        </p:nvSpPr>
        <p:spPr bwMode="auto">
          <a:xfrm>
            <a:off x="7762875" y="290195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600</a:t>
            </a:r>
          </a:p>
        </p:txBody>
      </p:sp>
      <p:cxnSp>
        <p:nvCxnSpPr>
          <p:cNvPr id="688289" name="AutoShape 161"/>
          <p:cNvCxnSpPr>
            <a:cxnSpLocks noChangeShapeType="1"/>
          </p:cNvCxnSpPr>
          <p:nvPr/>
        </p:nvCxnSpPr>
        <p:spPr bwMode="auto">
          <a:xfrm rot="5400000">
            <a:off x="7773987" y="2879726"/>
            <a:ext cx="246063" cy="830262"/>
          </a:xfrm>
          <a:prstGeom prst="curvedConnector3">
            <a:avLst>
              <a:gd name="adj1" fmla="val 4967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8290" name="Text Box 162"/>
          <p:cNvSpPr txBox="1">
            <a:spLocks noChangeArrowheads="1"/>
          </p:cNvSpPr>
          <p:nvPr/>
        </p:nvSpPr>
        <p:spPr bwMode="auto">
          <a:xfrm>
            <a:off x="7761288" y="290195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688291" name="AutoShape 163"/>
          <p:cNvCxnSpPr>
            <a:cxnSpLocks noChangeShapeType="1"/>
          </p:cNvCxnSpPr>
          <p:nvPr/>
        </p:nvCxnSpPr>
        <p:spPr bwMode="auto">
          <a:xfrm rot="16200000" flipH="1">
            <a:off x="7581900" y="3838575"/>
            <a:ext cx="649288" cy="820738"/>
          </a:xfrm>
          <a:prstGeom prst="curvedConnector3">
            <a:avLst>
              <a:gd name="adj1" fmla="val 4988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8292" name="Line 164"/>
          <p:cNvSpPr>
            <a:spLocks noChangeShapeType="1"/>
          </p:cNvSpPr>
          <p:nvPr/>
        </p:nvSpPr>
        <p:spPr bwMode="auto">
          <a:xfrm>
            <a:off x="6048375" y="6296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293" name="Line 165"/>
          <p:cNvSpPr>
            <a:spLocks noChangeShapeType="1"/>
          </p:cNvSpPr>
          <p:nvPr/>
        </p:nvSpPr>
        <p:spPr bwMode="auto">
          <a:xfrm>
            <a:off x="-38100" y="8382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295" name="Line 167"/>
          <p:cNvSpPr>
            <a:spLocks noChangeShapeType="1"/>
          </p:cNvSpPr>
          <p:nvPr/>
        </p:nvSpPr>
        <p:spPr bwMode="auto">
          <a:xfrm>
            <a:off x="266700" y="13811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296" name="Line 168"/>
          <p:cNvSpPr>
            <a:spLocks noChangeShapeType="1"/>
          </p:cNvSpPr>
          <p:nvPr/>
        </p:nvSpPr>
        <p:spPr bwMode="auto">
          <a:xfrm>
            <a:off x="238125" y="211455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88304" name="Group 176"/>
          <p:cNvGrpSpPr>
            <a:grpSpLocks/>
          </p:cNvGrpSpPr>
          <p:nvPr/>
        </p:nvGrpSpPr>
        <p:grpSpPr bwMode="auto">
          <a:xfrm>
            <a:off x="4852988" y="990600"/>
            <a:ext cx="2024062" cy="750888"/>
            <a:chOff x="1713" y="90"/>
            <a:chExt cx="1275" cy="473"/>
          </a:xfrm>
        </p:grpSpPr>
        <p:grpSp>
          <p:nvGrpSpPr>
            <p:cNvPr id="688300" name="Group 172"/>
            <p:cNvGrpSpPr>
              <a:grpSpLocks/>
            </p:cNvGrpSpPr>
            <p:nvPr/>
          </p:nvGrpSpPr>
          <p:grpSpPr bwMode="auto">
            <a:xfrm>
              <a:off x="1719" y="90"/>
              <a:ext cx="1269" cy="250"/>
              <a:chOff x="1719" y="90"/>
              <a:chExt cx="1269" cy="250"/>
            </a:xfrm>
          </p:grpSpPr>
          <p:sp>
            <p:nvSpPr>
              <p:cNvPr id="688298" name="Rectangle 170"/>
              <p:cNvSpPr>
                <a:spLocks noChangeArrowheads="1"/>
              </p:cNvSpPr>
              <p:nvPr/>
            </p:nvSpPr>
            <p:spPr bwMode="auto">
              <a:xfrm>
                <a:off x="2580" y="156"/>
                <a:ext cx="408" cy="144"/>
              </a:xfrm>
              <a:prstGeom prst="rect">
                <a:avLst/>
              </a:prstGeom>
              <a:solidFill>
                <a:srgbClr val="FFF2E5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8299" name="Text Box 171"/>
              <p:cNvSpPr txBox="1">
                <a:spLocks noChangeArrowheads="1"/>
              </p:cNvSpPr>
              <p:nvPr/>
            </p:nvSpPr>
            <p:spPr bwMode="auto">
              <a:xfrm>
                <a:off x="1719" y="90"/>
                <a:ext cx="9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chemeClr val="accent2"/>
                    </a:solidFill>
                  </a:rPr>
                  <a:t>  newItem            </a:t>
                </a:r>
              </a:p>
            </p:txBody>
          </p:sp>
        </p:grpSp>
        <p:grpSp>
          <p:nvGrpSpPr>
            <p:cNvPr id="688301" name="Group 173"/>
            <p:cNvGrpSpPr>
              <a:grpSpLocks/>
            </p:cNvGrpSpPr>
            <p:nvPr/>
          </p:nvGrpSpPr>
          <p:grpSpPr bwMode="auto">
            <a:xfrm>
              <a:off x="1713" y="313"/>
              <a:ext cx="1269" cy="250"/>
              <a:chOff x="1719" y="90"/>
              <a:chExt cx="1269" cy="250"/>
            </a:xfrm>
          </p:grpSpPr>
          <p:sp>
            <p:nvSpPr>
              <p:cNvPr id="688302" name="Rectangle 174"/>
              <p:cNvSpPr>
                <a:spLocks noChangeArrowheads="1"/>
              </p:cNvSpPr>
              <p:nvPr/>
            </p:nvSpPr>
            <p:spPr bwMode="auto">
              <a:xfrm>
                <a:off x="2580" y="156"/>
                <a:ext cx="408" cy="144"/>
              </a:xfrm>
              <a:prstGeom prst="rect">
                <a:avLst/>
              </a:prstGeom>
              <a:solidFill>
                <a:srgbClr val="FFF2E5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8303" name="Text Box 175"/>
              <p:cNvSpPr txBox="1">
                <a:spLocks noChangeArrowheads="1"/>
              </p:cNvSpPr>
              <p:nvPr/>
            </p:nvSpPr>
            <p:spPr bwMode="auto">
              <a:xfrm>
                <a:off x="1719" y="90"/>
                <a:ext cx="9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chemeClr val="accent2"/>
                    </a:solidFill>
                  </a:rPr>
                  <a:t>  slotNum            </a:t>
                </a:r>
              </a:p>
            </p:txBody>
          </p:sp>
        </p:grpSp>
      </p:grpSp>
      <p:sp>
        <p:nvSpPr>
          <p:cNvPr id="688305" name="Text Box 177"/>
          <p:cNvSpPr txBox="1">
            <a:spLocks noChangeArrowheads="1"/>
          </p:cNvSpPr>
          <p:nvPr/>
        </p:nvSpPr>
        <p:spPr bwMode="auto">
          <a:xfrm>
            <a:off x="6180138" y="1027113"/>
            <a:ext cx="766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“ant”</a:t>
            </a:r>
          </a:p>
        </p:txBody>
      </p:sp>
      <p:sp>
        <p:nvSpPr>
          <p:cNvPr id="688306" name="Text Box 178"/>
          <p:cNvSpPr txBox="1">
            <a:spLocks noChangeArrowheads="1"/>
          </p:cNvSpPr>
          <p:nvPr/>
        </p:nvSpPr>
        <p:spPr bwMode="auto">
          <a:xfrm>
            <a:off x="6364288" y="13795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2</a:t>
            </a:r>
          </a:p>
        </p:txBody>
      </p:sp>
      <p:sp>
        <p:nvSpPr>
          <p:cNvPr id="688307" name="Line 179"/>
          <p:cNvSpPr>
            <a:spLocks noChangeShapeType="1"/>
          </p:cNvSpPr>
          <p:nvPr/>
        </p:nvSpPr>
        <p:spPr bwMode="auto">
          <a:xfrm>
            <a:off x="219075" y="28575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08" name="Line 180"/>
          <p:cNvSpPr>
            <a:spLocks noChangeShapeType="1"/>
          </p:cNvSpPr>
          <p:nvPr/>
        </p:nvSpPr>
        <p:spPr bwMode="auto">
          <a:xfrm>
            <a:off x="485775" y="33432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0" name="Line 182"/>
          <p:cNvSpPr>
            <a:spLocks noChangeShapeType="1"/>
          </p:cNvSpPr>
          <p:nvPr/>
        </p:nvSpPr>
        <p:spPr bwMode="auto">
          <a:xfrm>
            <a:off x="476250" y="3629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1" name="Line 183"/>
          <p:cNvSpPr>
            <a:spLocks noChangeShapeType="1"/>
          </p:cNvSpPr>
          <p:nvPr/>
        </p:nvSpPr>
        <p:spPr bwMode="auto">
          <a:xfrm>
            <a:off x="676275" y="401955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2" name="Line 184"/>
          <p:cNvSpPr>
            <a:spLocks noChangeShapeType="1"/>
          </p:cNvSpPr>
          <p:nvPr/>
        </p:nvSpPr>
        <p:spPr bwMode="auto">
          <a:xfrm flipV="1">
            <a:off x="3143250" y="2295525"/>
            <a:ext cx="4953000" cy="15525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3" name="Line 185"/>
          <p:cNvSpPr>
            <a:spLocks noChangeShapeType="1"/>
          </p:cNvSpPr>
          <p:nvPr/>
        </p:nvSpPr>
        <p:spPr bwMode="auto">
          <a:xfrm>
            <a:off x="676275" y="44958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4" name="Text Box 186"/>
          <p:cNvSpPr txBox="1">
            <a:spLocks noChangeArrowheads="1"/>
          </p:cNvSpPr>
          <p:nvPr/>
        </p:nvSpPr>
        <p:spPr bwMode="auto">
          <a:xfrm>
            <a:off x="6394450" y="1379538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688315" name="Line 187"/>
          <p:cNvSpPr>
            <a:spLocks noChangeShapeType="1"/>
          </p:cNvSpPr>
          <p:nvPr/>
        </p:nvSpPr>
        <p:spPr bwMode="auto">
          <a:xfrm>
            <a:off x="676275" y="49149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6" name="Line 188"/>
          <p:cNvSpPr>
            <a:spLocks noChangeShapeType="1"/>
          </p:cNvSpPr>
          <p:nvPr/>
        </p:nvSpPr>
        <p:spPr bwMode="auto">
          <a:xfrm>
            <a:off x="495300" y="3629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7" name="Line 189"/>
          <p:cNvSpPr>
            <a:spLocks noChangeShapeType="1"/>
          </p:cNvSpPr>
          <p:nvPr/>
        </p:nvSpPr>
        <p:spPr bwMode="auto">
          <a:xfrm>
            <a:off x="685800" y="401955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8" name="Line 190"/>
          <p:cNvSpPr>
            <a:spLocks noChangeShapeType="1"/>
          </p:cNvSpPr>
          <p:nvPr/>
        </p:nvSpPr>
        <p:spPr bwMode="auto">
          <a:xfrm flipV="1">
            <a:off x="3238500" y="3076575"/>
            <a:ext cx="48768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19" name="Line 191"/>
          <p:cNvSpPr>
            <a:spLocks noChangeShapeType="1"/>
          </p:cNvSpPr>
          <p:nvPr/>
        </p:nvSpPr>
        <p:spPr bwMode="auto">
          <a:xfrm>
            <a:off x="685800" y="44862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20" name="Text Box 192"/>
          <p:cNvSpPr txBox="1">
            <a:spLocks noChangeArrowheads="1"/>
          </p:cNvSpPr>
          <p:nvPr/>
        </p:nvSpPr>
        <p:spPr bwMode="auto">
          <a:xfrm>
            <a:off x="6373813" y="13795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0</a:t>
            </a:r>
          </a:p>
        </p:txBody>
      </p:sp>
      <p:sp>
        <p:nvSpPr>
          <p:cNvPr id="688321" name="Line 193"/>
          <p:cNvSpPr>
            <a:spLocks noChangeShapeType="1"/>
          </p:cNvSpPr>
          <p:nvPr/>
        </p:nvSpPr>
        <p:spPr bwMode="auto">
          <a:xfrm>
            <a:off x="971550" y="47625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22" name="Line 194"/>
          <p:cNvSpPr>
            <a:spLocks noChangeShapeType="1"/>
          </p:cNvSpPr>
          <p:nvPr/>
        </p:nvSpPr>
        <p:spPr bwMode="auto">
          <a:xfrm>
            <a:off x="495300" y="54102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23" name="Line 195"/>
          <p:cNvSpPr>
            <a:spLocks noChangeShapeType="1"/>
          </p:cNvSpPr>
          <p:nvPr/>
        </p:nvSpPr>
        <p:spPr bwMode="auto">
          <a:xfrm>
            <a:off x="495300" y="57054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24" name="Text Box 196"/>
          <p:cNvSpPr txBox="1">
            <a:spLocks noChangeArrowheads="1"/>
          </p:cNvSpPr>
          <p:nvPr/>
        </p:nvSpPr>
        <p:spPr bwMode="auto">
          <a:xfrm>
            <a:off x="7162800" y="3417888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“ant”</a:t>
            </a:r>
          </a:p>
        </p:txBody>
      </p:sp>
      <p:sp>
        <p:nvSpPr>
          <p:cNvPr id="688325" name="Line 197"/>
          <p:cNvSpPr>
            <a:spLocks noChangeShapeType="1"/>
          </p:cNvSpPr>
          <p:nvPr/>
        </p:nvSpPr>
        <p:spPr bwMode="auto">
          <a:xfrm>
            <a:off x="495300" y="59912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26" name="AutoShape 198"/>
          <p:cNvSpPr>
            <a:spLocks noChangeArrowheads="1"/>
          </p:cNvSpPr>
          <p:nvPr/>
        </p:nvSpPr>
        <p:spPr bwMode="auto">
          <a:xfrm>
            <a:off x="219075" y="1828800"/>
            <a:ext cx="5410200" cy="3276600"/>
          </a:xfrm>
          <a:prstGeom prst="wedgeRoundRectCallout">
            <a:avLst>
              <a:gd name="adj1" fmla="val -18398"/>
              <a:gd name="adj2" fmla="val 73741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statement links our </a:t>
            </a:r>
            <a:r>
              <a:rPr lang="en-US" sz="2000" dirty="0">
                <a:solidFill>
                  <a:srgbClr val="FF0000"/>
                </a:solidFill>
              </a:rPr>
              <a:t>new node</a:t>
            </a:r>
            <a:r>
              <a:rPr lang="en-US" sz="2000" dirty="0">
                <a:solidFill>
                  <a:schemeClr val="tx1"/>
                </a:solidFill>
              </a:rPr>
              <a:t> to the </a:t>
            </a:r>
            <a:r>
              <a:rPr lang="en-US" sz="2000" dirty="0">
                <a:solidFill>
                  <a:srgbClr val="FF0000"/>
                </a:solidFill>
              </a:rPr>
              <a:t>node just below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the insertion point</a:t>
            </a:r>
            <a:r>
              <a:rPr lang="en-US" sz="2000" dirty="0">
                <a:solidFill>
                  <a:schemeClr val="tx1"/>
                </a:solidFill>
              </a:rPr>
              <a:t> in the list.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It does this by setting our new node’s next pointer: </a:t>
            </a:r>
            <a:r>
              <a:rPr lang="en-US" sz="2000" dirty="0">
                <a:solidFill>
                  <a:srgbClr val="FF0000"/>
                </a:solidFill>
              </a:rPr>
              <a:t>latest-&gt;next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so it points to the node below the insertion point: </a:t>
            </a:r>
            <a:r>
              <a:rPr lang="en-US" sz="2000" dirty="0">
                <a:solidFill>
                  <a:srgbClr val="FF0000"/>
                </a:solidFill>
              </a:rPr>
              <a:t>above-&gt;next</a:t>
            </a:r>
          </a:p>
        </p:txBody>
      </p:sp>
      <p:sp>
        <p:nvSpPr>
          <p:cNvPr id="688327" name="Line 199"/>
          <p:cNvSpPr>
            <a:spLocks noChangeShapeType="1"/>
          </p:cNvSpPr>
          <p:nvPr/>
        </p:nvSpPr>
        <p:spPr bwMode="auto">
          <a:xfrm>
            <a:off x="4581525" y="3790950"/>
            <a:ext cx="2638425" cy="666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28" name="Line 200"/>
          <p:cNvSpPr>
            <a:spLocks noChangeShapeType="1"/>
          </p:cNvSpPr>
          <p:nvPr/>
        </p:nvSpPr>
        <p:spPr bwMode="auto">
          <a:xfrm flipV="1">
            <a:off x="4657725" y="4600575"/>
            <a:ext cx="2828925" cy="152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29" name="Text Box 201"/>
          <p:cNvSpPr txBox="1">
            <a:spLocks noChangeArrowheads="1"/>
          </p:cNvSpPr>
          <p:nvPr/>
        </p:nvSpPr>
        <p:spPr bwMode="auto">
          <a:xfrm>
            <a:off x="5632450" y="3294063"/>
            <a:ext cx="1089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latest-&gt;</a:t>
            </a:r>
          </a:p>
        </p:txBody>
      </p:sp>
      <p:sp>
        <p:nvSpPr>
          <p:cNvPr id="688330" name="Line 202"/>
          <p:cNvSpPr>
            <a:spLocks noChangeShapeType="1"/>
          </p:cNvSpPr>
          <p:nvPr/>
        </p:nvSpPr>
        <p:spPr bwMode="auto">
          <a:xfrm>
            <a:off x="485775" y="6296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31" name="AutoShape 203"/>
          <p:cNvSpPr>
            <a:spLocks noChangeArrowheads="1"/>
          </p:cNvSpPr>
          <p:nvPr/>
        </p:nvSpPr>
        <p:spPr bwMode="auto">
          <a:xfrm>
            <a:off x="276225" y="3819525"/>
            <a:ext cx="5772150" cy="1571625"/>
          </a:xfrm>
          <a:prstGeom prst="wedgeRoundRectCallout">
            <a:avLst>
              <a:gd name="adj1" fmla="val -20380"/>
              <a:gd name="adj2" fmla="val 9949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Finally, this statement links</a:t>
            </a:r>
          </a:p>
          <a:p>
            <a:r>
              <a:rPr lang="en-US" sz="1000">
                <a:solidFill>
                  <a:schemeClr val="tx1"/>
                </a:solidFill>
              </a:rPr>
              <a:t> </a:t>
            </a:r>
            <a:br>
              <a:rPr lang="en-US" sz="1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the </a:t>
            </a:r>
            <a:r>
              <a:rPr lang="en-US" sz="2000">
                <a:solidFill>
                  <a:srgbClr val="6600CC"/>
                </a:solidFill>
              </a:rPr>
              <a:t>node above</a:t>
            </a:r>
            <a:r>
              <a:rPr lang="en-US" sz="2000">
                <a:solidFill>
                  <a:schemeClr val="tx1"/>
                </a:solidFill>
              </a:rPr>
              <a:t> our insertion point </a:t>
            </a:r>
          </a:p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to our </a:t>
            </a:r>
            <a:r>
              <a:rPr lang="en-US" sz="2000">
                <a:solidFill>
                  <a:srgbClr val="6600CC"/>
                </a:solidFill>
              </a:rPr>
              <a:t>new node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88332" name="Line 204"/>
          <p:cNvSpPr>
            <a:spLocks noChangeShapeType="1"/>
          </p:cNvSpPr>
          <p:nvPr/>
        </p:nvSpPr>
        <p:spPr bwMode="auto">
          <a:xfrm flipV="1">
            <a:off x="4686300" y="2981325"/>
            <a:ext cx="2771775" cy="14001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8333" name="Line 205"/>
          <p:cNvSpPr>
            <a:spLocks noChangeShapeType="1"/>
          </p:cNvSpPr>
          <p:nvPr/>
        </p:nvSpPr>
        <p:spPr bwMode="auto">
          <a:xfrm flipV="1">
            <a:off x="4181475" y="4048125"/>
            <a:ext cx="2457450" cy="10001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20521 0.1138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8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688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-0.19583 -0.0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688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250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688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688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8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688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8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8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8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68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6883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688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688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8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688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8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1000"/>
                                        <p:tgtEl>
                                          <p:spTgt spid="688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-0.08958 0.11389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688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68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6883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688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688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68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688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68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1000"/>
                                        <p:tgtEl>
                                          <p:spTgt spid="688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1000"/>
                                        <p:tgtEl>
                                          <p:spTgt spid="688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2000"/>
                                        <p:tgtEl>
                                          <p:spTgt spid="68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281" grpId="0"/>
      <p:bldP spid="688281" grpId="1"/>
      <p:bldP spid="688282" grpId="0"/>
      <p:bldP spid="688282" grpId="1"/>
      <p:bldP spid="688283" grpId="0"/>
      <p:bldP spid="688283" grpId="1"/>
      <p:bldP spid="688283" grpId="2"/>
      <p:bldP spid="688284" grpId="0"/>
      <p:bldP spid="688284" grpId="1"/>
      <p:bldP spid="688288" grpId="0"/>
      <p:bldP spid="688290" grpId="0"/>
      <p:bldP spid="688290" grpId="1"/>
      <p:bldP spid="688292" grpId="0" animBg="1"/>
      <p:bldP spid="688292" grpId="1" animBg="1"/>
      <p:bldP spid="688293" grpId="0" animBg="1"/>
      <p:bldP spid="688293" grpId="1" animBg="1"/>
      <p:bldP spid="688295" grpId="0" animBg="1"/>
      <p:bldP spid="688295" grpId="1" animBg="1"/>
      <p:bldP spid="688296" grpId="0" animBg="1"/>
      <p:bldP spid="688296" grpId="1" animBg="1"/>
      <p:bldP spid="688305" grpId="0"/>
      <p:bldP spid="688306" grpId="0"/>
      <p:bldP spid="688306" grpId="1"/>
      <p:bldP spid="688307" grpId="0" animBg="1"/>
      <p:bldP spid="688307" grpId="1" animBg="1"/>
      <p:bldP spid="688308" grpId="0" animBg="1"/>
      <p:bldP spid="688308" grpId="1" animBg="1"/>
      <p:bldP spid="688310" grpId="0" animBg="1"/>
      <p:bldP spid="688310" grpId="1" animBg="1"/>
      <p:bldP spid="688311" grpId="0" animBg="1"/>
      <p:bldP spid="688311" grpId="1" animBg="1"/>
      <p:bldP spid="688312" grpId="0" animBg="1"/>
      <p:bldP spid="688312" grpId="1" animBg="1"/>
      <p:bldP spid="688313" grpId="0" animBg="1"/>
      <p:bldP spid="688313" grpId="1" animBg="1"/>
      <p:bldP spid="688314" grpId="0"/>
      <p:bldP spid="688314" grpId="1"/>
      <p:bldP spid="688315" grpId="0" animBg="1"/>
      <p:bldP spid="688315" grpId="1" animBg="1"/>
      <p:bldP spid="688316" grpId="0" animBg="1"/>
      <p:bldP spid="688316" grpId="1" animBg="1"/>
      <p:bldP spid="688317" grpId="0" animBg="1"/>
      <p:bldP spid="688317" grpId="1" animBg="1"/>
      <p:bldP spid="688318" grpId="0" animBg="1"/>
      <p:bldP spid="688318" grpId="1" animBg="1"/>
      <p:bldP spid="688319" grpId="0" animBg="1"/>
      <p:bldP spid="688319" grpId="1" animBg="1"/>
      <p:bldP spid="688320" grpId="0"/>
      <p:bldP spid="688321" grpId="0" animBg="1"/>
      <p:bldP spid="688321" grpId="1" animBg="1"/>
      <p:bldP spid="688322" grpId="0" animBg="1"/>
      <p:bldP spid="688322" grpId="1" animBg="1"/>
      <p:bldP spid="688323" grpId="0" animBg="1"/>
      <p:bldP spid="688323" grpId="1" animBg="1"/>
      <p:bldP spid="688324" grpId="0"/>
      <p:bldP spid="688325" grpId="0" animBg="1"/>
      <p:bldP spid="688325" grpId="1" animBg="1"/>
      <p:bldP spid="688326" grpId="0" uiExpand="1" build="p" animBg="1"/>
      <p:bldP spid="688326" grpId="1" build="allAtOnce" animBg="1"/>
      <p:bldP spid="688327" grpId="0" animBg="1"/>
      <p:bldP spid="688327" grpId="1" animBg="1"/>
      <p:bldP spid="688328" grpId="0" animBg="1"/>
      <p:bldP spid="688328" grpId="1" animBg="1"/>
      <p:bldP spid="688329" grpId="0"/>
      <p:bldP spid="688330" grpId="0" animBg="1"/>
      <p:bldP spid="688330" grpId="1" animBg="1"/>
      <p:bldP spid="688331" grpId="0" uiExpand="1" build="p" animBg="1"/>
      <p:bldP spid="688331" grpId="1" uiExpand="1" build="allAtOnce" animBg="1"/>
      <p:bldP spid="688332" grpId="0" animBg="1"/>
      <p:bldP spid="688332" grpId="1" animBg="1"/>
      <p:bldP spid="688333" grpId="0" animBg="1"/>
      <p:bldP spid="688333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9B8B-D86C-4DF8-BE6E-5FE997536E7A}" type="slidenum">
              <a:rPr lang="en-US"/>
              <a:pPr/>
              <a:t>54</a:t>
            </a:fld>
            <a:endParaRPr 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Deleting a Node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365125" y="2667000"/>
            <a:ext cx="595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Once we’ve picked a node, there are </a:t>
            </a:r>
            <a:br>
              <a:rPr lang="en-US"/>
            </a:br>
            <a:r>
              <a:rPr lang="en-US"/>
              <a:t>two different cases to consider.</a:t>
            </a:r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609600" y="3687763"/>
            <a:ext cx="5959475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Case #1</a:t>
            </a:r>
            <a:r>
              <a:rPr lang="en-US"/>
              <a:t>: You’re deleting the </a:t>
            </a:r>
            <a:r>
              <a:rPr lang="en-US">
                <a:solidFill>
                  <a:srgbClr val="006666"/>
                </a:solidFill>
              </a:rPr>
              <a:t>first node</a:t>
            </a:r>
            <a:r>
              <a:rPr lang="en-US"/>
              <a:t>.</a:t>
            </a:r>
          </a:p>
          <a:p>
            <a:pPr algn="l"/>
            <a:endParaRPr lang="en-US" sz="1000"/>
          </a:p>
          <a:p>
            <a:pPr algn="l"/>
            <a:r>
              <a:rPr lang="en-US">
                <a:solidFill>
                  <a:schemeClr val="accent2"/>
                </a:solidFill>
              </a:rPr>
              <a:t>Case #2</a:t>
            </a:r>
            <a:r>
              <a:rPr lang="en-US"/>
              <a:t>: You’re deleting an </a:t>
            </a:r>
            <a:r>
              <a:rPr lang="en-US">
                <a:solidFill>
                  <a:srgbClr val="006666"/>
                </a:solidFill>
              </a:rPr>
              <a:t>interior </a:t>
            </a:r>
            <a:br>
              <a:rPr lang="en-US">
                <a:solidFill>
                  <a:srgbClr val="006666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           node</a:t>
            </a:r>
            <a:r>
              <a:rPr lang="en-US"/>
              <a:t> or the </a:t>
            </a:r>
            <a:r>
              <a:rPr lang="en-US">
                <a:solidFill>
                  <a:srgbClr val="006666"/>
                </a:solidFill>
              </a:rPr>
              <a:t>last node</a:t>
            </a:r>
            <a:r>
              <a:rPr lang="en-US"/>
              <a:t>.</a:t>
            </a:r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6394450" y="3200400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6394450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27368" name="Text Box 8"/>
          <p:cNvSpPr txBox="1">
            <a:spLocks noChangeArrowheads="1"/>
          </p:cNvSpPr>
          <p:nvPr/>
        </p:nvSpPr>
        <p:spPr bwMode="auto">
          <a:xfrm>
            <a:off x="6394450" y="3529013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6969125" y="32559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0" name="Rectangle 10"/>
          <p:cNvSpPr>
            <a:spLocks noChangeArrowheads="1"/>
          </p:cNvSpPr>
          <p:nvPr/>
        </p:nvSpPr>
        <p:spPr bwMode="auto">
          <a:xfrm>
            <a:off x="6969125" y="3533775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6910388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527372" name="Text Box 12"/>
          <p:cNvSpPr txBox="1">
            <a:spLocks noChangeArrowheads="1"/>
          </p:cNvSpPr>
          <p:nvPr/>
        </p:nvSpPr>
        <p:spPr bwMode="auto">
          <a:xfrm>
            <a:off x="6948488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7373" name="Rectangle 13"/>
          <p:cNvSpPr>
            <a:spLocks noChangeArrowheads="1"/>
          </p:cNvSpPr>
          <p:nvPr/>
        </p:nvSpPr>
        <p:spPr bwMode="auto">
          <a:xfrm>
            <a:off x="7461250" y="447198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4" name="Text Box 14"/>
          <p:cNvSpPr txBox="1">
            <a:spLocks noChangeArrowheads="1"/>
          </p:cNvSpPr>
          <p:nvPr/>
        </p:nvSpPr>
        <p:spPr bwMode="auto">
          <a:xfrm>
            <a:off x="7461250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27375" name="Text Box 15"/>
          <p:cNvSpPr txBox="1">
            <a:spLocks noChangeArrowheads="1"/>
          </p:cNvSpPr>
          <p:nvPr/>
        </p:nvSpPr>
        <p:spPr bwMode="auto">
          <a:xfrm>
            <a:off x="7461250" y="4799013"/>
            <a:ext cx="56356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27376" name="Rectangle 16"/>
          <p:cNvSpPr>
            <a:spLocks noChangeArrowheads="1"/>
          </p:cNvSpPr>
          <p:nvPr/>
        </p:nvSpPr>
        <p:spPr bwMode="auto">
          <a:xfrm>
            <a:off x="8035925" y="452755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77" name="Rectangle 17"/>
          <p:cNvSpPr>
            <a:spLocks noChangeArrowheads="1"/>
          </p:cNvSpPr>
          <p:nvPr/>
        </p:nvSpPr>
        <p:spPr bwMode="auto">
          <a:xfrm>
            <a:off x="8035925" y="48053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7378" name="Text Box 18"/>
          <p:cNvSpPr txBox="1">
            <a:spLocks noChangeArrowheads="1"/>
          </p:cNvSpPr>
          <p:nvPr/>
        </p:nvSpPr>
        <p:spPr bwMode="auto">
          <a:xfrm>
            <a:off x="7920038" y="4483100"/>
            <a:ext cx="93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“lemur”</a:t>
            </a:r>
          </a:p>
        </p:txBody>
      </p:sp>
      <p:sp>
        <p:nvSpPr>
          <p:cNvPr id="527379" name="Text Box 19"/>
          <p:cNvSpPr txBox="1">
            <a:spLocks noChangeArrowheads="1"/>
          </p:cNvSpPr>
          <p:nvPr/>
        </p:nvSpPr>
        <p:spPr bwMode="auto">
          <a:xfrm>
            <a:off x="7996238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700</a:t>
            </a:r>
          </a:p>
        </p:txBody>
      </p:sp>
      <p:grpSp>
        <p:nvGrpSpPr>
          <p:cNvPr id="527380" name="Group 20"/>
          <p:cNvGrpSpPr>
            <a:grpSpLocks/>
          </p:cNvGrpSpPr>
          <p:nvPr/>
        </p:nvGrpSpPr>
        <p:grpSpPr bwMode="auto">
          <a:xfrm>
            <a:off x="7415213" y="2378075"/>
            <a:ext cx="1208087" cy="633413"/>
            <a:chOff x="4608" y="1680"/>
            <a:chExt cx="1008" cy="548"/>
          </a:xfrm>
        </p:grpSpPr>
        <p:sp>
          <p:nvSpPr>
            <p:cNvPr id="527381" name="Rectangle 21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382" name="Text Box 22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27383" name="Text Box 23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27384" name="Rectangle 24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385" name="Rectangle 25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27386" name="Text Box 26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27387" name="Text Box 27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27388" name="Rectangle 28"/>
          <p:cNvSpPr>
            <a:spLocks noChangeArrowheads="1"/>
          </p:cNvSpPr>
          <p:nvPr/>
        </p:nvSpPr>
        <p:spPr bwMode="auto">
          <a:xfrm>
            <a:off x="5521325" y="890588"/>
            <a:ext cx="15827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89" name="Text Box 29"/>
          <p:cNvSpPr txBox="1">
            <a:spLocks noChangeArrowheads="1"/>
          </p:cNvSpPr>
          <p:nvPr/>
        </p:nvSpPr>
        <p:spPr bwMode="auto">
          <a:xfrm>
            <a:off x="5257800" y="823913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7390" name="Text Box 30"/>
          <p:cNvSpPr txBox="1">
            <a:spLocks noChangeArrowheads="1"/>
          </p:cNvSpPr>
          <p:nvPr/>
        </p:nvSpPr>
        <p:spPr bwMode="auto">
          <a:xfrm>
            <a:off x="5454650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27391" name="Rectangle 31"/>
          <p:cNvSpPr>
            <a:spLocks noChangeArrowheads="1"/>
          </p:cNvSpPr>
          <p:nvPr/>
        </p:nvSpPr>
        <p:spPr bwMode="auto">
          <a:xfrm>
            <a:off x="6615113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392" name="Text Box 32"/>
          <p:cNvSpPr txBox="1">
            <a:spLocks noChangeArrowheads="1"/>
          </p:cNvSpPr>
          <p:nvPr/>
        </p:nvSpPr>
        <p:spPr bwMode="auto">
          <a:xfrm>
            <a:off x="5454650" y="119697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7393" name="Text Box 33"/>
          <p:cNvSpPr txBox="1">
            <a:spLocks noChangeArrowheads="1"/>
          </p:cNvSpPr>
          <p:nvPr/>
        </p:nvSpPr>
        <p:spPr bwMode="auto">
          <a:xfrm>
            <a:off x="6556375" y="946150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27394" name="Text Box 34"/>
          <p:cNvSpPr txBox="1">
            <a:spLocks noChangeArrowheads="1"/>
          </p:cNvSpPr>
          <p:nvPr/>
        </p:nvSpPr>
        <p:spPr bwMode="auto">
          <a:xfrm>
            <a:off x="6686550" y="833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27395" name="Text Box 35"/>
          <p:cNvSpPr txBox="1">
            <a:spLocks noChangeArrowheads="1"/>
          </p:cNvSpPr>
          <p:nvPr/>
        </p:nvSpPr>
        <p:spPr bwMode="auto">
          <a:xfrm>
            <a:off x="8134350" y="2571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27396" name="AutoShape 36"/>
          <p:cNvCxnSpPr>
            <a:cxnSpLocks noChangeShapeType="1"/>
            <a:stCxn id="527395" idx="3"/>
            <a:endCxn id="527371" idx="0"/>
          </p:cNvCxnSpPr>
          <p:nvPr/>
        </p:nvCxnSpPr>
        <p:spPr bwMode="auto">
          <a:xfrm flipH="1">
            <a:off x="7304088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7397" name="AutoShape 37"/>
          <p:cNvCxnSpPr>
            <a:cxnSpLocks noChangeShapeType="1"/>
            <a:endCxn id="527373" idx="0"/>
          </p:cNvCxnSpPr>
          <p:nvPr/>
        </p:nvCxnSpPr>
        <p:spPr bwMode="auto">
          <a:xfrm>
            <a:off x="7389813" y="3638550"/>
            <a:ext cx="650875" cy="8334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98" name="Text Box 38"/>
          <p:cNvSpPr txBox="1">
            <a:spLocks noChangeArrowheads="1"/>
          </p:cNvSpPr>
          <p:nvPr/>
        </p:nvSpPr>
        <p:spPr bwMode="auto">
          <a:xfrm>
            <a:off x="7515225" y="2409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27399" name="AutoShape 39"/>
          <p:cNvCxnSpPr>
            <a:cxnSpLocks noChangeShapeType="1"/>
            <a:stCxn id="527394" idx="3"/>
            <a:endCxn id="527398" idx="0"/>
          </p:cNvCxnSpPr>
          <p:nvPr/>
        </p:nvCxnSpPr>
        <p:spPr bwMode="auto">
          <a:xfrm>
            <a:off x="6961188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400" name="Text Box 40"/>
          <p:cNvSpPr txBox="1">
            <a:spLocks noChangeArrowheads="1"/>
          </p:cNvSpPr>
          <p:nvPr/>
        </p:nvSpPr>
        <p:spPr bwMode="auto">
          <a:xfrm>
            <a:off x="6521450" y="92392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27401" name="Text Box 41"/>
          <p:cNvSpPr txBox="1">
            <a:spLocks noChangeArrowheads="1"/>
          </p:cNvSpPr>
          <p:nvPr/>
        </p:nvSpPr>
        <p:spPr bwMode="auto">
          <a:xfrm>
            <a:off x="8477250" y="22891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27402" name="Text Box 42"/>
          <p:cNvSpPr txBox="1">
            <a:spLocks noChangeArrowheads="1"/>
          </p:cNvSpPr>
          <p:nvPr/>
        </p:nvSpPr>
        <p:spPr bwMode="auto">
          <a:xfrm>
            <a:off x="7467600" y="312420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27403" name="Text Box 43"/>
          <p:cNvSpPr txBox="1">
            <a:spLocks noChangeArrowheads="1"/>
          </p:cNvSpPr>
          <p:nvPr/>
        </p:nvSpPr>
        <p:spPr bwMode="auto">
          <a:xfrm>
            <a:off x="8534400" y="44132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27404" name="Text Box 44"/>
          <p:cNvSpPr txBox="1">
            <a:spLocks noChangeArrowheads="1"/>
          </p:cNvSpPr>
          <p:nvPr/>
        </p:nvSpPr>
        <p:spPr bwMode="auto">
          <a:xfrm>
            <a:off x="6515100" y="92710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27405" name="Text Box 45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27406" name="Text Box 46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27408" name="Text Box 48"/>
          <p:cNvSpPr txBox="1">
            <a:spLocks noChangeArrowheads="1"/>
          </p:cNvSpPr>
          <p:nvPr/>
        </p:nvSpPr>
        <p:spPr bwMode="auto">
          <a:xfrm>
            <a:off x="6962775" y="34861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27409" name="Rectangle 49"/>
          <p:cNvSpPr>
            <a:spLocks noChangeArrowheads="1"/>
          </p:cNvSpPr>
          <p:nvPr/>
        </p:nvSpPr>
        <p:spPr bwMode="auto">
          <a:xfrm>
            <a:off x="6553200" y="559593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410" name="Text Box 50"/>
          <p:cNvSpPr txBox="1">
            <a:spLocks noChangeArrowheads="1"/>
          </p:cNvSpPr>
          <p:nvPr/>
        </p:nvSpPr>
        <p:spPr bwMode="auto">
          <a:xfrm>
            <a:off x="6553200" y="5646738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27411" name="Text Box 51"/>
          <p:cNvSpPr txBox="1">
            <a:spLocks noChangeArrowheads="1"/>
          </p:cNvSpPr>
          <p:nvPr/>
        </p:nvSpPr>
        <p:spPr bwMode="auto">
          <a:xfrm>
            <a:off x="6553200" y="5926138"/>
            <a:ext cx="563563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27412" name="Rectangle 52"/>
          <p:cNvSpPr>
            <a:spLocks noChangeArrowheads="1"/>
          </p:cNvSpPr>
          <p:nvPr/>
        </p:nvSpPr>
        <p:spPr bwMode="auto">
          <a:xfrm>
            <a:off x="7127875" y="56515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7413" name="Rectangle 53"/>
          <p:cNvSpPr>
            <a:spLocks noChangeArrowheads="1"/>
          </p:cNvSpPr>
          <p:nvPr/>
        </p:nvSpPr>
        <p:spPr bwMode="auto">
          <a:xfrm>
            <a:off x="7138988" y="59356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7414" name="Text Box 54"/>
          <p:cNvSpPr txBox="1">
            <a:spLocks noChangeArrowheads="1"/>
          </p:cNvSpPr>
          <p:nvPr/>
        </p:nvSpPr>
        <p:spPr bwMode="auto">
          <a:xfrm>
            <a:off x="7116763" y="5608638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7415" name="Text Box 55"/>
          <p:cNvSpPr txBox="1">
            <a:spLocks noChangeArrowheads="1"/>
          </p:cNvSpPr>
          <p:nvPr/>
        </p:nvSpPr>
        <p:spPr bwMode="auto">
          <a:xfrm>
            <a:off x="7107238" y="58928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7416" name="Text Box 56"/>
          <p:cNvSpPr txBox="1">
            <a:spLocks noChangeArrowheads="1"/>
          </p:cNvSpPr>
          <p:nvPr/>
        </p:nvSpPr>
        <p:spPr bwMode="auto">
          <a:xfrm>
            <a:off x="7286625" y="5562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27417" name="Text Box 57"/>
          <p:cNvSpPr txBox="1">
            <a:spLocks noChangeArrowheads="1"/>
          </p:cNvSpPr>
          <p:nvPr/>
        </p:nvSpPr>
        <p:spPr bwMode="auto">
          <a:xfrm>
            <a:off x="7032625" y="557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“rat”</a:t>
            </a:r>
          </a:p>
        </p:txBody>
      </p:sp>
      <p:sp>
        <p:nvSpPr>
          <p:cNvPr id="527418" name="Text Box 58"/>
          <p:cNvSpPr txBox="1">
            <a:spLocks noChangeArrowheads="1"/>
          </p:cNvSpPr>
          <p:nvPr/>
        </p:nvSpPr>
        <p:spPr bwMode="auto">
          <a:xfrm>
            <a:off x="7059613" y="586740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cxnSp>
        <p:nvCxnSpPr>
          <p:cNvPr id="527419" name="AutoShape 59"/>
          <p:cNvCxnSpPr>
            <a:cxnSpLocks noChangeShapeType="1"/>
            <a:endCxn id="527417" idx="0"/>
          </p:cNvCxnSpPr>
          <p:nvPr/>
        </p:nvCxnSpPr>
        <p:spPr bwMode="auto">
          <a:xfrm rot="5400000">
            <a:off x="7566025" y="4846638"/>
            <a:ext cx="547688" cy="912812"/>
          </a:xfrm>
          <a:prstGeom prst="curvedConnector3">
            <a:avLst>
              <a:gd name="adj1" fmla="val 48116"/>
            </a:avLst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420" name="Text Box 60"/>
          <p:cNvSpPr txBox="1">
            <a:spLocks noChangeArrowheads="1"/>
          </p:cNvSpPr>
          <p:nvPr/>
        </p:nvSpPr>
        <p:spPr bwMode="auto">
          <a:xfrm>
            <a:off x="7645400" y="549592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527421" name="Line 61"/>
          <p:cNvSpPr>
            <a:spLocks noChangeShapeType="1"/>
          </p:cNvSpPr>
          <p:nvPr/>
        </p:nvSpPr>
        <p:spPr bwMode="auto">
          <a:xfrm>
            <a:off x="6934200" y="2057400"/>
            <a:ext cx="4572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7422" name="Text Box 62"/>
          <p:cNvSpPr txBox="1">
            <a:spLocks noChangeArrowheads="1"/>
          </p:cNvSpPr>
          <p:nvPr/>
        </p:nvSpPr>
        <p:spPr bwMode="auto">
          <a:xfrm>
            <a:off x="5962650" y="18764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27437" name="Rectangle 77"/>
          <p:cNvSpPr>
            <a:spLocks noChangeArrowheads="1"/>
          </p:cNvSpPr>
          <p:nvPr/>
        </p:nvSpPr>
        <p:spPr bwMode="auto">
          <a:xfrm>
            <a:off x="6962775" y="3489325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800</a:t>
            </a:r>
          </a:p>
        </p:txBody>
      </p:sp>
      <p:sp>
        <p:nvSpPr>
          <p:cNvPr id="527438" name="Text Box 78"/>
          <p:cNvSpPr txBox="1">
            <a:spLocks noChangeArrowheads="1"/>
          </p:cNvSpPr>
          <p:nvPr/>
        </p:nvSpPr>
        <p:spPr bwMode="auto">
          <a:xfrm>
            <a:off x="6324600" y="4419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27445" name="Line 85"/>
          <p:cNvSpPr>
            <a:spLocks noChangeShapeType="1"/>
          </p:cNvSpPr>
          <p:nvPr/>
        </p:nvSpPr>
        <p:spPr bwMode="auto">
          <a:xfrm>
            <a:off x="5791200" y="3057525"/>
            <a:ext cx="542925" cy="1905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7446" name="Line 86"/>
          <p:cNvSpPr>
            <a:spLocks noChangeShapeType="1"/>
          </p:cNvSpPr>
          <p:nvPr/>
        </p:nvSpPr>
        <p:spPr bwMode="auto">
          <a:xfrm>
            <a:off x="5943600" y="5486400"/>
            <a:ext cx="542925" cy="1905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7447" name="Text Box 87"/>
          <p:cNvSpPr txBox="1">
            <a:spLocks noChangeArrowheads="1"/>
          </p:cNvSpPr>
          <p:nvPr/>
        </p:nvSpPr>
        <p:spPr bwMode="auto">
          <a:xfrm>
            <a:off x="228600" y="5715000"/>
            <a:ext cx="433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consider </a:t>
            </a:r>
            <a:r>
              <a:rPr lang="en-US">
                <a:solidFill>
                  <a:schemeClr val="accent2"/>
                </a:solidFill>
              </a:rPr>
              <a:t>case #1</a:t>
            </a:r>
            <a:r>
              <a:rPr lang="en-US"/>
              <a:t> first…</a:t>
            </a:r>
          </a:p>
        </p:txBody>
      </p:sp>
      <p:sp>
        <p:nvSpPr>
          <p:cNvPr id="527448" name="Text Box 88"/>
          <p:cNvSpPr txBox="1">
            <a:spLocks noChangeArrowheads="1"/>
          </p:cNvSpPr>
          <p:nvPr/>
        </p:nvSpPr>
        <p:spPr bwMode="auto">
          <a:xfrm>
            <a:off x="304800" y="838200"/>
            <a:ext cx="5029200" cy="15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The </a:t>
            </a:r>
            <a:r>
              <a:rPr lang="en-US" sz="2000">
                <a:solidFill>
                  <a:srgbClr val="6600CC"/>
                </a:solidFill>
              </a:rPr>
              <a:t>first thing</a:t>
            </a:r>
            <a:r>
              <a:rPr lang="en-US" sz="2000"/>
              <a:t> we need to do is </a:t>
            </a:r>
            <a:r>
              <a:rPr lang="en-US" sz="2000">
                <a:solidFill>
                  <a:srgbClr val="6600CC"/>
                </a:solidFill>
              </a:rPr>
              <a:t>figure out which node</a:t>
            </a:r>
            <a:r>
              <a:rPr lang="en-US" sz="2000"/>
              <a:t> we want </a:t>
            </a:r>
            <a:r>
              <a:rPr lang="en-US" sz="2000">
                <a:solidFill>
                  <a:srgbClr val="990000"/>
                </a:solidFill>
              </a:rPr>
              <a:t>to delete</a:t>
            </a:r>
            <a:r>
              <a:rPr lang="en-US" sz="2000">
                <a:solidFill>
                  <a:schemeClr val="tx1"/>
                </a:solidFill>
              </a:rPr>
              <a:t>, e.g.</a:t>
            </a:r>
            <a:r>
              <a:rPr lang="en-US" sz="2000"/>
              <a:t>:</a:t>
            </a:r>
          </a:p>
          <a:p>
            <a:pPr lvl="1" algn="l">
              <a:buFontTx/>
              <a:buChar char="•"/>
            </a:pPr>
            <a:r>
              <a:rPr lang="en-US" sz="1800"/>
              <a:t> The n</a:t>
            </a:r>
            <a:r>
              <a:rPr lang="en-US" sz="1800" baseline="30000"/>
              <a:t>th</a:t>
            </a:r>
            <a:r>
              <a:rPr lang="en-US" sz="1800"/>
              <a:t> node</a:t>
            </a:r>
          </a:p>
          <a:p>
            <a:pPr lvl="1" algn="l">
              <a:buFontTx/>
              <a:buChar char="•"/>
            </a:pPr>
            <a:r>
              <a:rPr lang="en-US" sz="1800"/>
              <a:t> The first node containing an “emu”</a:t>
            </a:r>
          </a:p>
          <a:p>
            <a:pPr lvl="1" algn="l">
              <a:buFontTx/>
              <a:buChar char="•"/>
            </a:pPr>
            <a:r>
              <a:rPr lang="en-US" sz="1800"/>
              <a:t> All students with GPA &lt; 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4" grpId="0"/>
      <p:bldP spid="527365" grpId="0" uiExpand="1" build="p"/>
      <p:bldP spid="527421" grpId="0" animBg="1"/>
      <p:bldP spid="527421" grpId="1" animBg="1"/>
      <p:bldP spid="527445" grpId="0" animBg="1"/>
      <p:bldP spid="527445" grpId="1" animBg="1"/>
      <p:bldP spid="527446" grpId="0" animBg="1"/>
      <p:bldP spid="527446" grpId="1" animBg="1"/>
      <p:bldP spid="527447" grpId="0"/>
      <p:bldP spid="527448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D9A0-5EB8-4220-A7C1-666728926158}" type="slidenum">
              <a:rPr lang="en-US"/>
              <a:pPr/>
              <a:t>55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Deleting the First Node</a:t>
            </a:r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6394450" y="3200400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6394450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6394450" y="3529013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6969125" y="32559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16" name="Rectangle 8"/>
          <p:cNvSpPr>
            <a:spLocks noChangeArrowheads="1"/>
          </p:cNvSpPr>
          <p:nvPr/>
        </p:nvSpPr>
        <p:spPr bwMode="auto">
          <a:xfrm>
            <a:off x="6969125" y="3533775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6910388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6948488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9419" name="Rectangle 11"/>
          <p:cNvSpPr>
            <a:spLocks noChangeArrowheads="1"/>
          </p:cNvSpPr>
          <p:nvPr/>
        </p:nvSpPr>
        <p:spPr bwMode="auto">
          <a:xfrm>
            <a:off x="7461250" y="447198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7461250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7461250" y="4799013"/>
            <a:ext cx="56356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29422" name="Rectangle 14"/>
          <p:cNvSpPr>
            <a:spLocks noChangeArrowheads="1"/>
          </p:cNvSpPr>
          <p:nvPr/>
        </p:nvSpPr>
        <p:spPr bwMode="auto">
          <a:xfrm>
            <a:off x="8035925" y="452755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23" name="Rectangle 15"/>
          <p:cNvSpPr>
            <a:spLocks noChangeArrowheads="1"/>
          </p:cNvSpPr>
          <p:nvPr/>
        </p:nvSpPr>
        <p:spPr bwMode="auto">
          <a:xfrm>
            <a:off x="8035925" y="48053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9424" name="Text Box 16"/>
          <p:cNvSpPr txBox="1">
            <a:spLocks noChangeArrowheads="1"/>
          </p:cNvSpPr>
          <p:nvPr/>
        </p:nvSpPr>
        <p:spPr bwMode="auto">
          <a:xfrm>
            <a:off x="7920038" y="4483100"/>
            <a:ext cx="93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“lemur”</a:t>
            </a:r>
          </a:p>
        </p:txBody>
      </p:sp>
      <p:sp>
        <p:nvSpPr>
          <p:cNvPr id="529425" name="Text Box 17"/>
          <p:cNvSpPr txBox="1">
            <a:spLocks noChangeArrowheads="1"/>
          </p:cNvSpPr>
          <p:nvPr/>
        </p:nvSpPr>
        <p:spPr bwMode="auto">
          <a:xfrm>
            <a:off x="7996238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700</a:t>
            </a:r>
          </a:p>
        </p:txBody>
      </p:sp>
      <p:grpSp>
        <p:nvGrpSpPr>
          <p:cNvPr id="529426" name="Group 18"/>
          <p:cNvGrpSpPr>
            <a:grpSpLocks/>
          </p:cNvGrpSpPr>
          <p:nvPr/>
        </p:nvGrpSpPr>
        <p:grpSpPr bwMode="auto">
          <a:xfrm>
            <a:off x="7415213" y="2378075"/>
            <a:ext cx="1208087" cy="633413"/>
            <a:chOff x="4608" y="1680"/>
            <a:chExt cx="1008" cy="548"/>
          </a:xfrm>
        </p:grpSpPr>
        <p:sp>
          <p:nvSpPr>
            <p:cNvPr id="529427" name="Rectangle 19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28" name="Text Box 20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29429" name="Text Box 21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29430" name="Rectangle 22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31" name="Rectangle 23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29432" name="Text Box 24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29433" name="Text Box 25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29434" name="Rectangle 26"/>
          <p:cNvSpPr>
            <a:spLocks noChangeArrowheads="1"/>
          </p:cNvSpPr>
          <p:nvPr/>
        </p:nvSpPr>
        <p:spPr bwMode="auto">
          <a:xfrm>
            <a:off x="5521325" y="890588"/>
            <a:ext cx="15827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5" name="Text Box 27"/>
          <p:cNvSpPr txBox="1">
            <a:spLocks noChangeArrowheads="1"/>
          </p:cNvSpPr>
          <p:nvPr/>
        </p:nvSpPr>
        <p:spPr bwMode="auto">
          <a:xfrm>
            <a:off x="5257800" y="823913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9436" name="Text Box 28"/>
          <p:cNvSpPr txBox="1">
            <a:spLocks noChangeArrowheads="1"/>
          </p:cNvSpPr>
          <p:nvPr/>
        </p:nvSpPr>
        <p:spPr bwMode="auto">
          <a:xfrm>
            <a:off x="5454650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29437" name="Rectangle 29"/>
          <p:cNvSpPr>
            <a:spLocks noChangeArrowheads="1"/>
          </p:cNvSpPr>
          <p:nvPr/>
        </p:nvSpPr>
        <p:spPr bwMode="auto">
          <a:xfrm>
            <a:off x="6615113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38" name="Text Box 30"/>
          <p:cNvSpPr txBox="1">
            <a:spLocks noChangeArrowheads="1"/>
          </p:cNvSpPr>
          <p:nvPr/>
        </p:nvSpPr>
        <p:spPr bwMode="auto">
          <a:xfrm>
            <a:off x="5454650" y="119697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9439" name="Text Box 31"/>
          <p:cNvSpPr txBox="1">
            <a:spLocks noChangeArrowheads="1"/>
          </p:cNvSpPr>
          <p:nvPr/>
        </p:nvSpPr>
        <p:spPr bwMode="auto">
          <a:xfrm>
            <a:off x="6556375" y="946150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29440" name="Text Box 32"/>
          <p:cNvSpPr txBox="1">
            <a:spLocks noChangeArrowheads="1"/>
          </p:cNvSpPr>
          <p:nvPr/>
        </p:nvSpPr>
        <p:spPr bwMode="auto">
          <a:xfrm>
            <a:off x="6686550" y="833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29441" name="Text Box 33"/>
          <p:cNvSpPr txBox="1">
            <a:spLocks noChangeArrowheads="1"/>
          </p:cNvSpPr>
          <p:nvPr/>
        </p:nvSpPr>
        <p:spPr bwMode="auto">
          <a:xfrm>
            <a:off x="8134350" y="2571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29442" name="AutoShape 34"/>
          <p:cNvCxnSpPr>
            <a:cxnSpLocks noChangeShapeType="1"/>
            <a:stCxn id="529441" idx="3"/>
            <a:endCxn id="529417" idx="0"/>
          </p:cNvCxnSpPr>
          <p:nvPr/>
        </p:nvCxnSpPr>
        <p:spPr bwMode="auto">
          <a:xfrm flipH="1">
            <a:off x="7304088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9443" name="AutoShape 35"/>
          <p:cNvCxnSpPr>
            <a:cxnSpLocks noChangeShapeType="1"/>
            <a:endCxn id="529419" idx="0"/>
          </p:cNvCxnSpPr>
          <p:nvPr/>
        </p:nvCxnSpPr>
        <p:spPr bwMode="auto">
          <a:xfrm>
            <a:off x="7389813" y="3638550"/>
            <a:ext cx="650875" cy="8334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44" name="Text Box 36"/>
          <p:cNvSpPr txBox="1">
            <a:spLocks noChangeArrowheads="1"/>
          </p:cNvSpPr>
          <p:nvPr/>
        </p:nvSpPr>
        <p:spPr bwMode="auto">
          <a:xfrm>
            <a:off x="7515225" y="2409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29445" name="AutoShape 37"/>
          <p:cNvCxnSpPr>
            <a:cxnSpLocks noChangeShapeType="1"/>
          </p:cNvCxnSpPr>
          <p:nvPr/>
        </p:nvCxnSpPr>
        <p:spPr bwMode="auto">
          <a:xfrm>
            <a:off x="7037388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46" name="Text Box 38"/>
          <p:cNvSpPr txBox="1">
            <a:spLocks noChangeArrowheads="1"/>
          </p:cNvSpPr>
          <p:nvPr/>
        </p:nvSpPr>
        <p:spPr bwMode="auto">
          <a:xfrm>
            <a:off x="6521450" y="92392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29447" name="Text Box 39"/>
          <p:cNvSpPr txBox="1">
            <a:spLocks noChangeArrowheads="1"/>
          </p:cNvSpPr>
          <p:nvPr/>
        </p:nvSpPr>
        <p:spPr bwMode="auto">
          <a:xfrm>
            <a:off x="8477250" y="22891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29448" name="Text Box 40"/>
          <p:cNvSpPr txBox="1">
            <a:spLocks noChangeArrowheads="1"/>
          </p:cNvSpPr>
          <p:nvPr/>
        </p:nvSpPr>
        <p:spPr bwMode="auto">
          <a:xfrm>
            <a:off x="7467600" y="312420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29449" name="Text Box 41"/>
          <p:cNvSpPr txBox="1">
            <a:spLocks noChangeArrowheads="1"/>
          </p:cNvSpPr>
          <p:nvPr/>
        </p:nvSpPr>
        <p:spPr bwMode="auto">
          <a:xfrm>
            <a:off x="8534400" y="44132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29451" name="Text Box 43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29452" name="Text Box 44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29453" name="Text Box 45"/>
          <p:cNvSpPr txBox="1">
            <a:spLocks noChangeArrowheads="1"/>
          </p:cNvSpPr>
          <p:nvPr/>
        </p:nvSpPr>
        <p:spPr bwMode="auto">
          <a:xfrm>
            <a:off x="6962775" y="3486150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29454" name="Rectangle 46"/>
          <p:cNvSpPr>
            <a:spLocks noChangeArrowheads="1"/>
          </p:cNvSpPr>
          <p:nvPr/>
        </p:nvSpPr>
        <p:spPr bwMode="auto">
          <a:xfrm>
            <a:off x="6553200" y="559593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55" name="Text Box 47"/>
          <p:cNvSpPr txBox="1">
            <a:spLocks noChangeArrowheads="1"/>
          </p:cNvSpPr>
          <p:nvPr/>
        </p:nvSpPr>
        <p:spPr bwMode="auto">
          <a:xfrm>
            <a:off x="6553200" y="5646738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29456" name="Text Box 48"/>
          <p:cNvSpPr txBox="1">
            <a:spLocks noChangeArrowheads="1"/>
          </p:cNvSpPr>
          <p:nvPr/>
        </p:nvSpPr>
        <p:spPr bwMode="auto">
          <a:xfrm>
            <a:off x="6553200" y="5926138"/>
            <a:ext cx="563563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29457" name="Rectangle 49"/>
          <p:cNvSpPr>
            <a:spLocks noChangeArrowheads="1"/>
          </p:cNvSpPr>
          <p:nvPr/>
        </p:nvSpPr>
        <p:spPr bwMode="auto">
          <a:xfrm>
            <a:off x="7127875" y="56515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58" name="Rectangle 50"/>
          <p:cNvSpPr>
            <a:spLocks noChangeArrowheads="1"/>
          </p:cNvSpPr>
          <p:nvPr/>
        </p:nvSpPr>
        <p:spPr bwMode="auto">
          <a:xfrm>
            <a:off x="7138988" y="59356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29459" name="Text Box 51"/>
          <p:cNvSpPr txBox="1">
            <a:spLocks noChangeArrowheads="1"/>
          </p:cNvSpPr>
          <p:nvPr/>
        </p:nvSpPr>
        <p:spPr bwMode="auto">
          <a:xfrm>
            <a:off x="7116763" y="5608638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9460" name="Text Box 52"/>
          <p:cNvSpPr txBox="1">
            <a:spLocks noChangeArrowheads="1"/>
          </p:cNvSpPr>
          <p:nvPr/>
        </p:nvSpPr>
        <p:spPr bwMode="auto">
          <a:xfrm>
            <a:off x="7107238" y="58928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29461" name="Text Box 53"/>
          <p:cNvSpPr txBox="1">
            <a:spLocks noChangeArrowheads="1"/>
          </p:cNvSpPr>
          <p:nvPr/>
        </p:nvSpPr>
        <p:spPr bwMode="auto">
          <a:xfrm>
            <a:off x="7286625" y="5562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29462" name="Text Box 54"/>
          <p:cNvSpPr txBox="1">
            <a:spLocks noChangeArrowheads="1"/>
          </p:cNvSpPr>
          <p:nvPr/>
        </p:nvSpPr>
        <p:spPr bwMode="auto">
          <a:xfrm>
            <a:off x="7032625" y="557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“rat”</a:t>
            </a:r>
          </a:p>
        </p:txBody>
      </p:sp>
      <p:sp>
        <p:nvSpPr>
          <p:cNvPr id="529463" name="Text Box 55"/>
          <p:cNvSpPr txBox="1">
            <a:spLocks noChangeArrowheads="1"/>
          </p:cNvSpPr>
          <p:nvPr/>
        </p:nvSpPr>
        <p:spPr bwMode="auto">
          <a:xfrm>
            <a:off x="7059613" y="586740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cxnSp>
        <p:nvCxnSpPr>
          <p:cNvPr id="529464" name="AutoShape 56"/>
          <p:cNvCxnSpPr>
            <a:cxnSpLocks noChangeShapeType="1"/>
            <a:endCxn id="529462" idx="0"/>
          </p:cNvCxnSpPr>
          <p:nvPr/>
        </p:nvCxnSpPr>
        <p:spPr bwMode="auto">
          <a:xfrm rot="5400000">
            <a:off x="7566025" y="4846638"/>
            <a:ext cx="547688" cy="912812"/>
          </a:xfrm>
          <a:prstGeom prst="curvedConnector3">
            <a:avLst>
              <a:gd name="adj1" fmla="val 48116"/>
            </a:avLst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65" name="Text Box 57"/>
          <p:cNvSpPr txBox="1">
            <a:spLocks noChangeArrowheads="1"/>
          </p:cNvSpPr>
          <p:nvPr/>
        </p:nvSpPr>
        <p:spPr bwMode="auto">
          <a:xfrm>
            <a:off x="7645400" y="549592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529467" name="Text Box 59"/>
          <p:cNvSpPr txBox="1">
            <a:spLocks noChangeArrowheads="1"/>
          </p:cNvSpPr>
          <p:nvPr/>
        </p:nvSpPr>
        <p:spPr bwMode="auto">
          <a:xfrm>
            <a:off x="5962650" y="1447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29468" name="Rectangle 60"/>
          <p:cNvSpPr>
            <a:spLocks noChangeArrowheads="1"/>
          </p:cNvSpPr>
          <p:nvPr/>
        </p:nvSpPr>
        <p:spPr bwMode="auto">
          <a:xfrm>
            <a:off x="6962775" y="3489325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800</a:t>
            </a:r>
          </a:p>
        </p:txBody>
      </p:sp>
      <p:sp>
        <p:nvSpPr>
          <p:cNvPr id="529469" name="Text Box 61"/>
          <p:cNvSpPr txBox="1">
            <a:spLocks noChangeArrowheads="1"/>
          </p:cNvSpPr>
          <p:nvPr/>
        </p:nvSpPr>
        <p:spPr bwMode="auto">
          <a:xfrm>
            <a:off x="6324600" y="47244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29472" name="Text Box 64"/>
          <p:cNvSpPr txBox="1">
            <a:spLocks noChangeArrowheads="1"/>
          </p:cNvSpPr>
          <p:nvPr/>
        </p:nvSpPr>
        <p:spPr bwMode="auto">
          <a:xfrm>
            <a:off x="381000" y="914400"/>
            <a:ext cx="59594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Case #1</a:t>
            </a:r>
            <a:r>
              <a:rPr lang="en-US"/>
              <a:t>: You’re deleting the </a:t>
            </a:r>
            <a:r>
              <a:rPr lang="en-US">
                <a:solidFill>
                  <a:srgbClr val="006666"/>
                </a:solidFill>
              </a:rPr>
              <a:t>first </a:t>
            </a:r>
            <a:br>
              <a:rPr lang="en-US">
                <a:solidFill>
                  <a:srgbClr val="006666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           node</a:t>
            </a:r>
            <a:r>
              <a:rPr lang="en-US"/>
              <a:t>. e.g., let’s kill </a:t>
            </a:r>
            <a:r>
              <a:rPr lang="en-US">
                <a:solidFill>
                  <a:srgbClr val="6600CC"/>
                </a:solidFill>
              </a:rPr>
              <a:t>“cat”</a:t>
            </a:r>
          </a:p>
          <a:p>
            <a:pPr algn="l"/>
            <a:endParaRPr lang="en-US" sz="1000"/>
          </a:p>
          <a:p>
            <a:pPr algn="l"/>
            <a:endParaRPr lang="en-US" sz="1000"/>
          </a:p>
        </p:txBody>
      </p:sp>
      <p:sp>
        <p:nvSpPr>
          <p:cNvPr id="529473" name="Text Box 65"/>
          <p:cNvSpPr txBox="1">
            <a:spLocks noChangeArrowheads="1"/>
          </p:cNvSpPr>
          <p:nvPr/>
        </p:nvSpPr>
        <p:spPr bwMode="auto">
          <a:xfrm>
            <a:off x="381000" y="2843213"/>
            <a:ext cx="595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2. Set the </a:t>
            </a:r>
            <a:r>
              <a:rPr lang="en-US">
                <a:solidFill>
                  <a:schemeClr val="accent2"/>
                </a:solidFill>
              </a:rPr>
              <a:t>head pointer</a:t>
            </a:r>
            <a:r>
              <a:rPr lang="en-US"/>
              <a:t> to point to the </a:t>
            </a:r>
            <a:br>
              <a:rPr lang="en-US"/>
            </a:br>
            <a:r>
              <a:rPr lang="en-US"/>
              <a:t>   </a:t>
            </a:r>
            <a:r>
              <a:rPr lang="en-US">
                <a:solidFill>
                  <a:schemeClr val="accent2"/>
                </a:solidFill>
              </a:rPr>
              <a:t>node following</a:t>
            </a:r>
            <a:r>
              <a:rPr lang="en-US"/>
              <a:t> the first node.</a:t>
            </a:r>
            <a:endParaRPr lang="en-US" sz="1000"/>
          </a:p>
        </p:txBody>
      </p:sp>
      <p:sp>
        <p:nvSpPr>
          <p:cNvPr id="529474" name="Text Box 66"/>
          <p:cNvSpPr txBox="1">
            <a:spLocks noChangeArrowheads="1"/>
          </p:cNvSpPr>
          <p:nvPr/>
        </p:nvSpPr>
        <p:spPr bwMode="auto">
          <a:xfrm>
            <a:off x="365125" y="3757613"/>
            <a:ext cx="595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3. Delete the temp node to free its </a:t>
            </a:r>
            <a:br>
              <a:rPr lang="en-US"/>
            </a:br>
            <a:r>
              <a:rPr lang="en-US"/>
              <a:t>    memory.</a:t>
            </a:r>
            <a:endParaRPr lang="en-US" sz="1000"/>
          </a:p>
        </p:txBody>
      </p:sp>
      <p:sp>
        <p:nvSpPr>
          <p:cNvPr id="529475" name="Rectangle 67"/>
          <p:cNvSpPr>
            <a:spLocks noChangeArrowheads="1"/>
          </p:cNvSpPr>
          <p:nvPr/>
        </p:nvSpPr>
        <p:spPr bwMode="auto">
          <a:xfrm>
            <a:off x="200025" y="4648200"/>
            <a:ext cx="5057775" cy="2182813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800">
              <a:solidFill>
                <a:srgbClr val="990000"/>
              </a:solidFill>
            </a:endParaRPr>
          </a:p>
          <a:p>
            <a:pPr algn="l"/>
            <a:r>
              <a:rPr lang="en-US" sz="2000">
                <a:solidFill>
                  <a:srgbClr val="990000"/>
                </a:solidFill>
              </a:rPr>
              <a:t> </a:t>
            </a: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1400">
              <a:solidFill>
                <a:srgbClr val="990000"/>
              </a:solidFill>
            </a:endParaRPr>
          </a:p>
          <a:p>
            <a:pPr algn="l"/>
            <a:endParaRPr lang="en-US" sz="1400">
              <a:solidFill>
                <a:srgbClr val="990000"/>
              </a:solidFill>
            </a:endParaRPr>
          </a:p>
        </p:txBody>
      </p:sp>
      <p:sp>
        <p:nvSpPr>
          <p:cNvPr id="529476" name="Text Box 68"/>
          <p:cNvSpPr txBox="1">
            <a:spLocks noChangeArrowheads="1"/>
          </p:cNvSpPr>
          <p:nvPr/>
        </p:nvSpPr>
        <p:spPr bwMode="auto">
          <a:xfrm>
            <a:off x="457200" y="1852613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1. Set a temporary pointer to </a:t>
            </a:r>
            <a:br>
              <a:rPr lang="en-US"/>
            </a:br>
            <a:r>
              <a:rPr lang="en-US"/>
              <a:t>    point to the first node</a:t>
            </a:r>
            <a:endParaRPr lang="en-US" sz="1000"/>
          </a:p>
        </p:txBody>
      </p:sp>
      <p:sp>
        <p:nvSpPr>
          <p:cNvPr id="529481" name="Text Box 73"/>
          <p:cNvSpPr txBox="1">
            <a:spLocks noChangeArrowheads="1"/>
          </p:cNvSpPr>
          <p:nvPr/>
        </p:nvSpPr>
        <p:spPr bwMode="auto">
          <a:xfrm>
            <a:off x="790575" y="5934075"/>
            <a:ext cx="280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m_head = temp-&gt;next;</a:t>
            </a:r>
          </a:p>
        </p:txBody>
      </p:sp>
      <p:sp>
        <p:nvSpPr>
          <p:cNvPr id="529482" name="Text Box 74"/>
          <p:cNvSpPr txBox="1">
            <a:spLocks noChangeArrowheads="1"/>
          </p:cNvSpPr>
          <p:nvPr/>
        </p:nvSpPr>
        <p:spPr bwMode="auto">
          <a:xfrm>
            <a:off x="2005013" y="5934075"/>
            <a:ext cx="979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temp-&gt;</a:t>
            </a:r>
          </a:p>
        </p:txBody>
      </p:sp>
      <p:sp>
        <p:nvSpPr>
          <p:cNvPr id="529487" name="Rectangle 79"/>
          <p:cNvSpPr>
            <a:spLocks noChangeArrowheads="1"/>
          </p:cNvSpPr>
          <p:nvPr/>
        </p:nvSpPr>
        <p:spPr bwMode="auto">
          <a:xfrm>
            <a:off x="7972425" y="2676525"/>
            <a:ext cx="542925" cy="266700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9489" name="Text Box 81"/>
          <p:cNvSpPr txBox="1">
            <a:spLocks noChangeArrowheads="1"/>
          </p:cNvSpPr>
          <p:nvPr/>
        </p:nvSpPr>
        <p:spPr bwMode="auto">
          <a:xfrm>
            <a:off x="457200" y="1857375"/>
            <a:ext cx="502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1. Set a temporary pointer to </a:t>
            </a:r>
            <a:br>
              <a:rPr lang="en-US"/>
            </a:br>
            <a:r>
              <a:rPr lang="en-US"/>
              <a:t>    point to the first node.</a:t>
            </a:r>
            <a:endParaRPr lang="en-US" sz="1000"/>
          </a:p>
        </p:txBody>
      </p:sp>
      <p:sp>
        <p:nvSpPr>
          <p:cNvPr id="529490" name="Text Box 82"/>
          <p:cNvSpPr txBox="1">
            <a:spLocks noChangeArrowheads="1"/>
          </p:cNvSpPr>
          <p:nvPr/>
        </p:nvSpPr>
        <p:spPr bwMode="auto">
          <a:xfrm>
            <a:off x="819150" y="5597525"/>
            <a:ext cx="294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house *temp = m_head;</a:t>
            </a:r>
          </a:p>
        </p:txBody>
      </p:sp>
      <p:sp>
        <p:nvSpPr>
          <p:cNvPr id="529491" name="Text Box 83"/>
          <p:cNvSpPr txBox="1">
            <a:spLocks noChangeArrowheads="1"/>
          </p:cNvSpPr>
          <p:nvPr/>
        </p:nvSpPr>
        <p:spPr bwMode="auto">
          <a:xfrm>
            <a:off x="6516688" y="2266950"/>
            <a:ext cx="979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temp-&gt;</a:t>
            </a:r>
          </a:p>
        </p:txBody>
      </p:sp>
      <p:sp>
        <p:nvSpPr>
          <p:cNvPr id="529492" name="Text Box 84"/>
          <p:cNvSpPr txBox="1">
            <a:spLocks noChangeArrowheads="1"/>
          </p:cNvSpPr>
          <p:nvPr/>
        </p:nvSpPr>
        <p:spPr bwMode="auto">
          <a:xfrm>
            <a:off x="381000" y="2843213"/>
            <a:ext cx="595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2. Set the </a:t>
            </a:r>
            <a:r>
              <a:rPr lang="en-US">
                <a:solidFill>
                  <a:schemeClr val="accent2"/>
                </a:solidFill>
              </a:rPr>
              <a:t>head pointer</a:t>
            </a:r>
            <a:r>
              <a:rPr lang="en-US"/>
              <a:t> to point to the </a:t>
            </a:r>
            <a:br>
              <a:rPr lang="en-US"/>
            </a:br>
            <a:r>
              <a:rPr lang="en-US"/>
              <a:t>   </a:t>
            </a:r>
            <a:r>
              <a:rPr lang="en-US">
                <a:solidFill>
                  <a:schemeClr val="accent2"/>
                </a:solidFill>
              </a:rPr>
              <a:t>node following</a:t>
            </a:r>
            <a:r>
              <a:rPr lang="en-US"/>
              <a:t> the first node.</a:t>
            </a:r>
            <a:endParaRPr lang="en-US" sz="1000"/>
          </a:p>
        </p:txBody>
      </p:sp>
      <p:sp>
        <p:nvSpPr>
          <p:cNvPr id="529483" name="Text Box 75"/>
          <p:cNvSpPr txBox="1">
            <a:spLocks noChangeArrowheads="1"/>
          </p:cNvSpPr>
          <p:nvPr/>
        </p:nvSpPr>
        <p:spPr bwMode="auto">
          <a:xfrm>
            <a:off x="6515100" y="2270125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temp-&gt;</a:t>
            </a:r>
          </a:p>
        </p:txBody>
      </p:sp>
      <p:sp>
        <p:nvSpPr>
          <p:cNvPr id="529493" name="Line 85"/>
          <p:cNvSpPr>
            <a:spLocks noChangeShapeType="1"/>
          </p:cNvSpPr>
          <p:nvPr/>
        </p:nvSpPr>
        <p:spPr bwMode="auto">
          <a:xfrm>
            <a:off x="590550" y="578802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94" name="Text Box 86"/>
          <p:cNvSpPr txBox="1">
            <a:spLocks noChangeArrowheads="1"/>
          </p:cNvSpPr>
          <p:nvPr/>
        </p:nvSpPr>
        <p:spPr bwMode="auto">
          <a:xfrm>
            <a:off x="2790825" y="5930900"/>
            <a:ext cx="725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next</a:t>
            </a:r>
          </a:p>
        </p:txBody>
      </p:sp>
      <p:sp>
        <p:nvSpPr>
          <p:cNvPr id="529495" name="Line 87"/>
          <p:cNvSpPr>
            <a:spLocks noChangeShapeType="1"/>
          </p:cNvSpPr>
          <p:nvPr/>
        </p:nvSpPr>
        <p:spPr bwMode="auto">
          <a:xfrm>
            <a:off x="561975" y="61309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496" name="Text Box 88"/>
          <p:cNvSpPr txBox="1">
            <a:spLocks noChangeArrowheads="1"/>
          </p:cNvSpPr>
          <p:nvPr/>
        </p:nvSpPr>
        <p:spPr bwMode="auto">
          <a:xfrm>
            <a:off x="7934325" y="26606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29498" name="Text Box 90"/>
          <p:cNvSpPr txBox="1">
            <a:spLocks noChangeArrowheads="1"/>
          </p:cNvSpPr>
          <p:nvPr/>
        </p:nvSpPr>
        <p:spPr bwMode="auto">
          <a:xfrm>
            <a:off x="6400800" y="32004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29499" name="Text Box 91"/>
          <p:cNvSpPr txBox="1">
            <a:spLocks noChangeArrowheads="1"/>
          </p:cNvSpPr>
          <p:nvPr/>
        </p:nvSpPr>
        <p:spPr bwMode="auto">
          <a:xfrm>
            <a:off x="6781800" y="8382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29500" name="AutoShape 92"/>
          <p:cNvCxnSpPr>
            <a:cxnSpLocks noChangeShapeType="1"/>
            <a:stCxn id="529499" idx="3"/>
            <a:endCxn id="529498" idx="0"/>
          </p:cNvCxnSpPr>
          <p:nvPr/>
        </p:nvCxnSpPr>
        <p:spPr bwMode="auto">
          <a:xfrm flipH="1">
            <a:off x="6538913" y="1066800"/>
            <a:ext cx="517525" cy="2133600"/>
          </a:xfrm>
          <a:prstGeom prst="curvedConnector4">
            <a:avLst>
              <a:gd name="adj1" fmla="val -43866"/>
              <a:gd name="adj2" fmla="val 55356"/>
            </a:avLst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502" name="Text Box 94"/>
          <p:cNvSpPr txBox="1">
            <a:spLocks noChangeArrowheads="1"/>
          </p:cNvSpPr>
          <p:nvPr/>
        </p:nvSpPr>
        <p:spPr bwMode="auto">
          <a:xfrm>
            <a:off x="361950" y="3757613"/>
            <a:ext cx="5959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3. Delete the temp node to free its </a:t>
            </a:r>
            <a:br>
              <a:rPr lang="en-US"/>
            </a:br>
            <a:r>
              <a:rPr lang="en-US"/>
              <a:t>    memory.</a:t>
            </a:r>
            <a:endParaRPr lang="en-US" sz="1000"/>
          </a:p>
        </p:txBody>
      </p:sp>
      <p:sp>
        <p:nvSpPr>
          <p:cNvPr id="529503" name="Text Box 95"/>
          <p:cNvSpPr txBox="1">
            <a:spLocks noChangeArrowheads="1"/>
          </p:cNvSpPr>
          <p:nvPr/>
        </p:nvSpPr>
        <p:spPr bwMode="auto">
          <a:xfrm>
            <a:off x="781050" y="6264275"/>
            <a:ext cx="1685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delete temp;</a:t>
            </a:r>
          </a:p>
        </p:txBody>
      </p:sp>
      <p:sp>
        <p:nvSpPr>
          <p:cNvPr id="529504" name="Line 96"/>
          <p:cNvSpPr>
            <a:spLocks noChangeShapeType="1"/>
          </p:cNvSpPr>
          <p:nvPr/>
        </p:nvSpPr>
        <p:spPr bwMode="auto">
          <a:xfrm>
            <a:off x="552450" y="64547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505" name="Text Box 97"/>
          <p:cNvSpPr txBox="1">
            <a:spLocks noChangeArrowheads="1"/>
          </p:cNvSpPr>
          <p:nvPr/>
        </p:nvSpPr>
        <p:spPr bwMode="auto">
          <a:xfrm>
            <a:off x="5334000" y="5451475"/>
            <a:ext cx="3733800" cy="1330325"/>
          </a:xfrm>
          <a:prstGeom prst="rect">
            <a:avLst/>
          </a:prstGeom>
          <a:solidFill>
            <a:srgbClr val="FFF7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Note</a:t>
            </a:r>
            <a:r>
              <a:rPr lang="en-US" sz="2000"/>
              <a:t>: It’s really important to follow steps </a:t>
            </a:r>
            <a:r>
              <a:rPr lang="en-US" sz="2000">
                <a:solidFill>
                  <a:srgbClr val="990000"/>
                </a:solidFill>
              </a:rPr>
              <a:t>a</a:t>
            </a:r>
            <a:r>
              <a:rPr lang="en-US" sz="2000"/>
              <a:t> and </a:t>
            </a:r>
            <a:r>
              <a:rPr lang="en-US" sz="2000">
                <a:solidFill>
                  <a:srgbClr val="990000"/>
                </a:solidFill>
              </a:rPr>
              <a:t>b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in </a:t>
            </a:r>
            <a:r>
              <a:rPr lang="en-US" sz="2000" i="1"/>
              <a:t>this </a:t>
            </a:r>
            <a:r>
              <a:rPr lang="en-US" sz="2000"/>
              <a:t>order. Otherwise you’ll delete incorrectly!</a:t>
            </a:r>
          </a:p>
        </p:txBody>
      </p:sp>
      <p:sp>
        <p:nvSpPr>
          <p:cNvPr id="529506" name="Text Box 98"/>
          <p:cNvSpPr txBox="1">
            <a:spLocks noChangeArrowheads="1"/>
          </p:cNvSpPr>
          <p:nvPr/>
        </p:nvSpPr>
        <p:spPr bwMode="auto">
          <a:xfrm>
            <a:off x="3529013" y="5949950"/>
            <a:ext cx="6715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// </a:t>
            </a:r>
            <a:r>
              <a:rPr lang="en-US" sz="2000">
                <a:solidFill>
                  <a:schemeClr val="accent2"/>
                </a:solidFill>
              </a:rPr>
              <a:t>a</a:t>
            </a:r>
          </a:p>
          <a:p>
            <a:pPr algn="l"/>
            <a:r>
              <a:rPr lang="en-US" sz="2000"/>
              <a:t>// </a:t>
            </a:r>
            <a:r>
              <a:rPr lang="en-US" sz="20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29507" name="Text Box 99"/>
          <p:cNvSpPr txBox="1">
            <a:spLocks noChangeArrowheads="1"/>
          </p:cNvSpPr>
          <p:nvPr/>
        </p:nvSpPr>
        <p:spPr bwMode="auto">
          <a:xfrm>
            <a:off x="123825" y="4572000"/>
            <a:ext cx="5219700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delete(string &amp;item)</a:t>
            </a:r>
          </a:p>
          <a:p>
            <a:pPr algn="l"/>
            <a:r>
              <a:rPr lang="en-US" sz="1400"/>
              <a:t>{</a:t>
            </a:r>
          </a:p>
          <a:p>
            <a:pPr algn="l"/>
            <a:r>
              <a:rPr lang="en-US" sz="1800"/>
              <a:t>   if (</a:t>
            </a:r>
            <a:r>
              <a:rPr lang="en-US" sz="1800">
                <a:solidFill>
                  <a:srgbClr val="6600CC"/>
                </a:solidFill>
              </a:rPr>
              <a:t>m_head != </a:t>
            </a:r>
            <a:r>
              <a:rPr lang="en-US" sz="1600">
                <a:solidFill>
                  <a:srgbClr val="6600CC"/>
                </a:solidFill>
              </a:rPr>
              <a:t>NULL</a:t>
            </a:r>
            <a:r>
              <a:rPr lang="en-US" sz="1200"/>
              <a:t> </a:t>
            </a:r>
            <a:r>
              <a:rPr lang="en-US" sz="1800"/>
              <a:t>&amp;&amp;</a:t>
            </a:r>
            <a:r>
              <a:rPr lang="en-US" sz="1200"/>
              <a:t> </a:t>
            </a:r>
            <a:r>
              <a:rPr lang="en-US" sz="1800">
                <a:solidFill>
                  <a:srgbClr val="003E00"/>
                </a:solidFill>
              </a:rPr>
              <a:t>m_head-&gt;name</a:t>
            </a:r>
            <a:r>
              <a:rPr lang="en-US" sz="1200">
                <a:solidFill>
                  <a:srgbClr val="003E00"/>
                </a:solidFill>
              </a:rPr>
              <a:t> </a:t>
            </a:r>
            <a:r>
              <a:rPr lang="en-US" sz="1800">
                <a:solidFill>
                  <a:srgbClr val="003E00"/>
                </a:solidFill>
              </a:rPr>
              <a:t>==</a:t>
            </a:r>
            <a:r>
              <a:rPr lang="en-US" sz="1200">
                <a:solidFill>
                  <a:srgbClr val="003E00"/>
                </a:solidFill>
              </a:rPr>
              <a:t> </a:t>
            </a:r>
            <a:r>
              <a:rPr lang="en-US" sz="1800">
                <a:solidFill>
                  <a:srgbClr val="003E00"/>
                </a:solidFill>
              </a:rPr>
              <a:t>item</a:t>
            </a:r>
            <a:r>
              <a:rPr lang="en-US" sz="1800"/>
              <a:t>)</a:t>
            </a:r>
          </a:p>
          <a:p>
            <a:pPr algn="l"/>
            <a:r>
              <a:rPr lang="en-US" sz="1400"/>
              <a:t>   {</a:t>
            </a:r>
          </a:p>
          <a:p>
            <a:pPr algn="l"/>
            <a:endParaRPr lang="en-US" sz="14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400"/>
              <a:t>   </a:t>
            </a:r>
          </a:p>
          <a:p>
            <a:pPr algn="l"/>
            <a:r>
              <a:rPr lang="en-US" sz="1400"/>
              <a:t>    }</a:t>
            </a:r>
          </a:p>
        </p:txBody>
      </p:sp>
      <p:sp>
        <p:nvSpPr>
          <p:cNvPr id="529508" name="Text Box 100"/>
          <p:cNvSpPr txBox="1">
            <a:spLocks noChangeArrowheads="1"/>
          </p:cNvSpPr>
          <p:nvPr/>
        </p:nvSpPr>
        <p:spPr bwMode="auto">
          <a:xfrm>
            <a:off x="2265363" y="4294188"/>
            <a:ext cx="88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“cat”</a:t>
            </a:r>
          </a:p>
        </p:txBody>
      </p:sp>
      <p:sp>
        <p:nvSpPr>
          <p:cNvPr id="529509" name="Line 101"/>
          <p:cNvSpPr>
            <a:spLocks noChangeShapeType="1"/>
          </p:cNvSpPr>
          <p:nvPr/>
        </p:nvSpPr>
        <p:spPr bwMode="auto">
          <a:xfrm>
            <a:off x="-9525" y="4759325"/>
            <a:ext cx="2571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510" name="Line 102"/>
          <p:cNvSpPr>
            <a:spLocks noChangeShapeType="1"/>
          </p:cNvSpPr>
          <p:nvPr/>
        </p:nvSpPr>
        <p:spPr bwMode="auto">
          <a:xfrm flipV="1">
            <a:off x="152400" y="5245100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9511" name="Text Box 103"/>
          <p:cNvSpPr txBox="1">
            <a:spLocks noChangeArrowheads="1"/>
          </p:cNvSpPr>
          <p:nvPr/>
        </p:nvSpPr>
        <p:spPr bwMode="auto">
          <a:xfrm>
            <a:off x="7239000" y="2133600"/>
            <a:ext cx="73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9512" name="AutoShape 104"/>
          <p:cNvSpPr>
            <a:spLocks noChangeArrowheads="1"/>
          </p:cNvSpPr>
          <p:nvPr/>
        </p:nvSpPr>
        <p:spPr bwMode="auto">
          <a:xfrm>
            <a:off x="1000125" y="3228975"/>
            <a:ext cx="3492500" cy="995363"/>
          </a:xfrm>
          <a:prstGeom prst="wedgeRoundRectCallout">
            <a:avLst>
              <a:gd name="adj1" fmla="val -41681"/>
              <a:gd name="adj2" fmla="val 144259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6600CC"/>
                </a:solidFill>
              </a:rPr>
              <a:t>First, check to make sure the list isn’t empty!!!</a:t>
            </a:r>
          </a:p>
        </p:txBody>
      </p:sp>
      <p:sp>
        <p:nvSpPr>
          <p:cNvPr id="529513" name="AutoShape 105"/>
          <p:cNvSpPr>
            <a:spLocks noChangeArrowheads="1"/>
          </p:cNvSpPr>
          <p:nvPr/>
        </p:nvSpPr>
        <p:spPr bwMode="auto">
          <a:xfrm>
            <a:off x="1771650" y="3124200"/>
            <a:ext cx="4940300" cy="1090613"/>
          </a:xfrm>
          <a:prstGeom prst="wedgeRoundRectCallout">
            <a:avLst>
              <a:gd name="adj1" fmla="val -11537"/>
              <a:gd name="adj2" fmla="val 136028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003E00"/>
                </a:solidFill>
              </a:rPr>
              <a:t>Then check if the first node </a:t>
            </a:r>
            <a:br>
              <a:rPr lang="en-US" sz="2000">
                <a:solidFill>
                  <a:srgbClr val="003E00"/>
                </a:solidFill>
              </a:rPr>
            </a:br>
            <a:r>
              <a:rPr lang="en-US" sz="2000">
                <a:solidFill>
                  <a:srgbClr val="003E00"/>
                </a:solidFill>
              </a:rPr>
              <a:t>(i.e., the one pointed to by m_head) holds the item we want to remove.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ts-fight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29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29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5295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52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2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2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-0.02014 0.5032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2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" y="25162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2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52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2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06093 0.40324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2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20162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52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52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3000"/>
                                        <p:tgtEl>
                                          <p:spTgt spid="52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3000"/>
                                        <p:tgtEl>
                                          <p:spTgt spid="52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3000"/>
                                        <p:tgtEl>
                                          <p:spTgt spid="52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3000"/>
                                        <p:tgtEl>
                                          <p:spTgt spid="52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529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-0.15 -0.2541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29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529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2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0.05399 0.3338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529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669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529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52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000"/>
                                        <p:tgtEl>
                                          <p:spTgt spid="529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000"/>
                                        <p:tgtEl>
                                          <p:spTgt spid="529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529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000"/>
                                        <p:tgtEl>
                                          <p:spTgt spid="529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529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000"/>
                                        <p:tgtEl>
                                          <p:spTgt spid="529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2000"/>
                                        <p:tgtEl>
                                          <p:spTgt spid="529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000"/>
                                        <p:tgtEl>
                                          <p:spTgt spid="529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2000"/>
                                        <p:tgtEl>
                                          <p:spTgt spid="529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2000"/>
                                        <p:tgtEl>
                                          <p:spTgt spid="529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29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529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44" grpId="0"/>
      <p:bldP spid="529446" grpId="0"/>
      <p:bldP spid="529447" grpId="0"/>
      <p:bldP spid="529451" grpId="0"/>
      <p:bldP spid="529452" grpId="0"/>
      <p:bldP spid="529472" grpId="0" build="p"/>
      <p:bldP spid="529473" grpId="0" build="p"/>
      <p:bldP spid="529474" grpId="0"/>
      <p:bldP spid="529475" grpId="0" animBg="1"/>
      <p:bldP spid="529476" grpId="0" build="p"/>
      <p:bldP spid="529476" grpId="1" build="allAtOnce"/>
      <p:bldP spid="529476" grpId="2" build="allAtOnce"/>
      <p:bldP spid="529476" grpId="3" build="allAtOnce"/>
      <p:bldP spid="529481" grpId="0"/>
      <p:bldP spid="529482" grpId="0"/>
      <p:bldP spid="529487" grpId="0" animBg="1"/>
      <p:bldP spid="529487" grpId="1" animBg="1"/>
      <p:bldP spid="529487" grpId="2" animBg="1"/>
      <p:bldP spid="529489" grpId="0"/>
      <p:bldP spid="529490" grpId="0"/>
      <p:bldP spid="529491" grpId="0"/>
      <p:bldP spid="529491" grpId="1"/>
      <p:bldP spid="529492" grpId="0" build="p"/>
      <p:bldP spid="529492" grpId="1" build="allAtOnce"/>
      <p:bldP spid="529492" grpId="2" build="allAtOnce"/>
      <p:bldP spid="529483" grpId="0"/>
      <p:bldP spid="529483" grpId="1"/>
      <p:bldP spid="529493" grpId="0" animBg="1"/>
      <p:bldP spid="529493" grpId="1" animBg="1"/>
      <p:bldP spid="529494" grpId="0"/>
      <p:bldP spid="529495" grpId="0" animBg="1"/>
      <p:bldP spid="529495" grpId="1" animBg="1"/>
      <p:bldP spid="529496" grpId="0"/>
      <p:bldP spid="529502" grpId="0"/>
      <p:bldP spid="529502" grpId="1"/>
      <p:bldP spid="529502" grpId="2"/>
      <p:bldP spid="529503" grpId="0"/>
      <p:bldP spid="529504" grpId="0" animBg="1"/>
      <p:bldP spid="529504" grpId="1" animBg="1"/>
      <p:bldP spid="529505" grpId="0" animBg="1"/>
      <p:bldP spid="529506" grpId="0"/>
      <p:bldP spid="529507" grpId="0"/>
      <p:bldP spid="529508" grpId="0"/>
      <p:bldP spid="529509" grpId="0" animBg="1"/>
      <p:bldP spid="529509" grpId="1" animBg="1"/>
      <p:bldP spid="529510" grpId="0" animBg="1"/>
      <p:bldP spid="529510" grpId="1" animBg="1"/>
      <p:bldP spid="529511" grpId="0"/>
      <p:bldP spid="529511" grpId="1"/>
      <p:bldP spid="529511" grpId="2"/>
      <p:bldP spid="529511" grpId="3"/>
      <p:bldP spid="529512" grpId="0" animBg="1"/>
      <p:bldP spid="529512" grpId="1" animBg="1"/>
      <p:bldP spid="529513" grpId="0" animBg="1"/>
      <p:bldP spid="52951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257F6-0873-4D08-8614-E5A9C911A552}" type="slidenum">
              <a:rPr lang="en-US"/>
              <a:pPr/>
              <a:t>56</a:t>
            </a:fld>
            <a:endParaRPr lang="en-US"/>
          </a:p>
        </p:txBody>
      </p:sp>
      <p:sp>
        <p:nvSpPr>
          <p:cNvPr id="537664" name="Text Box 64"/>
          <p:cNvSpPr txBox="1">
            <a:spLocks noChangeArrowheads="1"/>
          </p:cNvSpPr>
          <p:nvPr/>
        </p:nvSpPr>
        <p:spPr bwMode="auto">
          <a:xfrm>
            <a:off x="4897438" y="43434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37670" name="Rectangle 70"/>
          <p:cNvSpPr>
            <a:spLocks noChangeArrowheads="1"/>
          </p:cNvSpPr>
          <p:nvPr/>
        </p:nvSpPr>
        <p:spPr bwMode="auto">
          <a:xfrm>
            <a:off x="123825" y="2571750"/>
            <a:ext cx="6534150" cy="4262438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800">
              <a:solidFill>
                <a:srgbClr val="990000"/>
              </a:solidFill>
            </a:endParaRPr>
          </a:p>
          <a:p>
            <a:pPr algn="l"/>
            <a:r>
              <a:rPr lang="en-US" sz="2000">
                <a:solidFill>
                  <a:srgbClr val="990000"/>
                </a:solidFill>
              </a:rPr>
              <a:t> </a:t>
            </a: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20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  <a:p>
            <a:pPr algn="l"/>
            <a:endParaRPr lang="en-US" sz="1600">
              <a:solidFill>
                <a:srgbClr val="990000"/>
              </a:solidFill>
            </a:endParaRPr>
          </a:p>
        </p:txBody>
      </p:sp>
      <p:sp>
        <p:nvSpPr>
          <p:cNvPr id="537745" name="Rectangle 145"/>
          <p:cNvSpPr>
            <a:spLocks noChangeArrowheads="1"/>
          </p:cNvSpPr>
          <p:nvPr/>
        </p:nvSpPr>
        <p:spPr bwMode="auto">
          <a:xfrm>
            <a:off x="381000" y="5343525"/>
            <a:ext cx="63912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accent2"/>
                </a:solidFill>
              </a:rPr>
              <a:t>if (cur != NULL)    // if non NULL, we found our target</a:t>
            </a:r>
          </a:p>
          <a:p>
            <a:pPr algn="l"/>
            <a:r>
              <a:rPr lang="en-US" sz="1400">
                <a:solidFill>
                  <a:schemeClr val="accent2"/>
                </a:solidFill>
              </a:rPr>
              <a:t>{</a:t>
            </a:r>
          </a:p>
          <a:p>
            <a:pPr algn="l"/>
            <a:endParaRPr lang="en-US" sz="1200">
              <a:solidFill>
                <a:schemeClr val="accent2"/>
              </a:solidFill>
            </a:endParaRPr>
          </a:p>
          <a:p>
            <a:pPr algn="l"/>
            <a:endParaRPr lang="en-US" sz="1200">
              <a:solidFill>
                <a:schemeClr val="accent2"/>
              </a:solidFill>
            </a:endParaRPr>
          </a:p>
          <a:p>
            <a:pPr algn="l"/>
            <a:r>
              <a:rPr lang="en-US" sz="2800">
                <a:solidFill>
                  <a:schemeClr val="accent2"/>
                </a:solidFill>
              </a:rPr>
              <a:t>	</a:t>
            </a:r>
          </a:p>
          <a:p>
            <a:pPr algn="l"/>
            <a:r>
              <a:rPr lang="en-US" sz="140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37672" name="Text Box 72"/>
          <p:cNvSpPr txBox="1">
            <a:spLocks noChangeArrowheads="1"/>
          </p:cNvSpPr>
          <p:nvPr/>
        </p:nvSpPr>
        <p:spPr bwMode="auto">
          <a:xfrm>
            <a:off x="419100" y="3578225"/>
            <a:ext cx="4724400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>
                <a:solidFill>
                  <a:schemeClr val="accent2"/>
                </a:solidFill>
              </a:rPr>
              <a:t>house * cur = m_head;</a:t>
            </a:r>
          </a:p>
          <a:p>
            <a:pPr algn="l"/>
            <a:r>
              <a:rPr lang="en-US" sz="1600">
                <a:solidFill>
                  <a:schemeClr val="accent2"/>
                </a:solidFill>
              </a:rPr>
              <a:t>while (cur != NULL)</a:t>
            </a:r>
          </a:p>
          <a:p>
            <a:pPr algn="l"/>
            <a:r>
              <a:rPr lang="en-US" sz="1200">
                <a:solidFill>
                  <a:schemeClr val="accent2"/>
                </a:solidFill>
              </a:rPr>
              <a:t>{</a:t>
            </a:r>
          </a:p>
          <a:p>
            <a:pPr algn="l"/>
            <a:endParaRPr lang="en-US" sz="1600">
              <a:solidFill>
                <a:schemeClr val="accent2"/>
              </a:solidFill>
            </a:endParaRPr>
          </a:p>
          <a:p>
            <a:pPr algn="l"/>
            <a:r>
              <a:rPr lang="en-US" sz="1600">
                <a:solidFill>
                  <a:schemeClr val="accent2"/>
                </a:solidFill>
              </a:rPr>
              <a:t>     </a:t>
            </a:r>
          </a:p>
          <a:p>
            <a:pPr algn="l"/>
            <a:endParaRPr lang="en-US" sz="1000">
              <a:solidFill>
                <a:schemeClr val="accent2"/>
              </a:solidFill>
            </a:endParaRPr>
          </a:p>
          <a:p>
            <a:pPr algn="l"/>
            <a:r>
              <a:rPr lang="en-US" sz="1600">
                <a:solidFill>
                  <a:schemeClr val="accent2"/>
                </a:solidFill>
              </a:rPr>
              <a:t>    cur = cur-&gt;next;</a:t>
            </a:r>
          </a:p>
          <a:p>
            <a:pPr algn="l"/>
            <a:r>
              <a:rPr lang="en-US" sz="120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37699" name="Text Box 99"/>
          <p:cNvSpPr txBox="1">
            <a:spLocks noChangeArrowheads="1"/>
          </p:cNvSpPr>
          <p:nvPr/>
        </p:nvSpPr>
        <p:spPr bwMode="auto">
          <a:xfrm>
            <a:off x="473075" y="6119813"/>
            <a:ext cx="287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006600"/>
                </a:solidFill>
              </a:rPr>
              <a:t>cur-&gt;next = target-&gt;next;</a:t>
            </a:r>
          </a:p>
        </p:txBody>
      </p:sp>
      <p:sp>
        <p:nvSpPr>
          <p:cNvPr id="537705" name="Text Box 105"/>
          <p:cNvSpPr txBox="1">
            <a:spLocks noChangeArrowheads="1"/>
          </p:cNvSpPr>
          <p:nvPr/>
        </p:nvSpPr>
        <p:spPr bwMode="auto">
          <a:xfrm>
            <a:off x="482600" y="6367463"/>
            <a:ext cx="169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delete target;</a:t>
            </a:r>
          </a:p>
        </p:txBody>
      </p:sp>
      <p:sp>
        <p:nvSpPr>
          <p:cNvPr id="537744" name="Rectangle 144"/>
          <p:cNvSpPr>
            <a:spLocks noChangeArrowheads="1"/>
          </p:cNvSpPr>
          <p:nvPr/>
        </p:nvSpPr>
        <p:spPr bwMode="auto">
          <a:xfrm>
            <a:off x="114300" y="2551113"/>
            <a:ext cx="53149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void delete(string &amp;item)</a:t>
            </a:r>
          </a:p>
          <a:p>
            <a:pPr algn="l"/>
            <a:r>
              <a:rPr lang="en-US" sz="1400" b="1"/>
              <a:t>{</a:t>
            </a:r>
          </a:p>
          <a:p>
            <a:pPr algn="l"/>
            <a:r>
              <a:rPr lang="en-US"/>
              <a:t>   ...	</a:t>
            </a:r>
            <a:r>
              <a:rPr lang="en-US" sz="1800"/>
              <a:t>// earlier code to delete the top item</a:t>
            </a:r>
          </a:p>
        </p:txBody>
      </p:sp>
      <p:sp>
        <p:nvSpPr>
          <p:cNvPr id="537746" name="Text Box 146"/>
          <p:cNvSpPr txBox="1">
            <a:spLocks noChangeArrowheads="1"/>
          </p:cNvSpPr>
          <p:nvPr/>
        </p:nvSpPr>
        <p:spPr bwMode="auto">
          <a:xfrm>
            <a:off x="620713" y="4246563"/>
            <a:ext cx="6370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if (cur-&gt;next != NULL &amp;&amp; cur-&gt;next-&gt;name == item)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        break;</a:t>
            </a:r>
          </a:p>
        </p:txBody>
      </p:sp>
      <p:sp>
        <p:nvSpPr>
          <p:cNvPr id="537836" name="Line 236"/>
          <p:cNvSpPr>
            <a:spLocks noChangeShapeType="1"/>
          </p:cNvSpPr>
          <p:nvPr/>
        </p:nvSpPr>
        <p:spPr bwMode="auto">
          <a:xfrm flipV="1">
            <a:off x="228600" y="373062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37" name="Line 237"/>
          <p:cNvSpPr>
            <a:spLocks noChangeShapeType="1"/>
          </p:cNvSpPr>
          <p:nvPr/>
        </p:nvSpPr>
        <p:spPr bwMode="auto">
          <a:xfrm flipV="1">
            <a:off x="238125" y="401637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38" name="Line 238"/>
          <p:cNvSpPr>
            <a:spLocks noChangeShapeType="1"/>
          </p:cNvSpPr>
          <p:nvPr/>
        </p:nvSpPr>
        <p:spPr bwMode="auto">
          <a:xfrm flipV="1">
            <a:off x="409575" y="443547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39" name="Line 239"/>
          <p:cNvSpPr>
            <a:spLocks noChangeShapeType="1"/>
          </p:cNvSpPr>
          <p:nvPr/>
        </p:nvSpPr>
        <p:spPr bwMode="auto">
          <a:xfrm flipV="1">
            <a:off x="457200" y="5054600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41" name="Line 241"/>
          <p:cNvSpPr>
            <a:spLocks noChangeShapeType="1"/>
          </p:cNvSpPr>
          <p:nvPr/>
        </p:nvSpPr>
        <p:spPr bwMode="auto">
          <a:xfrm flipV="1">
            <a:off x="238125" y="401637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42" name="Line 242"/>
          <p:cNvSpPr>
            <a:spLocks noChangeShapeType="1"/>
          </p:cNvSpPr>
          <p:nvPr/>
        </p:nvSpPr>
        <p:spPr bwMode="auto">
          <a:xfrm flipV="1">
            <a:off x="409575" y="4425950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44" name="Line 244"/>
          <p:cNvSpPr>
            <a:spLocks noChangeShapeType="1"/>
          </p:cNvSpPr>
          <p:nvPr/>
        </p:nvSpPr>
        <p:spPr bwMode="auto">
          <a:xfrm flipV="1">
            <a:off x="952500" y="4692650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45" name="Line 245"/>
          <p:cNvSpPr>
            <a:spLocks noChangeShapeType="1"/>
          </p:cNvSpPr>
          <p:nvPr/>
        </p:nvSpPr>
        <p:spPr bwMode="auto">
          <a:xfrm flipV="1">
            <a:off x="228600" y="554037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47" name="Text Box 247"/>
          <p:cNvSpPr txBox="1">
            <a:spLocks noChangeArrowheads="1"/>
          </p:cNvSpPr>
          <p:nvPr/>
        </p:nvSpPr>
        <p:spPr bwMode="auto">
          <a:xfrm>
            <a:off x="492125" y="5862638"/>
            <a:ext cx="3006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990000"/>
                </a:solidFill>
              </a:rPr>
              <a:t>house *target = cur-&gt;next;</a:t>
            </a:r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-285750"/>
            <a:ext cx="8810625" cy="1143000"/>
          </a:xfrm>
          <a:noFill/>
          <a:ln/>
        </p:spPr>
        <p:txBody>
          <a:bodyPr/>
          <a:lstStyle/>
          <a:p>
            <a:r>
              <a:rPr lang="en-US" sz="3200"/>
              <a:t>Deleting an Interior Node (or the Last Node)</a:t>
            </a:r>
          </a:p>
        </p:txBody>
      </p:sp>
      <p:sp>
        <p:nvSpPr>
          <p:cNvPr id="537605" name="Text Box 5"/>
          <p:cNvSpPr txBox="1">
            <a:spLocks noChangeArrowheads="1"/>
          </p:cNvSpPr>
          <p:nvPr/>
        </p:nvSpPr>
        <p:spPr bwMode="auto">
          <a:xfrm>
            <a:off x="228600" y="666750"/>
            <a:ext cx="7578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Case #2</a:t>
            </a:r>
            <a:r>
              <a:rPr lang="en-US"/>
              <a:t>: You’re deleting an </a:t>
            </a:r>
            <a:r>
              <a:rPr lang="en-US">
                <a:solidFill>
                  <a:srgbClr val="006666"/>
                </a:solidFill>
              </a:rPr>
              <a:t>interior node</a:t>
            </a:r>
            <a:r>
              <a:rPr lang="en-US"/>
              <a:t>.</a:t>
            </a:r>
            <a:endParaRPr lang="en-US" sz="1000">
              <a:solidFill>
                <a:srgbClr val="6600CC"/>
              </a:solidFill>
            </a:endParaRPr>
          </a:p>
          <a:p>
            <a:pPr algn="l"/>
            <a:endParaRPr lang="en-US" sz="1000"/>
          </a:p>
        </p:txBody>
      </p:sp>
      <p:sp>
        <p:nvSpPr>
          <p:cNvPr id="537630" name="Text Box 30"/>
          <p:cNvSpPr txBox="1">
            <a:spLocks noChangeArrowheads="1"/>
          </p:cNvSpPr>
          <p:nvPr/>
        </p:nvSpPr>
        <p:spPr bwMode="auto">
          <a:xfrm>
            <a:off x="5383213" y="461963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37743" name="Rectangle 143"/>
          <p:cNvSpPr>
            <a:spLocks noChangeArrowheads="1"/>
          </p:cNvSpPr>
          <p:nvPr/>
        </p:nvSpPr>
        <p:spPr bwMode="auto">
          <a:xfrm>
            <a:off x="360363" y="1147763"/>
            <a:ext cx="5903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First, let’s customize a traversal algorithm to </a:t>
            </a:r>
            <a:br>
              <a:rPr lang="en-US" sz="1800"/>
            </a:br>
            <a:r>
              <a:rPr lang="en-US" sz="1800"/>
              <a:t>locate the node just </a:t>
            </a:r>
            <a:r>
              <a:rPr lang="en-US" sz="1800">
                <a:solidFill>
                  <a:srgbClr val="990000"/>
                </a:solidFill>
              </a:rPr>
              <a:t>above</a:t>
            </a:r>
            <a:r>
              <a:rPr lang="en-US" sz="1800"/>
              <a:t> the one we want to delete.</a:t>
            </a:r>
          </a:p>
        </p:txBody>
      </p:sp>
      <p:sp>
        <p:nvSpPr>
          <p:cNvPr id="537747" name="AutoShape 147"/>
          <p:cNvSpPr>
            <a:spLocks noChangeArrowheads="1"/>
          </p:cNvSpPr>
          <p:nvPr/>
        </p:nvSpPr>
        <p:spPr bwMode="auto">
          <a:xfrm>
            <a:off x="971550" y="1695450"/>
            <a:ext cx="4940300" cy="2128838"/>
          </a:xfrm>
          <a:prstGeom prst="wedgeRoundRectCallout">
            <a:avLst>
              <a:gd name="adj1" fmla="val -39685"/>
              <a:gd name="adj2" fmla="val 76176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check determines if there is a node below our current node.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there is a node below, we want to see if it </a:t>
            </a:r>
            <a:r>
              <a:rPr lang="en-US" sz="2000" dirty="0" smtClean="0">
                <a:solidFill>
                  <a:schemeClr val="tx1"/>
                </a:solidFill>
              </a:rPr>
              <a:t>has our </a:t>
            </a:r>
            <a:r>
              <a:rPr lang="en-US" sz="2000" dirty="0">
                <a:solidFill>
                  <a:schemeClr val="tx1"/>
                </a:solidFill>
              </a:rPr>
              <a:t>target value.</a:t>
            </a:r>
          </a:p>
        </p:txBody>
      </p:sp>
      <p:sp>
        <p:nvSpPr>
          <p:cNvPr id="537750" name="Rectangle 150"/>
          <p:cNvSpPr>
            <a:spLocks noChangeArrowheads="1"/>
          </p:cNvSpPr>
          <p:nvPr/>
        </p:nvSpPr>
        <p:spPr bwMode="auto">
          <a:xfrm>
            <a:off x="801688" y="1852613"/>
            <a:ext cx="5051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Now that we’ve located our target node, let’s </a:t>
            </a:r>
            <a:br>
              <a:rPr lang="en-US" sz="1800"/>
            </a:br>
            <a:r>
              <a:rPr lang="en-US" sz="1800"/>
              <a:t>write the code to remove it from the list.</a:t>
            </a:r>
          </a:p>
        </p:txBody>
      </p:sp>
      <p:sp>
        <p:nvSpPr>
          <p:cNvPr id="537754" name="Rectangle 154"/>
          <p:cNvSpPr>
            <a:spLocks noChangeArrowheads="1"/>
          </p:cNvSpPr>
          <p:nvPr/>
        </p:nvSpPr>
        <p:spPr bwMode="auto">
          <a:xfrm>
            <a:off x="7491413" y="2786063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55" name="Text Box 155"/>
          <p:cNvSpPr txBox="1">
            <a:spLocks noChangeArrowheads="1"/>
          </p:cNvSpPr>
          <p:nvPr/>
        </p:nvSpPr>
        <p:spPr bwMode="auto">
          <a:xfrm>
            <a:off x="7491413" y="2835275"/>
            <a:ext cx="6032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37756" name="Text Box 156"/>
          <p:cNvSpPr txBox="1">
            <a:spLocks noChangeArrowheads="1"/>
          </p:cNvSpPr>
          <p:nvPr/>
        </p:nvSpPr>
        <p:spPr bwMode="auto">
          <a:xfrm>
            <a:off x="7491413" y="3105150"/>
            <a:ext cx="563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37757" name="Rectangle 157"/>
          <p:cNvSpPr>
            <a:spLocks noChangeArrowheads="1"/>
          </p:cNvSpPr>
          <p:nvPr/>
        </p:nvSpPr>
        <p:spPr bwMode="auto">
          <a:xfrm>
            <a:off x="8066088" y="2841625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58" name="Rectangle 158"/>
          <p:cNvSpPr>
            <a:spLocks noChangeArrowheads="1"/>
          </p:cNvSpPr>
          <p:nvPr/>
        </p:nvSpPr>
        <p:spPr bwMode="auto">
          <a:xfrm>
            <a:off x="8066088" y="3119438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37759" name="Text Box 159"/>
          <p:cNvSpPr txBox="1">
            <a:spLocks noChangeArrowheads="1"/>
          </p:cNvSpPr>
          <p:nvPr/>
        </p:nvSpPr>
        <p:spPr bwMode="auto">
          <a:xfrm>
            <a:off x="8007350" y="2797175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“dog”</a:t>
            </a:r>
          </a:p>
        </p:txBody>
      </p:sp>
      <p:sp>
        <p:nvSpPr>
          <p:cNvPr id="537760" name="Text Box 160"/>
          <p:cNvSpPr txBox="1">
            <a:spLocks noChangeArrowheads="1"/>
          </p:cNvSpPr>
          <p:nvPr/>
        </p:nvSpPr>
        <p:spPr bwMode="auto">
          <a:xfrm>
            <a:off x="8045450" y="3081338"/>
            <a:ext cx="644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grpSp>
        <p:nvGrpSpPr>
          <p:cNvPr id="537761" name="Group 161"/>
          <p:cNvGrpSpPr>
            <a:grpSpLocks/>
          </p:cNvGrpSpPr>
          <p:nvPr/>
        </p:nvGrpSpPr>
        <p:grpSpPr bwMode="auto">
          <a:xfrm>
            <a:off x="7491413" y="1920875"/>
            <a:ext cx="1208087" cy="633413"/>
            <a:chOff x="4608" y="1680"/>
            <a:chExt cx="1008" cy="548"/>
          </a:xfrm>
        </p:grpSpPr>
        <p:sp>
          <p:nvSpPr>
            <p:cNvPr id="537762" name="Rectangle 162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763" name="Text Box 163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37764" name="Text Box 164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37765" name="Rectangle 165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7766" name="Rectangle 166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37767" name="Text Box 167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37768" name="Text Box 168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37769" name="Rectangle 169"/>
          <p:cNvSpPr>
            <a:spLocks noChangeArrowheads="1"/>
          </p:cNvSpPr>
          <p:nvPr/>
        </p:nvSpPr>
        <p:spPr bwMode="auto">
          <a:xfrm>
            <a:off x="7331075" y="1023938"/>
            <a:ext cx="1354138" cy="43815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70" name="Text Box 170"/>
          <p:cNvSpPr txBox="1">
            <a:spLocks noChangeArrowheads="1"/>
          </p:cNvSpPr>
          <p:nvPr/>
        </p:nvSpPr>
        <p:spPr bwMode="auto">
          <a:xfrm>
            <a:off x="7302500" y="105251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37771" name="Rectangle 171"/>
          <p:cNvSpPr>
            <a:spLocks noChangeArrowheads="1"/>
          </p:cNvSpPr>
          <p:nvPr/>
        </p:nvSpPr>
        <p:spPr bwMode="auto">
          <a:xfrm>
            <a:off x="8196263" y="110013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72" name="Text Box 172"/>
          <p:cNvSpPr txBox="1">
            <a:spLocks noChangeArrowheads="1"/>
          </p:cNvSpPr>
          <p:nvPr/>
        </p:nvSpPr>
        <p:spPr bwMode="auto">
          <a:xfrm>
            <a:off x="8137525" y="1079500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37773" name="Text Box 173"/>
          <p:cNvSpPr txBox="1">
            <a:spLocks noChangeArrowheads="1"/>
          </p:cNvSpPr>
          <p:nvPr/>
        </p:nvSpPr>
        <p:spPr bwMode="auto">
          <a:xfrm>
            <a:off x="8267700" y="9667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37774" name="Text Box 174"/>
          <p:cNvSpPr txBox="1">
            <a:spLocks noChangeArrowheads="1"/>
          </p:cNvSpPr>
          <p:nvPr/>
        </p:nvSpPr>
        <p:spPr bwMode="auto">
          <a:xfrm>
            <a:off x="8210550" y="21145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37775" name="AutoShape 175"/>
          <p:cNvCxnSpPr>
            <a:cxnSpLocks noChangeShapeType="1"/>
          </p:cNvCxnSpPr>
          <p:nvPr/>
        </p:nvCxnSpPr>
        <p:spPr bwMode="auto">
          <a:xfrm flipH="1">
            <a:off x="8296275" y="2360613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776" name="Text Box 176"/>
          <p:cNvSpPr txBox="1">
            <a:spLocks noChangeArrowheads="1"/>
          </p:cNvSpPr>
          <p:nvPr/>
        </p:nvSpPr>
        <p:spPr bwMode="auto">
          <a:xfrm>
            <a:off x="7591425" y="1952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37777" name="Text Box 177"/>
          <p:cNvSpPr txBox="1">
            <a:spLocks noChangeArrowheads="1"/>
          </p:cNvSpPr>
          <p:nvPr/>
        </p:nvSpPr>
        <p:spPr bwMode="auto">
          <a:xfrm>
            <a:off x="8553450" y="18319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37778" name="Text Box 178"/>
          <p:cNvSpPr txBox="1">
            <a:spLocks noChangeArrowheads="1"/>
          </p:cNvSpPr>
          <p:nvPr/>
        </p:nvSpPr>
        <p:spPr bwMode="auto">
          <a:xfrm>
            <a:off x="8564563" y="2709863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37779" name="Text Box 179"/>
          <p:cNvSpPr txBox="1">
            <a:spLocks noChangeArrowheads="1"/>
          </p:cNvSpPr>
          <p:nvPr/>
        </p:nvSpPr>
        <p:spPr bwMode="auto">
          <a:xfrm>
            <a:off x="8010525" y="22002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37780" name="Text Box 180"/>
          <p:cNvSpPr txBox="1">
            <a:spLocks noChangeArrowheads="1"/>
          </p:cNvSpPr>
          <p:nvPr/>
        </p:nvSpPr>
        <p:spPr bwMode="auto">
          <a:xfrm>
            <a:off x="8010525" y="22002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grpSp>
        <p:nvGrpSpPr>
          <p:cNvPr id="537851" name="Group 251"/>
          <p:cNvGrpSpPr>
            <a:grpSpLocks/>
          </p:cNvGrpSpPr>
          <p:nvPr/>
        </p:nvGrpSpPr>
        <p:grpSpPr bwMode="auto">
          <a:xfrm>
            <a:off x="6137275" y="3533775"/>
            <a:ext cx="2940050" cy="933450"/>
            <a:chOff x="5432" y="3858"/>
            <a:chExt cx="1852" cy="588"/>
          </a:xfrm>
        </p:grpSpPr>
        <p:sp>
          <p:nvSpPr>
            <p:cNvPr id="537849" name="Rectangle 249"/>
            <p:cNvSpPr>
              <a:spLocks noChangeArrowheads="1"/>
            </p:cNvSpPr>
            <p:nvPr/>
          </p:nvSpPr>
          <p:spPr bwMode="auto">
            <a:xfrm>
              <a:off x="5442" y="3858"/>
              <a:ext cx="1842" cy="588"/>
            </a:xfrm>
            <a:prstGeom prst="rect">
              <a:avLst/>
            </a:prstGeom>
            <a:solidFill>
              <a:srgbClr val="008260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7850" name="Text Box 250"/>
            <p:cNvSpPr txBox="1">
              <a:spLocks noChangeArrowheads="1"/>
            </p:cNvSpPr>
            <p:nvPr/>
          </p:nvSpPr>
          <p:spPr bwMode="auto">
            <a:xfrm>
              <a:off x="5432" y="3868"/>
              <a:ext cx="83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chemeClr val="bg1"/>
                  </a:solidFill>
                </a:rPr>
                <a:t>This is our target node!</a:t>
              </a:r>
            </a:p>
          </p:txBody>
        </p:sp>
      </p:grpSp>
      <p:sp>
        <p:nvSpPr>
          <p:cNvPr id="537781" name="Rectangle 181"/>
          <p:cNvSpPr>
            <a:spLocks noChangeArrowheads="1"/>
          </p:cNvSpPr>
          <p:nvPr/>
        </p:nvSpPr>
        <p:spPr bwMode="auto">
          <a:xfrm>
            <a:off x="7477125" y="3668713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82" name="Text Box 182"/>
          <p:cNvSpPr txBox="1">
            <a:spLocks noChangeArrowheads="1"/>
          </p:cNvSpPr>
          <p:nvPr/>
        </p:nvSpPr>
        <p:spPr bwMode="auto">
          <a:xfrm>
            <a:off x="7477125" y="3719513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37783" name="Text Box 183"/>
          <p:cNvSpPr txBox="1">
            <a:spLocks noChangeArrowheads="1"/>
          </p:cNvSpPr>
          <p:nvPr/>
        </p:nvSpPr>
        <p:spPr bwMode="auto">
          <a:xfrm>
            <a:off x="7477125" y="3998913"/>
            <a:ext cx="563563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37784" name="Rectangle 184"/>
          <p:cNvSpPr>
            <a:spLocks noChangeArrowheads="1"/>
          </p:cNvSpPr>
          <p:nvPr/>
        </p:nvSpPr>
        <p:spPr bwMode="auto">
          <a:xfrm>
            <a:off x="8051800" y="3724275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85" name="Rectangle 185"/>
          <p:cNvSpPr>
            <a:spLocks noChangeArrowheads="1"/>
          </p:cNvSpPr>
          <p:nvPr/>
        </p:nvSpPr>
        <p:spPr bwMode="auto">
          <a:xfrm>
            <a:off x="8062913" y="4008438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37786" name="Text Box 186"/>
          <p:cNvSpPr txBox="1">
            <a:spLocks noChangeArrowheads="1"/>
          </p:cNvSpPr>
          <p:nvPr/>
        </p:nvSpPr>
        <p:spPr bwMode="auto">
          <a:xfrm>
            <a:off x="8040688" y="3681413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37787" name="Text Box 187"/>
          <p:cNvSpPr txBox="1">
            <a:spLocks noChangeArrowheads="1"/>
          </p:cNvSpPr>
          <p:nvPr/>
        </p:nvSpPr>
        <p:spPr bwMode="auto">
          <a:xfrm>
            <a:off x="8031163" y="3965575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37788" name="Text Box 188"/>
          <p:cNvSpPr txBox="1">
            <a:spLocks noChangeArrowheads="1"/>
          </p:cNvSpPr>
          <p:nvPr/>
        </p:nvSpPr>
        <p:spPr bwMode="auto">
          <a:xfrm>
            <a:off x="8210550" y="36353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37789" name="Text Box 189"/>
          <p:cNvSpPr txBox="1">
            <a:spLocks noChangeArrowheads="1"/>
          </p:cNvSpPr>
          <p:nvPr/>
        </p:nvSpPr>
        <p:spPr bwMode="auto">
          <a:xfrm>
            <a:off x="7956550" y="3649663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“rat”</a:t>
            </a:r>
          </a:p>
        </p:txBody>
      </p:sp>
      <p:sp>
        <p:nvSpPr>
          <p:cNvPr id="537791" name="Text Box 191"/>
          <p:cNvSpPr txBox="1">
            <a:spLocks noChangeArrowheads="1"/>
          </p:cNvSpPr>
          <p:nvPr/>
        </p:nvSpPr>
        <p:spPr bwMode="auto">
          <a:xfrm>
            <a:off x="8569325" y="3629025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800</a:t>
            </a:r>
          </a:p>
        </p:txBody>
      </p:sp>
      <p:cxnSp>
        <p:nvCxnSpPr>
          <p:cNvPr id="537792" name="AutoShape 192"/>
          <p:cNvCxnSpPr>
            <a:cxnSpLocks noChangeShapeType="1"/>
          </p:cNvCxnSpPr>
          <p:nvPr/>
        </p:nvCxnSpPr>
        <p:spPr bwMode="auto">
          <a:xfrm rot="5400000">
            <a:off x="7978775" y="1450975"/>
            <a:ext cx="533400" cy="3492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793" name="Text Box 193"/>
          <p:cNvSpPr txBox="1">
            <a:spLocks noChangeArrowheads="1"/>
          </p:cNvSpPr>
          <p:nvPr/>
        </p:nvSpPr>
        <p:spPr bwMode="auto">
          <a:xfrm>
            <a:off x="8096250" y="105092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1000</a:t>
            </a:r>
          </a:p>
        </p:txBody>
      </p:sp>
      <p:cxnSp>
        <p:nvCxnSpPr>
          <p:cNvPr id="537794" name="AutoShape 194"/>
          <p:cNvCxnSpPr>
            <a:cxnSpLocks noChangeShapeType="1"/>
          </p:cNvCxnSpPr>
          <p:nvPr/>
        </p:nvCxnSpPr>
        <p:spPr bwMode="auto">
          <a:xfrm flipH="1">
            <a:off x="8307388" y="3222625"/>
            <a:ext cx="265112" cy="474663"/>
          </a:xfrm>
          <a:prstGeom prst="curvedConnector4">
            <a:avLst>
              <a:gd name="adj1" fmla="val -85630"/>
              <a:gd name="adj2" fmla="val 6688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811" name="Text Box 211"/>
          <p:cNvSpPr txBox="1">
            <a:spLocks noChangeArrowheads="1"/>
          </p:cNvSpPr>
          <p:nvPr/>
        </p:nvSpPr>
        <p:spPr bwMode="auto">
          <a:xfrm>
            <a:off x="8040688" y="3062288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37819" name="Rectangle 219"/>
          <p:cNvSpPr>
            <a:spLocks noChangeArrowheads="1"/>
          </p:cNvSpPr>
          <p:nvPr/>
        </p:nvSpPr>
        <p:spPr bwMode="auto">
          <a:xfrm>
            <a:off x="7467600" y="453548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20" name="Text Box 220"/>
          <p:cNvSpPr txBox="1">
            <a:spLocks noChangeArrowheads="1"/>
          </p:cNvSpPr>
          <p:nvPr/>
        </p:nvSpPr>
        <p:spPr bwMode="auto">
          <a:xfrm>
            <a:off x="7467600" y="4586288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37821" name="Text Box 221"/>
          <p:cNvSpPr txBox="1">
            <a:spLocks noChangeArrowheads="1"/>
          </p:cNvSpPr>
          <p:nvPr/>
        </p:nvSpPr>
        <p:spPr bwMode="auto">
          <a:xfrm>
            <a:off x="7467600" y="4865688"/>
            <a:ext cx="563563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37822" name="Rectangle 222"/>
          <p:cNvSpPr>
            <a:spLocks noChangeArrowheads="1"/>
          </p:cNvSpPr>
          <p:nvPr/>
        </p:nvSpPr>
        <p:spPr bwMode="auto">
          <a:xfrm>
            <a:off x="8042275" y="459105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23" name="Rectangle 223"/>
          <p:cNvSpPr>
            <a:spLocks noChangeArrowheads="1"/>
          </p:cNvSpPr>
          <p:nvPr/>
        </p:nvSpPr>
        <p:spPr bwMode="auto">
          <a:xfrm>
            <a:off x="8053388" y="487521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37824" name="Text Box 224"/>
          <p:cNvSpPr txBox="1">
            <a:spLocks noChangeArrowheads="1"/>
          </p:cNvSpPr>
          <p:nvPr/>
        </p:nvSpPr>
        <p:spPr bwMode="auto">
          <a:xfrm>
            <a:off x="8031163" y="4548188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37825" name="Text Box 225"/>
          <p:cNvSpPr txBox="1">
            <a:spLocks noChangeArrowheads="1"/>
          </p:cNvSpPr>
          <p:nvPr/>
        </p:nvSpPr>
        <p:spPr bwMode="auto">
          <a:xfrm>
            <a:off x="8021638" y="483235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37826" name="Text Box 226"/>
          <p:cNvSpPr txBox="1">
            <a:spLocks noChangeArrowheads="1"/>
          </p:cNvSpPr>
          <p:nvPr/>
        </p:nvSpPr>
        <p:spPr bwMode="auto">
          <a:xfrm>
            <a:off x="8201025" y="45021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37827" name="Text Box 227"/>
          <p:cNvSpPr txBox="1">
            <a:spLocks noChangeArrowheads="1"/>
          </p:cNvSpPr>
          <p:nvPr/>
        </p:nvSpPr>
        <p:spPr bwMode="auto">
          <a:xfrm>
            <a:off x="7934325" y="4516438"/>
            <a:ext cx="725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“yak”</a:t>
            </a:r>
          </a:p>
        </p:txBody>
      </p:sp>
      <p:sp>
        <p:nvSpPr>
          <p:cNvPr id="537828" name="Text Box 228"/>
          <p:cNvSpPr txBox="1">
            <a:spLocks noChangeArrowheads="1"/>
          </p:cNvSpPr>
          <p:nvPr/>
        </p:nvSpPr>
        <p:spPr bwMode="auto">
          <a:xfrm>
            <a:off x="7974013" y="48069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sp>
        <p:nvSpPr>
          <p:cNvPr id="537829" name="Text Box 229"/>
          <p:cNvSpPr txBox="1">
            <a:spLocks noChangeArrowheads="1"/>
          </p:cNvSpPr>
          <p:nvPr/>
        </p:nvSpPr>
        <p:spPr bwMode="auto">
          <a:xfrm>
            <a:off x="8559800" y="4495800"/>
            <a:ext cx="6477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3000</a:t>
            </a:r>
          </a:p>
        </p:txBody>
      </p:sp>
      <p:cxnSp>
        <p:nvCxnSpPr>
          <p:cNvPr id="537830" name="AutoShape 230"/>
          <p:cNvCxnSpPr>
            <a:cxnSpLocks noChangeShapeType="1"/>
          </p:cNvCxnSpPr>
          <p:nvPr/>
        </p:nvCxnSpPr>
        <p:spPr bwMode="auto">
          <a:xfrm flipH="1">
            <a:off x="8297863" y="4089400"/>
            <a:ext cx="265112" cy="474663"/>
          </a:xfrm>
          <a:prstGeom prst="curvedConnector4">
            <a:avLst>
              <a:gd name="adj1" fmla="val -85630"/>
              <a:gd name="adj2" fmla="val 66889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831" name="Text Box 231"/>
          <p:cNvSpPr txBox="1">
            <a:spLocks noChangeArrowheads="1"/>
          </p:cNvSpPr>
          <p:nvPr/>
        </p:nvSpPr>
        <p:spPr bwMode="auto">
          <a:xfrm>
            <a:off x="7975600" y="3940175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3000</a:t>
            </a:r>
          </a:p>
        </p:txBody>
      </p:sp>
      <p:sp>
        <p:nvSpPr>
          <p:cNvPr id="537833" name="Text Box 233"/>
          <p:cNvSpPr txBox="1">
            <a:spLocks noChangeArrowheads="1"/>
          </p:cNvSpPr>
          <p:nvPr/>
        </p:nvSpPr>
        <p:spPr bwMode="auto">
          <a:xfrm>
            <a:off x="6823075" y="5846763"/>
            <a:ext cx="231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Let’s say we want </a:t>
            </a:r>
            <a:br>
              <a:rPr lang="en-US" sz="2000"/>
            </a:br>
            <a:r>
              <a:rPr lang="en-US" sz="2000"/>
              <a:t>to delete </a:t>
            </a:r>
            <a:r>
              <a:rPr lang="en-US" sz="2000">
                <a:solidFill>
                  <a:srgbClr val="6600CC"/>
                </a:solidFill>
              </a:rPr>
              <a:t>“rat”</a:t>
            </a:r>
          </a:p>
        </p:txBody>
      </p:sp>
      <p:sp>
        <p:nvSpPr>
          <p:cNvPr id="537834" name="Text Box 234"/>
          <p:cNvSpPr txBox="1">
            <a:spLocks noChangeArrowheads="1"/>
          </p:cNvSpPr>
          <p:nvPr/>
        </p:nvSpPr>
        <p:spPr bwMode="auto">
          <a:xfrm>
            <a:off x="6704013" y="1808163"/>
            <a:ext cx="84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cur </a:t>
            </a:r>
            <a:r>
              <a:rPr lang="en-US" sz="2000"/>
              <a:t>-&gt;</a:t>
            </a:r>
          </a:p>
        </p:txBody>
      </p:sp>
      <p:sp>
        <p:nvSpPr>
          <p:cNvPr id="537840" name="Text Box 240"/>
          <p:cNvSpPr txBox="1">
            <a:spLocks noChangeArrowheads="1"/>
          </p:cNvSpPr>
          <p:nvPr/>
        </p:nvSpPr>
        <p:spPr bwMode="auto">
          <a:xfrm>
            <a:off x="6686550" y="2646363"/>
            <a:ext cx="84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cur </a:t>
            </a:r>
            <a:r>
              <a:rPr lang="en-US" sz="2000"/>
              <a:t>-&gt;</a:t>
            </a:r>
          </a:p>
        </p:txBody>
      </p:sp>
      <p:sp>
        <p:nvSpPr>
          <p:cNvPr id="537846" name="Line 246"/>
          <p:cNvSpPr>
            <a:spLocks noChangeShapeType="1"/>
          </p:cNvSpPr>
          <p:nvPr/>
        </p:nvSpPr>
        <p:spPr bwMode="auto">
          <a:xfrm flipH="1" flipV="1">
            <a:off x="8324850" y="3057525"/>
            <a:ext cx="238125" cy="31813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7748" name="AutoShape 148"/>
          <p:cNvSpPr>
            <a:spLocks noChangeArrowheads="1"/>
          </p:cNvSpPr>
          <p:nvPr/>
        </p:nvSpPr>
        <p:spPr bwMode="auto">
          <a:xfrm>
            <a:off x="1514475" y="2000250"/>
            <a:ext cx="4940300" cy="1833563"/>
          </a:xfrm>
          <a:prstGeom prst="wedgeRoundRectCallout">
            <a:avLst>
              <a:gd name="adj1" fmla="val -931"/>
              <a:gd name="adj2" fmla="val 76755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This checks if the node following </a:t>
            </a:r>
            <a:r>
              <a:rPr lang="en-US" sz="2000">
                <a:solidFill>
                  <a:srgbClr val="6600CC"/>
                </a:solidFill>
              </a:rPr>
              <a:t>cur</a:t>
            </a:r>
            <a:r>
              <a:rPr lang="en-US" sz="2000">
                <a:solidFill>
                  <a:schemeClr val="tx1"/>
                </a:solidFill>
              </a:rPr>
              <a:t> contains the item we want to delete.</a:t>
            </a:r>
          </a:p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Since they’re </a:t>
            </a:r>
            <a:r>
              <a:rPr lang="en-US" sz="2000">
                <a:solidFill>
                  <a:srgbClr val="FF0000"/>
                </a:solidFill>
              </a:rPr>
              <a:t>not the same</a:t>
            </a:r>
            <a:r>
              <a:rPr lang="en-US" sz="2000">
                <a:solidFill>
                  <a:schemeClr val="tx1"/>
                </a:solidFill>
              </a:rPr>
              <a:t>, we continue…</a:t>
            </a:r>
          </a:p>
        </p:txBody>
      </p:sp>
      <p:sp>
        <p:nvSpPr>
          <p:cNvPr id="537843" name="AutoShape 243"/>
          <p:cNvSpPr>
            <a:spLocks noChangeArrowheads="1"/>
          </p:cNvSpPr>
          <p:nvPr/>
        </p:nvSpPr>
        <p:spPr bwMode="auto">
          <a:xfrm>
            <a:off x="542925" y="1057275"/>
            <a:ext cx="4940300" cy="2843213"/>
          </a:xfrm>
          <a:prstGeom prst="wedgeRoundRectCallout">
            <a:avLst>
              <a:gd name="adj1" fmla="val 23167"/>
              <a:gd name="adj2" fmla="val 65912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Again, we compare the next node’s value to the item we want to delete.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In this iteration, they’re </a:t>
            </a:r>
            <a:r>
              <a:rPr lang="en-US" sz="2000" dirty="0">
                <a:solidFill>
                  <a:srgbClr val="FF0000"/>
                </a:solidFill>
              </a:rPr>
              <a:t>the same</a:t>
            </a:r>
            <a:r>
              <a:rPr lang="en-US" sz="2000" dirty="0">
                <a:solidFill>
                  <a:schemeClr val="tx1"/>
                </a:solidFill>
              </a:rPr>
              <a:t>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Our </a:t>
            </a:r>
            <a:r>
              <a:rPr lang="en-US" sz="2000" dirty="0">
                <a:solidFill>
                  <a:srgbClr val="6600CC"/>
                </a:solidFill>
              </a:rPr>
              <a:t>“cur”</a:t>
            </a:r>
            <a:r>
              <a:rPr lang="en-US" sz="2000" dirty="0">
                <a:solidFill>
                  <a:schemeClr val="tx1"/>
                </a:solidFill>
              </a:rPr>
              <a:t> pointer now points to the </a:t>
            </a:r>
            <a:r>
              <a:rPr lang="en-US" sz="2000" dirty="0">
                <a:solidFill>
                  <a:srgbClr val="6600CC"/>
                </a:solidFill>
              </a:rPr>
              <a:t>node just above</a:t>
            </a:r>
            <a:r>
              <a:rPr lang="en-US" sz="2000" dirty="0">
                <a:solidFill>
                  <a:schemeClr val="tx1"/>
                </a:solidFill>
              </a:rPr>
              <a:t> our target node!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So now we break out of the loop!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37848" name="Line 248"/>
          <p:cNvSpPr>
            <a:spLocks noChangeShapeType="1"/>
          </p:cNvSpPr>
          <p:nvPr/>
        </p:nvSpPr>
        <p:spPr bwMode="auto">
          <a:xfrm flipH="1" flipV="1">
            <a:off x="8277225" y="3914775"/>
            <a:ext cx="209550" cy="23526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7751" name="AutoShape 151"/>
          <p:cNvSpPr>
            <a:spLocks noChangeArrowheads="1"/>
          </p:cNvSpPr>
          <p:nvPr/>
        </p:nvSpPr>
        <p:spPr bwMode="auto">
          <a:xfrm>
            <a:off x="1476375" y="2590800"/>
            <a:ext cx="5302250" cy="2109788"/>
          </a:xfrm>
          <a:prstGeom prst="wedgeRoundRectCallout">
            <a:avLst>
              <a:gd name="adj1" fmla="val -48116"/>
              <a:gd name="adj2" fmla="val 82880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If we reach this point and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cur</a:t>
            </a:r>
            <a:r>
              <a:rPr lang="en-US" sz="2000">
                <a:solidFill>
                  <a:schemeClr val="tx1"/>
                </a:solidFill>
              </a:rPr>
              <a:t> == </a:t>
            </a:r>
            <a:r>
              <a:rPr lang="en-US" sz="2000">
                <a:solidFill>
                  <a:srgbClr val="FF0000"/>
                </a:solidFill>
              </a:rPr>
              <a:t>NULL</a:t>
            </a:r>
            <a:r>
              <a:rPr lang="en-US" sz="2000">
                <a:solidFill>
                  <a:schemeClr val="tx1"/>
                </a:solidFill>
              </a:rPr>
              <a:t>, this means that we </a:t>
            </a:r>
            <a:r>
              <a:rPr lang="en-US" sz="2000">
                <a:solidFill>
                  <a:srgbClr val="6600CC"/>
                </a:solidFill>
              </a:rPr>
              <a:t>traversed through the entire list</a:t>
            </a:r>
            <a:r>
              <a:rPr lang="en-US" sz="2000">
                <a:solidFill>
                  <a:schemeClr val="tx1"/>
                </a:solidFill>
              </a:rPr>
              <a:t> and </a:t>
            </a:r>
            <a:r>
              <a:rPr lang="en-US" sz="2000">
                <a:solidFill>
                  <a:srgbClr val="6600CC"/>
                </a:solidFill>
              </a:rPr>
              <a:t>didn’t find a matching node</a:t>
            </a:r>
            <a:r>
              <a:rPr lang="en-US" sz="2000">
                <a:solidFill>
                  <a:schemeClr val="tx1"/>
                </a:solidFill>
              </a:rPr>
              <a:t> to delete.</a:t>
            </a:r>
          </a:p>
          <a:p>
            <a:r>
              <a:rPr lang="en-US" sz="1000">
                <a:solidFill>
                  <a:schemeClr val="tx1"/>
                </a:solidFill>
              </a:rPr>
              <a:t>  </a:t>
            </a:r>
            <a:br>
              <a:rPr lang="en-US" sz="1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So we simply do nothing! </a:t>
            </a:r>
          </a:p>
        </p:txBody>
      </p:sp>
      <p:sp>
        <p:nvSpPr>
          <p:cNvPr id="537852" name="Line 252"/>
          <p:cNvSpPr>
            <a:spLocks noChangeShapeType="1"/>
          </p:cNvSpPr>
          <p:nvPr/>
        </p:nvSpPr>
        <p:spPr bwMode="auto">
          <a:xfrm flipV="1">
            <a:off x="342900" y="6045200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752" name="AutoShape 152"/>
          <p:cNvSpPr>
            <a:spLocks noChangeArrowheads="1"/>
          </p:cNvSpPr>
          <p:nvPr/>
        </p:nvSpPr>
        <p:spPr bwMode="auto">
          <a:xfrm>
            <a:off x="742950" y="1514475"/>
            <a:ext cx="5302250" cy="3386138"/>
          </a:xfrm>
          <a:prstGeom prst="wedgeRoundRectCallout">
            <a:avLst>
              <a:gd name="adj1" fmla="val -33204"/>
              <a:gd name="adj2" fmla="val 80894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So now we just write the code to remove our target node.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First we create a </a:t>
            </a:r>
            <a:r>
              <a:rPr lang="en-US" sz="2000" dirty="0">
                <a:solidFill>
                  <a:srgbClr val="A50021"/>
                </a:solidFill>
              </a:rPr>
              <a:t>temporary pointer</a:t>
            </a:r>
            <a:r>
              <a:rPr lang="en-US" sz="2000" dirty="0">
                <a:solidFill>
                  <a:schemeClr val="tx1"/>
                </a:solidFill>
              </a:rPr>
              <a:t> to our </a:t>
            </a:r>
            <a:r>
              <a:rPr lang="en-US" sz="2000" dirty="0">
                <a:solidFill>
                  <a:srgbClr val="A50021"/>
                </a:solidFill>
              </a:rPr>
              <a:t>target node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Then we </a:t>
            </a:r>
            <a:r>
              <a:rPr lang="en-US" sz="2000" dirty="0">
                <a:solidFill>
                  <a:srgbClr val="006600"/>
                </a:solidFill>
              </a:rPr>
              <a:t>re-link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006600"/>
                </a:solidFill>
              </a:rPr>
              <a:t>node above</a:t>
            </a:r>
            <a:r>
              <a:rPr lang="en-US" sz="2000" dirty="0">
                <a:solidFill>
                  <a:schemeClr val="tx1"/>
                </a:solidFill>
              </a:rPr>
              <a:t> the target to the </a:t>
            </a:r>
            <a:r>
              <a:rPr lang="en-US" sz="2000" dirty="0">
                <a:solidFill>
                  <a:srgbClr val="006600"/>
                </a:solidFill>
              </a:rPr>
              <a:t>node after</a:t>
            </a:r>
            <a:r>
              <a:rPr lang="en-US" sz="2000" dirty="0">
                <a:solidFill>
                  <a:schemeClr val="tx1"/>
                </a:solidFill>
              </a:rPr>
              <a:t> the target.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Finally, we </a:t>
            </a:r>
            <a:r>
              <a:rPr lang="en-US" sz="2000" dirty="0">
                <a:solidFill>
                  <a:srgbClr val="6600CC"/>
                </a:solidFill>
              </a:rPr>
              <a:t>delete our target node</a:t>
            </a:r>
            <a:r>
              <a:rPr lang="en-US" sz="2000" dirty="0">
                <a:solidFill>
                  <a:schemeClr val="tx1"/>
                </a:solidFill>
              </a:rPr>
              <a:t> to free its memory.</a:t>
            </a:r>
          </a:p>
        </p:txBody>
      </p:sp>
      <p:sp>
        <p:nvSpPr>
          <p:cNvPr id="537853" name="Text Box 253"/>
          <p:cNvSpPr txBox="1">
            <a:spLocks noChangeArrowheads="1"/>
          </p:cNvSpPr>
          <p:nvPr/>
        </p:nvSpPr>
        <p:spPr bwMode="auto">
          <a:xfrm>
            <a:off x="6345238" y="3541713"/>
            <a:ext cx="1190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target</a:t>
            </a:r>
            <a:r>
              <a:rPr lang="en-US" sz="1000">
                <a:solidFill>
                  <a:srgbClr val="6600CC"/>
                </a:solidFill>
              </a:rPr>
              <a:t> </a:t>
            </a:r>
            <a:r>
              <a:rPr lang="en-US" sz="2000"/>
              <a:t>-&gt;</a:t>
            </a:r>
          </a:p>
        </p:txBody>
      </p:sp>
      <p:sp>
        <p:nvSpPr>
          <p:cNvPr id="537854" name="Line 254"/>
          <p:cNvSpPr>
            <a:spLocks noChangeShapeType="1"/>
          </p:cNvSpPr>
          <p:nvPr/>
        </p:nvSpPr>
        <p:spPr bwMode="auto">
          <a:xfrm flipV="1">
            <a:off x="314325" y="632142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55" name="Text Box 255"/>
          <p:cNvSpPr txBox="1">
            <a:spLocks noChangeArrowheads="1"/>
          </p:cNvSpPr>
          <p:nvPr/>
        </p:nvSpPr>
        <p:spPr bwMode="auto">
          <a:xfrm>
            <a:off x="7975600" y="3940175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3000</a:t>
            </a:r>
          </a:p>
        </p:txBody>
      </p:sp>
      <p:sp>
        <p:nvSpPr>
          <p:cNvPr id="537861" name="Rectangle 261"/>
          <p:cNvSpPr>
            <a:spLocks noChangeArrowheads="1"/>
          </p:cNvSpPr>
          <p:nvPr/>
        </p:nvSpPr>
        <p:spPr bwMode="auto">
          <a:xfrm>
            <a:off x="7458075" y="3581400"/>
            <a:ext cx="16192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37856" name="AutoShape 256"/>
          <p:cNvCxnSpPr>
            <a:cxnSpLocks noChangeShapeType="1"/>
          </p:cNvCxnSpPr>
          <p:nvPr/>
        </p:nvCxnSpPr>
        <p:spPr bwMode="auto">
          <a:xfrm>
            <a:off x="8572500" y="3222625"/>
            <a:ext cx="23813" cy="1338263"/>
          </a:xfrm>
          <a:prstGeom prst="curvedConnector3">
            <a:avLst>
              <a:gd name="adj1" fmla="val 1733333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857" name="Text Box 257"/>
          <p:cNvSpPr txBox="1">
            <a:spLocks noChangeArrowheads="1"/>
          </p:cNvSpPr>
          <p:nvPr/>
        </p:nvSpPr>
        <p:spPr bwMode="auto">
          <a:xfrm>
            <a:off x="8321675" y="43322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37858" name="Line 258"/>
          <p:cNvSpPr>
            <a:spLocks noChangeShapeType="1"/>
          </p:cNvSpPr>
          <p:nvPr/>
        </p:nvSpPr>
        <p:spPr bwMode="auto">
          <a:xfrm flipV="1">
            <a:off x="304800" y="6550025"/>
            <a:ext cx="2667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59" name="Text Box 259"/>
          <p:cNvSpPr txBox="1">
            <a:spLocks noChangeArrowheads="1"/>
          </p:cNvSpPr>
          <p:nvPr/>
        </p:nvSpPr>
        <p:spPr bwMode="auto">
          <a:xfrm>
            <a:off x="7677150" y="3419475"/>
            <a:ext cx="73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7862" name="AutoShape 262"/>
          <p:cNvSpPr>
            <a:spLocks noChangeArrowheads="1"/>
          </p:cNvSpPr>
          <p:nvPr/>
        </p:nvSpPr>
        <p:spPr bwMode="auto">
          <a:xfrm>
            <a:off x="571500" y="2895600"/>
            <a:ext cx="5302250" cy="2005013"/>
          </a:xfrm>
          <a:prstGeom prst="wedgeRoundRectCallout">
            <a:avLst>
              <a:gd name="adj1" fmla="val -20269"/>
              <a:gd name="adj2" fmla="val 100278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As it turns out, these same 3 lines also work when your </a:t>
            </a:r>
            <a:r>
              <a:rPr lang="en-US" sz="2000">
                <a:solidFill>
                  <a:srgbClr val="6600CC"/>
                </a:solidFill>
              </a:rPr>
              <a:t>target node</a:t>
            </a:r>
            <a:r>
              <a:rPr lang="en-US" sz="2000">
                <a:solidFill>
                  <a:schemeClr val="tx1"/>
                </a:solidFill>
              </a:rPr>
              <a:t> is the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last node</a:t>
            </a:r>
            <a:r>
              <a:rPr lang="en-US" sz="2000">
                <a:solidFill>
                  <a:schemeClr val="tx1"/>
                </a:solidFill>
              </a:rPr>
              <a:t> in the list. </a:t>
            </a:r>
          </a:p>
          <a:p>
            <a:endParaRPr lang="en-US" sz="1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Try it out on your own as an exercise!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377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3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3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37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3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378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3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3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3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3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3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3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3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5377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53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537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3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3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537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37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53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537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00105 -0.12916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5378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458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1000"/>
                                        <p:tgtEl>
                                          <p:spTgt spid="537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53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537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53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 tmFilter="0, 0; .2, .5; .8, .5; 1, 0"/>
                                        <p:tgtEl>
                                          <p:spTgt spid="5378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9" dur="250" autoRev="1" fill="hold"/>
                                        <p:tgtEl>
                                          <p:spTgt spid="5378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1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2" dur="indefinite"/>
                                        <p:tgtEl>
                                          <p:spTgt spid="5378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3" dur="indefinite"/>
                                        <p:tgtEl>
                                          <p:spTgt spid="53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2000"/>
                                        <p:tgtEl>
                                          <p:spTgt spid="537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53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2000"/>
                                        <p:tgtEl>
                                          <p:spTgt spid="537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500"/>
                                        <p:tgtEl>
                                          <p:spTgt spid="5378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0" dur="500"/>
                                        <p:tgtEl>
                                          <p:spTgt spid="537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500"/>
                                        <p:tgtEl>
                                          <p:spTgt spid="537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745" grpId="0"/>
      <p:bldP spid="537672" grpId="0"/>
      <p:bldP spid="537699" grpId="0"/>
      <p:bldP spid="537705" grpId="0"/>
      <p:bldP spid="537746" grpId="0"/>
      <p:bldP spid="537836" grpId="0" animBg="1"/>
      <p:bldP spid="537836" grpId="1" animBg="1"/>
      <p:bldP spid="537837" grpId="0" animBg="1"/>
      <p:bldP spid="537837" grpId="1" animBg="1"/>
      <p:bldP spid="537838" grpId="0" animBg="1"/>
      <p:bldP spid="537838" grpId="1" animBg="1"/>
      <p:bldP spid="537839" grpId="0" animBg="1"/>
      <p:bldP spid="537839" grpId="1" animBg="1"/>
      <p:bldP spid="537841" grpId="0" animBg="1"/>
      <p:bldP spid="537841" grpId="1" animBg="1"/>
      <p:bldP spid="537842" grpId="0" animBg="1"/>
      <p:bldP spid="537842" grpId="1" animBg="1"/>
      <p:bldP spid="537844" grpId="0" animBg="1"/>
      <p:bldP spid="537844" grpId="1" animBg="1"/>
      <p:bldP spid="537845" grpId="0" animBg="1"/>
      <p:bldP spid="537845" grpId="1" animBg="1"/>
      <p:bldP spid="537847" grpId="0"/>
      <p:bldP spid="537743" grpId="0"/>
      <p:bldP spid="537747" grpId="0" animBg="1"/>
      <p:bldP spid="537747" grpId="1" animBg="1"/>
      <p:bldP spid="537750" grpId="0"/>
      <p:bldP spid="537811" grpId="0"/>
      <p:bldP spid="537833" grpId="0"/>
      <p:bldP spid="537834" grpId="0"/>
      <p:bldP spid="537834" grpId="1"/>
      <p:bldP spid="537840" grpId="0"/>
      <p:bldP spid="537846" grpId="0" animBg="1"/>
      <p:bldP spid="537846" grpId="1" animBg="1"/>
      <p:bldP spid="537748" grpId="0" uiExpand="1" build="p" animBg="1"/>
      <p:bldP spid="537748" grpId="1" build="allAtOnce" animBg="1"/>
      <p:bldP spid="537843" grpId="0" uiExpand="1" build="p" animBg="1"/>
      <p:bldP spid="537843" grpId="1" build="allAtOnce" animBg="1"/>
      <p:bldP spid="537848" grpId="0" animBg="1"/>
      <p:bldP spid="537848" grpId="1" animBg="1"/>
      <p:bldP spid="537751" grpId="0" animBg="1"/>
      <p:bldP spid="537751" grpId="1" animBg="1"/>
      <p:bldP spid="537852" grpId="0" animBg="1"/>
      <p:bldP spid="537852" grpId="1" animBg="1"/>
      <p:bldP spid="537752" grpId="0" uiExpand="1" build="p" animBg="1"/>
      <p:bldP spid="537752" grpId="1" uiExpand="1" build="allAtOnce" animBg="1"/>
      <p:bldP spid="537853" grpId="0"/>
      <p:bldP spid="537854" grpId="0" animBg="1"/>
      <p:bldP spid="537854" grpId="1" animBg="1"/>
      <p:bldP spid="537855" grpId="0"/>
      <p:bldP spid="537855" grpId="1"/>
      <p:bldP spid="537861" grpId="0" animBg="1"/>
      <p:bldP spid="537858" grpId="0" animBg="1"/>
      <p:bldP spid="537858" grpId="1" animBg="1"/>
      <p:bldP spid="537859" grpId="0"/>
      <p:bldP spid="537859" grpId="1"/>
      <p:bldP spid="537859" grpId="2"/>
      <p:bldP spid="537859" grpId="3"/>
      <p:bldP spid="537862" grpId="0" uiExpand="1" build="p" animBg="1"/>
      <p:bldP spid="537862" grpId="1" build="allAtOnce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3915-E2BA-49A8-AEB3-FE95CAD8CCBA}" type="slidenum">
              <a:rPr lang="en-US"/>
              <a:pPr/>
              <a:t>57</a:t>
            </a:fld>
            <a:endParaRPr lang="en-US"/>
          </a:p>
        </p:txBody>
      </p:sp>
      <p:grpSp>
        <p:nvGrpSpPr>
          <p:cNvPr id="539739" name="Group 91"/>
          <p:cNvGrpSpPr>
            <a:grpSpLocks/>
          </p:cNvGrpSpPr>
          <p:nvPr/>
        </p:nvGrpSpPr>
        <p:grpSpPr bwMode="auto">
          <a:xfrm>
            <a:off x="5562600" y="1752600"/>
            <a:ext cx="1252538" cy="396875"/>
            <a:chOff x="3051" y="1278"/>
            <a:chExt cx="789" cy="250"/>
          </a:xfrm>
        </p:grpSpPr>
        <p:sp>
          <p:nvSpPr>
            <p:cNvPr id="539740" name="Rectangle 92"/>
            <p:cNvSpPr>
              <a:spLocks noChangeArrowheads="1"/>
            </p:cNvSpPr>
            <p:nvPr/>
          </p:nvSpPr>
          <p:spPr bwMode="auto">
            <a:xfrm>
              <a:off x="3504" y="1344"/>
              <a:ext cx="336" cy="144"/>
            </a:xfrm>
            <a:prstGeom prst="rect">
              <a:avLst/>
            </a:prstGeom>
            <a:solidFill>
              <a:srgbClr val="FFF2E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741" name="Text Box 93"/>
            <p:cNvSpPr txBox="1">
              <a:spLocks noChangeArrowheads="1"/>
            </p:cNvSpPr>
            <p:nvPr/>
          </p:nvSpPr>
          <p:spPr bwMode="auto">
            <a:xfrm>
              <a:off x="3051" y="1278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temp</a:t>
              </a:r>
            </a:p>
          </p:txBody>
        </p:sp>
      </p:grp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28600"/>
            <a:ext cx="8610600" cy="1143000"/>
          </a:xfrm>
        </p:spPr>
        <p:txBody>
          <a:bodyPr/>
          <a:lstStyle/>
          <a:p>
            <a:r>
              <a:rPr lang="en-US" sz="3200"/>
              <a:t>Processing Items in a Linked List</a:t>
            </a: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650875" y="2408238"/>
            <a:ext cx="4454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As you might guess, you can simply use a </a:t>
            </a:r>
            <a:r>
              <a:rPr lang="en-US" sz="2000">
                <a:solidFill>
                  <a:schemeClr val="accent2"/>
                </a:solidFill>
              </a:rPr>
              <a:t>traversal algorithm</a:t>
            </a:r>
            <a:r>
              <a:rPr lang="en-US" sz="2000">
                <a:solidFill>
                  <a:schemeClr val="tx1"/>
                </a:solidFill>
              </a:rPr>
              <a:t> to iterate through the list!</a:t>
            </a: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990600" y="4419600"/>
            <a:ext cx="5629275" cy="1266825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tx1"/>
                </a:solidFill>
              </a:rPr>
              <a:t>// traversal: process all nodes in the list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house * temp = m_head;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while (temp != NULL)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990600" y="4419600"/>
            <a:ext cx="5638800" cy="2133600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tx1"/>
                </a:solidFill>
              </a:rPr>
              <a:t>// traversal: process all nodes in the list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house * temp = m_head;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while (temp != NULL)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1900">
              <a:solidFill>
                <a:schemeClr val="tx1"/>
              </a:solidFill>
            </a:endParaRPr>
          </a:p>
          <a:p>
            <a:pPr algn="l"/>
            <a:endParaRPr lang="en-US" sz="1900">
              <a:solidFill>
                <a:schemeClr val="tx1"/>
              </a:solidFill>
            </a:endParaRPr>
          </a:p>
          <a:p>
            <a:pPr algn="l"/>
            <a:endParaRPr lang="en-US" sz="1900">
              <a:solidFill>
                <a:schemeClr val="tx1"/>
              </a:solidFill>
            </a:endParaRPr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1314450" y="5305425"/>
            <a:ext cx="2425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/>
              <a:t> </a:t>
            </a:r>
            <a:r>
              <a:rPr lang="en-US" sz="1900">
                <a:solidFill>
                  <a:schemeClr val="tx1"/>
                </a:solidFill>
              </a:rPr>
              <a:t>temp = temp-&gt;next;</a:t>
            </a:r>
          </a:p>
        </p:txBody>
      </p:sp>
      <p:sp>
        <p:nvSpPr>
          <p:cNvPr id="539656" name="Text Box 8"/>
          <p:cNvSpPr txBox="1">
            <a:spLocks noChangeArrowheads="1"/>
          </p:cNvSpPr>
          <p:nvPr/>
        </p:nvSpPr>
        <p:spPr bwMode="auto">
          <a:xfrm>
            <a:off x="685800" y="3581400"/>
            <a:ext cx="4454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And then add your own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“processing”</a:t>
            </a:r>
            <a:r>
              <a:rPr lang="en-US" sz="2000">
                <a:solidFill>
                  <a:schemeClr val="tx1"/>
                </a:solidFill>
              </a:rPr>
              <a:t> logic.</a:t>
            </a:r>
          </a:p>
        </p:txBody>
      </p:sp>
      <p:sp>
        <p:nvSpPr>
          <p:cNvPr id="539657" name="Text Box 9"/>
          <p:cNvSpPr txBox="1">
            <a:spLocks noChangeArrowheads="1"/>
          </p:cNvSpPr>
          <p:nvPr/>
        </p:nvSpPr>
        <p:spPr bwMode="auto">
          <a:xfrm>
            <a:off x="-104775" y="771525"/>
            <a:ext cx="5791200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What do we mean by processing a list?</a:t>
            </a:r>
          </a:p>
          <a:p>
            <a:pPr lvl="2" algn="l">
              <a:buFontTx/>
              <a:buChar char="•"/>
            </a:pPr>
            <a:r>
              <a:rPr lang="en-US" sz="2000">
                <a:solidFill>
                  <a:srgbClr val="6600CC"/>
                </a:solidFill>
              </a:rPr>
              <a:t> Printing all its items</a:t>
            </a:r>
          </a:p>
          <a:p>
            <a:pPr lvl="2" algn="l">
              <a:buFontTx/>
              <a:buChar char="•"/>
            </a:pPr>
            <a:r>
              <a:rPr lang="en-US" sz="2000">
                <a:solidFill>
                  <a:srgbClr val="6600CC"/>
                </a:solidFill>
              </a:rPr>
              <a:t> Adding all the items together</a:t>
            </a:r>
          </a:p>
          <a:p>
            <a:pPr lvl="2" algn="l">
              <a:buFontTx/>
              <a:buChar char="•"/>
            </a:pPr>
            <a:r>
              <a:rPr lang="en-US" sz="2000">
                <a:solidFill>
                  <a:srgbClr val="6600CC"/>
                </a:solidFill>
              </a:rPr>
              <a:t> Computing the average of the items</a:t>
            </a:r>
          </a:p>
        </p:txBody>
      </p:sp>
      <p:sp>
        <p:nvSpPr>
          <p:cNvPr id="539659" name="Rectangle 11"/>
          <p:cNvSpPr>
            <a:spLocks noChangeArrowheads="1"/>
          </p:cNvSpPr>
          <p:nvPr/>
        </p:nvSpPr>
        <p:spPr bwMode="auto">
          <a:xfrm>
            <a:off x="1000125" y="4429125"/>
            <a:ext cx="5581650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2E5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9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9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900" dirty="0" smtClean="0">
                <a:solidFill>
                  <a:schemeClr val="tx1"/>
                </a:solidFill>
              </a:rPr>
              <a:t>{ </a:t>
            </a:r>
            <a:endParaRPr lang="en-US" sz="1900" dirty="0">
              <a:solidFill>
                <a:schemeClr val="tx1"/>
              </a:solidFill>
            </a:endParaRPr>
          </a:p>
          <a:p>
            <a:pPr algn="l"/>
            <a:r>
              <a:rPr lang="en-US" sz="1900" dirty="0">
                <a:solidFill>
                  <a:schemeClr val="tx1"/>
                </a:solidFill>
              </a:rPr>
              <a:t>     </a:t>
            </a:r>
            <a:r>
              <a:rPr lang="en-US" sz="1900" dirty="0" err="1">
                <a:solidFill>
                  <a:schemeClr val="accent2"/>
                </a:solidFill>
              </a:rPr>
              <a:t>cout</a:t>
            </a:r>
            <a:r>
              <a:rPr lang="en-US" sz="1900" dirty="0">
                <a:solidFill>
                  <a:schemeClr val="accent2"/>
                </a:solidFill>
              </a:rPr>
              <a:t> &lt;&lt; “I like fried “ &lt;&lt; temp-&gt;name &lt;&lt; “\n”;</a:t>
            </a:r>
          </a:p>
          <a:p>
            <a:pPr algn="l"/>
            <a:endParaRPr lang="en-US" sz="1900" dirty="0">
              <a:solidFill>
                <a:schemeClr val="accent2"/>
              </a:solidFill>
            </a:endParaRPr>
          </a:p>
          <a:p>
            <a:pPr algn="l"/>
            <a:r>
              <a:rPr lang="en-US" sz="19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39660" name="Rectangle 12"/>
          <p:cNvSpPr>
            <a:spLocks noChangeArrowheads="1"/>
          </p:cNvSpPr>
          <p:nvPr/>
        </p:nvSpPr>
        <p:spPr bwMode="auto">
          <a:xfrm>
            <a:off x="6394450" y="3200400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6394450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6394450" y="3529013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6969125" y="32559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664" name="Rectangle 16"/>
          <p:cNvSpPr>
            <a:spLocks noChangeArrowheads="1"/>
          </p:cNvSpPr>
          <p:nvPr/>
        </p:nvSpPr>
        <p:spPr bwMode="auto">
          <a:xfrm>
            <a:off x="6969125" y="3533775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39665" name="Text Box 17"/>
          <p:cNvSpPr txBox="1">
            <a:spLocks noChangeArrowheads="1"/>
          </p:cNvSpPr>
          <p:nvPr/>
        </p:nvSpPr>
        <p:spPr bwMode="auto">
          <a:xfrm>
            <a:off x="6910388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539666" name="Text Box 18"/>
          <p:cNvSpPr txBox="1">
            <a:spLocks noChangeArrowheads="1"/>
          </p:cNvSpPr>
          <p:nvPr/>
        </p:nvSpPr>
        <p:spPr bwMode="auto">
          <a:xfrm>
            <a:off x="6948488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grpSp>
        <p:nvGrpSpPr>
          <p:cNvPr id="539674" name="Group 26"/>
          <p:cNvGrpSpPr>
            <a:grpSpLocks/>
          </p:cNvGrpSpPr>
          <p:nvPr/>
        </p:nvGrpSpPr>
        <p:grpSpPr bwMode="auto">
          <a:xfrm>
            <a:off x="7415213" y="2378075"/>
            <a:ext cx="1208087" cy="633413"/>
            <a:chOff x="4608" y="1680"/>
            <a:chExt cx="1008" cy="548"/>
          </a:xfrm>
        </p:grpSpPr>
        <p:sp>
          <p:nvSpPr>
            <p:cNvPr id="539675" name="Rectangle 27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676" name="Text Box 28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39677" name="Text Box 29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39678" name="Rectangle 30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679" name="Rectangle 31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39680" name="Text Box 32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39681" name="Text Box 33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39682" name="Rectangle 34"/>
          <p:cNvSpPr>
            <a:spLocks noChangeArrowheads="1"/>
          </p:cNvSpPr>
          <p:nvPr/>
        </p:nvSpPr>
        <p:spPr bwMode="auto">
          <a:xfrm>
            <a:off x="5521325" y="890588"/>
            <a:ext cx="1582738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683" name="Text Box 35"/>
          <p:cNvSpPr txBox="1">
            <a:spLocks noChangeArrowheads="1"/>
          </p:cNvSpPr>
          <p:nvPr/>
        </p:nvSpPr>
        <p:spPr bwMode="auto">
          <a:xfrm>
            <a:off x="5257800" y="823913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39684" name="Text Box 36"/>
          <p:cNvSpPr txBox="1">
            <a:spLocks noChangeArrowheads="1"/>
          </p:cNvSpPr>
          <p:nvPr/>
        </p:nvSpPr>
        <p:spPr bwMode="auto">
          <a:xfrm>
            <a:off x="5454650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39685" name="Rectangle 37"/>
          <p:cNvSpPr>
            <a:spLocks noChangeArrowheads="1"/>
          </p:cNvSpPr>
          <p:nvPr/>
        </p:nvSpPr>
        <p:spPr bwMode="auto">
          <a:xfrm>
            <a:off x="6615113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686" name="Text Box 38"/>
          <p:cNvSpPr txBox="1">
            <a:spLocks noChangeArrowheads="1"/>
          </p:cNvSpPr>
          <p:nvPr/>
        </p:nvSpPr>
        <p:spPr bwMode="auto">
          <a:xfrm>
            <a:off x="5454650" y="1196975"/>
            <a:ext cx="23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39687" name="Text Box 39"/>
          <p:cNvSpPr txBox="1">
            <a:spLocks noChangeArrowheads="1"/>
          </p:cNvSpPr>
          <p:nvPr/>
        </p:nvSpPr>
        <p:spPr bwMode="auto">
          <a:xfrm>
            <a:off x="6556375" y="946150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39688" name="Text Box 40"/>
          <p:cNvSpPr txBox="1">
            <a:spLocks noChangeArrowheads="1"/>
          </p:cNvSpPr>
          <p:nvPr/>
        </p:nvSpPr>
        <p:spPr bwMode="auto">
          <a:xfrm>
            <a:off x="6686550" y="833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39689" name="Text Box 41"/>
          <p:cNvSpPr txBox="1">
            <a:spLocks noChangeArrowheads="1"/>
          </p:cNvSpPr>
          <p:nvPr/>
        </p:nvSpPr>
        <p:spPr bwMode="auto">
          <a:xfrm>
            <a:off x="8134350" y="2571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39690" name="AutoShape 42"/>
          <p:cNvCxnSpPr>
            <a:cxnSpLocks noChangeShapeType="1"/>
            <a:stCxn id="539689" idx="3"/>
            <a:endCxn id="539665" idx="0"/>
          </p:cNvCxnSpPr>
          <p:nvPr/>
        </p:nvCxnSpPr>
        <p:spPr bwMode="auto">
          <a:xfrm flipH="1">
            <a:off x="7304088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9692" name="Text Box 44"/>
          <p:cNvSpPr txBox="1">
            <a:spLocks noChangeArrowheads="1"/>
          </p:cNvSpPr>
          <p:nvPr/>
        </p:nvSpPr>
        <p:spPr bwMode="auto">
          <a:xfrm>
            <a:off x="7515225" y="24098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39693" name="AutoShape 45"/>
          <p:cNvCxnSpPr>
            <a:cxnSpLocks noChangeShapeType="1"/>
            <a:stCxn id="539688" idx="3"/>
            <a:endCxn id="539692" idx="0"/>
          </p:cNvCxnSpPr>
          <p:nvPr/>
        </p:nvCxnSpPr>
        <p:spPr bwMode="auto">
          <a:xfrm>
            <a:off x="6961188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9694" name="Text Box 46"/>
          <p:cNvSpPr txBox="1">
            <a:spLocks noChangeArrowheads="1"/>
          </p:cNvSpPr>
          <p:nvPr/>
        </p:nvSpPr>
        <p:spPr bwMode="auto">
          <a:xfrm>
            <a:off x="6521450" y="92392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39695" name="Text Box 47"/>
          <p:cNvSpPr txBox="1">
            <a:spLocks noChangeArrowheads="1"/>
          </p:cNvSpPr>
          <p:nvPr/>
        </p:nvSpPr>
        <p:spPr bwMode="auto">
          <a:xfrm>
            <a:off x="8477250" y="22891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39696" name="Text Box 48"/>
          <p:cNvSpPr txBox="1">
            <a:spLocks noChangeArrowheads="1"/>
          </p:cNvSpPr>
          <p:nvPr/>
        </p:nvSpPr>
        <p:spPr bwMode="auto">
          <a:xfrm>
            <a:off x="7467600" y="312420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39698" name="Text Box 50"/>
          <p:cNvSpPr txBox="1">
            <a:spLocks noChangeArrowheads="1"/>
          </p:cNvSpPr>
          <p:nvPr/>
        </p:nvSpPr>
        <p:spPr bwMode="auto">
          <a:xfrm>
            <a:off x="6515100" y="92710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39699" name="Text Box 51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39700" name="Text Box 52"/>
          <p:cNvSpPr txBox="1">
            <a:spLocks noChangeArrowheads="1"/>
          </p:cNvSpPr>
          <p:nvPr/>
        </p:nvSpPr>
        <p:spPr bwMode="auto">
          <a:xfrm>
            <a:off x="7934325" y="2657475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39715" name="Text Box 67"/>
          <p:cNvSpPr txBox="1">
            <a:spLocks noChangeArrowheads="1"/>
          </p:cNvSpPr>
          <p:nvPr/>
        </p:nvSpPr>
        <p:spPr bwMode="auto">
          <a:xfrm>
            <a:off x="5962650" y="18764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39716" name="Rectangle 68"/>
          <p:cNvSpPr>
            <a:spLocks noChangeArrowheads="1"/>
          </p:cNvSpPr>
          <p:nvPr/>
        </p:nvSpPr>
        <p:spPr bwMode="auto">
          <a:xfrm>
            <a:off x="6877050" y="3479800"/>
            <a:ext cx="685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NULL</a:t>
            </a:r>
          </a:p>
        </p:txBody>
      </p:sp>
      <p:sp>
        <p:nvSpPr>
          <p:cNvPr id="539717" name="Text Box 69"/>
          <p:cNvSpPr txBox="1">
            <a:spLocks noChangeArrowheads="1"/>
          </p:cNvSpPr>
          <p:nvPr/>
        </p:nvSpPr>
        <p:spPr bwMode="auto">
          <a:xfrm>
            <a:off x="6324600" y="44196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39720" name="Line 72"/>
          <p:cNvSpPr>
            <a:spLocks noChangeShapeType="1"/>
          </p:cNvSpPr>
          <p:nvPr/>
        </p:nvSpPr>
        <p:spPr bwMode="auto">
          <a:xfrm>
            <a:off x="752475" y="49244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22" name="Line 74"/>
          <p:cNvSpPr>
            <a:spLocks noChangeShapeType="1"/>
          </p:cNvSpPr>
          <p:nvPr/>
        </p:nvSpPr>
        <p:spPr bwMode="auto">
          <a:xfrm>
            <a:off x="752475" y="52197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24" name="Line 76"/>
          <p:cNvSpPr>
            <a:spLocks noChangeShapeType="1"/>
          </p:cNvSpPr>
          <p:nvPr/>
        </p:nvSpPr>
        <p:spPr bwMode="auto">
          <a:xfrm>
            <a:off x="1066800" y="5791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25" name="Rectangle 77"/>
          <p:cNvSpPr>
            <a:spLocks noChangeArrowheads="1"/>
          </p:cNvSpPr>
          <p:nvPr/>
        </p:nvSpPr>
        <p:spPr bwMode="auto">
          <a:xfrm>
            <a:off x="0" y="0"/>
            <a:ext cx="3848100" cy="1352550"/>
          </a:xfrm>
          <a:prstGeom prst="rect">
            <a:avLst/>
          </a:prstGeom>
          <a:solidFill>
            <a:srgbClr val="FFFFCC">
              <a:alpha val="95000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9726" name="Text Box 78"/>
          <p:cNvSpPr txBox="1">
            <a:spLocks noChangeArrowheads="1"/>
          </p:cNvSpPr>
          <p:nvPr/>
        </p:nvSpPr>
        <p:spPr bwMode="auto">
          <a:xfrm>
            <a:off x="0" y="0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 like fried cat</a:t>
            </a:r>
          </a:p>
        </p:txBody>
      </p:sp>
      <p:sp>
        <p:nvSpPr>
          <p:cNvPr id="539727" name="Line 79"/>
          <p:cNvSpPr>
            <a:spLocks noChangeShapeType="1"/>
          </p:cNvSpPr>
          <p:nvPr/>
        </p:nvSpPr>
        <p:spPr bwMode="auto">
          <a:xfrm>
            <a:off x="1066800" y="60674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29" name="Line 81"/>
          <p:cNvSpPr>
            <a:spLocks noChangeShapeType="1"/>
          </p:cNvSpPr>
          <p:nvPr/>
        </p:nvSpPr>
        <p:spPr bwMode="auto">
          <a:xfrm>
            <a:off x="742950" y="52197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31" name="Line 83"/>
          <p:cNvSpPr>
            <a:spLocks noChangeShapeType="1"/>
          </p:cNvSpPr>
          <p:nvPr/>
        </p:nvSpPr>
        <p:spPr bwMode="auto">
          <a:xfrm>
            <a:off x="1066800" y="5791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32" name="Text Box 84"/>
          <p:cNvSpPr txBox="1">
            <a:spLocks noChangeArrowheads="1"/>
          </p:cNvSpPr>
          <p:nvPr/>
        </p:nvSpPr>
        <p:spPr bwMode="auto">
          <a:xfrm>
            <a:off x="0" y="381000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 like fried emu</a:t>
            </a:r>
          </a:p>
        </p:txBody>
      </p:sp>
      <p:sp>
        <p:nvSpPr>
          <p:cNvPr id="539734" name="Line 86"/>
          <p:cNvSpPr>
            <a:spLocks noChangeShapeType="1"/>
          </p:cNvSpPr>
          <p:nvPr/>
        </p:nvSpPr>
        <p:spPr bwMode="auto">
          <a:xfrm>
            <a:off x="1057275" y="60674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37" name="Line 89"/>
          <p:cNvSpPr>
            <a:spLocks noChangeShapeType="1"/>
          </p:cNvSpPr>
          <p:nvPr/>
        </p:nvSpPr>
        <p:spPr bwMode="auto">
          <a:xfrm>
            <a:off x="742950" y="52197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9738" name="AutoShape 90"/>
          <p:cNvSpPr>
            <a:spLocks noChangeArrowheads="1"/>
          </p:cNvSpPr>
          <p:nvPr/>
        </p:nvSpPr>
        <p:spPr bwMode="auto">
          <a:xfrm>
            <a:off x="457200" y="2819400"/>
            <a:ext cx="4371975" cy="1485900"/>
          </a:xfrm>
          <a:prstGeom prst="wedgeRoundRectCallout">
            <a:avLst>
              <a:gd name="adj1" fmla="val -7843"/>
              <a:gd name="adj2" fmla="val 103634"/>
              <a:gd name="adj3" fmla="val 16667"/>
            </a:avLst>
          </a:prstGeom>
          <a:solidFill>
            <a:srgbClr val="006666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temp points to </a:t>
            </a:r>
            <a:r>
              <a:rPr lang="en-US" sz="2000">
                <a:solidFill>
                  <a:srgbClr val="FF0000"/>
                </a:solidFill>
              </a:rPr>
              <a:t>NULL</a:t>
            </a:r>
            <a:r>
              <a:rPr lang="en-US" sz="2000">
                <a:solidFill>
                  <a:schemeClr val="bg1"/>
                </a:solidFill>
              </a:rPr>
              <a:t>, so we’ve processed every node in the list!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We’re done now!</a:t>
            </a:r>
          </a:p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39742" name="Text Box 94"/>
          <p:cNvSpPr txBox="1">
            <a:spLocks noChangeArrowheads="1"/>
          </p:cNvSpPr>
          <p:nvPr/>
        </p:nvSpPr>
        <p:spPr bwMode="auto">
          <a:xfrm>
            <a:off x="6451600" y="1731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39743" name="AutoShape 95"/>
          <p:cNvCxnSpPr>
            <a:cxnSpLocks noChangeShapeType="1"/>
            <a:stCxn id="539742" idx="3"/>
            <a:endCxn id="539676" idx="1"/>
          </p:cNvCxnSpPr>
          <p:nvPr/>
        </p:nvCxnSpPr>
        <p:spPr bwMode="auto">
          <a:xfrm>
            <a:off x="6726238" y="1960563"/>
            <a:ext cx="688975" cy="620712"/>
          </a:xfrm>
          <a:prstGeom prst="curvedConnector3">
            <a:avLst>
              <a:gd name="adj1" fmla="val 49769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9744" name="AutoShape 96"/>
          <p:cNvCxnSpPr>
            <a:cxnSpLocks noChangeShapeType="1"/>
            <a:stCxn id="539742" idx="3"/>
            <a:endCxn id="539662" idx="1"/>
          </p:cNvCxnSpPr>
          <p:nvPr/>
        </p:nvCxnSpPr>
        <p:spPr bwMode="auto">
          <a:xfrm flipH="1">
            <a:off x="6394450" y="1960563"/>
            <a:ext cx="331788" cy="1720850"/>
          </a:xfrm>
          <a:prstGeom prst="curvedConnector5">
            <a:avLst>
              <a:gd name="adj1" fmla="val -68421"/>
              <a:gd name="adj2" fmla="val 52213"/>
              <a:gd name="adj3" fmla="val 168898"/>
            </a:avLst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9745" name="Rectangle 97"/>
          <p:cNvSpPr>
            <a:spLocks noChangeArrowheads="1"/>
          </p:cNvSpPr>
          <p:nvPr/>
        </p:nvSpPr>
        <p:spPr bwMode="auto">
          <a:xfrm>
            <a:off x="6877050" y="3479800"/>
            <a:ext cx="685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NULL</a:t>
            </a:r>
          </a:p>
        </p:txBody>
      </p:sp>
      <p:sp>
        <p:nvSpPr>
          <p:cNvPr id="539746" name="Line 98"/>
          <p:cNvSpPr>
            <a:spLocks noChangeShapeType="1"/>
          </p:cNvSpPr>
          <p:nvPr/>
        </p:nvSpPr>
        <p:spPr bwMode="auto">
          <a:xfrm>
            <a:off x="685800" y="66294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1.11111E-6 0.0847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-0.03021 0.1277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39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539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18229 -0.12361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539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3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/>
                                        <p:tgtEl>
                                          <p:spTgt spid="539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3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539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7395 -0.23889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39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539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53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2" grpId="0"/>
      <p:bldP spid="539653" grpId="0" animBg="1"/>
      <p:bldP spid="539655" grpId="0" animBg="1"/>
      <p:bldP spid="539654" grpId="0"/>
      <p:bldP spid="539654" grpId="1"/>
      <p:bldP spid="539656" grpId="0"/>
      <p:bldP spid="539657" grpId="0" uiExpand="1" build="p" bldLvl="2"/>
      <p:bldP spid="539659" grpId="0"/>
      <p:bldP spid="539698" grpId="0"/>
      <p:bldP spid="539698" grpId="1"/>
      <p:bldP spid="539700" grpId="0"/>
      <p:bldP spid="539700" grpId="1"/>
      <p:bldP spid="539720" grpId="0" animBg="1"/>
      <p:bldP spid="539720" grpId="1" animBg="1"/>
      <p:bldP spid="539722" grpId="0" animBg="1"/>
      <p:bldP spid="539722" grpId="1" animBg="1"/>
      <p:bldP spid="539724" grpId="0" animBg="1"/>
      <p:bldP spid="539724" grpId="1" animBg="1"/>
      <p:bldP spid="539725" grpId="0" animBg="1"/>
      <p:bldP spid="539726" grpId="0"/>
      <p:bldP spid="539727" grpId="0" animBg="1"/>
      <p:bldP spid="539727" grpId="1" animBg="1"/>
      <p:bldP spid="539729" grpId="0" animBg="1"/>
      <p:bldP spid="539729" grpId="1" animBg="1"/>
      <p:bldP spid="539731" grpId="0" animBg="1"/>
      <p:bldP spid="539731" grpId="1" animBg="1"/>
      <p:bldP spid="539732" grpId="0"/>
      <p:bldP spid="539734" grpId="0" animBg="1"/>
      <p:bldP spid="539734" grpId="1" animBg="1"/>
      <p:bldP spid="539737" grpId="0" animBg="1"/>
      <p:bldP spid="539737" grpId="1" animBg="1"/>
      <p:bldP spid="539738" grpId="0" animBg="1"/>
      <p:bldP spid="539738" grpId="1" animBg="1"/>
      <p:bldP spid="539745" grpId="0"/>
      <p:bldP spid="539746" grpId="0" animBg="1"/>
      <p:bldP spid="539746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C353-4489-46F9-8AC7-34E5547AA795}" type="slidenum">
              <a:rPr lang="en-US"/>
              <a:pPr/>
              <a:t>58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 Challenge</a:t>
            </a:r>
          </a:p>
        </p:txBody>
      </p:sp>
      <p:grpSp>
        <p:nvGrpSpPr>
          <p:cNvPr id="694276" name="Group 4"/>
          <p:cNvGrpSpPr>
            <a:grpSpLocks/>
          </p:cNvGrpSpPr>
          <p:nvPr/>
        </p:nvGrpSpPr>
        <p:grpSpPr bwMode="auto">
          <a:xfrm>
            <a:off x="2381250" y="1000125"/>
            <a:ext cx="4357688" cy="1473200"/>
            <a:chOff x="288" y="3072"/>
            <a:chExt cx="2745" cy="1198"/>
          </a:xfrm>
        </p:grpSpPr>
        <p:sp>
          <p:nvSpPr>
            <p:cNvPr id="694277" name="Rectangle 5"/>
            <p:cNvSpPr>
              <a:spLocks noChangeArrowheads="1"/>
            </p:cNvSpPr>
            <p:nvPr/>
          </p:nvSpPr>
          <p:spPr bwMode="auto">
            <a:xfrm>
              <a:off x="288" y="3082"/>
              <a:ext cx="2745" cy="1188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4278" name="Rectangle 6"/>
            <p:cNvSpPr>
              <a:spLocks noChangeArrowheads="1"/>
            </p:cNvSpPr>
            <p:nvPr/>
          </p:nvSpPr>
          <p:spPr bwMode="auto">
            <a:xfrm>
              <a:off x="328" y="3072"/>
              <a:ext cx="2648" cy="1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struct house</a:t>
              </a:r>
            </a:p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{</a:t>
              </a:r>
            </a:p>
            <a:p>
              <a:pPr algn="l"/>
              <a:r>
                <a:rPr lang="en-US" sz="1700">
                  <a:solidFill>
                    <a:srgbClr val="6600CC"/>
                  </a:solidFill>
                  <a:latin typeface="Arial" charset="0"/>
                </a:rPr>
                <a:t>  string name;</a:t>
              </a:r>
              <a:endParaRPr lang="en-US" sz="1700">
                <a:solidFill>
                  <a:srgbClr val="6600CC"/>
                </a:solidFill>
                <a:latin typeface="Arial" charset="0"/>
                <a:cs typeface="Arial" charset="0"/>
              </a:endParaRPr>
            </a:p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  house *next;   </a:t>
              </a:r>
            </a:p>
            <a:p>
              <a:pPr algn="l"/>
              <a:r>
                <a:rPr lang="en-US" sz="1700">
                  <a:solidFill>
                    <a:schemeClr val="tx1"/>
                  </a:solidFill>
                  <a:latin typeface="Arial" charset="0"/>
                  <a:cs typeface="Arial" charset="0"/>
                </a:rPr>
                <a:t>};</a:t>
              </a:r>
            </a:p>
          </p:txBody>
        </p:sp>
      </p:grpSp>
      <p:sp>
        <p:nvSpPr>
          <p:cNvPr id="694279" name="Text Box 7"/>
          <p:cNvSpPr txBox="1">
            <a:spLocks noChangeArrowheads="1"/>
          </p:cNvSpPr>
          <p:nvPr/>
        </p:nvSpPr>
        <p:spPr bwMode="auto">
          <a:xfrm>
            <a:off x="412750" y="2808288"/>
            <a:ext cx="8232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Write a function called </a:t>
            </a:r>
            <a:r>
              <a:rPr lang="en-US">
                <a:solidFill>
                  <a:srgbClr val="6600CC"/>
                </a:solidFill>
              </a:rPr>
              <a:t>isSorted</a:t>
            </a:r>
            <a:r>
              <a:rPr lang="en-US"/>
              <a:t> that accepts a pointer to the head of a linked list.</a:t>
            </a:r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441325" y="4017963"/>
            <a:ext cx="8232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Your function should return </a:t>
            </a:r>
            <a:r>
              <a:rPr lang="en-US">
                <a:solidFill>
                  <a:srgbClr val="6600CC"/>
                </a:solidFill>
              </a:rPr>
              <a:t>true</a:t>
            </a:r>
            <a:r>
              <a:rPr lang="en-US"/>
              <a:t> if the linked list is in </a:t>
            </a:r>
            <a:r>
              <a:rPr lang="en-US">
                <a:solidFill>
                  <a:srgbClr val="6600CC"/>
                </a:solidFill>
              </a:rPr>
              <a:t>alphabetical order</a:t>
            </a:r>
            <a:r>
              <a:rPr lang="en-US"/>
              <a:t>, and </a:t>
            </a:r>
            <a:r>
              <a:rPr lang="en-US">
                <a:solidFill>
                  <a:srgbClr val="6600CC"/>
                </a:solidFill>
              </a:rPr>
              <a:t>false</a:t>
            </a:r>
            <a:r>
              <a:rPr lang="en-US"/>
              <a:t> otherwise.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422275" y="5341938"/>
            <a:ext cx="823277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user may pass in an </a:t>
            </a:r>
            <a:r>
              <a:rPr lang="en-US">
                <a:solidFill>
                  <a:srgbClr val="6600CC"/>
                </a:solidFill>
              </a:rPr>
              <a:t>empty list</a:t>
            </a:r>
            <a:r>
              <a:rPr lang="en-US"/>
              <a:t> or a </a:t>
            </a:r>
            <a:r>
              <a:rPr lang="en-US">
                <a:solidFill>
                  <a:srgbClr val="6600CC"/>
                </a:solidFill>
              </a:rPr>
              <a:t>list with just one node</a:t>
            </a:r>
            <a:r>
              <a:rPr lang="en-US"/>
              <a:t>, so take care of these cases!</a:t>
            </a:r>
          </a:p>
          <a:p>
            <a:r>
              <a:rPr lang="en-US" sz="1800"/>
              <a:t>(by definition, empty lists or lists with a single node are in-order)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29ED-911A-4D32-B38C-149B90EF20AD}" type="slidenum">
              <a:rPr lang="en-US"/>
              <a:pPr/>
              <a:t>59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Linked List Destructor</a:t>
            </a:r>
            <a:endParaRPr lang="en-US" sz="3200">
              <a:solidFill>
                <a:srgbClr val="FF3300"/>
              </a:solidFill>
            </a:endParaRPr>
          </a:p>
        </p:txBody>
      </p:sp>
      <p:sp>
        <p:nvSpPr>
          <p:cNvPr id="348219" name="Text Box 59"/>
          <p:cNvSpPr txBox="1">
            <a:spLocks noChangeArrowheads="1"/>
          </p:cNvSpPr>
          <p:nvPr/>
        </p:nvSpPr>
        <p:spPr bwMode="auto">
          <a:xfrm>
            <a:off x="152400" y="914400"/>
            <a:ext cx="52165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/>
              <a:t>When we’re done with our list, we have to free each node one at a time.</a:t>
            </a:r>
          </a:p>
          <a:p>
            <a:pPr algn="l"/>
            <a:endParaRPr lang="en-US" sz="2200"/>
          </a:p>
        </p:txBody>
      </p:sp>
      <p:sp>
        <p:nvSpPr>
          <p:cNvPr id="348299" name="Text Box 139"/>
          <p:cNvSpPr txBox="1">
            <a:spLocks noChangeArrowheads="1"/>
          </p:cNvSpPr>
          <p:nvPr/>
        </p:nvSpPr>
        <p:spPr bwMode="auto">
          <a:xfrm>
            <a:off x="228600" y="1752600"/>
            <a:ext cx="4114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/>
              <a:t>Again, we can use a </a:t>
            </a:r>
            <a:r>
              <a:rPr lang="en-US" sz="2200">
                <a:solidFill>
                  <a:schemeClr val="accent2"/>
                </a:solidFill>
              </a:rPr>
              <a:t>simple traversal</a:t>
            </a:r>
            <a:r>
              <a:rPr lang="en-US" sz="2200"/>
              <a:t>… or can we?</a:t>
            </a:r>
          </a:p>
          <a:p>
            <a:pPr algn="l"/>
            <a:endParaRPr lang="en-US" sz="2200"/>
          </a:p>
        </p:txBody>
      </p:sp>
      <p:sp>
        <p:nvSpPr>
          <p:cNvPr id="348300" name="Rectangle 140"/>
          <p:cNvSpPr>
            <a:spLocks noChangeArrowheads="1"/>
          </p:cNvSpPr>
          <p:nvPr/>
        </p:nvSpPr>
        <p:spPr bwMode="auto">
          <a:xfrm>
            <a:off x="268288" y="3048000"/>
            <a:ext cx="5581650" cy="2133600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tx1"/>
                </a:solidFill>
              </a:rPr>
              <a:t>// traversal: process all nodes in the list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house * temp = m_head;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while (temp != NULL)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US" sz="1900">
                <a:solidFill>
                  <a:schemeClr val="accent2"/>
                </a:solidFill>
              </a:rPr>
              <a:t>    temp = temp-&gt;next;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48302" name="Rectangle 142"/>
          <p:cNvSpPr>
            <a:spLocks noChangeArrowheads="1"/>
          </p:cNvSpPr>
          <p:nvPr/>
        </p:nvSpPr>
        <p:spPr bwMode="auto">
          <a:xfrm>
            <a:off x="487363" y="4143375"/>
            <a:ext cx="5086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/>
              <a:t> </a:t>
            </a:r>
            <a:r>
              <a:rPr lang="en-US" sz="1900">
                <a:solidFill>
                  <a:schemeClr val="accent2"/>
                </a:solidFill>
              </a:rPr>
              <a:t>cout &lt;&lt; “I like fried “ &lt;&lt; temp-&gt;name &lt;&lt; “\n”;</a:t>
            </a:r>
          </a:p>
        </p:txBody>
      </p:sp>
      <p:sp>
        <p:nvSpPr>
          <p:cNvPr id="348303" name="Rectangle 143"/>
          <p:cNvSpPr>
            <a:spLocks noChangeArrowheads="1"/>
          </p:cNvSpPr>
          <p:nvPr/>
        </p:nvSpPr>
        <p:spPr bwMode="auto">
          <a:xfrm>
            <a:off x="544513" y="4152900"/>
            <a:ext cx="16065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>
                <a:solidFill>
                  <a:srgbClr val="990000"/>
                </a:solidFill>
              </a:rPr>
              <a:t>delete temp;</a:t>
            </a:r>
          </a:p>
        </p:txBody>
      </p:sp>
      <p:sp>
        <p:nvSpPr>
          <p:cNvPr id="348304" name="Rectangle 144"/>
          <p:cNvSpPr>
            <a:spLocks noChangeArrowheads="1"/>
          </p:cNvSpPr>
          <p:nvPr/>
        </p:nvSpPr>
        <p:spPr bwMode="auto">
          <a:xfrm>
            <a:off x="6519863" y="3200400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5" name="Text Box 145"/>
          <p:cNvSpPr txBox="1">
            <a:spLocks noChangeArrowheads="1"/>
          </p:cNvSpPr>
          <p:nvPr/>
        </p:nvSpPr>
        <p:spPr bwMode="auto">
          <a:xfrm>
            <a:off x="6519863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348306" name="Text Box 146"/>
          <p:cNvSpPr txBox="1">
            <a:spLocks noChangeArrowheads="1"/>
          </p:cNvSpPr>
          <p:nvPr/>
        </p:nvSpPr>
        <p:spPr bwMode="auto">
          <a:xfrm>
            <a:off x="6519863" y="3529013"/>
            <a:ext cx="563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348307" name="Rectangle 147"/>
          <p:cNvSpPr>
            <a:spLocks noChangeArrowheads="1"/>
          </p:cNvSpPr>
          <p:nvPr/>
        </p:nvSpPr>
        <p:spPr bwMode="auto">
          <a:xfrm>
            <a:off x="7094538" y="32559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8" name="Rectangle 148"/>
          <p:cNvSpPr>
            <a:spLocks noChangeArrowheads="1"/>
          </p:cNvSpPr>
          <p:nvPr/>
        </p:nvSpPr>
        <p:spPr bwMode="auto">
          <a:xfrm>
            <a:off x="7094538" y="3533775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8309" name="Text Box 149"/>
          <p:cNvSpPr txBox="1">
            <a:spLocks noChangeArrowheads="1"/>
          </p:cNvSpPr>
          <p:nvPr/>
        </p:nvSpPr>
        <p:spPr bwMode="auto">
          <a:xfrm>
            <a:off x="7035800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348310" name="Text Box 150"/>
          <p:cNvSpPr txBox="1">
            <a:spLocks noChangeArrowheads="1"/>
          </p:cNvSpPr>
          <p:nvPr/>
        </p:nvSpPr>
        <p:spPr bwMode="auto">
          <a:xfrm>
            <a:off x="7073900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348311" name="Rectangle 151"/>
          <p:cNvSpPr>
            <a:spLocks noChangeArrowheads="1"/>
          </p:cNvSpPr>
          <p:nvPr/>
        </p:nvSpPr>
        <p:spPr bwMode="auto">
          <a:xfrm>
            <a:off x="7586663" y="4471988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2" name="Text Box 152"/>
          <p:cNvSpPr txBox="1">
            <a:spLocks noChangeArrowheads="1"/>
          </p:cNvSpPr>
          <p:nvPr/>
        </p:nvSpPr>
        <p:spPr bwMode="auto">
          <a:xfrm>
            <a:off x="7586663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348313" name="Text Box 153"/>
          <p:cNvSpPr txBox="1">
            <a:spLocks noChangeArrowheads="1"/>
          </p:cNvSpPr>
          <p:nvPr/>
        </p:nvSpPr>
        <p:spPr bwMode="auto">
          <a:xfrm>
            <a:off x="7586663" y="4799013"/>
            <a:ext cx="56356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348314" name="Rectangle 154"/>
          <p:cNvSpPr>
            <a:spLocks noChangeArrowheads="1"/>
          </p:cNvSpPr>
          <p:nvPr/>
        </p:nvSpPr>
        <p:spPr bwMode="auto">
          <a:xfrm>
            <a:off x="8161338" y="4527550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5" name="Rectangle 155"/>
          <p:cNvSpPr>
            <a:spLocks noChangeArrowheads="1"/>
          </p:cNvSpPr>
          <p:nvPr/>
        </p:nvSpPr>
        <p:spPr bwMode="auto">
          <a:xfrm>
            <a:off x="8161338" y="48053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8316" name="Text Box 156"/>
          <p:cNvSpPr txBox="1">
            <a:spLocks noChangeArrowheads="1"/>
          </p:cNvSpPr>
          <p:nvPr/>
        </p:nvSpPr>
        <p:spPr bwMode="auto">
          <a:xfrm>
            <a:off x="8045450" y="4483100"/>
            <a:ext cx="93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“lemur”</a:t>
            </a:r>
          </a:p>
        </p:txBody>
      </p:sp>
      <p:sp>
        <p:nvSpPr>
          <p:cNvPr id="348317" name="Text Box 157"/>
          <p:cNvSpPr txBox="1">
            <a:spLocks noChangeArrowheads="1"/>
          </p:cNvSpPr>
          <p:nvPr/>
        </p:nvSpPr>
        <p:spPr bwMode="auto">
          <a:xfrm>
            <a:off x="8121650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700</a:t>
            </a:r>
          </a:p>
        </p:txBody>
      </p:sp>
      <p:grpSp>
        <p:nvGrpSpPr>
          <p:cNvPr id="348318" name="Group 158"/>
          <p:cNvGrpSpPr>
            <a:grpSpLocks/>
          </p:cNvGrpSpPr>
          <p:nvPr/>
        </p:nvGrpSpPr>
        <p:grpSpPr bwMode="auto">
          <a:xfrm>
            <a:off x="7540625" y="2378075"/>
            <a:ext cx="1208088" cy="633413"/>
            <a:chOff x="4608" y="1680"/>
            <a:chExt cx="1008" cy="548"/>
          </a:xfrm>
        </p:grpSpPr>
        <p:sp>
          <p:nvSpPr>
            <p:cNvPr id="348319" name="Rectangle 159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0" name="Text Box 160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348321" name="Text Box 161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348322" name="Rectangle 162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3" name="Rectangle 163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48324" name="Text Box 164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348325" name="Text Box 165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348326" name="Rectangle 166"/>
          <p:cNvSpPr>
            <a:spLocks noChangeArrowheads="1"/>
          </p:cNvSpPr>
          <p:nvPr/>
        </p:nvSpPr>
        <p:spPr bwMode="auto">
          <a:xfrm>
            <a:off x="5646738" y="890588"/>
            <a:ext cx="1582737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7" name="Text Box 167"/>
          <p:cNvSpPr txBox="1">
            <a:spLocks noChangeArrowheads="1"/>
          </p:cNvSpPr>
          <p:nvPr/>
        </p:nvSpPr>
        <p:spPr bwMode="auto">
          <a:xfrm>
            <a:off x="5383213" y="823913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348328" name="Text Box 168"/>
          <p:cNvSpPr txBox="1">
            <a:spLocks noChangeArrowheads="1"/>
          </p:cNvSpPr>
          <p:nvPr/>
        </p:nvSpPr>
        <p:spPr bwMode="auto">
          <a:xfrm>
            <a:off x="5580063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348329" name="Rectangle 169"/>
          <p:cNvSpPr>
            <a:spLocks noChangeArrowheads="1"/>
          </p:cNvSpPr>
          <p:nvPr/>
        </p:nvSpPr>
        <p:spPr bwMode="auto">
          <a:xfrm>
            <a:off x="6740525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0" name="Text Box 170"/>
          <p:cNvSpPr txBox="1">
            <a:spLocks noChangeArrowheads="1"/>
          </p:cNvSpPr>
          <p:nvPr/>
        </p:nvSpPr>
        <p:spPr bwMode="auto">
          <a:xfrm>
            <a:off x="5580063" y="1196975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348331" name="Text Box 171"/>
          <p:cNvSpPr txBox="1">
            <a:spLocks noChangeArrowheads="1"/>
          </p:cNvSpPr>
          <p:nvPr/>
        </p:nvSpPr>
        <p:spPr bwMode="auto">
          <a:xfrm>
            <a:off x="6681788" y="946150"/>
            <a:ext cx="611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348332" name="Text Box 172"/>
          <p:cNvSpPr txBox="1">
            <a:spLocks noChangeArrowheads="1"/>
          </p:cNvSpPr>
          <p:nvPr/>
        </p:nvSpPr>
        <p:spPr bwMode="auto">
          <a:xfrm>
            <a:off x="6811963" y="833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48333" name="Text Box 173"/>
          <p:cNvSpPr txBox="1">
            <a:spLocks noChangeArrowheads="1"/>
          </p:cNvSpPr>
          <p:nvPr/>
        </p:nvSpPr>
        <p:spPr bwMode="auto">
          <a:xfrm>
            <a:off x="8259763" y="25717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348334" name="AutoShape 174"/>
          <p:cNvCxnSpPr>
            <a:cxnSpLocks noChangeShapeType="1"/>
            <a:stCxn id="348333" idx="3"/>
            <a:endCxn id="348309" idx="0"/>
          </p:cNvCxnSpPr>
          <p:nvPr/>
        </p:nvCxnSpPr>
        <p:spPr bwMode="auto">
          <a:xfrm flipH="1">
            <a:off x="7429500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5" name="AutoShape 175"/>
          <p:cNvCxnSpPr>
            <a:cxnSpLocks noChangeShapeType="1"/>
            <a:endCxn id="348311" idx="0"/>
          </p:cNvCxnSpPr>
          <p:nvPr/>
        </p:nvCxnSpPr>
        <p:spPr bwMode="auto">
          <a:xfrm>
            <a:off x="7515225" y="3638550"/>
            <a:ext cx="650875" cy="8334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36" name="Text Box 176"/>
          <p:cNvSpPr txBox="1">
            <a:spLocks noChangeArrowheads="1"/>
          </p:cNvSpPr>
          <p:nvPr/>
        </p:nvSpPr>
        <p:spPr bwMode="auto">
          <a:xfrm>
            <a:off x="7640638" y="24098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348337" name="AutoShape 177"/>
          <p:cNvCxnSpPr>
            <a:cxnSpLocks noChangeShapeType="1"/>
            <a:stCxn id="348332" idx="3"/>
            <a:endCxn id="348336" idx="0"/>
          </p:cNvCxnSpPr>
          <p:nvPr/>
        </p:nvCxnSpPr>
        <p:spPr bwMode="auto">
          <a:xfrm>
            <a:off x="7086600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38" name="Text Box 178"/>
          <p:cNvSpPr txBox="1">
            <a:spLocks noChangeArrowheads="1"/>
          </p:cNvSpPr>
          <p:nvPr/>
        </p:nvSpPr>
        <p:spPr bwMode="auto">
          <a:xfrm>
            <a:off x="6646863" y="92392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348339" name="Text Box 179"/>
          <p:cNvSpPr txBox="1">
            <a:spLocks noChangeArrowheads="1"/>
          </p:cNvSpPr>
          <p:nvPr/>
        </p:nvSpPr>
        <p:spPr bwMode="auto">
          <a:xfrm>
            <a:off x="8602663" y="22891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348340" name="Text Box 180"/>
          <p:cNvSpPr txBox="1">
            <a:spLocks noChangeArrowheads="1"/>
          </p:cNvSpPr>
          <p:nvPr/>
        </p:nvSpPr>
        <p:spPr bwMode="auto">
          <a:xfrm>
            <a:off x="7593013" y="3124200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348341" name="Text Box 181"/>
          <p:cNvSpPr txBox="1">
            <a:spLocks noChangeArrowheads="1"/>
          </p:cNvSpPr>
          <p:nvPr/>
        </p:nvSpPr>
        <p:spPr bwMode="auto">
          <a:xfrm>
            <a:off x="8659813" y="4413250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348342" name="Text Box 182"/>
          <p:cNvSpPr txBox="1">
            <a:spLocks noChangeArrowheads="1"/>
          </p:cNvSpPr>
          <p:nvPr/>
        </p:nvSpPr>
        <p:spPr bwMode="auto">
          <a:xfrm>
            <a:off x="8059738" y="26574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348343" name="Text Box 183"/>
          <p:cNvSpPr txBox="1">
            <a:spLocks noChangeArrowheads="1"/>
          </p:cNvSpPr>
          <p:nvPr/>
        </p:nvSpPr>
        <p:spPr bwMode="auto">
          <a:xfrm>
            <a:off x="8059738" y="26574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348344" name="Text Box 184"/>
          <p:cNvSpPr txBox="1">
            <a:spLocks noChangeArrowheads="1"/>
          </p:cNvSpPr>
          <p:nvPr/>
        </p:nvSpPr>
        <p:spPr bwMode="auto">
          <a:xfrm>
            <a:off x="7088188" y="3486150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348345" name="Rectangle 185"/>
          <p:cNvSpPr>
            <a:spLocks noChangeArrowheads="1"/>
          </p:cNvSpPr>
          <p:nvPr/>
        </p:nvSpPr>
        <p:spPr bwMode="auto">
          <a:xfrm>
            <a:off x="6678613" y="5595938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6" name="Text Box 186"/>
          <p:cNvSpPr txBox="1">
            <a:spLocks noChangeArrowheads="1"/>
          </p:cNvSpPr>
          <p:nvPr/>
        </p:nvSpPr>
        <p:spPr bwMode="auto">
          <a:xfrm>
            <a:off x="6678613" y="5646738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348347" name="Text Box 187"/>
          <p:cNvSpPr txBox="1">
            <a:spLocks noChangeArrowheads="1"/>
          </p:cNvSpPr>
          <p:nvPr/>
        </p:nvSpPr>
        <p:spPr bwMode="auto">
          <a:xfrm>
            <a:off x="6678613" y="5926138"/>
            <a:ext cx="563562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348348" name="Rectangle 188"/>
          <p:cNvSpPr>
            <a:spLocks noChangeArrowheads="1"/>
          </p:cNvSpPr>
          <p:nvPr/>
        </p:nvSpPr>
        <p:spPr bwMode="auto">
          <a:xfrm>
            <a:off x="7253288" y="5651500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9" name="Rectangle 189"/>
          <p:cNvSpPr>
            <a:spLocks noChangeArrowheads="1"/>
          </p:cNvSpPr>
          <p:nvPr/>
        </p:nvSpPr>
        <p:spPr bwMode="auto">
          <a:xfrm>
            <a:off x="7264400" y="59356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8350" name="Text Box 190"/>
          <p:cNvSpPr txBox="1">
            <a:spLocks noChangeArrowheads="1"/>
          </p:cNvSpPr>
          <p:nvPr/>
        </p:nvSpPr>
        <p:spPr bwMode="auto">
          <a:xfrm>
            <a:off x="7242175" y="5608638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348351" name="Text Box 191"/>
          <p:cNvSpPr txBox="1">
            <a:spLocks noChangeArrowheads="1"/>
          </p:cNvSpPr>
          <p:nvPr/>
        </p:nvSpPr>
        <p:spPr bwMode="auto">
          <a:xfrm>
            <a:off x="7232650" y="58928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348352" name="Text Box 192"/>
          <p:cNvSpPr txBox="1">
            <a:spLocks noChangeArrowheads="1"/>
          </p:cNvSpPr>
          <p:nvPr/>
        </p:nvSpPr>
        <p:spPr bwMode="auto">
          <a:xfrm>
            <a:off x="7412038" y="5562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48353" name="Text Box 193"/>
          <p:cNvSpPr txBox="1">
            <a:spLocks noChangeArrowheads="1"/>
          </p:cNvSpPr>
          <p:nvPr/>
        </p:nvSpPr>
        <p:spPr bwMode="auto">
          <a:xfrm>
            <a:off x="7158038" y="5576888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“rat”</a:t>
            </a:r>
          </a:p>
        </p:txBody>
      </p:sp>
      <p:sp>
        <p:nvSpPr>
          <p:cNvPr id="348354" name="Text Box 194"/>
          <p:cNvSpPr txBox="1">
            <a:spLocks noChangeArrowheads="1"/>
          </p:cNvSpPr>
          <p:nvPr/>
        </p:nvSpPr>
        <p:spPr bwMode="auto">
          <a:xfrm>
            <a:off x="7185025" y="586740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cxnSp>
        <p:nvCxnSpPr>
          <p:cNvPr id="348355" name="AutoShape 195"/>
          <p:cNvCxnSpPr>
            <a:cxnSpLocks noChangeShapeType="1"/>
            <a:endCxn id="348353" idx="0"/>
          </p:cNvCxnSpPr>
          <p:nvPr/>
        </p:nvCxnSpPr>
        <p:spPr bwMode="auto">
          <a:xfrm rot="5400000">
            <a:off x="7691438" y="4846637"/>
            <a:ext cx="547688" cy="912813"/>
          </a:xfrm>
          <a:prstGeom prst="curvedConnector3">
            <a:avLst>
              <a:gd name="adj1" fmla="val 48116"/>
            </a:avLst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56" name="Text Box 196"/>
          <p:cNvSpPr txBox="1">
            <a:spLocks noChangeArrowheads="1"/>
          </p:cNvSpPr>
          <p:nvPr/>
        </p:nvSpPr>
        <p:spPr bwMode="auto">
          <a:xfrm>
            <a:off x="7770813" y="549592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348357" name="Text Box 197"/>
          <p:cNvSpPr txBox="1">
            <a:spLocks noChangeArrowheads="1"/>
          </p:cNvSpPr>
          <p:nvPr/>
        </p:nvSpPr>
        <p:spPr bwMode="auto">
          <a:xfrm>
            <a:off x="6088063" y="18764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48358" name="Rectangle 198"/>
          <p:cNvSpPr>
            <a:spLocks noChangeArrowheads="1"/>
          </p:cNvSpPr>
          <p:nvPr/>
        </p:nvSpPr>
        <p:spPr bwMode="auto">
          <a:xfrm>
            <a:off x="7088188" y="3489325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800</a:t>
            </a:r>
          </a:p>
        </p:txBody>
      </p:sp>
      <p:sp>
        <p:nvSpPr>
          <p:cNvPr id="348359" name="Text Box 199"/>
          <p:cNvSpPr txBox="1">
            <a:spLocks noChangeArrowheads="1"/>
          </p:cNvSpPr>
          <p:nvPr/>
        </p:nvSpPr>
        <p:spPr bwMode="auto">
          <a:xfrm>
            <a:off x="5718175" y="36480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48363" name="Text Box 203"/>
          <p:cNvSpPr txBox="1">
            <a:spLocks noChangeArrowheads="1"/>
          </p:cNvSpPr>
          <p:nvPr/>
        </p:nvSpPr>
        <p:spPr bwMode="auto">
          <a:xfrm>
            <a:off x="6642100" y="2266950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temp-&gt;</a:t>
            </a:r>
          </a:p>
        </p:txBody>
      </p:sp>
      <p:sp>
        <p:nvSpPr>
          <p:cNvPr id="348366" name="Text Box 206"/>
          <p:cNvSpPr txBox="1">
            <a:spLocks noChangeArrowheads="1"/>
          </p:cNvSpPr>
          <p:nvPr/>
        </p:nvSpPr>
        <p:spPr bwMode="auto">
          <a:xfrm>
            <a:off x="6526213" y="32004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48370" name="Line 210"/>
          <p:cNvSpPr>
            <a:spLocks noChangeShapeType="1"/>
          </p:cNvSpPr>
          <p:nvPr/>
        </p:nvSpPr>
        <p:spPr bwMode="auto">
          <a:xfrm>
            <a:off x="57150" y="35433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1" name="Line 211"/>
          <p:cNvSpPr>
            <a:spLocks noChangeShapeType="1"/>
          </p:cNvSpPr>
          <p:nvPr/>
        </p:nvSpPr>
        <p:spPr bwMode="auto">
          <a:xfrm>
            <a:off x="38100" y="38576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2" name="Line 212"/>
          <p:cNvSpPr>
            <a:spLocks noChangeShapeType="1"/>
          </p:cNvSpPr>
          <p:nvPr/>
        </p:nvSpPr>
        <p:spPr bwMode="auto">
          <a:xfrm>
            <a:off x="295275" y="43529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3" name="Line 213"/>
          <p:cNvSpPr>
            <a:spLocks noChangeShapeType="1"/>
          </p:cNvSpPr>
          <p:nvPr/>
        </p:nvSpPr>
        <p:spPr bwMode="auto">
          <a:xfrm>
            <a:off x="314325" y="46958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4" name="AutoShape 214"/>
          <p:cNvSpPr>
            <a:spLocks noChangeArrowheads="1"/>
          </p:cNvSpPr>
          <p:nvPr/>
        </p:nvSpPr>
        <p:spPr bwMode="auto">
          <a:xfrm>
            <a:off x="2057400" y="2971800"/>
            <a:ext cx="3352800" cy="1066800"/>
          </a:xfrm>
          <a:prstGeom prst="wedgeRoundRectCallout">
            <a:avLst>
              <a:gd name="adj1" fmla="val -47444"/>
              <a:gd name="adj2" fmla="val 105356"/>
              <a:gd name="adj3" fmla="val 16667"/>
            </a:avLst>
          </a:prstGeom>
          <a:solidFill>
            <a:srgbClr val="EFFFE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Eeek! </a:t>
            </a:r>
            <a:r>
              <a:rPr lang="en-US">
                <a:solidFill>
                  <a:schemeClr val="accent2"/>
                </a:solidFill>
              </a:rPr>
              <a:t>temp </a:t>
            </a:r>
            <a:r>
              <a:rPr lang="en-US"/>
              <a:t>points to… </a:t>
            </a:r>
            <a:r>
              <a:rPr lang="en-US">
                <a:solidFill>
                  <a:srgbClr val="FF0000"/>
                </a:solidFill>
              </a:rPr>
              <a:t>invalid memory</a:t>
            </a:r>
            <a:r>
              <a:rPr lang="en-US"/>
              <a:t>!</a:t>
            </a:r>
          </a:p>
        </p:txBody>
      </p:sp>
      <p:sp>
        <p:nvSpPr>
          <p:cNvPr id="348375" name="AutoShape 215"/>
          <p:cNvSpPr>
            <a:spLocks noChangeArrowheads="1"/>
          </p:cNvSpPr>
          <p:nvPr/>
        </p:nvSpPr>
        <p:spPr bwMode="auto">
          <a:xfrm>
            <a:off x="2209800" y="2514600"/>
            <a:ext cx="3190875" cy="1428750"/>
          </a:xfrm>
          <a:prstGeom prst="wedgeRoundRectCallout">
            <a:avLst>
              <a:gd name="adj1" fmla="val -51792"/>
              <a:gd name="adj2" fmla="val 98000"/>
              <a:gd name="adj3" fmla="val 16667"/>
            </a:avLst>
          </a:prstGeom>
          <a:solidFill>
            <a:srgbClr val="EFFFE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temp</a:t>
            </a:r>
            <a:r>
              <a:rPr lang="en-US"/>
              <a:t> might now point to a web page of sports scores!</a:t>
            </a:r>
          </a:p>
        </p:txBody>
      </p:sp>
      <p:grpSp>
        <p:nvGrpSpPr>
          <p:cNvPr id="348386" name="Group 226"/>
          <p:cNvGrpSpPr>
            <a:grpSpLocks/>
          </p:cNvGrpSpPr>
          <p:nvPr/>
        </p:nvGrpSpPr>
        <p:grpSpPr bwMode="auto">
          <a:xfrm>
            <a:off x="7467600" y="1895475"/>
            <a:ext cx="1304925" cy="1047750"/>
            <a:chOff x="5814" y="2256"/>
            <a:chExt cx="822" cy="660"/>
          </a:xfrm>
        </p:grpSpPr>
        <p:sp>
          <p:nvSpPr>
            <p:cNvPr id="348377" name="Rectangle 217"/>
            <p:cNvSpPr>
              <a:spLocks noChangeArrowheads="1"/>
            </p:cNvSpPr>
            <p:nvPr/>
          </p:nvSpPr>
          <p:spPr bwMode="auto">
            <a:xfrm>
              <a:off x="5856" y="2258"/>
              <a:ext cx="747" cy="658"/>
            </a:xfrm>
            <a:prstGeom prst="rect">
              <a:avLst/>
            </a:prstGeom>
            <a:solidFill>
              <a:srgbClr val="FFE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8" name="Text Box 218"/>
            <p:cNvSpPr txBox="1">
              <a:spLocks noChangeArrowheads="1"/>
            </p:cNvSpPr>
            <p:nvPr/>
          </p:nvSpPr>
          <p:spPr bwMode="auto">
            <a:xfrm>
              <a:off x="5814" y="2256"/>
              <a:ext cx="8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“LA-SF”, 24,1</a:t>
              </a:r>
            </a:p>
          </p:txBody>
        </p:sp>
        <p:sp>
          <p:nvSpPr>
            <p:cNvPr id="348379" name="Text Box 219"/>
            <p:cNvSpPr txBox="1">
              <a:spLocks noChangeArrowheads="1"/>
            </p:cNvSpPr>
            <p:nvPr/>
          </p:nvSpPr>
          <p:spPr bwMode="auto">
            <a:xfrm>
              <a:off x="5820" y="2464"/>
              <a:ext cx="7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“NY-FL”,8,7</a:t>
              </a:r>
            </a:p>
          </p:txBody>
        </p:sp>
        <p:sp>
          <p:nvSpPr>
            <p:cNvPr id="348384" name="Text Box 224"/>
            <p:cNvSpPr txBox="1">
              <a:spLocks noChangeArrowheads="1"/>
            </p:cNvSpPr>
            <p:nvPr/>
          </p:nvSpPr>
          <p:spPr bwMode="auto">
            <a:xfrm>
              <a:off x="5826" y="2688"/>
              <a:ext cx="8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“TX-AR”,9,12</a:t>
              </a:r>
            </a:p>
          </p:txBody>
        </p:sp>
      </p:grpSp>
      <p:sp>
        <p:nvSpPr>
          <p:cNvPr id="348387" name="Rectangle 227"/>
          <p:cNvSpPr>
            <a:spLocks noChangeArrowheads="1"/>
          </p:cNvSpPr>
          <p:nvPr/>
        </p:nvSpPr>
        <p:spPr bwMode="auto">
          <a:xfrm>
            <a:off x="8220075" y="2609850"/>
            <a:ext cx="542925" cy="266700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395" name="AutoShape 235"/>
          <p:cNvSpPr>
            <a:spLocks noChangeArrowheads="1"/>
          </p:cNvSpPr>
          <p:nvPr/>
        </p:nvSpPr>
        <p:spPr bwMode="auto">
          <a:xfrm>
            <a:off x="1906587" y="4018261"/>
            <a:ext cx="2922587" cy="1037630"/>
          </a:xfrm>
          <a:prstGeom prst="irregularSeal2">
            <a:avLst/>
          </a:prstGeom>
          <a:solidFill>
            <a:srgbClr val="FFE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dirty="0"/>
              <a:t>BOOM!</a:t>
            </a:r>
          </a:p>
        </p:txBody>
      </p:sp>
      <p:sp>
        <p:nvSpPr>
          <p:cNvPr id="348396" name="Text Box 236"/>
          <p:cNvSpPr txBox="1">
            <a:spLocks noChangeArrowheads="1"/>
          </p:cNvSpPr>
          <p:nvPr/>
        </p:nvSpPr>
        <p:spPr bwMode="auto">
          <a:xfrm>
            <a:off x="533400" y="5668963"/>
            <a:ext cx="3276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/>
              <a:t>So 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48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4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348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348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348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348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48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348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348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4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4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4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9" grpId="0"/>
      <p:bldP spid="348300" grpId="0" animBg="1"/>
      <p:bldP spid="348302" grpId="0"/>
      <p:bldP spid="348302" grpId="1"/>
      <p:bldP spid="348303" grpId="0"/>
      <p:bldP spid="348333" grpId="0"/>
      <p:bldP spid="348336" grpId="0"/>
      <p:bldP spid="348339" grpId="0"/>
      <p:bldP spid="348342" grpId="0"/>
      <p:bldP spid="348343" grpId="0"/>
      <p:bldP spid="348363" grpId="0"/>
      <p:bldP spid="348370" grpId="0" animBg="1"/>
      <p:bldP spid="348370" grpId="1" animBg="1"/>
      <p:bldP spid="348371" grpId="0" animBg="1"/>
      <p:bldP spid="348371" grpId="1" animBg="1"/>
      <p:bldP spid="348372" grpId="0" animBg="1"/>
      <p:bldP spid="348372" grpId="1" animBg="1"/>
      <p:bldP spid="348373" grpId="0" animBg="1"/>
      <p:bldP spid="348373" grpId="1" animBg="1"/>
      <p:bldP spid="348374" grpId="0" animBg="1"/>
      <p:bldP spid="348374" grpId="1" animBg="1"/>
      <p:bldP spid="348375" grpId="0" animBg="1"/>
      <p:bldP spid="348375" grpId="1" animBg="1"/>
      <p:bldP spid="348387" grpId="0" animBg="1"/>
      <p:bldP spid="348395" grpId="0" animBg="1"/>
      <p:bldP spid="3483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E281-C25D-4DA8-9CDD-BF0E13C2B769}" type="slidenum">
              <a:rPr lang="en-US"/>
              <a:pPr/>
              <a:t>6</a:t>
            </a:fld>
            <a:endParaRPr lang="en-US"/>
          </a:p>
        </p:txBody>
      </p:sp>
      <p:sp>
        <p:nvSpPr>
          <p:cNvPr id="560130" name="Rectangle 2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52400" y="1076325"/>
            <a:ext cx="541020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374650" y="29352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 setMeEqualTo</a:t>
            </a:r>
          </a:p>
        </p:txBody>
      </p:sp>
      <p:sp>
        <p:nvSpPr>
          <p:cNvPr id="560134" name="Text Box 6"/>
          <p:cNvSpPr txBox="1">
            <a:spLocks noChangeArrowheads="1"/>
          </p:cNvSpPr>
          <p:nvPr/>
        </p:nvSpPr>
        <p:spPr bwMode="auto">
          <a:xfrm>
            <a:off x="363538" y="3154363"/>
            <a:ext cx="29146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src.m_x;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src.m_y;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src.m_rad;</a:t>
            </a:r>
          </a:p>
          <a:p>
            <a:pPr algn="l"/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560135" name="Group 7"/>
          <p:cNvGrpSpPr>
            <a:grpSpLocks/>
          </p:cNvGrpSpPr>
          <p:nvPr/>
        </p:nvGrpSpPr>
        <p:grpSpPr bwMode="auto">
          <a:xfrm>
            <a:off x="1416050" y="3060700"/>
            <a:ext cx="1168400" cy="190500"/>
            <a:chOff x="768" y="1920"/>
            <a:chExt cx="776" cy="112"/>
          </a:xfrm>
        </p:grpSpPr>
        <p:sp>
          <p:nvSpPr>
            <p:cNvPr id="560136" name="Line 8"/>
            <p:cNvSpPr>
              <a:spLocks noChangeShapeType="1"/>
            </p:cNvSpPr>
            <p:nvPr/>
          </p:nvSpPr>
          <p:spPr bwMode="auto">
            <a:xfrm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37" name="Line 9"/>
            <p:cNvSpPr>
              <a:spLocks noChangeShapeType="1"/>
            </p:cNvSpPr>
            <p:nvPr/>
          </p:nvSpPr>
          <p:spPr bwMode="auto">
            <a:xfrm flipV="1"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0138" name="Group 10"/>
          <p:cNvGrpSpPr>
            <a:grpSpLocks/>
          </p:cNvGrpSpPr>
          <p:nvPr/>
        </p:nvGrpSpPr>
        <p:grpSpPr bwMode="auto">
          <a:xfrm>
            <a:off x="1047750" y="2946400"/>
            <a:ext cx="1800225" cy="366713"/>
            <a:chOff x="3884" y="1916"/>
            <a:chExt cx="890" cy="237"/>
          </a:xfrm>
        </p:grpSpPr>
        <p:sp>
          <p:nvSpPr>
            <p:cNvPr id="560139" name="Rectangle 11"/>
            <p:cNvSpPr>
              <a:spLocks noChangeArrowheads="1"/>
            </p:cNvSpPr>
            <p:nvPr/>
          </p:nvSpPr>
          <p:spPr bwMode="auto">
            <a:xfrm>
              <a:off x="3936" y="1920"/>
              <a:ext cx="824" cy="208"/>
            </a:xfrm>
            <a:prstGeom prst="rect">
              <a:avLst/>
            </a:prstGeom>
            <a:solidFill>
              <a:srgbClr val="FFFF99"/>
            </a:solidFill>
            <a:ln w="38100" algn="ctr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40" name="Text Box 12"/>
            <p:cNvSpPr txBox="1">
              <a:spLocks noChangeArrowheads="1"/>
            </p:cNvSpPr>
            <p:nvPr/>
          </p:nvSpPr>
          <p:spPr bwMode="auto">
            <a:xfrm>
              <a:off x="3884" y="1916"/>
              <a:ext cx="89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operator=</a:t>
              </a:r>
            </a:p>
          </p:txBody>
        </p:sp>
      </p:grpSp>
      <p:sp>
        <p:nvSpPr>
          <p:cNvPr id="560141" name="Text Box 13"/>
          <p:cNvSpPr txBox="1">
            <a:spLocks noChangeArrowheads="1"/>
          </p:cNvSpPr>
          <p:nvPr/>
        </p:nvSpPr>
        <p:spPr bwMode="auto">
          <a:xfrm>
            <a:off x="5543550" y="2435225"/>
            <a:ext cx="33924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The function name is 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operator=</a:t>
            </a:r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5445125" y="1020763"/>
            <a:ext cx="3636963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006666"/>
                </a:solidFill>
              </a:rPr>
              <a:t>Now lets see what a real </a:t>
            </a:r>
            <a:r>
              <a:rPr lang="en-US" sz="2200">
                <a:solidFill>
                  <a:schemeClr val="accent2"/>
                </a:solidFill>
              </a:rPr>
              <a:t>assignment operator</a:t>
            </a:r>
            <a:r>
              <a:rPr lang="en-US" sz="2200">
                <a:solidFill>
                  <a:srgbClr val="006666"/>
                </a:solidFill>
              </a:rPr>
              <a:t> </a:t>
            </a:r>
            <a:br>
              <a:rPr lang="en-US" sz="2200">
                <a:solidFill>
                  <a:srgbClr val="006666"/>
                </a:solidFill>
              </a:rPr>
            </a:br>
            <a:r>
              <a:rPr lang="en-US" sz="2200">
                <a:solidFill>
                  <a:srgbClr val="006666"/>
                </a:solidFill>
              </a:rPr>
              <a:t>looks like.</a:t>
            </a:r>
          </a:p>
        </p:txBody>
      </p:sp>
      <p:sp>
        <p:nvSpPr>
          <p:cNvPr id="560143" name="Text Box 15"/>
          <p:cNvSpPr txBox="1">
            <a:spLocks noChangeArrowheads="1"/>
          </p:cNvSpPr>
          <p:nvPr/>
        </p:nvSpPr>
        <p:spPr bwMode="auto">
          <a:xfrm>
            <a:off x="5511800" y="3246438"/>
            <a:ext cx="3697288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2.   The function return type is a 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reference to the class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en-US" sz="22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560144" name="Group 16"/>
          <p:cNvGrpSpPr>
            <a:grpSpLocks/>
          </p:cNvGrpSpPr>
          <p:nvPr/>
        </p:nvGrpSpPr>
        <p:grpSpPr bwMode="auto">
          <a:xfrm>
            <a:off x="460375" y="3036888"/>
            <a:ext cx="774700" cy="165100"/>
            <a:chOff x="768" y="1920"/>
            <a:chExt cx="776" cy="112"/>
          </a:xfrm>
        </p:grpSpPr>
        <p:sp>
          <p:nvSpPr>
            <p:cNvPr id="560145" name="Line 17"/>
            <p:cNvSpPr>
              <a:spLocks noChangeShapeType="1"/>
            </p:cNvSpPr>
            <p:nvPr/>
          </p:nvSpPr>
          <p:spPr bwMode="auto">
            <a:xfrm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46" name="Line 18"/>
            <p:cNvSpPr>
              <a:spLocks noChangeShapeType="1"/>
            </p:cNvSpPr>
            <p:nvPr/>
          </p:nvSpPr>
          <p:spPr bwMode="auto">
            <a:xfrm flipV="1"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0147" name="Group 19"/>
          <p:cNvGrpSpPr>
            <a:grpSpLocks/>
          </p:cNvGrpSpPr>
          <p:nvPr/>
        </p:nvGrpSpPr>
        <p:grpSpPr bwMode="auto">
          <a:xfrm>
            <a:off x="342900" y="2946400"/>
            <a:ext cx="1108075" cy="366713"/>
            <a:chOff x="3840" y="2736"/>
            <a:chExt cx="698" cy="299"/>
          </a:xfrm>
        </p:grpSpPr>
        <p:sp>
          <p:nvSpPr>
            <p:cNvPr id="560148" name="Rectangle 20"/>
            <p:cNvSpPr>
              <a:spLocks noChangeArrowheads="1"/>
            </p:cNvSpPr>
            <p:nvPr/>
          </p:nvSpPr>
          <p:spPr bwMode="auto">
            <a:xfrm>
              <a:off x="3881" y="2740"/>
              <a:ext cx="574" cy="208"/>
            </a:xfrm>
            <a:prstGeom prst="rect">
              <a:avLst/>
            </a:prstGeom>
            <a:solidFill>
              <a:srgbClr val="FFFF99"/>
            </a:solidFill>
            <a:ln w="38100" algn="ctr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0149" name="Text Box 21"/>
            <p:cNvSpPr txBox="1">
              <a:spLocks noChangeArrowheads="1"/>
            </p:cNvSpPr>
            <p:nvPr/>
          </p:nvSpPr>
          <p:spPr bwMode="auto">
            <a:xfrm>
              <a:off x="3840" y="2736"/>
              <a:ext cx="69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Circ &amp;</a:t>
              </a:r>
            </a:p>
          </p:txBody>
        </p:sp>
      </p:grpSp>
      <p:sp>
        <p:nvSpPr>
          <p:cNvPr id="560150" name="Text Box 22"/>
          <p:cNvSpPr txBox="1">
            <a:spLocks noChangeArrowheads="1"/>
          </p:cNvSpPr>
          <p:nvPr/>
        </p:nvSpPr>
        <p:spPr bwMode="auto">
          <a:xfrm>
            <a:off x="5461000" y="4419600"/>
            <a:ext cx="36972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3.   The function returns 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*this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when its done.</a:t>
            </a:r>
            <a:endParaRPr lang="en-US" sz="22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560151" name="Group 23"/>
          <p:cNvGrpSpPr>
            <a:grpSpLocks/>
          </p:cNvGrpSpPr>
          <p:nvPr/>
        </p:nvGrpSpPr>
        <p:grpSpPr bwMode="auto">
          <a:xfrm>
            <a:off x="596900" y="4297363"/>
            <a:ext cx="2149475" cy="366712"/>
            <a:chOff x="3884" y="1916"/>
            <a:chExt cx="890" cy="320"/>
          </a:xfrm>
        </p:grpSpPr>
        <p:sp>
          <p:nvSpPr>
            <p:cNvPr id="560152" name="Rectangle 24"/>
            <p:cNvSpPr>
              <a:spLocks noChangeArrowheads="1"/>
            </p:cNvSpPr>
            <p:nvPr/>
          </p:nvSpPr>
          <p:spPr bwMode="auto">
            <a:xfrm>
              <a:off x="3936" y="1920"/>
              <a:ext cx="824" cy="208"/>
            </a:xfrm>
            <a:prstGeom prst="rect">
              <a:avLst/>
            </a:prstGeom>
            <a:solidFill>
              <a:srgbClr val="FFFF99"/>
            </a:solidFill>
            <a:ln w="38100" algn="ctr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3884" y="1916"/>
              <a:ext cx="89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return(*this);</a:t>
              </a:r>
            </a:p>
          </p:txBody>
        </p:sp>
      </p:grpSp>
      <p:sp>
        <p:nvSpPr>
          <p:cNvPr id="560154" name="AutoShape 26"/>
          <p:cNvSpPr>
            <a:spLocks noChangeArrowheads="1"/>
          </p:cNvSpPr>
          <p:nvPr/>
        </p:nvSpPr>
        <p:spPr bwMode="auto">
          <a:xfrm>
            <a:off x="3067050" y="990600"/>
            <a:ext cx="4586288" cy="1600200"/>
          </a:xfrm>
          <a:prstGeom prst="wedgeRoundRectCallout">
            <a:avLst>
              <a:gd name="adj1" fmla="val -48648"/>
              <a:gd name="adj2" fmla="val 75792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/>
              <a:t>The const keyword guarantees that the source object (src) is not modified during the copy.</a:t>
            </a:r>
          </a:p>
        </p:txBody>
      </p:sp>
      <p:sp>
        <p:nvSpPr>
          <p:cNvPr id="560155" name="AutoShape 27"/>
          <p:cNvSpPr>
            <a:spLocks noChangeArrowheads="1"/>
          </p:cNvSpPr>
          <p:nvPr/>
        </p:nvSpPr>
        <p:spPr bwMode="auto">
          <a:xfrm>
            <a:off x="4229100" y="990600"/>
            <a:ext cx="4691063" cy="1600200"/>
          </a:xfrm>
          <a:prstGeom prst="wedgeRoundRectCallout">
            <a:avLst>
              <a:gd name="adj1" fmla="val -46921"/>
              <a:gd name="adj2" fmla="val 76685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/>
              <a:t>You MUST pass a </a:t>
            </a:r>
            <a:r>
              <a:rPr lang="en-US" sz="2300" i="1">
                <a:solidFill>
                  <a:srgbClr val="6600CC"/>
                </a:solidFill>
              </a:rPr>
              <a:t>reference</a:t>
            </a:r>
            <a:r>
              <a:rPr lang="en-US" sz="2300"/>
              <a:t> to the source object. This means you have to have </a:t>
            </a:r>
            <a:br>
              <a:rPr lang="en-US" sz="2300"/>
            </a:br>
            <a:r>
              <a:rPr lang="en-US" sz="2300"/>
              <a:t>the </a:t>
            </a:r>
            <a:r>
              <a:rPr lang="en-US" sz="2300">
                <a:solidFill>
                  <a:srgbClr val="FF0000"/>
                </a:solidFill>
              </a:rPr>
              <a:t>&amp;</a:t>
            </a:r>
            <a:r>
              <a:rPr lang="en-US" sz="2300"/>
              <a:t> here!!!</a:t>
            </a:r>
          </a:p>
        </p:txBody>
      </p:sp>
      <p:sp>
        <p:nvSpPr>
          <p:cNvPr id="560158" name="Rectangle 30"/>
          <p:cNvSpPr>
            <a:spLocks noChangeArrowheads="1"/>
          </p:cNvSpPr>
          <p:nvPr/>
        </p:nvSpPr>
        <p:spPr bwMode="auto">
          <a:xfrm>
            <a:off x="2700338" y="29352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sz="1800" b="1" u="sng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Circ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src)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02396 7.40741E-7 " pathEditMode="relative" ptsTypes="AA">
                                      <p:cBhvr>
                                        <p:cTn id="32" dur="2000" fill="hold"/>
                                        <p:tgtEl>
                                          <p:spTgt spid="560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41" grpId="0"/>
      <p:bldP spid="560143" grpId="0"/>
      <p:bldP spid="560150" grpId="0"/>
      <p:bldP spid="560154" grpId="0" animBg="1"/>
      <p:bldP spid="560154" grpId="1" animBg="1"/>
      <p:bldP spid="560155" grpId="0" animBg="1"/>
      <p:bldP spid="560155" grpId="1" animBg="1"/>
      <p:bldP spid="56015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A8F5-4801-47A3-800E-8156B513682D}" type="slidenum">
              <a:rPr lang="en-US"/>
              <a:pPr/>
              <a:t>60</a:t>
            </a:fld>
            <a:endParaRPr lang="en-US"/>
          </a:p>
        </p:txBody>
      </p:sp>
      <p:sp>
        <p:nvSpPr>
          <p:cNvPr id="541777" name="Rectangle 81"/>
          <p:cNvSpPr>
            <a:spLocks noChangeArrowheads="1"/>
          </p:cNvSpPr>
          <p:nvPr/>
        </p:nvSpPr>
        <p:spPr bwMode="auto">
          <a:xfrm>
            <a:off x="268288" y="3048000"/>
            <a:ext cx="5581650" cy="2133600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tx1"/>
                </a:solidFill>
              </a:rPr>
              <a:t>// traversal: process all nodes in the list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house * temp = m_head;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while (temp != NULL)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US" sz="1900">
                <a:solidFill>
                  <a:schemeClr val="accent2"/>
                </a:solidFill>
              </a:rPr>
              <a:t>    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Linked List Destructor</a:t>
            </a:r>
            <a:endParaRPr lang="en-US" sz="3200">
              <a:solidFill>
                <a:srgbClr val="FF3300"/>
              </a:solidFill>
            </a:endParaRP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152400" y="914400"/>
            <a:ext cx="52165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/>
              <a:t>When we’re done with our list, we have to free each node one at a time.</a:t>
            </a:r>
          </a:p>
          <a:p>
            <a:pPr algn="l"/>
            <a:endParaRPr lang="en-US" sz="2200"/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228600" y="1752600"/>
            <a:ext cx="4114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/>
              <a:t>Again, we can use a </a:t>
            </a:r>
            <a:r>
              <a:rPr lang="en-US" sz="2200">
                <a:solidFill>
                  <a:schemeClr val="accent2"/>
                </a:solidFill>
              </a:rPr>
              <a:t>simple traversal</a:t>
            </a:r>
            <a:r>
              <a:rPr lang="en-US" sz="2200"/>
              <a:t>… or can we?</a:t>
            </a:r>
          </a:p>
          <a:p>
            <a:pPr algn="l"/>
            <a:endParaRPr lang="en-US" sz="2200"/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6519863" y="3200400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05" name="Text Box 9"/>
          <p:cNvSpPr txBox="1">
            <a:spLocks noChangeArrowheads="1"/>
          </p:cNvSpPr>
          <p:nvPr/>
        </p:nvSpPr>
        <p:spPr bwMode="auto">
          <a:xfrm>
            <a:off x="6519863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6519863" y="3529013"/>
            <a:ext cx="563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41707" name="Rectangle 11"/>
          <p:cNvSpPr>
            <a:spLocks noChangeArrowheads="1"/>
          </p:cNvSpPr>
          <p:nvPr/>
        </p:nvSpPr>
        <p:spPr bwMode="auto">
          <a:xfrm>
            <a:off x="7094538" y="32559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08" name="Rectangle 12"/>
          <p:cNvSpPr>
            <a:spLocks noChangeArrowheads="1"/>
          </p:cNvSpPr>
          <p:nvPr/>
        </p:nvSpPr>
        <p:spPr bwMode="auto">
          <a:xfrm>
            <a:off x="7094538" y="3533775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7035800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7073900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1711" name="Rectangle 15"/>
          <p:cNvSpPr>
            <a:spLocks noChangeArrowheads="1"/>
          </p:cNvSpPr>
          <p:nvPr/>
        </p:nvSpPr>
        <p:spPr bwMode="auto">
          <a:xfrm>
            <a:off x="7586663" y="4471988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7586663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7586663" y="4799013"/>
            <a:ext cx="56356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41714" name="Rectangle 18"/>
          <p:cNvSpPr>
            <a:spLocks noChangeArrowheads="1"/>
          </p:cNvSpPr>
          <p:nvPr/>
        </p:nvSpPr>
        <p:spPr bwMode="auto">
          <a:xfrm>
            <a:off x="8161338" y="4527550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15" name="Rectangle 19"/>
          <p:cNvSpPr>
            <a:spLocks noChangeArrowheads="1"/>
          </p:cNvSpPr>
          <p:nvPr/>
        </p:nvSpPr>
        <p:spPr bwMode="auto">
          <a:xfrm>
            <a:off x="8161338" y="48053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41716" name="Text Box 20"/>
          <p:cNvSpPr txBox="1">
            <a:spLocks noChangeArrowheads="1"/>
          </p:cNvSpPr>
          <p:nvPr/>
        </p:nvSpPr>
        <p:spPr bwMode="auto">
          <a:xfrm>
            <a:off x="8045450" y="4483100"/>
            <a:ext cx="93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“lemur”</a:t>
            </a:r>
          </a:p>
        </p:txBody>
      </p:sp>
      <p:sp>
        <p:nvSpPr>
          <p:cNvPr id="541717" name="Text Box 21"/>
          <p:cNvSpPr txBox="1">
            <a:spLocks noChangeArrowheads="1"/>
          </p:cNvSpPr>
          <p:nvPr/>
        </p:nvSpPr>
        <p:spPr bwMode="auto">
          <a:xfrm>
            <a:off x="8121650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700</a:t>
            </a:r>
          </a:p>
        </p:txBody>
      </p:sp>
      <p:grpSp>
        <p:nvGrpSpPr>
          <p:cNvPr id="541718" name="Group 22"/>
          <p:cNvGrpSpPr>
            <a:grpSpLocks/>
          </p:cNvGrpSpPr>
          <p:nvPr/>
        </p:nvGrpSpPr>
        <p:grpSpPr bwMode="auto">
          <a:xfrm>
            <a:off x="7540625" y="2378075"/>
            <a:ext cx="1208088" cy="633413"/>
            <a:chOff x="4608" y="1680"/>
            <a:chExt cx="1008" cy="548"/>
          </a:xfrm>
        </p:grpSpPr>
        <p:sp>
          <p:nvSpPr>
            <p:cNvPr id="541719" name="Rectangle 23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20" name="Text Box 24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41721" name="Text Box 25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41722" name="Rectangle 26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23" name="Rectangle 27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41724" name="Text Box 28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41725" name="Text Box 29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41726" name="Rectangle 30"/>
          <p:cNvSpPr>
            <a:spLocks noChangeArrowheads="1"/>
          </p:cNvSpPr>
          <p:nvPr/>
        </p:nvSpPr>
        <p:spPr bwMode="auto">
          <a:xfrm>
            <a:off x="5646738" y="890588"/>
            <a:ext cx="1582737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27" name="Text Box 31"/>
          <p:cNvSpPr txBox="1">
            <a:spLocks noChangeArrowheads="1"/>
          </p:cNvSpPr>
          <p:nvPr/>
        </p:nvSpPr>
        <p:spPr bwMode="auto">
          <a:xfrm>
            <a:off x="5383213" y="823913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5580063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41729" name="Rectangle 33"/>
          <p:cNvSpPr>
            <a:spLocks noChangeArrowheads="1"/>
          </p:cNvSpPr>
          <p:nvPr/>
        </p:nvSpPr>
        <p:spPr bwMode="auto">
          <a:xfrm>
            <a:off x="6740525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30" name="Text Box 34"/>
          <p:cNvSpPr txBox="1">
            <a:spLocks noChangeArrowheads="1"/>
          </p:cNvSpPr>
          <p:nvPr/>
        </p:nvSpPr>
        <p:spPr bwMode="auto">
          <a:xfrm>
            <a:off x="5580063" y="1196975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6681788" y="946150"/>
            <a:ext cx="611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41732" name="Text Box 36"/>
          <p:cNvSpPr txBox="1">
            <a:spLocks noChangeArrowheads="1"/>
          </p:cNvSpPr>
          <p:nvPr/>
        </p:nvSpPr>
        <p:spPr bwMode="auto">
          <a:xfrm>
            <a:off x="6811963" y="833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1733" name="Text Box 37"/>
          <p:cNvSpPr txBox="1">
            <a:spLocks noChangeArrowheads="1"/>
          </p:cNvSpPr>
          <p:nvPr/>
        </p:nvSpPr>
        <p:spPr bwMode="auto">
          <a:xfrm>
            <a:off x="8259763" y="25717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41734" name="AutoShape 38"/>
          <p:cNvCxnSpPr>
            <a:cxnSpLocks noChangeShapeType="1"/>
            <a:stCxn id="541733" idx="3"/>
            <a:endCxn id="541709" idx="0"/>
          </p:cNvCxnSpPr>
          <p:nvPr/>
        </p:nvCxnSpPr>
        <p:spPr bwMode="auto">
          <a:xfrm flipH="1">
            <a:off x="7429500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1735" name="AutoShape 39"/>
          <p:cNvCxnSpPr>
            <a:cxnSpLocks noChangeShapeType="1"/>
            <a:endCxn id="541711" idx="0"/>
          </p:cNvCxnSpPr>
          <p:nvPr/>
        </p:nvCxnSpPr>
        <p:spPr bwMode="auto">
          <a:xfrm>
            <a:off x="7515225" y="3638550"/>
            <a:ext cx="650875" cy="8334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1736" name="Text Box 40"/>
          <p:cNvSpPr txBox="1">
            <a:spLocks noChangeArrowheads="1"/>
          </p:cNvSpPr>
          <p:nvPr/>
        </p:nvSpPr>
        <p:spPr bwMode="auto">
          <a:xfrm>
            <a:off x="7640638" y="24098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41737" name="AutoShape 41"/>
          <p:cNvCxnSpPr>
            <a:cxnSpLocks noChangeShapeType="1"/>
            <a:stCxn id="541732" idx="3"/>
            <a:endCxn id="541736" idx="0"/>
          </p:cNvCxnSpPr>
          <p:nvPr/>
        </p:nvCxnSpPr>
        <p:spPr bwMode="auto">
          <a:xfrm>
            <a:off x="7086600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1738" name="Text Box 42"/>
          <p:cNvSpPr txBox="1">
            <a:spLocks noChangeArrowheads="1"/>
          </p:cNvSpPr>
          <p:nvPr/>
        </p:nvSpPr>
        <p:spPr bwMode="auto">
          <a:xfrm>
            <a:off x="6646863" y="92392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8602663" y="22891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41740" name="Text Box 44"/>
          <p:cNvSpPr txBox="1">
            <a:spLocks noChangeArrowheads="1"/>
          </p:cNvSpPr>
          <p:nvPr/>
        </p:nvSpPr>
        <p:spPr bwMode="auto">
          <a:xfrm>
            <a:off x="7593013" y="3124200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8659813" y="4413250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41742" name="Text Box 46"/>
          <p:cNvSpPr txBox="1">
            <a:spLocks noChangeArrowheads="1"/>
          </p:cNvSpPr>
          <p:nvPr/>
        </p:nvSpPr>
        <p:spPr bwMode="auto">
          <a:xfrm>
            <a:off x="8059738" y="26574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1744" name="Text Box 48"/>
          <p:cNvSpPr txBox="1">
            <a:spLocks noChangeArrowheads="1"/>
          </p:cNvSpPr>
          <p:nvPr/>
        </p:nvSpPr>
        <p:spPr bwMode="auto">
          <a:xfrm>
            <a:off x="7088188" y="3486150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41745" name="Rectangle 49"/>
          <p:cNvSpPr>
            <a:spLocks noChangeArrowheads="1"/>
          </p:cNvSpPr>
          <p:nvPr/>
        </p:nvSpPr>
        <p:spPr bwMode="auto">
          <a:xfrm>
            <a:off x="6678613" y="5595938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6678613" y="5646738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6678613" y="5926138"/>
            <a:ext cx="563562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41748" name="Rectangle 52"/>
          <p:cNvSpPr>
            <a:spLocks noChangeArrowheads="1"/>
          </p:cNvSpPr>
          <p:nvPr/>
        </p:nvSpPr>
        <p:spPr bwMode="auto">
          <a:xfrm>
            <a:off x="7253288" y="5651500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49" name="Rectangle 53"/>
          <p:cNvSpPr>
            <a:spLocks noChangeArrowheads="1"/>
          </p:cNvSpPr>
          <p:nvPr/>
        </p:nvSpPr>
        <p:spPr bwMode="auto">
          <a:xfrm>
            <a:off x="7264400" y="593566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41750" name="Text Box 54"/>
          <p:cNvSpPr txBox="1">
            <a:spLocks noChangeArrowheads="1"/>
          </p:cNvSpPr>
          <p:nvPr/>
        </p:nvSpPr>
        <p:spPr bwMode="auto">
          <a:xfrm>
            <a:off x="7242175" y="5608638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1751" name="Text Box 55"/>
          <p:cNvSpPr txBox="1">
            <a:spLocks noChangeArrowheads="1"/>
          </p:cNvSpPr>
          <p:nvPr/>
        </p:nvSpPr>
        <p:spPr bwMode="auto">
          <a:xfrm>
            <a:off x="7232650" y="58928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1752" name="Text Box 56"/>
          <p:cNvSpPr txBox="1">
            <a:spLocks noChangeArrowheads="1"/>
          </p:cNvSpPr>
          <p:nvPr/>
        </p:nvSpPr>
        <p:spPr bwMode="auto">
          <a:xfrm>
            <a:off x="7412038" y="5562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41753" name="Text Box 57"/>
          <p:cNvSpPr txBox="1">
            <a:spLocks noChangeArrowheads="1"/>
          </p:cNvSpPr>
          <p:nvPr/>
        </p:nvSpPr>
        <p:spPr bwMode="auto">
          <a:xfrm>
            <a:off x="7158038" y="5576888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“rat”</a:t>
            </a:r>
          </a:p>
        </p:txBody>
      </p:sp>
      <p:sp>
        <p:nvSpPr>
          <p:cNvPr id="541754" name="Text Box 58"/>
          <p:cNvSpPr txBox="1">
            <a:spLocks noChangeArrowheads="1"/>
          </p:cNvSpPr>
          <p:nvPr/>
        </p:nvSpPr>
        <p:spPr bwMode="auto">
          <a:xfrm>
            <a:off x="7185025" y="586740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cxnSp>
        <p:nvCxnSpPr>
          <p:cNvPr id="541755" name="AutoShape 59"/>
          <p:cNvCxnSpPr>
            <a:cxnSpLocks noChangeShapeType="1"/>
            <a:endCxn id="541753" idx="0"/>
          </p:cNvCxnSpPr>
          <p:nvPr/>
        </p:nvCxnSpPr>
        <p:spPr bwMode="auto">
          <a:xfrm rot="5400000">
            <a:off x="7691438" y="4846637"/>
            <a:ext cx="547688" cy="912813"/>
          </a:xfrm>
          <a:prstGeom prst="curvedConnector3">
            <a:avLst>
              <a:gd name="adj1" fmla="val 48116"/>
            </a:avLst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1756" name="Text Box 60"/>
          <p:cNvSpPr txBox="1">
            <a:spLocks noChangeArrowheads="1"/>
          </p:cNvSpPr>
          <p:nvPr/>
        </p:nvSpPr>
        <p:spPr bwMode="auto">
          <a:xfrm>
            <a:off x="7770813" y="549592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541757" name="Text Box 61"/>
          <p:cNvSpPr txBox="1">
            <a:spLocks noChangeArrowheads="1"/>
          </p:cNvSpPr>
          <p:nvPr/>
        </p:nvSpPr>
        <p:spPr bwMode="auto">
          <a:xfrm>
            <a:off x="6088063" y="18764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1759" name="Text Box 63"/>
          <p:cNvSpPr txBox="1">
            <a:spLocks noChangeArrowheads="1"/>
          </p:cNvSpPr>
          <p:nvPr/>
        </p:nvSpPr>
        <p:spPr bwMode="auto">
          <a:xfrm>
            <a:off x="5718175" y="36480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1760" name="Text Box 64"/>
          <p:cNvSpPr txBox="1">
            <a:spLocks noChangeArrowheads="1"/>
          </p:cNvSpPr>
          <p:nvPr/>
        </p:nvSpPr>
        <p:spPr bwMode="auto">
          <a:xfrm>
            <a:off x="6642100" y="2266950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temp-&gt;</a:t>
            </a:r>
          </a:p>
        </p:txBody>
      </p:sp>
      <p:sp>
        <p:nvSpPr>
          <p:cNvPr id="541761" name="Text Box 65"/>
          <p:cNvSpPr txBox="1">
            <a:spLocks noChangeArrowheads="1"/>
          </p:cNvSpPr>
          <p:nvPr/>
        </p:nvSpPr>
        <p:spPr bwMode="auto">
          <a:xfrm>
            <a:off x="6526213" y="32004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1775" name="Text Box 79"/>
          <p:cNvSpPr txBox="1">
            <a:spLocks noChangeArrowheads="1"/>
          </p:cNvSpPr>
          <p:nvPr/>
        </p:nvSpPr>
        <p:spPr bwMode="auto">
          <a:xfrm>
            <a:off x="609600" y="5973763"/>
            <a:ext cx="3276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/>
              <a:t>So how can we fix it?</a:t>
            </a:r>
          </a:p>
        </p:txBody>
      </p:sp>
      <p:sp>
        <p:nvSpPr>
          <p:cNvPr id="541778" name="Rectangle 82"/>
          <p:cNvSpPr>
            <a:spLocks noChangeArrowheads="1"/>
          </p:cNvSpPr>
          <p:nvPr/>
        </p:nvSpPr>
        <p:spPr bwMode="auto">
          <a:xfrm>
            <a:off x="257175" y="3048000"/>
            <a:ext cx="5581650" cy="2711450"/>
          </a:xfrm>
          <a:prstGeom prst="rect">
            <a:avLst/>
          </a:prstGeom>
          <a:solidFill>
            <a:srgbClr val="FFF2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chemeClr val="tx1"/>
                </a:solidFill>
              </a:rPr>
              <a:t>// traversal: process all nodes in the list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house * temp = m_head;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while (temp != NULL)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{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   </a:t>
            </a:r>
          </a:p>
          <a:p>
            <a:pPr algn="l"/>
            <a:r>
              <a:rPr lang="en-US" sz="1900">
                <a:solidFill>
                  <a:schemeClr val="accent2"/>
                </a:solidFill>
              </a:rPr>
              <a:t>     </a:t>
            </a:r>
          </a:p>
          <a:p>
            <a:pPr algn="l"/>
            <a:r>
              <a:rPr lang="en-US" sz="1900">
                <a:solidFill>
                  <a:schemeClr val="tx1"/>
                </a:solidFill>
              </a:rPr>
              <a:t> </a:t>
            </a:r>
          </a:p>
          <a:p>
            <a:pPr algn="l"/>
            <a:endParaRPr lang="en-US" sz="1900">
              <a:solidFill>
                <a:schemeClr val="tx1"/>
              </a:solidFill>
            </a:endParaRPr>
          </a:p>
          <a:p>
            <a:pPr algn="l"/>
            <a:endParaRPr lang="en-US" sz="1900">
              <a:solidFill>
                <a:schemeClr val="tx1"/>
              </a:solidFill>
            </a:endParaRPr>
          </a:p>
        </p:txBody>
      </p:sp>
      <p:sp>
        <p:nvSpPr>
          <p:cNvPr id="541776" name="Rectangle 80"/>
          <p:cNvSpPr>
            <a:spLocks noChangeArrowheads="1"/>
          </p:cNvSpPr>
          <p:nvPr/>
        </p:nvSpPr>
        <p:spPr bwMode="auto">
          <a:xfrm>
            <a:off x="276225" y="4171950"/>
            <a:ext cx="2640013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>
                <a:solidFill>
                  <a:srgbClr val="990000"/>
                </a:solidFill>
              </a:rPr>
              <a:t>    delete temp;</a:t>
            </a:r>
          </a:p>
          <a:p>
            <a:pPr algn="l"/>
            <a:r>
              <a:rPr lang="en-US" sz="1900">
                <a:solidFill>
                  <a:schemeClr val="accent2"/>
                </a:solidFill>
              </a:rPr>
              <a:t>    temp = temp-&gt;next;</a:t>
            </a:r>
          </a:p>
          <a:p>
            <a:pPr algn="l"/>
            <a:r>
              <a:rPr lang="en-US" sz="1900">
                <a:solidFill>
                  <a:schemeClr val="accent2"/>
                </a:solidFill>
              </a:rPr>
              <a:t>}</a:t>
            </a:r>
          </a:p>
          <a:p>
            <a:pPr algn="l"/>
            <a:endParaRPr lang="en-US" sz="1900">
              <a:solidFill>
                <a:srgbClr val="990000"/>
              </a:solidFill>
            </a:endParaRPr>
          </a:p>
        </p:txBody>
      </p:sp>
      <p:sp>
        <p:nvSpPr>
          <p:cNvPr id="541779" name="Rectangle 83"/>
          <p:cNvSpPr>
            <a:spLocks noChangeArrowheads="1"/>
          </p:cNvSpPr>
          <p:nvPr/>
        </p:nvSpPr>
        <p:spPr bwMode="auto">
          <a:xfrm>
            <a:off x="554038" y="4171950"/>
            <a:ext cx="275907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>
                <a:solidFill>
                  <a:srgbClr val="FF0000"/>
                </a:solidFill>
              </a:rPr>
              <a:t>house *nextOne;</a:t>
            </a:r>
          </a:p>
          <a:p>
            <a:pPr algn="l"/>
            <a:r>
              <a:rPr lang="en-US" sz="1900">
                <a:solidFill>
                  <a:srgbClr val="FF0000"/>
                </a:solidFill>
              </a:rPr>
              <a:t>nextOne = temp-&gt;next;</a:t>
            </a:r>
          </a:p>
        </p:txBody>
      </p:sp>
      <p:sp>
        <p:nvSpPr>
          <p:cNvPr id="541780" name="Rectangle 84"/>
          <p:cNvSpPr>
            <a:spLocks noChangeArrowheads="1"/>
          </p:cNvSpPr>
          <p:nvPr/>
        </p:nvSpPr>
        <p:spPr bwMode="auto">
          <a:xfrm>
            <a:off x="1438275" y="5076825"/>
            <a:ext cx="1698625" cy="381000"/>
          </a:xfrm>
          <a:prstGeom prst="rect">
            <a:avLst/>
          </a:prstGeom>
          <a:solidFill>
            <a:srgbClr val="FFF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900">
                <a:solidFill>
                  <a:srgbClr val="FF0000"/>
                </a:solidFill>
              </a:rPr>
              <a:t>nextOne;</a:t>
            </a:r>
          </a:p>
        </p:txBody>
      </p:sp>
      <p:sp>
        <p:nvSpPr>
          <p:cNvPr id="541781" name="Line 85"/>
          <p:cNvSpPr>
            <a:spLocks noChangeShapeType="1"/>
          </p:cNvSpPr>
          <p:nvPr/>
        </p:nvSpPr>
        <p:spPr bwMode="auto">
          <a:xfrm>
            <a:off x="57150" y="35433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82" name="Line 86"/>
          <p:cNvSpPr>
            <a:spLocks noChangeShapeType="1"/>
          </p:cNvSpPr>
          <p:nvPr/>
        </p:nvSpPr>
        <p:spPr bwMode="auto">
          <a:xfrm>
            <a:off x="38100" y="38385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83" name="Line 87"/>
          <p:cNvSpPr>
            <a:spLocks noChangeShapeType="1"/>
          </p:cNvSpPr>
          <p:nvPr/>
        </p:nvSpPr>
        <p:spPr bwMode="auto">
          <a:xfrm>
            <a:off x="295275" y="43624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1784" name="Group 88"/>
          <p:cNvGrpSpPr>
            <a:grpSpLocks/>
          </p:cNvGrpSpPr>
          <p:nvPr/>
        </p:nvGrpSpPr>
        <p:grpSpPr bwMode="auto">
          <a:xfrm>
            <a:off x="4648200" y="2362200"/>
            <a:ext cx="1655763" cy="396875"/>
            <a:chOff x="2797" y="1278"/>
            <a:chExt cx="1043" cy="250"/>
          </a:xfrm>
        </p:grpSpPr>
        <p:sp>
          <p:nvSpPr>
            <p:cNvPr id="541785" name="Rectangle 89"/>
            <p:cNvSpPr>
              <a:spLocks noChangeArrowheads="1"/>
            </p:cNvSpPr>
            <p:nvPr/>
          </p:nvSpPr>
          <p:spPr bwMode="auto">
            <a:xfrm>
              <a:off x="3504" y="1344"/>
              <a:ext cx="336" cy="144"/>
            </a:xfrm>
            <a:prstGeom prst="rect">
              <a:avLst/>
            </a:prstGeom>
            <a:solidFill>
              <a:srgbClr val="FFF2E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786" name="Text Box 90"/>
            <p:cNvSpPr txBox="1">
              <a:spLocks noChangeArrowheads="1"/>
            </p:cNvSpPr>
            <p:nvPr/>
          </p:nvSpPr>
          <p:spPr bwMode="auto">
            <a:xfrm>
              <a:off x="2797" y="1278"/>
              <a:ext cx="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</a:rPr>
                <a:t>nextOne     </a:t>
              </a:r>
            </a:p>
          </p:txBody>
        </p:sp>
      </p:grpSp>
      <p:sp>
        <p:nvSpPr>
          <p:cNvPr id="541787" name="Line 91"/>
          <p:cNvSpPr>
            <a:spLocks noChangeShapeType="1"/>
          </p:cNvSpPr>
          <p:nvPr/>
        </p:nvSpPr>
        <p:spPr bwMode="auto">
          <a:xfrm>
            <a:off x="295275" y="46672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8059738" y="26574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1788" name="Line 92"/>
          <p:cNvSpPr>
            <a:spLocks noChangeShapeType="1"/>
          </p:cNvSpPr>
          <p:nvPr/>
        </p:nvSpPr>
        <p:spPr bwMode="auto">
          <a:xfrm>
            <a:off x="295275" y="496252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89" name="Line 93"/>
          <p:cNvSpPr>
            <a:spLocks noChangeShapeType="1"/>
          </p:cNvSpPr>
          <p:nvPr/>
        </p:nvSpPr>
        <p:spPr bwMode="auto">
          <a:xfrm>
            <a:off x="285750" y="52578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90" name="Text Box 94"/>
          <p:cNvSpPr txBox="1">
            <a:spLocks noChangeArrowheads="1"/>
          </p:cNvSpPr>
          <p:nvPr/>
        </p:nvSpPr>
        <p:spPr bwMode="auto">
          <a:xfrm>
            <a:off x="5600700" y="3086100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temp-&gt;</a:t>
            </a:r>
          </a:p>
        </p:txBody>
      </p:sp>
      <p:sp>
        <p:nvSpPr>
          <p:cNvPr id="541791" name="Line 95"/>
          <p:cNvSpPr>
            <a:spLocks noChangeShapeType="1"/>
          </p:cNvSpPr>
          <p:nvPr/>
        </p:nvSpPr>
        <p:spPr bwMode="auto">
          <a:xfrm>
            <a:off x="19050" y="38385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92" name="Line 96"/>
          <p:cNvSpPr>
            <a:spLocks noChangeShapeType="1"/>
          </p:cNvSpPr>
          <p:nvPr/>
        </p:nvSpPr>
        <p:spPr bwMode="auto">
          <a:xfrm>
            <a:off x="295275" y="466725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93" name="Line 97"/>
          <p:cNvSpPr>
            <a:spLocks noChangeShapeType="1"/>
          </p:cNvSpPr>
          <p:nvPr/>
        </p:nvSpPr>
        <p:spPr bwMode="auto">
          <a:xfrm>
            <a:off x="285750" y="49530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58" name="Rectangle 62"/>
          <p:cNvSpPr>
            <a:spLocks noChangeArrowheads="1"/>
          </p:cNvSpPr>
          <p:nvPr/>
        </p:nvSpPr>
        <p:spPr bwMode="auto">
          <a:xfrm>
            <a:off x="7088188" y="3489325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800</a:t>
            </a:r>
          </a:p>
        </p:txBody>
      </p:sp>
      <p:sp>
        <p:nvSpPr>
          <p:cNvPr id="541794" name="Line 98"/>
          <p:cNvSpPr>
            <a:spLocks noChangeShapeType="1"/>
          </p:cNvSpPr>
          <p:nvPr/>
        </p:nvSpPr>
        <p:spPr bwMode="auto">
          <a:xfrm>
            <a:off x="276225" y="52578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1795" name="Text Box 99"/>
          <p:cNvSpPr txBox="1">
            <a:spLocks noChangeArrowheads="1"/>
          </p:cNvSpPr>
          <p:nvPr/>
        </p:nvSpPr>
        <p:spPr bwMode="auto">
          <a:xfrm>
            <a:off x="6629400" y="4419600"/>
            <a:ext cx="979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temp-&gt;</a:t>
            </a:r>
          </a:p>
        </p:txBody>
      </p:sp>
      <p:sp>
        <p:nvSpPr>
          <p:cNvPr id="541796" name="AutoShape 100"/>
          <p:cNvSpPr>
            <a:spLocks noChangeArrowheads="1"/>
          </p:cNvSpPr>
          <p:nvPr/>
        </p:nvSpPr>
        <p:spPr bwMode="auto">
          <a:xfrm>
            <a:off x="1676400" y="2057400"/>
            <a:ext cx="3114675" cy="1285875"/>
          </a:xfrm>
          <a:prstGeom prst="wedgeRoundRectCallout">
            <a:avLst>
              <a:gd name="adj1" fmla="val -43426"/>
              <a:gd name="adj2" fmla="val 78889"/>
              <a:gd name="adj3" fmla="val 16667"/>
            </a:avLst>
          </a:prstGeom>
          <a:solidFill>
            <a:srgbClr val="006666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EFFFEF"/>
                </a:solidFill>
              </a:rPr>
              <a:t>And so on…</a:t>
            </a:r>
          </a:p>
          <a:p>
            <a:r>
              <a:rPr lang="en-US">
                <a:solidFill>
                  <a:srgbClr val="EFFFEF"/>
                </a:solidFill>
              </a:rPr>
              <a:t>Until temp points to NULL.</a:t>
            </a:r>
          </a:p>
        </p:txBody>
      </p:sp>
      <p:sp>
        <p:nvSpPr>
          <p:cNvPr id="541797" name="Line 101"/>
          <p:cNvSpPr>
            <a:spLocks noChangeShapeType="1"/>
          </p:cNvSpPr>
          <p:nvPr/>
        </p:nvSpPr>
        <p:spPr bwMode="auto">
          <a:xfrm>
            <a:off x="19050" y="3838575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00104 0.087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417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4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4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25312 -0.0347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41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541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541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541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541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541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541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14271 -0.15417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54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7708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541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541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541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541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541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541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000"/>
                                        <p:tgtEl>
                                          <p:spTgt spid="541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4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4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4" grpId="0" animBg="1"/>
      <p:bldP spid="541705" grpId="0"/>
      <p:bldP spid="541706" grpId="0"/>
      <p:bldP spid="541707" grpId="0" animBg="1"/>
      <p:bldP spid="541708" grpId="0" animBg="1"/>
      <p:bldP spid="541709" grpId="0"/>
      <p:bldP spid="541710" grpId="0"/>
      <p:bldP spid="541733" grpId="0"/>
      <p:bldP spid="541736" grpId="0"/>
      <p:bldP spid="541739" grpId="0"/>
      <p:bldP spid="541740" grpId="0"/>
      <p:bldP spid="541742" grpId="0"/>
      <p:bldP spid="541744" grpId="0"/>
      <p:bldP spid="541760" grpId="0"/>
      <p:bldP spid="541760" grpId="2"/>
      <p:bldP spid="541761" grpId="0"/>
      <p:bldP spid="541778" grpId="0" animBg="1"/>
      <p:bldP spid="541776" grpId="0"/>
      <p:bldP spid="541779" grpId="0"/>
      <p:bldP spid="541780" grpId="0" animBg="1"/>
      <p:bldP spid="541781" grpId="0" animBg="1"/>
      <p:bldP spid="541781" grpId="1" animBg="1"/>
      <p:bldP spid="541782" grpId="0" animBg="1"/>
      <p:bldP spid="541782" grpId="1" animBg="1"/>
      <p:bldP spid="541783" grpId="0" animBg="1"/>
      <p:bldP spid="541783" grpId="1" animBg="1"/>
      <p:bldP spid="541787" grpId="0" animBg="1"/>
      <p:bldP spid="541787" grpId="1" animBg="1"/>
      <p:bldP spid="541743" grpId="0"/>
      <p:bldP spid="541743" grpId="1"/>
      <p:bldP spid="541788" grpId="0" animBg="1"/>
      <p:bldP spid="541788" grpId="1" animBg="1"/>
      <p:bldP spid="541789" grpId="0" animBg="1"/>
      <p:bldP spid="541789" grpId="1" animBg="1"/>
      <p:bldP spid="541790" grpId="0"/>
      <p:bldP spid="541790" grpId="1"/>
      <p:bldP spid="541791" grpId="0" animBg="1"/>
      <p:bldP spid="541791" grpId="1" animBg="1"/>
      <p:bldP spid="541792" grpId="0" animBg="1"/>
      <p:bldP spid="541792" grpId="1" animBg="1"/>
      <p:bldP spid="541793" grpId="0" animBg="1"/>
      <p:bldP spid="541793" grpId="1" animBg="1"/>
      <p:bldP spid="541758" grpId="0"/>
      <p:bldP spid="541794" grpId="0" animBg="1"/>
      <p:bldP spid="541794" grpId="1" animBg="1"/>
      <p:bldP spid="541795" grpId="0"/>
      <p:bldP spid="541796" grpId="0" animBg="1"/>
      <p:bldP spid="54179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81D3-07E6-456F-965D-E8076C465315}" type="slidenum">
              <a:rPr lang="en-US"/>
              <a:pPr/>
              <a:t>61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r>
              <a:rPr lang="en-US"/>
              <a:t>Linked Lists and Tail Pointers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304800" y="1143000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>
                <a:solidFill>
                  <a:schemeClr val="tx1"/>
                </a:solidFill>
              </a:rPr>
              <a:t>: How many steps does it take to </a:t>
            </a:r>
            <a:r>
              <a:rPr lang="en-US">
                <a:solidFill>
                  <a:srgbClr val="6600CC"/>
                </a:solidFill>
              </a:rPr>
              <a:t>add a new node</a:t>
            </a:r>
            <a:r>
              <a:rPr lang="en-US">
                <a:solidFill>
                  <a:schemeClr val="tx1"/>
                </a:solidFill>
              </a:rPr>
              <a:t/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      to the </a:t>
            </a:r>
            <a:r>
              <a:rPr lang="en-US">
                <a:solidFill>
                  <a:srgbClr val="6600CC"/>
                </a:solidFill>
              </a:rPr>
              <a:t>end of a list</a:t>
            </a:r>
            <a:r>
              <a:rPr lang="en-US">
                <a:solidFill>
                  <a:schemeClr val="tx1"/>
                </a:solidFill>
              </a:rPr>
              <a:t> that already has </a:t>
            </a:r>
            <a:r>
              <a:rPr lang="en-US">
                <a:solidFill>
                  <a:srgbClr val="6600CC"/>
                </a:solidFill>
              </a:rPr>
              <a:t>N nodes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1833563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2940" name="Rectangle 12"/>
          <p:cNvSpPr>
            <a:spLocks noChangeArrowheads="1"/>
          </p:cNvSpPr>
          <p:nvPr/>
        </p:nvSpPr>
        <p:spPr bwMode="auto">
          <a:xfrm>
            <a:off x="457200" y="23622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Answer</a:t>
            </a:r>
            <a:r>
              <a:rPr lang="en-US">
                <a:solidFill>
                  <a:schemeClr val="tx1"/>
                </a:solidFill>
              </a:rPr>
              <a:t>: Right, </a:t>
            </a:r>
            <a:r>
              <a:rPr lang="en-US">
                <a:solidFill>
                  <a:srgbClr val="6600CC"/>
                </a:solidFill>
              </a:rPr>
              <a:t>N steps</a:t>
            </a:r>
            <a:r>
              <a:rPr lang="en-US">
                <a:solidFill>
                  <a:schemeClr val="tx1"/>
                </a:solidFill>
              </a:rPr>
              <a:t>!  </a:t>
            </a:r>
          </a:p>
        </p:txBody>
      </p:sp>
      <p:sp>
        <p:nvSpPr>
          <p:cNvPr id="252941" name="Rectangle 13"/>
          <p:cNvSpPr>
            <a:spLocks noChangeArrowheads="1"/>
          </p:cNvSpPr>
          <p:nvPr/>
        </p:nvSpPr>
        <p:spPr bwMode="auto">
          <a:xfrm>
            <a:off x="990600" y="3581400"/>
            <a:ext cx="7115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It would be nice if we could somehow </a:t>
            </a:r>
            <a:r>
              <a:rPr lang="en-US">
                <a:solidFill>
                  <a:srgbClr val="6600CC"/>
                </a:solidFill>
              </a:rPr>
              <a:t>reduce the number of steps, right?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2942" name="Rectangle 14"/>
          <p:cNvSpPr>
            <a:spLocks noChangeArrowheads="1"/>
          </p:cNvSpPr>
          <p:nvPr/>
        </p:nvSpPr>
        <p:spPr bwMode="auto">
          <a:xfrm>
            <a:off x="1143000" y="48768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Any ideas?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25294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938713"/>
            <a:ext cx="2019300" cy="175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2944" name="Rectangle 16"/>
          <p:cNvSpPr>
            <a:spLocks noChangeArrowheads="1"/>
          </p:cNvSpPr>
          <p:nvPr/>
        </p:nvSpPr>
        <p:spPr bwMode="auto">
          <a:xfrm>
            <a:off x="457200" y="2362200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Answer</a:t>
            </a:r>
            <a:r>
              <a:rPr lang="en-US">
                <a:solidFill>
                  <a:schemeClr val="tx1"/>
                </a:solidFill>
              </a:rPr>
              <a:t>: Right, </a:t>
            </a:r>
            <a:r>
              <a:rPr lang="en-US">
                <a:solidFill>
                  <a:srgbClr val="6600CC"/>
                </a:solidFill>
              </a:rPr>
              <a:t>N steps</a:t>
            </a:r>
            <a:r>
              <a:rPr lang="en-US">
                <a:solidFill>
                  <a:schemeClr val="tx1"/>
                </a:solidFill>
              </a:rPr>
              <a:t>! Because we have to </a:t>
            </a:r>
            <a:r>
              <a:rPr lang="en-US">
                <a:solidFill>
                  <a:srgbClr val="005452"/>
                </a:solidFill>
              </a:rPr>
              <a:t>traverse to the                </a:t>
            </a:r>
            <a:br>
              <a:rPr lang="en-US">
                <a:solidFill>
                  <a:srgbClr val="005452"/>
                </a:solidFill>
              </a:rPr>
            </a:br>
            <a:r>
              <a:rPr lang="en-US">
                <a:solidFill>
                  <a:srgbClr val="005452"/>
                </a:solidFill>
              </a:rPr>
              <a:t>             last node</a:t>
            </a:r>
            <a:r>
              <a:rPr lang="en-US">
                <a:solidFill>
                  <a:schemeClr val="tx1"/>
                </a:solidFill>
              </a:rPr>
              <a:t> before we can add a new one to the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40" grpId="0"/>
      <p:bldP spid="252941" grpId="0"/>
      <p:bldP spid="252942" grpId="0"/>
      <p:bldP spid="25294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97B0-AA95-44B7-AA2E-14A6674DF233}" type="slidenum">
              <a:rPr lang="en-US"/>
              <a:pPr/>
              <a:t>62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r>
              <a:rPr lang="en-US"/>
              <a:t>Linked Lists and Tail Pointers</a:t>
            </a:r>
          </a:p>
        </p:txBody>
      </p:sp>
      <p:sp>
        <p:nvSpPr>
          <p:cNvPr id="543747" name="Rectangle 3"/>
          <p:cNvSpPr>
            <a:spLocks noChangeArrowheads="1"/>
          </p:cNvSpPr>
          <p:nvPr/>
        </p:nvSpPr>
        <p:spPr bwMode="auto">
          <a:xfrm>
            <a:off x="0" y="9906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Since we have a </a:t>
            </a:r>
            <a:r>
              <a:rPr lang="en-US" sz="2000">
                <a:solidFill>
                  <a:srgbClr val="6600CC"/>
                </a:solidFill>
              </a:rPr>
              <a:t>head pointer</a:t>
            </a:r>
            <a:r>
              <a:rPr lang="en-US" sz="2000">
                <a:solidFill>
                  <a:schemeClr val="tx1"/>
                </a:solidFill>
              </a:rPr>
              <a:t>… </a:t>
            </a:r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381000" y="2225675"/>
            <a:ext cx="495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Rule</a:t>
            </a:r>
            <a:r>
              <a:rPr lang="en-US" sz="2000">
                <a:solidFill>
                  <a:schemeClr val="tx1"/>
                </a:solidFill>
              </a:rPr>
              <a:t>: The tail pointer must always point to the last node in your list.</a:t>
            </a:r>
          </a:p>
        </p:txBody>
      </p:sp>
      <p:grpSp>
        <p:nvGrpSpPr>
          <p:cNvPr id="543751" name="Group 7"/>
          <p:cNvGrpSpPr>
            <a:grpSpLocks/>
          </p:cNvGrpSpPr>
          <p:nvPr/>
        </p:nvGrpSpPr>
        <p:grpSpPr bwMode="auto">
          <a:xfrm>
            <a:off x="228600" y="3200400"/>
            <a:ext cx="9144000" cy="3554413"/>
            <a:chOff x="144" y="2016"/>
            <a:chExt cx="5760" cy="2239"/>
          </a:xfrm>
        </p:grpSpPr>
        <p:sp>
          <p:nvSpPr>
            <p:cNvPr id="543752" name="Rectangle 8"/>
            <p:cNvSpPr>
              <a:spLocks noChangeArrowheads="1"/>
            </p:cNvSpPr>
            <p:nvPr/>
          </p:nvSpPr>
          <p:spPr bwMode="auto">
            <a:xfrm>
              <a:off x="144" y="2016"/>
              <a:ext cx="1872" cy="2064"/>
            </a:xfrm>
            <a:prstGeom prst="rect">
              <a:avLst/>
            </a:prstGeom>
            <a:solidFill>
              <a:srgbClr val="EFFFE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53" name="Rectangle 9"/>
            <p:cNvSpPr>
              <a:spLocks noChangeArrowheads="1"/>
            </p:cNvSpPr>
            <p:nvPr/>
          </p:nvSpPr>
          <p:spPr bwMode="auto">
            <a:xfrm>
              <a:off x="144" y="2064"/>
              <a:ext cx="5760" cy="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EinsteinsList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EinsteinsList();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~EinsteinsList();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house *   m_head;   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house *   m_tail;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43756" name="Rectangle 12"/>
          <p:cNvSpPr>
            <a:spLocks noChangeArrowheads="1"/>
          </p:cNvSpPr>
          <p:nvPr/>
        </p:nvSpPr>
        <p:spPr bwMode="auto">
          <a:xfrm>
            <a:off x="533400" y="1524000"/>
            <a:ext cx="579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Why not maintain a </a:t>
            </a:r>
            <a:r>
              <a:rPr lang="en-US" sz="2000">
                <a:solidFill>
                  <a:srgbClr val="6600CC"/>
                </a:solidFill>
              </a:rPr>
              <a:t>“tail” pointer</a:t>
            </a:r>
            <a:r>
              <a:rPr lang="en-US" sz="2000">
                <a:solidFill>
                  <a:schemeClr val="tx1"/>
                </a:solidFill>
              </a:rPr>
              <a:t> too?</a:t>
            </a:r>
          </a:p>
        </p:txBody>
      </p:sp>
      <p:sp>
        <p:nvSpPr>
          <p:cNvPr id="543790" name="Rectangle 46"/>
          <p:cNvSpPr>
            <a:spLocks noChangeArrowheads="1"/>
          </p:cNvSpPr>
          <p:nvPr/>
        </p:nvSpPr>
        <p:spPr bwMode="auto">
          <a:xfrm>
            <a:off x="6519863" y="3200400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91" name="Text Box 47"/>
          <p:cNvSpPr txBox="1">
            <a:spLocks noChangeArrowheads="1"/>
          </p:cNvSpPr>
          <p:nvPr/>
        </p:nvSpPr>
        <p:spPr bwMode="auto">
          <a:xfrm>
            <a:off x="6519863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43792" name="Text Box 48"/>
          <p:cNvSpPr txBox="1">
            <a:spLocks noChangeArrowheads="1"/>
          </p:cNvSpPr>
          <p:nvPr/>
        </p:nvSpPr>
        <p:spPr bwMode="auto">
          <a:xfrm>
            <a:off x="6519863" y="3529013"/>
            <a:ext cx="563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43793" name="Rectangle 49"/>
          <p:cNvSpPr>
            <a:spLocks noChangeArrowheads="1"/>
          </p:cNvSpPr>
          <p:nvPr/>
        </p:nvSpPr>
        <p:spPr bwMode="auto">
          <a:xfrm>
            <a:off x="7094538" y="32559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94" name="Rectangle 50"/>
          <p:cNvSpPr>
            <a:spLocks noChangeArrowheads="1"/>
          </p:cNvSpPr>
          <p:nvPr/>
        </p:nvSpPr>
        <p:spPr bwMode="auto">
          <a:xfrm>
            <a:off x="7094538" y="3533775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43795" name="Text Box 51"/>
          <p:cNvSpPr txBox="1">
            <a:spLocks noChangeArrowheads="1"/>
          </p:cNvSpPr>
          <p:nvPr/>
        </p:nvSpPr>
        <p:spPr bwMode="auto">
          <a:xfrm>
            <a:off x="7035800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543796" name="Text Box 52"/>
          <p:cNvSpPr txBox="1">
            <a:spLocks noChangeArrowheads="1"/>
          </p:cNvSpPr>
          <p:nvPr/>
        </p:nvSpPr>
        <p:spPr bwMode="auto">
          <a:xfrm>
            <a:off x="7073900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3797" name="Rectangle 53"/>
          <p:cNvSpPr>
            <a:spLocks noChangeArrowheads="1"/>
          </p:cNvSpPr>
          <p:nvPr/>
        </p:nvSpPr>
        <p:spPr bwMode="auto">
          <a:xfrm>
            <a:off x="7586663" y="4471988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798" name="Text Box 54"/>
          <p:cNvSpPr txBox="1">
            <a:spLocks noChangeArrowheads="1"/>
          </p:cNvSpPr>
          <p:nvPr/>
        </p:nvSpPr>
        <p:spPr bwMode="auto">
          <a:xfrm>
            <a:off x="7586663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543799" name="Text Box 55"/>
          <p:cNvSpPr txBox="1">
            <a:spLocks noChangeArrowheads="1"/>
          </p:cNvSpPr>
          <p:nvPr/>
        </p:nvSpPr>
        <p:spPr bwMode="auto">
          <a:xfrm>
            <a:off x="7586663" y="4799013"/>
            <a:ext cx="56356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543800" name="Rectangle 56"/>
          <p:cNvSpPr>
            <a:spLocks noChangeArrowheads="1"/>
          </p:cNvSpPr>
          <p:nvPr/>
        </p:nvSpPr>
        <p:spPr bwMode="auto">
          <a:xfrm>
            <a:off x="8161338" y="4527550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01" name="Rectangle 57"/>
          <p:cNvSpPr>
            <a:spLocks noChangeArrowheads="1"/>
          </p:cNvSpPr>
          <p:nvPr/>
        </p:nvSpPr>
        <p:spPr bwMode="auto">
          <a:xfrm>
            <a:off x="8161338" y="48053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43802" name="Text Box 58"/>
          <p:cNvSpPr txBox="1">
            <a:spLocks noChangeArrowheads="1"/>
          </p:cNvSpPr>
          <p:nvPr/>
        </p:nvSpPr>
        <p:spPr bwMode="auto">
          <a:xfrm>
            <a:off x="8045450" y="4483100"/>
            <a:ext cx="93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“lemur”</a:t>
            </a:r>
          </a:p>
        </p:txBody>
      </p:sp>
      <p:sp>
        <p:nvSpPr>
          <p:cNvPr id="543803" name="Text Box 59"/>
          <p:cNvSpPr txBox="1">
            <a:spLocks noChangeArrowheads="1"/>
          </p:cNvSpPr>
          <p:nvPr/>
        </p:nvSpPr>
        <p:spPr bwMode="auto">
          <a:xfrm>
            <a:off x="8112125" y="4757738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NULL</a:t>
            </a:r>
          </a:p>
        </p:txBody>
      </p:sp>
      <p:grpSp>
        <p:nvGrpSpPr>
          <p:cNvPr id="543804" name="Group 60"/>
          <p:cNvGrpSpPr>
            <a:grpSpLocks/>
          </p:cNvGrpSpPr>
          <p:nvPr/>
        </p:nvGrpSpPr>
        <p:grpSpPr bwMode="auto">
          <a:xfrm>
            <a:off x="7540625" y="2378075"/>
            <a:ext cx="1208088" cy="633413"/>
            <a:chOff x="4608" y="1680"/>
            <a:chExt cx="1008" cy="548"/>
          </a:xfrm>
        </p:grpSpPr>
        <p:sp>
          <p:nvSpPr>
            <p:cNvPr id="543805" name="Rectangle 61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06" name="Text Box 62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543807" name="Text Box 63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543808" name="Rectangle 64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09" name="Rectangle 65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543810" name="Text Box 66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543811" name="Text Box 67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543812" name="Rectangle 68"/>
          <p:cNvSpPr>
            <a:spLocks noChangeArrowheads="1"/>
          </p:cNvSpPr>
          <p:nvPr/>
        </p:nvSpPr>
        <p:spPr bwMode="auto">
          <a:xfrm>
            <a:off x="5646738" y="890588"/>
            <a:ext cx="1582737" cy="609600"/>
          </a:xfrm>
          <a:prstGeom prst="rect">
            <a:avLst/>
          </a:prstGeom>
          <a:solidFill>
            <a:srgbClr val="FFE4C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3" name="Text Box 69"/>
          <p:cNvSpPr txBox="1">
            <a:spLocks noChangeArrowheads="1"/>
          </p:cNvSpPr>
          <p:nvPr/>
        </p:nvSpPr>
        <p:spPr bwMode="auto">
          <a:xfrm>
            <a:off x="5383213" y="823913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3814" name="Text Box 70"/>
          <p:cNvSpPr txBox="1">
            <a:spLocks noChangeArrowheads="1"/>
          </p:cNvSpPr>
          <p:nvPr/>
        </p:nvSpPr>
        <p:spPr bwMode="auto">
          <a:xfrm>
            <a:off x="5580063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543815" name="Rectangle 71"/>
          <p:cNvSpPr>
            <a:spLocks noChangeArrowheads="1"/>
          </p:cNvSpPr>
          <p:nvPr/>
        </p:nvSpPr>
        <p:spPr bwMode="auto">
          <a:xfrm>
            <a:off x="6740525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816" name="Text Box 72"/>
          <p:cNvSpPr txBox="1">
            <a:spLocks noChangeArrowheads="1"/>
          </p:cNvSpPr>
          <p:nvPr/>
        </p:nvSpPr>
        <p:spPr bwMode="auto">
          <a:xfrm>
            <a:off x="5580063" y="1196975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543817" name="Text Box 73"/>
          <p:cNvSpPr txBox="1">
            <a:spLocks noChangeArrowheads="1"/>
          </p:cNvSpPr>
          <p:nvPr/>
        </p:nvSpPr>
        <p:spPr bwMode="auto">
          <a:xfrm>
            <a:off x="6681788" y="946150"/>
            <a:ext cx="611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543818" name="Text Box 74"/>
          <p:cNvSpPr txBox="1">
            <a:spLocks noChangeArrowheads="1"/>
          </p:cNvSpPr>
          <p:nvPr/>
        </p:nvSpPr>
        <p:spPr bwMode="auto">
          <a:xfrm>
            <a:off x="6811963" y="833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8259763" y="25717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43820" name="AutoShape 76"/>
          <p:cNvCxnSpPr>
            <a:cxnSpLocks noChangeShapeType="1"/>
            <a:stCxn id="543819" idx="3"/>
            <a:endCxn id="543795" idx="0"/>
          </p:cNvCxnSpPr>
          <p:nvPr/>
        </p:nvCxnSpPr>
        <p:spPr bwMode="auto">
          <a:xfrm flipH="1">
            <a:off x="7429500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821" name="AutoShape 77"/>
          <p:cNvCxnSpPr>
            <a:cxnSpLocks noChangeShapeType="1"/>
            <a:endCxn id="543797" idx="0"/>
          </p:cNvCxnSpPr>
          <p:nvPr/>
        </p:nvCxnSpPr>
        <p:spPr bwMode="auto">
          <a:xfrm>
            <a:off x="7515225" y="3638550"/>
            <a:ext cx="650875" cy="8334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22" name="Text Box 78"/>
          <p:cNvSpPr txBox="1">
            <a:spLocks noChangeArrowheads="1"/>
          </p:cNvSpPr>
          <p:nvPr/>
        </p:nvSpPr>
        <p:spPr bwMode="auto">
          <a:xfrm>
            <a:off x="7640638" y="24098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543823" name="AutoShape 79"/>
          <p:cNvCxnSpPr>
            <a:cxnSpLocks noChangeShapeType="1"/>
            <a:stCxn id="543818" idx="3"/>
            <a:endCxn id="543822" idx="0"/>
          </p:cNvCxnSpPr>
          <p:nvPr/>
        </p:nvCxnSpPr>
        <p:spPr bwMode="auto">
          <a:xfrm>
            <a:off x="7086600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824" name="Text Box 80"/>
          <p:cNvSpPr txBox="1">
            <a:spLocks noChangeArrowheads="1"/>
          </p:cNvSpPr>
          <p:nvPr/>
        </p:nvSpPr>
        <p:spPr bwMode="auto">
          <a:xfrm>
            <a:off x="6646863" y="92392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43825" name="Text Box 81"/>
          <p:cNvSpPr txBox="1">
            <a:spLocks noChangeArrowheads="1"/>
          </p:cNvSpPr>
          <p:nvPr/>
        </p:nvSpPr>
        <p:spPr bwMode="auto">
          <a:xfrm>
            <a:off x="8602663" y="22891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543826" name="Text Box 82"/>
          <p:cNvSpPr txBox="1">
            <a:spLocks noChangeArrowheads="1"/>
          </p:cNvSpPr>
          <p:nvPr/>
        </p:nvSpPr>
        <p:spPr bwMode="auto">
          <a:xfrm>
            <a:off x="7593013" y="3124200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3827" name="Text Box 83"/>
          <p:cNvSpPr txBox="1">
            <a:spLocks noChangeArrowheads="1"/>
          </p:cNvSpPr>
          <p:nvPr/>
        </p:nvSpPr>
        <p:spPr bwMode="auto">
          <a:xfrm>
            <a:off x="8659813" y="4413250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43828" name="Text Box 84"/>
          <p:cNvSpPr txBox="1">
            <a:spLocks noChangeArrowheads="1"/>
          </p:cNvSpPr>
          <p:nvPr/>
        </p:nvSpPr>
        <p:spPr bwMode="auto">
          <a:xfrm>
            <a:off x="8059738" y="26574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3829" name="Text Box 85"/>
          <p:cNvSpPr txBox="1">
            <a:spLocks noChangeArrowheads="1"/>
          </p:cNvSpPr>
          <p:nvPr/>
        </p:nvSpPr>
        <p:spPr bwMode="auto">
          <a:xfrm>
            <a:off x="7088188" y="3486150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543842" name="Text Box 98"/>
          <p:cNvSpPr txBox="1">
            <a:spLocks noChangeArrowheads="1"/>
          </p:cNvSpPr>
          <p:nvPr/>
        </p:nvSpPr>
        <p:spPr bwMode="auto">
          <a:xfrm>
            <a:off x="6088063" y="18764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3845" name="Text Box 101"/>
          <p:cNvSpPr txBox="1">
            <a:spLocks noChangeArrowheads="1"/>
          </p:cNvSpPr>
          <p:nvPr/>
        </p:nvSpPr>
        <p:spPr bwMode="auto">
          <a:xfrm>
            <a:off x="6526213" y="32004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543846" name="Text Box 102"/>
          <p:cNvSpPr txBox="1">
            <a:spLocks noChangeArrowheads="1"/>
          </p:cNvSpPr>
          <p:nvPr/>
        </p:nvSpPr>
        <p:spPr bwMode="auto">
          <a:xfrm>
            <a:off x="8059738" y="2657475"/>
            <a:ext cx="61753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543848" name="Rectangle 104"/>
          <p:cNvSpPr>
            <a:spLocks noChangeArrowheads="1"/>
          </p:cNvSpPr>
          <p:nvPr/>
        </p:nvSpPr>
        <p:spPr bwMode="auto">
          <a:xfrm>
            <a:off x="7088188" y="3489325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/>
              <a:t>800</a:t>
            </a:r>
          </a:p>
        </p:txBody>
      </p:sp>
      <p:grpSp>
        <p:nvGrpSpPr>
          <p:cNvPr id="543854" name="Group 110"/>
          <p:cNvGrpSpPr>
            <a:grpSpLocks/>
          </p:cNvGrpSpPr>
          <p:nvPr/>
        </p:nvGrpSpPr>
        <p:grpSpPr bwMode="auto">
          <a:xfrm>
            <a:off x="5588000" y="1192213"/>
            <a:ext cx="1712913" cy="331787"/>
            <a:chOff x="3529" y="751"/>
            <a:chExt cx="1079" cy="209"/>
          </a:xfrm>
        </p:grpSpPr>
        <p:sp>
          <p:nvSpPr>
            <p:cNvPr id="543850" name="Text Box 106"/>
            <p:cNvSpPr txBox="1">
              <a:spLocks noChangeArrowheads="1"/>
            </p:cNvSpPr>
            <p:nvPr/>
          </p:nvSpPr>
          <p:spPr bwMode="auto">
            <a:xfrm>
              <a:off x="3529" y="751"/>
              <a:ext cx="4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m_tail</a:t>
              </a:r>
            </a:p>
          </p:txBody>
        </p:sp>
        <p:sp>
          <p:nvSpPr>
            <p:cNvPr id="543851" name="Rectangle 107"/>
            <p:cNvSpPr>
              <a:spLocks noChangeArrowheads="1"/>
            </p:cNvSpPr>
            <p:nvPr/>
          </p:nvSpPr>
          <p:spPr bwMode="auto">
            <a:xfrm>
              <a:off x="4260" y="781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852" name="Text Box 108"/>
            <p:cNvSpPr txBox="1">
              <a:spLocks noChangeArrowheads="1"/>
            </p:cNvSpPr>
            <p:nvPr/>
          </p:nvSpPr>
          <p:spPr bwMode="auto">
            <a:xfrm>
              <a:off x="4223" y="768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543853" name="Text Box 109"/>
            <p:cNvSpPr txBox="1">
              <a:spLocks noChangeArrowheads="1"/>
            </p:cNvSpPr>
            <p:nvPr/>
          </p:nvSpPr>
          <p:spPr bwMode="auto">
            <a:xfrm>
              <a:off x="4301" y="754"/>
              <a:ext cx="1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  </a:t>
              </a:r>
            </a:p>
          </p:txBody>
        </p:sp>
      </p:grpSp>
      <p:sp>
        <p:nvSpPr>
          <p:cNvPr id="543860" name="Line 116"/>
          <p:cNvSpPr>
            <a:spLocks noChangeShapeType="1"/>
          </p:cNvSpPr>
          <p:nvPr/>
        </p:nvSpPr>
        <p:spPr bwMode="auto">
          <a:xfrm flipH="1">
            <a:off x="6019800" y="1447800"/>
            <a:ext cx="990600" cy="1524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3861" name="Freeform 117"/>
          <p:cNvSpPr>
            <a:spLocks/>
          </p:cNvSpPr>
          <p:nvPr/>
        </p:nvSpPr>
        <p:spPr bwMode="auto">
          <a:xfrm>
            <a:off x="5511800" y="1447800"/>
            <a:ext cx="2032000" cy="3276600"/>
          </a:xfrm>
          <a:custGeom>
            <a:avLst/>
            <a:gdLst>
              <a:gd name="T0" fmla="*/ 944 w 1280"/>
              <a:gd name="T1" fmla="*/ 0 h 2064"/>
              <a:gd name="T2" fmla="*/ 1040 w 1280"/>
              <a:gd name="T3" fmla="*/ 336 h 2064"/>
              <a:gd name="T4" fmla="*/ 752 w 1280"/>
              <a:gd name="T5" fmla="*/ 720 h 2064"/>
              <a:gd name="T6" fmla="*/ 224 w 1280"/>
              <a:gd name="T7" fmla="*/ 1104 h 2064"/>
              <a:gd name="T8" fmla="*/ 176 w 1280"/>
              <a:gd name="T9" fmla="*/ 1728 h 2064"/>
              <a:gd name="T10" fmla="*/ 1280 w 1280"/>
              <a:gd name="T11" fmla="*/ 2064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0" h="2064">
                <a:moveTo>
                  <a:pt x="944" y="0"/>
                </a:moveTo>
                <a:cubicBezTo>
                  <a:pt x="1008" y="108"/>
                  <a:pt x="1072" y="216"/>
                  <a:pt x="1040" y="336"/>
                </a:cubicBezTo>
                <a:cubicBezTo>
                  <a:pt x="1008" y="456"/>
                  <a:pt x="888" y="592"/>
                  <a:pt x="752" y="720"/>
                </a:cubicBezTo>
                <a:cubicBezTo>
                  <a:pt x="616" y="848"/>
                  <a:pt x="320" y="936"/>
                  <a:pt x="224" y="1104"/>
                </a:cubicBezTo>
                <a:cubicBezTo>
                  <a:pt x="128" y="1272"/>
                  <a:pt x="0" y="1568"/>
                  <a:pt x="176" y="1728"/>
                </a:cubicBezTo>
                <a:cubicBezTo>
                  <a:pt x="352" y="1888"/>
                  <a:pt x="816" y="1976"/>
                  <a:pt x="1280" y="2064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3870" name="Rectangle 126"/>
          <p:cNvSpPr>
            <a:spLocks noChangeArrowheads="1"/>
          </p:cNvSpPr>
          <p:nvPr/>
        </p:nvSpPr>
        <p:spPr bwMode="auto">
          <a:xfrm>
            <a:off x="6688138" y="117316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800</a:t>
            </a:r>
          </a:p>
        </p:txBody>
      </p:sp>
      <p:grpSp>
        <p:nvGrpSpPr>
          <p:cNvPr id="543877" name="Group 133"/>
          <p:cNvGrpSpPr>
            <a:grpSpLocks/>
          </p:cNvGrpSpPr>
          <p:nvPr/>
        </p:nvGrpSpPr>
        <p:grpSpPr bwMode="auto">
          <a:xfrm>
            <a:off x="7524750" y="0"/>
            <a:ext cx="1619250" cy="1187450"/>
            <a:chOff x="0" y="-449"/>
            <a:chExt cx="1482" cy="898"/>
          </a:xfrm>
        </p:grpSpPr>
        <p:pic>
          <p:nvPicPr>
            <p:cNvPr id="543872" name="Picture 1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449"/>
              <a:ext cx="1482" cy="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3873" name="Text Box 129"/>
            <p:cNvSpPr txBox="1">
              <a:spLocks noChangeArrowheads="1"/>
            </p:cNvSpPr>
            <p:nvPr/>
          </p:nvSpPr>
          <p:spPr bwMode="auto">
            <a:xfrm>
              <a:off x="96" y="-353"/>
              <a:ext cx="933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solidFill>
                    <a:srgbClr val="EFFFEF"/>
                  </a:solidFill>
                </a:rPr>
                <a:t>Last House:</a:t>
              </a:r>
            </a:p>
          </p:txBody>
        </p:sp>
        <p:sp>
          <p:nvSpPr>
            <p:cNvPr id="543874" name="Text Box 130"/>
            <p:cNvSpPr txBox="1">
              <a:spLocks noChangeArrowheads="1"/>
            </p:cNvSpPr>
            <p:nvPr/>
          </p:nvSpPr>
          <p:spPr bwMode="auto">
            <a:xfrm>
              <a:off x="96" y="-200"/>
              <a:ext cx="975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solidFill>
                    <a:srgbClr val="EFFFEF"/>
                  </a:solidFill>
                </a:rPr>
                <a:t>First House: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4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3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3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43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4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8" grpId="0"/>
      <p:bldP spid="543756" grpId="0"/>
      <p:bldP spid="543861" grpId="0" animBg="1"/>
      <p:bldP spid="54387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F84-A154-4D3E-A48C-D1C640F01FEC}" type="slidenum">
              <a:rPr lang="en-US"/>
              <a:pPr/>
              <a:t>63</a:t>
            </a:fld>
            <a:endParaRPr lang="en-US"/>
          </a:p>
        </p:txBody>
      </p:sp>
      <p:sp>
        <p:nvSpPr>
          <p:cNvPr id="612360" name="Rectangle 8"/>
          <p:cNvSpPr>
            <a:spLocks noGrp="1" noChangeArrowheads="1"/>
          </p:cNvSpPr>
          <p:nvPr>
            <p:ph type="title"/>
          </p:nvPr>
        </p:nvSpPr>
        <p:spPr>
          <a:xfrm>
            <a:off x="420688" y="-304800"/>
            <a:ext cx="8494712" cy="1143000"/>
          </a:xfrm>
          <a:noFill/>
          <a:ln/>
        </p:spPr>
        <p:txBody>
          <a:bodyPr/>
          <a:lstStyle/>
          <a:p>
            <a:r>
              <a:rPr lang="en-US" sz="3200"/>
              <a:t>Inserting at the End of a List w/ a Tail Ptr</a:t>
            </a:r>
          </a:p>
        </p:txBody>
      </p:sp>
      <p:sp>
        <p:nvSpPr>
          <p:cNvPr id="612361" name="Rectangle 9"/>
          <p:cNvSpPr>
            <a:spLocks noChangeArrowheads="1"/>
          </p:cNvSpPr>
          <p:nvPr/>
        </p:nvSpPr>
        <p:spPr bwMode="auto">
          <a:xfrm>
            <a:off x="6783388" y="3200400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2" name="Text Box 10"/>
          <p:cNvSpPr txBox="1">
            <a:spLocks noChangeArrowheads="1"/>
          </p:cNvSpPr>
          <p:nvPr/>
        </p:nvSpPr>
        <p:spPr bwMode="auto">
          <a:xfrm>
            <a:off x="6783388" y="3249613"/>
            <a:ext cx="6032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612363" name="Text Box 11"/>
          <p:cNvSpPr txBox="1">
            <a:spLocks noChangeArrowheads="1"/>
          </p:cNvSpPr>
          <p:nvPr/>
        </p:nvSpPr>
        <p:spPr bwMode="auto">
          <a:xfrm>
            <a:off x="6783388" y="3529013"/>
            <a:ext cx="563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612364" name="Rectangle 12"/>
          <p:cNvSpPr>
            <a:spLocks noChangeArrowheads="1"/>
          </p:cNvSpPr>
          <p:nvPr/>
        </p:nvSpPr>
        <p:spPr bwMode="auto">
          <a:xfrm>
            <a:off x="7358063" y="32559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5" name="Rectangle 13"/>
          <p:cNvSpPr>
            <a:spLocks noChangeArrowheads="1"/>
          </p:cNvSpPr>
          <p:nvPr/>
        </p:nvSpPr>
        <p:spPr bwMode="auto">
          <a:xfrm>
            <a:off x="7358063" y="3533775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2366" name="Text Box 14"/>
          <p:cNvSpPr txBox="1">
            <a:spLocks noChangeArrowheads="1"/>
          </p:cNvSpPr>
          <p:nvPr/>
        </p:nvSpPr>
        <p:spPr bwMode="auto">
          <a:xfrm>
            <a:off x="7299325" y="3211513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“emu”</a:t>
            </a:r>
          </a:p>
        </p:txBody>
      </p:sp>
      <p:sp>
        <p:nvSpPr>
          <p:cNvPr id="612367" name="Text Box 15"/>
          <p:cNvSpPr txBox="1">
            <a:spLocks noChangeArrowheads="1"/>
          </p:cNvSpPr>
          <p:nvPr/>
        </p:nvSpPr>
        <p:spPr bwMode="auto">
          <a:xfrm>
            <a:off x="7337425" y="3495675"/>
            <a:ext cx="644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612369" name="Rectangle 17"/>
          <p:cNvSpPr>
            <a:spLocks noChangeArrowheads="1"/>
          </p:cNvSpPr>
          <p:nvPr/>
        </p:nvSpPr>
        <p:spPr bwMode="auto">
          <a:xfrm>
            <a:off x="7850188" y="4471988"/>
            <a:ext cx="1157287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0" name="Text Box 18"/>
          <p:cNvSpPr txBox="1">
            <a:spLocks noChangeArrowheads="1"/>
          </p:cNvSpPr>
          <p:nvPr/>
        </p:nvSpPr>
        <p:spPr bwMode="auto">
          <a:xfrm>
            <a:off x="7850188" y="4521200"/>
            <a:ext cx="603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name</a:t>
            </a:r>
          </a:p>
        </p:txBody>
      </p:sp>
      <p:sp>
        <p:nvSpPr>
          <p:cNvPr id="612371" name="Text Box 19"/>
          <p:cNvSpPr txBox="1">
            <a:spLocks noChangeArrowheads="1"/>
          </p:cNvSpPr>
          <p:nvPr/>
        </p:nvSpPr>
        <p:spPr bwMode="auto">
          <a:xfrm>
            <a:off x="7850188" y="4799013"/>
            <a:ext cx="56356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612372" name="Rectangle 20"/>
          <p:cNvSpPr>
            <a:spLocks noChangeArrowheads="1"/>
          </p:cNvSpPr>
          <p:nvPr/>
        </p:nvSpPr>
        <p:spPr bwMode="auto">
          <a:xfrm>
            <a:off x="8424863" y="4527550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3" name="Rectangle 21"/>
          <p:cNvSpPr>
            <a:spLocks noChangeArrowheads="1"/>
          </p:cNvSpPr>
          <p:nvPr/>
        </p:nvSpPr>
        <p:spPr bwMode="auto">
          <a:xfrm>
            <a:off x="8424863" y="4805363"/>
            <a:ext cx="519112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612374" name="Text Box 22"/>
          <p:cNvSpPr txBox="1">
            <a:spLocks noChangeArrowheads="1"/>
          </p:cNvSpPr>
          <p:nvPr/>
        </p:nvSpPr>
        <p:spPr bwMode="auto">
          <a:xfrm>
            <a:off x="8413750" y="4483100"/>
            <a:ext cx="644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“cow”</a:t>
            </a:r>
          </a:p>
        </p:txBody>
      </p:sp>
      <p:sp>
        <p:nvSpPr>
          <p:cNvPr id="612375" name="Text Box 23"/>
          <p:cNvSpPr txBox="1">
            <a:spLocks noChangeArrowheads="1"/>
          </p:cNvSpPr>
          <p:nvPr/>
        </p:nvSpPr>
        <p:spPr bwMode="auto">
          <a:xfrm>
            <a:off x="8385175" y="4767263"/>
            <a:ext cx="835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NULL</a:t>
            </a:r>
          </a:p>
        </p:txBody>
      </p:sp>
      <p:grpSp>
        <p:nvGrpSpPr>
          <p:cNvPr id="612376" name="Group 24"/>
          <p:cNvGrpSpPr>
            <a:grpSpLocks/>
          </p:cNvGrpSpPr>
          <p:nvPr/>
        </p:nvGrpSpPr>
        <p:grpSpPr bwMode="auto">
          <a:xfrm>
            <a:off x="7804150" y="2378075"/>
            <a:ext cx="1208088" cy="633413"/>
            <a:chOff x="4608" y="1680"/>
            <a:chExt cx="1008" cy="548"/>
          </a:xfrm>
        </p:grpSpPr>
        <p:sp>
          <p:nvSpPr>
            <p:cNvPr id="612377" name="Rectangle 25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78" name="Text Box 26"/>
            <p:cNvSpPr txBox="1">
              <a:spLocks noChangeArrowheads="1"/>
            </p:cNvSpPr>
            <p:nvPr/>
          </p:nvSpPr>
          <p:spPr bwMode="auto">
            <a:xfrm>
              <a:off x="4608" y="1724"/>
              <a:ext cx="50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612379" name="Text Box 27"/>
            <p:cNvSpPr txBox="1">
              <a:spLocks noChangeArrowheads="1"/>
            </p:cNvSpPr>
            <p:nvPr/>
          </p:nvSpPr>
          <p:spPr bwMode="auto">
            <a:xfrm>
              <a:off x="4608" y="1965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12380" name="Rectangle 28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81" name="Rectangle 29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12382" name="Text Box 30"/>
            <p:cNvSpPr txBox="1">
              <a:spLocks noChangeArrowheads="1"/>
            </p:cNvSpPr>
            <p:nvPr/>
          </p:nvSpPr>
          <p:spPr bwMode="auto">
            <a:xfrm>
              <a:off x="5078" y="1691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“cat”</a:t>
              </a:r>
            </a:p>
          </p:txBody>
        </p:sp>
        <p:sp>
          <p:nvSpPr>
            <p:cNvPr id="612383" name="Text Box 31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612384" name="Rectangle 32"/>
          <p:cNvSpPr>
            <a:spLocks noChangeArrowheads="1"/>
          </p:cNvSpPr>
          <p:nvPr/>
        </p:nvSpPr>
        <p:spPr bwMode="auto">
          <a:xfrm>
            <a:off x="5910263" y="890588"/>
            <a:ext cx="1582737" cy="609600"/>
          </a:xfrm>
          <a:prstGeom prst="rect">
            <a:avLst/>
          </a:prstGeom>
          <a:solidFill>
            <a:srgbClr val="FFCC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85" name="Text Box 33"/>
          <p:cNvSpPr txBox="1">
            <a:spLocks noChangeArrowheads="1"/>
          </p:cNvSpPr>
          <p:nvPr/>
        </p:nvSpPr>
        <p:spPr bwMode="auto">
          <a:xfrm>
            <a:off x="5646738" y="823913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612386" name="Text Box 34"/>
          <p:cNvSpPr txBox="1">
            <a:spLocks noChangeArrowheads="1"/>
          </p:cNvSpPr>
          <p:nvPr/>
        </p:nvSpPr>
        <p:spPr bwMode="auto">
          <a:xfrm>
            <a:off x="5843588" y="919163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m_head</a:t>
            </a:r>
          </a:p>
        </p:txBody>
      </p:sp>
      <p:sp>
        <p:nvSpPr>
          <p:cNvPr id="612387" name="Rectangle 35"/>
          <p:cNvSpPr>
            <a:spLocks noChangeArrowheads="1"/>
          </p:cNvSpPr>
          <p:nvPr/>
        </p:nvSpPr>
        <p:spPr bwMode="auto">
          <a:xfrm>
            <a:off x="7004050" y="966788"/>
            <a:ext cx="460375" cy="222250"/>
          </a:xfrm>
          <a:prstGeom prst="rect">
            <a:avLst/>
          </a:prstGeom>
          <a:solidFill>
            <a:srgbClr val="FFFFD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88" name="Text Box 36"/>
          <p:cNvSpPr txBox="1">
            <a:spLocks noChangeArrowheads="1"/>
          </p:cNvSpPr>
          <p:nvPr/>
        </p:nvSpPr>
        <p:spPr bwMode="auto">
          <a:xfrm>
            <a:off x="5843588" y="1196975"/>
            <a:ext cx="236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sp>
        <p:nvSpPr>
          <p:cNvPr id="612389" name="Text Box 37"/>
          <p:cNvSpPr txBox="1">
            <a:spLocks noChangeArrowheads="1"/>
          </p:cNvSpPr>
          <p:nvPr/>
        </p:nvSpPr>
        <p:spPr bwMode="auto">
          <a:xfrm>
            <a:off x="6945313" y="946150"/>
            <a:ext cx="611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6600CC"/>
                </a:solidFill>
              </a:rPr>
              <a:t> </a:t>
            </a:r>
          </a:p>
        </p:txBody>
      </p:sp>
      <p:sp>
        <p:nvSpPr>
          <p:cNvPr id="612390" name="Text Box 38"/>
          <p:cNvSpPr txBox="1">
            <a:spLocks noChangeArrowheads="1"/>
          </p:cNvSpPr>
          <p:nvPr/>
        </p:nvSpPr>
        <p:spPr bwMode="auto">
          <a:xfrm>
            <a:off x="7075488" y="833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612391" name="Text Box 39"/>
          <p:cNvSpPr txBox="1">
            <a:spLocks noChangeArrowheads="1"/>
          </p:cNvSpPr>
          <p:nvPr/>
        </p:nvSpPr>
        <p:spPr bwMode="auto">
          <a:xfrm>
            <a:off x="8523288" y="25717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612392" name="Text Box 40"/>
          <p:cNvSpPr txBox="1">
            <a:spLocks noChangeArrowheads="1"/>
          </p:cNvSpPr>
          <p:nvPr/>
        </p:nvSpPr>
        <p:spPr bwMode="auto">
          <a:xfrm>
            <a:off x="7504113" y="34099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612393" name="Text Box 41"/>
          <p:cNvSpPr txBox="1">
            <a:spLocks noChangeArrowheads="1"/>
          </p:cNvSpPr>
          <p:nvPr/>
        </p:nvSpPr>
        <p:spPr bwMode="auto">
          <a:xfrm>
            <a:off x="8589963" y="46672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612394" name="AutoShape 42"/>
          <p:cNvCxnSpPr>
            <a:cxnSpLocks noChangeShapeType="1"/>
            <a:stCxn id="612391" idx="3"/>
            <a:endCxn id="612366" idx="0"/>
          </p:cNvCxnSpPr>
          <p:nvPr/>
        </p:nvCxnSpPr>
        <p:spPr bwMode="auto">
          <a:xfrm flipH="1">
            <a:off x="7693025" y="2800350"/>
            <a:ext cx="1104900" cy="411163"/>
          </a:xfrm>
          <a:prstGeom prst="curvedConnector4">
            <a:avLst>
              <a:gd name="adj1" fmla="val -20546"/>
              <a:gd name="adj2" fmla="val 7760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95" name="AutoShape 43"/>
          <p:cNvCxnSpPr>
            <a:cxnSpLocks noChangeShapeType="1"/>
            <a:stCxn id="612392" idx="3"/>
            <a:endCxn id="612369" idx="0"/>
          </p:cNvCxnSpPr>
          <p:nvPr/>
        </p:nvCxnSpPr>
        <p:spPr bwMode="auto">
          <a:xfrm>
            <a:off x="7778750" y="3638550"/>
            <a:ext cx="650875" cy="8334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2396" name="Text Box 44"/>
          <p:cNvSpPr txBox="1">
            <a:spLocks noChangeArrowheads="1"/>
          </p:cNvSpPr>
          <p:nvPr/>
        </p:nvSpPr>
        <p:spPr bwMode="auto">
          <a:xfrm>
            <a:off x="7904163" y="24098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612397" name="AutoShape 45"/>
          <p:cNvCxnSpPr>
            <a:cxnSpLocks noChangeShapeType="1"/>
            <a:stCxn id="612390" idx="3"/>
            <a:endCxn id="612396" idx="0"/>
          </p:cNvCxnSpPr>
          <p:nvPr/>
        </p:nvCxnSpPr>
        <p:spPr bwMode="auto">
          <a:xfrm>
            <a:off x="7350125" y="1062038"/>
            <a:ext cx="692150" cy="134778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2398" name="Text Box 46"/>
          <p:cNvSpPr txBox="1">
            <a:spLocks noChangeArrowheads="1"/>
          </p:cNvSpPr>
          <p:nvPr/>
        </p:nvSpPr>
        <p:spPr bwMode="auto">
          <a:xfrm>
            <a:off x="8551863" y="44196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12399" name="Text Box 47"/>
          <p:cNvSpPr txBox="1">
            <a:spLocks noChangeArrowheads="1"/>
          </p:cNvSpPr>
          <p:nvPr/>
        </p:nvSpPr>
        <p:spPr bwMode="auto">
          <a:xfrm>
            <a:off x="7475538" y="31718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612400" name="Group 48"/>
          <p:cNvGrpSpPr>
            <a:grpSpLocks/>
          </p:cNvGrpSpPr>
          <p:nvPr/>
        </p:nvGrpSpPr>
        <p:grpSpPr bwMode="auto">
          <a:xfrm>
            <a:off x="6637338" y="5410200"/>
            <a:ext cx="1208087" cy="666750"/>
            <a:chOff x="4999" y="924"/>
            <a:chExt cx="761" cy="420"/>
          </a:xfrm>
        </p:grpSpPr>
        <p:grpSp>
          <p:nvGrpSpPr>
            <p:cNvPr id="612401" name="Group 49"/>
            <p:cNvGrpSpPr>
              <a:grpSpLocks/>
            </p:cNvGrpSpPr>
            <p:nvPr/>
          </p:nvGrpSpPr>
          <p:grpSpPr bwMode="auto">
            <a:xfrm>
              <a:off x="4999" y="945"/>
              <a:ext cx="761" cy="399"/>
              <a:chOff x="5856" y="1536"/>
              <a:chExt cx="761" cy="399"/>
            </a:xfrm>
          </p:grpSpPr>
          <p:sp>
            <p:nvSpPr>
              <p:cNvPr id="612402" name="Rectangle 50"/>
              <p:cNvSpPr>
                <a:spLocks noChangeArrowheads="1"/>
              </p:cNvSpPr>
              <p:nvPr/>
            </p:nvSpPr>
            <p:spPr bwMode="auto">
              <a:xfrm>
                <a:off x="5856" y="1536"/>
                <a:ext cx="729" cy="358"/>
              </a:xfrm>
              <a:prstGeom prst="rect">
                <a:avLst/>
              </a:prstGeom>
              <a:solidFill>
                <a:srgbClr val="FFCC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403" name="Text Box 51"/>
              <p:cNvSpPr txBox="1">
                <a:spLocks noChangeArrowheads="1"/>
              </p:cNvSpPr>
              <p:nvPr/>
            </p:nvSpPr>
            <p:spPr bwMode="auto">
              <a:xfrm>
                <a:off x="5856" y="1568"/>
                <a:ext cx="3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name</a:t>
                </a:r>
              </a:p>
            </p:txBody>
          </p:sp>
          <p:sp>
            <p:nvSpPr>
              <p:cNvPr id="612404" name="Text Box 52"/>
              <p:cNvSpPr txBox="1">
                <a:spLocks noChangeArrowheads="1"/>
              </p:cNvSpPr>
              <p:nvPr/>
            </p:nvSpPr>
            <p:spPr bwMode="auto">
              <a:xfrm>
                <a:off x="5856" y="1744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12405" name="Rectangle 53"/>
              <p:cNvSpPr>
                <a:spLocks noChangeArrowheads="1"/>
              </p:cNvSpPr>
              <p:nvPr/>
            </p:nvSpPr>
            <p:spPr bwMode="auto">
              <a:xfrm>
                <a:off x="6218" y="1571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406" name="Rectangle 54"/>
              <p:cNvSpPr>
                <a:spLocks noChangeArrowheads="1"/>
              </p:cNvSpPr>
              <p:nvPr/>
            </p:nvSpPr>
            <p:spPr bwMode="auto">
              <a:xfrm>
                <a:off x="6225" y="175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12407" name="Text Box 55"/>
              <p:cNvSpPr txBox="1">
                <a:spLocks noChangeArrowheads="1"/>
              </p:cNvSpPr>
              <p:nvPr/>
            </p:nvSpPr>
            <p:spPr bwMode="auto">
              <a:xfrm>
                <a:off x="6211" y="1544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612408" name="Text Box 56"/>
              <p:cNvSpPr txBox="1">
                <a:spLocks noChangeArrowheads="1"/>
              </p:cNvSpPr>
              <p:nvPr/>
            </p:nvSpPr>
            <p:spPr bwMode="auto">
              <a:xfrm>
                <a:off x="6205" y="172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12409" name="Text Box 57"/>
            <p:cNvSpPr txBox="1">
              <a:spLocks noChangeArrowheads="1"/>
            </p:cNvSpPr>
            <p:nvPr/>
          </p:nvSpPr>
          <p:spPr bwMode="auto">
            <a:xfrm>
              <a:off x="5461" y="92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612410" name="Text Box 58"/>
          <p:cNvSpPr txBox="1">
            <a:spLocks noChangeArrowheads="1"/>
          </p:cNvSpPr>
          <p:nvPr/>
        </p:nvSpPr>
        <p:spPr bwMode="auto">
          <a:xfrm>
            <a:off x="7096125" y="5424488"/>
            <a:ext cx="741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“dog”</a:t>
            </a:r>
          </a:p>
        </p:txBody>
      </p:sp>
      <p:sp>
        <p:nvSpPr>
          <p:cNvPr id="612411" name="Text Box 59"/>
          <p:cNvSpPr txBox="1">
            <a:spLocks noChangeArrowheads="1"/>
          </p:cNvSpPr>
          <p:nvPr/>
        </p:nvSpPr>
        <p:spPr bwMode="auto">
          <a:xfrm>
            <a:off x="7143750" y="571182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NULL</a:t>
            </a:r>
          </a:p>
        </p:txBody>
      </p:sp>
      <p:cxnSp>
        <p:nvCxnSpPr>
          <p:cNvPr id="612415" name="AutoShape 63"/>
          <p:cNvCxnSpPr>
            <a:cxnSpLocks noChangeShapeType="1"/>
          </p:cNvCxnSpPr>
          <p:nvPr/>
        </p:nvCxnSpPr>
        <p:spPr bwMode="auto">
          <a:xfrm rot="5400000">
            <a:off x="7804944" y="4558506"/>
            <a:ext cx="547688" cy="1222375"/>
          </a:xfrm>
          <a:prstGeom prst="curvedConnector3">
            <a:avLst>
              <a:gd name="adj1" fmla="val 4985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2417" name="Text Box 65"/>
          <p:cNvSpPr txBox="1">
            <a:spLocks noChangeArrowheads="1"/>
          </p:cNvSpPr>
          <p:nvPr/>
        </p:nvSpPr>
        <p:spPr bwMode="auto">
          <a:xfrm>
            <a:off x="7713663" y="5353050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700</a:t>
            </a:r>
          </a:p>
        </p:txBody>
      </p:sp>
      <p:sp>
        <p:nvSpPr>
          <p:cNvPr id="612418" name="Text Box 66"/>
          <p:cNvSpPr txBox="1">
            <a:spLocks noChangeArrowheads="1"/>
          </p:cNvSpPr>
          <p:nvPr/>
        </p:nvSpPr>
        <p:spPr bwMode="auto">
          <a:xfrm>
            <a:off x="8355013" y="4721225"/>
            <a:ext cx="650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</a:rPr>
              <a:t>700</a:t>
            </a:r>
          </a:p>
        </p:txBody>
      </p:sp>
      <p:grpSp>
        <p:nvGrpSpPr>
          <p:cNvPr id="612420" name="Group 68"/>
          <p:cNvGrpSpPr>
            <a:grpSpLocks/>
          </p:cNvGrpSpPr>
          <p:nvPr/>
        </p:nvGrpSpPr>
        <p:grpSpPr bwMode="auto">
          <a:xfrm>
            <a:off x="5838825" y="1192213"/>
            <a:ext cx="1712913" cy="331787"/>
            <a:chOff x="3529" y="751"/>
            <a:chExt cx="1079" cy="209"/>
          </a:xfrm>
        </p:grpSpPr>
        <p:sp>
          <p:nvSpPr>
            <p:cNvPr id="612421" name="Text Box 69"/>
            <p:cNvSpPr txBox="1">
              <a:spLocks noChangeArrowheads="1"/>
            </p:cNvSpPr>
            <p:nvPr/>
          </p:nvSpPr>
          <p:spPr bwMode="auto">
            <a:xfrm>
              <a:off x="3529" y="751"/>
              <a:ext cx="4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m_tail</a:t>
              </a:r>
            </a:p>
          </p:txBody>
        </p:sp>
        <p:sp>
          <p:nvSpPr>
            <p:cNvPr id="612422" name="Rectangle 70"/>
            <p:cNvSpPr>
              <a:spLocks noChangeArrowheads="1"/>
            </p:cNvSpPr>
            <p:nvPr/>
          </p:nvSpPr>
          <p:spPr bwMode="auto">
            <a:xfrm>
              <a:off x="4260" y="781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423" name="Text Box 71"/>
            <p:cNvSpPr txBox="1">
              <a:spLocks noChangeArrowheads="1"/>
            </p:cNvSpPr>
            <p:nvPr/>
          </p:nvSpPr>
          <p:spPr bwMode="auto">
            <a:xfrm>
              <a:off x="4223" y="768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612424" name="Text Box 72"/>
            <p:cNvSpPr txBox="1">
              <a:spLocks noChangeArrowheads="1"/>
            </p:cNvSpPr>
            <p:nvPr/>
          </p:nvSpPr>
          <p:spPr bwMode="auto">
            <a:xfrm>
              <a:off x="4301" y="754"/>
              <a:ext cx="18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  </a:t>
              </a:r>
            </a:p>
          </p:txBody>
        </p:sp>
      </p:grpSp>
      <p:sp>
        <p:nvSpPr>
          <p:cNvPr id="612426" name="Rectangle 74"/>
          <p:cNvSpPr>
            <a:spLocks noChangeArrowheads="1"/>
          </p:cNvSpPr>
          <p:nvPr/>
        </p:nvSpPr>
        <p:spPr bwMode="auto">
          <a:xfrm>
            <a:off x="76200" y="436563"/>
            <a:ext cx="5372100" cy="6419850"/>
          </a:xfrm>
          <a:prstGeom prst="rect">
            <a:avLst/>
          </a:prstGeom>
          <a:solidFill>
            <a:srgbClr val="FFFFE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31" name="Text Box 79"/>
          <p:cNvSpPr txBox="1">
            <a:spLocks noChangeArrowheads="1"/>
          </p:cNvSpPr>
          <p:nvPr/>
        </p:nvSpPr>
        <p:spPr bwMode="auto">
          <a:xfrm>
            <a:off x="76200" y="385763"/>
            <a:ext cx="5530850" cy="649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class EinsteinsLinkedList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 public: </a:t>
            </a:r>
          </a:p>
          <a:p>
            <a:pPr algn="l"/>
            <a:endParaRPr lang="en-US" sz="800">
              <a:solidFill>
                <a:schemeClr val="tx1"/>
              </a:solidFill>
            </a:endParaRPr>
          </a:p>
          <a:p>
            <a:pPr algn="l"/>
            <a:r>
              <a:rPr lang="en-US" sz="1700">
                <a:solidFill>
                  <a:schemeClr val="tx1"/>
                </a:solidFill>
              </a:rPr>
              <a:t>   void AddItemToEnd(string animal) 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   {</a:t>
            </a:r>
          </a:p>
          <a:p>
            <a:pPr algn="l"/>
            <a:r>
              <a:rPr lang="en-US" sz="1700">
                <a:solidFill>
                  <a:schemeClr val="tx1"/>
                </a:solidFill>
              </a:rPr>
              <a:t>     // if our list is empty, use Einstein’s alg</a:t>
            </a:r>
          </a:p>
          <a:p>
            <a:pPr algn="l"/>
            <a:r>
              <a:rPr lang="en-US" sz="1700">
                <a:solidFill>
                  <a:schemeClr val="tx1"/>
                </a:solidFill>
              </a:rPr>
              <a:t>     if (m_head == NULL)      </a:t>
            </a:r>
            <a:br>
              <a:rPr lang="en-US" sz="1700">
                <a:solidFill>
                  <a:schemeClr val="tx1"/>
                </a:solidFill>
              </a:rPr>
            </a:br>
            <a:r>
              <a:rPr lang="en-US" sz="1700">
                <a:solidFill>
                  <a:schemeClr val="tx1"/>
                </a:solidFill>
              </a:rPr>
              <a:t>        AddItemToFront(animal); </a:t>
            </a:r>
            <a:r>
              <a:rPr lang="en-US" sz="170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US" sz="1700">
                <a:solidFill>
                  <a:schemeClr val="tx1"/>
                </a:solidFill>
              </a:rPr>
              <a:t>     else</a:t>
            </a:r>
            <a:br>
              <a:rPr lang="en-US" sz="17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      {</a:t>
            </a:r>
          </a:p>
          <a:p>
            <a:pPr algn="l"/>
            <a:r>
              <a:rPr lang="en-US" sz="1700"/>
              <a:t>       </a:t>
            </a:r>
            <a:r>
              <a:rPr lang="en-US" sz="1700">
                <a:solidFill>
                  <a:srgbClr val="6600CC"/>
                </a:solidFill>
              </a:rPr>
              <a:t>// allocate new node &amp; set its values  </a:t>
            </a:r>
          </a:p>
          <a:p>
            <a:pPr algn="l"/>
            <a:r>
              <a:rPr lang="en-US" sz="1700">
                <a:solidFill>
                  <a:srgbClr val="6600CC"/>
                </a:solidFill>
              </a:rPr>
              <a:t>       house * latest = </a:t>
            </a:r>
            <a:r>
              <a:rPr lang="en-US" sz="1700">
                <a:solidFill>
                  <a:srgbClr val="FF3300"/>
                </a:solidFill>
              </a:rPr>
              <a:t>new</a:t>
            </a:r>
            <a:r>
              <a:rPr lang="en-US" sz="1700">
                <a:solidFill>
                  <a:srgbClr val="6600CC"/>
                </a:solidFill>
              </a:rPr>
              <a:t> house;</a:t>
            </a:r>
          </a:p>
          <a:p>
            <a:pPr algn="l"/>
            <a:r>
              <a:rPr lang="en-US" sz="1700">
                <a:solidFill>
                  <a:srgbClr val="6600CC"/>
                </a:solidFill>
              </a:rPr>
              <a:t>       latest-&gt;name = animal;</a:t>
            </a:r>
            <a:br>
              <a:rPr lang="en-US" sz="1700">
                <a:solidFill>
                  <a:srgbClr val="6600CC"/>
                </a:solidFill>
              </a:rPr>
            </a:br>
            <a:r>
              <a:rPr lang="en-US" sz="1700">
                <a:solidFill>
                  <a:srgbClr val="6600CC"/>
                </a:solidFill>
              </a:rPr>
              <a:t>       latest-&gt;next = NULL;</a:t>
            </a:r>
          </a:p>
          <a:p>
            <a:pPr algn="l"/>
            <a:endParaRPr lang="en-US" sz="400">
              <a:solidFill>
                <a:schemeClr val="accent2"/>
              </a:solidFill>
            </a:endParaRPr>
          </a:p>
          <a:p>
            <a:pPr algn="l"/>
            <a:r>
              <a:rPr lang="en-US"/>
              <a:t>     </a:t>
            </a:r>
            <a:r>
              <a:rPr lang="en-US" sz="1700">
                <a:solidFill>
                  <a:schemeClr val="accent2"/>
                </a:solidFill>
              </a:rPr>
              <a:t>// traversal: find last node &amp; link to new node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house * temp = m_head; 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while (temp != NULL)  </a:t>
            </a:r>
            <a:r>
              <a:rPr lang="en-US" sz="1700" b="1">
                <a:solidFill>
                  <a:schemeClr val="accent2"/>
                </a:solidFill>
              </a:rPr>
              <a:t> {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     if (temp-&gt;next == NULL)  </a:t>
            </a:r>
            <a:r>
              <a:rPr lang="en-US" sz="1700" b="1">
                <a:solidFill>
                  <a:schemeClr val="accent2"/>
                </a:solidFill>
              </a:rPr>
              <a:t>{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         temp-&gt;next = latest;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         return;</a:t>
            </a:r>
          </a:p>
          <a:p>
            <a:pPr algn="l"/>
            <a:r>
              <a:rPr lang="en-US" sz="1400" b="1">
                <a:solidFill>
                  <a:schemeClr val="accent2"/>
                </a:solidFill>
              </a:rPr>
              <a:t>           }</a:t>
            </a:r>
          </a:p>
          <a:p>
            <a:pPr algn="l"/>
            <a:r>
              <a:rPr lang="en-US" sz="1700">
                <a:solidFill>
                  <a:schemeClr val="accent2"/>
                </a:solidFill>
              </a:rPr>
              <a:t>            temp = temp-&gt;next;</a:t>
            </a:r>
          </a:p>
          <a:p>
            <a:pPr algn="l"/>
            <a:r>
              <a:rPr lang="en-US" sz="1400" b="1">
                <a:solidFill>
                  <a:schemeClr val="accent2"/>
                </a:solidFill>
              </a:rPr>
              <a:t>     }</a:t>
            </a:r>
          </a:p>
          <a:p>
            <a:pPr algn="l"/>
            <a:r>
              <a:rPr lang="en-US" sz="1400"/>
              <a:t>    }</a:t>
            </a:r>
          </a:p>
          <a:p>
            <a:pPr algn="l"/>
            <a:r>
              <a:rPr lang="en-US" sz="14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12432" name="Rectangle 80"/>
          <p:cNvSpPr>
            <a:spLocks noChangeArrowheads="1"/>
          </p:cNvSpPr>
          <p:nvPr/>
        </p:nvSpPr>
        <p:spPr bwMode="auto">
          <a:xfrm>
            <a:off x="3352800" y="2219325"/>
            <a:ext cx="21002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rgbClr val="FF0000"/>
                </a:solidFill>
              </a:rPr>
              <a:t>// must set m_tail!</a:t>
            </a:r>
          </a:p>
        </p:txBody>
      </p:sp>
      <p:sp>
        <p:nvSpPr>
          <p:cNvPr id="612444" name="Freeform 92"/>
          <p:cNvSpPr>
            <a:spLocks/>
          </p:cNvSpPr>
          <p:nvPr/>
        </p:nvSpPr>
        <p:spPr bwMode="auto">
          <a:xfrm>
            <a:off x="5819775" y="1371600"/>
            <a:ext cx="2032000" cy="3276600"/>
          </a:xfrm>
          <a:custGeom>
            <a:avLst/>
            <a:gdLst>
              <a:gd name="T0" fmla="*/ 944 w 1280"/>
              <a:gd name="T1" fmla="*/ 0 h 2064"/>
              <a:gd name="T2" fmla="*/ 1040 w 1280"/>
              <a:gd name="T3" fmla="*/ 336 h 2064"/>
              <a:gd name="T4" fmla="*/ 752 w 1280"/>
              <a:gd name="T5" fmla="*/ 720 h 2064"/>
              <a:gd name="T6" fmla="*/ 224 w 1280"/>
              <a:gd name="T7" fmla="*/ 1104 h 2064"/>
              <a:gd name="T8" fmla="*/ 176 w 1280"/>
              <a:gd name="T9" fmla="*/ 1728 h 2064"/>
              <a:gd name="T10" fmla="*/ 1280 w 1280"/>
              <a:gd name="T11" fmla="*/ 2064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0" h="2064">
                <a:moveTo>
                  <a:pt x="944" y="0"/>
                </a:moveTo>
                <a:cubicBezTo>
                  <a:pt x="1008" y="108"/>
                  <a:pt x="1072" y="216"/>
                  <a:pt x="1040" y="336"/>
                </a:cubicBezTo>
                <a:cubicBezTo>
                  <a:pt x="1008" y="456"/>
                  <a:pt x="888" y="592"/>
                  <a:pt x="752" y="720"/>
                </a:cubicBezTo>
                <a:cubicBezTo>
                  <a:pt x="616" y="848"/>
                  <a:pt x="320" y="936"/>
                  <a:pt x="224" y="1104"/>
                </a:cubicBezTo>
                <a:cubicBezTo>
                  <a:pt x="128" y="1272"/>
                  <a:pt x="0" y="1568"/>
                  <a:pt x="176" y="1728"/>
                </a:cubicBezTo>
                <a:cubicBezTo>
                  <a:pt x="352" y="1888"/>
                  <a:pt x="816" y="1976"/>
                  <a:pt x="1280" y="2064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2436" name="Text Box 84"/>
          <p:cNvSpPr txBox="1">
            <a:spLocks noChangeArrowheads="1"/>
          </p:cNvSpPr>
          <p:nvPr/>
        </p:nvSpPr>
        <p:spPr bwMode="auto">
          <a:xfrm>
            <a:off x="1152525" y="3924300"/>
            <a:ext cx="13271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0">
                <a:solidFill>
                  <a:srgbClr val="FF00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612434" name="Rectangle 82"/>
          <p:cNvSpPr>
            <a:spLocks noChangeArrowheads="1"/>
          </p:cNvSpPr>
          <p:nvPr/>
        </p:nvSpPr>
        <p:spPr bwMode="auto">
          <a:xfrm>
            <a:off x="407988" y="4090988"/>
            <a:ext cx="4997450" cy="2352675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2437" name="AutoShape 85"/>
          <p:cNvSpPr>
            <a:spLocks noChangeArrowheads="1"/>
          </p:cNvSpPr>
          <p:nvPr/>
        </p:nvSpPr>
        <p:spPr bwMode="auto">
          <a:xfrm>
            <a:off x="2098675" y="0"/>
            <a:ext cx="4149725" cy="1909763"/>
          </a:xfrm>
          <a:prstGeom prst="wedgeRoundRectCallout">
            <a:avLst>
              <a:gd name="adj1" fmla="val -36227"/>
              <a:gd name="adj2" fmla="val 69204"/>
              <a:gd name="adj3" fmla="val 16667"/>
            </a:avLst>
          </a:prstGeom>
          <a:solidFill>
            <a:srgbClr val="006666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We need to update our </a:t>
            </a:r>
            <a:r>
              <a:rPr lang="en-US" sz="2000">
                <a:solidFill>
                  <a:srgbClr val="FFFFDD"/>
                </a:solidFill>
              </a:rPr>
              <a:t>AddItemToFront </a:t>
            </a:r>
            <a:r>
              <a:rPr lang="en-US" sz="2000">
                <a:solidFill>
                  <a:schemeClr val="bg1"/>
                </a:solidFill>
              </a:rPr>
              <a:t>function so it too adjusts the m_tail pointer when necessary.</a:t>
            </a:r>
          </a:p>
          <a:p>
            <a:r>
              <a:rPr lang="en-US" sz="1700">
                <a:solidFill>
                  <a:srgbClr val="FDD0CF"/>
                </a:solidFill>
              </a:rPr>
              <a:t>(I’ll leave that for office hours! </a:t>
            </a:r>
            <a:r>
              <a:rPr lang="en-US" sz="1700">
                <a:solidFill>
                  <a:srgbClr val="FDD0CF"/>
                </a:solidFill>
                <a:sym typeface="Wingdings" pitchFamily="2" charset="2"/>
              </a:rPr>
              <a:t>)</a:t>
            </a:r>
            <a:endParaRPr lang="en-US" sz="1700">
              <a:solidFill>
                <a:srgbClr val="FDD0CF"/>
              </a:solidFill>
            </a:endParaRPr>
          </a:p>
        </p:txBody>
      </p:sp>
      <p:sp>
        <p:nvSpPr>
          <p:cNvPr id="612438" name="AutoShape 86"/>
          <p:cNvSpPr>
            <a:spLocks noChangeArrowheads="1"/>
          </p:cNvSpPr>
          <p:nvPr/>
        </p:nvSpPr>
        <p:spPr bwMode="auto">
          <a:xfrm>
            <a:off x="2543175" y="1766888"/>
            <a:ext cx="3541713" cy="2020887"/>
          </a:xfrm>
          <a:prstGeom prst="wedgeRoundRectCallout">
            <a:avLst>
              <a:gd name="adj1" fmla="val -52556"/>
              <a:gd name="adj2" fmla="val 86370"/>
              <a:gd name="adj3" fmla="val 16667"/>
            </a:avLst>
          </a:prstGeom>
          <a:solidFill>
            <a:srgbClr val="006666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Aha! We no longer need code to traverse the list to find the last node!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rgbClr val="FDD0CF"/>
                </a:solidFill>
              </a:rPr>
              <a:t>m_tail</a:t>
            </a:r>
            <a:r>
              <a:rPr lang="en-US" sz="2000">
                <a:solidFill>
                  <a:srgbClr val="EFFFEF"/>
                </a:solidFill>
              </a:rPr>
              <a:t> points right to it!</a:t>
            </a:r>
          </a:p>
        </p:txBody>
      </p:sp>
      <p:sp>
        <p:nvSpPr>
          <p:cNvPr id="612433" name="Rectangle 81"/>
          <p:cNvSpPr>
            <a:spLocks noChangeArrowheads="1"/>
          </p:cNvSpPr>
          <p:nvPr/>
        </p:nvSpPr>
        <p:spPr bwMode="auto">
          <a:xfrm>
            <a:off x="523875" y="4076700"/>
            <a:ext cx="457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/>
              <a:t> </a:t>
            </a:r>
            <a:r>
              <a:rPr lang="en-US" sz="1700">
                <a:solidFill>
                  <a:srgbClr val="990000"/>
                </a:solidFill>
              </a:rPr>
              <a:t>// link our last node to our new node</a:t>
            </a:r>
          </a:p>
          <a:p>
            <a:pPr algn="l"/>
            <a:r>
              <a:rPr lang="en-US" sz="1700">
                <a:solidFill>
                  <a:srgbClr val="990000"/>
                </a:solidFill>
              </a:rPr>
              <a:t> m_tail-&gt;next = latest;</a:t>
            </a:r>
          </a:p>
        </p:txBody>
      </p:sp>
      <p:sp>
        <p:nvSpPr>
          <p:cNvPr id="612440" name="AutoShape 88"/>
          <p:cNvSpPr>
            <a:spLocks noChangeArrowheads="1"/>
          </p:cNvSpPr>
          <p:nvPr/>
        </p:nvSpPr>
        <p:spPr bwMode="auto">
          <a:xfrm>
            <a:off x="1104900" y="2190750"/>
            <a:ext cx="4137025" cy="1397000"/>
          </a:xfrm>
          <a:prstGeom prst="wedgeRoundRectCallout">
            <a:avLst>
              <a:gd name="adj1" fmla="val -51495"/>
              <a:gd name="adj2" fmla="val 84657"/>
              <a:gd name="adj3" fmla="val 16667"/>
            </a:avLst>
          </a:prstGeom>
          <a:solidFill>
            <a:srgbClr val="006666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EFFFEF"/>
                </a:solidFill>
              </a:rPr>
              <a:t>We want to link our current last node to the new node we’re adding.</a:t>
            </a:r>
          </a:p>
          <a:p>
            <a:r>
              <a:rPr lang="en-US" sz="2000">
                <a:solidFill>
                  <a:srgbClr val="EFFFEF"/>
                </a:solidFill>
              </a:rPr>
              <a:t>Here’s how:</a:t>
            </a:r>
          </a:p>
        </p:txBody>
      </p:sp>
      <p:sp>
        <p:nvSpPr>
          <p:cNvPr id="612445" name="Line 93"/>
          <p:cNvSpPr>
            <a:spLocks noChangeShapeType="1"/>
          </p:cNvSpPr>
          <p:nvPr/>
        </p:nvSpPr>
        <p:spPr bwMode="auto">
          <a:xfrm flipV="1">
            <a:off x="106363" y="2081213"/>
            <a:ext cx="3619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46" name="Line 94"/>
          <p:cNvSpPr>
            <a:spLocks noChangeShapeType="1"/>
          </p:cNvSpPr>
          <p:nvPr/>
        </p:nvSpPr>
        <p:spPr bwMode="auto">
          <a:xfrm flipV="1">
            <a:off x="95250" y="2628900"/>
            <a:ext cx="3619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47" name="Line 95"/>
          <p:cNvSpPr>
            <a:spLocks noChangeShapeType="1"/>
          </p:cNvSpPr>
          <p:nvPr/>
        </p:nvSpPr>
        <p:spPr bwMode="auto">
          <a:xfrm flipV="1">
            <a:off x="228600" y="3333750"/>
            <a:ext cx="3619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48" name="Text Box 96"/>
          <p:cNvSpPr txBox="1">
            <a:spLocks noChangeArrowheads="1"/>
          </p:cNvSpPr>
          <p:nvPr/>
        </p:nvSpPr>
        <p:spPr bwMode="auto">
          <a:xfrm>
            <a:off x="5446713" y="5305425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latest-&gt;</a:t>
            </a:r>
          </a:p>
        </p:txBody>
      </p:sp>
      <p:sp>
        <p:nvSpPr>
          <p:cNvPr id="612449" name="Line 97"/>
          <p:cNvSpPr>
            <a:spLocks noChangeShapeType="1"/>
          </p:cNvSpPr>
          <p:nvPr/>
        </p:nvSpPr>
        <p:spPr bwMode="auto">
          <a:xfrm flipV="1">
            <a:off x="242888" y="3605213"/>
            <a:ext cx="3619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50" name="Line 98"/>
          <p:cNvSpPr>
            <a:spLocks noChangeShapeType="1"/>
          </p:cNvSpPr>
          <p:nvPr/>
        </p:nvSpPr>
        <p:spPr bwMode="auto">
          <a:xfrm flipV="1">
            <a:off x="261938" y="3867150"/>
            <a:ext cx="3619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51" name="Line 99"/>
          <p:cNvSpPr>
            <a:spLocks noChangeShapeType="1"/>
          </p:cNvSpPr>
          <p:nvPr/>
        </p:nvSpPr>
        <p:spPr bwMode="auto">
          <a:xfrm flipV="1">
            <a:off x="247650" y="4491038"/>
            <a:ext cx="3619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52" name="Line 100"/>
          <p:cNvSpPr>
            <a:spLocks noChangeShapeType="1"/>
          </p:cNvSpPr>
          <p:nvPr/>
        </p:nvSpPr>
        <p:spPr bwMode="auto">
          <a:xfrm flipV="1">
            <a:off x="223838" y="5116513"/>
            <a:ext cx="3619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453" name="AutoShape 101"/>
          <p:cNvSpPr>
            <a:spLocks noChangeArrowheads="1"/>
          </p:cNvSpPr>
          <p:nvPr/>
        </p:nvSpPr>
        <p:spPr bwMode="auto">
          <a:xfrm>
            <a:off x="1116013" y="2841625"/>
            <a:ext cx="4437062" cy="1406525"/>
          </a:xfrm>
          <a:prstGeom prst="wedgeRoundRectCallout">
            <a:avLst>
              <a:gd name="adj1" fmla="val -51394"/>
              <a:gd name="adj2" fmla="val 84426"/>
              <a:gd name="adj3" fmla="val 16667"/>
            </a:avLst>
          </a:prstGeom>
          <a:solidFill>
            <a:srgbClr val="006666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rgbClr val="EFFFEF"/>
                </a:solidFill>
              </a:rPr>
              <a:t>And finally, don’t forget!!!</a:t>
            </a:r>
          </a:p>
          <a:p>
            <a:r>
              <a:rPr lang="en-US" sz="2000">
                <a:solidFill>
                  <a:srgbClr val="FFEFFF"/>
                </a:solidFill>
              </a:rPr>
              <a:t>We need to update our tail pointer to point to the NEW last node in our list!</a:t>
            </a:r>
          </a:p>
        </p:txBody>
      </p:sp>
      <p:sp>
        <p:nvSpPr>
          <p:cNvPr id="612454" name="Rectangle 102"/>
          <p:cNvSpPr>
            <a:spLocks noChangeArrowheads="1"/>
          </p:cNvSpPr>
          <p:nvPr/>
        </p:nvSpPr>
        <p:spPr bwMode="auto">
          <a:xfrm>
            <a:off x="571500" y="4676775"/>
            <a:ext cx="55959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>
                <a:solidFill>
                  <a:srgbClr val="FF0000"/>
                </a:solidFill>
              </a:rPr>
              <a:t>// update tail pointer to point to new last node</a:t>
            </a:r>
          </a:p>
          <a:p>
            <a:pPr algn="l"/>
            <a:r>
              <a:rPr lang="en-US" sz="1700">
                <a:solidFill>
                  <a:srgbClr val="FF0000"/>
                </a:solidFill>
              </a:rPr>
              <a:t>m_tail = latest;</a:t>
            </a:r>
          </a:p>
        </p:txBody>
      </p:sp>
      <p:sp>
        <p:nvSpPr>
          <p:cNvPr id="612455" name="Text Box 103"/>
          <p:cNvSpPr txBox="1">
            <a:spLocks noChangeArrowheads="1"/>
          </p:cNvSpPr>
          <p:nvPr/>
        </p:nvSpPr>
        <p:spPr bwMode="auto">
          <a:xfrm>
            <a:off x="6637338" y="109696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12456" name="Text Box 104"/>
          <p:cNvSpPr txBox="1">
            <a:spLocks noChangeArrowheads="1"/>
          </p:cNvSpPr>
          <p:nvPr/>
        </p:nvSpPr>
        <p:spPr bwMode="auto">
          <a:xfrm>
            <a:off x="6713538" y="5232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612457" name="AutoShape 105"/>
          <p:cNvCxnSpPr>
            <a:cxnSpLocks noChangeShapeType="1"/>
            <a:stCxn id="612455" idx="3"/>
            <a:endCxn id="612456" idx="1"/>
          </p:cNvCxnSpPr>
          <p:nvPr/>
        </p:nvCxnSpPr>
        <p:spPr bwMode="auto">
          <a:xfrm flipH="1">
            <a:off x="6713538" y="1325563"/>
            <a:ext cx="609600" cy="4135437"/>
          </a:xfrm>
          <a:prstGeom prst="curvedConnector5">
            <a:avLst>
              <a:gd name="adj1" fmla="val -37500"/>
              <a:gd name="adj2" fmla="val 35468"/>
              <a:gd name="adj3" fmla="val 1375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2458" name="Rectangle 106"/>
          <p:cNvSpPr>
            <a:spLocks noChangeArrowheads="1"/>
          </p:cNvSpPr>
          <p:nvPr/>
        </p:nvSpPr>
        <p:spPr bwMode="auto">
          <a:xfrm>
            <a:off x="3803650" y="5467350"/>
            <a:ext cx="5340350" cy="1358900"/>
          </a:xfrm>
          <a:prstGeom prst="rect">
            <a:avLst/>
          </a:prstGeom>
          <a:solidFill>
            <a:srgbClr val="FFE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1000"/>
          </a:p>
          <a:p>
            <a:r>
              <a:rPr lang="en-US"/>
              <a:t>Let’s see how to update our original</a:t>
            </a:r>
            <a:br>
              <a:rPr lang="en-US"/>
            </a:br>
            <a:r>
              <a:rPr lang="en-US">
                <a:solidFill>
                  <a:srgbClr val="006666"/>
                </a:solidFill>
              </a:rPr>
              <a:t>AddItemToEnd</a:t>
            </a:r>
            <a:r>
              <a:rPr lang="en-US"/>
              <a:t> function to properly</a:t>
            </a:r>
            <a:br>
              <a:rPr lang="en-US"/>
            </a:br>
            <a:r>
              <a:rPr lang="en-US"/>
              <a:t>use the tail pointer.  </a:t>
            </a:r>
          </a:p>
        </p:txBody>
      </p:sp>
      <p:sp>
        <p:nvSpPr>
          <p:cNvPr id="612419" name="Rectangle 67"/>
          <p:cNvSpPr>
            <a:spLocks noChangeArrowheads="1"/>
          </p:cNvSpPr>
          <p:nvPr/>
        </p:nvSpPr>
        <p:spPr bwMode="auto">
          <a:xfrm>
            <a:off x="3076575" y="5084763"/>
            <a:ext cx="6048375" cy="1724025"/>
          </a:xfrm>
          <a:prstGeom prst="rect">
            <a:avLst/>
          </a:prstGeom>
          <a:solidFill>
            <a:srgbClr val="FFE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1000"/>
          </a:p>
          <a:p>
            <a:r>
              <a:rPr lang="en-US">
                <a:solidFill>
                  <a:srgbClr val="FF0000"/>
                </a:solidFill>
              </a:rPr>
              <a:t>And that’s it (for AddItemToEnd)!!!</a:t>
            </a:r>
          </a:p>
          <a:p>
            <a:r>
              <a:rPr lang="en-US"/>
              <a:t>Remember – many of </a:t>
            </a:r>
            <a:r>
              <a:rPr lang="en-US">
                <a:solidFill>
                  <a:schemeClr val="accent2"/>
                </a:solidFill>
              </a:rPr>
              <a:t>your other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member </a:t>
            </a:r>
            <a:r>
              <a:rPr lang="en-US">
                <a:solidFill>
                  <a:schemeClr val="tx1"/>
                </a:solidFill>
              </a:rPr>
              <a:t>functions </a:t>
            </a:r>
            <a:r>
              <a:rPr lang="en-US" b="1" i="1" u="sng">
                <a:solidFill>
                  <a:schemeClr val="tx1"/>
                </a:solidFill>
              </a:rPr>
              <a:t>must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also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be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fixed to </a:t>
            </a:r>
            <a:r>
              <a:rPr lang="en-US"/>
              <a:t>properly use the </a:t>
            </a:r>
            <a:r>
              <a:rPr lang="en-US">
                <a:solidFill>
                  <a:srgbClr val="6600CC"/>
                </a:solidFill>
              </a:rPr>
              <a:t>tail pointer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12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12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1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1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1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1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61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1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1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61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0"/>
                                        <p:tgtEl>
                                          <p:spTgt spid="612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1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1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61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000"/>
                                        <p:tgtEl>
                                          <p:spTgt spid="612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1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12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12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75" grpId="0"/>
      <p:bldP spid="612410" grpId="0"/>
      <p:bldP spid="612411" grpId="0"/>
      <p:bldP spid="612417" grpId="0"/>
      <p:bldP spid="612418" grpId="0"/>
      <p:bldP spid="612432" grpId="0"/>
      <p:bldP spid="612444" grpId="0" animBg="1"/>
      <p:bldP spid="612436" grpId="0"/>
      <p:bldP spid="612434" grpId="0" animBg="1"/>
      <p:bldP spid="612437" grpId="0" animBg="1"/>
      <p:bldP spid="612437" grpId="1" animBg="1"/>
      <p:bldP spid="612438" grpId="0" animBg="1"/>
      <p:bldP spid="612438" grpId="1" animBg="1"/>
      <p:bldP spid="612433" grpId="0"/>
      <p:bldP spid="612440" grpId="0" animBg="1"/>
      <p:bldP spid="612440" grpId="1" animBg="1"/>
      <p:bldP spid="612445" grpId="0" animBg="1"/>
      <p:bldP spid="612445" grpId="1" animBg="1"/>
      <p:bldP spid="612446" grpId="0" animBg="1"/>
      <p:bldP spid="612446" grpId="1" animBg="1"/>
      <p:bldP spid="612447" grpId="0" animBg="1"/>
      <p:bldP spid="612447" grpId="1" animBg="1"/>
      <p:bldP spid="612448" grpId="0"/>
      <p:bldP spid="612449" grpId="0" animBg="1"/>
      <p:bldP spid="612449" grpId="1" animBg="1"/>
      <p:bldP spid="612450" grpId="0" animBg="1"/>
      <p:bldP spid="612450" grpId="1" animBg="1"/>
      <p:bldP spid="612451" grpId="0" animBg="1"/>
      <p:bldP spid="612451" grpId="1" animBg="1"/>
      <p:bldP spid="612452" grpId="0" animBg="1"/>
      <p:bldP spid="612452" grpId="1" animBg="1"/>
      <p:bldP spid="612453" grpId="0" animBg="1"/>
      <p:bldP spid="612453" grpId="1" animBg="1"/>
      <p:bldP spid="612454" grpId="0"/>
      <p:bldP spid="612458" grpId="0" animBg="1"/>
      <p:bldP spid="612458" grpId="1" animBg="1"/>
      <p:bldP spid="6124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CB0B-7182-4F69-B31A-B97DC4CDB819}" type="slidenum">
              <a:rPr lang="en-US"/>
              <a:pPr/>
              <a:t>64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Doubly-linked Lists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 doubly-linked list has both </a:t>
            </a:r>
            <a:r>
              <a:rPr lang="en-US" i="1">
                <a:solidFill>
                  <a:srgbClr val="006666"/>
                </a:solidFill>
              </a:rPr>
              <a:t>next</a:t>
            </a:r>
            <a:r>
              <a:rPr lang="en-US"/>
              <a:t> pointers and </a:t>
            </a:r>
            <a:r>
              <a:rPr lang="en-US" i="1">
                <a:solidFill>
                  <a:srgbClr val="006666"/>
                </a:solidFill>
              </a:rPr>
              <a:t>previous</a:t>
            </a:r>
            <a:r>
              <a:rPr lang="en-US"/>
              <a:t> pointers in every node: </a:t>
            </a: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1833563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762000" y="2057400"/>
          <a:ext cx="723900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5" r:id="rId4" imgW="5477640" imgH="1542857" progId="Paint.Picture">
                  <p:embed/>
                </p:oleObj>
              </mc:Choice>
              <mc:Fallback>
                <p:oleObj r:id="rId4" imgW="5477640" imgH="154285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7239000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3965" name="Group 13"/>
          <p:cNvGrpSpPr>
            <a:grpSpLocks/>
          </p:cNvGrpSpPr>
          <p:nvPr/>
        </p:nvGrpSpPr>
        <p:grpSpPr bwMode="auto">
          <a:xfrm>
            <a:off x="177800" y="4343400"/>
            <a:ext cx="3251200" cy="2392363"/>
            <a:chOff x="112" y="2736"/>
            <a:chExt cx="2048" cy="1507"/>
          </a:xfrm>
        </p:grpSpPr>
        <p:sp>
          <p:nvSpPr>
            <p:cNvPr id="253961" name="Rectangle 9"/>
            <p:cNvSpPr>
              <a:spLocks noChangeArrowheads="1"/>
            </p:cNvSpPr>
            <p:nvPr/>
          </p:nvSpPr>
          <p:spPr bwMode="auto">
            <a:xfrm>
              <a:off x="112" y="2736"/>
              <a:ext cx="2040" cy="144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59" name="Rectangle 7"/>
            <p:cNvSpPr>
              <a:spLocks noChangeArrowheads="1"/>
            </p:cNvSpPr>
            <p:nvPr/>
          </p:nvSpPr>
          <p:spPr bwMode="auto">
            <a:xfrm>
              <a:off x="144" y="2744"/>
              <a:ext cx="2016" cy="1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struct node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string   data;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node *  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next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node *   </a:t>
              </a:r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prev;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3657600" y="3962400"/>
            <a:ext cx="510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Big benefit: </a:t>
            </a:r>
            <a:r>
              <a:rPr lang="en-US" sz="2200">
                <a:solidFill>
                  <a:schemeClr val="accent2"/>
                </a:solidFill>
              </a:rPr>
              <a:t>You can move up or down through the list very easily.  </a:t>
            </a:r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3733800" y="5029200"/>
            <a:ext cx="502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A </a:t>
            </a:r>
            <a:r>
              <a:rPr lang="en-US" sz="2200">
                <a:solidFill>
                  <a:srgbClr val="990000"/>
                </a:solidFill>
              </a:rPr>
              <a:t>singly linked list</a:t>
            </a:r>
            <a:r>
              <a:rPr lang="en-US" sz="2200">
                <a:solidFill>
                  <a:schemeClr val="tx1"/>
                </a:solidFill>
              </a:rPr>
              <a:t> only allows us to </a:t>
            </a:r>
            <a:r>
              <a:rPr lang="en-US" sz="2200">
                <a:solidFill>
                  <a:schemeClr val="accent2"/>
                </a:solidFill>
              </a:rPr>
              <a:t>move down easily</a:t>
            </a:r>
            <a:r>
              <a:rPr lang="en-US" sz="220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3733800" y="6019800"/>
            <a:ext cx="502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Oh, and if I like, I can have a 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rgbClr val="006666"/>
                </a:solidFill>
              </a:rPr>
              <a:t>tail pointer</a:t>
            </a:r>
            <a:r>
              <a:rPr lang="en-US" sz="2200">
                <a:solidFill>
                  <a:schemeClr val="tx1"/>
                </a:solidFill>
              </a:rPr>
              <a:t> here too!</a:t>
            </a:r>
          </a:p>
        </p:txBody>
      </p:sp>
      <p:grpSp>
        <p:nvGrpSpPr>
          <p:cNvPr id="253969" name="Group 17"/>
          <p:cNvGrpSpPr>
            <a:grpSpLocks/>
          </p:cNvGrpSpPr>
          <p:nvPr/>
        </p:nvGrpSpPr>
        <p:grpSpPr bwMode="auto">
          <a:xfrm>
            <a:off x="885825" y="3028950"/>
            <a:ext cx="1238250" cy="781050"/>
            <a:chOff x="558" y="1908"/>
            <a:chExt cx="780" cy="492"/>
          </a:xfrm>
        </p:grpSpPr>
        <p:sp>
          <p:nvSpPr>
            <p:cNvPr id="253967" name="Rectangle 15"/>
            <p:cNvSpPr>
              <a:spLocks noChangeArrowheads="1"/>
            </p:cNvSpPr>
            <p:nvPr/>
          </p:nvSpPr>
          <p:spPr bwMode="auto">
            <a:xfrm>
              <a:off x="576" y="2112"/>
              <a:ext cx="720" cy="28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3968" name="Text Box 16"/>
            <p:cNvSpPr txBox="1">
              <a:spLocks noChangeArrowheads="1"/>
            </p:cNvSpPr>
            <p:nvPr/>
          </p:nvSpPr>
          <p:spPr bwMode="auto">
            <a:xfrm>
              <a:off x="558" y="1908"/>
              <a:ext cx="78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900">
                  <a:latin typeface="Times New Roman" pitchFamily="18" charset="0"/>
                </a:rPr>
                <a:t>TAIL PTR</a:t>
              </a:r>
            </a:p>
          </p:txBody>
        </p:sp>
      </p:grp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1371600" y="3352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253971" name="AutoShape 19"/>
          <p:cNvCxnSpPr>
            <a:cxnSpLocks noChangeShapeType="1"/>
          </p:cNvCxnSpPr>
          <p:nvPr/>
        </p:nvCxnSpPr>
        <p:spPr bwMode="auto">
          <a:xfrm flipV="1">
            <a:off x="1646238" y="3154363"/>
            <a:ext cx="6354762" cy="503237"/>
          </a:xfrm>
          <a:prstGeom prst="bentConnector3">
            <a:avLst>
              <a:gd name="adj1" fmla="val 103597"/>
            </a:avLst>
          </a:prstGeom>
          <a:noFill/>
          <a:ln w="25400">
            <a:solidFill>
              <a:srgbClr val="800000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3" grpId="0" autoUpdateAnimBg="0"/>
      <p:bldP spid="253964" grpId="0" autoUpdateAnimBg="0"/>
      <p:bldP spid="253966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DA99-A19F-4303-B2FE-01A0F76C70BE}" type="slidenum">
              <a:rPr lang="en-US"/>
              <a:pPr/>
              <a:t>65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 sz="4000"/>
              <a:t>Doubly-linked Lists: What Changes?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304800" y="1054100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Every time we </a:t>
            </a:r>
            <a:r>
              <a:rPr lang="en-US">
                <a:solidFill>
                  <a:srgbClr val="990000"/>
                </a:solidFill>
              </a:rPr>
              <a:t>insert a new node</a:t>
            </a:r>
            <a:r>
              <a:rPr lang="en-US">
                <a:solidFill>
                  <a:schemeClr val="tx1"/>
                </a:solidFill>
              </a:rPr>
              <a:t> or </a:t>
            </a:r>
            <a:r>
              <a:rPr lang="en-US">
                <a:solidFill>
                  <a:srgbClr val="990000"/>
                </a:solidFill>
              </a:rPr>
              <a:t>delete an existing node</a:t>
            </a:r>
            <a:r>
              <a:rPr lang="en-US">
                <a:solidFill>
                  <a:schemeClr val="tx1"/>
                </a:solidFill>
              </a:rPr>
              <a:t>, we must update </a:t>
            </a:r>
            <a:r>
              <a:rPr lang="en-US" i="1">
                <a:solidFill>
                  <a:srgbClr val="006666"/>
                </a:solidFill>
              </a:rPr>
              <a:t>three</a:t>
            </a:r>
            <a:r>
              <a:rPr lang="en-US">
                <a:solidFill>
                  <a:schemeClr val="tx1"/>
                </a:solidFill>
              </a:rPr>
              <a:t> sets of pointers: 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524000" y="1952625"/>
            <a:ext cx="6646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1. The </a:t>
            </a:r>
            <a:r>
              <a:rPr lang="en-US" u="sng">
                <a:solidFill>
                  <a:schemeClr val="accent2"/>
                </a:solidFill>
              </a:rPr>
              <a:t>new node’s</a:t>
            </a:r>
            <a:r>
              <a:rPr lang="en-US">
                <a:solidFill>
                  <a:schemeClr val="accent2"/>
                </a:solidFill>
              </a:rPr>
              <a:t> next and previous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pointers. </a:t>
            </a:r>
          </a:p>
          <a:p>
            <a:pPr algn="l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2. The </a:t>
            </a:r>
            <a:r>
              <a:rPr lang="en-US" u="sng">
                <a:solidFill>
                  <a:schemeClr val="accent2"/>
                </a:solidFill>
                <a:ea typeface="MS Mincho" pitchFamily="49" charset="-128"/>
              </a:rPr>
              <a:t>previous node’s</a:t>
            </a:r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 next pointer.</a:t>
            </a:r>
            <a:endParaRPr lang="en-US">
              <a:solidFill>
                <a:schemeClr val="accent2"/>
              </a:solidFill>
              <a:cs typeface="Courier New" pitchFamily="49" charset="0"/>
            </a:endParaRPr>
          </a:p>
          <a:p>
            <a:pPr algn="l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3. The </a:t>
            </a:r>
            <a:r>
              <a:rPr lang="en-US" u="sng">
                <a:solidFill>
                  <a:schemeClr val="accent2"/>
                </a:solidFill>
                <a:ea typeface="MS Mincho" pitchFamily="49" charset="-128"/>
              </a:rPr>
              <a:t>following node’s</a:t>
            </a:r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 previous pointer.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1833563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1843088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6172200" y="4495800"/>
            <a:ext cx="297180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Obviously, we still have </a:t>
            </a:r>
            <a:r>
              <a:rPr lang="en-US" sz="2200">
                <a:solidFill>
                  <a:srgbClr val="6600CC"/>
                </a:solidFill>
              </a:rPr>
              <a:t>special cases</a:t>
            </a:r>
            <a:r>
              <a:rPr lang="en-US" sz="2200">
                <a:solidFill>
                  <a:schemeClr val="accent2"/>
                </a:solidFill>
              </a:rPr>
              <a:t> if we insert or delete nodes at the top or the bottom of the list. </a:t>
            </a:r>
          </a:p>
        </p:txBody>
      </p:sp>
      <p:grpSp>
        <p:nvGrpSpPr>
          <p:cNvPr id="254990" name="Group 14"/>
          <p:cNvGrpSpPr>
            <a:grpSpLocks/>
          </p:cNvGrpSpPr>
          <p:nvPr/>
        </p:nvGrpSpPr>
        <p:grpSpPr bwMode="auto">
          <a:xfrm>
            <a:off x="381000" y="4791075"/>
            <a:ext cx="1143000" cy="1600200"/>
            <a:chOff x="384" y="3120"/>
            <a:chExt cx="720" cy="1008"/>
          </a:xfrm>
        </p:grpSpPr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384" y="3120"/>
              <a:ext cx="720" cy="100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8" name="Rectangle 12"/>
            <p:cNvSpPr>
              <a:spLocks noChangeArrowheads="1"/>
            </p:cNvSpPr>
            <p:nvPr/>
          </p:nvSpPr>
          <p:spPr bwMode="auto">
            <a:xfrm>
              <a:off x="480" y="3348"/>
              <a:ext cx="528" cy="1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9" name="Text Box 13"/>
            <p:cNvSpPr txBox="1">
              <a:spLocks noChangeArrowheads="1"/>
            </p:cNvSpPr>
            <p:nvPr/>
          </p:nvSpPr>
          <p:spPr bwMode="auto">
            <a:xfrm>
              <a:off x="426" y="3177"/>
              <a:ext cx="6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Head Ptr</a:t>
              </a:r>
            </a:p>
          </p:txBody>
        </p:sp>
      </p:grpSp>
      <p:sp>
        <p:nvSpPr>
          <p:cNvPr id="254999" name="Line 23"/>
          <p:cNvSpPr>
            <a:spLocks noChangeShapeType="1"/>
          </p:cNvSpPr>
          <p:nvPr/>
        </p:nvSpPr>
        <p:spPr bwMode="auto">
          <a:xfrm>
            <a:off x="1066800" y="52959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0" name="Text Box 24"/>
          <p:cNvSpPr txBox="1">
            <a:spLocks noChangeArrowheads="1"/>
          </p:cNvSpPr>
          <p:nvPr/>
        </p:nvSpPr>
        <p:spPr bwMode="auto">
          <a:xfrm>
            <a:off x="5318125" y="37036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600"/>
          </a:p>
        </p:txBody>
      </p:sp>
      <p:grpSp>
        <p:nvGrpSpPr>
          <p:cNvPr id="255002" name="Group 26"/>
          <p:cNvGrpSpPr>
            <a:grpSpLocks/>
          </p:cNvGrpSpPr>
          <p:nvPr/>
        </p:nvGrpSpPr>
        <p:grpSpPr bwMode="auto">
          <a:xfrm>
            <a:off x="1800225" y="5181600"/>
            <a:ext cx="1295400" cy="847725"/>
            <a:chOff x="2400" y="2448"/>
            <a:chExt cx="816" cy="534"/>
          </a:xfrm>
        </p:grpSpPr>
        <p:grpSp>
          <p:nvGrpSpPr>
            <p:cNvPr id="254998" name="Group 22"/>
            <p:cNvGrpSpPr>
              <a:grpSpLocks/>
            </p:cNvGrpSpPr>
            <p:nvPr/>
          </p:nvGrpSpPr>
          <p:grpSpPr bwMode="auto">
            <a:xfrm>
              <a:off x="2400" y="2448"/>
              <a:ext cx="816" cy="534"/>
              <a:chOff x="2400" y="2448"/>
              <a:chExt cx="816" cy="534"/>
            </a:xfrm>
          </p:grpSpPr>
          <p:sp>
            <p:nvSpPr>
              <p:cNvPr id="254991" name="Rectangle 15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2" name="Rectangle 16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3" name="Rectangle 17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4" name="Rectangle 18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5" name="Text Box 19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4996" name="Text Box 20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4997" name="Text Box 21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01" name="Text Box 25"/>
            <p:cNvSpPr txBox="1">
              <a:spLocks noChangeArrowheads="1"/>
            </p:cNvSpPr>
            <p:nvPr/>
          </p:nvSpPr>
          <p:spPr bwMode="auto">
            <a:xfrm>
              <a:off x="2816" y="246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Bill</a:t>
              </a:r>
            </a:p>
          </p:txBody>
        </p:sp>
      </p:grpSp>
      <p:grpSp>
        <p:nvGrpSpPr>
          <p:cNvPr id="255013" name="Group 37"/>
          <p:cNvGrpSpPr>
            <a:grpSpLocks/>
          </p:cNvGrpSpPr>
          <p:nvPr/>
        </p:nvGrpSpPr>
        <p:grpSpPr bwMode="auto">
          <a:xfrm>
            <a:off x="3352800" y="5172075"/>
            <a:ext cx="1339850" cy="847725"/>
            <a:chOff x="3792" y="2400"/>
            <a:chExt cx="844" cy="534"/>
          </a:xfrm>
        </p:grpSpPr>
        <p:grpSp>
          <p:nvGrpSpPr>
            <p:cNvPr id="255004" name="Group 28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255005" name="Rectangle 29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6" name="Rectangle 30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7" name="Rectangle 31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8" name="Rectangle 32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9" name="Text Box 33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5010" name="Text Box 34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5011" name="Text Box 35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12" name="Text Box 36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Jane</a:t>
              </a:r>
            </a:p>
          </p:txBody>
        </p:sp>
      </p:grpSp>
      <p:grpSp>
        <p:nvGrpSpPr>
          <p:cNvPr id="255014" name="Group 38"/>
          <p:cNvGrpSpPr>
            <a:grpSpLocks/>
          </p:cNvGrpSpPr>
          <p:nvPr/>
        </p:nvGrpSpPr>
        <p:grpSpPr bwMode="auto">
          <a:xfrm>
            <a:off x="4905375" y="5172075"/>
            <a:ext cx="1339850" cy="847725"/>
            <a:chOff x="3792" y="2400"/>
            <a:chExt cx="844" cy="534"/>
          </a:xfrm>
        </p:grpSpPr>
        <p:grpSp>
          <p:nvGrpSpPr>
            <p:cNvPr id="255015" name="Group 39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255016" name="Rectangle 40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7" name="Rectangle 41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8" name="Rectangle 42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9" name="Rectangle 43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20" name="Text Box 44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5021" name="Text Box 45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5022" name="Text Box 46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23" name="Text Box 47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Myk</a:t>
              </a:r>
            </a:p>
          </p:txBody>
        </p:sp>
      </p:grpSp>
      <p:sp>
        <p:nvSpPr>
          <p:cNvPr id="255024" name="Line 48"/>
          <p:cNvSpPr>
            <a:spLocks noChangeShapeType="1"/>
          </p:cNvSpPr>
          <p:nvPr/>
        </p:nvSpPr>
        <p:spPr bwMode="auto">
          <a:xfrm>
            <a:off x="2840038" y="5610225"/>
            <a:ext cx="538162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25" name="Line 49"/>
          <p:cNvSpPr>
            <a:spLocks noChangeShapeType="1"/>
          </p:cNvSpPr>
          <p:nvPr/>
        </p:nvSpPr>
        <p:spPr bwMode="auto">
          <a:xfrm>
            <a:off x="4373563" y="5610225"/>
            <a:ext cx="538162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27" name="Text Box 51"/>
          <p:cNvSpPr txBox="1">
            <a:spLocks noChangeArrowheads="1"/>
          </p:cNvSpPr>
          <p:nvPr/>
        </p:nvSpPr>
        <p:spPr bwMode="auto">
          <a:xfrm>
            <a:off x="5505450" y="54419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990000"/>
                </a:solidFill>
              </a:rPr>
              <a:t>NULL</a:t>
            </a:r>
          </a:p>
        </p:txBody>
      </p:sp>
      <p:cxnSp>
        <p:nvCxnSpPr>
          <p:cNvPr id="255028" name="AutoShape 52"/>
          <p:cNvCxnSpPr>
            <a:cxnSpLocks noChangeShapeType="1"/>
            <a:stCxn id="255029" idx="2"/>
            <a:endCxn id="255031" idx="2"/>
          </p:cNvCxnSpPr>
          <p:nvPr/>
        </p:nvCxnSpPr>
        <p:spPr bwMode="auto">
          <a:xfrm rot="5400000">
            <a:off x="5061745" y="5196681"/>
            <a:ext cx="131762" cy="1482725"/>
          </a:xfrm>
          <a:prstGeom prst="curvedConnector3">
            <a:avLst>
              <a:gd name="adj1" fmla="val 273495"/>
            </a:avLst>
          </a:prstGeom>
          <a:noFill/>
          <a:ln w="25400">
            <a:solidFill>
              <a:srgbClr val="0000FF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29" name="Text Box 53"/>
          <p:cNvSpPr txBox="1">
            <a:spLocks noChangeArrowheads="1"/>
          </p:cNvSpPr>
          <p:nvPr/>
        </p:nvSpPr>
        <p:spPr bwMode="auto">
          <a:xfrm>
            <a:off x="5730875" y="5414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255031" name="Text Box 55"/>
          <p:cNvSpPr txBox="1">
            <a:spLocks noChangeArrowheads="1"/>
          </p:cNvSpPr>
          <p:nvPr/>
        </p:nvSpPr>
        <p:spPr bwMode="auto">
          <a:xfrm>
            <a:off x="4248150" y="55467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255032" name="AutoShape 56"/>
          <p:cNvCxnSpPr>
            <a:cxnSpLocks noChangeShapeType="1"/>
          </p:cNvCxnSpPr>
          <p:nvPr/>
        </p:nvCxnSpPr>
        <p:spPr bwMode="auto">
          <a:xfrm rot="5400000">
            <a:off x="3418681" y="5210969"/>
            <a:ext cx="131763" cy="1482725"/>
          </a:xfrm>
          <a:prstGeom prst="curvedConnector3">
            <a:avLst>
              <a:gd name="adj1" fmla="val 273495"/>
            </a:avLst>
          </a:prstGeom>
          <a:noFill/>
          <a:ln w="25400">
            <a:solidFill>
              <a:srgbClr val="0000FF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5033" name="Group 57"/>
          <p:cNvGrpSpPr>
            <a:grpSpLocks/>
          </p:cNvGrpSpPr>
          <p:nvPr/>
        </p:nvGrpSpPr>
        <p:grpSpPr bwMode="auto">
          <a:xfrm>
            <a:off x="2590800" y="3495675"/>
            <a:ext cx="1339850" cy="847725"/>
            <a:chOff x="3792" y="2400"/>
            <a:chExt cx="844" cy="534"/>
          </a:xfrm>
        </p:grpSpPr>
        <p:grpSp>
          <p:nvGrpSpPr>
            <p:cNvPr id="255034" name="Group 58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255035" name="Rectangle 59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6" name="Rectangle 60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7" name="Rectangle 61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8" name="Rectangle 62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9" name="Text Box 63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5040" name="Text Box 64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5041" name="Text Box 65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42" name="Text Box 66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Dave</a:t>
              </a:r>
            </a:p>
          </p:txBody>
        </p:sp>
      </p:grp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2381250" y="56959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990000"/>
                </a:solidFill>
              </a:rPr>
              <a:t>NULL</a:t>
            </a:r>
          </a:p>
        </p:txBody>
      </p:sp>
      <p:grpSp>
        <p:nvGrpSpPr>
          <p:cNvPr id="255046" name="Group 70"/>
          <p:cNvGrpSpPr>
            <a:grpSpLocks/>
          </p:cNvGrpSpPr>
          <p:nvPr/>
        </p:nvGrpSpPr>
        <p:grpSpPr bwMode="auto">
          <a:xfrm>
            <a:off x="3255963" y="4483100"/>
            <a:ext cx="1670050" cy="546100"/>
            <a:chOff x="2051" y="2619"/>
            <a:chExt cx="1052" cy="344"/>
          </a:xfrm>
        </p:grpSpPr>
        <p:sp>
          <p:nvSpPr>
            <p:cNvPr id="255043" name="Line 67"/>
            <p:cNvSpPr>
              <a:spLocks noChangeShapeType="1"/>
            </p:cNvSpPr>
            <p:nvPr/>
          </p:nvSpPr>
          <p:spPr bwMode="auto">
            <a:xfrm>
              <a:off x="2051" y="2627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45" name="Text Box 69"/>
            <p:cNvSpPr txBox="1">
              <a:spLocks noChangeArrowheads="1"/>
            </p:cNvSpPr>
            <p:nvPr/>
          </p:nvSpPr>
          <p:spPr bwMode="auto">
            <a:xfrm>
              <a:off x="2067" y="2619"/>
              <a:ext cx="10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Insert here!</a:t>
              </a:r>
            </a:p>
          </p:txBody>
        </p:sp>
      </p:grpSp>
      <p:sp>
        <p:nvSpPr>
          <p:cNvPr id="255050" name="Line 74"/>
          <p:cNvSpPr>
            <a:spLocks noChangeShapeType="1"/>
          </p:cNvSpPr>
          <p:nvPr/>
        </p:nvSpPr>
        <p:spPr bwMode="auto">
          <a:xfrm>
            <a:off x="1239838" y="2185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52" name="Text Box 76"/>
          <p:cNvSpPr txBox="1">
            <a:spLocks noChangeArrowheads="1"/>
          </p:cNvSpPr>
          <p:nvPr/>
        </p:nvSpPr>
        <p:spPr bwMode="auto">
          <a:xfrm>
            <a:off x="1824038" y="6216650"/>
            <a:ext cx="1063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Previous</a:t>
            </a:r>
          </a:p>
          <a:p>
            <a:r>
              <a:rPr lang="en-US" sz="1800">
                <a:solidFill>
                  <a:srgbClr val="990000"/>
                </a:solidFill>
              </a:rPr>
              <a:t>Node</a:t>
            </a:r>
          </a:p>
        </p:txBody>
      </p:sp>
      <p:sp>
        <p:nvSpPr>
          <p:cNvPr id="255053" name="Text Box 77"/>
          <p:cNvSpPr txBox="1">
            <a:spLocks noChangeArrowheads="1"/>
          </p:cNvSpPr>
          <p:nvPr/>
        </p:nvSpPr>
        <p:spPr bwMode="auto">
          <a:xfrm>
            <a:off x="3459163" y="6216650"/>
            <a:ext cx="1147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Following</a:t>
            </a:r>
          </a:p>
          <a:p>
            <a:r>
              <a:rPr lang="en-US" sz="1800">
                <a:solidFill>
                  <a:srgbClr val="990000"/>
                </a:solidFill>
              </a:rPr>
              <a:t>Node</a:t>
            </a:r>
          </a:p>
        </p:txBody>
      </p:sp>
      <p:sp>
        <p:nvSpPr>
          <p:cNvPr id="255059" name="Line 83"/>
          <p:cNvSpPr>
            <a:spLocks noChangeShapeType="1"/>
          </p:cNvSpPr>
          <p:nvPr/>
        </p:nvSpPr>
        <p:spPr bwMode="auto">
          <a:xfrm>
            <a:off x="1235075" y="2546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0" name="Freeform 84"/>
          <p:cNvSpPr>
            <a:spLocks/>
          </p:cNvSpPr>
          <p:nvPr/>
        </p:nvSpPr>
        <p:spPr bwMode="auto">
          <a:xfrm>
            <a:off x="2120900" y="3505200"/>
            <a:ext cx="698500" cy="2133600"/>
          </a:xfrm>
          <a:custGeom>
            <a:avLst/>
            <a:gdLst>
              <a:gd name="T0" fmla="*/ 440 w 440"/>
              <a:gd name="T1" fmla="*/ 1344 h 1344"/>
              <a:gd name="T2" fmla="*/ 104 w 440"/>
              <a:gd name="T3" fmla="*/ 864 h 1344"/>
              <a:gd name="T4" fmla="*/ 8 w 440"/>
              <a:gd name="T5" fmla="*/ 480 h 1344"/>
              <a:gd name="T6" fmla="*/ 56 w 440"/>
              <a:gd name="T7" fmla="*/ 144 h 1344"/>
              <a:gd name="T8" fmla="*/ 296 w 440"/>
              <a:gd name="T9" fmla="*/ 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1344">
                <a:moveTo>
                  <a:pt x="440" y="1344"/>
                </a:moveTo>
                <a:cubicBezTo>
                  <a:pt x="308" y="1176"/>
                  <a:pt x="176" y="1008"/>
                  <a:pt x="104" y="864"/>
                </a:cubicBezTo>
                <a:cubicBezTo>
                  <a:pt x="32" y="720"/>
                  <a:pt x="16" y="600"/>
                  <a:pt x="8" y="480"/>
                </a:cubicBezTo>
                <a:cubicBezTo>
                  <a:pt x="0" y="360"/>
                  <a:pt x="8" y="224"/>
                  <a:pt x="56" y="144"/>
                </a:cubicBezTo>
                <a:cubicBezTo>
                  <a:pt x="104" y="64"/>
                  <a:pt x="200" y="32"/>
                  <a:pt x="296" y="0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1" name="Line 85"/>
          <p:cNvSpPr>
            <a:spLocks noChangeShapeType="1"/>
          </p:cNvSpPr>
          <p:nvPr/>
        </p:nvSpPr>
        <p:spPr bwMode="auto">
          <a:xfrm>
            <a:off x="1250950" y="2879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2" name="Freeform 86"/>
          <p:cNvSpPr>
            <a:spLocks/>
          </p:cNvSpPr>
          <p:nvPr/>
        </p:nvSpPr>
        <p:spPr bwMode="auto">
          <a:xfrm>
            <a:off x="3873500" y="3505200"/>
            <a:ext cx="609600" cy="2362200"/>
          </a:xfrm>
          <a:custGeom>
            <a:avLst/>
            <a:gdLst>
              <a:gd name="T0" fmla="*/ 296 w 384"/>
              <a:gd name="T1" fmla="*/ 1488 h 1488"/>
              <a:gd name="T2" fmla="*/ 8 w 384"/>
              <a:gd name="T3" fmla="*/ 1248 h 1488"/>
              <a:gd name="T4" fmla="*/ 344 w 384"/>
              <a:gd name="T5" fmla="*/ 432 h 1488"/>
              <a:gd name="T6" fmla="*/ 248 w 384"/>
              <a:gd name="T7" fmla="*/ 96 h 1488"/>
              <a:gd name="T8" fmla="*/ 8 w 384"/>
              <a:gd name="T9" fmla="*/ 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1488">
                <a:moveTo>
                  <a:pt x="296" y="1488"/>
                </a:moveTo>
                <a:cubicBezTo>
                  <a:pt x="148" y="1456"/>
                  <a:pt x="0" y="1424"/>
                  <a:pt x="8" y="1248"/>
                </a:cubicBezTo>
                <a:cubicBezTo>
                  <a:pt x="16" y="1072"/>
                  <a:pt x="304" y="624"/>
                  <a:pt x="344" y="432"/>
                </a:cubicBezTo>
                <a:cubicBezTo>
                  <a:pt x="384" y="240"/>
                  <a:pt x="304" y="168"/>
                  <a:pt x="248" y="96"/>
                </a:cubicBezTo>
                <a:cubicBezTo>
                  <a:pt x="192" y="24"/>
                  <a:pt x="100" y="12"/>
                  <a:pt x="8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5" name="Line 89"/>
          <p:cNvSpPr>
            <a:spLocks noChangeShapeType="1"/>
          </p:cNvSpPr>
          <p:nvPr/>
        </p:nvSpPr>
        <p:spPr bwMode="auto">
          <a:xfrm>
            <a:off x="2819400" y="5622925"/>
            <a:ext cx="538163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6" name="Freeform 90"/>
          <p:cNvSpPr>
            <a:spLocks/>
          </p:cNvSpPr>
          <p:nvPr/>
        </p:nvSpPr>
        <p:spPr bwMode="auto">
          <a:xfrm>
            <a:off x="3073400" y="3886200"/>
            <a:ext cx="1257300" cy="1295400"/>
          </a:xfrm>
          <a:custGeom>
            <a:avLst/>
            <a:gdLst>
              <a:gd name="T0" fmla="*/ 224 w 792"/>
              <a:gd name="T1" fmla="*/ 0 h 816"/>
              <a:gd name="T2" fmla="*/ 704 w 792"/>
              <a:gd name="T3" fmla="*/ 144 h 816"/>
              <a:gd name="T4" fmla="*/ 752 w 792"/>
              <a:gd name="T5" fmla="*/ 240 h 816"/>
              <a:gd name="T6" fmla="*/ 656 w 792"/>
              <a:gd name="T7" fmla="*/ 336 h 816"/>
              <a:gd name="T8" fmla="*/ 80 w 792"/>
              <a:gd name="T9" fmla="*/ 672 h 816"/>
              <a:gd name="T10" fmla="*/ 176 w 792"/>
              <a:gd name="T11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2" h="816">
                <a:moveTo>
                  <a:pt x="224" y="0"/>
                </a:moveTo>
                <a:cubicBezTo>
                  <a:pt x="420" y="52"/>
                  <a:pt x="616" y="104"/>
                  <a:pt x="704" y="144"/>
                </a:cubicBezTo>
                <a:cubicBezTo>
                  <a:pt x="792" y="184"/>
                  <a:pt x="760" y="208"/>
                  <a:pt x="752" y="240"/>
                </a:cubicBezTo>
                <a:cubicBezTo>
                  <a:pt x="744" y="272"/>
                  <a:pt x="768" y="264"/>
                  <a:pt x="656" y="336"/>
                </a:cubicBezTo>
                <a:cubicBezTo>
                  <a:pt x="544" y="408"/>
                  <a:pt x="160" y="592"/>
                  <a:pt x="80" y="672"/>
                </a:cubicBezTo>
                <a:cubicBezTo>
                  <a:pt x="0" y="752"/>
                  <a:pt x="88" y="784"/>
                  <a:pt x="176" y="816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5067" name="AutoShape 91"/>
          <p:cNvCxnSpPr>
            <a:cxnSpLocks noChangeShapeType="1"/>
          </p:cNvCxnSpPr>
          <p:nvPr/>
        </p:nvCxnSpPr>
        <p:spPr bwMode="auto">
          <a:xfrm rot="5400000">
            <a:off x="3418681" y="5220494"/>
            <a:ext cx="131763" cy="1482725"/>
          </a:xfrm>
          <a:prstGeom prst="curvedConnector3">
            <a:avLst>
              <a:gd name="adj1" fmla="val 273495"/>
            </a:avLst>
          </a:prstGeom>
          <a:noFill/>
          <a:ln w="25400">
            <a:solidFill>
              <a:srgbClr val="0000FF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68" name="Freeform 92"/>
          <p:cNvSpPr>
            <a:spLocks/>
          </p:cNvSpPr>
          <p:nvPr/>
        </p:nvSpPr>
        <p:spPr bwMode="auto">
          <a:xfrm>
            <a:off x="1778000" y="4191000"/>
            <a:ext cx="1866900" cy="990600"/>
          </a:xfrm>
          <a:custGeom>
            <a:avLst/>
            <a:gdLst>
              <a:gd name="T0" fmla="*/ 1136 w 1176"/>
              <a:gd name="T1" fmla="*/ 0 h 624"/>
              <a:gd name="T2" fmla="*/ 1136 w 1176"/>
              <a:gd name="T3" fmla="*/ 96 h 624"/>
              <a:gd name="T4" fmla="*/ 896 w 1176"/>
              <a:gd name="T5" fmla="*/ 336 h 624"/>
              <a:gd name="T6" fmla="*/ 416 w 1176"/>
              <a:gd name="T7" fmla="*/ 432 h 624"/>
              <a:gd name="T8" fmla="*/ 224 w 1176"/>
              <a:gd name="T9" fmla="*/ 384 h 624"/>
              <a:gd name="T10" fmla="*/ 32 w 1176"/>
              <a:gd name="T11" fmla="*/ 432 h 624"/>
              <a:gd name="T12" fmla="*/ 32 w 1176"/>
              <a:gd name="T13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6" h="624">
                <a:moveTo>
                  <a:pt x="1136" y="0"/>
                </a:moveTo>
                <a:cubicBezTo>
                  <a:pt x="1156" y="20"/>
                  <a:pt x="1176" y="40"/>
                  <a:pt x="1136" y="96"/>
                </a:cubicBezTo>
                <a:cubicBezTo>
                  <a:pt x="1096" y="152"/>
                  <a:pt x="1016" y="280"/>
                  <a:pt x="896" y="336"/>
                </a:cubicBezTo>
                <a:cubicBezTo>
                  <a:pt x="776" y="392"/>
                  <a:pt x="528" y="424"/>
                  <a:pt x="416" y="432"/>
                </a:cubicBezTo>
                <a:cubicBezTo>
                  <a:pt x="304" y="440"/>
                  <a:pt x="288" y="384"/>
                  <a:pt x="224" y="384"/>
                </a:cubicBezTo>
                <a:cubicBezTo>
                  <a:pt x="160" y="384"/>
                  <a:pt x="64" y="392"/>
                  <a:pt x="32" y="432"/>
                </a:cubicBezTo>
                <a:cubicBezTo>
                  <a:pt x="0" y="472"/>
                  <a:pt x="16" y="548"/>
                  <a:pt x="32" y="624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07066 -0.24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-1210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37" dur="2000" fill="hold"/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05608 -0.2136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069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50" dur="2000" fill="hold"/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5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6" grpId="0" autoUpdateAnimBg="0"/>
      <p:bldP spid="255024" grpId="0" animBg="1"/>
      <p:bldP spid="255050" grpId="0" animBg="1"/>
      <p:bldP spid="255050" grpId="1" animBg="1"/>
      <p:bldP spid="255052" grpId="0"/>
      <p:bldP spid="255053" grpId="0"/>
      <p:bldP spid="255059" grpId="0" animBg="1"/>
      <p:bldP spid="255059" grpId="1" animBg="1"/>
      <p:bldP spid="255060" grpId="0" animBg="1"/>
      <p:bldP spid="255061" grpId="0" animBg="1"/>
      <p:bldP spid="255061" grpId="1" animBg="1"/>
      <p:bldP spid="255062" grpId="0" animBg="1"/>
      <p:bldP spid="255065" grpId="0" animBg="1"/>
      <p:bldP spid="255065" grpId="1" animBg="1"/>
      <p:bldP spid="255065" grpId="2" animBg="1"/>
      <p:bldP spid="255066" grpId="0" animBg="1"/>
      <p:bldP spid="25506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9636-4C4B-43BA-A3DE-B338DBC2BF3F}" type="slidenum">
              <a:rPr lang="en-US"/>
              <a:pPr/>
              <a:t>66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200025"/>
            <a:ext cx="7772400" cy="1143000"/>
          </a:xfrm>
        </p:spPr>
        <p:txBody>
          <a:bodyPr/>
          <a:lstStyle/>
          <a:p>
            <a:r>
              <a:rPr lang="en-US" sz="3600"/>
              <a:t>Linked List Cheat Sheet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6972300" y="155575"/>
            <a:ext cx="1900238" cy="19177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struct NODE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int value;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NODE *next;</a:t>
            </a:r>
          </a:p>
          <a:p>
            <a:pPr algn="l"/>
            <a:r>
              <a:rPr lang="en-US" sz="1800"/>
              <a:t>    NODE *prev;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679450" y="760413"/>
            <a:ext cx="482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For a pointer to a node: </a:t>
            </a:r>
            <a:r>
              <a:rPr lang="en-US" sz="2000">
                <a:solidFill>
                  <a:srgbClr val="6600CC"/>
                </a:solidFill>
              </a:rPr>
              <a:t>NODE *ptr;</a:t>
            </a:r>
            <a:endParaRPr lang="en-US" sz="900">
              <a:solidFill>
                <a:srgbClr val="6600CC"/>
              </a:solidFill>
            </a:endParaRPr>
          </a:p>
        </p:txBody>
      </p:sp>
      <p:sp>
        <p:nvSpPr>
          <p:cNvPr id="692232" name="Text Box 8"/>
          <p:cNvSpPr txBox="1">
            <a:spLocks noChangeArrowheads="1"/>
          </p:cNvSpPr>
          <p:nvPr/>
        </p:nvSpPr>
        <p:spPr bwMode="auto">
          <a:xfrm>
            <a:off x="0" y="3036888"/>
            <a:ext cx="59372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see if ptr points to the last node in a list: </a:t>
            </a:r>
          </a:p>
          <a:p>
            <a:r>
              <a:rPr lang="en-US" sz="1600"/>
              <a:t> if (</a:t>
            </a:r>
            <a:r>
              <a:rPr lang="en-US" sz="1600">
                <a:solidFill>
                  <a:srgbClr val="FF0000"/>
                </a:solidFill>
              </a:rPr>
              <a:t>ptr != NULL</a:t>
            </a:r>
            <a:r>
              <a:rPr lang="en-US" sz="1600"/>
              <a:t> &amp;&amp; ptr-&gt;next == NULL)  </a:t>
            </a:r>
            <a:br>
              <a:rPr lang="en-US" sz="1600"/>
            </a:br>
            <a:r>
              <a:rPr lang="en-US" sz="1600"/>
              <a:t>then-ptr-points-to-last-node;</a:t>
            </a:r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88900" y="408463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get to the next node’s data:</a:t>
            </a:r>
          </a:p>
          <a:p>
            <a:r>
              <a:rPr lang="en-US" sz="1600"/>
              <a:t>if </a:t>
            </a:r>
            <a:r>
              <a:rPr lang="en-US" sz="1600">
                <a:solidFill>
                  <a:srgbClr val="FF0000"/>
                </a:solidFill>
              </a:rPr>
              <a:t>(ptr != NULL</a:t>
            </a:r>
            <a:r>
              <a:rPr lang="en-US" sz="1600"/>
              <a:t> &amp;&amp; </a:t>
            </a:r>
            <a:r>
              <a:rPr lang="en-US" sz="1600">
                <a:solidFill>
                  <a:srgbClr val="FF0000"/>
                </a:solidFill>
              </a:rPr>
              <a:t>ptr-&gt;next != NULL</a:t>
            </a:r>
            <a:r>
              <a:rPr lang="en-US" sz="1600"/>
              <a:t>) </a:t>
            </a:r>
            <a:br>
              <a:rPr lang="en-US" sz="1600"/>
            </a:br>
            <a:r>
              <a:rPr lang="en-US" sz="1600"/>
              <a:t>cout &lt;&lt; ptr-&gt;next-&gt;value;</a:t>
            </a:r>
          </a:p>
        </p:txBody>
      </p:sp>
      <p:sp>
        <p:nvSpPr>
          <p:cNvPr id="692234" name="Text Box 10"/>
          <p:cNvSpPr txBox="1">
            <a:spLocks noChangeArrowheads="1"/>
          </p:cNvSpPr>
          <p:nvPr/>
        </p:nvSpPr>
        <p:spPr bwMode="auto">
          <a:xfrm>
            <a:off x="5432425" y="2322513"/>
            <a:ext cx="371157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Does our traversal meet this requirement?</a:t>
            </a:r>
          </a:p>
          <a:p>
            <a:pPr algn="l"/>
            <a:endParaRPr lang="en-US" sz="1600">
              <a:solidFill>
                <a:srgbClr val="6600CC"/>
              </a:solidFill>
            </a:endParaRPr>
          </a:p>
          <a:p>
            <a:pPr algn="l"/>
            <a:r>
              <a:rPr lang="en-US" sz="1600"/>
              <a:t>        NODE *ptr = m_head;</a:t>
            </a:r>
          </a:p>
          <a:p>
            <a:pPr algn="l"/>
            <a:r>
              <a:rPr lang="en-US" sz="1600"/>
              <a:t>        while (ptr != NULL)</a:t>
            </a:r>
          </a:p>
          <a:p>
            <a:pPr algn="l"/>
            <a:r>
              <a:rPr lang="en-US" sz="1600"/>
              <a:t>        {</a:t>
            </a:r>
          </a:p>
          <a:p>
            <a:pPr algn="l"/>
            <a:r>
              <a:rPr lang="en-US" sz="1600"/>
              <a:t>           cout &lt;&lt; ptr-&gt;value;</a:t>
            </a:r>
          </a:p>
          <a:p>
            <a:pPr algn="l"/>
            <a:r>
              <a:rPr lang="en-US" sz="1600"/>
              <a:t>           ptr = ptr-&gt;next;</a:t>
            </a:r>
          </a:p>
          <a:p>
            <a:pPr algn="l"/>
            <a:r>
              <a:rPr lang="en-US" sz="1600"/>
              <a:t>        }</a:t>
            </a:r>
          </a:p>
          <a:p>
            <a:pPr algn="l"/>
            <a:endParaRPr lang="en-US" sz="1600"/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-15875" y="503713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get the head node’s data:</a:t>
            </a:r>
          </a:p>
          <a:p>
            <a:pPr algn="l"/>
            <a:r>
              <a:rPr lang="en-US" sz="1600"/>
              <a:t>                        if (</a:t>
            </a:r>
            <a:r>
              <a:rPr lang="en-US" sz="1600">
                <a:solidFill>
                  <a:srgbClr val="FF0000"/>
                </a:solidFill>
              </a:rPr>
              <a:t>m_head != NULL</a:t>
            </a:r>
            <a:r>
              <a:rPr lang="en-US" sz="1600"/>
              <a:t>)   </a:t>
            </a:r>
            <a:br>
              <a:rPr lang="en-US" sz="1600"/>
            </a:br>
            <a:r>
              <a:rPr lang="en-US" sz="1600"/>
              <a:t>                              cout &lt;&lt; m_head-&gt;value;</a:t>
            </a:r>
          </a:p>
        </p:txBody>
      </p:sp>
      <p:sp>
        <p:nvSpPr>
          <p:cNvPr id="692236" name="Text Box 12"/>
          <p:cNvSpPr txBox="1">
            <a:spLocks noChangeArrowheads="1"/>
          </p:cNvSpPr>
          <p:nvPr/>
        </p:nvSpPr>
        <p:spPr bwMode="auto">
          <a:xfrm>
            <a:off x="355600" y="216058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advance ptr to the next node/end of the list:</a:t>
            </a:r>
          </a:p>
          <a:p>
            <a:pPr algn="l"/>
            <a:r>
              <a:rPr lang="en-US" sz="1600"/>
              <a:t>	         if (</a:t>
            </a:r>
            <a:r>
              <a:rPr lang="en-US" sz="1600">
                <a:solidFill>
                  <a:srgbClr val="FF0000"/>
                </a:solidFill>
              </a:rPr>
              <a:t>ptr != NULL</a:t>
            </a:r>
            <a:r>
              <a:rPr lang="en-US" sz="1600"/>
              <a:t>)</a:t>
            </a:r>
          </a:p>
          <a:p>
            <a:pPr algn="l"/>
            <a:r>
              <a:rPr lang="en-US" sz="1600"/>
              <a:t>                              ptr = ptr-&gt;next;   </a:t>
            </a:r>
          </a:p>
        </p:txBody>
      </p:sp>
      <p:sp>
        <p:nvSpPr>
          <p:cNvPr id="692237" name="Text Box 13"/>
          <p:cNvSpPr txBox="1">
            <a:spLocks noChangeArrowheads="1"/>
          </p:cNvSpPr>
          <p:nvPr/>
        </p:nvSpPr>
        <p:spPr bwMode="auto">
          <a:xfrm>
            <a:off x="98425" y="1265238"/>
            <a:ext cx="6146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NEVER</a:t>
            </a:r>
            <a:r>
              <a:rPr lang="en-US" sz="1600">
                <a:solidFill>
                  <a:srgbClr val="6600CC"/>
                </a:solidFill>
              </a:rPr>
              <a:t> access a node’s data until </a:t>
            </a:r>
            <a:r>
              <a:rPr lang="en-US" sz="1600">
                <a:solidFill>
                  <a:srgbClr val="FF0000"/>
                </a:solidFill>
              </a:rPr>
              <a:t>validating its pointer</a:t>
            </a:r>
            <a:r>
              <a:rPr lang="en-US" sz="1600">
                <a:solidFill>
                  <a:srgbClr val="6600CC"/>
                </a:solidFill>
              </a:rPr>
              <a:t>:</a:t>
            </a:r>
          </a:p>
          <a:p>
            <a:pPr algn="l"/>
            <a:r>
              <a:rPr lang="en-US" sz="1600"/>
              <a:t>	              if (</a:t>
            </a:r>
            <a:r>
              <a:rPr lang="en-US" sz="1600">
                <a:solidFill>
                  <a:srgbClr val="FF0000"/>
                </a:solidFill>
              </a:rPr>
              <a:t>ptr != NULL</a:t>
            </a:r>
            <a:r>
              <a:rPr lang="en-US" sz="1600"/>
              <a:t>) </a:t>
            </a:r>
            <a:br>
              <a:rPr lang="en-US" sz="1600"/>
            </a:br>
            <a:r>
              <a:rPr lang="en-US" sz="1600"/>
              <a:t>		    cout &lt;&lt; ptr-&gt;value;  </a:t>
            </a:r>
          </a:p>
        </p:txBody>
      </p:sp>
      <p:sp>
        <p:nvSpPr>
          <p:cNvPr id="692238" name="Text Box 14"/>
          <p:cNvSpPr txBox="1">
            <a:spLocks noChangeArrowheads="1"/>
          </p:cNvSpPr>
          <p:nvPr/>
        </p:nvSpPr>
        <p:spPr bwMode="auto">
          <a:xfrm>
            <a:off x="-73025" y="593248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check if a list is empty:</a:t>
            </a:r>
          </a:p>
          <a:p>
            <a:pPr algn="l"/>
            <a:r>
              <a:rPr lang="en-US" sz="1600"/>
              <a:t>                        if (</a:t>
            </a:r>
            <a:r>
              <a:rPr lang="en-US" sz="1600">
                <a:solidFill>
                  <a:srgbClr val="FF0000"/>
                </a:solidFill>
              </a:rPr>
              <a:t>m_head == NULL</a:t>
            </a:r>
            <a:r>
              <a:rPr lang="en-US" sz="1600"/>
              <a:t>)   </a:t>
            </a:r>
            <a:br>
              <a:rPr lang="en-US" sz="1600"/>
            </a:br>
            <a:r>
              <a:rPr lang="en-US" sz="1600"/>
              <a:t>                              cout &lt;&lt; “List is empty”;</a:t>
            </a:r>
          </a:p>
        </p:txBody>
      </p:sp>
      <p:sp>
        <p:nvSpPr>
          <p:cNvPr id="692239" name="AutoShape 15"/>
          <p:cNvSpPr>
            <a:spLocks noChangeArrowheads="1"/>
          </p:cNvSpPr>
          <p:nvPr/>
        </p:nvSpPr>
        <p:spPr bwMode="auto">
          <a:xfrm>
            <a:off x="4543425" y="1574800"/>
            <a:ext cx="4437063" cy="977900"/>
          </a:xfrm>
          <a:prstGeom prst="wedgeRoundRectCallout">
            <a:avLst>
              <a:gd name="adj1" fmla="val 3560"/>
              <a:gd name="adj2" fmla="val 131657"/>
              <a:gd name="adj3" fmla="val 16667"/>
            </a:avLst>
          </a:prstGeom>
          <a:solidFill>
            <a:srgbClr val="FFCC99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Notice that this check:</a:t>
            </a:r>
          </a:p>
          <a:p>
            <a:r>
              <a:rPr lang="en-US">
                <a:solidFill>
                  <a:srgbClr val="FF0066"/>
                </a:solidFill>
              </a:rPr>
              <a:t>ptr != NULL</a:t>
            </a:r>
          </a:p>
        </p:txBody>
      </p:sp>
      <p:sp>
        <p:nvSpPr>
          <p:cNvPr id="692240" name="AutoShape 16"/>
          <p:cNvSpPr>
            <a:spLocks noChangeArrowheads="1"/>
          </p:cNvSpPr>
          <p:nvPr/>
        </p:nvSpPr>
        <p:spPr bwMode="auto">
          <a:xfrm>
            <a:off x="4002088" y="4441825"/>
            <a:ext cx="4999037" cy="1330325"/>
          </a:xfrm>
          <a:prstGeom prst="wedgeRoundRectCallout">
            <a:avLst>
              <a:gd name="adj1" fmla="val -6843"/>
              <a:gd name="adj2" fmla="val -75417"/>
              <a:gd name="adj3" fmla="val 16667"/>
            </a:avLst>
          </a:prstGeom>
          <a:solidFill>
            <a:srgbClr val="FFCC99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Ensures that </a:t>
            </a:r>
            <a:r>
              <a:rPr lang="en-US">
                <a:solidFill>
                  <a:srgbClr val="6600CC"/>
                </a:solidFill>
              </a:rPr>
              <a:t>ptr</a:t>
            </a:r>
            <a:r>
              <a:rPr lang="en-US">
                <a:solidFill>
                  <a:schemeClr val="tx1"/>
                </a:solidFill>
              </a:rPr>
              <a:t> points to a valid node before we access its </a:t>
            </a:r>
            <a:r>
              <a:rPr lang="en-US">
                <a:solidFill>
                  <a:srgbClr val="6600CC"/>
                </a:solidFill>
              </a:rPr>
              <a:t>“value”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rgbClr val="6600CC"/>
                </a:solidFill>
              </a:rPr>
              <a:t>“next”</a:t>
            </a:r>
            <a:r>
              <a:rPr lang="en-US">
                <a:solidFill>
                  <a:schemeClr val="tx1"/>
                </a:solidFill>
              </a:rPr>
              <a:t> fields here.</a:t>
            </a:r>
          </a:p>
        </p:txBody>
      </p:sp>
      <p:sp>
        <p:nvSpPr>
          <p:cNvPr id="692241" name="AutoShape 17"/>
          <p:cNvSpPr>
            <a:spLocks noChangeArrowheads="1"/>
          </p:cNvSpPr>
          <p:nvPr/>
        </p:nvSpPr>
        <p:spPr bwMode="auto">
          <a:xfrm>
            <a:off x="533400" y="2184400"/>
            <a:ext cx="4656138" cy="1854200"/>
          </a:xfrm>
          <a:prstGeom prst="wedgeRoundRectCallout">
            <a:avLst>
              <a:gd name="adj1" fmla="val -44986"/>
              <a:gd name="adj2" fmla="val -84676"/>
              <a:gd name="adj3" fmla="val 16667"/>
            </a:avLst>
          </a:prstGeom>
          <a:solidFill>
            <a:srgbClr val="FFCC99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So this </a:t>
            </a:r>
            <a:r>
              <a:rPr lang="en-US" sz="2000">
                <a:solidFill>
                  <a:srgbClr val="FF0000"/>
                </a:solidFill>
              </a:rPr>
              <a:t>satisfies </a:t>
            </a:r>
            <a:r>
              <a:rPr lang="en-US" sz="2000">
                <a:solidFill>
                  <a:schemeClr val="tx1"/>
                </a:solidFill>
              </a:rPr>
              <a:t>our requirement! We don’t have to use an explicit if-statement to validate a pointer… </a:t>
            </a:r>
            <a:r>
              <a:rPr lang="en-US" sz="2000">
                <a:solidFill>
                  <a:srgbClr val="6600CC"/>
                </a:solidFill>
              </a:rPr>
              <a:t>Any implicit/explicit check of a NODE pointer is fine.</a:t>
            </a:r>
          </a:p>
        </p:txBody>
      </p:sp>
      <p:sp>
        <p:nvSpPr>
          <p:cNvPr id="692242" name="Text Box 18"/>
          <p:cNvSpPr txBox="1">
            <a:spLocks noChangeArrowheads="1"/>
          </p:cNvSpPr>
          <p:nvPr/>
        </p:nvSpPr>
        <p:spPr bwMode="auto">
          <a:xfrm>
            <a:off x="4279900" y="4841875"/>
            <a:ext cx="53467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6600CC"/>
                </a:solidFill>
              </a:rPr>
              <a:t>To check if a pointer points to </a:t>
            </a:r>
            <a:br>
              <a:rPr lang="en-US" sz="1600">
                <a:solidFill>
                  <a:srgbClr val="6600CC"/>
                </a:solidFill>
              </a:rPr>
            </a:br>
            <a:r>
              <a:rPr lang="en-US" sz="1600">
                <a:solidFill>
                  <a:srgbClr val="6600CC"/>
                </a:solidFill>
              </a:rPr>
              <a:t>the first node in a list:</a:t>
            </a:r>
          </a:p>
          <a:p>
            <a:pPr algn="l"/>
            <a:r>
              <a:rPr lang="en-US" sz="1600"/>
              <a:t>                        if (ptr == </a:t>
            </a:r>
            <a:r>
              <a:rPr lang="en-US" sz="1600">
                <a:solidFill>
                  <a:schemeClr val="tx1"/>
                </a:solidFill>
              </a:rPr>
              <a:t>m_head)</a:t>
            </a:r>
            <a:r>
              <a:rPr lang="en-US" sz="1600"/>
              <a:t>   </a:t>
            </a:r>
            <a:br>
              <a:rPr lang="en-US" sz="1600"/>
            </a:br>
            <a:r>
              <a:rPr lang="en-US" sz="1600"/>
              <a:t>                              cout &lt;&lt; “ptr is first node”;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9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9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9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2" grpId="0" build="p"/>
      <p:bldP spid="692233" grpId="0" build="p"/>
      <p:bldP spid="692234" grpId="0" build="p"/>
      <p:bldP spid="692235" grpId="0" build="p"/>
      <p:bldP spid="692236" grpId="0" build="p"/>
      <p:bldP spid="692237" grpId="0" build="p"/>
      <p:bldP spid="692238" grpId="0" build="p"/>
      <p:bldP spid="692239" grpId="0" animBg="1"/>
      <p:bldP spid="692239" grpId="1" animBg="1"/>
      <p:bldP spid="692240" grpId="0" animBg="1"/>
      <p:bldP spid="692240" grpId="1" animBg="1"/>
      <p:bldP spid="692241" grpId="0" animBg="1"/>
      <p:bldP spid="692241" grpId="1" animBg="1"/>
      <p:bldP spid="69224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497-F9B8-49B8-BD7E-9CFA6B6372A5}" type="slidenum">
              <a:rPr lang="en-US"/>
              <a:pPr/>
              <a:t>67</a:t>
            </a:fld>
            <a:endParaRPr lang="en-US"/>
          </a:p>
        </p:txBody>
      </p:sp>
      <p:sp>
        <p:nvSpPr>
          <p:cNvPr id="308287" name="Text Box 63"/>
          <p:cNvSpPr txBox="1">
            <a:spLocks noChangeArrowheads="1"/>
          </p:cNvSpPr>
          <p:nvPr/>
        </p:nvSpPr>
        <p:spPr bwMode="auto">
          <a:xfrm>
            <a:off x="76200" y="990600"/>
            <a:ext cx="434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Faster?</a:t>
            </a:r>
          </a:p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Getting to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the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753</a:t>
            </a:r>
            <a:r>
              <a:rPr lang="en-US" sz="1800" baseline="30000">
                <a:solidFill>
                  <a:srgbClr val="6600CC"/>
                </a:solidFill>
                <a:cs typeface="Arial" charset="0"/>
              </a:rPr>
              <a:t>rd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 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in a linked list or an array?</a:t>
            </a:r>
          </a:p>
        </p:txBody>
      </p:sp>
      <p:sp>
        <p:nvSpPr>
          <p:cNvPr id="308290" name="Rectangle 66"/>
          <p:cNvSpPr>
            <a:spLocks noChangeArrowheads="1"/>
          </p:cNvSpPr>
          <p:nvPr/>
        </p:nvSpPr>
        <p:spPr bwMode="auto">
          <a:xfrm>
            <a:off x="762000" y="-228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>
                <a:solidFill>
                  <a:srgbClr val="FF0000"/>
                </a:solidFill>
              </a:rPr>
              <a:t>Linked Lists vs. Arrays</a:t>
            </a:r>
          </a:p>
        </p:txBody>
      </p:sp>
      <p:sp>
        <p:nvSpPr>
          <p:cNvPr id="308288" name="Text Box 64"/>
          <p:cNvSpPr txBox="1">
            <a:spLocks noChangeArrowheads="1"/>
          </p:cNvSpPr>
          <p:nvPr/>
        </p:nvSpPr>
        <p:spPr bwMode="auto">
          <a:xfrm>
            <a:off x="4191000" y="838200"/>
            <a:ext cx="4800600" cy="1220788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Array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 can get to any item in an array in 1 step. We have to pass thru 752 other nodes to reach the 753</a:t>
            </a:r>
            <a:r>
              <a:rPr lang="en-US" sz="1800" baseline="30000">
                <a:solidFill>
                  <a:schemeClr val="tx1"/>
                </a:solidFill>
                <a:cs typeface="Arial" charset="0"/>
              </a:rPr>
              <a:t>rd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node in a list! </a:t>
            </a:r>
          </a:p>
        </p:txBody>
      </p:sp>
      <p:sp>
        <p:nvSpPr>
          <p:cNvPr id="308304" name="Text Box 80"/>
          <p:cNvSpPr txBox="1">
            <a:spLocks noChangeArrowheads="1"/>
          </p:cNvSpPr>
          <p:nvPr/>
        </p:nvSpPr>
        <p:spPr bwMode="auto">
          <a:xfrm>
            <a:off x="152400" y="2438400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Faster?</a:t>
            </a:r>
          </a:p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Inserting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a new item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at the 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of a linked list or at the front of an array?</a:t>
            </a:r>
          </a:p>
        </p:txBody>
      </p:sp>
      <p:sp>
        <p:nvSpPr>
          <p:cNvPr id="308305" name="Text Box 81"/>
          <p:cNvSpPr txBox="1">
            <a:spLocks noChangeArrowheads="1"/>
          </p:cNvSpPr>
          <p:nvPr/>
        </p:nvSpPr>
        <p:spPr bwMode="auto">
          <a:xfrm>
            <a:off x="4724400" y="2362200"/>
            <a:ext cx="4267200" cy="1220788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Linked List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 can insert a new item in a few steps! With an array, we’d have to shift all n items down first!</a:t>
            </a:r>
          </a:p>
        </p:txBody>
      </p:sp>
      <p:sp>
        <p:nvSpPr>
          <p:cNvPr id="308306" name="Text Box 82"/>
          <p:cNvSpPr txBox="1">
            <a:spLocks noChangeArrowheads="1"/>
          </p:cNvSpPr>
          <p:nvPr/>
        </p:nvSpPr>
        <p:spPr bwMode="auto">
          <a:xfrm>
            <a:off x="76200" y="4037013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faster?</a:t>
            </a:r>
          </a:p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Removing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an item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from the middle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of a linked list or the middle of an array?</a:t>
            </a:r>
          </a:p>
        </p:txBody>
      </p:sp>
      <p:sp>
        <p:nvSpPr>
          <p:cNvPr id="308307" name="Text Box 83"/>
          <p:cNvSpPr txBox="1">
            <a:spLocks noChangeArrowheads="1"/>
          </p:cNvSpPr>
          <p:nvPr/>
        </p:nvSpPr>
        <p:spPr bwMode="auto">
          <a:xfrm>
            <a:off x="4572000" y="3868738"/>
            <a:ext cx="4419600" cy="1495425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Linked List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Once we’ve found the item we want to delete, we can remove it in a few steps! With an array, we’d have to shift all the following items up one slot!</a:t>
            </a:r>
          </a:p>
        </p:txBody>
      </p:sp>
      <p:sp>
        <p:nvSpPr>
          <p:cNvPr id="308308" name="Text Box 84"/>
          <p:cNvSpPr txBox="1">
            <a:spLocks noChangeArrowheads="1"/>
          </p:cNvSpPr>
          <p:nvPr/>
        </p:nvSpPr>
        <p:spPr bwMode="auto">
          <a:xfrm>
            <a:off x="152400" y="5640388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easier to program?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Which data structure will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take </a:t>
            </a:r>
            <a:br>
              <a:rPr lang="en-US" sz="1800">
                <a:solidFill>
                  <a:srgbClr val="6600CC"/>
                </a:solidFill>
                <a:cs typeface="Arial" charset="0"/>
              </a:rPr>
            </a:br>
            <a:r>
              <a:rPr lang="en-US" sz="1800">
                <a:solidFill>
                  <a:srgbClr val="6600CC"/>
                </a:solidFill>
                <a:cs typeface="Arial" charset="0"/>
              </a:rPr>
              <a:t>less time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to program and debug?</a:t>
            </a:r>
          </a:p>
        </p:txBody>
      </p:sp>
      <p:sp>
        <p:nvSpPr>
          <p:cNvPr id="308309" name="Text Box 85"/>
          <p:cNvSpPr txBox="1">
            <a:spLocks noChangeArrowheads="1"/>
          </p:cNvSpPr>
          <p:nvPr/>
        </p:nvSpPr>
        <p:spPr bwMode="auto">
          <a:xfrm>
            <a:off x="4724400" y="5562600"/>
            <a:ext cx="4267200" cy="1220788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Array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Let’s face it – arrays are easier to use. So only use a linked list if you really have to!</a:t>
            </a:r>
          </a:p>
        </p:txBody>
      </p:sp>
      <p:sp>
        <p:nvSpPr>
          <p:cNvPr id="308310" name="Rectangle 86"/>
          <p:cNvSpPr>
            <a:spLocks noChangeArrowheads="1"/>
          </p:cNvSpPr>
          <p:nvPr/>
        </p:nvSpPr>
        <p:spPr bwMode="auto">
          <a:xfrm>
            <a:off x="4438650" y="704850"/>
            <a:ext cx="45720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87" grpId="0" build="p"/>
      <p:bldP spid="308288" grpId="0" build="p" animBg="1"/>
      <p:bldP spid="308304" grpId="0" build="p"/>
      <p:bldP spid="308305" grpId="0" build="p" animBg="1"/>
      <p:bldP spid="308306" grpId="0" build="p"/>
      <p:bldP spid="308307" grpId="0" build="p" animBg="1"/>
      <p:bldP spid="308308" grpId="0" build="p"/>
      <p:bldP spid="308309" grpId="0" build="p" animBg="1"/>
      <p:bldP spid="3083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8615-6FF8-4750-ACFD-7309F2E7FC93}" type="slidenum">
              <a:rPr lang="en-US"/>
              <a:pPr/>
              <a:t>68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69215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/>
              <a:t>Write a function called </a:t>
            </a:r>
            <a:r>
              <a:rPr lang="en-US" sz="2000">
                <a:solidFill>
                  <a:srgbClr val="6600CC"/>
                </a:solidFill>
              </a:rPr>
              <a:t>insert </a:t>
            </a:r>
            <a:r>
              <a:rPr lang="en-US" sz="2000"/>
              <a:t>that accepts two </a:t>
            </a:r>
            <a:r>
              <a:rPr lang="en-US" sz="2000">
                <a:solidFill>
                  <a:srgbClr val="006666"/>
                </a:solidFill>
              </a:rPr>
              <a:t>NODE pointers</a:t>
            </a:r>
            <a:r>
              <a:rPr lang="en-US" sz="2000"/>
              <a:t> as arguments: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	</a:t>
            </a:r>
            <a:r>
              <a:rPr lang="en-US" sz="2000">
                <a:solidFill>
                  <a:schemeClr val="accent2"/>
                </a:solidFill>
              </a:rPr>
              <a:t>b4node</a:t>
            </a:r>
            <a:r>
              <a:rPr lang="en-US" sz="2000"/>
              <a:t>: points to a node in a doubly-linked list</a:t>
            </a:r>
          </a:p>
          <a:p>
            <a:pPr algn="l"/>
            <a:r>
              <a:rPr lang="en-US" sz="2000"/>
              <a:t>	</a:t>
            </a:r>
            <a:r>
              <a:rPr lang="en-US" sz="2000">
                <a:solidFill>
                  <a:schemeClr val="accent2"/>
                </a:solidFill>
              </a:rPr>
              <a:t>newnode</a:t>
            </a:r>
            <a:r>
              <a:rPr lang="en-US" sz="2000"/>
              <a:t>: points to a new node you want to insert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When your function is called, it should insert </a:t>
            </a:r>
            <a:r>
              <a:rPr lang="en-US" sz="2000">
                <a:solidFill>
                  <a:schemeClr val="accent2"/>
                </a:solidFill>
              </a:rPr>
              <a:t>newnode</a:t>
            </a:r>
            <a:r>
              <a:rPr lang="en-US" sz="2000"/>
              <a:t> </a:t>
            </a:r>
            <a:r>
              <a:rPr lang="en-US" sz="2000" i="1"/>
              <a:t>after </a:t>
            </a:r>
            <a:r>
              <a:rPr lang="en-US" sz="2000">
                <a:solidFill>
                  <a:schemeClr val="accent2"/>
                </a:solidFill>
              </a:rPr>
              <a:t>b4node </a:t>
            </a:r>
            <a:r>
              <a:rPr lang="en-US" sz="2000">
                <a:solidFill>
                  <a:schemeClr val="tx1"/>
                </a:solidFill>
              </a:rPr>
              <a:t>in the list</a:t>
            </a:r>
            <a:r>
              <a:rPr lang="en-US" sz="2000"/>
              <a:t>, properly linking all nodes.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(You may assume that a valid node follows b4node prior to insertion.)</a:t>
            </a: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304800" y="4800600"/>
            <a:ext cx="3352800" cy="19208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struct NODE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string data;</a:t>
            </a:r>
          </a:p>
          <a:p>
            <a:pPr algn="l"/>
            <a:r>
              <a:rPr lang="en-US"/>
              <a:t>   NODE *next, *prev;</a:t>
            </a:r>
          </a:p>
          <a:p>
            <a:pPr algn="l"/>
            <a:r>
              <a:rPr lang="en-US"/>
              <a:t>};</a:t>
            </a:r>
          </a:p>
        </p:txBody>
      </p:sp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8213725" y="4541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54336" name="Text Box 32"/>
          <p:cNvSpPr txBox="1">
            <a:spLocks noChangeArrowheads="1"/>
          </p:cNvSpPr>
          <p:nvPr/>
        </p:nvSpPr>
        <p:spPr bwMode="auto">
          <a:xfrm>
            <a:off x="8001000" y="3810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pic>
        <p:nvPicPr>
          <p:cNvPr id="354340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105400"/>
            <a:ext cx="4724400" cy="13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4341" name="Rectangle 37"/>
          <p:cNvSpPr>
            <a:spLocks noChangeArrowheads="1"/>
          </p:cNvSpPr>
          <p:nvPr/>
        </p:nvSpPr>
        <p:spPr bwMode="auto">
          <a:xfrm>
            <a:off x="6345238" y="5029200"/>
            <a:ext cx="121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b4node</a:t>
            </a:r>
          </a:p>
        </p:txBody>
      </p:sp>
      <p:sp>
        <p:nvSpPr>
          <p:cNvPr id="354342" name="Line 38"/>
          <p:cNvSpPr>
            <a:spLocks noChangeShapeType="1"/>
          </p:cNvSpPr>
          <p:nvPr/>
        </p:nvSpPr>
        <p:spPr bwMode="auto">
          <a:xfrm flipH="1">
            <a:off x="7629525" y="5010150"/>
            <a:ext cx="238125" cy="600075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4343" name="Rectangle 39"/>
          <p:cNvSpPr>
            <a:spLocks noChangeArrowheads="1"/>
          </p:cNvSpPr>
          <p:nvPr/>
        </p:nvSpPr>
        <p:spPr bwMode="auto">
          <a:xfrm>
            <a:off x="7543800" y="3657600"/>
            <a:ext cx="138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newnode</a:t>
            </a:r>
          </a:p>
        </p:txBody>
      </p:sp>
      <p:grpSp>
        <p:nvGrpSpPr>
          <p:cNvPr id="354344" name="Group 40"/>
          <p:cNvGrpSpPr>
            <a:grpSpLocks/>
          </p:cNvGrpSpPr>
          <p:nvPr/>
        </p:nvGrpSpPr>
        <p:grpSpPr bwMode="auto">
          <a:xfrm>
            <a:off x="7620000" y="4114800"/>
            <a:ext cx="1339850" cy="847725"/>
            <a:chOff x="3792" y="2400"/>
            <a:chExt cx="844" cy="534"/>
          </a:xfrm>
        </p:grpSpPr>
        <p:grpSp>
          <p:nvGrpSpPr>
            <p:cNvPr id="354345" name="Group 41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354346" name="Rectangle 42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47" name="Rectangle 43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48" name="Rectangle 44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49" name="Rectangle 45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50" name="Text Box 46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354351" name="Text Box 47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354352" name="Text Box 48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354353" name="Text Box 49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Dave</a:t>
              </a:r>
            </a:p>
          </p:txBody>
        </p:sp>
      </p:grpSp>
      <p:sp>
        <p:nvSpPr>
          <p:cNvPr id="354355" name="Text Box 51"/>
          <p:cNvSpPr txBox="1">
            <a:spLocks noChangeArrowheads="1"/>
          </p:cNvSpPr>
          <p:nvPr/>
        </p:nvSpPr>
        <p:spPr bwMode="auto">
          <a:xfrm>
            <a:off x="8340725" y="5618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354357" name="Group 53"/>
          <p:cNvGrpSpPr>
            <a:grpSpLocks/>
          </p:cNvGrpSpPr>
          <p:nvPr/>
        </p:nvGrpSpPr>
        <p:grpSpPr bwMode="auto">
          <a:xfrm>
            <a:off x="6637338" y="6075363"/>
            <a:ext cx="1841500" cy="782637"/>
            <a:chOff x="4181" y="3827"/>
            <a:chExt cx="1160" cy="493"/>
          </a:xfrm>
        </p:grpSpPr>
        <p:sp>
          <p:nvSpPr>
            <p:cNvPr id="354354" name="Rectangle 50"/>
            <p:cNvSpPr>
              <a:spLocks noChangeArrowheads="1"/>
            </p:cNvSpPr>
            <p:nvPr/>
          </p:nvSpPr>
          <p:spPr bwMode="auto">
            <a:xfrm>
              <a:off x="4181" y="4032"/>
              <a:ext cx="6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exists</a:t>
              </a:r>
            </a:p>
          </p:txBody>
        </p:sp>
        <p:cxnSp>
          <p:nvCxnSpPr>
            <p:cNvPr id="354356" name="AutoShape 52"/>
            <p:cNvCxnSpPr>
              <a:cxnSpLocks noChangeShapeType="1"/>
              <a:stCxn id="354354" idx="3"/>
              <a:endCxn id="354355" idx="2"/>
            </p:cNvCxnSpPr>
            <p:nvPr/>
          </p:nvCxnSpPr>
          <p:spPr bwMode="auto">
            <a:xfrm flipV="1">
              <a:off x="4845" y="3827"/>
              <a:ext cx="496" cy="349"/>
            </a:xfrm>
            <a:prstGeom prst="curvedConnector2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D76D-D7D4-42DD-9593-C64E14834B50}" type="slidenum">
              <a:rPr lang="en-US"/>
              <a:pPr/>
              <a:t>7</a:t>
            </a:fld>
            <a:endParaRPr lang="en-US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4124325" y="-76200"/>
            <a:ext cx="570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600"/>
              <a:t>The Assignment Operator</a:t>
            </a:r>
          </a:p>
        </p:txBody>
      </p:sp>
      <p:grpSp>
        <p:nvGrpSpPr>
          <p:cNvPr id="562194" name="Group 18"/>
          <p:cNvGrpSpPr>
            <a:grpSpLocks/>
          </p:cNvGrpSpPr>
          <p:nvPr/>
        </p:nvGrpSpPr>
        <p:grpSpPr bwMode="auto">
          <a:xfrm>
            <a:off x="5029200" y="1143000"/>
            <a:ext cx="3962400" cy="2684463"/>
            <a:chOff x="48" y="1440"/>
            <a:chExt cx="2496" cy="1691"/>
          </a:xfrm>
        </p:grpSpPr>
        <p:sp>
          <p:nvSpPr>
            <p:cNvPr id="562195" name="Rectangle 19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Rectangle 20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  foo(1,2,3);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Circ  bar(4,5,6);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	bar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foo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62197" name="Line 21"/>
          <p:cNvSpPr>
            <a:spLocks noChangeShapeType="1"/>
          </p:cNvSpPr>
          <p:nvPr/>
        </p:nvSpPr>
        <p:spPr bwMode="auto">
          <a:xfrm>
            <a:off x="5664200" y="1866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198" name="Line 22"/>
          <p:cNvSpPr>
            <a:spLocks noChangeShapeType="1"/>
          </p:cNvSpPr>
          <p:nvPr/>
        </p:nvSpPr>
        <p:spPr bwMode="auto">
          <a:xfrm>
            <a:off x="5664200" y="2425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12" name="Line 36"/>
          <p:cNvSpPr>
            <a:spLocks noChangeShapeType="1"/>
          </p:cNvSpPr>
          <p:nvPr/>
        </p:nvSpPr>
        <p:spPr bwMode="auto">
          <a:xfrm>
            <a:off x="5664200" y="2984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2259" name="Group 83"/>
          <p:cNvGrpSpPr>
            <a:grpSpLocks/>
          </p:cNvGrpSpPr>
          <p:nvPr/>
        </p:nvGrpSpPr>
        <p:grpSpPr bwMode="auto">
          <a:xfrm>
            <a:off x="152400" y="1076325"/>
            <a:ext cx="5410200" cy="5857875"/>
            <a:chOff x="96" y="678"/>
            <a:chExt cx="3408" cy="3690"/>
          </a:xfrm>
        </p:grpSpPr>
        <p:sp>
          <p:nvSpPr>
            <p:cNvPr id="562178" name="Rectangle 2"/>
            <p:cNvSpPr>
              <a:spLocks noChangeArrowheads="1"/>
            </p:cNvSpPr>
            <p:nvPr/>
          </p:nvSpPr>
          <p:spPr bwMode="auto">
            <a:xfrm>
              <a:off x="123" y="728"/>
              <a:ext cx="3264" cy="34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79" name="Rectangle 3"/>
            <p:cNvSpPr>
              <a:spLocks noChangeArrowheads="1"/>
            </p:cNvSpPr>
            <p:nvPr/>
          </p:nvSpPr>
          <p:spPr bwMode="auto">
            <a:xfrm>
              <a:off x="96" y="678"/>
              <a:ext cx="3408" cy="3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Circ(float x, float y, float r)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{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m_x = x; m_y = y; m_rad = r;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2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2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GetArea(void)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{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  return(3.14159*m_rad*m_rad);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m_y, m_rad;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0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 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562213" name="Group 37"/>
            <p:cNvGrpSpPr>
              <a:grpSpLocks/>
            </p:cNvGrpSpPr>
            <p:nvPr/>
          </p:nvGrpSpPr>
          <p:grpSpPr bwMode="auto">
            <a:xfrm>
              <a:off x="210" y="1873"/>
              <a:ext cx="2966" cy="1234"/>
              <a:chOff x="210" y="1849"/>
              <a:chExt cx="2966" cy="1234"/>
            </a:xfrm>
          </p:grpSpPr>
          <p:sp>
            <p:nvSpPr>
              <p:cNvPr id="562214" name="Text Box 38"/>
              <p:cNvSpPr txBox="1">
                <a:spLocks noChangeArrowheads="1"/>
              </p:cNvSpPr>
              <p:nvPr/>
            </p:nvSpPr>
            <p:spPr bwMode="auto">
              <a:xfrm>
                <a:off x="308" y="1849"/>
                <a:ext cx="28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rgbClr val="800000"/>
                    </a:solidFill>
                    <a:latin typeface="Courier New" pitchFamily="49" charset="0"/>
                  </a:rPr>
                  <a:t>void   Assign  (const Circ &amp;src)</a:t>
                </a:r>
              </a:p>
            </p:txBody>
          </p:sp>
          <p:sp>
            <p:nvSpPr>
              <p:cNvPr id="562215" name="Text Box 39"/>
              <p:cNvSpPr txBox="1">
                <a:spLocks noChangeArrowheads="1"/>
              </p:cNvSpPr>
              <p:nvPr/>
            </p:nvSpPr>
            <p:spPr bwMode="auto">
              <a:xfrm>
                <a:off x="229" y="1987"/>
                <a:ext cx="1836" cy="1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m_x = src.m_x;</a:t>
                </a: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m_y = src.m_y;</a:t>
                </a: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m_rad = src.m_rad;</a:t>
                </a:r>
              </a:p>
              <a:p>
                <a:pPr algn="l"/>
                <a:endParaRPr lang="en-US" sz="1800" b="1">
                  <a:solidFill>
                    <a:srgbClr val="990000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}</a:t>
                </a:r>
              </a:p>
            </p:txBody>
          </p:sp>
          <p:grpSp>
            <p:nvGrpSpPr>
              <p:cNvPr id="562216" name="Group 40"/>
              <p:cNvGrpSpPr>
                <a:grpSpLocks/>
              </p:cNvGrpSpPr>
              <p:nvPr/>
            </p:nvGrpSpPr>
            <p:grpSpPr bwMode="auto">
              <a:xfrm>
                <a:off x="850" y="1928"/>
                <a:ext cx="736" cy="120"/>
                <a:chOff x="768" y="1920"/>
                <a:chExt cx="776" cy="112"/>
              </a:xfrm>
            </p:grpSpPr>
            <p:sp>
              <p:nvSpPr>
                <p:cNvPr id="562217" name="Line 41"/>
                <p:cNvSpPr>
                  <a:spLocks noChangeShapeType="1"/>
                </p:cNvSpPr>
                <p:nvPr/>
              </p:nvSpPr>
              <p:spPr bwMode="auto">
                <a:xfrm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1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62219" name="Group 43"/>
              <p:cNvGrpSpPr>
                <a:grpSpLocks/>
              </p:cNvGrpSpPr>
              <p:nvPr/>
            </p:nvGrpSpPr>
            <p:grpSpPr bwMode="auto">
              <a:xfrm>
                <a:off x="768" y="1856"/>
                <a:ext cx="930" cy="231"/>
                <a:chOff x="3884" y="1916"/>
                <a:chExt cx="890" cy="231"/>
              </a:xfrm>
            </p:grpSpPr>
            <p:sp>
              <p:nvSpPr>
                <p:cNvPr id="562220" name="Rectangle 44"/>
                <p:cNvSpPr>
                  <a:spLocks noChangeArrowheads="1"/>
                </p:cNvSpPr>
                <p:nvPr/>
              </p:nvSpPr>
              <p:spPr bwMode="auto">
                <a:xfrm>
                  <a:off x="3936" y="1920"/>
                  <a:ext cx="824" cy="208"/>
                </a:xfrm>
                <a:prstGeom prst="rect">
                  <a:avLst/>
                </a:prstGeom>
                <a:solidFill>
                  <a:srgbClr val="FFFF99"/>
                </a:solidFill>
                <a:ln w="38100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884" y="1916"/>
                  <a:ext cx="89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>
                      <a:solidFill>
                        <a:schemeClr val="accent2"/>
                      </a:solidFill>
                      <a:latin typeface="Courier New" pitchFamily="49" charset="0"/>
                    </a:rPr>
                    <a:t>operator=</a:t>
                  </a:r>
                </a:p>
              </p:txBody>
            </p:sp>
          </p:grpSp>
          <p:grpSp>
            <p:nvGrpSpPr>
              <p:cNvPr id="562222" name="Group 46"/>
              <p:cNvGrpSpPr>
                <a:grpSpLocks/>
              </p:cNvGrpSpPr>
              <p:nvPr/>
            </p:nvGrpSpPr>
            <p:grpSpPr bwMode="auto">
              <a:xfrm>
                <a:off x="314" y="1913"/>
                <a:ext cx="488" cy="104"/>
                <a:chOff x="768" y="1920"/>
                <a:chExt cx="776" cy="112"/>
              </a:xfrm>
            </p:grpSpPr>
            <p:sp>
              <p:nvSpPr>
                <p:cNvPr id="562223" name="Line 47"/>
                <p:cNvSpPr>
                  <a:spLocks noChangeShapeType="1"/>
                </p:cNvSpPr>
                <p:nvPr/>
              </p:nvSpPr>
              <p:spPr bwMode="auto">
                <a:xfrm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2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62225" name="Group 49"/>
              <p:cNvGrpSpPr>
                <a:grpSpLocks/>
              </p:cNvGrpSpPr>
              <p:nvPr/>
            </p:nvGrpSpPr>
            <p:grpSpPr bwMode="auto">
              <a:xfrm>
                <a:off x="210" y="1856"/>
                <a:ext cx="698" cy="231"/>
                <a:chOff x="3840" y="2736"/>
                <a:chExt cx="698" cy="231"/>
              </a:xfrm>
            </p:grpSpPr>
            <p:sp>
              <p:nvSpPr>
                <p:cNvPr id="562226" name="Rectangle 50"/>
                <p:cNvSpPr>
                  <a:spLocks noChangeArrowheads="1"/>
                </p:cNvSpPr>
                <p:nvPr/>
              </p:nvSpPr>
              <p:spPr bwMode="auto">
                <a:xfrm>
                  <a:off x="3881" y="2740"/>
                  <a:ext cx="574" cy="208"/>
                </a:xfrm>
                <a:prstGeom prst="rect">
                  <a:avLst/>
                </a:prstGeom>
                <a:solidFill>
                  <a:srgbClr val="FFFF99"/>
                </a:solidFill>
                <a:ln w="38100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840" y="2736"/>
                  <a:ext cx="69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>
                      <a:solidFill>
                        <a:srgbClr val="006666"/>
                      </a:solidFill>
                      <a:latin typeface="Courier New" pitchFamily="49" charset="0"/>
                    </a:rPr>
                    <a:t>Circ &amp;</a:t>
                  </a:r>
                </a:p>
              </p:txBody>
            </p:sp>
          </p:grpSp>
          <p:grpSp>
            <p:nvGrpSpPr>
              <p:cNvPr id="562228" name="Group 52"/>
              <p:cNvGrpSpPr>
                <a:grpSpLocks/>
              </p:cNvGrpSpPr>
              <p:nvPr/>
            </p:nvGrpSpPr>
            <p:grpSpPr bwMode="auto">
              <a:xfrm>
                <a:off x="376" y="2713"/>
                <a:ext cx="1363" cy="231"/>
                <a:chOff x="3864" y="1916"/>
                <a:chExt cx="896" cy="320"/>
              </a:xfrm>
            </p:grpSpPr>
            <p:sp>
              <p:nvSpPr>
                <p:cNvPr id="562229" name="Rectangle 53"/>
                <p:cNvSpPr>
                  <a:spLocks noChangeArrowheads="1"/>
                </p:cNvSpPr>
                <p:nvPr/>
              </p:nvSpPr>
              <p:spPr bwMode="auto">
                <a:xfrm>
                  <a:off x="3936" y="1920"/>
                  <a:ext cx="824" cy="208"/>
                </a:xfrm>
                <a:prstGeom prst="rect">
                  <a:avLst/>
                </a:prstGeom>
                <a:solidFill>
                  <a:srgbClr val="FFFF99"/>
                </a:solidFill>
                <a:ln w="38100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3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864" y="1916"/>
                  <a:ext cx="890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6600CC"/>
                      </a:solidFill>
                      <a:latin typeface="Courier New" pitchFamily="49" charset="0"/>
                    </a:rPr>
                    <a:t>return(*this);</a:t>
                  </a:r>
                </a:p>
              </p:txBody>
            </p:sp>
          </p:grpSp>
        </p:grpSp>
      </p:grpSp>
      <p:grpSp>
        <p:nvGrpSpPr>
          <p:cNvPr id="562252" name="Group 76"/>
          <p:cNvGrpSpPr>
            <a:grpSpLocks/>
          </p:cNvGrpSpPr>
          <p:nvPr/>
        </p:nvGrpSpPr>
        <p:grpSpPr bwMode="auto">
          <a:xfrm>
            <a:off x="762000" y="381000"/>
            <a:ext cx="4429125" cy="3201988"/>
            <a:chOff x="1877" y="152"/>
            <a:chExt cx="2500" cy="2017"/>
          </a:xfrm>
        </p:grpSpPr>
        <p:grpSp>
          <p:nvGrpSpPr>
            <p:cNvPr id="562253" name="Group 77"/>
            <p:cNvGrpSpPr>
              <a:grpSpLocks/>
            </p:cNvGrpSpPr>
            <p:nvPr/>
          </p:nvGrpSpPr>
          <p:grpSpPr bwMode="auto">
            <a:xfrm>
              <a:off x="2216" y="229"/>
              <a:ext cx="2161" cy="1940"/>
              <a:chOff x="2216" y="229"/>
              <a:chExt cx="2161" cy="1940"/>
            </a:xfrm>
          </p:grpSpPr>
          <p:sp>
            <p:nvSpPr>
              <p:cNvPr id="562254" name="Rectangle 78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940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class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Circ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400" b="1" dirty="0" err="1">
                    <a:solidFill>
                      <a:srgbClr val="6600CC"/>
                    </a:solidFill>
                    <a:latin typeface="Courier New" pitchFamily="49" charset="0"/>
                  </a:rPr>
                  <a:t>Circ</a:t>
                </a:r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&amp;operator=(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const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Circ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&amp;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src</a:t>
                </a:r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src.m_x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src.m_y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src.m_rad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return(*this);</a:t>
                </a:r>
              </a:p>
              <a:p>
                <a:pPr algn="l"/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pPr algn="l"/>
                <a:r>
                  <a:rPr lang="en-US" sz="1400" dirty="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62255" name="Rectangle 79"/>
              <p:cNvSpPr>
                <a:spLocks noChangeArrowheads="1"/>
              </p:cNvSpPr>
              <p:nvPr/>
            </p:nvSpPr>
            <p:spPr bwMode="auto">
              <a:xfrm>
                <a:off x="2583" y="1874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56" name="Rectangle 80"/>
              <p:cNvSpPr>
                <a:spLocks noChangeArrowheads="1"/>
              </p:cNvSpPr>
              <p:nvPr/>
            </p:nvSpPr>
            <p:spPr bwMode="auto">
              <a:xfrm>
                <a:off x="3121" y="1872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57" name="Rectangle 81"/>
              <p:cNvSpPr>
                <a:spLocks noChangeArrowheads="1"/>
              </p:cNvSpPr>
              <p:nvPr/>
            </p:nvSpPr>
            <p:spPr bwMode="auto">
              <a:xfrm>
                <a:off x="3775" y="1864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2258" name="Text Box 82"/>
            <p:cNvSpPr txBox="1">
              <a:spLocks noChangeArrowheads="1"/>
            </p:cNvSpPr>
            <p:nvPr/>
          </p:nvSpPr>
          <p:spPr bwMode="auto">
            <a:xfrm>
              <a:off x="1877" y="152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foo       </a:t>
              </a:r>
            </a:p>
          </p:txBody>
        </p:sp>
      </p:grpSp>
      <p:grpSp>
        <p:nvGrpSpPr>
          <p:cNvPr id="562260" name="Group 84"/>
          <p:cNvGrpSpPr>
            <a:grpSpLocks/>
          </p:cNvGrpSpPr>
          <p:nvPr/>
        </p:nvGrpSpPr>
        <p:grpSpPr bwMode="auto">
          <a:xfrm>
            <a:off x="4367213" y="3562350"/>
            <a:ext cx="4433887" cy="3201988"/>
            <a:chOff x="1875" y="152"/>
            <a:chExt cx="2502" cy="2017"/>
          </a:xfrm>
        </p:grpSpPr>
        <p:grpSp>
          <p:nvGrpSpPr>
            <p:cNvPr id="562261" name="Group 85"/>
            <p:cNvGrpSpPr>
              <a:grpSpLocks/>
            </p:cNvGrpSpPr>
            <p:nvPr/>
          </p:nvGrpSpPr>
          <p:grpSpPr bwMode="auto">
            <a:xfrm>
              <a:off x="2216" y="229"/>
              <a:ext cx="2161" cy="1940"/>
              <a:chOff x="2216" y="229"/>
              <a:chExt cx="2161" cy="1940"/>
            </a:xfrm>
          </p:grpSpPr>
          <p:sp>
            <p:nvSpPr>
              <p:cNvPr id="562262" name="Rectangle 86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940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 &amp;operator=(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&amp;src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src.m_x;</a:t>
                </a:r>
              </a:p>
              <a:p>
                <a:pPr algn="l"/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src.m_y;</a:t>
                </a:r>
              </a:p>
              <a:p>
                <a:pPr algn="l"/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src.m_rad;</a:t>
                </a:r>
              </a:p>
              <a:p>
                <a:pPr algn="l"/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return(*this);</a:t>
                </a: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pPr algn="l"/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62263" name="Rectangle 87"/>
              <p:cNvSpPr>
                <a:spLocks noChangeArrowheads="1"/>
              </p:cNvSpPr>
              <p:nvPr/>
            </p:nvSpPr>
            <p:spPr bwMode="auto">
              <a:xfrm>
                <a:off x="2576" y="1874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64" name="Rectangle 88"/>
              <p:cNvSpPr>
                <a:spLocks noChangeArrowheads="1"/>
              </p:cNvSpPr>
              <p:nvPr/>
            </p:nvSpPr>
            <p:spPr bwMode="auto">
              <a:xfrm>
                <a:off x="3114" y="187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65" name="Rectangle 89"/>
              <p:cNvSpPr>
                <a:spLocks noChangeArrowheads="1"/>
              </p:cNvSpPr>
              <p:nvPr/>
            </p:nvSpPr>
            <p:spPr bwMode="auto">
              <a:xfrm>
                <a:off x="3776" y="187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2266" name="Text Box 90"/>
            <p:cNvSpPr txBox="1">
              <a:spLocks noChangeArrowheads="1"/>
            </p:cNvSpPr>
            <p:nvPr/>
          </p:nvSpPr>
          <p:spPr bwMode="auto">
            <a:xfrm>
              <a:off x="1875" y="152"/>
              <a:ext cx="7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bar       </a:t>
              </a:r>
            </a:p>
          </p:txBody>
        </p:sp>
      </p:grpSp>
      <p:sp>
        <p:nvSpPr>
          <p:cNvPr id="562269" name="Text Box 93"/>
          <p:cNvSpPr txBox="1">
            <a:spLocks noChangeArrowheads="1"/>
          </p:cNvSpPr>
          <p:nvPr/>
        </p:nvSpPr>
        <p:spPr bwMode="auto">
          <a:xfrm>
            <a:off x="5751225" y="62404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4</a:t>
            </a:r>
          </a:p>
        </p:txBody>
      </p:sp>
      <p:sp>
        <p:nvSpPr>
          <p:cNvPr id="562270" name="Line 94"/>
          <p:cNvSpPr>
            <a:spLocks noChangeShapeType="1"/>
          </p:cNvSpPr>
          <p:nvPr/>
        </p:nvSpPr>
        <p:spPr bwMode="auto">
          <a:xfrm>
            <a:off x="4878388" y="44799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71" name="Text Box 95"/>
          <p:cNvSpPr txBox="1">
            <a:spLocks noChangeArrowheads="1"/>
          </p:cNvSpPr>
          <p:nvPr/>
        </p:nvSpPr>
        <p:spPr bwMode="auto">
          <a:xfrm>
            <a:off x="5243513" y="4160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62272" name="Line 96"/>
          <p:cNvSpPr>
            <a:spLocks noChangeShapeType="1"/>
          </p:cNvSpPr>
          <p:nvPr/>
        </p:nvSpPr>
        <p:spPr bwMode="auto">
          <a:xfrm>
            <a:off x="5097463" y="48990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73" name="Text Box 97"/>
          <p:cNvSpPr txBox="1">
            <a:spLocks noChangeArrowheads="1"/>
          </p:cNvSpPr>
          <p:nvPr/>
        </p:nvSpPr>
        <p:spPr bwMode="auto">
          <a:xfrm>
            <a:off x="2115122" y="3040062"/>
            <a:ext cx="25378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1           </a:t>
            </a:r>
            <a:r>
              <a:rPr lang="en-US" sz="2000" dirty="0" smtClean="0">
                <a:solidFill>
                  <a:srgbClr val="6600CC"/>
                </a:solidFill>
              </a:rPr>
              <a:t>2             3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562274" name="Text Box 98"/>
          <p:cNvSpPr txBox="1">
            <a:spLocks noChangeArrowheads="1"/>
          </p:cNvSpPr>
          <p:nvPr/>
        </p:nvSpPr>
        <p:spPr bwMode="auto">
          <a:xfrm>
            <a:off x="2086756" y="30162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62275" name="Text Box 99"/>
          <p:cNvSpPr txBox="1">
            <a:spLocks noChangeArrowheads="1"/>
          </p:cNvSpPr>
          <p:nvPr/>
        </p:nvSpPr>
        <p:spPr bwMode="auto">
          <a:xfrm>
            <a:off x="7845425" y="6221411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562276" name="Text Box 100"/>
          <p:cNvSpPr txBox="1">
            <a:spLocks noChangeArrowheads="1"/>
          </p:cNvSpPr>
          <p:nvPr/>
        </p:nvSpPr>
        <p:spPr bwMode="auto">
          <a:xfrm>
            <a:off x="6669481" y="6240462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62277" name="Line 101"/>
          <p:cNvSpPr>
            <a:spLocks noChangeShapeType="1"/>
          </p:cNvSpPr>
          <p:nvPr/>
        </p:nvSpPr>
        <p:spPr bwMode="auto">
          <a:xfrm>
            <a:off x="5113338" y="5105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78" name="Text Box 102"/>
          <p:cNvSpPr txBox="1">
            <a:spLocks noChangeArrowheads="1"/>
          </p:cNvSpPr>
          <p:nvPr/>
        </p:nvSpPr>
        <p:spPr bwMode="auto">
          <a:xfrm>
            <a:off x="3060700" y="30003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62279" name="Text Box 103"/>
          <p:cNvSpPr txBox="1">
            <a:spLocks noChangeArrowheads="1"/>
          </p:cNvSpPr>
          <p:nvPr/>
        </p:nvSpPr>
        <p:spPr bwMode="auto">
          <a:xfrm>
            <a:off x="4205288" y="30099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62280" name="Line 104"/>
          <p:cNvSpPr>
            <a:spLocks noChangeShapeType="1"/>
          </p:cNvSpPr>
          <p:nvPr/>
        </p:nvSpPr>
        <p:spPr bwMode="auto">
          <a:xfrm>
            <a:off x="5122863" y="53244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81" name="Line 105"/>
          <p:cNvSpPr>
            <a:spLocks noChangeShapeType="1"/>
          </p:cNvSpPr>
          <p:nvPr/>
        </p:nvSpPr>
        <p:spPr bwMode="auto">
          <a:xfrm>
            <a:off x="5124450" y="55435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82" name="Line 106"/>
          <p:cNvSpPr>
            <a:spLocks noChangeShapeType="1"/>
          </p:cNvSpPr>
          <p:nvPr/>
        </p:nvSpPr>
        <p:spPr bwMode="auto">
          <a:xfrm>
            <a:off x="5295900" y="3286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83" name="AutoShape 107"/>
          <p:cNvSpPr>
            <a:spLocks noChangeArrowheads="1"/>
          </p:cNvSpPr>
          <p:nvPr/>
        </p:nvSpPr>
        <p:spPr bwMode="auto">
          <a:xfrm>
            <a:off x="5578475" y="638175"/>
            <a:ext cx="3394075" cy="1487488"/>
          </a:xfrm>
          <a:prstGeom prst="wedgeRoundRectCallout">
            <a:avLst>
              <a:gd name="adj1" fmla="val -20815"/>
              <a:gd name="adj2" fmla="val 99519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accent2"/>
                </a:solidFill>
              </a:rPr>
              <a:t>C++: </a:t>
            </a:r>
            <a:r>
              <a:rPr lang="en-US" sz="2000">
                <a:solidFill>
                  <a:schemeClr val="tx1"/>
                </a:solidFill>
              </a:rPr>
              <a:t>“Ooh, the programmer is using the </a:t>
            </a:r>
            <a:r>
              <a:rPr lang="en-US" sz="2000">
                <a:solidFill>
                  <a:srgbClr val="6600CC"/>
                </a:solidFill>
              </a:rPr>
              <a:t>equal sign</a:t>
            </a:r>
            <a:r>
              <a:rPr lang="en-US" sz="2000">
                <a:solidFill>
                  <a:schemeClr val="tx1"/>
                </a:solidFill>
              </a:rPr>
              <a:t> to set </a:t>
            </a:r>
            <a:r>
              <a:rPr lang="en-US" sz="2000">
                <a:solidFill>
                  <a:srgbClr val="6600CC"/>
                </a:solidFill>
              </a:rPr>
              <a:t>bar</a:t>
            </a:r>
            <a:r>
              <a:rPr lang="en-US" sz="2000">
                <a:solidFill>
                  <a:schemeClr val="tx1"/>
                </a:solidFill>
              </a:rPr>
              <a:t> equal to </a:t>
            </a:r>
            <a:r>
              <a:rPr lang="en-US" sz="2000">
                <a:solidFill>
                  <a:srgbClr val="6600CC"/>
                </a:solidFill>
              </a:rPr>
              <a:t>foo</a:t>
            </a:r>
            <a:r>
              <a:rPr lang="en-US" sz="200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562284" name="AutoShape 108"/>
          <p:cNvSpPr>
            <a:spLocks noChangeArrowheads="1"/>
          </p:cNvSpPr>
          <p:nvPr/>
        </p:nvSpPr>
        <p:spPr bwMode="auto">
          <a:xfrm>
            <a:off x="2419350" y="1676400"/>
            <a:ext cx="3327400" cy="1735138"/>
          </a:xfrm>
          <a:prstGeom prst="wedgeRoundRectCallout">
            <a:avLst>
              <a:gd name="adj1" fmla="val 57250"/>
              <a:gd name="adj2" fmla="val 106727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C++: </a:t>
            </a:r>
            <a:r>
              <a:rPr lang="en-US" sz="2000" dirty="0">
                <a:solidFill>
                  <a:schemeClr val="tx1"/>
                </a:solidFill>
              </a:rPr>
              <a:t>“Since the programmer defined an </a:t>
            </a:r>
            <a:r>
              <a:rPr lang="en-US" sz="2000" dirty="0">
                <a:solidFill>
                  <a:srgbClr val="6600CC"/>
                </a:solidFill>
              </a:rPr>
              <a:t>assignment operator</a:t>
            </a:r>
            <a:r>
              <a:rPr lang="en-US" sz="2000" dirty="0">
                <a:solidFill>
                  <a:schemeClr val="tx1"/>
                </a:solidFill>
              </a:rPr>
              <a:t> for Circles, I’ll use it to do the assignment.”</a:t>
            </a:r>
          </a:p>
        </p:txBody>
      </p:sp>
      <p:sp>
        <p:nvSpPr>
          <p:cNvPr id="562289" name="Text Box 113"/>
          <p:cNvSpPr txBox="1">
            <a:spLocks noChangeArrowheads="1"/>
          </p:cNvSpPr>
          <p:nvPr/>
        </p:nvSpPr>
        <p:spPr bwMode="auto">
          <a:xfrm>
            <a:off x="5943600" y="2789238"/>
            <a:ext cx="2476500" cy="396875"/>
          </a:xfrm>
          <a:prstGeom prst="rect">
            <a:avLst/>
          </a:prstGeom>
          <a:solidFill>
            <a:srgbClr val="CCFFFF">
              <a:alpha val="8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bar.operator=(</a:t>
            </a:r>
            <a:r>
              <a:rPr lang="en-US" sz="2000">
                <a:solidFill>
                  <a:srgbClr val="006666"/>
                </a:solidFill>
              </a:rPr>
              <a:t>foo</a:t>
            </a:r>
            <a:r>
              <a:rPr lang="en-US" sz="2000">
                <a:solidFill>
                  <a:srgbClr val="6600CC"/>
                </a:solidFill>
              </a:rPr>
              <a:t>);</a:t>
            </a:r>
          </a:p>
        </p:txBody>
      </p:sp>
      <p:sp>
        <p:nvSpPr>
          <p:cNvPr id="562285" name="AutoShape 109"/>
          <p:cNvSpPr>
            <a:spLocks noChangeArrowheads="1"/>
          </p:cNvSpPr>
          <p:nvPr/>
        </p:nvSpPr>
        <p:spPr bwMode="auto">
          <a:xfrm>
            <a:off x="5391150" y="95250"/>
            <a:ext cx="3775075" cy="2182813"/>
          </a:xfrm>
          <a:prstGeom prst="wedgeRoundRectCallout">
            <a:avLst>
              <a:gd name="adj1" fmla="val -18292"/>
              <a:gd name="adj2" fmla="val 77634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Another way to read:</a:t>
            </a:r>
          </a:p>
          <a:p>
            <a:r>
              <a:rPr lang="en-US" sz="2000">
                <a:solidFill>
                  <a:srgbClr val="6600CC"/>
                </a:solidFill>
              </a:rPr>
              <a:t>bar = foo;</a:t>
            </a:r>
          </a:p>
          <a:p>
            <a:r>
              <a:rPr lang="en-US" sz="2000">
                <a:solidFill>
                  <a:schemeClr val="tx1"/>
                </a:solidFill>
              </a:rPr>
              <a:t>is:</a:t>
            </a:r>
          </a:p>
          <a:p>
            <a:r>
              <a:rPr lang="en-US" sz="2000">
                <a:solidFill>
                  <a:srgbClr val="6600CC"/>
                </a:solidFill>
              </a:rPr>
              <a:t>bar.operator=(foo);</a:t>
            </a:r>
          </a:p>
          <a:p>
            <a:endParaRPr lang="en-US" sz="800">
              <a:solidFill>
                <a:srgbClr val="6600CC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i.e., we’re calling </a:t>
            </a:r>
            <a:r>
              <a:rPr lang="en-US" sz="2000">
                <a:solidFill>
                  <a:srgbClr val="6600CC"/>
                </a:solidFill>
              </a:rPr>
              <a:t>bar’s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rgbClr val="6600CC"/>
                </a:solidFill>
              </a:rPr>
              <a:t>operator=</a:t>
            </a:r>
            <a:r>
              <a:rPr lang="en-US" sz="2000">
                <a:solidFill>
                  <a:schemeClr val="tx1"/>
                </a:solidFill>
              </a:rPr>
              <a:t> member function!</a:t>
            </a:r>
          </a:p>
        </p:txBody>
      </p:sp>
      <p:cxnSp>
        <p:nvCxnSpPr>
          <p:cNvPr id="562286" name="AutoShape 110"/>
          <p:cNvCxnSpPr>
            <a:cxnSpLocks noChangeShapeType="1"/>
            <a:stCxn id="562287" idx="0"/>
            <a:endCxn id="562288" idx="3"/>
          </p:cNvCxnSpPr>
          <p:nvPr/>
        </p:nvCxnSpPr>
        <p:spPr bwMode="auto">
          <a:xfrm rot="5400000" flipH="1">
            <a:off x="4884738" y="957263"/>
            <a:ext cx="3695700" cy="3111500"/>
          </a:xfrm>
          <a:prstGeom prst="curvedConnector2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2287" name="Text Box 111"/>
          <p:cNvSpPr txBox="1">
            <a:spLocks noChangeArrowheads="1"/>
          </p:cNvSpPr>
          <p:nvPr/>
        </p:nvSpPr>
        <p:spPr bwMode="auto">
          <a:xfrm>
            <a:off x="8150225" y="43608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62288" name="Text Box 112"/>
          <p:cNvSpPr txBox="1">
            <a:spLocks noChangeArrowheads="1"/>
          </p:cNvSpPr>
          <p:nvPr/>
        </p:nvSpPr>
        <p:spPr bwMode="auto">
          <a:xfrm>
            <a:off x="4902200" y="436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62291" name="Text Box 115"/>
          <p:cNvSpPr txBox="1">
            <a:spLocks noChangeArrowheads="1"/>
          </p:cNvSpPr>
          <p:nvPr/>
        </p:nvSpPr>
        <p:spPr bwMode="auto">
          <a:xfrm>
            <a:off x="693738" y="762000"/>
            <a:ext cx="4364037" cy="5229225"/>
          </a:xfrm>
          <a:prstGeom prst="rect">
            <a:avLst/>
          </a:prstGeom>
          <a:solidFill>
            <a:srgbClr val="FFF5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So, to summarize…</a:t>
            </a:r>
          </a:p>
          <a:p>
            <a:endParaRPr lang="en-US" dirty="0"/>
          </a:p>
          <a:p>
            <a:r>
              <a:rPr lang="en-US" dirty="0"/>
              <a:t>If you’ve defined an </a:t>
            </a:r>
            <a:r>
              <a:rPr lang="en-US" dirty="0">
                <a:solidFill>
                  <a:srgbClr val="6600CC"/>
                </a:solidFill>
              </a:rPr>
              <a:t>operator=</a:t>
            </a:r>
            <a:r>
              <a:rPr lang="en-US" dirty="0"/>
              <a:t> function in a class…</a:t>
            </a:r>
          </a:p>
          <a:p>
            <a:endParaRPr lang="en-US" dirty="0"/>
          </a:p>
          <a:p>
            <a:r>
              <a:rPr lang="en-US" dirty="0"/>
              <a:t>Then any time you use the </a:t>
            </a:r>
            <a:r>
              <a:rPr lang="en-US" dirty="0">
                <a:solidFill>
                  <a:srgbClr val="6600CC"/>
                </a:solidFill>
              </a:rPr>
              <a:t>equal sign</a:t>
            </a:r>
            <a:r>
              <a:rPr lang="en-US" dirty="0"/>
              <a:t> to set an </a:t>
            </a:r>
            <a:r>
              <a:rPr lang="en-US" dirty="0">
                <a:solidFill>
                  <a:srgbClr val="6600CC"/>
                </a:solidFill>
              </a:rPr>
              <a:t>existing variable</a:t>
            </a:r>
            <a:r>
              <a:rPr lang="en-US" dirty="0"/>
              <a:t> equal to another…</a:t>
            </a:r>
          </a:p>
          <a:p>
            <a:endParaRPr lang="en-US" dirty="0"/>
          </a:p>
          <a:p>
            <a:r>
              <a:rPr lang="en-US" dirty="0"/>
              <a:t>C++ </a:t>
            </a:r>
            <a:r>
              <a:rPr lang="en-US" dirty="0">
                <a:solidFill>
                  <a:schemeClr val="tx1"/>
                </a:solidFill>
              </a:rPr>
              <a:t>will call the</a:t>
            </a:r>
            <a:r>
              <a:rPr lang="en-US" dirty="0">
                <a:solidFill>
                  <a:srgbClr val="6600CC"/>
                </a:solidFill>
              </a:rPr>
              <a:t> operator= </a:t>
            </a:r>
            <a:r>
              <a:rPr lang="en-US" dirty="0">
                <a:solidFill>
                  <a:schemeClr val="tx1"/>
                </a:solidFill>
              </a:rPr>
              <a:t>function of your </a:t>
            </a:r>
            <a:r>
              <a:rPr lang="en-US" dirty="0">
                <a:solidFill>
                  <a:srgbClr val="6600CC"/>
                </a:solidFill>
              </a:rPr>
              <a:t>target variable </a:t>
            </a:r>
            <a:r>
              <a:rPr lang="en-US" dirty="0">
                <a:solidFill>
                  <a:schemeClr val="tx1"/>
                </a:solidFill>
              </a:rPr>
              <a:t>and pass in the</a:t>
            </a:r>
            <a:r>
              <a:rPr lang="en-US" dirty="0">
                <a:solidFill>
                  <a:srgbClr val="6600CC"/>
                </a:solidFill>
              </a:rPr>
              <a:t> source variable</a:t>
            </a:r>
            <a:r>
              <a:rPr lang="en-US" dirty="0"/>
              <a:t>!</a:t>
            </a:r>
          </a:p>
        </p:txBody>
      </p:sp>
      <p:sp>
        <p:nvSpPr>
          <p:cNvPr id="562294" name="Line 118"/>
          <p:cNvSpPr>
            <a:spLocks noChangeShapeType="1"/>
          </p:cNvSpPr>
          <p:nvPr/>
        </p:nvSpPr>
        <p:spPr bwMode="auto">
          <a:xfrm>
            <a:off x="1238250" y="2266950"/>
            <a:ext cx="14287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295" name="Rectangle 119"/>
          <p:cNvSpPr>
            <a:spLocks noChangeArrowheads="1"/>
          </p:cNvSpPr>
          <p:nvPr/>
        </p:nvSpPr>
        <p:spPr bwMode="auto">
          <a:xfrm>
            <a:off x="5114925" y="4324350"/>
            <a:ext cx="3486150" cy="15430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296" name="Line 120"/>
          <p:cNvSpPr>
            <a:spLocks noChangeShapeType="1"/>
          </p:cNvSpPr>
          <p:nvPr/>
        </p:nvSpPr>
        <p:spPr bwMode="auto">
          <a:xfrm>
            <a:off x="904875" y="3724275"/>
            <a:ext cx="14287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297" name="Rectangle 121"/>
          <p:cNvSpPr>
            <a:spLocks noChangeArrowheads="1"/>
          </p:cNvSpPr>
          <p:nvPr/>
        </p:nvSpPr>
        <p:spPr bwMode="auto">
          <a:xfrm>
            <a:off x="6438900" y="2838450"/>
            <a:ext cx="400050" cy="3619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298" name="Line 122"/>
          <p:cNvSpPr>
            <a:spLocks noChangeShapeType="1"/>
          </p:cNvSpPr>
          <p:nvPr/>
        </p:nvSpPr>
        <p:spPr bwMode="auto">
          <a:xfrm>
            <a:off x="3676650" y="3714750"/>
            <a:ext cx="12096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299" name="Rectangle 123"/>
          <p:cNvSpPr>
            <a:spLocks noChangeArrowheads="1"/>
          </p:cNvSpPr>
          <p:nvPr/>
        </p:nvSpPr>
        <p:spPr bwMode="auto">
          <a:xfrm>
            <a:off x="6800850" y="2238375"/>
            <a:ext cx="542925" cy="3905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0" name="Line 124"/>
          <p:cNvSpPr>
            <a:spLocks noChangeShapeType="1"/>
          </p:cNvSpPr>
          <p:nvPr/>
        </p:nvSpPr>
        <p:spPr bwMode="auto">
          <a:xfrm flipV="1">
            <a:off x="3552825" y="5153025"/>
            <a:ext cx="1038225" cy="9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301" name="Rectangle 125"/>
          <p:cNvSpPr>
            <a:spLocks noChangeArrowheads="1"/>
          </p:cNvSpPr>
          <p:nvPr/>
        </p:nvSpPr>
        <p:spPr bwMode="auto">
          <a:xfrm>
            <a:off x="6000750" y="2819400"/>
            <a:ext cx="504825" cy="2952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2" name="Rectangle 126"/>
          <p:cNvSpPr>
            <a:spLocks noChangeArrowheads="1"/>
          </p:cNvSpPr>
          <p:nvPr/>
        </p:nvSpPr>
        <p:spPr bwMode="auto">
          <a:xfrm>
            <a:off x="6772275" y="2819400"/>
            <a:ext cx="695325" cy="3619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3" name="Line 127"/>
          <p:cNvSpPr>
            <a:spLocks noChangeShapeType="1"/>
          </p:cNvSpPr>
          <p:nvPr/>
        </p:nvSpPr>
        <p:spPr bwMode="auto">
          <a:xfrm flipV="1">
            <a:off x="1733550" y="5886450"/>
            <a:ext cx="2162175" cy="9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304" name="Rectangle 128"/>
          <p:cNvSpPr>
            <a:spLocks noChangeArrowheads="1"/>
          </p:cNvSpPr>
          <p:nvPr/>
        </p:nvSpPr>
        <p:spPr bwMode="auto">
          <a:xfrm>
            <a:off x="5981700" y="2771775"/>
            <a:ext cx="542925" cy="3905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5" name="Line 129"/>
          <p:cNvSpPr>
            <a:spLocks noChangeShapeType="1"/>
          </p:cNvSpPr>
          <p:nvPr/>
        </p:nvSpPr>
        <p:spPr bwMode="auto">
          <a:xfrm flipH="1">
            <a:off x="6048375" y="3105150"/>
            <a:ext cx="123825" cy="1295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306" name="Line 130"/>
          <p:cNvSpPr>
            <a:spLocks noChangeShapeType="1"/>
          </p:cNvSpPr>
          <p:nvPr/>
        </p:nvSpPr>
        <p:spPr bwMode="auto">
          <a:xfrm>
            <a:off x="7162800" y="3200400"/>
            <a:ext cx="1114425" cy="1190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6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6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6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6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6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39792 0.4641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62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2319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562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39479 0.4669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62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2333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562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0.39792 0.46273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562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23125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562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56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56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97" grpId="0" animBg="1"/>
      <p:bldP spid="562197" grpId="1" animBg="1"/>
      <p:bldP spid="562198" grpId="0" animBg="1"/>
      <p:bldP spid="562198" grpId="1" animBg="1"/>
      <p:bldP spid="562212" grpId="0" animBg="1"/>
      <p:bldP spid="562212" grpId="1" animBg="1"/>
      <p:bldP spid="562269" grpId="0"/>
      <p:bldP spid="562269" grpId="1"/>
      <p:bldP spid="562270" grpId="0" animBg="1"/>
      <p:bldP spid="562270" grpId="1" animBg="1"/>
      <p:bldP spid="562272" grpId="0" animBg="1"/>
      <p:bldP spid="562272" grpId="1" animBg="1"/>
      <p:bldP spid="562273" grpId="0"/>
      <p:bldP spid="562274" grpId="0"/>
      <p:bldP spid="562274" grpId="1"/>
      <p:bldP spid="562275" grpId="0"/>
      <p:bldP spid="562275" grpId="1"/>
      <p:bldP spid="562276" grpId="0"/>
      <p:bldP spid="562276" grpId="1"/>
      <p:bldP spid="562277" grpId="0" animBg="1"/>
      <p:bldP spid="562277" grpId="1" animBg="1"/>
      <p:bldP spid="562278" grpId="0"/>
      <p:bldP spid="562278" grpId="1"/>
      <p:bldP spid="562279" grpId="0"/>
      <p:bldP spid="562279" grpId="1"/>
      <p:bldP spid="562280" grpId="0" animBg="1"/>
      <p:bldP spid="562280" grpId="1" animBg="1"/>
      <p:bldP spid="562281" grpId="0" animBg="1"/>
      <p:bldP spid="562281" grpId="1" animBg="1"/>
      <p:bldP spid="562282" grpId="0" animBg="1"/>
      <p:bldP spid="562283" grpId="0" animBg="1"/>
      <p:bldP spid="562283" grpId="1" animBg="1"/>
      <p:bldP spid="562284" grpId="0" animBg="1"/>
      <p:bldP spid="562284" grpId="1" animBg="1"/>
      <p:bldP spid="562289" grpId="0" animBg="1"/>
      <p:bldP spid="562289" grpId="1" animBg="1"/>
      <p:bldP spid="562285" grpId="0" animBg="1"/>
      <p:bldP spid="562285" grpId="1" animBg="1"/>
      <p:bldP spid="562291" grpId="0" uiExpand="1" build="p" animBg="1"/>
      <p:bldP spid="562294" grpId="0" animBg="1"/>
      <p:bldP spid="562294" grpId="1" animBg="1"/>
      <p:bldP spid="562295" grpId="0" animBg="1"/>
      <p:bldP spid="562295" grpId="1" animBg="1"/>
      <p:bldP spid="562296" grpId="0" animBg="1"/>
      <p:bldP spid="562296" grpId="1" animBg="1"/>
      <p:bldP spid="562297" grpId="0" animBg="1"/>
      <p:bldP spid="562297" grpId="1" animBg="1"/>
      <p:bldP spid="562298" grpId="0" animBg="1"/>
      <p:bldP spid="562298" grpId="1" animBg="1"/>
      <p:bldP spid="562299" grpId="0" animBg="1"/>
      <p:bldP spid="562299" grpId="1" animBg="1"/>
      <p:bldP spid="562300" grpId="0" animBg="1"/>
      <p:bldP spid="562300" grpId="1" animBg="1"/>
      <p:bldP spid="562301" grpId="0" animBg="1"/>
      <p:bldP spid="562301" grpId="1" animBg="1"/>
      <p:bldP spid="562302" grpId="0" animBg="1"/>
      <p:bldP spid="562302" grpId="1" animBg="1"/>
      <p:bldP spid="562303" grpId="0" animBg="1"/>
      <p:bldP spid="562303" grpId="1" animBg="1"/>
      <p:bldP spid="562304" grpId="0" animBg="1"/>
      <p:bldP spid="562304" grpId="1" animBg="1"/>
      <p:bldP spid="562305" grpId="0" animBg="1"/>
      <p:bldP spid="562305" grpId="1" animBg="1"/>
      <p:bldP spid="5623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CD1-CA97-424D-B44A-8B70F72A102C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564226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564227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28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Squares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Squares(int n) { 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m_n = n;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m_sq = new int[n];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m_sq[j] = (j+1)*(j+1);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 Squares(){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[]m_sq;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printSquares()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cout &lt;&lt; m_sq[j] &lt;&lt; endl;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int *m_sq, m_n;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724400" y="4359275"/>
            <a:ext cx="419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Remember our updated </a:t>
            </a:r>
            <a:r>
              <a:rPr lang="en-US">
                <a:solidFill>
                  <a:srgbClr val="6600CC"/>
                </a:solidFill>
              </a:rPr>
              <a:t>Squares </a:t>
            </a:r>
            <a:r>
              <a:rPr lang="en-US">
                <a:solidFill>
                  <a:schemeClr val="tx1"/>
                </a:solidFill>
              </a:rPr>
              <a:t>class</a:t>
            </a:r>
            <a:r>
              <a:rPr lang="en-US"/>
              <a:t>…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721225" y="1101725"/>
            <a:ext cx="43592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Ok – so when would we ever need to write our own </a:t>
            </a:r>
            <a:r>
              <a:rPr lang="en-US" dirty="0">
                <a:solidFill>
                  <a:schemeClr val="accent2"/>
                </a:solidFill>
              </a:rPr>
              <a:t>Assignment Operator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After all, C++ copies all of the fields for us automatically if we don’t write our own!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4992688" y="5305425"/>
            <a:ext cx="36560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see what happens if we use the default </a:t>
            </a:r>
            <a:r>
              <a:rPr lang="en-US">
                <a:solidFill>
                  <a:schemeClr val="accent2"/>
                </a:solidFill>
              </a:rPr>
              <a:t>assignment operator</a:t>
            </a:r>
            <a:r>
              <a:rPr lang="en-US"/>
              <a:t> with it…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1" grpId="0"/>
      <p:bldP spid="564232" grpId="0" build="p"/>
      <p:bldP spid="5642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5F7F-C50B-4D3C-A3C2-F899625075F6}" type="slidenum">
              <a:rPr lang="en-US"/>
              <a:pPr/>
              <a:t>9</a:t>
            </a:fld>
            <a:endParaRPr lang="en-US" dirty="0"/>
          </a:p>
        </p:txBody>
      </p:sp>
      <p:grpSp>
        <p:nvGrpSpPr>
          <p:cNvPr id="566274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566275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76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Squares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Squares(int n) { 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m_n = n;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m_sq = new int[n];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m_sq[j] = (j+1)*(j+1);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 Squares(){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[]m_sq;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printSquares()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cout &lt;&lt; m_sq[j] &lt;&lt; endl;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int *m_sq, m_n;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grpSp>
        <p:nvGrpSpPr>
          <p:cNvPr id="566281" name="Group 9"/>
          <p:cNvGrpSpPr>
            <a:grpSpLocks/>
          </p:cNvGrpSpPr>
          <p:nvPr/>
        </p:nvGrpSpPr>
        <p:grpSpPr bwMode="auto">
          <a:xfrm>
            <a:off x="4495800" y="1506538"/>
            <a:ext cx="3962400" cy="2684462"/>
            <a:chOff x="48" y="1440"/>
            <a:chExt cx="2496" cy="1691"/>
          </a:xfrm>
        </p:grpSpPr>
        <p:sp>
          <p:nvSpPr>
            <p:cNvPr id="566282" name="Rectangle 10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83" name="Rectangle 11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main()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Squares  a(3);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Squares  b(4);</a:t>
              </a:r>
            </a:p>
            <a:p>
              <a:pPr indent="457200" algn="l" eaLnBrk="0" hangingPunct="0"/>
              <a:endPara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	b = a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66284" name="Line 12"/>
          <p:cNvSpPr>
            <a:spLocks noChangeShapeType="1"/>
          </p:cNvSpPr>
          <p:nvPr/>
        </p:nvSpPr>
        <p:spPr bwMode="auto">
          <a:xfrm>
            <a:off x="5181600" y="2222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285" name="Group 13"/>
          <p:cNvGrpSpPr>
            <a:grpSpLocks/>
          </p:cNvGrpSpPr>
          <p:nvPr/>
        </p:nvGrpSpPr>
        <p:grpSpPr bwMode="auto">
          <a:xfrm>
            <a:off x="4583113" y="4495800"/>
            <a:ext cx="1665287" cy="990600"/>
            <a:chOff x="2879" y="2880"/>
            <a:chExt cx="1049" cy="624"/>
          </a:xfrm>
        </p:grpSpPr>
        <p:grpSp>
          <p:nvGrpSpPr>
            <p:cNvPr id="566286" name="Group 14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566287" name="Group 15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66288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62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66290" name="Text Box 18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566291" name="Rectangle 19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292" name="Text Box 20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66293" name="Text Box 21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66294" name="Rectangle 22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6295" name="Text Box 23"/>
          <p:cNvSpPr txBox="1">
            <a:spLocks noChangeArrowheads="1"/>
          </p:cNvSpPr>
          <p:nvPr/>
        </p:nvSpPr>
        <p:spPr bwMode="auto">
          <a:xfrm>
            <a:off x="5697538" y="46275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66296" name="Group 24"/>
          <p:cNvGrpSpPr>
            <a:grpSpLocks/>
          </p:cNvGrpSpPr>
          <p:nvPr/>
        </p:nvGrpSpPr>
        <p:grpSpPr bwMode="auto">
          <a:xfrm>
            <a:off x="6708775" y="4445000"/>
            <a:ext cx="2214563" cy="1006475"/>
            <a:chOff x="4289" y="3264"/>
            <a:chExt cx="1395" cy="634"/>
          </a:xfrm>
        </p:grpSpPr>
        <p:sp>
          <p:nvSpPr>
            <p:cNvPr id="566297" name="Rectangle 25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8" name="Rectangle 26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9" name="Text Box 27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566300" name="Rectangle 28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6301" name="Text Box 29"/>
          <p:cNvSpPr txBox="1">
            <a:spLocks noChangeArrowheads="1"/>
          </p:cNvSpPr>
          <p:nvPr/>
        </p:nvSpPr>
        <p:spPr bwMode="auto">
          <a:xfrm>
            <a:off x="5607050" y="50450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66302" name="AutoShape 30"/>
          <p:cNvCxnSpPr>
            <a:cxnSpLocks noChangeShapeType="1"/>
            <a:stCxn id="566301" idx="3"/>
            <a:endCxn id="566297" idx="1"/>
          </p:cNvCxnSpPr>
          <p:nvPr/>
        </p:nvCxnSpPr>
        <p:spPr bwMode="auto">
          <a:xfrm flipV="1">
            <a:off x="6186488" y="46212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03" name="Text Box 31"/>
          <p:cNvSpPr txBox="1">
            <a:spLocks noChangeArrowheads="1"/>
          </p:cNvSpPr>
          <p:nvPr/>
        </p:nvSpPr>
        <p:spPr bwMode="auto">
          <a:xfrm>
            <a:off x="6964363" y="44196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66304" name="Text Box 32"/>
          <p:cNvSpPr txBox="1">
            <a:spLocks noChangeArrowheads="1"/>
          </p:cNvSpPr>
          <p:nvPr/>
        </p:nvSpPr>
        <p:spPr bwMode="auto">
          <a:xfrm>
            <a:off x="6950075" y="47466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66305" name="Text Box 33"/>
          <p:cNvSpPr txBox="1">
            <a:spLocks noChangeArrowheads="1"/>
          </p:cNvSpPr>
          <p:nvPr/>
        </p:nvSpPr>
        <p:spPr bwMode="auto">
          <a:xfrm>
            <a:off x="6965950" y="50752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grpSp>
        <p:nvGrpSpPr>
          <p:cNvPr id="566306" name="Group 34"/>
          <p:cNvGrpSpPr>
            <a:grpSpLocks/>
          </p:cNvGrpSpPr>
          <p:nvPr/>
        </p:nvGrpSpPr>
        <p:grpSpPr bwMode="auto">
          <a:xfrm>
            <a:off x="4572000" y="5486400"/>
            <a:ext cx="1677988" cy="990600"/>
            <a:chOff x="2871" y="2880"/>
            <a:chExt cx="1057" cy="624"/>
          </a:xfrm>
        </p:grpSpPr>
        <p:grpSp>
          <p:nvGrpSpPr>
            <p:cNvPr id="566307" name="Group 35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566308" name="Group 36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66309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631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66311" name="Text Box 39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566312" name="Rectangle 40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313" name="Text Box 41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66314" name="Text Box 42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66315" name="Rectangle 43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6316" name="Text Box 44"/>
          <p:cNvSpPr txBox="1">
            <a:spLocks noChangeArrowheads="1"/>
          </p:cNvSpPr>
          <p:nvPr/>
        </p:nvSpPr>
        <p:spPr bwMode="auto">
          <a:xfrm>
            <a:off x="5691188" y="56356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cxnSp>
        <p:nvCxnSpPr>
          <p:cNvPr id="566317" name="AutoShape 45"/>
          <p:cNvCxnSpPr>
            <a:cxnSpLocks noChangeShapeType="1"/>
          </p:cNvCxnSpPr>
          <p:nvPr/>
        </p:nvCxnSpPr>
        <p:spPr bwMode="auto">
          <a:xfrm flipH="1">
            <a:off x="5994400" y="48260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18" name="Text Box 46"/>
          <p:cNvSpPr txBox="1">
            <a:spLocks noChangeArrowheads="1"/>
          </p:cNvSpPr>
          <p:nvPr/>
        </p:nvSpPr>
        <p:spPr bwMode="auto">
          <a:xfrm>
            <a:off x="5602288" y="6037263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566319" name="AutoShape 47"/>
          <p:cNvCxnSpPr>
            <a:cxnSpLocks noChangeShapeType="1"/>
          </p:cNvCxnSpPr>
          <p:nvPr/>
        </p:nvCxnSpPr>
        <p:spPr bwMode="auto">
          <a:xfrm flipV="1">
            <a:off x="6119813" y="56229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6320" name="Group 48"/>
          <p:cNvGrpSpPr>
            <a:grpSpLocks/>
          </p:cNvGrpSpPr>
          <p:nvPr/>
        </p:nvGrpSpPr>
        <p:grpSpPr bwMode="auto">
          <a:xfrm>
            <a:off x="6692900" y="5562600"/>
            <a:ext cx="2216150" cy="1311275"/>
            <a:chOff x="4216" y="3504"/>
            <a:chExt cx="1396" cy="826"/>
          </a:xfrm>
        </p:grpSpPr>
        <p:grpSp>
          <p:nvGrpSpPr>
            <p:cNvPr id="566321" name="Group 49"/>
            <p:cNvGrpSpPr>
              <a:grpSpLocks/>
            </p:cNvGrpSpPr>
            <p:nvPr/>
          </p:nvGrpSpPr>
          <p:grpSpPr bwMode="auto">
            <a:xfrm>
              <a:off x="4217" y="3504"/>
              <a:ext cx="1395" cy="826"/>
              <a:chOff x="4289" y="3264"/>
              <a:chExt cx="1395" cy="826"/>
            </a:xfrm>
          </p:grpSpPr>
          <p:sp>
            <p:nvSpPr>
              <p:cNvPr id="566322" name="Rectangle 50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323" name="Rectangle 51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324" name="Text Box 52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00000900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00000904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00000908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00000912</a:t>
                </a:r>
              </a:p>
            </p:txBody>
          </p:sp>
          <p:sp>
            <p:nvSpPr>
              <p:cNvPr id="566325" name="Rectangle 53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6326" name="Rectangle 54"/>
            <p:cNvSpPr>
              <a:spLocks noChangeArrowheads="1"/>
            </p:cNvSpPr>
            <p:nvPr/>
          </p:nvSpPr>
          <p:spPr bwMode="auto">
            <a:xfrm>
              <a:off x="4216" y="4104"/>
              <a:ext cx="528" cy="17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6327" name="Line 55"/>
          <p:cNvSpPr>
            <a:spLocks noChangeShapeType="1"/>
          </p:cNvSpPr>
          <p:nvPr/>
        </p:nvSpPr>
        <p:spPr bwMode="auto">
          <a:xfrm>
            <a:off x="5194300" y="2806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28" name="Text Box 56"/>
          <p:cNvSpPr txBox="1">
            <a:spLocks noChangeArrowheads="1"/>
          </p:cNvSpPr>
          <p:nvPr/>
        </p:nvSpPr>
        <p:spPr bwMode="auto">
          <a:xfrm>
            <a:off x="6892925" y="5559425"/>
            <a:ext cx="4540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  <a:p>
            <a:r>
              <a:rPr lang="en-US" sz="2000"/>
              <a:t>4</a:t>
            </a:r>
          </a:p>
          <a:p>
            <a:r>
              <a:rPr lang="en-US" sz="2000"/>
              <a:t>9</a:t>
            </a:r>
          </a:p>
          <a:p>
            <a:r>
              <a:rPr lang="en-US" sz="2000"/>
              <a:t>16</a:t>
            </a:r>
          </a:p>
        </p:txBody>
      </p:sp>
      <p:sp>
        <p:nvSpPr>
          <p:cNvPr id="566329" name="Line 57"/>
          <p:cNvSpPr>
            <a:spLocks noChangeShapeType="1"/>
          </p:cNvSpPr>
          <p:nvPr/>
        </p:nvSpPr>
        <p:spPr bwMode="auto">
          <a:xfrm>
            <a:off x="5168900" y="3352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330" name="Group 58"/>
          <p:cNvGrpSpPr>
            <a:grpSpLocks/>
          </p:cNvGrpSpPr>
          <p:nvPr/>
        </p:nvGrpSpPr>
        <p:grpSpPr bwMode="auto">
          <a:xfrm>
            <a:off x="5710238" y="5643563"/>
            <a:ext cx="339725" cy="396875"/>
            <a:chOff x="3629" y="2443"/>
            <a:chExt cx="214" cy="267"/>
          </a:xfrm>
        </p:grpSpPr>
        <p:sp>
          <p:nvSpPr>
            <p:cNvPr id="566331" name="Rectangle 59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332" name="Text Box 60"/>
            <p:cNvSpPr txBox="1">
              <a:spLocks noChangeArrowheads="1"/>
            </p:cNvSpPr>
            <p:nvPr/>
          </p:nvSpPr>
          <p:spPr bwMode="auto">
            <a:xfrm>
              <a:off x="3629" y="2443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00FF"/>
                  </a:solidFill>
                </a:rPr>
                <a:t>3</a:t>
              </a:r>
            </a:p>
          </p:txBody>
        </p:sp>
      </p:grpSp>
      <p:cxnSp>
        <p:nvCxnSpPr>
          <p:cNvPr id="566333" name="AutoShape 61"/>
          <p:cNvCxnSpPr>
            <a:cxnSpLocks noChangeShapeType="1"/>
          </p:cNvCxnSpPr>
          <p:nvPr/>
        </p:nvCxnSpPr>
        <p:spPr bwMode="auto">
          <a:xfrm flipH="1">
            <a:off x="6096000" y="5202238"/>
            <a:ext cx="6350" cy="1008062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6334" name="Group 62"/>
          <p:cNvGrpSpPr>
            <a:grpSpLocks/>
          </p:cNvGrpSpPr>
          <p:nvPr/>
        </p:nvGrpSpPr>
        <p:grpSpPr bwMode="auto">
          <a:xfrm>
            <a:off x="5603875" y="6032500"/>
            <a:ext cx="631825" cy="350838"/>
            <a:chOff x="3576" y="4099"/>
            <a:chExt cx="398" cy="221"/>
          </a:xfrm>
        </p:grpSpPr>
        <p:sp>
          <p:nvSpPr>
            <p:cNvPr id="566335" name="Rectangle 63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336" name="Text Box 64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800</a:t>
              </a:r>
            </a:p>
          </p:txBody>
        </p:sp>
      </p:grpSp>
      <p:cxnSp>
        <p:nvCxnSpPr>
          <p:cNvPr id="566337" name="AutoShape 65"/>
          <p:cNvCxnSpPr>
            <a:cxnSpLocks noChangeShapeType="1"/>
            <a:stCxn id="566336" idx="3"/>
            <a:endCxn id="566297" idx="1"/>
          </p:cNvCxnSpPr>
          <p:nvPr/>
        </p:nvCxnSpPr>
        <p:spPr bwMode="auto">
          <a:xfrm flipV="1">
            <a:off x="6235700" y="4621213"/>
            <a:ext cx="461963" cy="1587500"/>
          </a:xfrm>
          <a:prstGeom prst="curvedConnector3">
            <a:avLst>
              <a:gd name="adj1" fmla="val 5154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38" name="Line 66"/>
          <p:cNvSpPr>
            <a:spLocks noChangeShapeType="1"/>
          </p:cNvSpPr>
          <p:nvPr/>
        </p:nvSpPr>
        <p:spPr bwMode="auto">
          <a:xfrm>
            <a:off x="4787900" y="3632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39" name="Text Box 67"/>
          <p:cNvSpPr txBox="1">
            <a:spLocks noChangeArrowheads="1"/>
          </p:cNvSpPr>
          <p:nvPr/>
        </p:nvSpPr>
        <p:spPr bwMode="auto">
          <a:xfrm>
            <a:off x="5105400" y="3479800"/>
            <a:ext cx="3309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a’s d’tor is called, then b’s </a:t>
            </a:r>
          </a:p>
        </p:txBody>
      </p:sp>
      <p:sp>
        <p:nvSpPr>
          <p:cNvPr id="566340" name="Line 68"/>
          <p:cNvSpPr>
            <a:spLocks noChangeShapeType="1"/>
          </p:cNvSpPr>
          <p:nvPr/>
        </p:nvSpPr>
        <p:spPr bwMode="auto">
          <a:xfrm>
            <a:off x="4318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41" name="Line 69"/>
          <p:cNvSpPr>
            <a:spLocks noChangeShapeType="1"/>
          </p:cNvSpPr>
          <p:nvPr/>
        </p:nvSpPr>
        <p:spPr bwMode="auto">
          <a:xfrm>
            <a:off x="2781300" y="3848100"/>
            <a:ext cx="13970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42" name="AutoShape 70"/>
          <p:cNvSpPr>
            <a:spLocks noChangeArrowheads="1"/>
          </p:cNvSpPr>
          <p:nvPr/>
        </p:nvSpPr>
        <p:spPr bwMode="auto">
          <a:xfrm>
            <a:off x="649288" y="1460500"/>
            <a:ext cx="4164012" cy="1587500"/>
          </a:xfrm>
          <a:prstGeom prst="wedgeRoundRectCallout">
            <a:avLst>
              <a:gd name="adj1" fmla="val 6395"/>
              <a:gd name="adj2" fmla="val 1170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Operating System, can you free the memory at address 800 for me.</a:t>
            </a:r>
          </a:p>
        </p:txBody>
      </p:sp>
      <p:sp>
        <p:nvSpPr>
          <p:cNvPr id="566343" name="AutoShape 71"/>
          <p:cNvSpPr>
            <a:spLocks noChangeArrowheads="1"/>
          </p:cNvSpPr>
          <p:nvPr/>
        </p:nvSpPr>
        <p:spPr bwMode="auto">
          <a:xfrm flipH="1">
            <a:off x="4876800" y="4953000"/>
            <a:ext cx="3721100" cy="1371600"/>
          </a:xfrm>
          <a:prstGeom prst="wedgeRoundRectCallout">
            <a:avLst>
              <a:gd name="adj1" fmla="val -62931"/>
              <a:gd name="adj2" fmla="val 8368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No sweat, homie. Consider it freed.</a:t>
            </a:r>
          </a:p>
        </p:txBody>
      </p:sp>
      <p:sp>
        <p:nvSpPr>
          <p:cNvPr id="566344" name="Line 72"/>
          <p:cNvSpPr>
            <a:spLocks noChangeShapeType="1"/>
          </p:cNvSpPr>
          <p:nvPr/>
        </p:nvSpPr>
        <p:spPr bwMode="auto">
          <a:xfrm>
            <a:off x="4813300" y="364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45" name="Line 73"/>
          <p:cNvSpPr>
            <a:spLocks noChangeShapeType="1"/>
          </p:cNvSpPr>
          <p:nvPr/>
        </p:nvSpPr>
        <p:spPr bwMode="auto">
          <a:xfrm>
            <a:off x="4318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46" name="Line 74"/>
          <p:cNvSpPr>
            <a:spLocks noChangeShapeType="1"/>
          </p:cNvSpPr>
          <p:nvPr/>
        </p:nvSpPr>
        <p:spPr bwMode="auto">
          <a:xfrm>
            <a:off x="2781300" y="3848100"/>
            <a:ext cx="13970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47" name="AutoShape 75"/>
          <p:cNvSpPr>
            <a:spLocks noChangeArrowheads="1"/>
          </p:cNvSpPr>
          <p:nvPr/>
        </p:nvSpPr>
        <p:spPr bwMode="auto">
          <a:xfrm>
            <a:off x="649288" y="1460500"/>
            <a:ext cx="4164012" cy="1587500"/>
          </a:xfrm>
          <a:prstGeom prst="wedgeRoundRectCallout">
            <a:avLst>
              <a:gd name="adj1" fmla="val 6853"/>
              <a:gd name="adj2" fmla="val 1170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Operating System, can you free the memory at address 800 for me.</a:t>
            </a:r>
          </a:p>
        </p:txBody>
      </p:sp>
      <p:sp>
        <p:nvSpPr>
          <p:cNvPr id="566348" name="AutoShape 76"/>
          <p:cNvSpPr>
            <a:spLocks noChangeArrowheads="1"/>
          </p:cNvSpPr>
          <p:nvPr/>
        </p:nvSpPr>
        <p:spPr bwMode="auto">
          <a:xfrm flipH="1">
            <a:off x="4749800" y="4610100"/>
            <a:ext cx="3848100" cy="1714500"/>
          </a:xfrm>
          <a:prstGeom prst="wedgeRoundRectCallout">
            <a:avLst>
              <a:gd name="adj1" fmla="val -62505"/>
              <a:gd name="adj2" fmla="val 7694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You already asked me to do that!  I can’t free it twice!!!</a:t>
            </a:r>
          </a:p>
          <a:p>
            <a:r>
              <a:rPr lang="en-US">
                <a:solidFill>
                  <a:srgbClr val="FF0066"/>
                </a:solidFill>
              </a:rPr>
              <a:t>ERROR!!!!</a:t>
            </a:r>
          </a:p>
        </p:txBody>
      </p:sp>
      <p:sp>
        <p:nvSpPr>
          <p:cNvPr id="566349" name="AutoShape 77"/>
          <p:cNvSpPr>
            <a:spLocks noChangeArrowheads="1"/>
          </p:cNvSpPr>
          <p:nvPr/>
        </p:nvSpPr>
        <p:spPr bwMode="auto">
          <a:xfrm flipH="1">
            <a:off x="5295900" y="3048000"/>
            <a:ext cx="3848100" cy="1714500"/>
          </a:xfrm>
          <a:prstGeom prst="wedgeRoundRectCallout">
            <a:avLst>
              <a:gd name="adj1" fmla="val -48310"/>
              <a:gd name="adj2" fmla="val 90278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Oh – and by the way, you never freed the memory at 900, you know!</a:t>
            </a:r>
            <a:endParaRPr lang="en-US">
              <a:solidFill>
                <a:srgbClr val="FF0066"/>
              </a:solidFill>
            </a:endParaRPr>
          </a:p>
        </p:txBody>
      </p:sp>
      <p:sp>
        <p:nvSpPr>
          <p:cNvPr id="79" name="AutoShape 75"/>
          <p:cNvSpPr>
            <a:spLocks noChangeArrowheads="1"/>
          </p:cNvSpPr>
          <p:nvPr/>
        </p:nvSpPr>
        <p:spPr bwMode="auto">
          <a:xfrm>
            <a:off x="4895849" y="2222500"/>
            <a:ext cx="3556001" cy="1065212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EECE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dirty="0" smtClean="0"/>
              <a:t>First </a:t>
            </a:r>
            <a:r>
              <a:rPr lang="en-US" dirty="0" smtClean="0">
                <a:solidFill>
                  <a:srgbClr val="FF3300"/>
                </a:solidFill>
              </a:rPr>
              <a:t>a</a:t>
            </a:r>
            <a:r>
              <a:rPr lang="en-US" dirty="0" smtClean="0"/>
              <a:t>’s destructor </a:t>
            </a:r>
            <a:br>
              <a:rPr lang="en-US" dirty="0" smtClean="0"/>
            </a:br>
            <a:r>
              <a:rPr lang="en-US" dirty="0" smtClean="0"/>
              <a:t>is called.</a:t>
            </a:r>
            <a:endParaRPr lang="en-US" dirty="0"/>
          </a:p>
        </p:txBody>
      </p:sp>
      <p:sp>
        <p:nvSpPr>
          <p:cNvPr id="80" name="AutoShape 75"/>
          <p:cNvSpPr>
            <a:spLocks noChangeArrowheads="1"/>
          </p:cNvSpPr>
          <p:nvPr/>
        </p:nvSpPr>
        <p:spPr bwMode="auto">
          <a:xfrm>
            <a:off x="4914899" y="2203450"/>
            <a:ext cx="3556001" cy="1065212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EECE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dirty="0" smtClean="0"/>
              <a:t>Then </a:t>
            </a:r>
            <a:r>
              <a:rPr lang="en-US" dirty="0">
                <a:solidFill>
                  <a:srgbClr val="FF3300"/>
                </a:solidFill>
              </a:rPr>
              <a:t>b</a:t>
            </a:r>
            <a:r>
              <a:rPr lang="en-US" dirty="0" smtClean="0"/>
              <a:t>’s destructor </a:t>
            </a:r>
            <a:br>
              <a:rPr lang="en-US" dirty="0" smtClean="0"/>
            </a:br>
            <a:r>
              <a:rPr lang="en-US" dirty="0" smtClean="0"/>
              <a:t>is called.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6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6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6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6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6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6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6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56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56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4" grpId="0" animBg="1"/>
      <p:bldP spid="566284" grpId="1" animBg="1"/>
      <p:bldP spid="566295" grpId="0"/>
      <p:bldP spid="566295" grpId="1"/>
      <p:bldP spid="566301" grpId="0"/>
      <p:bldP spid="566301" grpId="1"/>
      <p:bldP spid="566303" grpId="0"/>
      <p:bldP spid="566303" grpId="1"/>
      <p:bldP spid="566304" grpId="0"/>
      <p:bldP spid="566304" grpId="1"/>
      <p:bldP spid="566305" grpId="0"/>
      <p:bldP spid="566305" grpId="1"/>
      <p:bldP spid="566316" grpId="0"/>
      <p:bldP spid="566318" grpId="0"/>
      <p:bldP spid="566327" grpId="0" animBg="1"/>
      <p:bldP spid="566327" grpId="1" animBg="1"/>
      <p:bldP spid="566328" grpId="0"/>
      <p:bldP spid="566329" grpId="0" animBg="1"/>
      <p:bldP spid="566329" grpId="1" animBg="1"/>
      <p:bldP spid="566338" grpId="0" animBg="1"/>
      <p:bldP spid="566338" grpId="1" animBg="1"/>
      <p:bldP spid="566339" grpId="0"/>
      <p:bldP spid="566340" grpId="0" animBg="1"/>
      <p:bldP spid="566340" grpId="1" animBg="1"/>
      <p:bldP spid="566341" grpId="0" animBg="1"/>
      <p:bldP spid="566341" grpId="1" animBg="1"/>
      <p:bldP spid="566342" grpId="0" animBg="1"/>
      <p:bldP spid="566342" grpId="1" animBg="1"/>
      <p:bldP spid="566343" grpId="0" animBg="1"/>
      <p:bldP spid="566343" grpId="1" animBg="1"/>
      <p:bldP spid="566344" grpId="0" animBg="1"/>
      <p:bldP spid="566344" grpId="1" animBg="1"/>
      <p:bldP spid="566345" grpId="0" animBg="1"/>
      <p:bldP spid="566345" grpId="1" animBg="1"/>
      <p:bldP spid="566346" grpId="0" animBg="1"/>
      <p:bldP spid="566346" grpId="1" animBg="1"/>
      <p:bldP spid="566347" grpId="0" animBg="1"/>
      <p:bldP spid="566347" grpId="1" animBg="1"/>
      <p:bldP spid="566348" grpId="0" animBg="1"/>
      <p:bldP spid="566348" grpId="1" animBg="1"/>
      <p:bldP spid="566349" grpId="0" animBg="1"/>
      <p:bldP spid="566349" grpId="1" animBg="1"/>
      <p:bldP spid="79" grpId="0" animBg="1"/>
      <p:bldP spid="79" grpId="1" animBg="1"/>
      <p:bldP spid="80" grpId="0" animBg="1"/>
      <p:bldP spid="80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13093</TotalTime>
  <Words>10290</Words>
  <Application>Microsoft Office PowerPoint</Application>
  <PresentationFormat>On-screen Show (4:3)</PresentationFormat>
  <Paragraphs>3238</Paragraphs>
  <Slides>68</Slides>
  <Notes>68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Default Design</vt:lpstr>
      <vt:lpstr>Bitmap Image</vt:lpstr>
      <vt:lpstr>Lecture #4</vt:lpstr>
      <vt:lpstr>PowerPoint Presentation</vt:lpstr>
      <vt:lpstr>The Assignment Operator</vt:lpstr>
      <vt:lpstr>The Assignment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Assignment Operator</vt:lpstr>
      <vt:lpstr>PowerPoint Presentation</vt:lpstr>
      <vt:lpstr>The Assignment Operator</vt:lpstr>
      <vt:lpstr>The Assignment Operator</vt:lpstr>
      <vt:lpstr>The Assignment Operator</vt:lpstr>
      <vt:lpstr>The Assignment Operator</vt:lpstr>
      <vt:lpstr>The Assignment Operator</vt:lpstr>
      <vt:lpstr>Copy Constructor/ Assignment Review</vt:lpstr>
      <vt:lpstr>Challenge</vt:lpstr>
      <vt:lpstr>Linked Lists</vt:lpstr>
      <vt:lpstr>Pointers and Trains!</vt:lpstr>
      <vt:lpstr>Linked List Analogy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Einstein’s “Algorithm”</vt:lpstr>
      <vt:lpstr>Einstein’s “Algorithm” in C++</vt:lpstr>
      <vt:lpstr>To add an animal to a linked list…</vt:lpstr>
      <vt:lpstr>Our first Linked List</vt:lpstr>
      <vt:lpstr>Our first Linked List</vt:lpstr>
      <vt:lpstr>Our first Linked List</vt:lpstr>
      <vt:lpstr>PowerPoint Presentation</vt:lpstr>
      <vt:lpstr>What can we do to a linked list?</vt:lpstr>
      <vt:lpstr>What can we do to a linked list?</vt:lpstr>
      <vt:lpstr>Using our Linked List Class</vt:lpstr>
      <vt:lpstr>Initializing a Linked List</vt:lpstr>
      <vt:lpstr>Inserting a Node into a Linked List</vt:lpstr>
      <vt:lpstr>Inserting at the Top (Einstein’s Algorithm)</vt:lpstr>
      <vt:lpstr>Inserting at the Top</vt:lpstr>
      <vt:lpstr>Adding a New Node at the End of a List</vt:lpstr>
      <vt:lpstr>Inserting a New Node at the End of a List</vt:lpstr>
      <vt:lpstr>Finding the Last Node of a Linked List</vt:lpstr>
      <vt:lpstr>Finding the Last Node of a Linked List</vt:lpstr>
      <vt:lpstr>Inserting at  the End (Complete Version)</vt:lpstr>
      <vt:lpstr>Not at the top, not at the bottom…</vt:lpstr>
      <vt:lpstr>Not at the top, not at the bottom…</vt:lpstr>
      <vt:lpstr>Not at the top, not at the bottom…</vt:lpstr>
      <vt:lpstr>Let’s Convert it to C++ Code</vt:lpstr>
      <vt:lpstr>Let’s Convert it to C++ Code</vt:lpstr>
      <vt:lpstr>Let’s Convert it to C++ Code</vt:lpstr>
      <vt:lpstr>Our Function in Action!</vt:lpstr>
      <vt:lpstr>Deleting a Node</vt:lpstr>
      <vt:lpstr>Deleting the First Node</vt:lpstr>
      <vt:lpstr>Deleting an Interior Node (or the Last Node)</vt:lpstr>
      <vt:lpstr>Processing Items in a Linked List</vt:lpstr>
      <vt:lpstr>Linked List Challenge</vt:lpstr>
      <vt:lpstr>The Linked List Destructor</vt:lpstr>
      <vt:lpstr>The Linked List Destructor</vt:lpstr>
      <vt:lpstr>Linked Lists and Tail Pointers</vt:lpstr>
      <vt:lpstr>Linked Lists and Tail Pointers</vt:lpstr>
      <vt:lpstr>Inserting at the End of a List w/ a Tail Ptr</vt:lpstr>
      <vt:lpstr>Doubly-linked Lists</vt:lpstr>
      <vt:lpstr>Doubly-linked Lists: What Changes?</vt:lpstr>
      <vt:lpstr>Linked List Cheat Sheet</vt:lpstr>
      <vt:lpstr>PowerPoint Presentation</vt:lpstr>
      <vt:lpstr>Class 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Wesley Lau</cp:lastModifiedBy>
  <cp:revision>3519</cp:revision>
  <dcterms:created xsi:type="dcterms:W3CDTF">2002-10-09T05:27:34Z</dcterms:created>
  <dcterms:modified xsi:type="dcterms:W3CDTF">2013-01-16T05:06:12Z</dcterms:modified>
</cp:coreProperties>
</file>