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8" r:id="rId2"/>
    <p:sldId id="356" r:id="rId3"/>
    <p:sldId id="304" r:id="rId4"/>
    <p:sldId id="305" r:id="rId5"/>
    <p:sldId id="306" r:id="rId6"/>
    <p:sldId id="307" r:id="rId7"/>
    <p:sldId id="364" r:id="rId8"/>
    <p:sldId id="365" r:id="rId9"/>
    <p:sldId id="309" r:id="rId10"/>
    <p:sldId id="357" r:id="rId11"/>
    <p:sldId id="358" r:id="rId12"/>
    <p:sldId id="308" r:id="rId13"/>
    <p:sldId id="368" r:id="rId14"/>
    <p:sldId id="367" r:id="rId15"/>
    <p:sldId id="310" r:id="rId16"/>
    <p:sldId id="311" r:id="rId17"/>
    <p:sldId id="345" r:id="rId18"/>
    <p:sldId id="312" r:id="rId19"/>
    <p:sldId id="313" r:id="rId20"/>
    <p:sldId id="315" r:id="rId21"/>
    <p:sldId id="316" r:id="rId22"/>
    <p:sldId id="359" r:id="rId23"/>
    <p:sldId id="360" r:id="rId24"/>
    <p:sldId id="361" r:id="rId25"/>
    <p:sldId id="362" r:id="rId26"/>
    <p:sldId id="363" r:id="rId27"/>
    <p:sldId id="366" r:id="rId28"/>
    <p:sldId id="319" r:id="rId29"/>
    <p:sldId id="320" r:id="rId30"/>
    <p:sldId id="321" r:id="rId31"/>
    <p:sldId id="322" r:id="rId32"/>
    <p:sldId id="355" r:id="rId33"/>
    <p:sldId id="324" r:id="rId34"/>
    <p:sldId id="325" r:id="rId35"/>
    <p:sldId id="351" r:id="rId36"/>
    <p:sldId id="344" r:id="rId37"/>
    <p:sldId id="327" r:id="rId38"/>
    <p:sldId id="350" r:id="rId3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008080"/>
    <a:srgbClr val="6600CC"/>
    <a:srgbClr val="FCCFC8"/>
    <a:srgbClr val="FFF2BD"/>
    <a:srgbClr val="E7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6059" autoAdjust="0"/>
  </p:normalViewPr>
  <p:slideViewPr>
    <p:cSldViewPr snapToGrid="0">
      <p:cViewPr>
        <p:scale>
          <a:sx n="95" d="100"/>
          <a:sy n="95" d="100"/>
        </p:scale>
        <p:origin x="-302" y="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7" Type="http://schemas.openxmlformats.org/officeDocument/2006/relationships/slide" Target="slides/slide32.xml"/><Relationship Id="rId2" Type="http://schemas.openxmlformats.org/officeDocument/2006/relationships/slide" Target="slides/slide22.xml"/><Relationship Id="rId1" Type="http://schemas.openxmlformats.org/officeDocument/2006/relationships/slide" Target="slides/slide4.xml"/><Relationship Id="rId6" Type="http://schemas.openxmlformats.org/officeDocument/2006/relationships/slide" Target="slides/slide26.xml"/><Relationship Id="rId5" Type="http://schemas.openxmlformats.org/officeDocument/2006/relationships/slide" Target="slides/slide25.xml"/><Relationship Id="rId4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terminator wiped out entire families across the Ukraine at point-blank range with a 12-gauge shotgon “to me, killing people is like ripping up a duvet.”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 smtClean="0"/>
              <a:t>Lecture #5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Stacks </a:t>
            </a:r>
          </a:p>
          <a:p>
            <a:r>
              <a:rPr lang="en-US">
                <a:solidFill>
                  <a:schemeClr val="accent2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601913"/>
            <a:ext cx="3190875" cy="34686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3022600"/>
            <a:ext cx="36449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10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5038725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&lt;iostream&gt;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istack;	// stack of ints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istack.push(6);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(int i=0;i&lt;2;i++)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int n = istack.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top()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istack.pop();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istack.push(i);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istack.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11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5038725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&lt;iostream&gt;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istack;	// stack of ints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istack.push(6);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(int i=0;i&lt;2;i++)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int n = istack.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top()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istack.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istack.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(i);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istack.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304800" y="36861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04800" y="4205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04800" y="44815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>
            <a:off x="3049588" y="4124325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7" name="Line 25"/>
          <p:cNvSpPr>
            <a:spLocks noChangeShapeType="1"/>
          </p:cNvSpPr>
          <p:nvPr/>
        </p:nvSpPr>
        <p:spPr bwMode="auto">
          <a:xfrm>
            <a:off x="2601913" y="4138613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2590800" y="4114800"/>
            <a:ext cx="87313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7" name="Line 35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90488" y="6429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7" grpId="1" animBg="1"/>
      <p:bldP spid="417798" grpId="0" animBg="1"/>
      <p:bldP spid="417799" grpId="0" animBg="1"/>
      <p:bldP spid="417799" grpId="1" animBg="1"/>
      <p:bldP spid="417800" grpId="0" animBg="1"/>
      <p:bldP spid="417800" grpId="1" animBg="1"/>
      <p:bldP spid="417801" grpId="0" animBg="1"/>
      <p:bldP spid="417801" grpId="1" animBg="1"/>
      <p:bldP spid="417805" grpId="0"/>
      <p:bldP spid="417805" grpId="1"/>
      <p:bldP spid="417806" grpId="0" animBg="1"/>
      <p:bldP spid="417806" grpId="1" animBg="1"/>
      <p:bldP spid="417810" grpId="0"/>
      <p:bldP spid="417810" grpId="1"/>
      <p:bldP spid="417810" grpId="2"/>
      <p:bldP spid="417811" grpId="0" animBg="1"/>
      <p:bldP spid="417811" grpId="1" animBg="1"/>
      <p:bldP spid="417812" grpId="0" animBg="1"/>
      <p:bldP spid="417812" grpId="1" animBg="1"/>
      <p:bldP spid="417813" grpId="0" animBg="1"/>
      <p:bldP spid="417814" grpId="0" animBg="1"/>
      <p:bldP spid="417814" grpId="1" animBg="1"/>
      <p:bldP spid="417815" grpId="0" animBg="1"/>
      <p:bldP spid="417815" grpId="1" animBg="1"/>
      <p:bldP spid="417816" grpId="0" animBg="1"/>
      <p:bldP spid="417816" grpId="1" animBg="1"/>
      <p:bldP spid="417817" grpId="0" animBg="1"/>
      <p:bldP spid="417817" grpId="1" animBg="1"/>
      <p:bldP spid="417819" grpId="0"/>
      <p:bldP spid="417820" grpId="0" animBg="1"/>
      <p:bldP spid="417820" grpId="1" animBg="1"/>
      <p:bldP spid="417822" grpId="0" animBg="1"/>
      <p:bldP spid="417822" grpId="1" animBg="1"/>
      <p:bldP spid="417823" grpId="0"/>
      <p:bldP spid="417823" grpId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7" grpId="0" animBg="1"/>
      <p:bldP spid="417827" grpId="1" animBg="1"/>
      <p:bldP spid="417828" grpId="0" animBg="1"/>
      <p:bldP spid="417829" grpId="0" animBg="1"/>
      <p:bldP spid="417829" grpId="1" animBg="1"/>
      <p:bldP spid="4178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12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Stacks are one of the most USEFUL data structures in 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990000"/>
                </a:solidFill>
              </a:rPr>
              <a:t>  Storing undo items for your word processor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The last item you typed (and on the stack) is the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   first to be undone!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990000"/>
                </a:solidFill>
              </a:rPr>
              <a:t> Evaluating mathematical expressions </a:t>
            </a:r>
          </a:p>
          <a:p>
            <a:r>
              <a:rPr lang="en-US">
                <a:solidFill>
                  <a:schemeClr val="accent2"/>
                </a:solidFill>
              </a:rPr>
              <a:t>	5 + 6 * 3 </a:t>
            </a:r>
            <a:r>
              <a:rPr lang="en-US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990000"/>
                </a:solidFill>
              </a:rPr>
              <a:t> Converting from infix expressions to postfix expressions</a:t>
            </a:r>
          </a:p>
          <a:p>
            <a:r>
              <a:rPr lang="en-US">
                <a:solidFill>
                  <a:srgbClr val="990000"/>
                </a:solidFill>
              </a:rPr>
              <a:t>	</a:t>
            </a:r>
            <a:r>
              <a:rPr lang="en-US">
                <a:solidFill>
                  <a:schemeClr val="accent2"/>
                </a:solidFill>
              </a:rPr>
              <a:t>A + B </a:t>
            </a:r>
            <a:r>
              <a:rPr lang="en-US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990000"/>
                </a:solidFill>
              </a:rPr>
              <a:t> 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594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13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Stack… in your CPU!</a:t>
            </a:r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76200" y="960438"/>
            <a:ext cx="737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Did you know that every CPU has a built-in stack used to hold </a:t>
            </a:r>
            <a:r>
              <a:rPr lang="en-US" sz="2200">
                <a:solidFill>
                  <a:srgbClr val="6600CC"/>
                </a:solidFill>
              </a:rPr>
              <a:t>local variables</a:t>
            </a:r>
            <a:r>
              <a:rPr lang="en-US" sz="2200"/>
              <a:t> and </a:t>
            </a:r>
            <a:r>
              <a:rPr lang="en-US" sz="2200">
                <a:solidFill>
                  <a:srgbClr val="6600CC"/>
                </a:solidFill>
              </a:rPr>
              <a:t>function parameters</a:t>
            </a:r>
            <a:r>
              <a:rPr lang="en-US" sz="220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6402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void bar(int b)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cout &lt;&lt; b &lt;&lt; endl;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>
                <a:solidFill>
                  <a:schemeClr val="tx1"/>
                </a:solidFill>
                <a:latin typeface="Times New Roman"/>
              </a:rPr>
              <a:t> 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void foo(int a)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cout &lt;&lt; a &lt;&lt; endl;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>
                <a:solidFill>
                  <a:schemeClr val="tx1"/>
                </a:solidFill>
                <a:latin typeface="Times New Roman"/>
              </a:rPr>
              <a:t> 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void main(void)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int x = 1;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foo( 3 );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680200" y="5172075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048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4479925" y="43894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860925" y="48466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4832350" y="5181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484346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439341" name="Text Box 45"/>
          <p:cNvSpPr txBox="1">
            <a:spLocks noChangeArrowheads="1"/>
          </p:cNvSpPr>
          <p:nvPr/>
        </p:nvSpPr>
        <p:spPr bwMode="auto">
          <a:xfrm>
            <a:off x="4864100" y="57896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788988"/>
            <a:ext cx="1209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024688" y="5748338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304800" y="5929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1460500" y="5827713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1419225" y="5697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74613" y="3497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677025" y="4786313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319088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1" name="Rectangle 65"/>
          <p:cNvSpPr>
            <a:spLocks noChangeArrowheads="1"/>
          </p:cNvSpPr>
          <p:nvPr/>
        </p:nvSpPr>
        <p:spPr bwMode="auto">
          <a:xfrm>
            <a:off x="1382713" y="4192588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Text Box 66"/>
          <p:cNvSpPr txBox="1">
            <a:spLocks noChangeArrowheads="1"/>
          </p:cNvSpPr>
          <p:nvPr/>
        </p:nvSpPr>
        <p:spPr bwMode="auto">
          <a:xfrm>
            <a:off x="1347788" y="41306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319088" y="4335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74613" y="2198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672263" y="4405313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304800" y="27717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9" name="Line 73"/>
          <p:cNvSpPr>
            <a:spLocks noChangeShapeType="1"/>
          </p:cNvSpPr>
          <p:nvPr/>
        </p:nvSpPr>
        <p:spPr bwMode="auto">
          <a:xfrm>
            <a:off x="109538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>
            <a:off x="117475" y="46021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3" name="Rectangle 77"/>
          <p:cNvSpPr>
            <a:spLocks noChangeArrowheads="1"/>
          </p:cNvSpPr>
          <p:nvPr/>
        </p:nvSpPr>
        <p:spPr bwMode="auto">
          <a:xfrm>
            <a:off x="1455738" y="6102350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4" name="Text Box 78"/>
          <p:cNvSpPr txBox="1">
            <a:spLocks noChangeArrowheads="1"/>
          </p:cNvSpPr>
          <p:nvPr/>
        </p:nvSpPr>
        <p:spPr bwMode="auto">
          <a:xfrm>
            <a:off x="1414463" y="59721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439375" name="Line 79"/>
          <p:cNvSpPr>
            <a:spLocks noChangeShapeType="1"/>
          </p:cNvSpPr>
          <p:nvPr/>
        </p:nvSpPr>
        <p:spPr bwMode="auto">
          <a:xfrm>
            <a:off x="290513" y="6215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6" name="Line 80"/>
          <p:cNvSpPr>
            <a:spLocks noChangeShapeType="1"/>
          </p:cNvSpPr>
          <p:nvPr/>
        </p:nvSpPr>
        <p:spPr bwMode="auto">
          <a:xfrm>
            <a:off x="76200" y="350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77" name="Group 81"/>
          <p:cNvGrpSpPr>
            <a:grpSpLocks/>
          </p:cNvGrpSpPr>
          <p:nvPr/>
        </p:nvGrpSpPr>
        <p:grpSpPr bwMode="auto">
          <a:xfrm>
            <a:off x="6675438" y="4789488"/>
            <a:ext cx="1871662" cy="563562"/>
            <a:chOff x="4208" y="3258"/>
            <a:chExt cx="1179" cy="355"/>
          </a:xfrm>
        </p:grpSpPr>
        <p:sp>
          <p:nvSpPr>
            <p:cNvPr id="439378" name="Rectangle 82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9379" name="Text Box 83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80" name="Line 84"/>
          <p:cNvSpPr>
            <a:spLocks noChangeShapeType="1"/>
          </p:cNvSpPr>
          <p:nvPr/>
        </p:nvSpPr>
        <p:spPr bwMode="auto">
          <a:xfrm>
            <a:off x="309563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1" name="Line 85"/>
          <p:cNvSpPr>
            <a:spLocks noChangeShapeType="1"/>
          </p:cNvSpPr>
          <p:nvPr/>
        </p:nvSpPr>
        <p:spPr bwMode="auto">
          <a:xfrm>
            <a:off x="319088" y="4343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2" name="Rectangle 86"/>
          <p:cNvSpPr>
            <a:spLocks noChangeArrowheads="1"/>
          </p:cNvSpPr>
          <p:nvPr/>
        </p:nvSpPr>
        <p:spPr bwMode="auto">
          <a:xfrm>
            <a:off x="1406525" y="4176713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3" name="Text Box 87"/>
          <p:cNvSpPr txBox="1">
            <a:spLocks noChangeArrowheads="1"/>
          </p:cNvSpPr>
          <p:nvPr/>
        </p:nvSpPr>
        <p:spPr bwMode="auto">
          <a:xfrm>
            <a:off x="1371600" y="4114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439384" name="Line 88"/>
          <p:cNvSpPr>
            <a:spLocks noChangeShapeType="1"/>
          </p:cNvSpPr>
          <p:nvPr/>
        </p:nvSpPr>
        <p:spPr bwMode="auto">
          <a:xfrm>
            <a:off x="76200" y="2209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85" name="Group 89"/>
          <p:cNvGrpSpPr>
            <a:grpSpLocks/>
          </p:cNvGrpSpPr>
          <p:nvPr/>
        </p:nvGrpSpPr>
        <p:grpSpPr bwMode="auto">
          <a:xfrm>
            <a:off x="6677025" y="4405313"/>
            <a:ext cx="1871663" cy="563562"/>
            <a:chOff x="4208" y="3258"/>
            <a:chExt cx="1179" cy="355"/>
          </a:xfrm>
        </p:grpSpPr>
        <p:sp>
          <p:nvSpPr>
            <p:cNvPr id="439386" name="Rectangle 9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9387" name="Text Box 9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88" name="Line 92"/>
          <p:cNvSpPr>
            <a:spLocks noChangeShapeType="1"/>
          </p:cNvSpPr>
          <p:nvPr/>
        </p:nvSpPr>
        <p:spPr bwMode="auto">
          <a:xfrm>
            <a:off x="295275" y="27622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9" name="Line 93"/>
          <p:cNvSpPr>
            <a:spLocks noChangeShapeType="1"/>
          </p:cNvSpPr>
          <p:nvPr/>
        </p:nvSpPr>
        <p:spPr bwMode="auto">
          <a:xfrm>
            <a:off x="95250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>
            <a:off x="123825" y="461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293938"/>
            <a:ext cx="45815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/>
              <a:t>When you </a:t>
            </a:r>
            <a:r>
              <a:rPr lang="en-US" sz="1900">
                <a:solidFill>
                  <a:srgbClr val="990000"/>
                </a:solidFill>
              </a:rPr>
              <a:t>pass a value to a function</a:t>
            </a:r>
            <a:r>
              <a:rPr lang="en-US" sz="1900"/>
              <a:t>, the CPU </a:t>
            </a:r>
            <a:r>
              <a:rPr lang="en-US" sz="1900">
                <a:solidFill>
                  <a:srgbClr val="006666"/>
                </a:solidFill>
              </a:rPr>
              <a:t>pushes</a:t>
            </a:r>
            <a:r>
              <a:rPr lang="en-US" sz="1900"/>
              <a:t> that value onto a </a:t>
            </a:r>
            <a:r>
              <a:rPr lang="en-US" sz="1900" i="1">
                <a:solidFill>
                  <a:schemeClr val="accent2"/>
                </a:solidFill>
              </a:rPr>
              <a:t>stack</a:t>
            </a:r>
            <a:r>
              <a:rPr lang="en-US" sz="1900"/>
              <a:t> in the computers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29100" y="494030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>
                <a:cs typeface="Courier New" pitchFamily="49" charset="0"/>
              </a:rPr>
              <a:t>Every time you </a:t>
            </a:r>
            <a:r>
              <a:rPr lang="en-US" sz="1900" i="1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>
                <a:cs typeface="Courier New" pitchFamily="49" charset="0"/>
              </a:rPr>
              <a:t> your program </a:t>
            </a:r>
            <a:r>
              <a:rPr lang="en-US" sz="190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>
                <a:cs typeface="Courier New" pitchFamily="49" charset="0"/>
              </a:rPr>
              <a:t> it on the PC’s </a:t>
            </a:r>
            <a:r>
              <a:rPr lang="en-US" sz="190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>
                <a:cs typeface="Courier New" pitchFamily="49" charset="0"/>
              </a:rPr>
              <a:t> automatically!</a:t>
            </a:r>
            <a:r>
              <a:rPr lang="en-US" sz="190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654425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/>
              <a:t>… when your </a:t>
            </a:r>
            <a:r>
              <a:rPr lang="en-US" sz="1900">
                <a:solidFill>
                  <a:srgbClr val="990000"/>
                </a:solidFill>
              </a:rPr>
              <a:t>function returns</a:t>
            </a:r>
            <a:r>
              <a:rPr lang="en-US" sz="1900"/>
              <a:t>, the values are </a:t>
            </a:r>
            <a:r>
              <a:rPr lang="en-US" sz="1900">
                <a:solidFill>
                  <a:srgbClr val="006666"/>
                </a:solidFill>
              </a:rPr>
              <a:t>popped</a:t>
            </a:r>
            <a:r>
              <a:rPr lang="en-US" sz="1900"/>
              <a:t> off the </a:t>
            </a:r>
            <a:r>
              <a:rPr lang="en-US" sz="1900">
                <a:solidFill>
                  <a:schemeClr val="accent2"/>
                </a:solidFill>
              </a:rPr>
              <a:t>stack</a:t>
            </a:r>
            <a:r>
              <a:rPr lang="en-US" sz="1900"/>
              <a:t> and go away.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99075E-7 L 0.09549 -0.3984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1993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3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9769E-7 L 0.09236 -0.43617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39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2180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43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43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439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39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439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20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 animBg="1"/>
      <p:bldP spid="439304" grpId="1" animBg="1"/>
      <p:bldP spid="439319" grpId="0"/>
      <p:bldP spid="439320" grpId="0"/>
      <p:bldP spid="439321" grpId="0"/>
      <p:bldP spid="439333" grpId="0"/>
      <p:bldP spid="439341" grpId="0"/>
      <p:bldP spid="439351" grpId="0" animBg="1"/>
      <p:bldP spid="439352" grpId="0" animBg="1"/>
      <p:bldP spid="439352" grpId="1" animBg="1"/>
      <p:bldP spid="439353" grpId="0" animBg="1"/>
      <p:bldP spid="439353" grpId="1" animBg="1"/>
      <p:bldP spid="439354" grpId="0"/>
      <p:bldP spid="439354" grpId="1"/>
      <p:bldP spid="439354" grpId="2"/>
      <p:bldP spid="439355" grpId="0" animBg="1"/>
      <p:bldP spid="439355" grpId="1" animBg="1"/>
      <p:bldP spid="439359" grpId="0" animBg="1"/>
      <p:bldP spid="439359" grpId="1" animBg="1"/>
      <p:bldP spid="439361" grpId="0" animBg="1"/>
      <p:bldP spid="439361" grpId="1" animBg="1"/>
      <p:bldP spid="439362" grpId="0"/>
      <p:bldP spid="439362" grpId="1"/>
      <p:bldP spid="439362" grpId="2"/>
      <p:bldP spid="439363" grpId="0" animBg="1"/>
      <p:bldP spid="439363" grpId="1" animBg="1"/>
      <p:bldP spid="439364" grpId="0" animBg="1"/>
      <p:bldP spid="439364" grpId="1" animBg="1"/>
      <p:bldP spid="439368" grpId="0" animBg="1"/>
      <p:bldP spid="439368" grpId="1" animBg="1"/>
      <p:bldP spid="439369" grpId="0" animBg="1"/>
      <p:bldP spid="439369" grpId="1" animBg="1"/>
      <p:bldP spid="439371" grpId="0" animBg="1"/>
      <p:bldP spid="439371" grpId="1" animBg="1"/>
      <p:bldP spid="439373" grpId="0" animBg="1"/>
      <p:bldP spid="439373" grpId="1" animBg="1"/>
      <p:bldP spid="439374" grpId="0"/>
      <p:bldP spid="439374" grpId="1"/>
      <p:bldP spid="439374" grpId="2"/>
      <p:bldP spid="439375" grpId="0" animBg="1"/>
      <p:bldP spid="439375" grpId="1" animBg="1"/>
      <p:bldP spid="439376" grpId="0" animBg="1"/>
      <p:bldP spid="439376" grpId="1" animBg="1"/>
      <p:bldP spid="439380" grpId="0" animBg="1"/>
      <p:bldP spid="439380" grpId="1" animBg="1"/>
      <p:bldP spid="439381" grpId="0" animBg="1"/>
      <p:bldP spid="439381" grpId="1" animBg="1"/>
      <p:bldP spid="439382" grpId="0" animBg="1"/>
      <p:bldP spid="439382" grpId="1" animBg="1"/>
      <p:bldP spid="439383" grpId="0"/>
      <p:bldP spid="439383" grpId="1"/>
      <p:bldP spid="439383" grpId="2"/>
      <p:bldP spid="439384" grpId="0" animBg="1"/>
      <p:bldP spid="439384" grpId="1" animBg="1"/>
      <p:bldP spid="439388" grpId="0" animBg="1"/>
      <p:bldP spid="439388" grpId="1" animBg="1"/>
      <p:bldP spid="439389" grpId="0" animBg="1"/>
      <p:bldP spid="439389" grpId="1" animBg="1"/>
      <p:bldP spid="439390" grpId="0" animBg="1"/>
      <p:bldP spid="439390" grpId="1" animBg="1"/>
      <p:bldP spid="439391" grpId="0"/>
      <p:bldP spid="439391" grpId="1"/>
      <p:bldP spid="439392" grpId="0"/>
      <p:bldP spid="439392" grpId="2"/>
      <p:bldP spid="439393" grpId="0"/>
      <p:bldP spid="43939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14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8925" y="731838"/>
            <a:ext cx="3648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28600" y="2330450"/>
            <a:ext cx="390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76200" y="3124200"/>
            <a:ext cx="433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76200" y="4206875"/>
            <a:ext cx="435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3935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And even when you </a:t>
            </a:r>
            <a:r>
              <a:rPr lang="en-US">
                <a:solidFill>
                  <a:srgbClr val="6600CC"/>
                </a:solidFill>
              </a:rPr>
              <a:t>delete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text or pictures</a:t>
            </a:r>
            <a:r>
              <a:rPr lang="en-US"/>
              <a:t>, this is </a:t>
            </a:r>
            <a:br>
              <a:rPr lang="en-US"/>
            </a:br>
            <a:r>
              <a:rPr lang="en-US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1438" y="406400"/>
            <a:ext cx="3509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8738" y="1555750"/>
            <a:ext cx="3376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352425" y="4619625"/>
            <a:ext cx="467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15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355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1039813" y="6400800"/>
            <a:ext cx="703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3241675" y="3435350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3079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284163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16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106680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If the token is a number: 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If the token is an operator: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Pop top two numbers off stack into variables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Apply operator to the two #s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Push the result of the operation on the stack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685800" y="5807075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After all tokens have been processed, the top #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15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603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41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28600" y="5016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605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231561" y="501622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228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647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685800" y="431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98500" y="46863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234258" y="5016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5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603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231182" y="501775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221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658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685800" y="43227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0140" y="468876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5"/>
            <a:ext cx="2971800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237298" y="501516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381000" y="60198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7112000" y="3035300"/>
            <a:ext cx="685800" cy="685800"/>
          </a:xfrm>
          <a:prstGeom prst="ellips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2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17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26523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Given the following postfix expression: </a:t>
            </a:r>
            <a:r>
              <a:rPr lang="en-US">
                <a:solidFill>
                  <a:srgbClr val="000099"/>
                </a:solidFill>
              </a:rPr>
              <a:t>6 7 8 + 3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844675"/>
            <a:ext cx="816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Show the contents of the stack after the </a:t>
            </a:r>
            <a:r>
              <a:rPr lang="en-US">
                <a:solidFill>
                  <a:srgbClr val="000099"/>
                </a:solidFill>
              </a:rPr>
              <a:t>3</a:t>
            </a:r>
            <a:r>
              <a:rPr lang="en-US"/>
              <a:t> has been processed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895600"/>
            <a:ext cx="8153400" cy="3810000"/>
            <a:chOff x="240" y="1824"/>
            <a:chExt cx="5136" cy="2400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If the token is a number: 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If the token is an operator: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Pop top two numbers off stack into variables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Apply operator to the two #s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Push the result of the operation on the stack</a:t>
              </a:r>
              <a:r>
                <a:rPr lang="en-US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</a:p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If there are more tokens, advance to the next token and go back to step #2 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18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76200" y="10874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can also be used to convert </a:t>
            </a:r>
            <a:r>
              <a:rPr lang="en-US">
                <a:solidFill>
                  <a:srgbClr val="6600CC"/>
                </a:solidFill>
              </a:rPr>
              <a:t>infix expressions </a:t>
            </a:r>
            <a:r>
              <a:rPr lang="en-US">
                <a:solidFill>
                  <a:schemeClr val="tx1"/>
                </a:solidFill>
              </a:rPr>
              <a:t>to </a:t>
            </a:r>
            <a:r>
              <a:rPr lang="en-US">
                <a:solidFill>
                  <a:srgbClr val="6600CC"/>
                </a:solidFill>
              </a:rPr>
              <a:t>postfix expressions</a:t>
            </a:r>
            <a:r>
              <a:rPr lang="en-US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0701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For example:</a:t>
            </a:r>
          </a:p>
          <a:p>
            <a:endParaRPr lang="en-US"/>
          </a:p>
          <a:p>
            <a:r>
              <a:rPr lang="en-US"/>
              <a:t>	From: </a:t>
            </a:r>
            <a:r>
              <a:rPr lang="en-US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/>
              <a:t>	To:	</a:t>
            </a:r>
            <a:r>
              <a:rPr lang="en-US">
                <a:solidFill>
                  <a:srgbClr val="006666"/>
                </a:solidFill>
              </a:rPr>
              <a:t>3 5 + 4 3 2 / + * 5 –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Or</a:t>
            </a:r>
          </a:p>
          <a:p>
            <a:endParaRPr lang="en-US"/>
          </a:p>
          <a:p>
            <a:r>
              <a:rPr lang="en-US"/>
              <a:t>	From: </a:t>
            </a:r>
            <a:r>
              <a:rPr lang="en-US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/>
              <a:t>	To:   </a:t>
            </a:r>
            <a:r>
              <a:rPr lang="en-US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410200" y="914400"/>
            <a:ext cx="3665538" cy="5481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Since people are more used to </a:t>
            </a:r>
            <a:r>
              <a:rPr lang="en-US">
                <a:solidFill>
                  <a:srgbClr val="6600CC"/>
                </a:solidFill>
              </a:rPr>
              <a:t>infix</a:t>
            </a:r>
            <a:r>
              <a:rPr lang="en-US"/>
              <a:t> notation…</a:t>
            </a:r>
          </a:p>
          <a:p>
            <a:pPr algn="ctr"/>
            <a:endParaRPr lang="en-US"/>
          </a:p>
          <a:p>
            <a:pPr algn="ctr"/>
            <a:r>
              <a:rPr lang="en-US"/>
              <a:t>You can let the user type in an </a:t>
            </a:r>
            <a:r>
              <a:rPr lang="en-US">
                <a:solidFill>
                  <a:srgbClr val="6600CC"/>
                </a:solidFill>
              </a:rPr>
              <a:t>infix </a:t>
            </a:r>
            <a:r>
              <a:rPr lang="en-US"/>
              <a:t>expression…</a:t>
            </a:r>
          </a:p>
          <a:p>
            <a:pPr algn="ctr"/>
            <a:endParaRPr lang="en-US"/>
          </a:p>
          <a:p>
            <a:pPr algn="ctr"/>
            <a:r>
              <a:rPr lang="en-US"/>
              <a:t>And then convert it into a </a:t>
            </a:r>
            <a:r>
              <a:rPr lang="en-US">
                <a:solidFill>
                  <a:srgbClr val="6600CC"/>
                </a:solidFill>
              </a:rPr>
              <a:t>postfix </a:t>
            </a:r>
            <a:r>
              <a:rPr lang="en-US"/>
              <a:t>expression.</a:t>
            </a:r>
          </a:p>
          <a:p>
            <a:pPr algn="ctr"/>
            <a:endParaRPr lang="en-US"/>
          </a:p>
          <a:p>
            <a:pPr algn="ctr"/>
            <a:r>
              <a:rPr lang="en-US"/>
              <a:t>Finally, you can use the </a:t>
            </a:r>
            <a:r>
              <a:rPr lang="en-US">
                <a:solidFill>
                  <a:srgbClr val="6600CC"/>
                </a:solidFill>
              </a:rPr>
              <a:t>postfix evaluation alg </a:t>
            </a:r>
            <a:r>
              <a:rPr lang="en-US" sz="1800">
                <a:solidFill>
                  <a:srgbClr val="6600CC"/>
                </a:solidFill>
              </a:rPr>
              <a:t>(that we just learned)</a:t>
            </a:r>
            <a:r>
              <a:rPr lang="en-US" sz="1800"/>
              <a:t> </a:t>
            </a:r>
            <a:br>
              <a:rPr lang="en-US" sz="1800"/>
            </a:br>
            <a:r>
              <a:rPr lang="en-US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19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4. If its an operator </a:t>
            </a:r>
            <a:r>
              <a:rPr lang="en-US" sz="2100" i="1">
                <a:solidFill>
                  <a:srgbClr val="006666"/>
                </a:solidFill>
              </a:rPr>
              <a:t>and the stack is empty</a:t>
            </a:r>
            <a:r>
              <a:rPr lang="en-US" sz="2100">
                <a:solidFill>
                  <a:srgbClr val="006666"/>
                </a:solidFill>
              </a:rPr>
              <a:t>:</a:t>
            </a:r>
          </a:p>
          <a:p>
            <a:r>
              <a:rPr lang="en-US" sz="2100"/>
              <a:t>    a.  Push the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5. If its an operator and the stack is NOT empty:</a:t>
            </a:r>
          </a:p>
          <a:p>
            <a:r>
              <a:rPr lang="en-US" sz="2100"/>
              <a:t>    a.  Pop all operators with </a:t>
            </a:r>
            <a:r>
              <a:rPr lang="en-US" sz="2100" u="sng"/>
              <a:t>greater or equal precedence</a:t>
            </a:r>
            <a:r>
              <a:rPr lang="en-US" sz="2100"/>
              <a:t> off the            </a:t>
            </a:r>
            <a:br>
              <a:rPr lang="en-US" sz="2100"/>
            </a:br>
            <a:r>
              <a:rPr lang="en-US" sz="2100"/>
              <a:t>         stack and append them on the postfix string. </a:t>
            </a:r>
          </a:p>
          <a:p>
            <a:r>
              <a:rPr lang="en-US" sz="2100"/>
              <a:t>    b. Stop when you reach an operator with lower precedence or a (.</a:t>
            </a:r>
          </a:p>
          <a:p>
            <a:r>
              <a:rPr lang="en-US" sz="2100"/>
              <a:t>    c.  Push the new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EB8B-04C1-4F10-90F2-B8F7535B9CA7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first…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6250" b="12500"/>
          <a:stretch>
            <a:fillRect/>
          </a:stretch>
        </p:blipFill>
        <p:spPr bwMode="auto">
          <a:xfrm>
            <a:off x="-14288" y="1295400"/>
            <a:ext cx="914400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20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21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point(int x, int y);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getx() const;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gety() const;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m_x, m_y;      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22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3" name="Line 83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7" name="Text Box 87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19932" name="Text Box 92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7086600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300913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0" name="Line 170"/>
          <p:cNvSpPr>
            <a:spLocks noChangeShapeType="1"/>
          </p:cNvSpPr>
          <p:nvPr/>
        </p:nvSpPr>
        <p:spPr bwMode="auto">
          <a:xfrm>
            <a:off x="47625" y="16478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1" name="Line 17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2" name="Line 17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410200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342063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5" name="Line 17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6" name="Line 17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7" name="Line 17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8" name="Line 178"/>
          <p:cNvSpPr>
            <a:spLocks noChangeShapeType="1"/>
          </p:cNvSpPr>
          <p:nvPr/>
        </p:nvSpPr>
        <p:spPr bwMode="auto">
          <a:xfrm>
            <a:off x="65246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1" name="Text Box 181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22" name="Line 182"/>
          <p:cNvSpPr>
            <a:spLocks noChangeShapeType="1"/>
          </p:cNvSpPr>
          <p:nvPr/>
        </p:nvSpPr>
        <p:spPr bwMode="auto">
          <a:xfrm>
            <a:off x="657225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300913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25" name="Line 185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7" name="Rectangle 187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8" name="Line 188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9" name="Text Box 189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30" name="Line 190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1" name="Text Box 191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32" name="Line 192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0034" name="Line 194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6" name="Text Box 186"/>
          <p:cNvSpPr txBox="1">
            <a:spLocks noChangeArrowheads="1"/>
          </p:cNvSpPr>
          <p:nvPr/>
        </p:nvSpPr>
        <p:spPr bwMode="auto">
          <a:xfrm>
            <a:off x="68294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2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19923" grpId="0" animBg="1"/>
      <p:bldP spid="419923" grpId="1" animBg="1"/>
      <p:bldP spid="419927" grpId="0"/>
      <p:bldP spid="419932" grpId="0"/>
      <p:bldP spid="419932" grpId="1"/>
      <p:bldP spid="419956" grpId="0"/>
      <p:bldP spid="419956" grpId="1"/>
      <p:bldP spid="420009" grpId="0" animBg="1" autoUpdateAnimBg="0"/>
      <p:bldP spid="420009" grpId="1" animBg="1"/>
      <p:bldP spid="420010" grpId="0" animBg="1"/>
      <p:bldP spid="420010" grpId="1" animBg="1"/>
      <p:bldP spid="420011" grpId="0" animBg="1"/>
      <p:bldP spid="420011" grpId="1" animBg="1"/>
      <p:bldP spid="420012" grpId="0" animBg="1"/>
      <p:bldP spid="420012" grpId="1" animBg="1"/>
      <p:bldP spid="420013" grpId="0" animBg="1"/>
      <p:bldP spid="420014" grpId="0" animBg="1"/>
      <p:bldP spid="420014" grpId="1" animBg="1"/>
      <p:bldP spid="420015" grpId="0" animBg="1"/>
      <p:bldP spid="420015" grpId="1" animBg="1"/>
      <p:bldP spid="420016" grpId="0" animBg="1"/>
      <p:bldP spid="420016" grpId="1" animBg="1"/>
      <p:bldP spid="420017" grpId="0" animBg="1"/>
      <p:bldP spid="420017" grpId="1" animBg="1"/>
      <p:bldP spid="420018" grpId="0" animBg="1"/>
      <p:bldP spid="420018" grpId="1" animBg="1"/>
      <p:bldP spid="420021" grpId="0"/>
      <p:bldP spid="420022" grpId="0" animBg="1"/>
      <p:bldP spid="420022" grpId="1" animBg="1"/>
      <p:bldP spid="420023" grpId="0" animBg="1" autoUpdateAnimBg="0"/>
      <p:bldP spid="420024" grpId="0"/>
      <p:bldP spid="420024" grpId="1"/>
      <p:bldP spid="420025" grpId="0" animBg="1"/>
      <p:bldP spid="420025" grpId="1" animBg="1"/>
      <p:bldP spid="420027" grpId="0" animBg="1"/>
      <p:bldP spid="420028" grpId="0" animBg="1"/>
      <p:bldP spid="420028" grpId="1" animBg="1"/>
      <p:bldP spid="420029" grpId="0"/>
      <p:bldP spid="420029" grpId="1"/>
      <p:bldP spid="420030" grpId="0" animBg="1"/>
      <p:bldP spid="420030" grpId="1" animBg="1"/>
      <p:bldP spid="420031" grpId="0"/>
      <p:bldP spid="420032" grpId="0" animBg="1"/>
      <p:bldP spid="420032" grpId="1" animBg="1"/>
      <p:bldP spid="420033" grpId="0" animBg="1" autoUpdateAnimBg="0"/>
      <p:bldP spid="420034" grpId="0" animBg="1"/>
      <p:bldP spid="420034" grpId="1" animBg="1"/>
      <p:bldP spid="420026" grpId="0"/>
      <p:bldP spid="4200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23</a:t>
            </a:fld>
            <a:endParaRPr lang="en-US"/>
          </a:p>
        </p:txBody>
      </p:sp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3" name="Line 8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4" name="Line 8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5" name="Line 8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7" name="Text Box 89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1" name="Line 9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2" name="Rectangle 94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3" name="Line 9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5" name="Line 97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89" name="Line 101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2" name="Rectangle 104"/>
          <p:cNvSpPr>
            <a:spLocks noChangeArrowheads="1"/>
          </p:cNvSpPr>
          <p:nvPr/>
        </p:nvSpPr>
        <p:spPr bwMode="auto">
          <a:xfrm>
            <a:off x="685800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3" name="Text Box 105"/>
          <p:cNvSpPr txBox="1">
            <a:spLocks noChangeArrowheads="1"/>
          </p:cNvSpPr>
          <p:nvPr/>
        </p:nvSpPr>
        <p:spPr bwMode="auto">
          <a:xfrm>
            <a:off x="6561138" y="180975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4" name="Text Box 106"/>
          <p:cNvSpPr txBox="1">
            <a:spLocks noChangeArrowheads="1"/>
          </p:cNvSpPr>
          <p:nvPr/>
        </p:nvSpPr>
        <p:spPr bwMode="auto">
          <a:xfrm>
            <a:off x="7108825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5" name="Text Box 107"/>
          <p:cNvSpPr txBox="1">
            <a:spLocks noChangeArrowheads="1"/>
          </p:cNvSpPr>
          <p:nvPr/>
        </p:nvSpPr>
        <p:spPr bwMode="auto">
          <a:xfrm>
            <a:off x="6846888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6" name="Text Box 108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7" name="Text Box 109"/>
          <p:cNvSpPr txBox="1">
            <a:spLocks noChangeArrowheads="1"/>
          </p:cNvSpPr>
          <p:nvPr/>
        </p:nvSpPr>
        <p:spPr bwMode="auto">
          <a:xfrm>
            <a:off x="682466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28662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9" grpId="0" animBg="1"/>
      <p:bldP spid="421969" grpId="1" animBg="1"/>
      <p:bldP spid="421970" grpId="0" animBg="1"/>
      <p:bldP spid="421970" grpId="1" animBg="1"/>
      <p:bldP spid="421971" grpId="0" animBg="1"/>
      <p:bldP spid="421972" grpId="0" animBg="1"/>
      <p:bldP spid="421972" grpId="1" animBg="1"/>
      <p:bldP spid="421973" grpId="0" animBg="1"/>
      <p:bldP spid="421973" grpId="1" animBg="1"/>
      <p:bldP spid="421974" grpId="0" animBg="1"/>
      <p:bldP spid="421974" grpId="1" animBg="1"/>
      <p:bldP spid="421975" grpId="0" animBg="1"/>
      <p:bldP spid="421975" grpId="1" animBg="1"/>
      <p:bldP spid="421980" grpId="0"/>
      <p:bldP spid="421980" grpId="1"/>
      <p:bldP spid="421981" grpId="0" animBg="1"/>
      <p:bldP spid="421981" grpId="1" animBg="1"/>
      <p:bldP spid="421982" grpId="0" animBg="1"/>
      <p:bldP spid="421983" grpId="0" animBg="1"/>
      <p:bldP spid="421983" grpId="1" animBg="1"/>
      <p:bldP spid="421985" grpId="0" animBg="1"/>
      <p:bldP spid="421985" grpId="1" animBg="1"/>
      <p:bldP spid="421987" grpId="0" animBg="1"/>
      <p:bldP spid="421987" grpId="1" animBg="1"/>
      <p:bldP spid="421988" grpId="0" animBg="1"/>
      <p:bldP spid="421989" grpId="0" animBg="1"/>
      <p:bldP spid="421989" grpId="1" animBg="1"/>
      <p:bldP spid="421992" grpId="0" animBg="1"/>
      <p:bldP spid="421993" grpId="0"/>
      <p:bldP spid="421993" grpId="1"/>
      <p:bldP spid="421994" grpId="0"/>
      <p:bldP spid="421994" grpId="1"/>
      <p:bldP spid="421995" grpId="0"/>
      <p:bldP spid="421995" grpId="1"/>
      <p:bldP spid="421996" grpId="0"/>
      <p:bldP spid="421996" grpId="1"/>
      <p:bldP spid="421997" grpId="0"/>
      <p:bldP spid="42199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24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7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9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0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3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4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5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6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19" name="Line 8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0" name="Rectangle 84"/>
          <p:cNvSpPr>
            <a:spLocks noChangeArrowheads="1"/>
          </p:cNvSpPr>
          <p:nvPr/>
        </p:nvSpPr>
        <p:spPr bwMode="auto">
          <a:xfrm>
            <a:off x="686435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1" name="Line 8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3" name="Text Box 87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26" name="Line 90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8" name="Rectangle 92"/>
          <p:cNvSpPr>
            <a:spLocks noChangeArrowheads="1"/>
          </p:cNvSpPr>
          <p:nvPr/>
        </p:nvSpPr>
        <p:spPr bwMode="auto">
          <a:xfrm>
            <a:off x="6864350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9" name="Text Box 93"/>
          <p:cNvSpPr txBox="1">
            <a:spLocks noChangeArrowheads="1"/>
          </p:cNvSpPr>
          <p:nvPr/>
        </p:nvSpPr>
        <p:spPr bwMode="auto">
          <a:xfrm>
            <a:off x="6561138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0" name="Text Box 94"/>
          <p:cNvSpPr txBox="1">
            <a:spLocks noChangeArrowheads="1"/>
          </p:cNvSpPr>
          <p:nvPr/>
        </p:nvSpPr>
        <p:spPr bwMode="auto">
          <a:xfrm>
            <a:off x="7108825" y="20716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1" name="Text Box 95"/>
          <p:cNvSpPr txBox="1">
            <a:spLocks noChangeArrowheads="1"/>
          </p:cNvSpPr>
          <p:nvPr/>
        </p:nvSpPr>
        <p:spPr bwMode="auto">
          <a:xfrm>
            <a:off x="6846888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28186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846888" y="23479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9" grpId="0" animBg="1"/>
      <p:bldP spid="424009" grpId="1" animBg="1"/>
      <p:bldP spid="424010" grpId="0" animBg="1"/>
      <p:bldP spid="424010" grpId="1" animBg="1"/>
      <p:bldP spid="424011" grpId="0" animBg="1"/>
      <p:bldP spid="424012" grpId="0" animBg="1"/>
      <p:bldP spid="424012" grpId="1" animBg="1"/>
      <p:bldP spid="424013" grpId="0" animBg="1"/>
      <p:bldP spid="424013" grpId="1" animBg="1"/>
      <p:bldP spid="424014" grpId="0" animBg="1"/>
      <p:bldP spid="424014" grpId="1" animBg="1"/>
      <p:bldP spid="424015" grpId="0" animBg="1"/>
      <p:bldP spid="424015" grpId="1" animBg="1"/>
      <p:bldP spid="424018" grpId="0"/>
      <p:bldP spid="424018" grpId="1"/>
      <p:bldP spid="424019" grpId="0" animBg="1"/>
      <p:bldP spid="424019" grpId="1" animBg="1"/>
      <p:bldP spid="424020" grpId="0" animBg="1"/>
      <p:bldP spid="424021" grpId="0" animBg="1"/>
      <p:bldP spid="424021" grpId="1" animBg="1"/>
      <p:bldP spid="424026" grpId="0" animBg="1"/>
      <p:bldP spid="424026" grpId="1" animBg="1"/>
      <p:bldP spid="424028" grpId="0" animBg="1"/>
      <p:bldP spid="424029" grpId="0"/>
      <p:bldP spid="424029" grpId="1"/>
      <p:bldP spid="424030" grpId="0"/>
      <p:bldP spid="424030" grpId="1"/>
      <p:bldP spid="424031" grpId="0"/>
      <p:bldP spid="424031" grpId="1"/>
      <p:bldP spid="424034" grpId="0" animBg="1"/>
      <p:bldP spid="424035" grpId="0"/>
      <p:bldP spid="42403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25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5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8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1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2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3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4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68" name="Rectangle 84"/>
          <p:cNvSpPr>
            <a:spLocks noChangeArrowheads="1"/>
          </p:cNvSpPr>
          <p:nvPr/>
        </p:nvSpPr>
        <p:spPr bwMode="auto">
          <a:xfrm>
            <a:off x="6850063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73" name="Rectangle 89"/>
          <p:cNvSpPr>
            <a:spLocks noChangeArrowheads="1"/>
          </p:cNvSpPr>
          <p:nvPr/>
        </p:nvSpPr>
        <p:spPr bwMode="auto">
          <a:xfrm>
            <a:off x="710723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4" name="Text Box 90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5" name="Text Box 91"/>
          <p:cNvSpPr txBox="1">
            <a:spLocks noChangeArrowheads="1"/>
          </p:cNvSpPr>
          <p:nvPr/>
        </p:nvSpPr>
        <p:spPr bwMode="auto">
          <a:xfrm>
            <a:off x="73660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7" name="Text Box 93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1" name="Line 97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2" name="Text Box 98"/>
          <p:cNvSpPr txBox="1">
            <a:spLocks noChangeArrowheads="1"/>
          </p:cNvSpPr>
          <p:nvPr/>
        </p:nvSpPr>
        <p:spPr bwMode="auto">
          <a:xfrm>
            <a:off x="73437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3" name="Line 99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28662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6085" name="Line 101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6" name="Text Box 102"/>
          <p:cNvSpPr txBox="1">
            <a:spLocks noChangeArrowheads="1"/>
          </p:cNvSpPr>
          <p:nvPr/>
        </p:nvSpPr>
        <p:spPr bwMode="auto">
          <a:xfrm>
            <a:off x="708660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7" name="Line 103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8" name="Text Box 104"/>
          <p:cNvSpPr txBox="1">
            <a:spLocks noChangeArrowheads="1"/>
          </p:cNvSpPr>
          <p:nvPr/>
        </p:nvSpPr>
        <p:spPr bwMode="auto">
          <a:xfrm>
            <a:off x="708660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9" name="Line 105"/>
          <p:cNvSpPr>
            <a:spLocks noChangeShapeType="1"/>
          </p:cNvSpPr>
          <p:nvPr/>
        </p:nvSpPr>
        <p:spPr bwMode="auto">
          <a:xfrm>
            <a:off x="61913" y="63388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7" grpId="0" animBg="1"/>
      <p:bldP spid="426057" grpId="1" animBg="1"/>
      <p:bldP spid="426058" grpId="0" animBg="1"/>
      <p:bldP spid="426058" grpId="1" animBg="1"/>
      <p:bldP spid="426059" grpId="0" animBg="1"/>
      <p:bldP spid="426060" grpId="0" animBg="1"/>
      <p:bldP spid="426060" grpId="1" animBg="1"/>
      <p:bldP spid="426061" grpId="0" animBg="1"/>
      <p:bldP spid="426061" grpId="1" animBg="1"/>
      <p:bldP spid="426062" grpId="0" animBg="1"/>
      <p:bldP spid="426062" grpId="1" animBg="1"/>
      <p:bldP spid="426063" grpId="0" animBg="1"/>
      <p:bldP spid="426063" grpId="1" animBg="1"/>
      <p:bldP spid="426065" grpId="0" animBg="1"/>
      <p:bldP spid="426066" grpId="0"/>
      <p:bldP spid="426066" grpId="1"/>
      <p:bldP spid="426068" grpId="0" animBg="1"/>
      <p:bldP spid="426073" grpId="0" animBg="1"/>
      <p:bldP spid="426074" grpId="0"/>
      <p:bldP spid="426074" grpId="1"/>
      <p:bldP spid="426075" grpId="0"/>
      <p:bldP spid="426075" grpId="1"/>
      <p:bldP spid="426081" grpId="0" animBg="1"/>
      <p:bldP spid="426081" grpId="1" animBg="1"/>
      <p:bldP spid="426082" grpId="0"/>
      <p:bldP spid="426083" grpId="0" animBg="1"/>
      <p:bldP spid="426083" grpId="1" animBg="1"/>
      <p:bldP spid="426084" grpId="0" animBg="1" autoUpdateAnimBg="0"/>
      <p:bldP spid="426085" grpId="0" animBg="1"/>
      <p:bldP spid="426085" grpId="1" animBg="1"/>
      <p:bldP spid="426086" grpId="0"/>
      <p:bldP spid="426086" grpId="1"/>
      <p:bldP spid="426087" grpId="0" animBg="1"/>
      <p:bldP spid="426087" grpId="1" animBg="1"/>
      <p:bldP spid="426088" grpId="0"/>
      <p:bldP spid="426088" grpId="1"/>
      <p:bldP spid="426089" grpId="0" animBg="1"/>
      <p:bldP spid="42608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26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7107238" y="1616075"/>
            <a:ext cx="2984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8" name="Rectangle 86"/>
          <p:cNvSpPr>
            <a:spLocks noChangeArrowheads="1"/>
          </p:cNvSpPr>
          <p:nvPr/>
        </p:nvSpPr>
        <p:spPr bwMode="auto">
          <a:xfrm>
            <a:off x="735488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7072313" y="15382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7594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2" name="Line 90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75850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4" name="Line 92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29615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7351713" y="12811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>
            <a:off x="676275" y="5780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7337425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30726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327900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4" name="Line 102"/>
          <p:cNvSpPr>
            <a:spLocks noChangeShapeType="1"/>
          </p:cNvSpPr>
          <p:nvPr/>
        </p:nvSpPr>
        <p:spPr bwMode="auto">
          <a:xfrm>
            <a:off x="685800" y="6048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30091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376238" y="2892425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>
              <a:solidFill>
                <a:srgbClr val="006666"/>
              </a:solidFill>
            </a:endParaRPr>
          </a:p>
          <a:p>
            <a:pPr algn="ctr"/>
            <a:r>
              <a:rPr lang="en-US"/>
              <a:t>This searching algorithm is called a “depth-first search.”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5" grpId="0" animBg="1"/>
      <p:bldP spid="428105" grpId="1" animBg="1"/>
      <p:bldP spid="428106" grpId="0" animBg="1"/>
      <p:bldP spid="428106" grpId="1" animBg="1"/>
      <p:bldP spid="428107" grpId="0" animBg="1"/>
      <p:bldP spid="428108" grpId="0" animBg="1"/>
      <p:bldP spid="428108" grpId="1" animBg="1"/>
      <p:bldP spid="428109" grpId="0" animBg="1"/>
      <p:bldP spid="428109" grpId="1" animBg="1"/>
      <p:bldP spid="428110" grpId="0" animBg="1"/>
      <p:bldP spid="428110" grpId="1" animBg="1"/>
      <p:bldP spid="428111" grpId="0" animBg="1"/>
      <p:bldP spid="428111" grpId="1" animBg="1"/>
      <p:bldP spid="428114" grpId="0"/>
      <p:bldP spid="428114" grpId="1"/>
      <p:bldP spid="428115" grpId="0" animBg="1"/>
      <p:bldP spid="428118" grpId="0" animBg="1"/>
      <p:bldP spid="428119" grpId="0"/>
      <p:bldP spid="428119" grpId="1"/>
      <p:bldP spid="428120" grpId="0"/>
      <p:bldP spid="428120" grpId="1"/>
      <p:bldP spid="428122" grpId="0" animBg="1"/>
      <p:bldP spid="428122" grpId="1" animBg="1"/>
      <p:bldP spid="428123" grpId="0"/>
      <p:bldP spid="428124" grpId="0" animBg="1"/>
      <p:bldP spid="428124" grpId="1" animBg="1"/>
      <p:bldP spid="428125" grpId="0" animBg="1"/>
      <p:bldP spid="428126" grpId="0" animBg="1"/>
      <p:bldP spid="428126" grpId="1" animBg="1"/>
      <p:bldP spid="428127" grpId="0"/>
      <p:bldP spid="428127" grpId="1"/>
      <p:bldP spid="428128" grpId="0" animBg="1"/>
      <p:bldP spid="428128" grpId="1" animBg="1"/>
      <p:bldP spid="428129" grpId="0"/>
      <p:bldP spid="428129" grpId="1"/>
      <p:bldP spid="428130" grpId="0" animBg="1"/>
      <p:bldP spid="428130" grpId="1" animBg="1"/>
      <p:bldP spid="428132" grpId="0" animBg="1" autoUpdateAnimBg="0"/>
      <p:bldP spid="428133" grpId="0"/>
      <p:bldP spid="428134" grpId="0" animBg="1"/>
      <p:bldP spid="428134" grpId="1" animBg="1"/>
      <p:bldP spid="428135" grpId="0" animBg="1" autoUpdateAnimBg="0"/>
      <p:bldP spid="4281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8DA3-1AC1-404A-9792-4778B0EA722C}" type="slidenum">
              <a:rPr lang="en-US"/>
              <a:pPr/>
              <a:t>27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</a:t>
            </a:r>
          </a:p>
        </p:txBody>
      </p:sp>
      <p:pic>
        <p:nvPicPr>
          <p:cNvPr id="435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6"/>
          <a:stretch>
            <a:fillRect/>
          </a:stretch>
        </p:blipFill>
        <p:spPr bwMode="auto">
          <a:xfrm>
            <a:off x="1235075" y="1371600"/>
            <a:ext cx="6457950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28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The queue is another ADT that is is just a like a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>
                <a:cs typeface="Courier New" pitchFamily="49" charset="0"/>
              </a:rPr>
              <a:t> at the store or at the bank.</a:t>
            </a:r>
            <a:endParaRPr lang="en-US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29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bool isEmpty():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getFront():</a:t>
            </a:r>
            <a:endParaRPr lang="en-US">
              <a:solidFill>
                <a:srgbClr val="6600CC"/>
              </a:solidFill>
            </a:endParaRPr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3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30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31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Instead of </a:t>
            </a:r>
            <a:r>
              <a:rPr lang="en-US">
                <a:solidFill>
                  <a:srgbClr val="6600CC"/>
                </a:solidFill>
              </a:rPr>
              <a:t>always exploring the </a:t>
            </a:r>
            <a:r>
              <a:rPr lang="en-US">
                <a:solidFill>
                  <a:srgbClr val="008080"/>
                </a:solidFill>
              </a:rPr>
              <a:t>last</a:t>
            </a:r>
            <a:r>
              <a:rPr lang="en-US">
                <a:solidFill>
                  <a:srgbClr val="6600CC"/>
                </a:solidFill>
              </a:rPr>
              <a:t> x,y location</a:t>
            </a:r>
            <a:r>
              <a:rPr lang="en-US"/>
              <a:t> pushed on top of the stack first…</a:t>
            </a:r>
          </a:p>
          <a:p>
            <a:pPr algn="ctr"/>
            <a:endParaRPr lang="en-US"/>
          </a:p>
          <a:p>
            <a:pPr algn="ctr"/>
            <a:r>
              <a:rPr lang="en-US"/>
              <a:t>The new algorithm </a:t>
            </a:r>
            <a:r>
              <a:rPr lang="en-US">
                <a:solidFill>
                  <a:srgbClr val="6600CC"/>
                </a:solidFill>
              </a:rPr>
              <a:t>explores the </a:t>
            </a:r>
            <a:r>
              <a:rPr lang="en-US">
                <a:solidFill>
                  <a:srgbClr val="008080"/>
                </a:solidFill>
              </a:rPr>
              <a:t>oldest</a:t>
            </a:r>
            <a:r>
              <a:rPr lang="en-US">
                <a:solidFill>
                  <a:srgbClr val="6600CC"/>
                </a:solidFill>
              </a:rPr>
              <a:t> x,y location </a:t>
            </a:r>
            <a:r>
              <a:rPr lang="en-US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allAtOnce"/>
      <p:bldP spid="315398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32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Queue!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queue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Remove the top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(curx,cury+1)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13" name="Line 85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36" name="Line 108"/>
          <p:cNvSpPr>
            <a:spLocks noChangeShapeType="1"/>
          </p:cNvSpPr>
          <p:nvPr/>
        </p:nvSpPr>
        <p:spPr bwMode="auto">
          <a:xfrm>
            <a:off x="28575" y="1676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8" name="Text Box 110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(1,1)</a:t>
            </a:r>
          </a:p>
        </p:txBody>
      </p:sp>
      <p:sp>
        <p:nvSpPr>
          <p:cNvPr id="406639" name="Text Box 11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40" name="Line 112"/>
          <p:cNvSpPr>
            <a:spLocks noChangeShapeType="1"/>
          </p:cNvSpPr>
          <p:nvPr/>
        </p:nvSpPr>
        <p:spPr bwMode="auto">
          <a:xfrm>
            <a:off x="4762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1" name="Line 113"/>
          <p:cNvSpPr>
            <a:spLocks noChangeShapeType="1"/>
          </p:cNvSpPr>
          <p:nvPr/>
        </p:nvSpPr>
        <p:spPr bwMode="auto">
          <a:xfrm>
            <a:off x="28575" y="24955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2" name="Line 114"/>
          <p:cNvSpPr>
            <a:spLocks noChangeShapeType="1"/>
          </p:cNvSpPr>
          <p:nvPr/>
        </p:nvSpPr>
        <p:spPr bwMode="auto">
          <a:xfrm>
            <a:off x="28575" y="2757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3" name="Line 115"/>
          <p:cNvSpPr>
            <a:spLocks noChangeShapeType="1"/>
          </p:cNvSpPr>
          <p:nvPr/>
        </p:nvSpPr>
        <p:spPr bwMode="auto">
          <a:xfrm>
            <a:off x="2857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5" name="Text Box 117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46" name="Line 118"/>
          <p:cNvSpPr>
            <a:spLocks noChangeShapeType="1"/>
          </p:cNvSpPr>
          <p:nvPr/>
        </p:nvSpPr>
        <p:spPr bwMode="auto">
          <a:xfrm>
            <a:off x="42863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7" name="Text Box 119"/>
          <p:cNvSpPr txBox="1">
            <a:spLocks noChangeArrowheads="1"/>
          </p:cNvSpPr>
          <p:nvPr/>
        </p:nvSpPr>
        <p:spPr bwMode="auto">
          <a:xfrm>
            <a:off x="7085013" y="154463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48" name="Line 120"/>
          <p:cNvSpPr>
            <a:spLocks noChangeShapeType="1"/>
          </p:cNvSpPr>
          <p:nvPr/>
        </p:nvSpPr>
        <p:spPr bwMode="auto">
          <a:xfrm>
            <a:off x="604838" y="4143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0" name="Text Box 122"/>
          <p:cNvSpPr txBox="1">
            <a:spLocks noChangeArrowheads="1"/>
          </p:cNvSpPr>
          <p:nvPr/>
        </p:nvSpPr>
        <p:spPr bwMode="auto">
          <a:xfrm>
            <a:off x="7065963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51" name="Line 123"/>
          <p:cNvSpPr>
            <a:spLocks noChangeShapeType="1"/>
          </p:cNvSpPr>
          <p:nvPr/>
        </p:nvSpPr>
        <p:spPr bwMode="auto">
          <a:xfrm>
            <a:off x="671513" y="44148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2" name="Text Box 124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(2,1)</a:t>
            </a:r>
          </a:p>
        </p:txBody>
      </p:sp>
      <p:sp>
        <p:nvSpPr>
          <p:cNvPr id="406653" name="Line 125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4" name="Text Box 126"/>
          <p:cNvSpPr txBox="1">
            <a:spLocks noChangeArrowheads="1"/>
          </p:cNvSpPr>
          <p:nvPr/>
        </p:nvSpPr>
        <p:spPr bwMode="auto">
          <a:xfrm>
            <a:off x="685165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55" name="Line 127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0" name="Text Box 132"/>
          <p:cNvSpPr txBox="1">
            <a:spLocks noChangeArrowheads="1"/>
          </p:cNvSpPr>
          <p:nvPr/>
        </p:nvSpPr>
        <p:spPr bwMode="auto">
          <a:xfrm>
            <a:off x="6835775" y="1544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2" name="Text Box 134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3" name="Line 13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6808788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65" name="Line 137"/>
          <p:cNvSpPr>
            <a:spLocks noChangeShapeType="1"/>
          </p:cNvSpPr>
          <p:nvPr/>
        </p:nvSpPr>
        <p:spPr bwMode="auto">
          <a:xfrm>
            <a:off x="623888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6" name="Line 138"/>
          <p:cNvSpPr>
            <a:spLocks noChangeShapeType="1"/>
          </p:cNvSpPr>
          <p:nvPr/>
        </p:nvSpPr>
        <p:spPr bwMode="auto">
          <a:xfrm>
            <a:off x="66675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129338" y="4981575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curx,cury=</a:t>
            </a:r>
          </a:p>
        </p:txBody>
      </p:sp>
      <p:sp>
        <p:nvSpPr>
          <p:cNvPr id="406671" name="Rectangle 143"/>
          <p:cNvSpPr>
            <a:spLocks noChangeArrowheads="1"/>
          </p:cNvSpPr>
          <p:nvPr/>
        </p:nvSpPr>
        <p:spPr bwMode="auto">
          <a:xfrm>
            <a:off x="6837363" y="1584325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2" name="Line 144"/>
          <p:cNvSpPr>
            <a:spLocks noChangeShapeType="1"/>
          </p:cNvSpPr>
          <p:nvPr/>
        </p:nvSpPr>
        <p:spPr bwMode="auto">
          <a:xfrm>
            <a:off x="26988" y="19177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3" name="Line 145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4" name="Rectangle 146"/>
          <p:cNvSpPr>
            <a:spLocks noChangeArrowheads="1"/>
          </p:cNvSpPr>
          <p:nvPr/>
        </p:nvSpPr>
        <p:spPr bwMode="auto">
          <a:xfrm>
            <a:off x="7094538" y="1585913"/>
            <a:ext cx="354012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5" name="Line 147"/>
          <p:cNvSpPr>
            <a:spLocks noChangeShapeType="1"/>
          </p:cNvSpPr>
          <p:nvPr/>
        </p:nvSpPr>
        <p:spPr bwMode="auto">
          <a:xfrm>
            <a:off x="1428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6" name="Line 148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7" name="Line 149"/>
          <p:cNvSpPr>
            <a:spLocks noChangeShapeType="1"/>
          </p:cNvSpPr>
          <p:nvPr/>
        </p:nvSpPr>
        <p:spPr bwMode="auto">
          <a:xfrm>
            <a:off x="47625" y="38528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89" name="Text Box 161"/>
          <p:cNvSpPr txBox="1">
            <a:spLocks noChangeArrowheads="1"/>
          </p:cNvSpPr>
          <p:nvPr/>
        </p:nvSpPr>
        <p:spPr bwMode="auto">
          <a:xfrm>
            <a:off x="7356475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92" name="Line 164"/>
          <p:cNvSpPr>
            <a:spLocks noChangeShapeType="1"/>
          </p:cNvSpPr>
          <p:nvPr/>
        </p:nvSpPr>
        <p:spPr bwMode="auto">
          <a:xfrm>
            <a:off x="609600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3" name="Text Box 165"/>
          <p:cNvSpPr txBox="1">
            <a:spLocks noChangeArrowheads="1"/>
          </p:cNvSpPr>
          <p:nvPr/>
        </p:nvSpPr>
        <p:spPr bwMode="auto">
          <a:xfrm>
            <a:off x="733742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94" name="Line 166"/>
          <p:cNvSpPr>
            <a:spLocks noChangeShapeType="1"/>
          </p:cNvSpPr>
          <p:nvPr/>
        </p:nvSpPr>
        <p:spPr bwMode="auto">
          <a:xfrm>
            <a:off x="671513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5" name="Line 167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7086600" y="12620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98" name="Line 170"/>
          <p:cNvSpPr>
            <a:spLocks noChangeShapeType="1"/>
          </p:cNvSpPr>
          <p:nvPr/>
        </p:nvSpPr>
        <p:spPr bwMode="auto">
          <a:xfrm>
            <a:off x="33338" y="55197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9" name="Text Box 171"/>
          <p:cNvSpPr txBox="1">
            <a:spLocks noChangeArrowheads="1"/>
          </p:cNvSpPr>
          <p:nvPr/>
        </p:nvSpPr>
        <p:spPr bwMode="auto">
          <a:xfrm>
            <a:off x="7086600" y="1795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00" name="Line 172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1" name="Line 173"/>
          <p:cNvSpPr>
            <a:spLocks noChangeShapeType="1"/>
          </p:cNvSpPr>
          <p:nvPr/>
        </p:nvSpPr>
        <p:spPr bwMode="auto">
          <a:xfrm>
            <a:off x="42863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2" name="Line 174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1" name="Rectangle 183"/>
          <p:cNvSpPr>
            <a:spLocks noChangeArrowheads="1"/>
          </p:cNvSpPr>
          <p:nvPr/>
        </p:nvSpPr>
        <p:spPr bwMode="auto">
          <a:xfrm>
            <a:off x="6829425" y="1843088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4" name="Line 186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5" name="Line 187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6" name="Text Box 188"/>
          <p:cNvSpPr txBox="1">
            <a:spLocks noChangeArrowheads="1"/>
          </p:cNvSpPr>
          <p:nvPr/>
        </p:nvSpPr>
        <p:spPr bwMode="auto">
          <a:xfrm>
            <a:off x="6581775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7" name="Line 189"/>
          <p:cNvSpPr>
            <a:spLocks noChangeShapeType="1"/>
          </p:cNvSpPr>
          <p:nvPr/>
        </p:nvSpPr>
        <p:spPr bwMode="auto">
          <a:xfrm>
            <a:off x="47625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8" name="Text Box 190"/>
          <p:cNvSpPr txBox="1">
            <a:spLocks noChangeArrowheads="1"/>
          </p:cNvSpPr>
          <p:nvPr/>
        </p:nvSpPr>
        <p:spPr bwMode="auto">
          <a:xfrm>
            <a:off x="708025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9" name="Line 191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0" name="Text Box 192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1" name="Line 193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2" name="Text Box 194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3" name="Line 19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4" name="Text Box 196"/>
          <p:cNvSpPr txBox="1">
            <a:spLocks noChangeArrowheads="1"/>
          </p:cNvSpPr>
          <p:nvPr/>
        </p:nvSpPr>
        <p:spPr bwMode="auto">
          <a:xfrm>
            <a:off x="6807200" y="211613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25" name="Line 197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6" name="Line 198"/>
          <p:cNvSpPr>
            <a:spLocks noChangeShapeType="1"/>
          </p:cNvSpPr>
          <p:nvPr/>
        </p:nvSpPr>
        <p:spPr bwMode="auto">
          <a:xfrm>
            <a:off x="57150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7" name="Line 19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8" name="Line 20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9" name="Rectangle 201"/>
          <p:cNvSpPr>
            <a:spLocks noChangeArrowheads="1"/>
          </p:cNvSpPr>
          <p:nvPr/>
        </p:nvSpPr>
        <p:spPr bwMode="auto">
          <a:xfrm>
            <a:off x="7337425" y="1573213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0" name="Line 202"/>
          <p:cNvSpPr>
            <a:spLocks noChangeShapeType="1"/>
          </p:cNvSpPr>
          <p:nvPr/>
        </p:nvSpPr>
        <p:spPr bwMode="auto">
          <a:xfrm>
            <a:off x="3333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1" name="Line 203"/>
          <p:cNvSpPr>
            <a:spLocks noChangeShapeType="1"/>
          </p:cNvSpPr>
          <p:nvPr/>
        </p:nvSpPr>
        <p:spPr bwMode="auto">
          <a:xfrm>
            <a:off x="61913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2" name="Text Box 204"/>
          <p:cNvSpPr txBox="1">
            <a:spLocks noChangeArrowheads="1"/>
          </p:cNvSpPr>
          <p:nvPr/>
        </p:nvSpPr>
        <p:spPr bwMode="auto">
          <a:xfrm>
            <a:off x="7107238" y="154146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3" name="Line 205"/>
          <p:cNvSpPr>
            <a:spLocks noChangeShapeType="1"/>
          </p:cNvSpPr>
          <p:nvPr/>
        </p:nvSpPr>
        <p:spPr bwMode="auto">
          <a:xfrm>
            <a:off x="52388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4" name="Text Box 206"/>
          <p:cNvSpPr txBox="1">
            <a:spLocks noChangeArrowheads="1"/>
          </p:cNvSpPr>
          <p:nvPr/>
        </p:nvSpPr>
        <p:spPr bwMode="auto">
          <a:xfrm>
            <a:off x="7605713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5" name="Line 207"/>
          <p:cNvSpPr>
            <a:spLocks noChangeShapeType="1"/>
          </p:cNvSpPr>
          <p:nvPr/>
        </p:nvSpPr>
        <p:spPr bwMode="auto">
          <a:xfrm>
            <a:off x="600075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6" name="Text Box 208"/>
          <p:cNvSpPr txBox="1">
            <a:spLocks noChangeArrowheads="1"/>
          </p:cNvSpPr>
          <p:nvPr/>
        </p:nvSpPr>
        <p:spPr bwMode="auto">
          <a:xfrm>
            <a:off x="757237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37" name="Line 209"/>
          <p:cNvSpPr>
            <a:spLocks noChangeShapeType="1"/>
          </p:cNvSpPr>
          <p:nvPr/>
        </p:nvSpPr>
        <p:spPr bwMode="auto">
          <a:xfrm>
            <a:off x="681038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8" name="Line 210"/>
          <p:cNvSpPr>
            <a:spLocks noChangeShapeType="1"/>
          </p:cNvSpPr>
          <p:nvPr/>
        </p:nvSpPr>
        <p:spPr bwMode="auto">
          <a:xfrm>
            <a:off x="19050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9" name="Text Box 211"/>
          <p:cNvSpPr txBox="1">
            <a:spLocks noChangeArrowheads="1"/>
          </p:cNvSpPr>
          <p:nvPr/>
        </p:nvSpPr>
        <p:spPr bwMode="auto">
          <a:xfrm>
            <a:off x="73628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40" name="Line 212"/>
          <p:cNvSpPr>
            <a:spLocks noChangeShapeType="1"/>
          </p:cNvSpPr>
          <p:nvPr/>
        </p:nvSpPr>
        <p:spPr bwMode="auto">
          <a:xfrm>
            <a:off x="28575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1" name="Text Box 213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42" name="Line 214"/>
          <p:cNvSpPr>
            <a:spLocks noChangeShapeType="1"/>
          </p:cNvSpPr>
          <p:nvPr/>
        </p:nvSpPr>
        <p:spPr bwMode="auto">
          <a:xfrm>
            <a:off x="614363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3" name="Text Box 215"/>
          <p:cNvSpPr txBox="1">
            <a:spLocks noChangeArrowheads="1"/>
          </p:cNvSpPr>
          <p:nvPr/>
        </p:nvSpPr>
        <p:spPr bwMode="auto">
          <a:xfrm>
            <a:off x="7319963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44" name="Line 216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5" name="Text Box 217"/>
          <p:cNvSpPr txBox="1">
            <a:spLocks noChangeArrowheads="1"/>
          </p:cNvSpPr>
          <p:nvPr/>
        </p:nvSpPr>
        <p:spPr bwMode="auto">
          <a:xfrm>
            <a:off x="7197725" y="61706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(3,2)</a:t>
            </a:r>
          </a:p>
        </p:txBody>
      </p:sp>
      <p:sp>
        <p:nvSpPr>
          <p:cNvPr id="406746" name="Line 218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7" name="Line 21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8" name="Line 22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1" name="Text Box 103"/>
          <p:cNvSpPr txBox="1">
            <a:spLocks noChangeArrowheads="1"/>
          </p:cNvSpPr>
          <p:nvPr/>
        </p:nvSpPr>
        <p:spPr bwMode="auto">
          <a:xfrm>
            <a:off x="7743825" y="6156325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(1,3)</a:t>
            </a:r>
          </a:p>
        </p:txBody>
      </p:sp>
      <p:sp>
        <p:nvSpPr>
          <p:cNvPr id="406637" name="Text Box 109"/>
          <p:cNvSpPr txBox="1">
            <a:spLocks noChangeArrowheads="1"/>
          </p:cNvSpPr>
          <p:nvPr/>
        </p:nvSpPr>
        <p:spPr bwMode="auto">
          <a:xfrm>
            <a:off x="7743825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(1,2)</a:t>
            </a:r>
          </a:p>
        </p:txBody>
      </p:sp>
      <p:sp>
        <p:nvSpPr>
          <p:cNvPr id="406634" name="Text Box 106"/>
          <p:cNvSpPr txBox="1">
            <a:spLocks noChangeArrowheads="1"/>
          </p:cNvSpPr>
          <p:nvPr/>
        </p:nvSpPr>
        <p:spPr bwMode="auto">
          <a:xfrm>
            <a:off x="7743825" y="615156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(3,1)</a:t>
            </a:r>
          </a:p>
        </p:txBody>
      </p:sp>
      <p:sp>
        <p:nvSpPr>
          <p:cNvPr id="406627" name="Text Box 99"/>
          <p:cNvSpPr txBox="1">
            <a:spLocks noChangeArrowheads="1"/>
          </p:cNvSpPr>
          <p:nvPr/>
        </p:nvSpPr>
        <p:spPr bwMode="auto">
          <a:xfrm>
            <a:off x="7734300" y="61579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(4,1)</a:t>
            </a:r>
          </a:p>
        </p:txBody>
      </p:sp>
      <p:sp>
        <p:nvSpPr>
          <p:cNvPr id="406754" name="Rectangle 226"/>
          <p:cNvSpPr>
            <a:spLocks noChangeArrowheads="1"/>
          </p:cNvSpPr>
          <p:nvPr/>
        </p:nvSpPr>
        <p:spPr bwMode="auto">
          <a:xfrm>
            <a:off x="6824663" y="2120900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198 -0.1609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804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285 -0.1584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7932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6059E-6 L 0.05591 4.56059E-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40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16 L -0.00677 -0.1612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8002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5313 4.56059E-6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0"/>
                                        <p:tgtEl>
                                          <p:spTgt spid="40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4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4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4.56059E-6 L -0.00677 -0.1642 " pathEditMode="relative" rAng="0" ptsTypes="AA">
                                      <p:cBhvr>
                                        <p:cTn id="538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8210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5469 0.00208 " pathEditMode="relative" rAng="0" ptsTypes="AA">
                                      <p:cBhvr>
                                        <p:cTn id="543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 nodeType="clickPar">
                      <p:stCondLst>
                        <p:cond delay="indefinite"/>
                      </p:stCondLst>
                      <p:childTnLst>
                        <p:par>
                          <p:cTn id="5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2000"/>
                                        <p:tgtEl>
                                          <p:spTgt spid="40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 nodeType="clickPar">
                      <p:stCondLst>
                        <p:cond delay="indefinite"/>
                      </p:stCondLst>
                      <p:childTnLst>
                        <p:par>
                          <p:cTn id="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4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 nodeType="clickPar">
                      <p:stCondLst>
                        <p:cond delay="indefinite"/>
                      </p:stCondLst>
                      <p:childTnLst>
                        <p:par>
                          <p:cTn id="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40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4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 nodeType="clickPar">
                      <p:stCondLst>
                        <p:cond delay="indefinite"/>
                      </p:stCondLst>
                      <p:childTnLst>
                        <p:par>
                          <p:cTn id="6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 nodeType="clickPar">
                      <p:stCondLst>
                        <p:cond delay="indefinite"/>
                      </p:stCondLst>
                      <p:childTnLst>
                        <p:par>
                          <p:cTn id="6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 nodeType="clickPar">
                      <p:stCondLst>
                        <p:cond delay="indefinite"/>
                      </p:stCondLst>
                      <p:childTnLst>
                        <p:par>
                          <p:cTn id="7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0.00232 L -0.00521 -0.1598 " pathEditMode="relative" rAng="0" ptsTypes="AA">
                                      <p:cBhvr>
                                        <p:cTn id="702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8117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0.05573 0.00208 " pathEditMode="relative" rAng="0" ptsTypes="AA">
                                      <p:cBhvr>
                                        <p:cTn id="707" dur="20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93"/>
                                    </p:animMotion>
                                  </p:childTnLst>
                                </p:cTn>
                              </p:par>
                              <p:par>
                                <p:cTn id="7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2183E-6 L 0.05903 4.42183E-6 " pathEditMode="relative" rAng="0" ptsTypes="AA">
                                      <p:cBhvr>
                                        <p:cTn id="709" dur="2000" fill="hold"/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 nodeType="clickPar">
                      <p:stCondLst>
                        <p:cond delay="indefinite"/>
                      </p:stCondLst>
                      <p:childTnLst>
                        <p:par>
                          <p:cTn id="7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2000"/>
                                        <p:tgtEl>
                                          <p:spTgt spid="40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 nodeType="clickPar">
                      <p:stCondLst>
                        <p:cond delay="indefinite"/>
                      </p:stCondLst>
                      <p:childTnLst>
                        <p:par>
                          <p:cTn id="7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13" grpId="0" animBg="1"/>
      <p:bldP spid="406613" grpId="1" animBg="1"/>
      <p:bldP spid="406635" grpId="0"/>
      <p:bldP spid="406636" grpId="0" animBg="1"/>
      <p:bldP spid="406636" grpId="1" animBg="1"/>
      <p:bldP spid="406638" grpId="0"/>
      <p:bldP spid="406638" grpId="1"/>
      <p:bldP spid="406638" grpId="2"/>
      <p:bldP spid="406639" grpId="0"/>
      <p:bldP spid="406640" grpId="0" animBg="1"/>
      <p:bldP spid="406640" grpId="1" animBg="1"/>
      <p:bldP spid="406641" grpId="0" animBg="1"/>
      <p:bldP spid="406641" grpId="1" animBg="1"/>
      <p:bldP spid="406642" grpId="0" animBg="1"/>
      <p:bldP spid="406642" grpId="1" animBg="1"/>
      <p:bldP spid="406643" grpId="0" animBg="1"/>
      <p:bldP spid="406643" grpId="1" animBg="1"/>
      <p:bldP spid="406645" grpId="0"/>
      <p:bldP spid="406645" grpId="1"/>
      <p:bldP spid="406646" grpId="0" animBg="1"/>
      <p:bldP spid="406646" grpId="1" animBg="1"/>
      <p:bldP spid="406647" grpId="0"/>
      <p:bldP spid="406647" grpId="1"/>
      <p:bldP spid="406648" grpId="0" animBg="1"/>
      <p:bldP spid="406648" grpId="1" animBg="1"/>
      <p:bldP spid="406650" grpId="0"/>
      <p:bldP spid="406651" grpId="0" animBg="1"/>
      <p:bldP spid="406651" grpId="1" animBg="1"/>
      <p:bldP spid="406652" grpId="0"/>
      <p:bldP spid="406652" grpId="1"/>
      <p:bldP spid="406652" grpId="2"/>
      <p:bldP spid="406653" grpId="0" animBg="1"/>
      <p:bldP spid="406653" grpId="1" animBg="1"/>
      <p:bldP spid="406654" grpId="0"/>
      <p:bldP spid="406654" grpId="1"/>
      <p:bldP spid="406655" grpId="0" animBg="1"/>
      <p:bldP spid="406655" grpId="1" animBg="1"/>
      <p:bldP spid="406660" grpId="0"/>
      <p:bldP spid="406660" grpId="1"/>
      <p:bldP spid="406662" grpId="0"/>
      <p:bldP spid="406662" grpId="1"/>
      <p:bldP spid="406663" grpId="0" animBg="1"/>
      <p:bldP spid="406663" grpId="1" animBg="1"/>
      <p:bldP spid="406664" grpId="0"/>
      <p:bldP spid="406665" grpId="0" animBg="1"/>
      <p:bldP spid="406665" grpId="1" animBg="1"/>
      <p:bldP spid="406666" grpId="0" animBg="1"/>
      <p:bldP spid="406666" grpId="1" animBg="1"/>
      <p:bldP spid="406667" grpId="0"/>
      <p:bldP spid="406671" grpId="0" animBg="1"/>
      <p:bldP spid="406671" grpId="1" animBg="1"/>
      <p:bldP spid="406672" grpId="0" animBg="1"/>
      <p:bldP spid="406672" grpId="1" animBg="1"/>
      <p:bldP spid="406673" grpId="0" animBg="1"/>
      <p:bldP spid="406673" grpId="1" animBg="1"/>
      <p:bldP spid="406674" grpId="0" animBg="1"/>
      <p:bldP spid="406674" grpId="1" animBg="1"/>
      <p:bldP spid="406675" grpId="0" animBg="1"/>
      <p:bldP spid="406675" grpId="1" animBg="1"/>
      <p:bldP spid="406676" grpId="0" animBg="1"/>
      <p:bldP spid="406676" grpId="1" animBg="1"/>
      <p:bldP spid="406677" grpId="0" animBg="1"/>
      <p:bldP spid="406677" grpId="1" animBg="1"/>
      <p:bldP spid="406689" grpId="0"/>
      <p:bldP spid="406689" grpId="1"/>
      <p:bldP spid="406692" grpId="0" animBg="1"/>
      <p:bldP spid="406692" grpId="1" animBg="1"/>
      <p:bldP spid="406693" grpId="0"/>
      <p:bldP spid="406694" grpId="0" animBg="1"/>
      <p:bldP spid="406694" grpId="1" animBg="1"/>
      <p:bldP spid="406695" grpId="0" animBg="1"/>
      <p:bldP spid="406695" grpId="1" animBg="1"/>
      <p:bldP spid="406697" grpId="0"/>
      <p:bldP spid="406697" grpId="1"/>
      <p:bldP spid="406698" grpId="0" animBg="1"/>
      <p:bldP spid="406698" grpId="1" animBg="1"/>
      <p:bldP spid="406699" grpId="0"/>
      <p:bldP spid="406699" grpId="1"/>
      <p:bldP spid="406700" grpId="0" animBg="1"/>
      <p:bldP spid="406700" grpId="1" animBg="1"/>
      <p:bldP spid="406701" grpId="0" animBg="1"/>
      <p:bldP spid="406701" grpId="1" animBg="1"/>
      <p:bldP spid="406702" grpId="0" animBg="1"/>
      <p:bldP spid="406702" grpId="1" animBg="1"/>
      <p:bldP spid="406711" grpId="0" animBg="1"/>
      <p:bldP spid="406711" grpId="1" animBg="1"/>
      <p:bldP spid="406714" grpId="0" animBg="1"/>
      <p:bldP spid="406714" grpId="1" animBg="1"/>
      <p:bldP spid="406715" grpId="0" animBg="1"/>
      <p:bldP spid="406715" grpId="1" animBg="1"/>
      <p:bldP spid="406716" grpId="0"/>
      <p:bldP spid="406716" grpId="1"/>
      <p:bldP spid="406717" grpId="0" animBg="1"/>
      <p:bldP spid="406717" grpId="1" animBg="1"/>
      <p:bldP spid="406718" grpId="0"/>
      <p:bldP spid="406718" grpId="1"/>
      <p:bldP spid="406719" grpId="0" animBg="1"/>
      <p:bldP spid="406719" grpId="1" animBg="1"/>
      <p:bldP spid="406720" grpId="0"/>
      <p:bldP spid="406720" grpId="1"/>
      <p:bldP spid="406721" grpId="0" animBg="1"/>
      <p:bldP spid="406721" grpId="1" animBg="1"/>
      <p:bldP spid="406722" grpId="0"/>
      <p:bldP spid="406722" grpId="1"/>
      <p:bldP spid="406723" grpId="0" animBg="1"/>
      <p:bldP spid="406723" grpId="1" animBg="1"/>
      <p:bldP spid="406724" grpId="0"/>
      <p:bldP spid="406725" grpId="0" animBg="1"/>
      <p:bldP spid="406725" grpId="1" animBg="1"/>
      <p:bldP spid="406726" grpId="0" animBg="1"/>
      <p:bldP spid="406726" grpId="1" animBg="1"/>
      <p:bldP spid="406727" grpId="0" animBg="1"/>
      <p:bldP spid="406727" grpId="1" animBg="1"/>
      <p:bldP spid="406728" grpId="0" animBg="1"/>
      <p:bldP spid="406728" grpId="1" animBg="1"/>
      <p:bldP spid="406729" grpId="0" animBg="1"/>
      <p:bldP spid="406729" grpId="1" animBg="1"/>
      <p:bldP spid="406730" grpId="0" animBg="1"/>
      <p:bldP spid="406730" grpId="1" animBg="1"/>
      <p:bldP spid="406731" grpId="0" animBg="1"/>
      <p:bldP spid="406731" grpId="1" animBg="1"/>
      <p:bldP spid="406732" grpId="0"/>
      <p:bldP spid="406732" grpId="1"/>
      <p:bldP spid="406733" grpId="0" animBg="1"/>
      <p:bldP spid="406733" grpId="1" animBg="1"/>
      <p:bldP spid="406734" grpId="0"/>
      <p:bldP spid="406734" grpId="1"/>
      <p:bldP spid="406735" grpId="0" animBg="1"/>
      <p:bldP spid="406735" grpId="1" animBg="1"/>
      <p:bldP spid="406736" grpId="0"/>
      <p:bldP spid="406737" grpId="0" animBg="1"/>
      <p:bldP spid="406737" grpId="1" animBg="1"/>
      <p:bldP spid="406738" grpId="0" animBg="1"/>
      <p:bldP spid="406738" grpId="1" animBg="1"/>
      <p:bldP spid="406739" grpId="0"/>
      <p:bldP spid="406739" grpId="1"/>
      <p:bldP spid="406740" grpId="0" animBg="1"/>
      <p:bldP spid="406740" grpId="1" animBg="1"/>
      <p:bldP spid="406741" grpId="0"/>
      <p:bldP spid="406741" grpId="1"/>
      <p:bldP spid="406742" grpId="0" animBg="1"/>
      <p:bldP spid="406742" grpId="1" animBg="1"/>
      <p:bldP spid="406743" grpId="0"/>
      <p:bldP spid="406744" grpId="0" animBg="1"/>
      <p:bldP spid="406744" grpId="1" animBg="1"/>
      <p:bldP spid="406745" grpId="0"/>
      <p:bldP spid="406745" grpId="1"/>
      <p:bldP spid="406746" grpId="0" animBg="1"/>
      <p:bldP spid="406746" grpId="1" animBg="1"/>
      <p:bldP spid="406747" grpId="0" animBg="1"/>
      <p:bldP spid="406747" grpId="1" animBg="1"/>
      <p:bldP spid="406748" grpId="0" animBg="1"/>
      <p:bldP spid="406631" grpId="0"/>
      <p:bldP spid="406631" grpId="1"/>
      <p:bldP spid="406631" grpId="2"/>
      <p:bldP spid="406637" grpId="0"/>
      <p:bldP spid="406637" grpId="1"/>
      <p:bldP spid="406637" grpId="2"/>
      <p:bldP spid="406637" grpId="3"/>
      <p:bldP spid="406634" grpId="0"/>
      <p:bldP spid="406634" grpId="1"/>
      <p:bldP spid="406634" grpId="2"/>
      <p:bldP spid="406634" grpId="3"/>
      <p:bldP spid="406627" grpId="0"/>
      <p:bldP spid="406627" grpId="1"/>
      <p:bldP spid="4067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33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move all of the items </a:t>
            </a:r>
            <a:br>
              <a:rPr lang="en-US"/>
            </a:br>
            <a:r>
              <a:rPr lang="en-US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2716213" y="23241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3327400" y="23368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2" grpId="0" animBg="1" autoUpdateAnimBg="0"/>
      <p:bldP spid="317476" grpId="0" animBg="1" autoUpdateAnimBg="0"/>
      <p:bldP spid="317478" grpId="0" animBg="1" autoUpdateAnimBg="0"/>
      <p:bldP spid="317479" grpId="0" autoUpdateAnimBg="0"/>
      <p:bldP spid="31748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34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take it from the  head </a:t>
            </a:r>
            <a:br>
              <a:rPr lang="en-US"/>
            </a:br>
            <a:r>
              <a:rPr lang="en-US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636713" y="40005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247900" y="40132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919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36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r>
              <a:rPr lang="en-US" sz="2200"/>
              <a:t/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3733800" y="2162175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3505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4357688" y="2166938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41148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4919663" y="2224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4995863" y="2162175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4506913" y="29718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2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37</a:t>
            </a:fld>
            <a:endParaRPr lang="en-US"/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1828800" y="1930400"/>
            <a:ext cx="6019800" cy="46863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828800" y="1905000"/>
            <a:ext cx="62484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&lt;iostream&gt;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queue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iqueue;	// queue of ints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iqueue.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iqueue.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cout &lt;&lt; iqueue.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&lt;&lt; endl;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iqueue.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cout &lt;&lt; iqueue.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&lt;&lt; endl;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iqueue.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	if (iqueue.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cout &lt;&lt; iqueue.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38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4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5" y="187483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43000" y="228600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43000" y="2667000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66813" y="3048000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43000" y="3429000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43000" y="3810000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43000" y="4191000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43000" y="4572000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457200" y="6051550"/>
            <a:ext cx="8153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257800" y="228600"/>
            <a:ext cx="3810000" cy="1555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99"/>
                </a:solidFill>
              </a:rPr>
              <a:t>Note</a:t>
            </a:r>
            <a:r>
              <a:rPr lang="en-US">
                <a:solidFill>
                  <a:schemeClr val="tx1"/>
                </a:solidFill>
              </a:rPr>
              <a:t>: The stack is called a </a:t>
            </a:r>
            <a:r>
              <a:rPr lang="en-US">
                <a:solidFill>
                  <a:schemeClr val="accent2"/>
                </a:solidFill>
              </a:rPr>
              <a:t>Last-In-First-Out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5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main(void)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is.push(10);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is.push(20);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6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417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const int SIZE  = 100;</a:t>
            </a:r>
          </a:p>
          <a:p>
            <a:endParaRPr lang="en-US" sz="4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push(int val)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pop()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1895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Let’s use an array to hold our stack items.</a:t>
            </a:r>
          </a:p>
          <a:p>
            <a:pPr algn="ctr"/>
            <a:endParaRPr lang="en-US"/>
          </a:p>
          <a:p>
            <a:pPr algn="ctr"/>
            <a:r>
              <a:rPr lang="en-US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17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4137025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387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if (m_top &gt;= SIZE) cout &lt;&lt; “Argh!”;</a:t>
            </a: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425950" y="679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Let’s make sure we never over-fill (overflow) our stack!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m_stack[m_top] = val;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3827463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Place our </a:t>
            </a:r>
            <a:r>
              <a:rPr lang="en-US">
                <a:solidFill>
                  <a:srgbClr val="6600CC"/>
                </a:solidFill>
              </a:rPr>
              <a:t>new value</a:t>
            </a:r>
            <a:r>
              <a:rPr lang="en-US"/>
              <a:t> in the </a:t>
            </a:r>
            <a:r>
              <a:rPr lang="en-US">
                <a:solidFill>
                  <a:srgbClr val="6600CC"/>
                </a:solidFill>
              </a:rPr>
              <a:t>next open slot</a:t>
            </a:r>
            <a:r>
              <a:rPr lang="en-US"/>
              <a:t> of the array…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3403600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Update the location where our </a:t>
            </a:r>
            <a:r>
              <a:rPr lang="en-US">
                <a:solidFill>
                  <a:srgbClr val="6600CC"/>
                </a:solidFill>
              </a:rPr>
              <a:t>next item</a:t>
            </a:r>
            <a:r>
              <a:rPr lang="en-US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345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if (m_top == 0) cout &lt;&lt; “Argh!”;</a:t>
            </a: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4484688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 can’t pop an item from our stack if it’s empty!  Tell the user!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3665538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points to where our </a:t>
            </a:r>
            <a:r>
              <a:rPr lang="en-US">
                <a:solidFill>
                  <a:srgbClr val="6600CC"/>
                </a:solidFill>
              </a:rPr>
              <a:t>next item will be pushed</a:t>
            </a:r>
            <a:r>
              <a:rPr lang="en-US"/>
              <a:t>…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Let’s </a:t>
            </a:r>
            <a:r>
              <a:rPr lang="en-US">
                <a:solidFill>
                  <a:srgbClr val="6600CC"/>
                </a:solidFill>
              </a:rPr>
              <a:t>decrement it </a:t>
            </a:r>
            <a:r>
              <a:rPr lang="en-US"/>
              <a:t>to point it to where the </a:t>
            </a:r>
            <a:r>
              <a:rPr lang="en-US">
                <a:solidFill>
                  <a:srgbClr val="6600CC"/>
                </a:solidFill>
              </a:rPr>
              <a:t>current top item</a:t>
            </a:r>
            <a:r>
              <a:rPr lang="en-US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3665538" y="3184525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7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5849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const int SIZE  = 100;</a:t>
            </a:r>
          </a:p>
          <a:p>
            <a:endParaRPr lang="en-US" sz="4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 = 0;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bool push(int val)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(m_top &gt;= SIZE) cout &lt;&lt; “Argh!”;	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m_stack[m_top] = val;	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m_top += 1;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pop()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(m_top == 0) cout &lt;&lt; “Argh!”;	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m_top -= 1;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m_stack[m_top];	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 int m_stack[SIZE]; 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 int m_top;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main(void)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int a;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is.push(5);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is.push(10);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is.pop();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cout &lt;&lt; a;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is.push(7);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6769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304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2143125" y="1665288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6759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6748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315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2301875" y="1873250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654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2362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676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6750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293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2266950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2286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2068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674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6750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315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700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2438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719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706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1371600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return</a:t>
            </a:r>
            <a:r>
              <a:rPr lang="en-US">
                <a:solidFill>
                  <a:srgbClr val="FF0000"/>
                </a:solidFill>
              </a:rPr>
              <a:t> 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So we return</a:t>
            </a:r>
            <a:r>
              <a:rPr lang="en-US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6770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6770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304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2308225" y="1851025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2133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630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663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8534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2725738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The first item we push will be placed in 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].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8534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1963738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rgbClr val="6600CC"/>
                </a:solidFill>
              </a:rPr>
              <a:t>second item</a:t>
            </a:r>
            <a:r>
              <a:rPr lang="en-US">
                <a:solidFill>
                  <a:schemeClr val="tx1"/>
                </a:solidFill>
              </a:rPr>
              <a:t> we push will be placed in </a:t>
            </a:r>
            <a:r>
              <a:rPr lang="en-US">
                <a:solidFill>
                  <a:srgbClr val="6600CC"/>
                </a:solidFill>
              </a:rPr>
              <a:t>slot #1</a:t>
            </a:r>
            <a:r>
              <a:rPr lang="en-US">
                <a:solidFill>
                  <a:schemeClr val="tx1"/>
                </a:solidFill>
              </a:rPr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1238250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Currently, our </a:t>
            </a:r>
            <a:r>
              <a:rPr lang="en-US" sz="2200">
                <a:solidFill>
                  <a:srgbClr val="6600CC"/>
                </a:solidFill>
              </a:rPr>
              <a:t>m_top</a:t>
            </a:r>
            <a:r>
              <a:rPr lang="en-US" sz="2200">
                <a:solidFill>
                  <a:schemeClr val="tx1"/>
                </a:solidFill>
              </a:rPr>
              <a:t> points to the </a:t>
            </a:r>
            <a:r>
              <a:rPr lang="en-US" sz="2200">
                <a:solidFill>
                  <a:srgbClr val="6600CC"/>
                </a:solidFill>
              </a:rPr>
              <a:t>next open slot</a:t>
            </a:r>
            <a:r>
              <a:rPr lang="en-US" sz="2200">
                <a:solidFill>
                  <a:schemeClr val="tx1"/>
                </a:solidFill>
              </a:rPr>
              <a:t> in the stack…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/>
            </a:r>
            <a:br>
              <a:rPr lang="en-US" sz="10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But we want to return the </a:t>
            </a:r>
            <a:r>
              <a:rPr lang="en-US" sz="2200">
                <a:solidFill>
                  <a:srgbClr val="6600CC"/>
                </a:solidFill>
              </a:rPr>
              <a:t>top item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rgbClr val="6600CC"/>
                </a:solidFill>
              </a:rPr>
              <a:t>already pushed</a:t>
            </a:r>
            <a:r>
              <a:rPr lang="en-US" sz="220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So </a:t>
            </a:r>
            <a:r>
              <a:rPr lang="en-US" sz="2200">
                <a:solidFill>
                  <a:srgbClr val="6600CC"/>
                </a:solidFill>
              </a:rPr>
              <a:t>first</a:t>
            </a:r>
            <a:r>
              <a:rPr lang="en-US" sz="2200">
                <a:solidFill>
                  <a:schemeClr val="tx1"/>
                </a:solidFill>
              </a:rPr>
              <a:t> we must </a:t>
            </a:r>
            <a:r>
              <a:rPr lang="en-US" sz="2200">
                <a:solidFill>
                  <a:srgbClr val="6600CC"/>
                </a:solidFill>
              </a:rPr>
              <a:t>decrement</a:t>
            </a:r>
            <a:r>
              <a:rPr lang="en-US" sz="2200">
                <a:solidFill>
                  <a:schemeClr val="tx1"/>
                </a:solidFill>
              </a:rPr>
              <a:t> our </a:t>
            </a:r>
            <a:r>
              <a:rPr lang="en-US" sz="2200">
                <a:solidFill>
                  <a:srgbClr val="6600CC"/>
                </a:solidFill>
              </a:rPr>
              <a:t>m_top</a:t>
            </a:r>
            <a:r>
              <a:rPr lang="en-US" sz="2200">
                <a:solidFill>
                  <a:schemeClr val="tx1"/>
                </a:solidFill>
              </a:rPr>
              <a:t> variable…</a:t>
            </a:r>
            <a:endParaRPr 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8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5849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const int SIZE  = 100;</a:t>
            </a:r>
          </a:p>
          <a:p>
            <a:endParaRPr lang="en-US" sz="4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 = 0;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bool push(int val)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(m_top &gt;= SIZE) cout &lt;&lt; “Argh!”;	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m_stack[m_top] = val;	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m_top += 1;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pop()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(m_top == 0) cout &lt;&lt; “Argh!”;	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m_top -= 1;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m_stack[m_top];	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 int m_stack[SIZE]; 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    int m_top;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>
                <a:latin typeface="Courier New" pitchFamily="49" charset="0"/>
              </a:rPr>
              <a:t> </a:t>
            </a:r>
          </a:p>
        </p:txBody>
      </p:sp>
      <p:sp>
        <p:nvSpPr>
          <p:cNvPr id="432232" name="AutoShape 104"/>
          <p:cNvSpPr>
            <a:spLocks noChangeArrowheads="1"/>
          </p:cNvSpPr>
          <p:nvPr/>
        </p:nvSpPr>
        <p:spPr bwMode="auto">
          <a:xfrm>
            <a:off x="2300288" y="28575"/>
            <a:ext cx="6859587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/>
              <a:t>Always Remember:</a:t>
            </a:r>
          </a:p>
          <a:p>
            <a:pPr marL="457200" indent="-457200"/>
            <a:endParaRPr lang="en-US" sz="1000"/>
          </a:p>
          <a:p>
            <a:pPr marL="457200" indent="-457200"/>
            <a:r>
              <a:rPr lang="en-US"/>
              <a:t>When we </a:t>
            </a:r>
            <a:r>
              <a:rPr lang="en-US">
                <a:solidFill>
                  <a:srgbClr val="6600CC"/>
                </a:solidFill>
              </a:rPr>
              <a:t>push</a:t>
            </a:r>
            <a:r>
              <a:rPr lang="en-US"/>
              <a:t>, we:</a:t>
            </a:r>
          </a:p>
          <a:p>
            <a:pPr marL="457200" indent="-457200"/>
            <a:endParaRPr lang="en-US" sz="1000"/>
          </a:p>
          <a:p>
            <a:pPr marL="457200" indent="-457200">
              <a:buFontTx/>
              <a:buAutoNum type="alphaUcPeriod"/>
            </a:pPr>
            <a:r>
              <a:rPr lang="en-US"/>
              <a:t> Store the new item in </a:t>
            </a:r>
            <a:r>
              <a:rPr lang="en-US">
                <a:solidFill>
                  <a:srgbClr val="6600CC"/>
                </a:solidFill>
              </a:rPr>
              <a:t>m_stack[</a:t>
            </a:r>
            <a:r>
              <a:rPr lang="en-US">
                <a:solidFill>
                  <a:srgbClr val="FF0000"/>
                </a:solidFill>
              </a:rPr>
              <a:t>m_top</a:t>
            </a:r>
            <a:r>
              <a:rPr lang="en-US">
                <a:solidFill>
                  <a:srgbClr val="6600CC"/>
                </a:solidFill>
              </a:rPr>
              <a:t>]</a:t>
            </a:r>
            <a:endParaRPr lang="en-US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Post-increment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our </a:t>
            </a:r>
            <a:r>
              <a:rPr lang="en-US">
                <a:solidFill>
                  <a:srgbClr val="FF0000"/>
                </a:solidFill>
              </a:rPr>
              <a:t>m_top</a:t>
            </a:r>
            <a:r>
              <a:rPr lang="en-US"/>
              <a:t> variable</a:t>
            </a:r>
          </a:p>
          <a:p>
            <a:pPr marL="457200" indent="-457200" algn="ctr"/>
            <a:r>
              <a:rPr lang="en-US" sz="180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432233" name="AutoShape 105"/>
          <p:cNvSpPr>
            <a:spLocks noChangeArrowheads="1"/>
          </p:cNvSpPr>
          <p:nvPr/>
        </p:nvSpPr>
        <p:spPr bwMode="auto">
          <a:xfrm>
            <a:off x="2779713" y="4603750"/>
            <a:ext cx="6342062" cy="2243138"/>
          </a:xfrm>
          <a:prstGeom prst="wedgeRoundRectCallout">
            <a:avLst>
              <a:gd name="adj1" fmla="val -47120"/>
              <a:gd name="adj2" fmla="val -54810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/>
              <a:t>Always Remember:</a:t>
            </a:r>
          </a:p>
          <a:p>
            <a:pPr marL="457200" indent="-457200"/>
            <a:endParaRPr lang="en-US" sz="1000"/>
          </a:p>
          <a:p>
            <a:pPr marL="457200" indent="-457200"/>
            <a:r>
              <a:rPr lang="en-US"/>
              <a:t>When we </a:t>
            </a:r>
            <a:r>
              <a:rPr lang="en-US">
                <a:solidFill>
                  <a:srgbClr val="6600CC"/>
                </a:solidFill>
              </a:rPr>
              <a:t>pop</a:t>
            </a:r>
            <a:r>
              <a:rPr lang="en-US"/>
              <a:t>, we:</a:t>
            </a:r>
          </a:p>
          <a:p>
            <a:pPr marL="457200" indent="-457200"/>
            <a:endParaRPr lang="en-US" sz="1000"/>
          </a:p>
          <a:p>
            <a:pPr marL="457200" indent="-457200">
              <a:buFontTx/>
              <a:buAutoNum type="alphaUcPeriod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Pre-decrement</a:t>
            </a:r>
            <a:r>
              <a:rPr lang="en-US"/>
              <a:t> our </a:t>
            </a:r>
            <a:r>
              <a:rPr lang="en-US">
                <a:solidFill>
                  <a:srgbClr val="FF0000"/>
                </a:solidFill>
              </a:rPr>
              <a:t>m_top</a:t>
            </a:r>
            <a:r>
              <a:rPr lang="en-US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/>
              <a:t> Return the item in </a:t>
            </a:r>
            <a:r>
              <a:rPr lang="en-US">
                <a:solidFill>
                  <a:srgbClr val="6600CC"/>
                </a:solidFill>
              </a:rPr>
              <a:t>m_stack[</a:t>
            </a:r>
            <a:r>
              <a:rPr lang="en-US">
                <a:solidFill>
                  <a:srgbClr val="FF0000"/>
                </a:solidFill>
              </a:rPr>
              <a:t>m_top</a:t>
            </a:r>
            <a:r>
              <a:rPr lang="en-US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800">
                <a:solidFill>
                  <a:schemeClr val="accent2"/>
                </a:solidFill>
              </a:rPr>
              <a:t>(pre means we do the decrement before returning)</a:t>
            </a:r>
          </a:p>
          <a:p>
            <a:pPr marL="457200" indent="-457200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232" grpId="0" animBg="1"/>
      <p:bldP spid="4322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9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749800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930275"/>
            <a:ext cx="875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&lt;iostream&gt;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istack;	// stack of ints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istack.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istack.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cout &lt;&lt; istack.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istack.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(istack.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cout &lt;&lt; istack.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6400800" y="2438400"/>
            <a:ext cx="2789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Note</a:t>
            </a:r>
            <a:r>
              <a:rPr lang="en-US">
                <a:solidFill>
                  <a:schemeClr val="tx1"/>
                </a:solidFill>
              </a:rPr>
              <a:t>: The STL </a:t>
            </a:r>
            <a:r>
              <a:rPr lang="en-US">
                <a:solidFill>
                  <a:srgbClr val="000099"/>
                </a:solidFill>
              </a:rPr>
              <a:t>pop()</a:t>
            </a:r>
            <a:r>
              <a:rPr lang="en-US">
                <a:solidFill>
                  <a:schemeClr val="tx1"/>
                </a:solidFill>
              </a:rPr>
              <a:t> command simply removes the top item from the stack, </a:t>
            </a:r>
            <a:r>
              <a:rPr lang="en-US">
                <a:solidFill>
                  <a:srgbClr val="6600CC"/>
                </a:solidFill>
              </a:rPr>
              <a:t>but doesn’t return it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7997" name="Rectangle 13"/>
          <p:cNvSpPr>
            <a:spLocks noChangeArrowheads="1"/>
          </p:cNvSpPr>
          <p:nvPr/>
        </p:nvSpPr>
        <p:spPr bwMode="auto">
          <a:xfrm>
            <a:off x="609600" y="5181600"/>
            <a:ext cx="1905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609600" y="4876800"/>
            <a:ext cx="297815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9" name="Rectangle 15"/>
          <p:cNvSpPr>
            <a:spLocks noChangeArrowheads="1"/>
          </p:cNvSpPr>
          <p:nvPr/>
        </p:nvSpPr>
        <p:spPr bwMode="auto">
          <a:xfrm>
            <a:off x="6456363" y="4787900"/>
            <a:ext cx="26114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So to get the top item, before popping it, use the </a:t>
            </a:r>
            <a:r>
              <a:rPr lang="en-US">
                <a:solidFill>
                  <a:srgbClr val="000099"/>
                </a:solidFill>
              </a:rPr>
              <a:t>top()</a:t>
            </a:r>
            <a:r>
              <a:rPr lang="en-US">
                <a:solidFill>
                  <a:schemeClr val="tx1"/>
                </a:solidFill>
              </a:rPr>
              <a:t>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0" grpId="0"/>
      <p:bldP spid="297997" grpId="0" animBg="1"/>
      <p:bldP spid="297997" grpId="1" animBg="1"/>
      <p:bldP spid="297998" grpId="0" animBg="1"/>
      <p:bldP spid="29799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8312</TotalTime>
  <Words>3159</Words>
  <Application>Microsoft Office PowerPoint</Application>
  <PresentationFormat>On-screen Show (4:3)</PresentationFormat>
  <Paragraphs>1004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Lecture #5</vt:lpstr>
      <vt:lpstr>But first…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Queue</vt:lpstr>
      <vt:lpstr>Another ADT: The Queue</vt:lpstr>
      <vt:lpstr>The Queue Interface</vt:lpstr>
      <vt:lpstr>Common Uses for Queues</vt:lpstr>
      <vt:lpstr>Common Uses for Queues</vt:lpstr>
      <vt:lpstr>PowerPoint Presentation</vt:lpstr>
      <vt:lpstr>Queue Implementations</vt:lpstr>
      <vt:lpstr>Queue Implementations</vt:lpstr>
      <vt:lpstr>The Circular Queue</vt:lpstr>
      <vt:lpstr>The Circular Queue</vt:lpstr>
      <vt:lpstr>Queues</vt:lpstr>
      <vt:lpstr>Class 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3082</cp:revision>
  <dcterms:created xsi:type="dcterms:W3CDTF">2002-10-09T05:27:34Z</dcterms:created>
  <dcterms:modified xsi:type="dcterms:W3CDTF">2013-01-28T03:55:53Z</dcterms:modified>
</cp:coreProperties>
</file>